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6.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421" r:id="rId4"/>
  </p:sldMasterIdLst>
  <p:notesMasterIdLst>
    <p:notesMasterId r:id="rId39"/>
  </p:notesMasterIdLst>
  <p:handoutMasterIdLst>
    <p:handoutMasterId r:id="rId40"/>
  </p:handoutMasterIdLst>
  <p:sldIdLst>
    <p:sldId id="1276" r:id="rId5"/>
    <p:sldId id="1251" r:id="rId6"/>
    <p:sldId id="1252" r:id="rId7"/>
    <p:sldId id="1253" r:id="rId8"/>
    <p:sldId id="2147473761" r:id="rId9"/>
    <p:sldId id="2147473766" r:id="rId10"/>
    <p:sldId id="2146847249" r:id="rId11"/>
    <p:sldId id="2146846813" r:id="rId12"/>
    <p:sldId id="2147473677" r:id="rId13"/>
    <p:sldId id="2147473676" r:id="rId14"/>
    <p:sldId id="2147473682" r:id="rId15"/>
    <p:sldId id="2147473763" r:id="rId16"/>
    <p:sldId id="2147473681" r:id="rId17"/>
    <p:sldId id="2147473675" r:id="rId18"/>
    <p:sldId id="2147473767" r:id="rId19"/>
    <p:sldId id="2147473769" r:id="rId20"/>
    <p:sldId id="2147473748" r:id="rId21"/>
    <p:sldId id="2147473747" r:id="rId22"/>
    <p:sldId id="2147473754" r:id="rId23"/>
    <p:sldId id="2147473753" r:id="rId24"/>
    <p:sldId id="2147473752" r:id="rId25"/>
    <p:sldId id="2147473751" r:id="rId26"/>
    <p:sldId id="2147473755" r:id="rId27"/>
    <p:sldId id="2147473756" r:id="rId28"/>
    <p:sldId id="1254" r:id="rId29"/>
    <p:sldId id="2147473768" r:id="rId30"/>
    <p:sldId id="2147473765" r:id="rId31"/>
    <p:sldId id="1282" r:id="rId32"/>
    <p:sldId id="1273" r:id="rId33"/>
    <p:sldId id="1246" r:id="rId34"/>
    <p:sldId id="1256" r:id="rId35"/>
    <p:sldId id="2147473674" r:id="rId36"/>
    <p:sldId id="2147473671" r:id="rId37"/>
    <p:sldId id="2146847243" r:id="rId38"/>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816" userDrawn="1">
          <p15:clr>
            <a:srgbClr val="A4A3A4"/>
          </p15:clr>
        </p15:guide>
        <p15:guide id="3" orient="horz" pos="25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EB5507-E6CE-9855-3266-FF3A24CA453F}" name="Kirstin Lindeman (C Space)" initials="KL(S" userId="S::klindeman@cspace.com::1eb6953c-ad69-42b3-a69b-f8cc93d4efb4" providerId="AD"/>
  <p188:author id="{EBCF273D-72F3-1F3F-D2BD-203B6292D23B}" name="Sammy Mason" initials="SM" userId="S::smason@cspace.com::9fbba06c-d9af-4e25-b95e-0ee926a96cca" providerId="AD"/>
  <p188:author id="{2462C941-7E26-E288-DA7D-5B7000F06437}" name="Kyla Caponigro" initials="KC" userId="df09b9c64e0a15d1" providerId="Windows Live"/>
  <p188:author id="{D1AF4C46-D90E-3594-14B6-6E89AC7D5092}" name="Levine, Destine" initials="LD" userId="S::dlevin01@bcbsmamd.net::3748c52b-f5e3-4b89-bd05-c0d73162ba0c" providerId="AD"/>
  <p188:author id="{B2445E4E-1F1D-DF5C-D1E4-0EC0F4353D12}" name="Rachel Donnellan" initials="RD" userId="S::rdonnellan@cspace.com::259995ab-3759-4693-b001-06b799ab2295" providerId="AD"/>
  <p188:author id="{98EEE062-11AF-2780-956E-C6BA52679637}" name="Lucas de Torres Curth (C Space)" initials="LdTC(S" userId="S::lcurth@cspace.com::b6e8f91f-16a5-4b62-b82d-d2fb69a3f67e" providerId="AD"/>
  <p188:author id="{5C601665-9B88-6135-BF1C-1E5477C5DE08}" name="Kirstin Lindeman" initials="KL" userId="S::klindeman@cspace.com::ed00cf68-79de-4f6a-938e-5f801eb910c7" providerId="AD"/>
  <p188:author id="{30D4F66D-3E1A-DF7D-54B5-B0427F29B9C6}" name="Laura Boudrie" initials="LB" userId="S::lboudrie@cspace.com::560b6370-9768-4987-a8ab-d449d186297c" providerId="AD"/>
  <p188:author id="{17CC2485-8A14-93DD-4E71-6FED415AD87F}" name="Abigail Riskind (C Space)" initials="AR(S" userId="S::ariskind@cspace.com::08bcc5be-2bf3-4720-ba3e-dd745b6a5340" providerId="AD"/>
  <p188:author id="{7E5F7798-96F7-95D8-51A1-C103BBD6050B}" name="Laura Boudrie (C Space)" initials="LB(S" userId="S::lboudrie@cspace.com::2c43475b-b92b-4c40-8a93-fa92cb4f474f" providerId="AD"/>
  <p188:author id="{2214299B-DDE9-E697-6D43-5F20659FD0B2}" name="Katherine Lenahan (C Space)" initials="KL(S" userId="S::klenahan@cspace.com::abb50601-66c4-4310-94e7-47abc5bff39c" providerId="AD"/>
  <p188:author id="{77E5599B-7F6E-997D-1576-71DF4496ECA9}" name="Abigail Riskind" initials="AR" userId="S::ariskind@cspace.com::02bd649c-f11e-44d0-8aff-da1cb1b22848" providerId="AD"/>
  <p188:author id="{CE6FD0E9-7CC2-62E7-4E44-34E7230A5DED}" name="Jennie Miller" initials="JM" userId="S::jmiller@cspace.com::24b1c3a8-00d5-4227-8f49-c48e67cbd2e2" providerId="AD"/>
  <p188:author id="{7FE64BFD-8B17-7C4C-F400-01E9BABF2341}" name="Miller, Scott" initials="SM" userId="S::smille06@bcbsmamd.net::b338a497-79ff-4852-9133-a3c04f6cc6e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tt Poindexter (C Space)" initials="MP(S" lastIdx="31" clrIdx="0">
    <p:extLst>
      <p:ext uri="{19B8F6BF-5375-455C-9EA6-DF929625EA0E}">
        <p15:presenceInfo xmlns:p15="http://schemas.microsoft.com/office/powerpoint/2012/main" userId="S::mpoindexter@cspace.com::70cd0d76-f2ef-4b29-8be6-d205e214f41e" providerId="AD"/>
      </p:ext>
    </p:extLst>
  </p:cmAuthor>
  <p:cmAuthor id="2" name="Wilson, Ann" initials="WA" lastIdx="15" clrIdx="1">
    <p:extLst>
      <p:ext uri="{19B8F6BF-5375-455C-9EA6-DF929625EA0E}">
        <p15:presenceInfo xmlns:p15="http://schemas.microsoft.com/office/powerpoint/2012/main" userId="S::awilso01@bcbsmamd.net::483a015d-1ea5-4e12-99bc-1564fb4ac359" providerId="AD"/>
      </p:ext>
    </p:extLst>
  </p:cmAuthor>
  <p:cmAuthor id="3" name="Levine, Destine" initials="LD" lastIdx="25" clrIdx="2">
    <p:extLst>
      <p:ext uri="{19B8F6BF-5375-455C-9EA6-DF929625EA0E}">
        <p15:presenceInfo xmlns:p15="http://schemas.microsoft.com/office/powerpoint/2012/main" userId="S::dlevin01@bcbsmamd.net::3748c52b-f5e3-4b89-bd05-c0d73162ba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FD8"/>
    <a:srgbClr val="02C3FE"/>
    <a:srgbClr val="EBF3FB"/>
    <a:srgbClr val="FE9E89"/>
    <a:srgbClr val="2474BB"/>
    <a:srgbClr val="0E4878"/>
    <a:srgbClr val="FFF9F7"/>
    <a:srgbClr val="FD5D3B"/>
    <a:srgbClr val="FF33CC"/>
    <a:srgbClr val="0D4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7C9747-17EF-2E2F-84F9-592EA1E9DAC5}" v="1" dt="2025-02-08T03:58:09.57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53" autoAdjust="0"/>
    <p:restoredTop sz="96727" autoAdjust="0"/>
  </p:normalViewPr>
  <p:slideViewPr>
    <p:cSldViewPr snapToGrid="0">
      <p:cViewPr varScale="1">
        <p:scale>
          <a:sx n="123" d="100"/>
          <a:sy n="123" d="100"/>
        </p:scale>
        <p:origin x="348" y="96"/>
      </p:cViewPr>
      <p:guideLst>
        <p:guide orient="horz" pos="2208"/>
        <p:guide pos="816"/>
        <p:guide orient="horz" pos="254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akrishnan, Arunkumar" userId="S::aramak01@bcbsmamd.net::f4bed2e9-34da-4bb9-b7ce-dfccf7caf2c5" providerId="AD" clId="Web-{817C9747-17EF-2E2F-84F9-592EA1E9DAC5}"/>
    <pc:docChg chg="modSld">
      <pc:chgData name="Ramakrishnan, Arunkumar" userId="S::aramak01@bcbsmamd.net::f4bed2e9-34da-4bb9-b7ce-dfccf7caf2c5" providerId="AD" clId="Web-{817C9747-17EF-2E2F-84F9-592EA1E9DAC5}" dt="2025-02-08T03:58:09.570" v="0" actId="14100"/>
      <pc:docMkLst>
        <pc:docMk/>
      </pc:docMkLst>
      <pc:sldChg chg="modSp">
        <pc:chgData name="Ramakrishnan, Arunkumar" userId="S::aramak01@bcbsmamd.net::f4bed2e9-34da-4bb9-b7ce-dfccf7caf2c5" providerId="AD" clId="Web-{817C9747-17EF-2E2F-84F9-592EA1E9DAC5}" dt="2025-02-08T03:58:09.570" v="0" actId="14100"/>
        <pc:sldMkLst>
          <pc:docMk/>
          <pc:sldMk cId="3101130743" sldId="2146846813"/>
        </pc:sldMkLst>
        <pc:picChg chg="mod">
          <ac:chgData name="Ramakrishnan, Arunkumar" userId="S::aramak01@bcbsmamd.net::f4bed2e9-34da-4bb9-b7ce-dfccf7caf2c5" providerId="AD" clId="Web-{817C9747-17EF-2E2F-84F9-592EA1E9DAC5}" dt="2025-02-08T03:58:09.570" v="0" actId="14100"/>
          <ac:picMkLst>
            <pc:docMk/>
            <pc:sldMk cId="3101130743" sldId="2146846813"/>
            <ac:picMk id="8" creationId="{CD92EBBC-60BC-0B19-C28C-BB31B70E855B}"/>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91424546196893E-2"/>
          <c:y val="0.10698438809065415"/>
          <c:w val="0.86108575453803127"/>
          <c:h val="0.78603122381869173"/>
        </c:manualLayout>
      </c:layout>
      <c:scatterChart>
        <c:scatterStyle val="lineMarker"/>
        <c:varyColors val="0"/>
        <c:ser>
          <c:idx val="0"/>
          <c:order val="0"/>
          <c:tx>
            <c:strRef>
              <c:f>Sheet1!$B$1</c:f>
              <c:strCache>
                <c:ptCount val="1"/>
                <c:pt idx="0">
                  <c:v>BCBSMA Perceptions (T2B)</c:v>
                </c:pt>
              </c:strCache>
            </c:strRef>
          </c:tx>
          <c:spPr>
            <a:ln w="19050">
              <a:noFill/>
            </a:ln>
          </c:spPr>
          <c:marker>
            <c:symbol val="circle"/>
            <c:size val="12"/>
            <c:spPr>
              <a:solidFill>
                <a:schemeClr val="accent2"/>
              </a:solidFill>
            </c:spPr>
          </c:marker>
          <c:dPt>
            <c:idx val="0"/>
            <c:marker>
              <c:spPr>
                <a:solidFill>
                  <a:schemeClr val="accent3"/>
                </a:solidFill>
              </c:spPr>
            </c:marker>
            <c:bubble3D val="0"/>
            <c:extLst>
              <c:ext xmlns:c16="http://schemas.microsoft.com/office/drawing/2014/chart" uri="{C3380CC4-5D6E-409C-BE32-E72D297353CC}">
                <c16:uniqueId val="{00000000-421D-4527-9E57-55E7762B35A2}"/>
              </c:ext>
            </c:extLst>
          </c:dPt>
          <c:dPt>
            <c:idx val="1"/>
            <c:bubble3D val="0"/>
            <c:extLst>
              <c:ext xmlns:c16="http://schemas.microsoft.com/office/drawing/2014/chart" uri="{C3380CC4-5D6E-409C-BE32-E72D297353CC}">
                <c16:uniqueId val="{00000001-421D-4527-9E57-55E7762B35A2}"/>
              </c:ext>
            </c:extLst>
          </c:dPt>
          <c:dPt>
            <c:idx val="2"/>
            <c:bubble3D val="0"/>
            <c:extLst>
              <c:ext xmlns:c16="http://schemas.microsoft.com/office/drawing/2014/chart" uri="{C3380CC4-5D6E-409C-BE32-E72D297353CC}">
                <c16:uniqueId val="{00000002-421D-4527-9E57-55E7762B35A2}"/>
              </c:ext>
            </c:extLst>
          </c:dPt>
          <c:dPt>
            <c:idx val="3"/>
            <c:bubble3D val="0"/>
            <c:extLst>
              <c:ext xmlns:c16="http://schemas.microsoft.com/office/drawing/2014/chart" uri="{C3380CC4-5D6E-409C-BE32-E72D297353CC}">
                <c16:uniqueId val="{00000003-421D-4527-9E57-55E7762B35A2}"/>
              </c:ext>
            </c:extLst>
          </c:dPt>
          <c:dPt>
            <c:idx val="4"/>
            <c:bubble3D val="0"/>
            <c:extLst>
              <c:ext xmlns:c16="http://schemas.microsoft.com/office/drawing/2014/chart" uri="{C3380CC4-5D6E-409C-BE32-E72D297353CC}">
                <c16:uniqueId val="{00000004-421D-4527-9E57-55E7762B35A2}"/>
              </c:ext>
            </c:extLst>
          </c:dPt>
          <c:dPt>
            <c:idx val="5"/>
            <c:marker>
              <c:spPr>
                <a:solidFill>
                  <a:schemeClr val="accent2">
                    <a:lumMod val="20000"/>
                    <a:lumOff val="80000"/>
                  </a:schemeClr>
                </a:solidFill>
              </c:spPr>
            </c:marker>
            <c:bubble3D val="0"/>
            <c:extLst>
              <c:ext xmlns:c16="http://schemas.microsoft.com/office/drawing/2014/chart" uri="{C3380CC4-5D6E-409C-BE32-E72D297353CC}">
                <c16:uniqueId val="{00000005-421D-4527-9E57-55E7762B35A2}"/>
              </c:ext>
            </c:extLst>
          </c:dPt>
          <c:dPt>
            <c:idx val="15"/>
            <c:marker>
              <c:spPr>
                <a:solidFill>
                  <a:schemeClr val="accent4"/>
                </a:solidFill>
              </c:spPr>
            </c:marker>
            <c:bubble3D val="0"/>
            <c:extLst>
              <c:ext xmlns:c16="http://schemas.microsoft.com/office/drawing/2014/chart" uri="{C3380CC4-5D6E-409C-BE32-E72D297353CC}">
                <c16:uniqueId val="{0000000F-1EA1-4227-935C-BADDDF78FE1C}"/>
              </c:ext>
            </c:extLst>
          </c:dPt>
          <c:dPt>
            <c:idx val="16"/>
            <c:bubble3D val="0"/>
            <c:extLst>
              <c:ext xmlns:c16="http://schemas.microsoft.com/office/drawing/2014/chart" uri="{C3380CC4-5D6E-409C-BE32-E72D297353CC}">
                <c16:uniqueId val="{00000000-425B-4DC1-9CE5-C4488707FD29}"/>
              </c:ext>
            </c:extLst>
          </c:dPt>
          <c:dPt>
            <c:idx val="17"/>
            <c:marker>
              <c:spPr>
                <a:solidFill>
                  <a:srgbClr val="FFC000"/>
                </a:solidFill>
              </c:spPr>
            </c:marker>
            <c:bubble3D val="0"/>
            <c:extLst>
              <c:ext xmlns:c16="http://schemas.microsoft.com/office/drawing/2014/chart" uri="{C3380CC4-5D6E-409C-BE32-E72D297353CC}">
                <c16:uniqueId val="{00000010-6AC7-4528-9BCC-F2C26A8B485A}"/>
              </c:ext>
            </c:extLst>
          </c:dPt>
          <c:dPt>
            <c:idx val="19"/>
            <c:bubble3D val="0"/>
            <c:extLst>
              <c:ext xmlns:c16="http://schemas.microsoft.com/office/drawing/2014/chart" uri="{C3380CC4-5D6E-409C-BE32-E72D297353CC}">
                <c16:uniqueId val="{00000006-421D-4527-9E57-55E7762B35A2}"/>
              </c:ext>
            </c:extLst>
          </c:dPt>
          <c:dPt>
            <c:idx val="20"/>
            <c:bubble3D val="0"/>
            <c:extLst>
              <c:ext xmlns:c16="http://schemas.microsoft.com/office/drawing/2014/chart" uri="{C3380CC4-5D6E-409C-BE32-E72D297353CC}">
                <c16:uniqueId val="{00000007-421D-4527-9E57-55E7762B35A2}"/>
              </c:ext>
            </c:extLst>
          </c:dPt>
          <c:dPt>
            <c:idx val="28"/>
            <c:bubble3D val="0"/>
            <c:extLst>
              <c:ext xmlns:c16="http://schemas.microsoft.com/office/drawing/2014/chart" uri="{C3380CC4-5D6E-409C-BE32-E72D297353CC}">
                <c16:uniqueId val="{00000008-421D-4527-9E57-55E7762B35A2}"/>
              </c:ext>
            </c:extLst>
          </c:dPt>
          <c:dPt>
            <c:idx val="36"/>
            <c:bubble3D val="0"/>
            <c:extLst>
              <c:ext xmlns:c16="http://schemas.microsoft.com/office/drawing/2014/chart" uri="{C3380CC4-5D6E-409C-BE32-E72D297353CC}">
                <c16:uniqueId val="{00000009-421D-4527-9E57-55E7762B35A2}"/>
              </c:ext>
            </c:extLst>
          </c:dPt>
          <c:dPt>
            <c:idx val="37"/>
            <c:bubble3D val="0"/>
            <c:extLst>
              <c:ext xmlns:c16="http://schemas.microsoft.com/office/drawing/2014/chart" uri="{C3380CC4-5D6E-409C-BE32-E72D297353CC}">
                <c16:uniqueId val="{0000000A-421D-4527-9E57-55E7762B35A2}"/>
              </c:ext>
            </c:extLst>
          </c:dPt>
          <c:dPt>
            <c:idx val="39"/>
            <c:bubble3D val="0"/>
            <c:extLst>
              <c:ext xmlns:c16="http://schemas.microsoft.com/office/drawing/2014/chart" uri="{C3380CC4-5D6E-409C-BE32-E72D297353CC}">
                <c16:uniqueId val="{0000000B-421D-4527-9E57-55E7762B35A2}"/>
              </c:ext>
            </c:extLst>
          </c:dPt>
          <c:dPt>
            <c:idx val="42"/>
            <c:marker>
              <c:symbol val="circle"/>
              <c:size val="16"/>
            </c:marker>
            <c:bubble3D val="0"/>
            <c:extLst>
              <c:ext xmlns:c16="http://schemas.microsoft.com/office/drawing/2014/chart" uri="{C3380CC4-5D6E-409C-BE32-E72D297353CC}">
                <c16:uniqueId val="{0000000C-421D-4527-9E57-55E7762B35A2}"/>
              </c:ext>
            </c:extLst>
          </c:dPt>
          <c:dPt>
            <c:idx val="43"/>
            <c:marker>
              <c:symbol val="circle"/>
              <c:size val="16"/>
            </c:marker>
            <c:bubble3D val="0"/>
            <c:extLst>
              <c:ext xmlns:c16="http://schemas.microsoft.com/office/drawing/2014/chart" uri="{C3380CC4-5D6E-409C-BE32-E72D297353CC}">
                <c16:uniqueId val="{0000000D-421D-4527-9E57-55E7762B35A2}"/>
              </c:ext>
            </c:extLst>
          </c:dPt>
          <c:dLbls>
            <c:spPr>
              <a:noFill/>
              <a:ln>
                <a:noFill/>
              </a:ln>
              <a:effectLst/>
            </c:spPr>
            <c:txPr>
              <a:bodyPr wrap="square" lIns="38100" tIns="19050" rIns="38100" bIns="19050" anchor="ctr">
                <a:spAutoFit/>
              </a:bodyPr>
              <a:lstStyle/>
              <a:p>
                <a:pPr>
                  <a:defRPr sz="10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strRef>
              <c:f>Sheet1!$A$2:$A$19</c:f>
              <c:strCache>
                <c:ptCount val="18"/>
                <c:pt idx="0">
                  <c:v>Removing Barriers (May 2020): Community Only ): 30 Second "Bret"</c:v>
                </c:pt>
                <c:pt idx="1">
                  <c:v>Removing Barriers (May 2020): Community Only ): 15 Second "Supporting Members"</c:v>
                </c:pt>
                <c:pt idx="2">
                  <c:v>Plant the Flag Re-test (July 2020):60 Unstoppable OOC</c:v>
                </c:pt>
                <c:pt idx="3">
                  <c:v>VIP (Nov 2021)</c:v>
                </c:pt>
                <c:pt idx="4">
                  <c:v>Mighty Mass (April 2020): Community Only</c:v>
                </c:pt>
                <c:pt idx="5">
                  <c:v>On to Better (May 2023)</c:v>
                </c:pt>
                <c:pt idx="6">
                  <c:v>Mental Health Ad 3 - Stronger In Community</c:v>
                </c:pt>
                <c:pt idx="7">
                  <c:v>Mental Health Ad (October 2020)- Stronger OOC</c:v>
                </c:pt>
                <c:pt idx="8">
                  <c:v>Affordable (Nov 2021)</c:v>
                </c:pt>
                <c:pt idx="9">
                  <c:v>Plant the Flag Re-test (July 2020):30 Stand OOC</c:v>
                </c:pt>
                <c:pt idx="10">
                  <c:v>Plant the Flag re-test (July 2020):60 Unstoppable In Community</c:v>
                </c:pt>
                <c:pt idx="11">
                  <c:v>Mental Health Ad (October 2020) - RTB In Community</c:v>
                </c:pt>
                <c:pt idx="12">
                  <c:v>Mental Health Ad (October 2020) - RTB OOC</c:v>
                </c:pt>
                <c:pt idx="13">
                  <c:v>On to Better (Feb 2022)</c:v>
                </c:pt>
                <c:pt idx="14">
                  <c:v>Plant the Flag re-test (July 2020) :30 Stand In Community</c:v>
                </c:pt>
                <c:pt idx="15">
                  <c:v>2024 Brand Campaign (April 2024)</c:v>
                </c:pt>
                <c:pt idx="16">
                  <c:v>Mental Health Ad (October 2020)- Leadership OOC</c:v>
                </c:pt>
                <c:pt idx="17">
                  <c:v>Mental Health Ad (October 2020)- Leadership In Community</c:v>
                </c:pt>
              </c:strCache>
            </c:strRef>
          </c:xVal>
          <c:yVal>
            <c:numRef>
              <c:f>Sheet1!$B$2:$B$19</c:f>
              <c:numCache>
                <c:formatCode>0%</c:formatCode>
                <c:ptCount val="18"/>
                <c:pt idx="0">
                  <c:v>0.75490196078431371</c:v>
                </c:pt>
                <c:pt idx="1">
                  <c:v>0.72727272727272729</c:v>
                </c:pt>
                <c:pt idx="2">
                  <c:v>0.67272727272727273</c:v>
                </c:pt>
                <c:pt idx="3">
                  <c:v>0.63900000000000001</c:v>
                </c:pt>
                <c:pt idx="4">
                  <c:v>0.62616822429906538</c:v>
                </c:pt>
                <c:pt idx="5">
                  <c:v>0.61599999999999999</c:v>
                </c:pt>
                <c:pt idx="6">
                  <c:v>0.61572052401746724</c:v>
                </c:pt>
                <c:pt idx="7">
                  <c:v>0.61538461538461542</c:v>
                </c:pt>
                <c:pt idx="8">
                  <c:v>0.61299999999999999</c:v>
                </c:pt>
                <c:pt idx="9">
                  <c:v>0.61298701298701297</c:v>
                </c:pt>
                <c:pt idx="10">
                  <c:v>0.6</c:v>
                </c:pt>
                <c:pt idx="11">
                  <c:v>0.59825327510917026</c:v>
                </c:pt>
                <c:pt idx="12">
                  <c:v>0.56730769230769229</c:v>
                </c:pt>
                <c:pt idx="13">
                  <c:v>0.55000000000000004</c:v>
                </c:pt>
                <c:pt idx="14">
                  <c:v>0.53333333333333333</c:v>
                </c:pt>
                <c:pt idx="15">
                  <c:v>0.52800000000000002</c:v>
                </c:pt>
                <c:pt idx="16">
                  <c:v>0.51442307692307687</c:v>
                </c:pt>
                <c:pt idx="17">
                  <c:v>0.48908296943231439</c:v>
                </c:pt>
              </c:numCache>
            </c:numRef>
          </c:yVal>
          <c:smooth val="0"/>
          <c:extLst>
            <c:ext xmlns:c16="http://schemas.microsoft.com/office/drawing/2014/chart" uri="{C3380CC4-5D6E-409C-BE32-E72D297353CC}">
              <c16:uniqueId val="{0000000E-421D-4527-9E57-55E7762B35A2}"/>
            </c:ext>
          </c:extLst>
        </c:ser>
        <c:dLbls>
          <c:dLblPos val="t"/>
          <c:showLegendKey val="0"/>
          <c:showVal val="1"/>
          <c:showCatName val="0"/>
          <c:showSerName val="0"/>
          <c:showPercent val="0"/>
          <c:showBubbleSize val="0"/>
        </c:dLbls>
        <c:axId val="74792256"/>
        <c:axId val="77918144"/>
      </c:scatterChart>
      <c:valAx>
        <c:axId val="74792256"/>
        <c:scaling>
          <c:orientation val="minMax"/>
        </c:scaling>
        <c:delete val="1"/>
        <c:axPos val="b"/>
        <c:numFmt formatCode="General" sourceLinked="1"/>
        <c:majorTickMark val="out"/>
        <c:minorTickMark val="none"/>
        <c:tickLblPos val="nextTo"/>
        <c:crossAx val="77918144"/>
        <c:crosses val="autoZero"/>
        <c:crossBetween val="midCat"/>
      </c:valAx>
      <c:valAx>
        <c:axId val="77918144"/>
        <c:scaling>
          <c:orientation val="minMax"/>
          <c:min val="0.4"/>
        </c:scaling>
        <c:delete val="1"/>
        <c:axPos val="l"/>
        <c:numFmt formatCode="0%" sourceLinked="1"/>
        <c:majorTickMark val="out"/>
        <c:minorTickMark val="none"/>
        <c:tickLblPos val="nextTo"/>
        <c:crossAx val="74792256"/>
        <c:crosses val="autoZero"/>
        <c:crossBetween val="midCat"/>
        <c:minorUnit val="2.0000000000000004E-2"/>
      </c:valAx>
      <c:spPr>
        <a:ln w="3175">
          <a:noFill/>
        </a:ln>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69934742876819"/>
          <c:y val="0.15122343655459139"/>
          <c:w val="0.27233840271161042"/>
          <c:h val="0.84877658242793519"/>
        </c:manualLayout>
      </c:layout>
      <c:barChart>
        <c:barDir val="col"/>
        <c:grouping val="percentStacked"/>
        <c:varyColors val="0"/>
        <c:ser>
          <c:idx val="4"/>
          <c:order val="0"/>
          <c:tx>
            <c:strRef>
              <c:f>Sheet1!$F$1</c:f>
              <c:strCache>
                <c:ptCount val="1"/>
                <c:pt idx="0">
                  <c:v>Not at all relevant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Sheet1!$F$2:$F$3</c:f>
              <c:numCache>
                <c:formatCode>General</c:formatCode>
                <c:ptCount val="2"/>
                <c:pt idx="0" formatCode="0%">
                  <c:v>0.19</c:v>
                </c:pt>
              </c:numCache>
            </c:numRef>
          </c:val>
          <c:extLst>
            <c:ext xmlns:c16="http://schemas.microsoft.com/office/drawing/2014/chart" uri="{C3380CC4-5D6E-409C-BE32-E72D297353CC}">
              <c16:uniqueId val="{00000000-2E9C-4774-9B93-A0445DFE46B5}"/>
            </c:ext>
          </c:extLst>
        </c:ser>
        <c:ser>
          <c:idx val="3"/>
          <c:order val="1"/>
          <c:tx>
            <c:strRef>
              <c:f>Sheet1!$E$1</c:f>
              <c:strCache>
                <c:ptCount val="1"/>
                <c:pt idx="0">
                  <c:v>Slightly relevant</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Sheet1!$E$2:$E$3</c:f>
              <c:numCache>
                <c:formatCode>General</c:formatCode>
                <c:ptCount val="2"/>
                <c:pt idx="0" formatCode="0%">
                  <c:v>0.15</c:v>
                </c:pt>
              </c:numCache>
            </c:numRef>
          </c:val>
          <c:extLst>
            <c:ext xmlns:c16="http://schemas.microsoft.com/office/drawing/2014/chart" uri="{C3380CC4-5D6E-409C-BE32-E72D297353CC}">
              <c16:uniqueId val="{00000001-2E9C-4774-9B93-A0445DFE46B5}"/>
            </c:ext>
          </c:extLst>
        </c:ser>
        <c:ser>
          <c:idx val="2"/>
          <c:order val="2"/>
          <c:tx>
            <c:strRef>
              <c:f>Sheet1!$D$1</c:f>
              <c:strCache>
                <c:ptCount val="1"/>
                <c:pt idx="0">
                  <c:v>Somewhat relevant</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Sheet1!$D$2:$D$3</c:f>
              <c:numCache>
                <c:formatCode>General</c:formatCode>
                <c:ptCount val="2"/>
                <c:pt idx="0" formatCode="0%">
                  <c:v>0.25</c:v>
                </c:pt>
              </c:numCache>
            </c:numRef>
          </c:val>
          <c:extLst>
            <c:ext xmlns:c16="http://schemas.microsoft.com/office/drawing/2014/chart" uri="{C3380CC4-5D6E-409C-BE32-E72D297353CC}">
              <c16:uniqueId val="{00000002-2E9C-4774-9B93-A0445DFE46B5}"/>
            </c:ext>
          </c:extLst>
        </c:ser>
        <c:ser>
          <c:idx val="1"/>
          <c:order val="3"/>
          <c:tx>
            <c:strRef>
              <c:f>Sheet1!$C$1</c:f>
              <c:strCache>
                <c:ptCount val="1"/>
                <c:pt idx="0">
                  <c:v>Very relevant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Sheet1!$C$2:$C$3</c:f>
              <c:numCache>
                <c:formatCode>General</c:formatCode>
                <c:ptCount val="2"/>
                <c:pt idx="0" formatCode="0%">
                  <c:v>0.24</c:v>
                </c:pt>
              </c:numCache>
            </c:numRef>
          </c:val>
          <c:extLst>
            <c:ext xmlns:c16="http://schemas.microsoft.com/office/drawing/2014/chart" uri="{C3380CC4-5D6E-409C-BE32-E72D297353CC}">
              <c16:uniqueId val="{00000003-2E9C-4774-9B93-A0445DFE46B5}"/>
            </c:ext>
          </c:extLst>
        </c:ser>
        <c:ser>
          <c:idx val="0"/>
          <c:order val="4"/>
          <c:tx>
            <c:strRef>
              <c:f>Sheet1!$B$1</c:f>
              <c:strCache>
                <c:ptCount val="1"/>
                <c:pt idx="0">
                  <c:v>Extremely relevant</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5-2E9C-4774-9B93-A0445DFE46B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Sheet1!$B$2:$B$3</c:f>
              <c:numCache>
                <c:formatCode>General</c:formatCode>
                <c:ptCount val="2"/>
                <c:pt idx="0" formatCode="0%">
                  <c:v>0.17</c:v>
                </c:pt>
              </c:numCache>
            </c:numRef>
          </c:val>
          <c:extLst>
            <c:ext xmlns:c16="http://schemas.microsoft.com/office/drawing/2014/chart" uri="{C3380CC4-5D6E-409C-BE32-E72D297353CC}">
              <c16:uniqueId val="{00000006-2E9C-4774-9B93-A0445DFE46B5}"/>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46382706077265"/>
          <c:y val="0.15122343655459139"/>
          <c:w val="0.27586784275760984"/>
          <c:h val="0.84877658242793519"/>
        </c:manualLayout>
      </c:layout>
      <c:barChart>
        <c:barDir val="col"/>
        <c:grouping val="percentStacked"/>
        <c:varyColors val="0"/>
        <c:ser>
          <c:idx val="4"/>
          <c:order val="0"/>
          <c:tx>
            <c:strRef>
              <c:f>Sheet1!$F$1</c:f>
              <c:strCache>
                <c:ptCount val="1"/>
                <c:pt idx="0">
                  <c:v>Very negative</c:v>
                </c:pt>
              </c:strCache>
            </c:strRef>
          </c:tx>
          <c:spPr>
            <a:solidFill>
              <a:schemeClr val="accent4"/>
            </a:solidFill>
            <a:ln>
              <a:noFill/>
            </a:ln>
            <a:effectLst/>
          </c:spPr>
          <c:invertIfNegative val="0"/>
          <c:dLbls>
            <c:dLbl>
              <c:idx val="0"/>
              <c:layout>
                <c:manualLayout>
                  <c:x val="-7.5882960988988044E-2"/>
                  <c:y val="0"/>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4"/>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05-462D-9529-B3228D24D62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Sheet1!$F$2:$F$3</c:f>
              <c:numCache>
                <c:formatCode>General</c:formatCode>
                <c:ptCount val="2"/>
                <c:pt idx="0" formatCode="0%">
                  <c:v>7.0000000000000001E-3</c:v>
                </c:pt>
              </c:numCache>
            </c:numRef>
          </c:val>
          <c:extLst>
            <c:ext xmlns:c16="http://schemas.microsoft.com/office/drawing/2014/chart" uri="{C3380CC4-5D6E-409C-BE32-E72D297353CC}">
              <c16:uniqueId val="{00000001-1305-462D-9529-B3228D24D627}"/>
            </c:ext>
          </c:extLst>
        </c:ser>
        <c:ser>
          <c:idx val="3"/>
          <c:order val="1"/>
          <c:tx>
            <c:strRef>
              <c:f>Sheet1!$E$1</c:f>
              <c:strCache>
                <c:ptCount val="1"/>
                <c:pt idx="0">
                  <c:v>Somewhat negative</c:v>
                </c:pt>
              </c:strCache>
            </c:strRef>
          </c:tx>
          <c:spPr>
            <a:solidFill>
              <a:schemeClr val="accent4">
                <a:lumMod val="60000"/>
                <a:lumOff val="40000"/>
              </a:schemeClr>
            </a:solidFill>
            <a:ln>
              <a:noFill/>
            </a:ln>
            <a:effectLst/>
          </c:spPr>
          <c:invertIfNegative val="0"/>
          <c:dLbls>
            <c:dLbl>
              <c:idx val="0"/>
              <c:layout>
                <c:manualLayout>
                  <c:x val="-7.4118240965988291E-2"/>
                  <c:y val="-6.1859151636642698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E9E89"/>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05-462D-9529-B3228D24D62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E9E89"/>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Sheet1!$E$2:$E$3</c:f>
              <c:numCache>
                <c:formatCode>General</c:formatCode>
                <c:ptCount val="2"/>
                <c:pt idx="0" formatCode="0%">
                  <c:v>4.7E-2</c:v>
                </c:pt>
              </c:numCache>
            </c:numRef>
          </c:val>
          <c:extLst>
            <c:ext xmlns:c16="http://schemas.microsoft.com/office/drawing/2014/chart" uri="{C3380CC4-5D6E-409C-BE32-E72D297353CC}">
              <c16:uniqueId val="{00000003-1305-462D-9529-B3228D24D627}"/>
            </c:ext>
          </c:extLst>
        </c:ser>
        <c:ser>
          <c:idx val="2"/>
          <c:order val="2"/>
          <c:tx>
            <c:strRef>
              <c:f>Sheet1!$D$1</c:f>
              <c:strCache>
                <c:ptCount val="1"/>
                <c:pt idx="0">
                  <c:v>I'm indifferent</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Sheet1!$D$2:$D$3</c:f>
              <c:numCache>
                <c:formatCode>General</c:formatCode>
                <c:ptCount val="2"/>
                <c:pt idx="0" formatCode="0%">
                  <c:v>0.31900000000000001</c:v>
                </c:pt>
              </c:numCache>
            </c:numRef>
          </c:val>
          <c:extLst>
            <c:ext xmlns:c16="http://schemas.microsoft.com/office/drawing/2014/chart" uri="{C3380CC4-5D6E-409C-BE32-E72D297353CC}">
              <c16:uniqueId val="{00000004-1305-462D-9529-B3228D24D627}"/>
            </c:ext>
          </c:extLst>
        </c:ser>
        <c:ser>
          <c:idx val="1"/>
          <c:order val="3"/>
          <c:tx>
            <c:strRef>
              <c:f>Sheet1!$C$1</c:f>
              <c:strCache>
                <c:ptCount val="1"/>
                <c:pt idx="0">
                  <c:v>Somewhat positive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Sheet1!$C$2:$C$3</c:f>
              <c:numCache>
                <c:formatCode>General</c:formatCode>
                <c:ptCount val="2"/>
                <c:pt idx="0" formatCode="0%">
                  <c:v>0.35</c:v>
                </c:pt>
              </c:numCache>
            </c:numRef>
          </c:val>
          <c:extLst>
            <c:ext xmlns:c16="http://schemas.microsoft.com/office/drawing/2014/chart" uri="{C3380CC4-5D6E-409C-BE32-E72D297353CC}">
              <c16:uniqueId val="{00000005-1305-462D-9529-B3228D24D627}"/>
            </c:ext>
          </c:extLst>
        </c:ser>
        <c:ser>
          <c:idx val="0"/>
          <c:order val="4"/>
          <c:tx>
            <c:strRef>
              <c:f>Sheet1!$B$1</c:f>
              <c:strCache>
                <c:ptCount val="1"/>
                <c:pt idx="0">
                  <c:v>Very positive</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7-1305-462D-9529-B3228D24D62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Sheet1!$B$2:$B$3</c:f>
              <c:numCache>
                <c:formatCode>General</c:formatCode>
                <c:ptCount val="2"/>
                <c:pt idx="0" formatCode="0%">
                  <c:v>0.27700000000000002</c:v>
                </c:pt>
              </c:numCache>
            </c:numRef>
          </c:val>
          <c:extLst>
            <c:ext xmlns:c16="http://schemas.microsoft.com/office/drawing/2014/chart" uri="{C3380CC4-5D6E-409C-BE32-E72D297353CC}">
              <c16:uniqueId val="{00000008-1305-462D-9529-B3228D24D627}"/>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46382706077265"/>
          <c:y val="0.15122343655459139"/>
          <c:w val="0.27586784275760984"/>
          <c:h val="0.84877658242793519"/>
        </c:manualLayout>
      </c:layout>
      <c:barChart>
        <c:barDir val="col"/>
        <c:grouping val="percentStacked"/>
        <c:varyColors val="0"/>
        <c:ser>
          <c:idx val="4"/>
          <c:order val="0"/>
          <c:tx>
            <c:strRef>
              <c:f>Sheet1!$F$1</c:f>
              <c:strCache>
                <c:ptCount val="1"/>
                <c:pt idx="0">
                  <c:v>Very negative</c:v>
                </c:pt>
              </c:strCache>
            </c:strRef>
          </c:tx>
          <c:spPr>
            <a:solidFill>
              <a:schemeClr val="accent4"/>
            </a:solidFill>
            <a:ln>
              <a:noFill/>
            </a:ln>
            <a:effectLst/>
          </c:spPr>
          <c:invertIfNegative val="0"/>
          <c:dLbls>
            <c:dLbl>
              <c:idx val="0"/>
              <c:layout>
                <c:manualLayout>
                  <c:x val="-7.5882960988988002E-2"/>
                  <c:y val="-1.2600792730920248E-16"/>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4"/>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5A-4E29-8A58-912EC5EBFB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Sheet1!$F$2:$F$3</c:f>
              <c:numCache>
                <c:formatCode>General</c:formatCode>
                <c:ptCount val="2"/>
                <c:pt idx="0" formatCode="0%">
                  <c:v>0.01</c:v>
                </c:pt>
              </c:numCache>
            </c:numRef>
          </c:val>
          <c:extLst>
            <c:ext xmlns:c16="http://schemas.microsoft.com/office/drawing/2014/chart" uri="{C3380CC4-5D6E-409C-BE32-E72D297353CC}">
              <c16:uniqueId val="{00000001-5E5A-4E29-8A58-912EC5EBFB46}"/>
            </c:ext>
          </c:extLst>
        </c:ser>
        <c:ser>
          <c:idx val="3"/>
          <c:order val="1"/>
          <c:tx>
            <c:strRef>
              <c:f>Sheet1!$E$1</c:f>
              <c:strCache>
                <c:ptCount val="1"/>
                <c:pt idx="0">
                  <c:v>Somewhat negative</c:v>
                </c:pt>
              </c:strCache>
            </c:strRef>
          </c:tx>
          <c:spPr>
            <a:solidFill>
              <a:schemeClr val="accent4">
                <a:lumMod val="60000"/>
                <a:lumOff val="40000"/>
              </a:schemeClr>
            </a:solidFill>
            <a:ln>
              <a:noFill/>
            </a:ln>
            <a:effectLst/>
          </c:spPr>
          <c:invertIfNegative val="0"/>
          <c:dLbls>
            <c:dLbl>
              <c:idx val="0"/>
              <c:layout>
                <c:manualLayout>
                  <c:x val="-8.1177121057987203E-2"/>
                  <c:y val="-6.8732390707380783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E9E89"/>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5A-4E29-8A58-912EC5EBFB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E9E89"/>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Sheet1!$E$2:$E$3</c:f>
              <c:numCache>
                <c:formatCode>General</c:formatCode>
                <c:ptCount val="2"/>
                <c:pt idx="0" formatCode="0%">
                  <c:v>0.03</c:v>
                </c:pt>
              </c:numCache>
            </c:numRef>
          </c:val>
          <c:extLst>
            <c:ext xmlns:c16="http://schemas.microsoft.com/office/drawing/2014/chart" uri="{C3380CC4-5D6E-409C-BE32-E72D297353CC}">
              <c16:uniqueId val="{00000003-5E5A-4E29-8A58-912EC5EBFB46}"/>
            </c:ext>
          </c:extLst>
        </c:ser>
        <c:ser>
          <c:idx val="2"/>
          <c:order val="2"/>
          <c:tx>
            <c:strRef>
              <c:f>Sheet1!$D$1</c:f>
              <c:strCache>
                <c:ptCount val="1"/>
                <c:pt idx="0">
                  <c:v>I'm indifferent</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Sheet1!$D$2:$D$3</c:f>
              <c:numCache>
                <c:formatCode>General</c:formatCode>
                <c:ptCount val="2"/>
                <c:pt idx="0" formatCode="0%">
                  <c:v>0.28000000000000003</c:v>
                </c:pt>
              </c:numCache>
            </c:numRef>
          </c:val>
          <c:extLst>
            <c:ext xmlns:c16="http://schemas.microsoft.com/office/drawing/2014/chart" uri="{C3380CC4-5D6E-409C-BE32-E72D297353CC}">
              <c16:uniqueId val="{00000004-5E5A-4E29-8A58-912EC5EBFB46}"/>
            </c:ext>
          </c:extLst>
        </c:ser>
        <c:ser>
          <c:idx val="1"/>
          <c:order val="3"/>
          <c:tx>
            <c:strRef>
              <c:f>Sheet1!$C$1</c:f>
              <c:strCache>
                <c:ptCount val="1"/>
                <c:pt idx="0">
                  <c:v>Somewhat positive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Sheet1!$C$2:$C$3</c:f>
              <c:numCache>
                <c:formatCode>General</c:formatCode>
                <c:ptCount val="2"/>
                <c:pt idx="0" formatCode="0%">
                  <c:v>0.34</c:v>
                </c:pt>
              </c:numCache>
            </c:numRef>
          </c:val>
          <c:extLst>
            <c:ext xmlns:c16="http://schemas.microsoft.com/office/drawing/2014/chart" uri="{C3380CC4-5D6E-409C-BE32-E72D297353CC}">
              <c16:uniqueId val="{00000005-5E5A-4E29-8A58-912EC5EBFB46}"/>
            </c:ext>
          </c:extLst>
        </c:ser>
        <c:ser>
          <c:idx val="0"/>
          <c:order val="4"/>
          <c:tx>
            <c:strRef>
              <c:f>Sheet1!$B$1</c:f>
              <c:strCache>
                <c:ptCount val="1"/>
                <c:pt idx="0">
                  <c:v>Very positive</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7-5E5A-4E29-8A58-912EC5EBFB4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Sheet1!$B$2:$B$3</c:f>
              <c:numCache>
                <c:formatCode>General</c:formatCode>
                <c:ptCount val="2"/>
                <c:pt idx="0" formatCode="0%">
                  <c:v>0.33</c:v>
                </c:pt>
              </c:numCache>
            </c:numRef>
          </c:val>
          <c:extLst>
            <c:ext xmlns:c16="http://schemas.microsoft.com/office/drawing/2014/chart" uri="{C3380CC4-5D6E-409C-BE32-E72D297353CC}">
              <c16:uniqueId val="{00000008-5E5A-4E29-8A58-912EC5EBFB46}"/>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69934742876819"/>
          <c:y val="0.15122343655459139"/>
          <c:w val="0.27233840271161042"/>
          <c:h val="0.84877658242793519"/>
        </c:manualLayout>
      </c:layout>
      <c:barChart>
        <c:barDir val="col"/>
        <c:grouping val="percentStacked"/>
        <c:varyColors val="0"/>
        <c:ser>
          <c:idx val="4"/>
          <c:order val="0"/>
          <c:tx>
            <c:strRef>
              <c:f>Sheet1!$F$1</c:f>
              <c:strCache>
                <c:ptCount val="1"/>
                <c:pt idx="0">
                  <c:v>Not at all relevant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Sheet1!$F$2:$F$3</c:f>
              <c:numCache>
                <c:formatCode>General</c:formatCode>
                <c:ptCount val="2"/>
                <c:pt idx="0" formatCode="0%">
                  <c:v>0.158</c:v>
                </c:pt>
              </c:numCache>
            </c:numRef>
          </c:val>
          <c:extLst>
            <c:ext xmlns:c16="http://schemas.microsoft.com/office/drawing/2014/chart" uri="{C3380CC4-5D6E-409C-BE32-E72D297353CC}">
              <c16:uniqueId val="{00000000-117A-445E-A542-DC2060E1AB29}"/>
            </c:ext>
          </c:extLst>
        </c:ser>
        <c:ser>
          <c:idx val="3"/>
          <c:order val="1"/>
          <c:tx>
            <c:strRef>
              <c:f>Sheet1!$E$1</c:f>
              <c:strCache>
                <c:ptCount val="1"/>
                <c:pt idx="0">
                  <c:v>Slightly relevant</c:v>
                </c:pt>
              </c:strCache>
            </c:strRef>
          </c:tx>
          <c:spPr>
            <a:solidFill>
              <a:schemeClr val="accent6">
                <a:lumMod val="60000"/>
                <a:lumOff val="40000"/>
              </a:schemeClr>
            </a:solidFill>
            <a:ln>
              <a:noFill/>
            </a:ln>
            <a:effectLst/>
          </c:spPr>
          <c:invertIfNegative val="0"/>
          <c:dLbls>
            <c:dLbl>
              <c:idx val="0"/>
              <c:layout>
                <c:manualLayout>
                  <c:x val="4.2714561816541196E-4"/>
                  <c:y val="1.5592898965823311E-2"/>
                </c:manualLayout>
              </c:layout>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7A-445E-A542-DC2060E1AB29}"/>
                </c:ext>
              </c:extLst>
            </c:dLbl>
            <c:dLbl>
              <c:idx val="1"/>
              <c:layout>
                <c:manualLayout>
                  <c:x val="-8.701439173302819E-2"/>
                  <c:y val="-2.25696978259560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7A-445E-A542-DC2060E1AB29}"/>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Sheet1!$E$2:$E$3</c:f>
              <c:numCache>
                <c:formatCode>General</c:formatCode>
                <c:ptCount val="2"/>
                <c:pt idx="0" formatCode="0%">
                  <c:v>0.14699999999999999</c:v>
                </c:pt>
              </c:numCache>
            </c:numRef>
          </c:val>
          <c:extLst>
            <c:ext xmlns:c16="http://schemas.microsoft.com/office/drawing/2014/chart" uri="{C3380CC4-5D6E-409C-BE32-E72D297353CC}">
              <c16:uniqueId val="{00000003-117A-445E-A542-DC2060E1AB29}"/>
            </c:ext>
          </c:extLst>
        </c:ser>
        <c:ser>
          <c:idx val="2"/>
          <c:order val="2"/>
          <c:tx>
            <c:strRef>
              <c:f>Sheet1!$D$1</c:f>
              <c:strCache>
                <c:ptCount val="1"/>
                <c:pt idx="0">
                  <c:v>Somewhat relevant</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Sheet1!$D$2:$D$3</c:f>
              <c:numCache>
                <c:formatCode>General</c:formatCode>
                <c:ptCount val="2"/>
                <c:pt idx="0" formatCode="0%">
                  <c:v>0.3</c:v>
                </c:pt>
              </c:numCache>
            </c:numRef>
          </c:val>
          <c:extLst>
            <c:ext xmlns:c16="http://schemas.microsoft.com/office/drawing/2014/chart" uri="{C3380CC4-5D6E-409C-BE32-E72D297353CC}">
              <c16:uniqueId val="{00000004-117A-445E-A542-DC2060E1AB29}"/>
            </c:ext>
          </c:extLst>
        </c:ser>
        <c:ser>
          <c:idx val="1"/>
          <c:order val="3"/>
          <c:tx>
            <c:strRef>
              <c:f>Sheet1!$C$1</c:f>
              <c:strCache>
                <c:ptCount val="1"/>
                <c:pt idx="0">
                  <c:v>Very relevant</c:v>
                </c:pt>
              </c:strCache>
            </c:strRef>
          </c:tx>
          <c:spPr>
            <a:solidFill>
              <a:schemeClr val="accent2"/>
            </a:solidFill>
            <a:ln>
              <a:noFill/>
            </a:ln>
            <a:effectLst/>
          </c:spPr>
          <c:invertIfNegative val="0"/>
          <c:dLbls>
            <c:dLbl>
              <c:idx val="0"/>
              <c:layout>
                <c:manualLayout>
                  <c:x val="-7.8346673280123027E-17"/>
                  <c:y val="-9.70839203528641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7A-445E-A542-DC2060E1AB2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7A-445E-A542-DC2060E1AB29}"/>
                </c:ext>
              </c:extLst>
            </c:dLbl>
            <c:dLbl>
              <c:idx val="2"/>
              <c:layout>
                <c:manualLayout>
                  <c:x val="5.8911544268671614E-3"/>
                  <c:y val="-4.7317070966245251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0957123043851277E-2"/>
                      <c:h val="3.856123393882685E-2"/>
                    </c:manualLayout>
                  </c15:layout>
                </c:ext>
                <c:ext xmlns:c16="http://schemas.microsoft.com/office/drawing/2014/chart" uri="{C3380CC4-5D6E-409C-BE32-E72D297353CC}">
                  <c16:uniqueId val="{00000007-117A-445E-A542-DC2060E1AB29}"/>
                </c:ext>
              </c:extLst>
            </c:dLbl>
            <c:dLbl>
              <c:idx val="3"/>
              <c:layout>
                <c:manualLayout>
                  <c:x val="-1.0357694637645493E-1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17A-445E-A542-DC2060E1AB2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Sheet1!$C$2:$C$3</c:f>
              <c:numCache>
                <c:formatCode>General</c:formatCode>
                <c:ptCount val="2"/>
                <c:pt idx="0" formatCode="0%">
                  <c:v>0.24299999999999999</c:v>
                </c:pt>
              </c:numCache>
            </c:numRef>
          </c:val>
          <c:extLst>
            <c:ext xmlns:c16="http://schemas.microsoft.com/office/drawing/2014/chart" uri="{C3380CC4-5D6E-409C-BE32-E72D297353CC}">
              <c16:uniqueId val="{00000009-117A-445E-A542-DC2060E1AB29}"/>
            </c:ext>
          </c:extLst>
        </c:ser>
        <c:ser>
          <c:idx val="0"/>
          <c:order val="4"/>
          <c:tx>
            <c:strRef>
              <c:f>Sheet1!$B$1</c:f>
              <c:strCache>
                <c:ptCount val="1"/>
                <c:pt idx="0">
                  <c:v>Extremely relevant</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B-117A-445E-A542-DC2060E1AB2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Sheet1!$B$2:$B$3</c:f>
              <c:numCache>
                <c:formatCode>General</c:formatCode>
                <c:ptCount val="2"/>
                <c:pt idx="0" formatCode="0%">
                  <c:v>0.15</c:v>
                </c:pt>
              </c:numCache>
            </c:numRef>
          </c:val>
          <c:extLst>
            <c:ext xmlns:c16="http://schemas.microsoft.com/office/drawing/2014/chart" uri="{C3380CC4-5D6E-409C-BE32-E72D297353CC}">
              <c16:uniqueId val="{0000000C-117A-445E-A542-DC2060E1AB29}"/>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46382706077265"/>
          <c:y val="0.15122343655459139"/>
          <c:w val="0.27586784275760984"/>
          <c:h val="0.84877658242793519"/>
        </c:manualLayout>
      </c:layout>
      <c:barChart>
        <c:barDir val="col"/>
        <c:grouping val="percentStacked"/>
        <c:varyColors val="0"/>
        <c:ser>
          <c:idx val="4"/>
          <c:order val="0"/>
          <c:tx>
            <c:strRef>
              <c:f>Sheet1!$F$1</c:f>
              <c:strCache>
                <c:ptCount val="1"/>
                <c:pt idx="0">
                  <c:v>Very negative</c:v>
                </c:pt>
              </c:strCache>
            </c:strRef>
          </c:tx>
          <c:spPr>
            <a:solidFill>
              <a:schemeClr val="accent4"/>
            </a:solidFill>
            <a:ln>
              <a:noFill/>
            </a:ln>
            <a:effectLst/>
          </c:spPr>
          <c:invertIfNegative val="0"/>
          <c:dLbls>
            <c:dLbl>
              <c:idx val="0"/>
              <c:layout>
                <c:manualLayout>
                  <c:x val="-8.823600114998606E-2"/>
                  <c:y val="-3.43661953536903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94-485D-AB18-AD7F2236F67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F0000"/>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Sheet1!$F$2:$F$3</c:f>
              <c:numCache>
                <c:formatCode>General</c:formatCode>
                <c:ptCount val="2"/>
                <c:pt idx="0" formatCode="0%">
                  <c:v>0</c:v>
                </c:pt>
              </c:numCache>
            </c:numRef>
          </c:val>
          <c:extLst>
            <c:ext xmlns:c16="http://schemas.microsoft.com/office/drawing/2014/chart" uri="{C3380CC4-5D6E-409C-BE32-E72D297353CC}">
              <c16:uniqueId val="{00000008-1BA9-4370-9908-C05C0A1FC312}"/>
            </c:ext>
          </c:extLst>
        </c:ser>
        <c:ser>
          <c:idx val="3"/>
          <c:order val="1"/>
          <c:tx>
            <c:strRef>
              <c:f>Sheet1!$E$1</c:f>
              <c:strCache>
                <c:ptCount val="1"/>
                <c:pt idx="0">
                  <c:v>Somewhat negative</c:v>
                </c:pt>
              </c:strCache>
            </c:strRef>
          </c:tx>
          <c:spPr>
            <a:solidFill>
              <a:schemeClr val="accent4">
                <a:lumMod val="60000"/>
                <a:lumOff val="40000"/>
              </a:schemeClr>
            </a:solidFill>
            <a:ln>
              <a:noFill/>
            </a:ln>
            <a:effectLst/>
          </c:spPr>
          <c:invertIfNegative val="0"/>
          <c:dLbls>
            <c:dLbl>
              <c:idx val="0"/>
              <c:layout>
                <c:manualLayout>
                  <c:x val="-9.7059601264984668E-2"/>
                  <c:y val="-5.4985912565904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09-4F6F-99C1-8DDEF66EFA4C}"/>
                </c:ext>
              </c:extLst>
            </c:dLbl>
            <c:spPr>
              <a:noFill/>
              <a:ln>
                <a:noFill/>
              </a:ln>
              <a:effectLst/>
            </c:spPr>
            <c:txPr>
              <a:bodyPr rot="0" spcFirstLastPara="1" vertOverflow="ellipsis" vert="horz" wrap="square" anchor="ctr" anchorCtr="1"/>
              <a:lstStyle/>
              <a:p>
                <a:pPr>
                  <a:defRPr sz="1600" b="0" i="0" u="none" strike="noStrike" kern="1200" baseline="0">
                    <a:solidFill>
                      <a:srgbClr val="FE9E89"/>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Sheet1!$E$2:$E$3</c:f>
              <c:numCache>
                <c:formatCode>General</c:formatCode>
                <c:ptCount val="2"/>
                <c:pt idx="0" formatCode="0%">
                  <c:v>5.3999999999999999E-2</c:v>
                </c:pt>
              </c:numCache>
            </c:numRef>
          </c:val>
          <c:extLst>
            <c:ext xmlns:c16="http://schemas.microsoft.com/office/drawing/2014/chart" uri="{C3380CC4-5D6E-409C-BE32-E72D297353CC}">
              <c16:uniqueId val="{00000007-1BA9-4370-9908-C05C0A1FC312}"/>
            </c:ext>
          </c:extLst>
        </c:ser>
        <c:ser>
          <c:idx val="2"/>
          <c:order val="2"/>
          <c:tx>
            <c:strRef>
              <c:f>Sheet1!$D$1</c:f>
              <c:strCache>
                <c:ptCount val="1"/>
                <c:pt idx="0">
                  <c:v>I'm indifferent</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Sheet1!$D$2:$D$3</c:f>
              <c:numCache>
                <c:formatCode>General</c:formatCode>
                <c:ptCount val="2"/>
                <c:pt idx="0" formatCode="0%">
                  <c:v>0.26100000000000001</c:v>
                </c:pt>
              </c:numCache>
            </c:numRef>
          </c:val>
          <c:extLst>
            <c:ext xmlns:c16="http://schemas.microsoft.com/office/drawing/2014/chart" uri="{C3380CC4-5D6E-409C-BE32-E72D297353CC}">
              <c16:uniqueId val="{00000006-1BA9-4370-9908-C05C0A1FC312}"/>
            </c:ext>
          </c:extLst>
        </c:ser>
        <c:ser>
          <c:idx val="1"/>
          <c:order val="3"/>
          <c:tx>
            <c:strRef>
              <c:f>Sheet1!$C$1</c:f>
              <c:strCache>
                <c:ptCount val="1"/>
                <c:pt idx="0">
                  <c:v>Somewhat positive</c:v>
                </c:pt>
              </c:strCache>
            </c:strRef>
          </c:tx>
          <c:spPr>
            <a:solidFill>
              <a:schemeClr val="accent2"/>
            </a:solidFill>
            <a:ln>
              <a:noFill/>
            </a:ln>
            <a:effectLst/>
          </c:spPr>
          <c:invertIfNegative val="0"/>
          <c:dLbls>
            <c:dLbl>
              <c:idx val="2"/>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0957123043851277E-2"/>
                      <c:h val="3.856123393882685E-2"/>
                    </c:manualLayout>
                  </c15:layout>
                </c:ext>
                <c:ext xmlns:c16="http://schemas.microsoft.com/office/drawing/2014/chart" uri="{C3380CC4-5D6E-409C-BE32-E72D297353CC}">
                  <c16:uniqueId val="{00000003-1BA9-4370-9908-C05C0A1FC31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Sheet1!$C$2:$C$3</c:f>
              <c:numCache>
                <c:formatCode>General</c:formatCode>
                <c:ptCount val="2"/>
                <c:pt idx="0" formatCode="0%">
                  <c:v>0.34599999999999997</c:v>
                </c:pt>
              </c:numCache>
            </c:numRef>
          </c:val>
          <c:extLst>
            <c:ext xmlns:c16="http://schemas.microsoft.com/office/drawing/2014/chart" uri="{C3380CC4-5D6E-409C-BE32-E72D297353CC}">
              <c16:uniqueId val="{00000005-1BA9-4370-9908-C05C0A1FC312}"/>
            </c:ext>
          </c:extLst>
        </c:ser>
        <c:ser>
          <c:idx val="0"/>
          <c:order val="4"/>
          <c:tx>
            <c:strRef>
              <c:f>Sheet1!$B$1</c:f>
              <c:strCache>
                <c:ptCount val="1"/>
                <c:pt idx="0">
                  <c:v>Very positive</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A394-43E5-A0E6-02D850558F5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Sheet1!$B$2:$B$3</c:f>
              <c:numCache>
                <c:formatCode>General</c:formatCode>
                <c:ptCount val="2"/>
                <c:pt idx="0" formatCode="0%">
                  <c:v>0.32800000000000001</c:v>
                </c:pt>
              </c:numCache>
            </c:numRef>
          </c:val>
          <c:extLst>
            <c:ext xmlns:c16="http://schemas.microsoft.com/office/drawing/2014/chart" uri="{C3380CC4-5D6E-409C-BE32-E72D297353CC}">
              <c16:uniqueId val="{00000000-1BA9-4370-9908-C05C0A1FC312}"/>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legend>
      <c:legendPos val="l"/>
      <c:layout>
        <c:manualLayout>
          <c:xMode val="edge"/>
          <c:yMode val="edge"/>
          <c:x val="0"/>
          <c:y val="0.36990906758829406"/>
          <c:w val="0.19685509921948471"/>
          <c:h val="0.4250470573336378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DM Sans"/>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46382706077265"/>
          <c:y val="0.15122343655459139"/>
          <c:w val="0.27586784275760984"/>
          <c:h val="0.84877658242793519"/>
        </c:manualLayout>
      </c:layout>
      <c:barChart>
        <c:barDir val="col"/>
        <c:grouping val="percentStacked"/>
        <c:varyColors val="0"/>
        <c:ser>
          <c:idx val="4"/>
          <c:order val="0"/>
          <c:tx>
            <c:strRef>
              <c:f>Sheet1!$F$1</c:f>
              <c:strCache>
                <c:ptCount val="1"/>
                <c:pt idx="0">
                  <c:v>Very negative</c:v>
                </c:pt>
              </c:strCache>
            </c:strRef>
          </c:tx>
          <c:spPr>
            <a:solidFill>
              <a:schemeClr val="accent4"/>
            </a:solidFill>
            <a:ln>
              <a:noFill/>
            </a:ln>
            <a:effectLst/>
          </c:spPr>
          <c:invertIfNegative val="0"/>
          <c:dLbls>
            <c:dLbl>
              <c:idx val="0"/>
              <c:layout>
                <c:manualLayout>
                  <c:x val="-8.823600114998606E-2"/>
                  <c:y val="-3.43661953536903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94-485D-AB18-AD7F2236F67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F0000"/>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Sheet1!$F$2:$F$3</c:f>
              <c:numCache>
                <c:formatCode>General</c:formatCode>
                <c:ptCount val="2"/>
                <c:pt idx="0" formatCode="0%">
                  <c:v>0</c:v>
                </c:pt>
              </c:numCache>
            </c:numRef>
          </c:val>
          <c:extLst>
            <c:ext xmlns:c16="http://schemas.microsoft.com/office/drawing/2014/chart" uri="{C3380CC4-5D6E-409C-BE32-E72D297353CC}">
              <c16:uniqueId val="{00000008-1BA9-4370-9908-C05C0A1FC312}"/>
            </c:ext>
          </c:extLst>
        </c:ser>
        <c:ser>
          <c:idx val="3"/>
          <c:order val="1"/>
          <c:tx>
            <c:strRef>
              <c:f>Sheet1!$E$1</c:f>
              <c:strCache>
                <c:ptCount val="1"/>
                <c:pt idx="0">
                  <c:v>Somewhat negative</c:v>
                </c:pt>
              </c:strCache>
            </c:strRef>
          </c:tx>
          <c:spPr>
            <a:solidFill>
              <a:schemeClr val="accent4">
                <a:lumMod val="60000"/>
                <a:lumOff val="40000"/>
              </a:schemeClr>
            </a:solidFill>
            <a:ln>
              <a:noFill/>
            </a:ln>
            <a:effectLst/>
          </c:spPr>
          <c:invertIfNegative val="0"/>
          <c:dLbls>
            <c:dLbl>
              <c:idx val="0"/>
              <c:layout>
                <c:manualLayout>
                  <c:x val="-9.7059601264984668E-2"/>
                  <c:y val="-5.4985912565904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09-4F6F-99C1-8DDEF66EFA4C}"/>
                </c:ext>
              </c:extLst>
            </c:dLbl>
            <c:spPr>
              <a:noFill/>
              <a:ln>
                <a:noFill/>
              </a:ln>
              <a:effectLst/>
            </c:spPr>
            <c:txPr>
              <a:bodyPr rot="0" spcFirstLastPara="1" vertOverflow="ellipsis" vert="horz" wrap="square" anchor="ctr" anchorCtr="1"/>
              <a:lstStyle/>
              <a:p>
                <a:pPr>
                  <a:defRPr sz="1600" b="0" i="0" u="none" strike="noStrike" kern="1200" baseline="0">
                    <a:solidFill>
                      <a:srgbClr val="FE9E89"/>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Sheet1!$E$2:$E$3</c:f>
              <c:numCache>
                <c:formatCode>General</c:formatCode>
                <c:ptCount val="2"/>
                <c:pt idx="0" formatCode="0%">
                  <c:v>5.3999999999999999E-2</c:v>
                </c:pt>
              </c:numCache>
            </c:numRef>
          </c:val>
          <c:extLst>
            <c:ext xmlns:c16="http://schemas.microsoft.com/office/drawing/2014/chart" uri="{C3380CC4-5D6E-409C-BE32-E72D297353CC}">
              <c16:uniqueId val="{00000007-1BA9-4370-9908-C05C0A1FC312}"/>
            </c:ext>
          </c:extLst>
        </c:ser>
        <c:ser>
          <c:idx val="2"/>
          <c:order val="2"/>
          <c:tx>
            <c:strRef>
              <c:f>Sheet1!$D$1</c:f>
              <c:strCache>
                <c:ptCount val="1"/>
                <c:pt idx="0">
                  <c:v>I'm indifferent</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Sheet1!$D$2:$D$3</c:f>
              <c:numCache>
                <c:formatCode>General</c:formatCode>
                <c:ptCount val="2"/>
                <c:pt idx="0" formatCode="0%">
                  <c:v>0.26100000000000001</c:v>
                </c:pt>
              </c:numCache>
            </c:numRef>
          </c:val>
          <c:extLst>
            <c:ext xmlns:c16="http://schemas.microsoft.com/office/drawing/2014/chart" uri="{C3380CC4-5D6E-409C-BE32-E72D297353CC}">
              <c16:uniqueId val="{00000006-1BA9-4370-9908-C05C0A1FC312}"/>
            </c:ext>
          </c:extLst>
        </c:ser>
        <c:ser>
          <c:idx val="1"/>
          <c:order val="3"/>
          <c:tx>
            <c:strRef>
              <c:f>Sheet1!$C$1</c:f>
              <c:strCache>
                <c:ptCount val="1"/>
                <c:pt idx="0">
                  <c:v>Somewhat positive</c:v>
                </c:pt>
              </c:strCache>
            </c:strRef>
          </c:tx>
          <c:spPr>
            <a:solidFill>
              <a:schemeClr val="accent2"/>
            </a:solidFill>
            <a:ln>
              <a:noFill/>
            </a:ln>
            <a:effectLst/>
          </c:spPr>
          <c:invertIfNegative val="0"/>
          <c:dLbls>
            <c:dLbl>
              <c:idx val="2"/>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0957123043851277E-2"/>
                      <c:h val="3.856123393882685E-2"/>
                    </c:manualLayout>
                  </c15:layout>
                </c:ext>
                <c:ext xmlns:c16="http://schemas.microsoft.com/office/drawing/2014/chart" uri="{C3380CC4-5D6E-409C-BE32-E72D297353CC}">
                  <c16:uniqueId val="{00000003-1BA9-4370-9908-C05C0A1FC31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Sheet1!$C$2:$C$3</c:f>
              <c:numCache>
                <c:formatCode>General</c:formatCode>
                <c:ptCount val="2"/>
                <c:pt idx="0" formatCode="0%">
                  <c:v>0.34599999999999997</c:v>
                </c:pt>
              </c:numCache>
            </c:numRef>
          </c:val>
          <c:extLst>
            <c:ext xmlns:c16="http://schemas.microsoft.com/office/drawing/2014/chart" uri="{C3380CC4-5D6E-409C-BE32-E72D297353CC}">
              <c16:uniqueId val="{00000005-1BA9-4370-9908-C05C0A1FC312}"/>
            </c:ext>
          </c:extLst>
        </c:ser>
        <c:ser>
          <c:idx val="0"/>
          <c:order val="4"/>
          <c:tx>
            <c:strRef>
              <c:f>Sheet1!$B$1</c:f>
              <c:strCache>
                <c:ptCount val="1"/>
                <c:pt idx="0">
                  <c:v>Very positive</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A394-43E5-A0E6-02D850558F5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Sheet1!$B$2:$B$3</c:f>
              <c:numCache>
                <c:formatCode>General</c:formatCode>
                <c:ptCount val="2"/>
                <c:pt idx="0" formatCode="0%">
                  <c:v>0.32800000000000001</c:v>
                </c:pt>
              </c:numCache>
            </c:numRef>
          </c:val>
          <c:extLst>
            <c:ext xmlns:c16="http://schemas.microsoft.com/office/drawing/2014/chart" uri="{C3380CC4-5D6E-409C-BE32-E72D297353CC}">
              <c16:uniqueId val="{00000000-1BA9-4370-9908-C05C0A1FC312}"/>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legend>
      <c:legendPos val="l"/>
      <c:layout>
        <c:manualLayout>
          <c:xMode val="edge"/>
          <c:yMode val="edge"/>
          <c:x val="0"/>
          <c:y val="0.17058513453688978"/>
          <c:w val="0.23824373395859075"/>
          <c:h val="0.703413239698529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DM Sans"/>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69934742876819"/>
          <c:y val="0.15122343655459139"/>
          <c:w val="0.27233840271161042"/>
          <c:h val="0.84877658242793519"/>
        </c:manualLayout>
      </c:layout>
      <c:barChart>
        <c:barDir val="col"/>
        <c:grouping val="percentStacked"/>
        <c:varyColors val="0"/>
        <c:ser>
          <c:idx val="4"/>
          <c:order val="0"/>
          <c:tx>
            <c:strRef>
              <c:f>Sheet1!$F$1</c:f>
              <c:strCache>
                <c:ptCount val="1"/>
                <c:pt idx="0">
                  <c:v>Not at all relevant</c:v>
                </c:pt>
              </c:strCache>
            </c:strRef>
          </c:tx>
          <c:spPr>
            <a:solidFill>
              <a:schemeClr val="accent4"/>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A5-4E13-B4FC-0EA5774C08E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Sheet1!$F$2:$F$3</c:f>
              <c:numCache>
                <c:formatCode>General</c:formatCode>
                <c:ptCount val="2"/>
                <c:pt idx="0" formatCode="0%">
                  <c:v>0.16500000000000001</c:v>
                </c:pt>
              </c:numCache>
            </c:numRef>
          </c:val>
          <c:extLst>
            <c:ext xmlns:c16="http://schemas.microsoft.com/office/drawing/2014/chart" uri="{C3380CC4-5D6E-409C-BE32-E72D297353CC}">
              <c16:uniqueId val="{00000000-F444-476C-9F6D-0AA918477E11}"/>
            </c:ext>
          </c:extLst>
        </c:ser>
        <c:ser>
          <c:idx val="3"/>
          <c:order val="1"/>
          <c:tx>
            <c:strRef>
              <c:f>Sheet1!$E$1</c:f>
              <c:strCache>
                <c:ptCount val="1"/>
                <c:pt idx="0">
                  <c:v>Slightly relevant</c:v>
                </c:pt>
              </c:strCache>
            </c:strRef>
          </c:tx>
          <c:spPr>
            <a:solidFill>
              <a:schemeClr val="bg1">
                <a:lumMod val="75000"/>
              </a:schemeClr>
            </a:solidFill>
            <a:ln>
              <a:noFill/>
            </a:ln>
            <a:effectLst/>
          </c:spPr>
          <c:invertIfNegative val="0"/>
          <c:dLbls>
            <c:dLbl>
              <c:idx val="0"/>
              <c:layout>
                <c:manualLayout>
                  <c:x val="4.2714561816544432E-4"/>
                  <c:y val="1.8463035503796339E-3"/>
                </c:manualLayout>
              </c:layout>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44-476C-9F6D-0AA918477E11}"/>
                </c:ext>
              </c:extLst>
            </c:dLbl>
            <c:dLbl>
              <c:idx val="1"/>
              <c:layout>
                <c:manualLayout>
                  <c:x val="-8.701439173302819E-2"/>
                  <c:y val="-2.2569697825956084E-2"/>
                </c:manualLayout>
              </c:layout>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44-476C-9F6D-0AA918477E11}"/>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Sheet1!$E$2:$E$3</c:f>
              <c:numCache>
                <c:formatCode>General</c:formatCode>
                <c:ptCount val="2"/>
                <c:pt idx="0" formatCode="0%">
                  <c:v>0.14000000000000001</c:v>
                </c:pt>
              </c:numCache>
            </c:numRef>
          </c:val>
          <c:extLst>
            <c:ext xmlns:c16="http://schemas.microsoft.com/office/drawing/2014/chart" uri="{C3380CC4-5D6E-409C-BE32-E72D297353CC}">
              <c16:uniqueId val="{00000003-F444-476C-9F6D-0AA918477E11}"/>
            </c:ext>
          </c:extLst>
        </c:ser>
        <c:ser>
          <c:idx val="2"/>
          <c:order val="2"/>
          <c:tx>
            <c:strRef>
              <c:f>Sheet1!$D$1</c:f>
              <c:strCache>
                <c:ptCount val="1"/>
                <c:pt idx="0">
                  <c:v>Somewhat relevant</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Sheet1!$D$2:$D$3</c:f>
              <c:numCache>
                <c:formatCode>General</c:formatCode>
                <c:ptCount val="2"/>
                <c:pt idx="0" formatCode="0%">
                  <c:v>0.27</c:v>
                </c:pt>
              </c:numCache>
            </c:numRef>
          </c:val>
          <c:extLst>
            <c:ext xmlns:c16="http://schemas.microsoft.com/office/drawing/2014/chart" uri="{C3380CC4-5D6E-409C-BE32-E72D297353CC}">
              <c16:uniqueId val="{00000004-F444-476C-9F6D-0AA918477E11}"/>
            </c:ext>
          </c:extLst>
        </c:ser>
        <c:ser>
          <c:idx val="1"/>
          <c:order val="3"/>
          <c:tx>
            <c:strRef>
              <c:f>Sheet1!$C$1</c:f>
              <c:strCache>
                <c:ptCount val="1"/>
                <c:pt idx="0">
                  <c:v>Very relevant</c:v>
                </c:pt>
              </c:strCache>
            </c:strRef>
          </c:tx>
          <c:spPr>
            <a:solidFill>
              <a:schemeClr val="accent2"/>
            </a:solidFill>
            <a:ln>
              <a:noFill/>
            </a:ln>
            <a:effectLst/>
          </c:spPr>
          <c:invertIfNegative val="0"/>
          <c:dLbls>
            <c:dLbl>
              <c:idx val="0"/>
              <c:layout>
                <c:manualLayout>
                  <c:x val="-7.8346673280123027E-17"/>
                  <c:y val="-9.70839203528641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44-476C-9F6D-0AA918477E11}"/>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44-476C-9F6D-0AA918477E11}"/>
                </c:ext>
              </c:extLst>
            </c:dLbl>
            <c:dLbl>
              <c:idx val="2"/>
              <c:layout>
                <c:manualLayout>
                  <c:x val="5.8911544268671614E-3"/>
                  <c:y val="-4.7317070966245251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0957123043851277E-2"/>
                      <c:h val="3.856123393882685E-2"/>
                    </c:manualLayout>
                  </c15:layout>
                </c:ext>
                <c:ext xmlns:c16="http://schemas.microsoft.com/office/drawing/2014/chart" uri="{C3380CC4-5D6E-409C-BE32-E72D297353CC}">
                  <c16:uniqueId val="{00000007-F444-476C-9F6D-0AA918477E11}"/>
                </c:ext>
              </c:extLst>
            </c:dLbl>
            <c:dLbl>
              <c:idx val="3"/>
              <c:layout>
                <c:manualLayout>
                  <c:x val="-1.0357694637645493E-1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444-476C-9F6D-0AA918477E1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Sheet1!$C$2:$C$3</c:f>
              <c:numCache>
                <c:formatCode>General</c:formatCode>
                <c:ptCount val="2"/>
                <c:pt idx="0" formatCode="0%">
                  <c:v>0.28000000000000003</c:v>
                </c:pt>
              </c:numCache>
            </c:numRef>
          </c:val>
          <c:extLst>
            <c:ext xmlns:c16="http://schemas.microsoft.com/office/drawing/2014/chart" uri="{C3380CC4-5D6E-409C-BE32-E72D297353CC}">
              <c16:uniqueId val="{00000009-F444-476C-9F6D-0AA918477E11}"/>
            </c:ext>
          </c:extLst>
        </c:ser>
        <c:ser>
          <c:idx val="0"/>
          <c:order val="4"/>
          <c:tx>
            <c:strRef>
              <c:f>Sheet1!$B$1</c:f>
              <c:strCache>
                <c:ptCount val="1"/>
                <c:pt idx="0">
                  <c:v>Extremely relevant</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B-F444-476C-9F6D-0AA918477E1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Sheet1!$B$2:$B$3</c:f>
              <c:numCache>
                <c:formatCode>General</c:formatCode>
                <c:ptCount val="2"/>
                <c:pt idx="0" formatCode="0%">
                  <c:v>0.15</c:v>
                </c:pt>
              </c:numCache>
            </c:numRef>
          </c:val>
          <c:extLst>
            <c:ext xmlns:c16="http://schemas.microsoft.com/office/drawing/2014/chart" uri="{C3380CC4-5D6E-409C-BE32-E72D297353CC}">
              <c16:uniqueId val="{0000000C-F444-476C-9F6D-0AA918477E11}"/>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legend>
      <c:legendPos val="r"/>
      <c:layout>
        <c:manualLayout>
          <c:xMode val="edge"/>
          <c:yMode val="edge"/>
          <c:x val="0.37752669347466283"/>
          <c:y val="0.20395011002594512"/>
          <c:w val="0.21658770123540128"/>
          <c:h val="0.633339214372538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DM Sans"/>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46382706077265"/>
          <c:y val="0.15122343655459139"/>
          <c:w val="0.27586784275760984"/>
          <c:h val="0.84877658242793519"/>
        </c:manualLayout>
      </c:layout>
      <c:barChart>
        <c:barDir val="col"/>
        <c:grouping val="percentStacked"/>
        <c:varyColors val="0"/>
        <c:ser>
          <c:idx val="4"/>
          <c:order val="0"/>
          <c:tx>
            <c:strRef>
              <c:f>Sheet1!$F$1</c:f>
              <c:strCache>
                <c:ptCount val="1"/>
                <c:pt idx="0">
                  <c:v>Very negative</c:v>
                </c:pt>
              </c:strCache>
            </c:strRef>
          </c:tx>
          <c:spPr>
            <a:solidFill>
              <a:schemeClr val="accent4"/>
            </a:solidFill>
            <a:ln>
              <a:noFill/>
            </a:ln>
            <a:effectLst/>
          </c:spPr>
          <c:invertIfNegative val="0"/>
          <c:dLbls>
            <c:dLbl>
              <c:idx val="0"/>
              <c:layout>
                <c:manualLayout>
                  <c:x val="-7.5882960988988002E-2"/>
                  <c:y val="-1.2600792730920248E-16"/>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4"/>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BF-470E-AE0C-0BC98BC9C34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Sheet1!$F$2:$F$3</c:f>
              <c:numCache>
                <c:formatCode>General</c:formatCode>
                <c:ptCount val="2"/>
                <c:pt idx="0" formatCode="0%">
                  <c:v>0.01</c:v>
                </c:pt>
              </c:numCache>
            </c:numRef>
          </c:val>
          <c:extLst>
            <c:ext xmlns:c16="http://schemas.microsoft.com/office/drawing/2014/chart" uri="{C3380CC4-5D6E-409C-BE32-E72D297353CC}">
              <c16:uniqueId val="{00000008-1BA9-4370-9908-C05C0A1FC312}"/>
            </c:ext>
          </c:extLst>
        </c:ser>
        <c:ser>
          <c:idx val="3"/>
          <c:order val="1"/>
          <c:tx>
            <c:strRef>
              <c:f>Sheet1!$E$1</c:f>
              <c:strCache>
                <c:ptCount val="1"/>
                <c:pt idx="0">
                  <c:v>Somewhat negative</c:v>
                </c:pt>
              </c:strCache>
            </c:strRef>
          </c:tx>
          <c:spPr>
            <a:solidFill>
              <a:schemeClr val="accent4">
                <a:lumMod val="60000"/>
                <a:lumOff val="40000"/>
              </a:schemeClr>
            </a:solidFill>
            <a:ln>
              <a:noFill/>
            </a:ln>
            <a:effectLst/>
          </c:spPr>
          <c:invertIfNegative val="0"/>
          <c:dLbls>
            <c:dLbl>
              <c:idx val="0"/>
              <c:layout>
                <c:manualLayout>
                  <c:x val="-8.1177121057987203E-2"/>
                  <c:y val="-6.8732390707380783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E9E89"/>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09-4F6F-99C1-8DDEF66EFA4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E9E89"/>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Sheet1!$E$2:$E$3</c:f>
              <c:numCache>
                <c:formatCode>General</c:formatCode>
                <c:ptCount val="2"/>
                <c:pt idx="0" formatCode="0%">
                  <c:v>0.03</c:v>
                </c:pt>
              </c:numCache>
            </c:numRef>
          </c:val>
          <c:extLst>
            <c:ext xmlns:c16="http://schemas.microsoft.com/office/drawing/2014/chart" uri="{C3380CC4-5D6E-409C-BE32-E72D297353CC}">
              <c16:uniqueId val="{00000007-1BA9-4370-9908-C05C0A1FC312}"/>
            </c:ext>
          </c:extLst>
        </c:ser>
        <c:ser>
          <c:idx val="2"/>
          <c:order val="2"/>
          <c:tx>
            <c:strRef>
              <c:f>Sheet1!$D$1</c:f>
              <c:strCache>
                <c:ptCount val="1"/>
                <c:pt idx="0">
                  <c:v>I'm indifferent</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Sheet1!$D$2:$D$3</c:f>
              <c:numCache>
                <c:formatCode>General</c:formatCode>
                <c:ptCount val="2"/>
                <c:pt idx="0" formatCode="0%">
                  <c:v>0.28000000000000003</c:v>
                </c:pt>
              </c:numCache>
            </c:numRef>
          </c:val>
          <c:extLst>
            <c:ext xmlns:c16="http://schemas.microsoft.com/office/drawing/2014/chart" uri="{C3380CC4-5D6E-409C-BE32-E72D297353CC}">
              <c16:uniqueId val="{00000006-1BA9-4370-9908-C05C0A1FC312}"/>
            </c:ext>
          </c:extLst>
        </c:ser>
        <c:ser>
          <c:idx val="1"/>
          <c:order val="3"/>
          <c:tx>
            <c:strRef>
              <c:f>Sheet1!$C$1</c:f>
              <c:strCache>
                <c:ptCount val="1"/>
                <c:pt idx="0">
                  <c:v>Somewhat positive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Sheet1!$C$2:$C$3</c:f>
              <c:numCache>
                <c:formatCode>General</c:formatCode>
                <c:ptCount val="2"/>
                <c:pt idx="0" formatCode="0%">
                  <c:v>0.34</c:v>
                </c:pt>
              </c:numCache>
            </c:numRef>
          </c:val>
          <c:extLst>
            <c:ext xmlns:c16="http://schemas.microsoft.com/office/drawing/2014/chart" uri="{C3380CC4-5D6E-409C-BE32-E72D297353CC}">
              <c16:uniqueId val="{00000005-1BA9-4370-9908-C05C0A1FC312}"/>
            </c:ext>
          </c:extLst>
        </c:ser>
        <c:ser>
          <c:idx val="0"/>
          <c:order val="4"/>
          <c:tx>
            <c:strRef>
              <c:f>Sheet1!$B$1</c:f>
              <c:strCache>
                <c:ptCount val="1"/>
                <c:pt idx="0">
                  <c:v>Very positive</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A394-43E5-A0E6-02D850558F5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Sheet1!$B$2:$B$3</c:f>
              <c:numCache>
                <c:formatCode>General</c:formatCode>
                <c:ptCount val="2"/>
                <c:pt idx="0" formatCode="0%">
                  <c:v>0.33</c:v>
                </c:pt>
              </c:numCache>
            </c:numRef>
          </c:val>
          <c:extLst>
            <c:ext xmlns:c16="http://schemas.microsoft.com/office/drawing/2014/chart" uri="{C3380CC4-5D6E-409C-BE32-E72D297353CC}">
              <c16:uniqueId val="{00000000-1BA9-4370-9908-C05C0A1FC312}"/>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legend>
      <c:legendPos val="l"/>
      <c:layout>
        <c:manualLayout>
          <c:xMode val="edge"/>
          <c:yMode val="edge"/>
          <c:x val="0"/>
          <c:y val="0.17058513453688978"/>
          <c:w val="0.22412597377459298"/>
          <c:h val="0.703413239698529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DM Sans"/>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69934742876819"/>
          <c:y val="0.15122343655459139"/>
          <c:w val="0.27233840271161042"/>
          <c:h val="0.84877658242793519"/>
        </c:manualLayout>
      </c:layout>
      <c:barChart>
        <c:barDir val="col"/>
        <c:grouping val="percentStacked"/>
        <c:varyColors val="0"/>
        <c:ser>
          <c:idx val="4"/>
          <c:order val="0"/>
          <c:tx>
            <c:strRef>
              <c:f>Sheet1!$F$1</c:f>
              <c:strCache>
                <c:ptCount val="1"/>
                <c:pt idx="0">
                  <c:v>Not at all relevant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Sheet1!$F$2:$F$3</c:f>
              <c:numCache>
                <c:formatCode>General</c:formatCode>
                <c:ptCount val="2"/>
                <c:pt idx="0" formatCode="0%">
                  <c:v>0.19</c:v>
                </c:pt>
              </c:numCache>
            </c:numRef>
          </c:val>
          <c:extLst>
            <c:ext xmlns:c16="http://schemas.microsoft.com/office/drawing/2014/chart" uri="{C3380CC4-5D6E-409C-BE32-E72D297353CC}">
              <c16:uniqueId val="{00000000-F444-476C-9F6D-0AA918477E11}"/>
            </c:ext>
          </c:extLst>
        </c:ser>
        <c:ser>
          <c:idx val="3"/>
          <c:order val="1"/>
          <c:tx>
            <c:strRef>
              <c:f>Sheet1!$E$1</c:f>
              <c:strCache>
                <c:ptCount val="1"/>
                <c:pt idx="0">
                  <c:v>Slightly relevant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Sheet1!$E$2:$E$3</c:f>
              <c:numCache>
                <c:formatCode>General</c:formatCode>
                <c:ptCount val="2"/>
                <c:pt idx="0" formatCode="0%">
                  <c:v>0.15</c:v>
                </c:pt>
              </c:numCache>
            </c:numRef>
          </c:val>
          <c:extLst>
            <c:ext xmlns:c16="http://schemas.microsoft.com/office/drawing/2014/chart" uri="{C3380CC4-5D6E-409C-BE32-E72D297353CC}">
              <c16:uniqueId val="{00000003-F444-476C-9F6D-0AA918477E11}"/>
            </c:ext>
          </c:extLst>
        </c:ser>
        <c:ser>
          <c:idx val="2"/>
          <c:order val="2"/>
          <c:tx>
            <c:strRef>
              <c:f>Sheet1!$D$1</c:f>
              <c:strCache>
                <c:ptCount val="1"/>
                <c:pt idx="0">
                  <c:v>Somewhat relevant</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Sheet1!$D$2:$D$3</c:f>
              <c:numCache>
                <c:formatCode>General</c:formatCode>
                <c:ptCount val="2"/>
                <c:pt idx="0" formatCode="0%">
                  <c:v>0.25</c:v>
                </c:pt>
              </c:numCache>
            </c:numRef>
          </c:val>
          <c:extLst>
            <c:ext xmlns:c16="http://schemas.microsoft.com/office/drawing/2014/chart" uri="{C3380CC4-5D6E-409C-BE32-E72D297353CC}">
              <c16:uniqueId val="{00000004-F444-476C-9F6D-0AA918477E11}"/>
            </c:ext>
          </c:extLst>
        </c:ser>
        <c:ser>
          <c:idx val="1"/>
          <c:order val="3"/>
          <c:tx>
            <c:strRef>
              <c:f>Sheet1!$C$1</c:f>
              <c:strCache>
                <c:ptCount val="1"/>
                <c:pt idx="0">
                  <c:v>Very relevant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Sheet1!$C$2:$C$3</c:f>
              <c:numCache>
                <c:formatCode>General</c:formatCode>
                <c:ptCount val="2"/>
                <c:pt idx="0" formatCode="0%">
                  <c:v>0.24</c:v>
                </c:pt>
              </c:numCache>
            </c:numRef>
          </c:val>
          <c:extLst>
            <c:ext xmlns:c16="http://schemas.microsoft.com/office/drawing/2014/chart" uri="{C3380CC4-5D6E-409C-BE32-E72D297353CC}">
              <c16:uniqueId val="{00000009-F444-476C-9F6D-0AA918477E11}"/>
            </c:ext>
          </c:extLst>
        </c:ser>
        <c:ser>
          <c:idx val="0"/>
          <c:order val="4"/>
          <c:tx>
            <c:strRef>
              <c:f>Sheet1!$B$1</c:f>
              <c:strCache>
                <c:ptCount val="1"/>
                <c:pt idx="0">
                  <c:v>Extremely relevant</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B-F444-476C-9F6D-0AA918477E1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Sheet1!$B$2:$B$3</c:f>
              <c:numCache>
                <c:formatCode>General</c:formatCode>
                <c:ptCount val="2"/>
                <c:pt idx="0" formatCode="0%">
                  <c:v>0.17</c:v>
                </c:pt>
              </c:numCache>
            </c:numRef>
          </c:val>
          <c:extLst>
            <c:ext xmlns:c16="http://schemas.microsoft.com/office/drawing/2014/chart" uri="{C3380CC4-5D6E-409C-BE32-E72D297353CC}">
              <c16:uniqueId val="{0000000C-F444-476C-9F6D-0AA918477E11}"/>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legend>
      <c:legendPos val="r"/>
      <c:layout>
        <c:manualLayout>
          <c:xMode val="edge"/>
          <c:yMode val="edge"/>
          <c:x val="0.37752669347466283"/>
          <c:y val="0.20395011002594512"/>
          <c:w val="0.21658770123540128"/>
          <c:h val="0.633339214372538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DM Sans"/>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46382706077265"/>
          <c:y val="0.15122343655459139"/>
          <c:w val="0.27586784275760984"/>
          <c:h val="0.84877658242793519"/>
        </c:manualLayout>
      </c:layout>
      <c:barChart>
        <c:barDir val="col"/>
        <c:grouping val="percentStacked"/>
        <c:varyColors val="0"/>
        <c:ser>
          <c:idx val="4"/>
          <c:order val="0"/>
          <c:tx>
            <c:strRef>
              <c:f>Sheet1!$F$1</c:f>
              <c:strCache>
                <c:ptCount val="1"/>
                <c:pt idx="0">
                  <c:v>Very negative</c:v>
                </c:pt>
              </c:strCache>
            </c:strRef>
          </c:tx>
          <c:spPr>
            <a:solidFill>
              <a:schemeClr val="accent4"/>
            </a:solidFill>
            <a:ln>
              <a:noFill/>
            </a:ln>
            <a:effectLst/>
          </c:spPr>
          <c:invertIfNegative val="0"/>
          <c:dLbls>
            <c:dLbl>
              <c:idx val="0"/>
              <c:layout>
                <c:manualLayout>
                  <c:x val="-7.5882960988988044E-2"/>
                  <c:y val="0"/>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4"/>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35-4F42-B3E5-694B3066633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Sheet1!$F$2:$F$3</c:f>
              <c:numCache>
                <c:formatCode>General</c:formatCode>
                <c:ptCount val="2"/>
                <c:pt idx="0" formatCode="0%">
                  <c:v>7.0000000000000001E-3</c:v>
                </c:pt>
              </c:numCache>
            </c:numRef>
          </c:val>
          <c:extLst>
            <c:ext xmlns:c16="http://schemas.microsoft.com/office/drawing/2014/chart" uri="{C3380CC4-5D6E-409C-BE32-E72D297353CC}">
              <c16:uniqueId val="{00000008-1BA9-4370-9908-C05C0A1FC312}"/>
            </c:ext>
          </c:extLst>
        </c:ser>
        <c:ser>
          <c:idx val="3"/>
          <c:order val="1"/>
          <c:tx>
            <c:strRef>
              <c:f>Sheet1!$E$1</c:f>
              <c:strCache>
                <c:ptCount val="1"/>
                <c:pt idx="0">
                  <c:v>Somewhat negative</c:v>
                </c:pt>
              </c:strCache>
            </c:strRef>
          </c:tx>
          <c:spPr>
            <a:solidFill>
              <a:schemeClr val="accent4">
                <a:lumMod val="60000"/>
                <a:lumOff val="40000"/>
              </a:schemeClr>
            </a:solidFill>
            <a:ln>
              <a:noFill/>
            </a:ln>
            <a:effectLst/>
          </c:spPr>
          <c:invertIfNegative val="0"/>
          <c:dLbls>
            <c:dLbl>
              <c:idx val="0"/>
              <c:layout>
                <c:manualLayout>
                  <c:x val="-7.4118240965988291E-2"/>
                  <c:y val="-6.1859151636642698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E9E89"/>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09-4F6F-99C1-8DDEF66EFA4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E9E89"/>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Sheet1!$E$2:$E$3</c:f>
              <c:numCache>
                <c:formatCode>General</c:formatCode>
                <c:ptCount val="2"/>
                <c:pt idx="0" formatCode="0%">
                  <c:v>4.7E-2</c:v>
                </c:pt>
              </c:numCache>
            </c:numRef>
          </c:val>
          <c:extLst>
            <c:ext xmlns:c16="http://schemas.microsoft.com/office/drawing/2014/chart" uri="{C3380CC4-5D6E-409C-BE32-E72D297353CC}">
              <c16:uniqueId val="{00000007-1BA9-4370-9908-C05C0A1FC312}"/>
            </c:ext>
          </c:extLst>
        </c:ser>
        <c:ser>
          <c:idx val="2"/>
          <c:order val="2"/>
          <c:tx>
            <c:strRef>
              <c:f>Sheet1!$D$1</c:f>
              <c:strCache>
                <c:ptCount val="1"/>
                <c:pt idx="0">
                  <c:v>I'm indifferent</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Sheet1!$D$2:$D$3</c:f>
              <c:numCache>
                <c:formatCode>General</c:formatCode>
                <c:ptCount val="2"/>
                <c:pt idx="0" formatCode="0%">
                  <c:v>0.31900000000000001</c:v>
                </c:pt>
              </c:numCache>
            </c:numRef>
          </c:val>
          <c:extLst>
            <c:ext xmlns:c16="http://schemas.microsoft.com/office/drawing/2014/chart" uri="{C3380CC4-5D6E-409C-BE32-E72D297353CC}">
              <c16:uniqueId val="{00000006-1BA9-4370-9908-C05C0A1FC312}"/>
            </c:ext>
          </c:extLst>
        </c:ser>
        <c:ser>
          <c:idx val="1"/>
          <c:order val="3"/>
          <c:tx>
            <c:strRef>
              <c:f>Sheet1!$C$1</c:f>
              <c:strCache>
                <c:ptCount val="1"/>
                <c:pt idx="0">
                  <c:v>Somewhat positive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Sheet1!$C$2:$C$3</c:f>
              <c:numCache>
                <c:formatCode>General</c:formatCode>
                <c:ptCount val="2"/>
                <c:pt idx="0" formatCode="0%">
                  <c:v>0.35</c:v>
                </c:pt>
              </c:numCache>
            </c:numRef>
          </c:val>
          <c:extLst>
            <c:ext xmlns:c16="http://schemas.microsoft.com/office/drawing/2014/chart" uri="{C3380CC4-5D6E-409C-BE32-E72D297353CC}">
              <c16:uniqueId val="{00000005-1BA9-4370-9908-C05C0A1FC312}"/>
            </c:ext>
          </c:extLst>
        </c:ser>
        <c:ser>
          <c:idx val="0"/>
          <c:order val="4"/>
          <c:tx>
            <c:strRef>
              <c:f>Sheet1!$B$1</c:f>
              <c:strCache>
                <c:ptCount val="1"/>
                <c:pt idx="0">
                  <c:v>Very positive</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A394-43E5-A0E6-02D850558F5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Sheet1!$B$2:$B$3</c:f>
              <c:numCache>
                <c:formatCode>General</c:formatCode>
                <c:ptCount val="2"/>
                <c:pt idx="0" formatCode="0%">
                  <c:v>0.27700000000000002</c:v>
                </c:pt>
              </c:numCache>
            </c:numRef>
          </c:val>
          <c:extLst>
            <c:ext xmlns:c16="http://schemas.microsoft.com/office/drawing/2014/chart" uri="{C3380CC4-5D6E-409C-BE32-E72D297353CC}">
              <c16:uniqueId val="{00000000-1BA9-4370-9908-C05C0A1FC312}"/>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legend>
      <c:legendPos val="l"/>
      <c:layout>
        <c:manualLayout>
          <c:xMode val="edge"/>
          <c:yMode val="edge"/>
          <c:x val="0"/>
          <c:y val="0.17058513453688978"/>
          <c:w val="0.24706733407358936"/>
          <c:h val="0.703413239698529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DM Sans"/>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872195426859431E-2"/>
          <c:y val="5.7034934908524765E-2"/>
          <c:w val="0.92652216765177586"/>
          <c:h val="0.44246088442094961"/>
        </c:manualLayout>
      </c:layout>
      <c:scatterChart>
        <c:scatterStyle val="lineMarker"/>
        <c:varyColors val="0"/>
        <c:ser>
          <c:idx val="0"/>
          <c:order val="0"/>
          <c:tx>
            <c:strRef>
              <c:f>Sheet1!$B$1</c:f>
              <c:strCache>
                <c:ptCount val="1"/>
                <c:pt idx="0">
                  <c:v>Confusing (Yes)</c:v>
                </c:pt>
              </c:strCache>
            </c:strRef>
          </c:tx>
          <c:spPr>
            <a:ln w="19050">
              <a:noFill/>
            </a:ln>
          </c:spPr>
          <c:marker>
            <c:symbol val="circle"/>
            <c:size val="12"/>
            <c:spPr>
              <a:solidFill>
                <a:schemeClr val="accent2"/>
              </a:solidFill>
            </c:spPr>
          </c:marker>
          <c:dPt>
            <c:idx val="0"/>
            <c:marker>
              <c:spPr>
                <a:solidFill>
                  <a:schemeClr val="accent3"/>
                </a:solidFill>
              </c:spPr>
            </c:marker>
            <c:bubble3D val="0"/>
            <c:extLst>
              <c:ext xmlns:c16="http://schemas.microsoft.com/office/drawing/2014/chart" uri="{C3380CC4-5D6E-409C-BE32-E72D297353CC}">
                <c16:uniqueId val="{00000000-407F-4214-96EC-678F59950207}"/>
              </c:ext>
            </c:extLst>
          </c:dPt>
          <c:dPt>
            <c:idx val="1"/>
            <c:bubble3D val="0"/>
            <c:extLst>
              <c:ext xmlns:c16="http://schemas.microsoft.com/office/drawing/2014/chart" uri="{C3380CC4-5D6E-409C-BE32-E72D297353CC}">
                <c16:uniqueId val="{00000001-407F-4214-96EC-678F59950207}"/>
              </c:ext>
            </c:extLst>
          </c:dPt>
          <c:dPt>
            <c:idx val="2"/>
            <c:bubble3D val="0"/>
            <c:extLst>
              <c:ext xmlns:c16="http://schemas.microsoft.com/office/drawing/2014/chart" uri="{C3380CC4-5D6E-409C-BE32-E72D297353CC}">
                <c16:uniqueId val="{00000002-407F-4214-96EC-678F59950207}"/>
              </c:ext>
            </c:extLst>
          </c:dPt>
          <c:dPt>
            <c:idx val="3"/>
            <c:bubble3D val="0"/>
            <c:extLst>
              <c:ext xmlns:c16="http://schemas.microsoft.com/office/drawing/2014/chart" uri="{C3380CC4-5D6E-409C-BE32-E72D297353CC}">
                <c16:uniqueId val="{00000003-407F-4214-96EC-678F59950207}"/>
              </c:ext>
            </c:extLst>
          </c:dPt>
          <c:dPt>
            <c:idx val="4"/>
            <c:marker>
              <c:spPr>
                <a:solidFill>
                  <a:schemeClr val="accent4"/>
                </a:solidFill>
              </c:spPr>
            </c:marker>
            <c:bubble3D val="0"/>
            <c:extLst>
              <c:ext xmlns:c16="http://schemas.microsoft.com/office/drawing/2014/chart" uri="{C3380CC4-5D6E-409C-BE32-E72D297353CC}">
                <c16:uniqueId val="{00000004-407F-4214-96EC-678F59950207}"/>
              </c:ext>
            </c:extLst>
          </c:dPt>
          <c:dPt>
            <c:idx val="5"/>
            <c:bubble3D val="0"/>
            <c:extLst>
              <c:ext xmlns:c16="http://schemas.microsoft.com/office/drawing/2014/chart" uri="{C3380CC4-5D6E-409C-BE32-E72D297353CC}">
                <c16:uniqueId val="{00000005-407F-4214-96EC-678F59950207}"/>
              </c:ext>
            </c:extLst>
          </c:dPt>
          <c:dPt>
            <c:idx val="15"/>
            <c:bubble3D val="0"/>
            <c:extLst>
              <c:ext xmlns:c16="http://schemas.microsoft.com/office/drawing/2014/chart" uri="{C3380CC4-5D6E-409C-BE32-E72D297353CC}">
                <c16:uniqueId val="{00000000-259C-4779-9946-387C3D4B4997}"/>
              </c:ext>
            </c:extLst>
          </c:dPt>
          <c:dPt>
            <c:idx val="16"/>
            <c:marker>
              <c:spPr>
                <a:solidFill>
                  <a:schemeClr val="accent2">
                    <a:lumMod val="20000"/>
                    <a:lumOff val="80000"/>
                  </a:schemeClr>
                </a:solidFill>
              </c:spPr>
            </c:marker>
            <c:bubble3D val="0"/>
            <c:extLst>
              <c:ext xmlns:c16="http://schemas.microsoft.com/office/drawing/2014/chart" uri="{C3380CC4-5D6E-409C-BE32-E72D297353CC}">
                <c16:uniqueId val="{00000010-14DC-47D1-9D7A-D968FE3B6108}"/>
              </c:ext>
            </c:extLst>
          </c:dPt>
          <c:dPt>
            <c:idx val="18"/>
            <c:bubble3D val="0"/>
            <c:extLst>
              <c:ext xmlns:c16="http://schemas.microsoft.com/office/drawing/2014/chart" uri="{C3380CC4-5D6E-409C-BE32-E72D297353CC}">
                <c16:uniqueId val="{00000001-259C-4779-9946-387C3D4B4997}"/>
              </c:ext>
            </c:extLst>
          </c:dPt>
          <c:dPt>
            <c:idx val="19"/>
            <c:marker>
              <c:spPr>
                <a:solidFill>
                  <a:srgbClr val="FFC000"/>
                </a:solidFill>
              </c:spPr>
            </c:marker>
            <c:bubble3D val="0"/>
            <c:extLst>
              <c:ext xmlns:c16="http://schemas.microsoft.com/office/drawing/2014/chart" uri="{C3380CC4-5D6E-409C-BE32-E72D297353CC}">
                <c16:uniqueId val="{00000006-407F-4214-96EC-678F59950207}"/>
              </c:ext>
            </c:extLst>
          </c:dPt>
          <c:dPt>
            <c:idx val="20"/>
            <c:bubble3D val="0"/>
            <c:extLst>
              <c:ext xmlns:c16="http://schemas.microsoft.com/office/drawing/2014/chart" uri="{C3380CC4-5D6E-409C-BE32-E72D297353CC}">
                <c16:uniqueId val="{00000007-407F-4214-96EC-678F59950207}"/>
              </c:ext>
            </c:extLst>
          </c:dPt>
          <c:dPt>
            <c:idx val="28"/>
            <c:bubble3D val="0"/>
            <c:extLst>
              <c:ext xmlns:c16="http://schemas.microsoft.com/office/drawing/2014/chart" uri="{C3380CC4-5D6E-409C-BE32-E72D297353CC}">
                <c16:uniqueId val="{00000008-407F-4214-96EC-678F59950207}"/>
              </c:ext>
            </c:extLst>
          </c:dPt>
          <c:dPt>
            <c:idx val="36"/>
            <c:bubble3D val="0"/>
            <c:extLst>
              <c:ext xmlns:c16="http://schemas.microsoft.com/office/drawing/2014/chart" uri="{C3380CC4-5D6E-409C-BE32-E72D297353CC}">
                <c16:uniqueId val="{00000009-407F-4214-96EC-678F59950207}"/>
              </c:ext>
            </c:extLst>
          </c:dPt>
          <c:dPt>
            <c:idx val="37"/>
            <c:bubble3D val="0"/>
            <c:extLst>
              <c:ext xmlns:c16="http://schemas.microsoft.com/office/drawing/2014/chart" uri="{C3380CC4-5D6E-409C-BE32-E72D297353CC}">
                <c16:uniqueId val="{0000000A-407F-4214-96EC-678F59950207}"/>
              </c:ext>
            </c:extLst>
          </c:dPt>
          <c:dPt>
            <c:idx val="39"/>
            <c:bubble3D val="0"/>
            <c:extLst>
              <c:ext xmlns:c16="http://schemas.microsoft.com/office/drawing/2014/chart" uri="{C3380CC4-5D6E-409C-BE32-E72D297353CC}">
                <c16:uniqueId val="{0000000B-407F-4214-96EC-678F59950207}"/>
              </c:ext>
            </c:extLst>
          </c:dPt>
          <c:dPt>
            <c:idx val="42"/>
            <c:marker>
              <c:symbol val="circle"/>
              <c:size val="16"/>
            </c:marker>
            <c:bubble3D val="0"/>
            <c:extLst>
              <c:ext xmlns:c16="http://schemas.microsoft.com/office/drawing/2014/chart" uri="{C3380CC4-5D6E-409C-BE32-E72D297353CC}">
                <c16:uniqueId val="{0000000C-407F-4214-96EC-678F59950207}"/>
              </c:ext>
            </c:extLst>
          </c:dPt>
          <c:dPt>
            <c:idx val="43"/>
            <c:marker>
              <c:symbol val="circle"/>
              <c:size val="16"/>
            </c:marker>
            <c:bubble3D val="0"/>
            <c:extLst>
              <c:ext xmlns:c16="http://schemas.microsoft.com/office/drawing/2014/chart" uri="{C3380CC4-5D6E-409C-BE32-E72D297353CC}">
                <c16:uniqueId val="{0000000D-407F-4214-96EC-678F59950207}"/>
              </c:ext>
            </c:extLst>
          </c:dPt>
          <c:dLbls>
            <c:spPr>
              <a:noFill/>
              <a:ln>
                <a:noFill/>
              </a:ln>
              <a:effectLst/>
            </c:spPr>
            <c:txPr>
              <a:bodyPr wrap="square" lIns="38100" tIns="19050" rIns="38100" bIns="19050" anchor="ctr">
                <a:spAutoFit/>
              </a:bodyPr>
              <a:lstStyle/>
              <a:p>
                <a:pPr>
                  <a:defRPr sz="10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strRef>
              <c:f>Sheet1!$A$2:$A$21</c:f>
              <c:strCache>
                <c:ptCount val="20"/>
                <c:pt idx="0">
                  <c:v>Mental Health Ad (October 2020) - RTB OOC</c:v>
                </c:pt>
                <c:pt idx="1">
                  <c:v>Plant the Flag Re-test (July 2020):60 Unstoppable OOC</c:v>
                </c:pt>
                <c:pt idx="2">
                  <c:v>Mental Health Ad (October 2020)- Stronger OOC</c:v>
                </c:pt>
                <c:pt idx="3">
                  <c:v>Mental Health Ad (October 2020)- Leadership OOC</c:v>
                </c:pt>
                <c:pt idx="4">
                  <c:v>2024 Brand Campaign (April 2024)</c:v>
                </c:pt>
                <c:pt idx="5">
                  <c:v>Removing Barriers (May 2020): Community Only ): 15 Second "Supporting Members"</c:v>
                </c:pt>
                <c:pt idx="6">
                  <c:v>Mental Health Ad 3 - Stronger In Community</c:v>
                </c:pt>
                <c:pt idx="7">
                  <c:v>VIP (Nov 2021)</c:v>
                </c:pt>
                <c:pt idx="8">
                  <c:v>On to Better (Feb 2022)</c:v>
                </c:pt>
                <c:pt idx="9">
                  <c:v>Affordable (Nov 2021)</c:v>
                </c:pt>
                <c:pt idx="10">
                  <c:v>Plant the Flag Re-test (July 2020):30 Stand OOC</c:v>
                </c:pt>
                <c:pt idx="11">
                  <c:v>Mental Health Ad (October 2020) - RTB In Community</c:v>
                </c:pt>
                <c:pt idx="12">
                  <c:v>Removing Barriers (May 2020): Community Only ): 30 Second "Bret"</c:v>
                </c:pt>
                <c:pt idx="13">
                  <c:v>Plant the Flag re-test (July 2020):60 Unstoppable In Community</c:v>
                </c:pt>
                <c:pt idx="14">
                  <c:v>Mental Health Ad (October 2020)- Leadership In Community</c:v>
                </c:pt>
                <c:pt idx="15">
                  <c:v>Back to Better Ad (July 2021) Concept X</c:v>
                </c:pt>
                <c:pt idx="16">
                  <c:v>On to Better (May 2023)</c:v>
                </c:pt>
                <c:pt idx="17">
                  <c:v>Mighty Mass (April 2020): Community Only</c:v>
                </c:pt>
                <c:pt idx="18">
                  <c:v>Back to Better Ad (July 2021) Concept Y</c:v>
                </c:pt>
                <c:pt idx="19">
                  <c:v>Plant the Flag re-test (July 2020) :30 Stand In Community</c:v>
                </c:pt>
              </c:strCache>
            </c:strRef>
          </c:xVal>
          <c:yVal>
            <c:numRef>
              <c:f>Sheet1!$B$2:$B$21</c:f>
              <c:numCache>
                <c:formatCode>0%</c:formatCode>
                <c:ptCount val="20"/>
                <c:pt idx="0">
                  <c:v>0.06</c:v>
                </c:pt>
                <c:pt idx="1">
                  <c:v>7.0000000000000007E-2</c:v>
                </c:pt>
                <c:pt idx="2">
                  <c:v>0.08</c:v>
                </c:pt>
                <c:pt idx="3">
                  <c:v>0.1</c:v>
                </c:pt>
                <c:pt idx="4">
                  <c:v>0.124</c:v>
                </c:pt>
                <c:pt idx="5">
                  <c:v>0.15</c:v>
                </c:pt>
                <c:pt idx="6">
                  <c:v>0.15</c:v>
                </c:pt>
                <c:pt idx="7">
                  <c:v>0.156</c:v>
                </c:pt>
                <c:pt idx="8">
                  <c:v>0.156</c:v>
                </c:pt>
                <c:pt idx="9">
                  <c:v>0.157</c:v>
                </c:pt>
                <c:pt idx="10">
                  <c:v>0.18</c:v>
                </c:pt>
                <c:pt idx="11">
                  <c:v>0.18</c:v>
                </c:pt>
                <c:pt idx="12">
                  <c:v>0.19</c:v>
                </c:pt>
                <c:pt idx="13">
                  <c:v>0.2</c:v>
                </c:pt>
                <c:pt idx="14">
                  <c:v>0.2</c:v>
                </c:pt>
                <c:pt idx="15">
                  <c:v>0.21</c:v>
                </c:pt>
                <c:pt idx="16">
                  <c:v>0.24399999999999999</c:v>
                </c:pt>
                <c:pt idx="17">
                  <c:v>0.25</c:v>
                </c:pt>
                <c:pt idx="18">
                  <c:v>0.26</c:v>
                </c:pt>
                <c:pt idx="19">
                  <c:v>0.33</c:v>
                </c:pt>
              </c:numCache>
            </c:numRef>
          </c:yVal>
          <c:smooth val="0"/>
          <c:extLst>
            <c:ext xmlns:c16="http://schemas.microsoft.com/office/drawing/2014/chart" uri="{C3380CC4-5D6E-409C-BE32-E72D297353CC}">
              <c16:uniqueId val="{0000000E-407F-4214-96EC-678F59950207}"/>
            </c:ext>
          </c:extLst>
        </c:ser>
        <c:dLbls>
          <c:dLblPos val="t"/>
          <c:showLegendKey val="0"/>
          <c:showVal val="1"/>
          <c:showCatName val="0"/>
          <c:showSerName val="0"/>
          <c:showPercent val="0"/>
          <c:showBubbleSize val="0"/>
        </c:dLbls>
        <c:axId val="74792256"/>
        <c:axId val="77918144"/>
      </c:scatterChart>
      <c:valAx>
        <c:axId val="74792256"/>
        <c:scaling>
          <c:orientation val="minMax"/>
        </c:scaling>
        <c:delete val="1"/>
        <c:axPos val="b"/>
        <c:numFmt formatCode="General" sourceLinked="1"/>
        <c:majorTickMark val="out"/>
        <c:minorTickMark val="none"/>
        <c:tickLblPos val="nextTo"/>
        <c:crossAx val="77918144"/>
        <c:crosses val="autoZero"/>
        <c:crossBetween val="midCat"/>
      </c:valAx>
      <c:valAx>
        <c:axId val="77918144"/>
        <c:scaling>
          <c:orientation val="minMax"/>
          <c:max val="0.60000000000000009"/>
        </c:scaling>
        <c:delete val="1"/>
        <c:axPos val="l"/>
        <c:numFmt formatCode="0%" sourceLinked="1"/>
        <c:majorTickMark val="out"/>
        <c:minorTickMark val="none"/>
        <c:tickLblPos val="nextTo"/>
        <c:crossAx val="74792256"/>
        <c:crosses val="autoZero"/>
        <c:crossBetween val="midCat"/>
        <c:majorUnit val="0.2"/>
        <c:minorUnit val="2.0000000000000005E-3"/>
      </c:valAx>
      <c:spPr>
        <a:ln w="3175">
          <a:noFill/>
        </a:ln>
      </c:spPr>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69934742876819"/>
          <c:y val="0.15122343655459139"/>
          <c:w val="0.27233840271161042"/>
          <c:h val="0.84877658242793519"/>
        </c:manualLayout>
      </c:layout>
      <c:barChart>
        <c:barDir val="col"/>
        <c:grouping val="percentStacked"/>
        <c:varyColors val="0"/>
        <c:ser>
          <c:idx val="4"/>
          <c:order val="0"/>
          <c:tx>
            <c:strRef>
              <c:f>Sheet1!$F$1</c:f>
              <c:strCache>
                <c:ptCount val="1"/>
                <c:pt idx="0">
                  <c:v>Not at all relevant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Sheet1!$F$2:$F$3</c:f>
              <c:numCache>
                <c:formatCode>General</c:formatCode>
                <c:ptCount val="2"/>
                <c:pt idx="0" formatCode="0%">
                  <c:v>0.158</c:v>
                </c:pt>
              </c:numCache>
            </c:numRef>
          </c:val>
          <c:extLst>
            <c:ext xmlns:c16="http://schemas.microsoft.com/office/drawing/2014/chart" uri="{C3380CC4-5D6E-409C-BE32-E72D297353CC}">
              <c16:uniqueId val="{00000000-F444-476C-9F6D-0AA918477E11}"/>
            </c:ext>
          </c:extLst>
        </c:ser>
        <c:ser>
          <c:idx val="3"/>
          <c:order val="1"/>
          <c:tx>
            <c:strRef>
              <c:f>Sheet1!$E$1</c:f>
              <c:strCache>
                <c:ptCount val="1"/>
                <c:pt idx="0">
                  <c:v>Slightly relevant</c:v>
                </c:pt>
              </c:strCache>
            </c:strRef>
          </c:tx>
          <c:spPr>
            <a:solidFill>
              <a:schemeClr val="bg1">
                <a:lumMod val="75000"/>
              </a:schemeClr>
            </a:solidFill>
            <a:ln>
              <a:noFill/>
            </a:ln>
            <a:effectLst/>
          </c:spPr>
          <c:invertIfNegative val="0"/>
          <c:dLbls>
            <c:dLbl>
              <c:idx val="0"/>
              <c:layout>
                <c:manualLayout>
                  <c:x val="-4.8670144508337187E-3"/>
                  <c:y val="1.5592781691855915E-2"/>
                </c:manualLayout>
              </c:layout>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44-476C-9F6D-0AA918477E11}"/>
                </c:ext>
              </c:extLst>
            </c:dLbl>
            <c:dLbl>
              <c:idx val="1"/>
              <c:layout>
                <c:manualLayout>
                  <c:x val="-8.701439173302819E-2"/>
                  <c:y val="-2.2569697825956084E-2"/>
                </c:manualLayout>
              </c:layout>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44-476C-9F6D-0AA918477E11}"/>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Sheet1!$E$2:$E$3</c:f>
              <c:numCache>
                <c:formatCode>General</c:formatCode>
                <c:ptCount val="2"/>
                <c:pt idx="0" formatCode="0%">
                  <c:v>0.14699999999999999</c:v>
                </c:pt>
              </c:numCache>
            </c:numRef>
          </c:val>
          <c:extLst>
            <c:ext xmlns:c16="http://schemas.microsoft.com/office/drawing/2014/chart" uri="{C3380CC4-5D6E-409C-BE32-E72D297353CC}">
              <c16:uniqueId val="{00000003-F444-476C-9F6D-0AA918477E11}"/>
            </c:ext>
          </c:extLst>
        </c:ser>
        <c:ser>
          <c:idx val="2"/>
          <c:order val="2"/>
          <c:tx>
            <c:strRef>
              <c:f>Sheet1!$D$1</c:f>
              <c:strCache>
                <c:ptCount val="1"/>
                <c:pt idx="0">
                  <c:v>Somewhat relevant</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Sheet1!$D$2:$D$3</c:f>
              <c:numCache>
                <c:formatCode>General</c:formatCode>
                <c:ptCount val="2"/>
                <c:pt idx="0" formatCode="0%">
                  <c:v>0.3</c:v>
                </c:pt>
              </c:numCache>
            </c:numRef>
          </c:val>
          <c:extLst>
            <c:ext xmlns:c16="http://schemas.microsoft.com/office/drawing/2014/chart" uri="{C3380CC4-5D6E-409C-BE32-E72D297353CC}">
              <c16:uniqueId val="{00000004-F444-476C-9F6D-0AA918477E11}"/>
            </c:ext>
          </c:extLst>
        </c:ser>
        <c:ser>
          <c:idx val="1"/>
          <c:order val="3"/>
          <c:tx>
            <c:strRef>
              <c:f>Sheet1!$C$1</c:f>
              <c:strCache>
                <c:ptCount val="1"/>
                <c:pt idx="0">
                  <c:v>Very relevant</c:v>
                </c:pt>
              </c:strCache>
            </c:strRef>
          </c:tx>
          <c:spPr>
            <a:solidFill>
              <a:schemeClr val="accent2"/>
            </a:solidFill>
            <a:ln>
              <a:noFill/>
            </a:ln>
            <a:effectLst/>
          </c:spPr>
          <c:invertIfNegative val="0"/>
          <c:dLbls>
            <c:dLbl>
              <c:idx val="0"/>
              <c:layout>
                <c:manualLayout>
                  <c:x val="-7.8346673280123027E-17"/>
                  <c:y val="-9.70839203528641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44-476C-9F6D-0AA918477E11}"/>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44-476C-9F6D-0AA918477E11}"/>
                </c:ext>
              </c:extLst>
            </c:dLbl>
            <c:dLbl>
              <c:idx val="2"/>
              <c:layout>
                <c:manualLayout>
                  <c:x val="5.8911544268671614E-3"/>
                  <c:y val="-4.7317070966245251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0957123043851277E-2"/>
                      <c:h val="3.856123393882685E-2"/>
                    </c:manualLayout>
                  </c15:layout>
                </c:ext>
                <c:ext xmlns:c16="http://schemas.microsoft.com/office/drawing/2014/chart" uri="{C3380CC4-5D6E-409C-BE32-E72D297353CC}">
                  <c16:uniqueId val="{00000007-F444-476C-9F6D-0AA918477E11}"/>
                </c:ext>
              </c:extLst>
            </c:dLbl>
            <c:dLbl>
              <c:idx val="3"/>
              <c:layout>
                <c:manualLayout>
                  <c:x val="-1.0357694637645493E-1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444-476C-9F6D-0AA918477E1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Sheet1!$C$2:$C$3</c:f>
              <c:numCache>
                <c:formatCode>General</c:formatCode>
                <c:ptCount val="2"/>
                <c:pt idx="0" formatCode="0%">
                  <c:v>0.24299999999999999</c:v>
                </c:pt>
              </c:numCache>
            </c:numRef>
          </c:val>
          <c:extLst>
            <c:ext xmlns:c16="http://schemas.microsoft.com/office/drawing/2014/chart" uri="{C3380CC4-5D6E-409C-BE32-E72D297353CC}">
              <c16:uniqueId val="{00000009-F444-476C-9F6D-0AA918477E11}"/>
            </c:ext>
          </c:extLst>
        </c:ser>
        <c:ser>
          <c:idx val="0"/>
          <c:order val="4"/>
          <c:tx>
            <c:strRef>
              <c:f>Sheet1!$B$1</c:f>
              <c:strCache>
                <c:ptCount val="1"/>
                <c:pt idx="0">
                  <c:v>Extremely relevant</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B-F444-476C-9F6D-0AA918477E1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Sheet1!$B$2:$B$3</c:f>
              <c:numCache>
                <c:formatCode>General</c:formatCode>
                <c:ptCount val="2"/>
                <c:pt idx="0" formatCode="0%">
                  <c:v>0.15</c:v>
                </c:pt>
              </c:numCache>
            </c:numRef>
          </c:val>
          <c:extLst>
            <c:ext xmlns:c16="http://schemas.microsoft.com/office/drawing/2014/chart" uri="{C3380CC4-5D6E-409C-BE32-E72D297353CC}">
              <c16:uniqueId val="{0000000C-F444-476C-9F6D-0AA918477E11}"/>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legend>
      <c:legendPos val="r"/>
      <c:layout>
        <c:manualLayout>
          <c:xMode val="edge"/>
          <c:yMode val="edge"/>
          <c:x val="0.37752669347466283"/>
          <c:y val="0.20395011002594512"/>
          <c:w val="0.21658770123540128"/>
          <c:h val="0.633339214372538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DM Sans"/>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All Ads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Much more for me</c:v>
                </c:pt>
                <c:pt idx="1">
                  <c:v>Somewhat more for me</c:v>
                </c:pt>
                <c:pt idx="2">
                  <c:v>A little more for me</c:v>
                </c:pt>
                <c:pt idx="3">
                  <c:v>Nothing more for me</c:v>
                </c:pt>
              </c:strCache>
            </c:strRef>
          </c:cat>
          <c:val>
            <c:numRef>
              <c:f>Sheet1!$B$2:$B$5</c:f>
              <c:numCache>
                <c:formatCode>0%</c:formatCode>
                <c:ptCount val="4"/>
                <c:pt idx="0">
                  <c:v>0.23</c:v>
                </c:pt>
                <c:pt idx="1">
                  <c:v>0.33400000000000002</c:v>
                </c:pt>
                <c:pt idx="2">
                  <c:v>0.192</c:v>
                </c:pt>
                <c:pt idx="3">
                  <c:v>0.24399999999999999</c:v>
                </c:pt>
              </c:numCache>
            </c:numRef>
          </c:val>
          <c:extLst>
            <c:ext xmlns:c16="http://schemas.microsoft.com/office/drawing/2014/chart" uri="{C3380CC4-5D6E-409C-BE32-E72D297353CC}">
              <c16:uniqueId val="{00000000-FC38-476E-A646-CDDCD851B997}"/>
            </c:ext>
          </c:extLst>
        </c:ser>
        <c:dLbls>
          <c:dLblPos val="outEnd"/>
          <c:showLegendKey val="0"/>
          <c:showVal val="1"/>
          <c:showCatName val="0"/>
          <c:showSerName val="0"/>
          <c:showPercent val="0"/>
          <c:showBubbleSize val="0"/>
        </c:dLbls>
        <c:gapWidth val="219"/>
        <c:axId val="1945761024"/>
        <c:axId val="1945764768"/>
      </c:barChart>
      <c:catAx>
        <c:axId val="19457610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45764768"/>
        <c:crosses val="autoZero"/>
        <c:auto val="1"/>
        <c:lblAlgn val="ctr"/>
        <c:lblOffset val="100"/>
        <c:noMultiLvlLbl val="0"/>
      </c:catAx>
      <c:valAx>
        <c:axId val="1945764768"/>
        <c:scaling>
          <c:orientation val="minMax"/>
        </c:scaling>
        <c:delete val="1"/>
        <c:axPos val="t"/>
        <c:numFmt formatCode="0%" sourceLinked="1"/>
        <c:majorTickMark val="none"/>
        <c:minorTickMark val="none"/>
        <c:tickLblPos val="nextTo"/>
        <c:crossAx val="1945761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08373771307701E-2"/>
          <c:y val="0.10698438809065415"/>
          <c:w val="0.9642279457509022"/>
          <c:h val="0.78603122381869173"/>
        </c:manualLayout>
      </c:layout>
      <c:scatterChart>
        <c:scatterStyle val="lineMarker"/>
        <c:varyColors val="0"/>
        <c:ser>
          <c:idx val="0"/>
          <c:order val="0"/>
          <c:tx>
            <c:strRef>
              <c:f>Sheet1!$B$1</c:f>
              <c:strCache>
                <c:ptCount val="1"/>
                <c:pt idx="0">
                  <c:v>Overall Reactions (T2B)</c:v>
                </c:pt>
              </c:strCache>
            </c:strRef>
          </c:tx>
          <c:spPr>
            <a:ln w="19050">
              <a:noFill/>
            </a:ln>
          </c:spPr>
          <c:marker>
            <c:symbol val="circle"/>
            <c:size val="12"/>
            <c:spPr>
              <a:solidFill>
                <a:schemeClr val="accent2"/>
              </a:solidFill>
            </c:spPr>
          </c:marker>
          <c:dPt>
            <c:idx val="0"/>
            <c:marker>
              <c:spPr>
                <a:solidFill>
                  <a:schemeClr val="accent3"/>
                </a:solidFill>
              </c:spPr>
            </c:marker>
            <c:bubble3D val="0"/>
            <c:extLst>
              <c:ext xmlns:c16="http://schemas.microsoft.com/office/drawing/2014/chart" uri="{C3380CC4-5D6E-409C-BE32-E72D297353CC}">
                <c16:uniqueId val="{00000000-33CE-4A6B-B0C7-68B353FCC5E8}"/>
              </c:ext>
            </c:extLst>
          </c:dPt>
          <c:dPt>
            <c:idx val="1"/>
            <c:bubble3D val="0"/>
            <c:extLst>
              <c:ext xmlns:c16="http://schemas.microsoft.com/office/drawing/2014/chart" uri="{C3380CC4-5D6E-409C-BE32-E72D297353CC}">
                <c16:uniqueId val="{00000001-33CE-4A6B-B0C7-68B353FCC5E8}"/>
              </c:ext>
            </c:extLst>
          </c:dPt>
          <c:dPt>
            <c:idx val="2"/>
            <c:bubble3D val="0"/>
            <c:extLst>
              <c:ext xmlns:c16="http://schemas.microsoft.com/office/drawing/2014/chart" uri="{C3380CC4-5D6E-409C-BE32-E72D297353CC}">
                <c16:uniqueId val="{00000000-21AB-4F9F-9B19-C8B173A8B89A}"/>
              </c:ext>
            </c:extLst>
          </c:dPt>
          <c:dPt>
            <c:idx val="3"/>
            <c:marker>
              <c:spPr>
                <a:solidFill>
                  <a:schemeClr val="accent2">
                    <a:lumMod val="20000"/>
                    <a:lumOff val="80000"/>
                  </a:schemeClr>
                </a:solidFill>
              </c:spPr>
            </c:marker>
            <c:bubble3D val="0"/>
            <c:extLst>
              <c:ext xmlns:c16="http://schemas.microsoft.com/office/drawing/2014/chart" uri="{C3380CC4-5D6E-409C-BE32-E72D297353CC}">
                <c16:uniqueId val="{00000002-33CE-4A6B-B0C7-68B353FCC5E8}"/>
              </c:ext>
            </c:extLst>
          </c:dPt>
          <c:dPt>
            <c:idx val="4"/>
            <c:bubble3D val="0"/>
            <c:extLst>
              <c:ext xmlns:c16="http://schemas.microsoft.com/office/drawing/2014/chart" uri="{C3380CC4-5D6E-409C-BE32-E72D297353CC}">
                <c16:uniqueId val="{00000003-33CE-4A6B-B0C7-68B353FCC5E8}"/>
              </c:ext>
            </c:extLst>
          </c:dPt>
          <c:dPt>
            <c:idx val="5"/>
            <c:bubble3D val="0"/>
            <c:extLst>
              <c:ext xmlns:c16="http://schemas.microsoft.com/office/drawing/2014/chart" uri="{C3380CC4-5D6E-409C-BE32-E72D297353CC}">
                <c16:uniqueId val="{00000001-21AB-4F9F-9B19-C8B173A8B89A}"/>
              </c:ext>
            </c:extLst>
          </c:dPt>
          <c:dPt>
            <c:idx val="11"/>
            <c:marker>
              <c:spPr>
                <a:solidFill>
                  <a:schemeClr val="accent4"/>
                </a:solidFill>
              </c:spPr>
            </c:marker>
            <c:bubble3D val="0"/>
            <c:extLst>
              <c:ext xmlns:c16="http://schemas.microsoft.com/office/drawing/2014/chart" uri="{C3380CC4-5D6E-409C-BE32-E72D297353CC}">
                <c16:uniqueId val="{0000000F-F317-4127-88D1-D150033223C7}"/>
              </c:ext>
            </c:extLst>
          </c:dPt>
          <c:dPt>
            <c:idx val="18"/>
            <c:bubble3D val="0"/>
            <c:extLst>
              <c:ext xmlns:c16="http://schemas.microsoft.com/office/drawing/2014/chart" uri="{C3380CC4-5D6E-409C-BE32-E72D297353CC}">
                <c16:uniqueId val="{00000000-DF5A-4A21-9CDE-6253872DDF67}"/>
              </c:ext>
            </c:extLst>
          </c:dPt>
          <c:dPt>
            <c:idx val="19"/>
            <c:marker>
              <c:spPr>
                <a:solidFill>
                  <a:srgbClr val="FFC000"/>
                </a:solidFill>
              </c:spPr>
            </c:marker>
            <c:bubble3D val="0"/>
            <c:extLst>
              <c:ext xmlns:c16="http://schemas.microsoft.com/office/drawing/2014/chart" uri="{C3380CC4-5D6E-409C-BE32-E72D297353CC}">
                <c16:uniqueId val="{00000002-21AB-4F9F-9B19-C8B173A8B89A}"/>
              </c:ext>
            </c:extLst>
          </c:dPt>
          <c:dPt>
            <c:idx val="20"/>
            <c:bubble3D val="0"/>
            <c:extLst>
              <c:ext xmlns:c16="http://schemas.microsoft.com/office/drawing/2014/chart" uri="{C3380CC4-5D6E-409C-BE32-E72D297353CC}">
                <c16:uniqueId val="{00000003-21AB-4F9F-9B19-C8B173A8B89A}"/>
              </c:ext>
            </c:extLst>
          </c:dPt>
          <c:dPt>
            <c:idx val="28"/>
            <c:bubble3D val="0"/>
            <c:extLst>
              <c:ext xmlns:c16="http://schemas.microsoft.com/office/drawing/2014/chart" uri="{C3380CC4-5D6E-409C-BE32-E72D297353CC}">
                <c16:uniqueId val="{00000004-21AB-4F9F-9B19-C8B173A8B89A}"/>
              </c:ext>
            </c:extLst>
          </c:dPt>
          <c:dPt>
            <c:idx val="36"/>
            <c:bubble3D val="0"/>
            <c:extLst>
              <c:ext xmlns:c16="http://schemas.microsoft.com/office/drawing/2014/chart" uri="{C3380CC4-5D6E-409C-BE32-E72D297353CC}">
                <c16:uniqueId val="{00000005-21AB-4F9F-9B19-C8B173A8B89A}"/>
              </c:ext>
            </c:extLst>
          </c:dPt>
          <c:dPt>
            <c:idx val="37"/>
            <c:bubble3D val="0"/>
            <c:extLst>
              <c:ext xmlns:c16="http://schemas.microsoft.com/office/drawing/2014/chart" uri="{C3380CC4-5D6E-409C-BE32-E72D297353CC}">
                <c16:uniqueId val="{00000006-21AB-4F9F-9B19-C8B173A8B89A}"/>
              </c:ext>
            </c:extLst>
          </c:dPt>
          <c:dPt>
            <c:idx val="39"/>
            <c:bubble3D val="0"/>
            <c:extLst>
              <c:ext xmlns:c16="http://schemas.microsoft.com/office/drawing/2014/chart" uri="{C3380CC4-5D6E-409C-BE32-E72D297353CC}">
                <c16:uniqueId val="{00000007-21AB-4F9F-9B19-C8B173A8B89A}"/>
              </c:ext>
            </c:extLst>
          </c:dPt>
          <c:dPt>
            <c:idx val="42"/>
            <c:marker>
              <c:symbol val="circle"/>
              <c:size val="16"/>
            </c:marker>
            <c:bubble3D val="0"/>
            <c:extLst>
              <c:ext xmlns:c16="http://schemas.microsoft.com/office/drawing/2014/chart" uri="{C3380CC4-5D6E-409C-BE32-E72D297353CC}">
                <c16:uniqueId val="{00000008-21AB-4F9F-9B19-C8B173A8B89A}"/>
              </c:ext>
            </c:extLst>
          </c:dPt>
          <c:dPt>
            <c:idx val="43"/>
            <c:marker>
              <c:symbol val="circle"/>
              <c:size val="16"/>
            </c:marker>
            <c:bubble3D val="0"/>
            <c:extLst>
              <c:ext xmlns:c16="http://schemas.microsoft.com/office/drawing/2014/chart" uri="{C3380CC4-5D6E-409C-BE32-E72D297353CC}">
                <c16:uniqueId val="{00000009-21AB-4F9F-9B19-C8B173A8B89A}"/>
              </c:ext>
            </c:extLst>
          </c:dPt>
          <c:dLbls>
            <c:spPr>
              <a:noFill/>
              <a:ln>
                <a:noFill/>
              </a:ln>
              <a:effectLst/>
            </c:spPr>
            <c:txPr>
              <a:bodyPr wrap="square" lIns="38100" tIns="19050" rIns="38100" bIns="19050" anchor="ctr">
                <a:spAutoFit/>
              </a:bodyPr>
              <a:lstStyle/>
              <a:p>
                <a:pPr>
                  <a:defRPr sz="10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strRef>
              <c:f>Sheet1!$A$2:$A$21</c:f>
              <c:strCache>
                <c:ptCount val="20"/>
                <c:pt idx="0">
                  <c:v>Mighty Mass (April 2020): Community Only</c:v>
                </c:pt>
                <c:pt idx="1">
                  <c:v>Removing Barriers (May 2020): Community Only ): 30 Second "Bret"</c:v>
                </c:pt>
                <c:pt idx="2">
                  <c:v>Removing Barriers (May 2020): Community Only ): 15 Second "Supporting Members"</c:v>
                </c:pt>
                <c:pt idx="3">
                  <c:v>On to Better (May 2023)</c:v>
                </c:pt>
                <c:pt idx="4">
                  <c:v>Affordable (Nov 2021)</c:v>
                </c:pt>
                <c:pt idx="5">
                  <c:v>Plant the Flag Re-test (July 2020):60 Unstoppable OOC</c:v>
                </c:pt>
                <c:pt idx="6">
                  <c:v>Mental Health Ad (October 2020)- Stronger OOC</c:v>
                </c:pt>
                <c:pt idx="7">
                  <c:v>On to Better (Feb 2022)</c:v>
                </c:pt>
                <c:pt idx="8">
                  <c:v>Mental Health Ad (October 2020) Stronger In Community</c:v>
                </c:pt>
                <c:pt idx="9">
                  <c:v>Mental Health Ad (October 2020) - RTB OOC</c:v>
                </c:pt>
                <c:pt idx="10">
                  <c:v>VIP (Nov 2021)</c:v>
                </c:pt>
                <c:pt idx="11">
                  <c:v>2024 Brand Campaign (April 2024)</c:v>
                </c:pt>
                <c:pt idx="12">
                  <c:v>Plant the Flag Re-test (July 2020):30 Stand OOC</c:v>
                </c:pt>
                <c:pt idx="13">
                  <c:v>Back to Better Ad (July 2021) Concept X</c:v>
                </c:pt>
                <c:pt idx="14">
                  <c:v>Mental Health Ad (October 2020) - RTB In Community</c:v>
                </c:pt>
                <c:pt idx="15">
                  <c:v>Plant the Flag re-test (July 2020):60 Unstoppable In Community</c:v>
                </c:pt>
                <c:pt idx="16">
                  <c:v>Mental Health Ad (October 2020)- Leadership OOC</c:v>
                </c:pt>
                <c:pt idx="17">
                  <c:v>Plant the Flag re-test (July 2020) :30 Stand In Community</c:v>
                </c:pt>
                <c:pt idx="18">
                  <c:v>Mental Health Ad (October 2020)- Leadership In Community</c:v>
                </c:pt>
                <c:pt idx="19">
                  <c:v>Back to Better Ad (July 2021) Concept Y</c:v>
                </c:pt>
              </c:strCache>
            </c:strRef>
          </c:xVal>
          <c:yVal>
            <c:numRef>
              <c:f>Sheet1!$B$2:$B$21</c:f>
              <c:numCache>
                <c:formatCode>0%</c:formatCode>
                <c:ptCount val="20"/>
                <c:pt idx="0">
                  <c:v>0.85981308411214952</c:v>
                </c:pt>
                <c:pt idx="1">
                  <c:v>0.8529411764705882</c:v>
                </c:pt>
                <c:pt idx="2">
                  <c:v>0.85123966942148799</c:v>
                </c:pt>
                <c:pt idx="3">
                  <c:v>0.79700000000000004</c:v>
                </c:pt>
                <c:pt idx="4">
                  <c:v>0.79400000000000004</c:v>
                </c:pt>
                <c:pt idx="5">
                  <c:v>0.79220779220779225</c:v>
                </c:pt>
                <c:pt idx="6">
                  <c:v>0.78365384615384615</c:v>
                </c:pt>
                <c:pt idx="7">
                  <c:v>0.77</c:v>
                </c:pt>
                <c:pt idx="8">
                  <c:v>0.76855895196506552</c:v>
                </c:pt>
                <c:pt idx="9">
                  <c:v>0.76442307692307687</c:v>
                </c:pt>
                <c:pt idx="10">
                  <c:v>0.76100000000000001</c:v>
                </c:pt>
                <c:pt idx="11">
                  <c:v>0.749</c:v>
                </c:pt>
                <c:pt idx="12">
                  <c:v>0.74545454545454548</c:v>
                </c:pt>
                <c:pt idx="13">
                  <c:v>0.72</c:v>
                </c:pt>
                <c:pt idx="14">
                  <c:v>0.71179039301310043</c:v>
                </c:pt>
                <c:pt idx="15">
                  <c:v>0.71111111111111114</c:v>
                </c:pt>
                <c:pt idx="16">
                  <c:v>0.70192307692307687</c:v>
                </c:pt>
                <c:pt idx="17">
                  <c:v>0.66666666666666663</c:v>
                </c:pt>
                <c:pt idx="18">
                  <c:v>0.63318777292576423</c:v>
                </c:pt>
                <c:pt idx="19">
                  <c:v>0.63</c:v>
                </c:pt>
              </c:numCache>
            </c:numRef>
          </c:yVal>
          <c:smooth val="0"/>
          <c:extLst>
            <c:ext xmlns:c16="http://schemas.microsoft.com/office/drawing/2014/chart" uri="{C3380CC4-5D6E-409C-BE32-E72D297353CC}">
              <c16:uniqueId val="{0000000A-21AB-4F9F-9B19-C8B173A8B89A}"/>
            </c:ext>
          </c:extLst>
        </c:ser>
        <c:dLbls>
          <c:dLblPos val="t"/>
          <c:showLegendKey val="0"/>
          <c:showVal val="1"/>
          <c:showCatName val="0"/>
          <c:showSerName val="0"/>
          <c:showPercent val="0"/>
          <c:showBubbleSize val="0"/>
        </c:dLbls>
        <c:axId val="74792256"/>
        <c:axId val="77918144"/>
      </c:scatterChart>
      <c:valAx>
        <c:axId val="74792256"/>
        <c:scaling>
          <c:orientation val="minMax"/>
        </c:scaling>
        <c:delete val="1"/>
        <c:axPos val="b"/>
        <c:numFmt formatCode="General" sourceLinked="1"/>
        <c:majorTickMark val="out"/>
        <c:minorTickMark val="none"/>
        <c:tickLblPos val="nextTo"/>
        <c:crossAx val="77918144"/>
        <c:crosses val="autoZero"/>
        <c:crossBetween val="midCat"/>
      </c:valAx>
      <c:valAx>
        <c:axId val="77918144"/>
        <c:scaling>
          <c:orientation val="minMax"/>
          <c:min val="0.4"/>
        </c:scaling>
        <c:delete val="1"/>
        <c:axPos val="l"/>
        <c:numFmt formatCode="0%" sourceLinked="1"/>
        <c:majorTickMark val="out"/>
        <c:minorTickMark val="none"/>
        <c:tickLblPos val="nextTo"/>
        <c:crossAx val="74792256"/>
        <c:crosses val="autoZero"/>
        <c:crossBetween val="midCat"/>
        <c:minorUnit val="2.0000000000000004E-2"/>
      </c:valAx>
      <c:spPr>
        <a:ln w="3175">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05214719877094"/>
          <c:y val="0.15122341757206476"/>
          <c:w val="0.37292744402259453"/>
          <c:h val="0.84877658242793519"/>
        </c:manualLayout>
      </c:layout>
      <c:barChart>
        <c:barDir val="col"/>
        <c:grouping val="percentStacked"/>
        <c:varyColors val="0"/>
        <c:ser>
          <c:idx val="4"/>
          <c:order val="0"/>
          <c:tx>
            <c:strRef>
              <c:f>Sheet1!$F$1</c:f>
              <c:strCache>
                <c:ptCount val="1"/>
                <c:pt idx="0">
                  <c:v>Very negative</c:v>
                </c:pt>
              </c:strCache>
            </c:strRef>
          </c:tx>
          <c:spPr>
            <a:solidFill>
              <a:schemeClr val="accent4"/>
            </a:solidFill>
            <a:ln>
              <a:noFill/>
            </a:ln>
            <a:effectLst/>
          </c:spPr>
          <c:invertIfNegative val="0"/>
          <c:dLbls>
            <c:dLbl>
              <c:idx val="0"/>
              <c:layout>
                <c:manualLayout>
                  <c:x val="-0.1023537613339838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EC-44A1-8D4F-4859ED3CA7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lumMod val="75000"/>
                      </a:schemeClr>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2">
                          <a:lumMod val="40000"/>
                          <a:lumOff val="60000"/>
                        </a:schemeClr>
                      </a:solidFill>
                      <a:round/>
                    </a:ln>
                    <a:effectLst/>
                  </c:spPr>
                </c15:leaderLines>
              </c:ext>
            </c:extLst>
          </c:dLbls>
          <c:cat>
            <c:strRef>
              <c:f>Sheet1!$A$2:$A$3</c:f>
              <c:strCache>
                <c:ptCount val="1"/>
                <c:pt idx="0">
                  <c:v>:30 Hero Ad (n=448)</c:v>
                </c:pt>
              </c:strCache>
            </c:strRef>
          </c:cat>
          <c:val>
            <c:numRef>
              <c:f>Sheet1!$F$2:$F$3</c:f>
              <c:numCache>
                <c:formatCode>General</c:formatCode>
                <c:ptCount val="2"/>
                <c:pt idx="0" formatCode="0%">
                  <c:v>0.01</c:v>
                </c:pt>
              </c:numCache>
            </c:numRef>
          </c:val>
          <c:extLst>
            <c:ext xmlns:c16="http://schemas.microsoft.com/office/drawing/2014/chart" uri="{C3380CC4-5D6E-409C-BE32-E72D297353CC}">
              <c16:uniqueId val="{00000008-1BA9-4370-9908-C05C0A1FC312}"/>
            </c:ext>
          </c:extLst>
        </c:ser>
        <c:ser>
          <c:idx val="3"/>
          <c:order val="1"/>
          <c:tx>
            <c:strRef>
              <c:f>Sheet1!$E$1</c:f>
              <c:strCache>
                <c:ptCount val="1"/>
                <c:pt idx="0">
                  <c:v>Somewhat negative</c:v>
                </c:pt>
              </c:strCache>
            </c:strRef>
          </c:tx>
          <c:spPr>
            <a:solidFill>
              <a:schemeClr val="accent4">
                <a:lumMod val="60000"/>
                <a:lumOff val="40000"/>
              </a:schemeClr>
            </a:solidFill>
            <a:ln>
              <a:noFill/>
            </a:ln>
            <a:effectLst/>
          </c:spPr>
          <c:invertIfNegative val="0"/>
          <c:dLbls>
            <c:dLbl>
              <c:idx val="0"/>
              <c:layout>
                <c:manualLayout>
                  <c:x val="-0.10898549580781726"/>
                  <c:y val="-4.1382800189969267E-2"/>
                </c:manualLayout>
              </c:layout>
              <c:spPr>
                <a:noFill/>
                <a:ln>
                  <a:noFill/>
                </a:ln>
                <a:effectLst/>
              </c:spPr>
              <c:txPr>
                <a:bodyPr rot="0" spcFirstLastPara="1" vertOverflow="ellipsis" vert="horz" wrap="square" anchor="ctr" anchorCtr="1"/>
                <a:lstStyle/>
                <a:p>
                  <a:pPr>
                    <a:defRPr sz="1600" b="0" i="0" u="none" strike="noStrike" kern="1200" baseline="0">
                      <a:solidFill>
                        <a:schemeClr val="accent4">
                          <a:lumMod val="60000"/>
                          <a:lumOff val="40000"/>
                        </a:schemeClr>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09-4F6F-99C1-8DDEF66EFA4C}"/>
                </c:ext>
              </c:extLst>
            </c:dLbl>
            <c:dLbl>
              <c:idx val="1"/>
              <c:layout>
                <c:manualLayout>
                  <c:x val="-8.701439173302819E-2"/>
                  <c:y val="-2.25696978259560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09-4F6F-99C1-8DDEF66EFA4C}"/>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2">
                          <a:lumMod val="40000"/>
                          <a:lumOff val="60000"/>
                        </a:schemeClr>
                      </a:solidFill>
                      <a:round/>
                    </a:ln>
                    <a:effectLst/>
                  </c:spPr>
                </c15:leaderLines>
              </c:ext>
            </c:extLst>
          </c:dLbls>
          <c:cat>
            <c:strRef>
              <c:f>Sheet1!$A$2:$A$3</c:f>
              <c:strCache>
                <c:ptCount val="1"/>
                <c:pt idx="0">
                  <c:v>:30 Hero Ad (n=448)</c:v>
                </c:pt>
              </c:strCache>
            </c:strRef>
          </c:cat>
          <c:val>
            <c:numRef>
              <c:f>Sheet1!$E$2:$E$3</c:f>
              <c:numCache>
                <c:formatCode>General</c:formatCode>
                <c:ptCount val="2"/>
                <c:pt idx="0" formatCode="0%">
                  <c:v>0.03</c:v>
                </c:pt>
              </c:numCache>
            </c:numRef>
          </c:val>
          <c:extLst>
            <c:ext xmlns:c16="http://schemas.microsoft.com/office/drawing/2014/chart" uri="{C3380CC4-5D6E-409C-BE32-E72D297353CC}">
              <c16:uniqueId val="{00000007-1BA9-4370-9908-C05C0A1FC312}"/>
            </c:ext>
          </c:extLst>
        </c:ser>
        <c:ser>
          <c:idx val="2"/>
          <c:order val="2"/>
          <c:tx>
            <c:strRef>
              <c:f>Sheet1!$D$1</c:f>
              <c:strCache>
                <c:ptCount val="1"/>
                <c:pt idx="0">
                  <c:v>I'm indifferent</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:30 Hero Ad (n=448)</c:v>
                </c:pt>
              </c:strCache>
            </c:strRef>
          </c:cat>
          <c:val>
            <c:numRef>
              <c:f>Sheet1!$D$2:$D$3</c:f>
              <c:numCache>
                <c:formatCode>General</c:formatCode>
                <c:ptCount val="2"/>
                <c:pt idx="0" formatCode="0%">
                  <c:v>0.21</c:v>
                </c:pt>
              </c:numCache>
            </c:numRef>
          </c:val>
          <c:extLst>
            <c:ext xmlns:c16="http://schemas.microsoft.com/office/drawing/2014/chart" uri="{C3380CC4-5D6E-409C-BE32-E72D297353CC}">
              <c16:uniqueId val="{00000006-1BA9-4370-9908-C05C0A1FC312}"/>
            </c:ext>
          </c:extLst>
        </c:ser>
        <c:ser>
          <c:idx val="1"/>
          <c:order val="3"/>
          <c:tx>
            <c:strRef>
              <c:f>Sheet1!$C$1</c:f>
              <c:strCache>
                <c:ptCount val="1"/>
                <c:pt idx="0">
                  <c:v>Somewhat positive</c:v>
                </c:pt>
              </c:strCache>
            </c:strRef>
          </c:tx>
          <c:spPr>
            <a:solidFill>
              <a:schemeClr val="accent2"/>
            </a:solidFill>
            <a:ln>
              <a:noFill/>
            </a:ln>
            <a:effectLst/>
          </c:spPr>
          <c:invertIfNegative val="0"/>
          <c:dLbls>
            <c:dLbl>
              <c:idx val="0"/>
              <c:layout>
                <c:manualLayout>
                  <c:x val="-7.8346673280123027E-17"/>
                  <c:y val="-9.70839203528641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A9-4370-9908-C05C0A1FC31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A9-4370-9908-C05C0A1FC312}"/>
                </c:ext>
              </c:extLst>
            </c:dLbl>
            <c:dLbl>
              <c:idx val="2"/>
              <c:layout>
                <c:manualLayout>
                  <c:x val="5.8911544268671614E-3"/>
                  <c:y val="-4.7317070966245251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0957123043851277E-2"/>
                      <c:h val="3.856123393882685E-2"/>
                    </c:manualLayout>
                  </c15:layout>
                </c:ext>
                <c:ext xmlns:c16="http://schemas.microsoft.com/office/drawing/2014/chart" uri="{C3380CC4-5D6E-409C-BE32-E72D297353CC}">
                  <c16:uniqueId val="{00000003-1BA9-4370-9908-C05C0A1FC312}"/>
                </c:ext>
              </c:extLst>
            </c:dLbl>
            <c:dLbl>
              <c:idx val="3"/>
              <c:layout>
                <c:manualLayout>
                  <c:x val="-1.0357694637645493E-1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A9-4370-9908-C05C0A1FC31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:30 Hero Ad (n=448)</c:v>
                </c:pt>
              </c:strCache>
            </c:strRef>
          </c:cat>
          <c:val>
            <c:numRef>
              <c:f>Sheet1!$C$2:$C$3</c:f>
              <c:numCache>
                <c:formatCode>General</c:formatCode>
                <c:ptCount val="2"/>
                <c:pt idx="0" formatCode="0%">
                  <c:v>0.36</c:v>
                </c:pt>
              </c:numCache>
            </c:numRef>
          </c:val>
          <c:extLst>
            <c:ext xmlns:c16="http://schemas.microsoft.com/office/drawing/2014/chart" uri="{C3380CC4-5D6E-409C-BE32-E72D297353CC}">
              <c16:uniqueId val="{00000005-1BA9-4370-9908-C05C0A1FC312}"/>
            </c:ext>
          </c:extLst>
        </c:ser>
        <c:ser>
          <c:idx val="0"/>
          <c:order val="4"/>
          <c:tx>
            <c:strRef>
              <c:f>Sheet1!$B$1</c:f>
              <c:strCache>
                <c:ptCount val="1"/>
                <c:pt idx="0">
                  <c:v>Very positive</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A394-43E5-A0E6-02D850558F5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:30 Hero Ad (n=448)</c:v>
                </c:pt>
              </c:strCache>
            </c:strRef>
          </c:cat>
          <c:val>
            <c:numRef>
              <c:f>Sheet1!$B$2:$B$3</c:f>
              <c:numCache>
                <c:formatCode>General</c:formatCode>
                <c:ptCount val="2"/>
                <c:pt idx="0" formatCode="0%">
                  <c:v>0.39</c:v>
                </c:pt>
              </c:numCache>
            </c:numRef>
          </c:val>
          <c:extLst>
            <c:ext xmlns:c16="http://schemas.microsoft.com/office/drawing/2014/chart" uri="{C3380CC4-5D6E-409C-BE32-E72D297353CC}">
              <c16:uniqueId val="{00000000-1BA9-4370-9908-C05C0A1FC312}"/>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legend>
      <c:legendPos val="l"/>
      <c:layout>
        <c:manualLayout>
          <c:xMode val="edge"/>
          <c:yMode val="edge"/>
          <c:x val="0"/>
          <c:y val="0.31423993769841851"/>
          <c:w val="0.21814860412766299"/>
          <c:h val="0.4924733802726443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DM Sans"/>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46382706077265"/>
          <c:y val="0.15122343655459139"/>
          <c:w val="0.27586784275760984"/>
          <c:h val="0.84877658242793519"/>
        </c:manualLayout>
      </c:layout>
      <c:barChart>
        <c:barDir val="col"/>
        <c:grouping val="percentStacked"/>
        <c:varyColors val="0"/>
        <c:ser>
          <c:idx val="4"/>
          <c:order val="0"/>
          <c:tx>
            <c:strRef>
              <c:f>Sheet1!$F$1</c:f>
              <c:strCache>
                <c:ptCount val="1"/>
                <c:pt idx="0">
                  <c:v>Much more negatively</c:v>
                </c:pt>
              </c:strCache>
            </c:strRef>
          </c:tx>
          <c:spPr>
            <a:solidFill>
              <a:schemeClr val="accent4"/>
            </a:solidFill>
            <a:ln>
              <a:noFill/>
            </a:ln>
            <a:effectLst/>
          </c:spPr>
          <c:invertIfNegative val="0"/>
          <c:dLbls>
            <c:delete val="1"/>
          </c:dLbls>
          <c:cat>
            <c:strRef>
              <c:f>Sheet1!$A$2:$A$3</c:f>
              <c:strCache>
                <c:ptCount val="1"/>
                <c:pt idx="0">
                  <c:v>:15 Support</c:v>
                </c:pt>
              </c:strCache>
            </c:strRef>
          </c:cat>
          <c:val>
            <c:numRef>
              <c:f>Sheet1!$F$2:$F$3</c:f>
              <c:numCache>
                <c:formatCode>General</c:formatCode>
                <c:ptCount val="2"/>
                <c:pt idx="0" formatCode="0%">
                  <c:v>2E-3</c:v>
                </c:pt>
              </c:numCache>
            </c:numRef>
          </c:val>
          <c:extLst>
            <c:ext xmlns:c16="http://schemas.microsoft.com/office/drawing/2014/chart" uri="{C3380CC4-5D6E-409C-BE32-E72D297353CC}">
              <c16:uniqueId val="{00000000-E2F4-4AD8-BC51-6084C7DD1A04}"/>
            </c:ext>
          </c:extLst>
        </c:ser>
        <c:ser>
          <c:idx val="3"/>
          <c:order val="1"/>
          <c:tx>
            <c:strRef>
              <c:f>Sheet1!$E$1</c:f>
              <c:strCache>
                <c:ptCount val="1"/>
                <c:pt idx="0">
                  <c:v>Somewhat more negatively</c:v>
                </c:pt>
              </c:strCache>
            </c:strRef>
          </c:tx>
          <c:spPr>
            <a:solidFill>
              <a:schemeClr val="accent4">
                <a:lumMod val="60000"/>
                <a:lumOff val="40000"/>
              </a:schemeClr>
            </a:solidFill>
            <a:ln>
              <a:noFill/>
            </a:ln>
            <a:effectLst/>
          </c:spPr>
          <c:invertIfNegative val="0"/>
          <c:dLbls>
            <c:dLbl>
              <c:idx val="0"/>
              <c:layout>
                <c:manualLayout>
                  <c:x val="-8.9573638548705536E-2"/>
                  <c:y val="-8.463636684733738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F4-4AD8-BC51-6084C7DD1A04}"/>
                </c:ext>
              </c:extLst>
            </c:dLbl>
            <c:dLbl>
              <c:idx val="1"/>
              <c:layout>
                <c:manualLayout>
                  <c:x val="-8.701439173302819E-2"/>
                  <c:y val="-2.25696978259560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F4-4AD8-BC51-6084C7DD1A04}"/>
                </c:ext>
              </c:extLst>
            </c:dLbl>
            <c:spPr>
              <a:noFill/>
              <a:ln>
                <a:noFill/>
              </a:ln>
              <a:effectLst/>
            </c:spPr>
            <c:txPr>
              <a:bodyPr rot="0" spcFirstLastPara="1" vertOverflow="ellipsis" vert="horz" wrap="square" anchor="ctr" anchorCtr="1"/>
              <a:lstStyle/>
              <a:p>
                <a:pPr>
                  <a:defRPr sz="1600" b="0" i="0" u="none" strike="noStrike" kern="1200" baseline="0">
                    <a:solidFill>
                      <a:schemeClr val="accent4">
                        <a:lumMod val="60000"/>
                        <a:lumOff val="40000"/>
                      </a:schemeClr>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Sheet1!$E$2:$E$3</c:f>
              <c:numCache>
                <c:formatCode>General</c:formatCode>
                <c:ptCount val="2"/>
                <c:pt idx="0" formatCode="0%">
                  <c:v>0.02</c:v>
                </c:pt>
              </c:numCache>
            </c:numRef>
          </c:val>
          <c:extLst>
            <c:ext xmlns:c16="http://schemas.microsoft.com/office/drawing/2014/chart" uri="{C3380CC4-5D6E-409C-BE32-E72D297353CC}">
              <c16:uniqueId val="{00000003-E2F4-4AD8-BC51-6084C7DD1A04}"/>
            </c:ext>
          </c:extLst>
        </c:ser>
        <c:ser>
          <c:idx val="2"/>
          <c:order val="2"/>
          <c:tx>
            <c:strRef>
              <c:f>Sheet1!$D$1</c:f>
              <c:strCache>
                <c:ptCount val="1"/>
                <c:pt idx="0">
                  <c:v>Neither more positively nor negatively</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Sheet1!$D$2:$D$3</c:f>
              <c:numCache>
                <c:formatCode>General</c:formatCode>
                <c:ptCount val="2"/>
                <c:pt idx="0" formatCode="0%">
                  <c:v>0.45</c:v>
                </c:pt>
              </c:numCache>
            </c:numRef>
          </c:val>
          <c:extLst>
            <c:ext xmlns:c16="http://schemas.microsoft.com/office/drawing/2014/chart" uri="{C3380CC4-5D6E-409C-BE32-E72D297353CC}">
              <c16:uniqueId val="{00000004-E2F4-4AD8-BC51-6084C7DD1A04}"/>
            </c:ext>
          </c:extLst>
        </c:ser>
        <c:ser>
          <c:idx val="1"/>
          <c:order val="3"/>
          <c:tx>
            <c:strRef>
              <c:f>Sheet1!$C$1</c:f>
              <c:strCache>
                <c:ptCount val="1"/>
                <c:pt idx="0">
                  <c:v>Somewhat more positively</c:v>
                </c:pt>
              </c:strCache>
            </c:strRef>
          </c:tx>
          <c:spPr>
            <a:solidFill>
              <a:schemeClr val="accent2"/>
            </a:solidFill>
            <a:ln>
              <a:noFill/>
            </a:ln>
            <a:effectLst/>
          </c:spPr>
          <c:invertIfNegative val="0"/>
          <c:dLbls>
            <c:dLbl>
              <c:idx val="0"/>
              <c:layout>
                <c:manualLayout>
                  <c:x val="-7.8346673280123027E-17"/>
                  <c:y val="-9.70839203528641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F4-4AD8-BC51-6084C7DD1A0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F4-4AD8-BC51-6084C7DD1A04}"/>
                </c:ext>
              </c:extLst>
            </c:dLbl>
            <c:dLbl>
              <c:idx val="2"/>
              <c:layout>
                <c:manualLayout>
                  <c:x val="5.8911544268671614E-3"/>
                  <c:y val="-4.7317070966245251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0957123043851277E-2"/>
                      <c:h val="3.856123393882685E-2"/>
                    </c:manualLayout>
                  </c15:layout>
                </c:ext>
                <c:ext xmlns:c16="http://schemas.microsoft.com/office/drawing/2014/chart" uri="{C3380CC4-5D6E-409C-BE32-E72D297353CC}">
                  <c16:uniqueId val="{00000007-E2F4-4AD8-BC51-6084C7DD1A04}"/>
                </c:ext>
              </c:extLst>
            </c:dLbl>
            <c:dLbl>
              <c:idx val="3"/>
              <c:layout>
                <c:manualLayout>
                  <c:x val="-1.0357694637645493E-1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2F4-4AD8-BC51-6084C7DD1A0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Sheet1!$C$2:$C$3</c:f>
              <c:numCache>
                <c:formatCode>General</c:formatCode>
                <c:ptCount val="2"/>
                <c:pt idx="0" formatCode="0%">
                  <c:v>0.36</c:v>
                </c:pt>
              </c:numCache>
            </c:numRef>
          </c:val>
          <c:extLst>
            <c:ext xmlns:c16="http://schemas.microsoft.com/office/drawing/2014/chart" uri="{C3380CC4-5D6E-409C-BE32-E72D297353CC}">
              <c16:uniqueId val="{00000009-E2F4-4AD8-BC51-6084C7DD1A04}"/>
            </c:ext>
          </c:extLst>
        </c:ser>
        <c:ser>
          <c:idx val="0"/>
          <c:order val="4"/>
          <c:tx>
            <c:strRef>
              <c:f>Sheet1!$B$1</c:f>
              <c:strCache>
                <c:ptCount val="1"/>
                <c:pt idx="0">
                  <c:v>Much more positively</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B-E2F4-4AD8-BC51-6084C7DD1A0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Sheet1!$B$2:$B$3</c:f>
              <c:numCache>
                <c:formatCode>General</c:formatCode>
                <c:ptCount val="2"/>
                <c:pt idx="0" formatCode="0%">
                  <c:v>0.17</c:v>
                </c:pt>
              </c:numCache>
            </c:numRef>
          </c:val>
          <c:extLst>
            <c:ext xmlns:c16="http://schemas.microsoft.com/office/drawing/2014/chart" uri="{C3380CC4-5D6E-409C-BE32-E72D297353CC}">
              <c16:uniqueId val="{0000000C-E2F4-4AD8-BC51-6084C7DD1A04}"/>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legend>
      <c:legendPos val="l"/>
      <c:layout>
        <c:manualLayout>
          <c:xMode val="edge"/>
          <c:yMode val="edge"/>
          <c:x val="0"/>
          <c:y val="0.17058513453688978"/>
          <c:w val="0.20647877354459579"/>
          <c:h val="0.7646197334189108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DM Sans"/>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81686722177071"/>
          <c:y val="0.15122343655459139"/>
          <c:w val="0.27233840271161042"/>
          <c:h val="0.84877658242793519"/>
        </c:manualLayout>
      </c:layout>
      <c:barChart>
        <c:barDir val="col"/>
        <c:grouping val="percentStacked"/>
        <c:varyColors val="0"/>
        <c:ser>
          <c:idx val="4"/>
          <c:order val="0"/>
          <c:tx>
            <c:strRef>
              <c:f>Sheet1!$F$1</c:f>
              <c:strCache>
                <c:ptCount val="1"/>
                <c:pt idx="0">
                  <c:v>Not at all relevant</c:v>
                </c:pt>
              </c:strCache>
            </c:strRef>
          </c:tx>
          <c:spPr>
            <a:solidFill>
              <a:schemeClr val="accent4"/>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7C-44DF-91E1-4BDFEA94EA8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Sheet1!$F$2:$F$3</c:f>
              <c:numCache>
                <c:formatCode>General</c:formatCode>
                <c:ptCount val="2"/>
                <c:pt idx="0" formatCode="0%">
                  <c:v>0.12</c:v>
                </c:pt>
              </c:numCache>
            </c:numRef>
          </c:val>
          <c:extLst>
            <c:ext xmlns:c16="http://schemas.microsoft.com/office/drawing/2014/chart" uri="{C3380CC4-5D6E-409C-BE32-E72D297353CC}">
              <c16:uniqueId val="{00000001-0D7C-44DF-91E1-4BDFEA94EA8F}"/>
            </c:ext>
          </c:extLst>
        </c:ser>
        <c:ser>
          <c:idx val="3"/>
          <c:order val="1"/>
          <c:tx>
            <c:strRef>
              <c:f>Sheet1!$E$1</c:f>
              <c:strCache>
                <c:ptCount val="1"/>
                <c:pt idx="0">
                  <c:v>Slightly relevant</c:v>
                </c:pt>
              </c:strCache>
            </c:strRef>
          </c:tx>
          <c:spPr>
            <a:solidFill>
              <a:schemeClr val="bg1">
                <a:lumMod val="75000"/>
              </a:schemeClr>
            </a:solidFill>
            <a:ln>
              <a:noFill/>
            </a:ln>
            <a:effectLst/>
          </c:spPr>
          <c:invertIfNegative val="0"/>
          <c:dLbls>
            <c:dLbl>
              <c:idx val="0"/>
              <c:layout>
                <c:manualLayout>
                  <c:x val="4.2714561816544432E-4"/>
                  <c:y val="1.8463035503796339E-3"/>
                </c:manualLayout>
              </c:layout>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7C-44DF-91E1-4BDFEA94EA8F}"/>
                </c:ext>
              </c:extLst>
            </c:dLbl>
            <c:dLbl>
              <c:idx val="1"/>
              <c:layout>
                <c:manualLayout>
                  <c:x val="-8.701439173302819E-2"/>
                  <c:y val="-2.2569697825956084E-2"/>
                </c:manualLayout>
              </c:layout>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7C-44DF-91E1-4BDFEA94EA8F}"/>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Sheet1!$E$2:$E$3</c:f>
              <c:numCache>
                <c:formatCode>General</c:formatCode>
                <c:ptCount val="2"/>
                <c:pt idx="0" formatCode="0%">
                  <c:v>0.13</c:v>
                </c:pt>
              </c:numCache>
            </c:numRef>
          </c:val>
          <c:extLst>
            <c:ext xmlns:c16="http://schemas.microsoft.com/office/drawing/2014/chart" uri="{C3380CC4-5D6E-409C-BE32-E72D297353CC}">
              <c16:uniqueId val="{00000004-0D7C-44DF-91E1-4BDFEA94EA8F}"/>
            </c:ext>
          </c:extLst>
        </c:ser>
        <c:ser>
          <c:idx val="2"/>
          <c:order val="2"/>
          <c:tx>
            <c:strRef>
              <c:f>Sheet1!$D$1</c:f>
              <c:strCache>
                <c:ptCount val="1"/>
                <c:pt idx="0">
                  <c:v>Somewhat relevant</c:v>
                </c:pt>
              </c:strCache>
            </c:strRef>
          </c:tx>
          <c:spPr>
            <a:solidFill>
              <a:schemeClr val="accent1">
                <a:lumMod val="20000"/>
                <a:lumOff val="80000"/>
              </a:schemeClr>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2-D58F-45AA-919C-2B0CD4CEF239}"/>
              </c:ext>
            </c:extLst>
          </c:dPt>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Sheet1!$D$2:$D$3</c:f>
              <c:numCache>
                <c:formatCode>General</c:formatCode>
                <c:ptCount val="2"/>
                <c:pt idx="0" formatCode="0%">
                  <c:v>0.27</c:v>
                </c:pt>
              </c:numCache>
            </c:numRef>
          </c:val>
          <c:extLst>
            <c:ext xmlns:c16="http://schemas.microsoft.com/office/drawing/2014/chart" uri="{C3380CC4-5D6E-409C-BE32-E72D297353CC}">
              <c16:uniqueId val="{00000005-0D7C-44DF-91E1-4BDFEA94EA8F}"/>
            </c:ext>
          </c:extLst>
        </c:ser>
        <c:ser>
          <c:idx val="1"/>
          <c:order val="3"/>
          <c:tx>
            <c:strRef>
              <c:f>Sheet1!$C$1</c:f>
              <c:strCache>
                <c:ptCount val="1"/>
                <c:pt idx="0">
                  <c:v>Very relevant</c:v>
                </c:pt>
              </c:strCache>
            </c:strRef>
          </c:tx>
          <c:spPr>
            <a:solidFill>
              <a:schemeClr val="accent2"/>
            </a:solidFill>
            <a:ln>
              <a:noFill/>
            </a:ln>
            <a:effectLst/>
          </c:spPr>
          <c:invertIfNegative val="0"/>
          <c:dLbls>
            <c:dLbl>
              <c:idx val="0"/>
              <c:layout>
                <c:manualLayout>
                  <c:x val="-7.8346673280123027E-17"/>
                  <c:y val="-9.70839203528641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D7C-44DF-91E1-4BDFEA94EA8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D7C-44DF-91E1-4BDFEA94EA8F}"/>
                </c:ext>
              </c:extLst>
            </c:dLbl>
            <c:dLbl>
              <c:idx val="2"/>
              <c:layout>
                <c:manualLayout>
                  <c:x val="5.8911544268671614E-3"/>
                  <c:y val="-4.7317070966245251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0957123043851277E-2"/>
                      <c:h val="3.856123393882685E-2"/>
                    </c:manualLayout>
                  </c15:layout>
                </c:ext>
                <c:ext xmlns:c16="http://schemas.microsoft.com/office/drawing/2014/chart" uri="{C3380CC4-5D6E-409C-BE32-E72D297353CC}">
                  <c16:uniqueId val="{00000008-0D7C-44DF-91E1-4BDFEA94EA8F}"/>
                </c:ext>
              </c:extLst>
            </c:dLbl>
            <c:dLbl>
              <c:idx val="3"/>
              <c:layout>
                <c:manualLayout>
                  <c:x val="-1.0357694637645493E-1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D7C-44DF-91E1-4BDFEA94EA8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Sheet1!$C$2:$C$3</c:f>
              <c:numCache>
                <c:formatCode>General</c:formatCode>
                <c:ptCount val="2"/>
                <c:pt idx="0" formatCode="0%">
                  <c:v>0.33</c:v>
                </c:pt>
              </c:numCache>
            </c:numRef>
          </c:val>
          <c:extLst>
            <c:ext xmlns:c16="http://schemas.microsoft.com/office/drawing/2014/chart" uri="{C3380CC4-5D6E-409C-BE32-E72D297353CC}">
              <c16:uniqueId val="{0000000A-0D7C-44DF-91E1-4BDFEA94EA8F}"/>
            </c:ext>
          </c:extLst>
        </c:ser>
        <c:ser>
          <c:idx val="0"/>
          <c:order val="4"/>
          <c:tx>
            <c:strRef>
              <c:f>Sheet1!$B$1</c:f>
              <c:strCache>
                <c:ptCount val="1"/>
                <c:pt idx="0">
                  <c:v>Extremely relevant</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C-0D7C-44DF-91E1-4BDFEA94EA8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Sheet1!$B$2:$B$3</c:f>
              <c:numCache>
                <c:formatCode>General</c:formatCode>
                <c:ptCount val="2"/>
                <c:pt idx="0" formatCode="0%">
                  <c:v>0.15</c:v>
                </c:pt>
              </c:numCache>
            </c:numRef>
          </c:val>
          <c:extLst>
            <c:ext xmlns:c16="http://schemas.microsoft.com/office/drawing/2014/chart" uri="{C3380CC4-5D6E-409C-BE32-E72D297353CC}">
              <c16:uniqueId val="{0000000D-0D7C-44DF-91E1-4BDFEA94EA8F}"/>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legend>
      <c:legendPos val="r"/>
      <c:layout>
        <c:manualLayout>
          <c:xMode val="edge"/>
          <c:yMode val="edge"/>
          <c:x val="0.33164397287667013"/>
          <c:y val="0.20051349049057604"/>
          <c:w val="0.21658770123540128"/>
          <c:h val="0.633339214372538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DM Sans"/>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09908351225419"/>
          <c:y val="8.7580623552603876E-2"/>
          <c:w val="0.53193986146778216"/>
          <c:h val="0.8776071577550224"/>
        </c:manualLayout>
      </c:layout>
      <c:barChart>
        <c:barDir val="bar"/>
        <c:grouping val="clustered"/>
        <c:varyColors val="0"/>
        <c:ser>
          <c:idx val="0"/>
          <c:order val="0"/>
          <c:tx>
            <c:strRef>
              <c:f>Sheet1!$B$1</c:f>
              <c:strCache>
                <c:ptCount val="1"/>
                <c:pt idx="0">
                  <c:v>Nonmember</c:v>
                </c:pt>
              </c:strCache>
            </c:strRef>
          </c:tx>
          <c:spPr>
            <a:solidFill>
              <a:srgbClr val="FD5D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would not do anything after seeing this ad</c:v>
                </c:pt>
                <c:pt idx="1">
                  <c:v>Search online</c:v>
                </c:pt>
                <c:pt idx="2">
                  <c:v>Email Blue Cross Blue Shield of Massachusetts</c:v>
                </c:pt>
                <c:pt idx="3">
                  <c:v>Call Blue Cross Blue Shield of Massachusetts</c:v>
                </c:pt>
                <c:pt idx="4">
                  <c:v>I would do something else not listed above after seeing this ad </c:v>
                </c:pt>
                <c:pt idx="5">
                  <c:v>Comment or share about the ad via social media</c:v>
                </c:pt>
                <c:pt idx="6">
                  <c:v>Go to the Blue Cross Blue Shield of Massachusetts Website</c:v>
                </c:pt>
                <c:pt idx="7">
                  <c:v>Review my health insurance plan benefits</c:v>
                </c:pt>
                <c:pt idx="8">
                  <c:v>Log into my Blue Cross Blue Shield of Massachusetts account</c:v>
                </c:pt>
              </c:strCache>
            </c:strRef>
          </c:cat>
          <c:val>
            <c:numRef>
              <c:f>Sheet1!$B$2:$B$10</c:f>
              <c:numCache>
                <c:formatCode>0\ %</c:formatCode>
                <c:ptCount val="9"/>
                <c:pt idx="0">
                  <c:v>0.51</c:v>
                </c:pt>
                <c:pt idx="1">
                  <c:v>0.01</c:v>
                </c:pt>
                <c:pt idx="2">
                  <c:v>0.03</c:v>
                </c:pt>
                <c:pt idx="3">
                  <c:v>0.06</c:v>
                </c:pt>
                <c:pt idx="4">
                  <c:v>0.03</c:v>
                </c:pt>
                <c:pt idx="5">
                  <c:v>0.03</c:v>
                </c:pt>
                <c:pt idx="6">
                  <c:v>0.28000000000000003</c:v>
                </c:pt>
                <c:pt idx="7">
                  <c:v>0.28000000000000003</c:v>
                </c:pt>
                <c:pt idx="8">
                  <c:v>0.05</c:v>
                </c:pt>
              </c:numCache>
            </c:numRef>
          </c:val>
          <c:extLst>
            <c:ext xmlns:c16="http://schemas.microsoft.com/office/drawing/2014/chart" uri="{C3380CC4-5D6E-409C-BE32-E72D297353CC}">
              <c16:uniqueId val="{00000000-FC38-476E-A646-CDDCD851B997}"/>
            </c:ext>
          </c:extLst>
        </c:ser>
        <c:ser>
          <c:idx val="1"/>
          <c:order val="1"/>
          <c:tx>
            <c:strRef>
              <c:f>Sheet1!$C$1</c:f>
              <c:strCache>
                <c:ptCount val="1"/>
                <c:pt idx="0">
                  <c:v>BCBSMA Member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would not do anything after seeing this ad</c:v>
                </c:pt>
                <c:pt idx="1">
                  <c:v>Search online</c:v>
                </c:pt>
                <c:pt idx="2">
                  <c:v>Email Blue Cross Blue Shield of Massachusetts</c:v>
                </c:pt>
                <c:pt idx="3">
                  <c:v>Call Blue Cross Blue Shield of Massachusetts</c:v>
                </c:pt>
                <c:pt idx="4">
                  <c:v>I would do something else not listed above after seeing this ad </c:v>
                </c:pt>
                <c:pt idx="5">
                  <c:v>Comment or share about the ad via social media</c:v>
                </c:pt>
                <c:pt idx="6">
                  <c:v>Go to the Blue Cross Blue Shield of Massachusetts Website</c:v>
                </c:pt>
                <c:pt idx="7">
                  <c:v>Review my health insurance plan benefits</c:v>
                </c:pt>
                <c:pt idx="8">
                  <c:v>Log into my Blue Cross Blue Shield of Massachusetts account</c:v>
                </c:pt>
              </c:strCache>
            </c:strRef>
          </c:cat>
          <c:val>
            <c:numRef>
              <c:f>Sheet1!$C$2:$C$10</c:f>
              <c:numCache>
                <c:formatCode>0\ %</c:formatCode>
                <c:ptCount val="9"/>
                <c:pt idx="0">
                  <c:v>0.47</c:v>
                </c:pt>
                <c:pt idx="1">
                  <c:v>0.03</c:v>
                </c:pt>
                <c:pt idx="2">
                  <c:v>0.03</c:v>
                </c:pt>
                <c:pt idx="3">
                  <c:v>0.03</c:v>
                </c:pt>
                <c:pt idx="4">
                  <c:v>0.05</c:v>
                </c:pt>
                <c:pt idx="5">
                  <c:v>0.06</c:v>
                </c:pt>
                <c:pt idx="6">
                  <c:v>0.25</c:v>
                </c:pt>
                <c:pt idx="7">
                  <c:v>0.25</c:v>
                </c:pt>
                <c:pt idx="8">
                  <c:v>0.25</c:v>
                </c:pt>
              </c:numCache>
            </c:numRef>
          </c:val>
          <c:extLst>
            <c:ext xmlns:c16="http://schemas.microsoft.com/office/drawing/2014/chart" uri="{C3380CC4-5D6E-409C-BE32-E72D297353CC}">
              <c16:uniqueId val="{00000000-E62F-4CC6-B7A8-CCB476A2394B}"/>
            </c:ext>
          </c:extLst>
        </c:ser>
        <c:dLbls>
          <c:dLblPos val="outEnd"/>
          <c:showLegendKey val="0"/>
          <c:showVal val="1"/>
          <c:showCatName val="0"/>
          <c:showSerName val="0"/>
          <c:showPercent val="0"/>
          <c:showBubbleSize val="0"/>
        </c:dLbls>
        <c:gapWidth val="219"/>
        <c:axId val="1945761024"/>
        <c:axId val="1945764768"/>
      </c:barChart>
      <c:catAx>
        <c:axId val="1945761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45764768"/>
        <c:crosses val="autoZero"/>
        <c:auto val="1"/>
        <c:lblAlgn val="ctr"/>
        <c:lblOffset val="100"/>
        <c:noMultiLvlLbl val="0"/>
      </c:catAx>
      <c:valAx>
        <c:axId val="1945764768"/>
        <c:scaling>
          <c:orientation val="minMax"/>
        </c:scaling>
        <c:delete val="1"/>
        <c:axPos val="b"/>
        <c:numFmt formatCode="0\ %" sourceLinked="1"/>
        <c:majorTickMark val="none"/>
        <c:minorTickMark val="none"/>
        <c:tickLblPos val="nextTo"/>
        <c:crossAx val="19457610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a:solidFill>
                  <a:schemeClr val="tx1"/>
                </a:solidFill>
                <a:latin typeface="DM Sans" pitchFamily="2" charset="0"/>
              </a:rPr>
              <a:t>Clarity</a:t>
            </a:r>
            <a:r>
              <a:rPr lang="en-US" sz="1600" b="1" baseline="0">
                <a:solidFill>
                  <a:schemeClr val="tx1"/>
                </a:solidFill>
                <a:latin typeface="DM Sans" pitchFamily="2" charset="0"/>
              </a:rPr>
              <a:t> &amp; Confusion</a:t>
            </a:r>
          </a:p>
          <a:p>
            <a:pPr>
              <a:defRPr/>
            </a:pPr>
            <a:r>
              <a:rPr lang="en-US" sz="1200" b="0" baseline="0">
                <a:solidFill>
                  <a:schemeClr val="tx1"/>
                </a:solidFill>
                <a:latin typeface="DM Sans" pitchFamily="2" charset="0"/>
              </a:rPr>
              <a:t>(Yes/No with OE, N=443) </a:t>
            </a:r>
            <a:endParaRPr lang="en-US" sz="1200" b="0">
              <a:solidFill>
                <a:schemeClr val="tx1"/>
              </a:solidFill>
              <a:latin typeface="DM Sans" pitchFamily="2" charset="0"/>
            </a:endParaRPr>
          </a:p>
        </c:rich>
      </c:tx>
      <c:layout>
        <c:manualLayout>
          <c:xMode val="edge"/>
          <c:yMode val="edge"/>
          <c:x val="0.29232468985744858"/>
          <c:y val="8.864911518205403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790643002809296"/>
          <c:y val="0.1192705592801185"/>
          <c:w val="0.46821687908573206"/>
          <c:h val="0.70232531862859815"/>
        </c:manualLayout>
      </c:layout>
      <c:doughnutChart>
        <c:varyColors val="1"/>
        <c:ser>
          <c:idx val="0"/>
          <c:order val="0"/>
          <c:tx>
            <c:strRef>
              <c:f>Sheet1!$B$1</c:f>
              <c:strCache>
                <c:ptCount val="1"/>
                <c:pt idx="0">
                  <c:v>Clarity and Confusion</c:v>
                </c:pt>
              </c:strCache>
            </c:strRef>
          </c:tx>
          <c:dPt>
            <c:idx val="0"/>
            <c:bubble3D val="0"/>
            <c:explosion val="20"/>
            <c:spPr>
              <a:solidFill>
                <a:schemeClr val="accent2"/>
              </a:solidFill>
              <a:ln w="19050">
                <a:solidFill>
                  <a:schemeClr val="lt1"/>
                </a:solidFill>
              </a:ln>
              <a:effectLst/>
            </c:spPr>
            <c:extLst>
              <c:ext xmlns:c16="http://schemas.microsoft.com/office/drawing/2014/chart" uri="{C3380CC4-5D6E-409C-BE32-E72D297353CC}">
                <c16:uniqueId val="{00000002-8CCF-4BAA-A453-F9077F900003}"/>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6E1-4730-BA5C-A17D2C402636}"/>
              </c:ext>
            </c:extLst>
          </c:dPt>
          <c:cat>
            <c:strRef>
              <c:f>Sheet1!$A$2:$A$3</c:f>
              <c:strCache>
                <c:ptCount val="2"/>
                <c:pt idx="0">
                  <c:v>I do not find anything confusing or unclear (n=388)</c:v>
                </c:pt>
                <c:pt idx="1">
                  <c:v>I find the following confusing or unclear (n=55)</c:v>
                </c:pt>
              </c:strCache>
            </c:strRef>
          </c:cat>
          <c:val>
            <c:numRef>
              <c:f>Sheet1!$B$2:$B$3</c:f>
              <c:numCache>
                <c:formatCode>0%</c:formatCode>
                <c:ptCount val="2"/>
                <c:pt idx="0">
                  <c:v>0.87</c:v>
                </c:pt>
                <c:pt idx="1">
                  <c:v>0.12</c:v>
                </c:pt>
              </c:numCache>
            </c:numRef>
          </c:val>
          <c:extLst>
            <c:ext xmlns:c16="http://schemas.microsoft.com/office/drawing/2014/chart" uri="{C3380CC4-5D6E-409C-BE32-E72D297353CC}">
              <c16:uniqueId val="{00000000-8CCF-4BAA-A453-F9077F900003}"/>
            </c:ext>
          </c:extLst>
        </c:ser>
        <c:dLbls>
          <c:showLegendKey val="0"/>
          <c:showVal val="0"/>
          <c:showCatName val="0"/>
          <c:showSerName val="0"/>
          <c:showPercent val="0"/>
          <c:showBubbleSize val="0"/>
          <c:showLeaderLines val="1"/>
        </c:dLbls>
        <c:firstSliceAng val="66"/>
        <c:holeSize val="55"/>
      </c:doughnutChart>
      <c:spPr>
        <a:noFill/>
        <a:ln>
          <a:noFill/>
        </a:ln>
        <a:effectLst/>
      </c:spPr>
    </c:plotArea>
    <c:legend>
      <c:legendPos val="b"/>
      <c:layout>
        <c:manualLayout>
          <c:xMode val="edge"/>
          <c:yMode val="edge"/>
          <c:x val="0.23802076709765072"/>
          <c:y val="0.85765267900787723"/>
          <c:w val="0.60401237938506802"/>
          <c:h val="9.80227634010957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DM Sans"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69934742876819"/>
          <c:y val="0.15122343655459139"/>
          <c:w val="0.27233840271161042"/>
          <c:h val="0.84877649011561263"/>
        </c:manualLayout>
      </c:layout>
      <c:barChart>
        <c:barDir val="col"/>
        <c:grouping val="percentStacked"/>
        <c:varyColors val="0"/>
        <c:ser>
          <c:idx val="4"/>
          <c:order val="0"/>
          <c:tx>
            <c:strRef>
              <c:f>Sheet1!$F$1</c:f>
              <c:strCache>
                <c:ptCount val="1"/>
                <c:pt idx="0">
                  <c:v>Not at all relevant</c:v>
                </c:pt>
              </c:strCache>
            </c:strRef>
          </c:tx>
          <c:spPr>
            <a:solidFill>
              <a:schemeClr val="accent4"/>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A5-4E13-B4FC-0EA5774C08E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Sheet1!$F$2:$F$3</c:f>
              <c:numCache>
                <c:formatCode>General</c:formatCode>
                <c:ptCount val="2"/>
                <c:pt idx="0" formatCode="0%">
                  <c:v>0.16500000000000001</c:v>
                </c:pt>
              </c:numCache>
            </c:numRef>
          </c:val>
          <c:extLst>
            <c:ext xmlns:c16="http://schemas.microsoft.com/office/drawing/2014/chart" uri="{C3380CC4-5D6E-409C-BE32-E72D297353CC}">
              <c16:uniqueId val="{00000000-F444-476C-9F6D-0AA918477E11}"/>
            </c:ext>
          </c:extLst>
        </c:ser>
        <c:ser>
          <c:idx val="3"/>
          <c:order val="1"/>
          <c:tx>
            <c:strRef>
              <c:f>Sheet1!$E$1</c:f>
              <c:strCache>
                <c:ptCount val="1"/>
                <c:pt idx="0">
                  <c:v>Slightly relevant</c:v>
                </c:pt>
              </c:strCache>
            </c:strRef>
          </c:tx>
          <c:spPr>
            <a:solidFill>
              <a:schemeClr val="accent6">
                <a:lumMod val="60000"/>
                <a:lumOff val="40000"/>
              </a:schemeClr>
            </a:solidFill>
            <a:ln>
              <a:noFill/>
            </a:ln>
            <a:effectLst/>
          </c:spPr>
          <c:invertIfNegative val="0"/>
          <c:dLbls>
            <c:dLbl>
              <c:idx val="0"/>
              <c:layout>
                <c:manualLayout>
                  <c:x val="4.2714561816544432E-4"/>
                  <c:y val="1.8463035503796339E-3"/>
                </c:manualLayout>
              </c:layout>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44-476C-9F6D-0AA918477E11}"/>
                </c:ext>
              </c:extLst>
            </c:dLbl>
            <c:dLbl>
              <c:idx val="1"/>
              <c:layout>
                <c:manualLayout>
                  <c:x val="-8.701439173302819E-2"/>
                  <c:y val="-2.25696978259560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44-476C-9F6D-0AA918477E11}"/>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Sheet1!$E$2:$E$3</c:f>
              <c:numCache>
                <c:formatCode>General</c:formatCode>
                <c:ptCount val="2"/>
                <c:pt idx="0" formatCode="0%">
                  <c:v>0.14000000000000001</c:v>
                </c:pt>
              </c:numCache>
            </c:numRef>
          </c:val>
          <c:extLst>
            <c:ext xmlns:c16="http://schemas.microsoft.com/office/drawing/2014/chart" uri="{C3380CC4-5D6E-409C-BE32-E72D297353CC}">
              <c16:uniqueId val="{00000003-F444-476C-9F6D-0AA918477E11}"/>
            </c:ext>
          </c:extLst>
        </c:ser>
        <c:ser>
          <c:idx val="2"/>
          <c:order val="2"/>
          <c:tx>
            <c:strRef>
              <c:f>Sheet1!$D$1</c:f>
              <c:strCache>
                <c:ptCount val="1"/>
                <c:pt idx="0">
                  <c:v>Somewhat relevant</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Sheet1!$D$2:$D$3</c:f>
              <c:numCache>
                <c:formatCode>General</c:formatCode>
                <c:ptCount val="2"/>
                <c:pt idx="0" formatCode="0%">
                  <c:v>0.27</c:v>
                </c:pt>
              </c:numCache>
            </c:numRef>
          </c:val>
          <c:extLst>
            <c:ext xmlns:c16="http://schemas.microsoft.com/office/drawing/2014/chart" uri="{C3380CC4-5D6E-409C-BE32-E72D297353CC}">
              <c16:uniqueId val="{00000004-F444-476C-9F6D-0AA918477E11}"/>
            </c:ext>
          </c:extLst>
        </c:ser>
        <c:ser>
          <c:idx val="1"/>
          <c:order val="3"/>
          <c:tx>
            <c:strRef>
              <c:f>Sheet1!$C$1</c:f>
              <c:strCache>
                <c:ptCount val="1"/>
                <c:pt idx="0">
                  <c:v>Very relevant</c:v>
                </c:pt>
              </c:strCache>
            </c:strRef>
          </c:tx>
          <c:spPr>
            <a:solidFill>
              <a:schemeClr val="accent2"/>
            </a:solidFill>
            <a:ln>
              <a:noFill/>
            </a:ln>
            <a:effectLst/>
          </c:spPr>
          <c:invertIfNegative val="0"/>
          <c:dLbls>
            <c:dLbl>
              <c:idx val="0"/>
              <c:layout>
                <c:manualLayout>
                  <c:x val="-7.8346673280123027E-17"/>
                  <c:y val="-9.70839203528641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44-476C-9F6D-0AA918477E11}"/>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44-476C-9F6D-0AA918477E11}"/>
                </c:ext>
              </c:extLst>
            </c:dLbl>
            <c:dLbl>
              <c:idx val="2"/>
              <c:layout>
                <c:manualLayout>
                  <c:x val="5.8911544268671614E-3"/>
                  <c:y val="-4.7317070966245251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0957123043851277E-2"/>
                      <c:h val="3.856123393882685E-2"/>
                    </c:manualLayout>
                  </c15:layout>
                </c:ext>
                <c:ext xmlns:c16="http://schemas.microsoft.com/office/drawing/2014/chart" uri="{C3380CC4-5D6E-409C-BE32-E72D297353CC}">
                  <c16:uniqueId val="{00000007-F444-476C-9F6D-0AA918477E11}"/>
                </c:ext>
              </c:extLst>
            </c:dLbl>
            <c:dLbl>
              <c:idx val="3"/>
              <c:layout>
                <c:manualLayout>
                  <c:x val="-1.0357694637645493E-1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444-476C-9F6D-0AA918477E1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Sheet1!$C$2:$C$3</c:f>
              <c:numCache>
                <c:formatCode>General</c:formatCode>
                <c:ptCount val="2"/>
                <c:pt idx="0" formatCode="0%">
                  <c:v>0.28000000000000003</c:v>
                </c:pt>
              </c:numCache>
            </c:numRef>
          </c:val>
          <c:extLst>
            <c:ext xmlns:c16="http://schemas.microsoft.com/office/drawing/2014/chart" uri="{C3380CC4-5D6E-409C-BE32-E72D297353CC}">
              <c16:uniqueId val="{00000009-F444-476C-9F6D-0AA918477E11}"/>
            </c:ext>
          </c:extLst>
        </c:ser>
        <c:ser>
          <c:idx val="0"/>
          <c:order val="4"/>
          <c:tx>
            <c:strRef>
              <c:f>Sheet1!$B$1</c:f>
              <c:strCache>
                <c:ptCount val="1"/>
                <c:pt idx="0">
                  <c:v>Extremely relevant</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B-F444-476C-9F6D-0AA918477E1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Sheet1!$B$2:$B$3</c:f>
              <c:numCache>
                <c:formatCode>General</c:formatCode>
                <c:ptCount val="2"/>
                <c:pt idx="0" formatCode="0%">
                  <c:v>0.15</c:v>
                </c:pt>
              </c:numCache>
            </c:numRef>
          </c:val>
          <c:extLst>
            <c:ext xmlns:c16="http://schemas.microsoft.com/office/drawing/2014/chart" uri="{C3380CC4-5D6E-409C-BE32-E72D297353CC}">
              <c16:uniqueId val="{0000000C-F444-476C-9F6D-0AA918477E11}"/>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legend>
      <c:legendPos val="r"/>
      <c:layout>
        <c:manualLayout>
          <c:xMode val="edge"/>
          <c:yMode val="edge"/>
          <c:x val="2.9876848943717754E-2"/>
          <c:y val="0.30142001508546296"/>
          <c:w val="0.21658770123540128"/>
          <c:h val="0.406522325038181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DM Sans"/>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46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465"/>
          </a:xfrm>
          <a:prstGeom prst="rect">
            <a:avLst/>
          </a:prstGeom>
        </p:spPr>
        <p:txBody>
          <a:bodyPr vert="horz" lIns="91440" tIns="45720" rIns="91440" bIns="45720" rtlCol="0"/>
          <a:lstStyle>
            <a:lvl1pPr algn="r">
              <a:defRPr sz="1200"/>
            </a:lvl1pPr>
          </a:lstStyle>
          <a:p>
            <a:r>
              <a:rPr lang="en-US"/>
              <a:t>2/9/2016</a:t>
            </a:r>
          </a:p>
        </p:txBody>
      </p:sp>
      <p:sp>
        <p:nvSpPr>
          <p:cNvPr id="4" name="Footer Placeholder 3"/>
          <p:cNvSpPr>
            <a:spLocks noGrp="1"/>
          </p:cNvSpPr>
          <p:nvPr>
            <p:ph type="ftr" sz="quarter" idx="2"/>
          </p:nvPr>
        </p:nvSpPr>
        <p:spPr>
          <a:xfrm>
            <a:off x="1" y="8830937"/>
            <a:ext cx="3038475" cy="46546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30937"/>
            <a:ext cx="3038475" cy="465464"/>
          </a:xfrm>
          <a:prstGeom prst="rect">
            <a:avLst/>
          </a:prstGeom>
        </p:spPr>
        <p:txBody>
          <a:bodyPr vert="horz" lIns="91440" tIns="45720" rIns="91440" bIns="45720" rtlCol="0" anchor="b"/>
          <a:lstStyle>
            <a:lvl1pPr algn="r">
              <a:defRPr sz="1200"/>
            </a:lvl1pPr>
          </a:lstStyle>
          <a:p>
            <a:fld id="{F32F1893-4415-4DA6-8BE2-2B4C2FBA35A8}" type="slidenum">
              <a:rPr lang="en-US" smtClean="0"/>
              <a:t>‹#›</a:t>
            </a:fld>
            <a:endParaRPr lang="en-US"/>
          </a:p>
        </p:txBody>
      </p:sp>
    </p:spTree>
    <p:extLst>
      <p:ext uri="{BB962C8B-B14F-4D97-AF65-F5344CB8AC3E}">
        <p14:creationId xmlns:p14="http://schemas.microsoft.com/office/powerpoint/2010/main" val="138012772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7075"/>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970339" y="0"/>
            <a:ext cx="3038475" cy="467075"/>
          </a:xfrm>
          <a:prstGeom prst="rect">
            <a:avLst/>
          </a:prstGeom>
        </p:spPr>
        <p:txBody>
          <a:bodyPr vert="horz" lIns="91440" tIns="45720" rIns="91440" bIns="45720" rtlCol="0"/>
          <a:lstStyle>
            <a:lvl1pPr algn="r" eaLnBrk="1" hangingPunct="1">
              <a:defRPr sz="1200"/>
            </a:lvl1pPr>
          </a:lstStyle>
          <a:p>
            <a:pPr>
              <a:defRPr/>
            </a:pPr>
            <a:r>
              <a:rPr lang="en-US"/>
              <a:t>2/9/2016</a:t>
            </a:r>
          </a:p>
        </p:txBody>
      </p:sp>
      <p:sp>
        <p:nvSpPr>
          <p:cNvPr id="4" name="Slide Image Placeholder 3"/>
          <p:cNvSpPr>
            <a:spLocks noGrp="1" noRot="1" noChangeAspect="1"/>
          </p:cNvSpPr>
          <p:nvPr>
            <p:ph type="sldImg" idx="2"/>
          </p:nvPr>
        </p:nvSpPr>
        <p:spPr>
          <a:xfrm>
            <a:off x="715963" y="1160463"/>
            <a:ext cx="5578475" cy="31384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74255"/>
            <a:ext cx="5607050" cy="366090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326"/>
            <a:ext cx="3038475" cy="467075"/>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970339" y="8829326"/>
            <a:ext cx="3038475" cy="4670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4228AB9-9B89-4876-849B-77CEC0A44651}" type="slidenum">
              <a:rPr lang="en-US" altLang="en-US"/>
              <a:pPr>
                <a:defRPr/>
              </a:pPr>
              <a:t>‹#›</a:t>
            </a:fld>
            <a:endParaRPr lang="en-US" altLang="en-US"/>
          </a:p>
        </p:txBody>
      </p:sp>
    </p:spTree>
    <p:extLst>
      <p:ext uri="{BB962C8B-B14F-4D97-AF65-F5344CB8AC3E}">
        <p14:creationId xmlns:p14="http://schemas.microsoft.com/office/powerpoint/2010/main" val="370917676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3</a:t>
            </a:fld>
            <a:endParaRPr lang="en-US" altLang="en-US"/>
          </a:p>
        </p:txBody>
      </p:sp>
    </p:spTree>
    <p:extLst>
      <p:ext uri="{BB962C8B-B14F-4D97-AF65-F5344CB8AC3E}">
        <p14:creationId xmlns:p14="http://schemas.microsoft.com/office/powerpoint/2010/main" val="823272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Q – </a:t>
            </a:r>
            <a:r>
              <a:rPr lang="en-US"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What do you think the main message of this ad is? </a:t>
            </a:r>
            <a:r>
              <a:rPr lang="en-US"/>
              <a:t>(n=443)</a:t>
            </a:r>
          </a:p>
          <a:p>
            <a:r>
              <a:rPr lang="en-US"/>
              <a:t>Q – </a:t>
            </a:r>
            <a:r>
              <a:rPr lang="en-US"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What, if anything, do you find confusing or unclear about this ad? </a:t>
            </a:r>
            <a:r>
              <a:rPr lang="en-US"/>
              <a:t>(n=443)</a:t>
            </a:r>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424009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 – How do you feel about the ad storyboard overall? </a:t>
            </a:r>
            <a:r>
              <a:rPr lang="en-US" sz="1800" i="1">
                <a:solidFill>
                  <a:srgbClr val="000000"/>
                </a:solidFill>
                <a:effectLst/>
                <a:latin typeface="Georgia" panose="02040502050405020303" pitchFamily="18" charset="0"/>
                <a:ea typeface="Georgia" panose="02040502050405020303" pitchFamily="18" charset="0"/>
                <a:cs typeface="Georgia" panose="02040502050405020303" pitchFamily="18" charset="0"/>
              </a:rPr>
              <a:t>Please use the space provided to explain your reasoning. </a:t>
            </a:r>
            <a:r>
              <a:rPr lang="en-US"/>
              <a:t>(n=443)</a:t>
            </a:r>
          </a:p>
          <a:p>
            <a:r>
              <a:rPr lang="en-US"/>
              <a:t>Q - </a:t>
            </a:r>
            <a:r>
              <a:rPr lang="en-US"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How relevant is the message in this ad to you personally? (n=443)</a:t>
            </a:r>
            <a:endParaRPr lang="en-US"/>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611132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Q – </a:t>
            </a:r>
            <a:r>
              <a:rPr lang="en-US"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What do you think the main message of this ad is? </a:t>
            </a:r>
            <a:r>
              <a:rPr lang="en-US"/>
              <a:t>(n=443)</a:t>
            </a:r>
          </a:p>
          <a:p>
            <a:r>
              <a:rPr lang="en-US"/>
              <a:t>Q – </a:t>
            </a:r>
            <a:r>
              <a:rPr lang="en-US"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What, if anything, do you find confusing or unclear about this ad? </a:t>
            </a:r>
            <a:r>
              <a:rPr lang="en-US"/>
              <a:t>(n=443)</a:t>
            </a:r>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83281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 – How do you feel about the ad storyboard overall? </a:t>
            </a:r>
            <a:r>
              <a:rPr lang="en-US" sz="1800" i="1">
                <a:solidFill>
                  <a:srgbClr val="000000"/>
                </a:solidFill>
                <a:effectLst/>
                <a:latin typeface="Georgia" panose="02040502050405020303" pitchFamily="18" charset="0"/>
                <a:ea typeface="Georgia" panose="02040502050405020303" pitchFamily="18" charset="0"/>
                <a:cs typeface="Georgia" panose="02040502050405020303" pitchFamily="18" charset="0"/>
              </a:rPr>
              <a:t>Please use the space provided to explain your reasoning. </a:t>
            </a:r>
            <a:r>
              <a:rPr lang="en-US"/>
              <a:t>(n=443)</a:t>
            </a:r>
          </a:p>
          <a:p>
            <a:r>
              <a:rPr lang="en-US"/>
              <a:t>Q - </a:t>
            </a:r>
            <a:r>
              <a:rPr lang="en-US"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How relevant is the message in this ad to you personally? (n=443)</a:t>
            </a:r>
            <a:endParaRPr lang="en-US"/>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40083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Q – </a:t>
            </a:r>
            <a:r>
              <a:rPr lang="en-US"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What do you think the main message of this ad is? </a:t>
            </a:r>
            <a:r>
              <a:rPr lang="en-US"/>
              <a:t>(n=443)</a:t>
            </a:r>
          </a:p>
          <a:p>
            <a:r>
              <a:rPr lang="en-US"/>
              <a:t>Q – </a:t>
            </a:r>
            <a:r>
              <a:rPr lang="en-US"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What, if anything, do you find confusing or unclear about this ad? </a:t>
            </a:r>
            <a:r>
              <a:rPr lang="en-US"/>
              <a:t>(n=443)</a:t>
            </a:r>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964255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 – How do you feel about the ad storyboard overall? </a:t>
            </a:r>
            <a:r>
              <a:rPr lang="en-US" sz="1800" i="1">
                <a:solidFill>
                  <a:srgbClr val="000000"/>
                </a:solidFill>
                <a:effectLst/>
                <a:latin typeface="Georgia" panose="02040502050405020303" pitchFamily="18" charset="0"/>
                <a:ea typeface="Georgia" panose="02040502050405020303" pitchFamily="18" charset="0"/>
                <a:cs typeface="Georgia" panose="02040502050405020303" pitchFamily="18" charset="0"/>
              </a:rPr>
              <a:t>Please use the space provided to explain your reasoning. </a:t>
            </a:r>
            <a:r>
              <a:rPr lang="en-US"/>
              <a:t>(n=443)</a:t>
            </a:r>
          </a:p>
          <a:p>
            <a:r>
              <a:rPr lang="en-US"/>
              <a:t>Q - </a:t>
            </a:r>
            <a:r>
              <a:rPr lang="en-US"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How relevant is the message in this ad to you personally? (n=443)</a:t>
            </a:r>
            <a:endParaRPr lang="en-US"/>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132000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solidFill>
                  <a:schemeClr val="bg1">
                    <a:lumMod val="50000"/>
                  </a:schemeClr>
                </a:solidFill>
                <a:latin typeface="Franklin Gothic Book" panose="020B0503020102020204" pitchFamily="34" charset="0"/>
              </a:rPr>
              <a:t>Q - Thinking about what you have seen in all four of these ads combined, please fill in the blank in the statement below.  After seeing these ads, I think Blue Cross Blue Shield of Massachusetts can do _______ than I previously thought. Single-select (n=443)</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24</a:t>
            </a:fld>
            <a:endParaRPr lang="en-US" altLang="en-US"/>
          </a:p>
        </p:txBody>
      </p:sp>
    </p:spTree>
    <p:extLst>
      <p:ext uri="{BB962C8B-B14F-4D97-AF65-F5344CB8AC3E}">
        <p14:creationId xmlns:p14="http://schemas.microsoft.com/office/powerpoint/2010/main" val="3890573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solidFill>
                  <a:schemeClr val="bg1">
                    <a:lumMod val="50000"/>
                  </a:schemeClr>
                </a:solidFill>
                <a:latin typeface="Franklin Gothic Book" panose="020B0503020102020204" pitchFamily="34" charset="0"/>
              </a:rPr>
              <a:t>Q - What actions (if any) would you take after seeing this ad? (n=443)</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27</a:t>
            </a:fld>
            <a:endParaRPr lang="en-US" altLang="en-US"/>
          </a:p>
        </p:txBody>
      </p:sp>
    </p:spTree>
    <p:extLst>
      <p:ext uri="{BB962C8B-B14F-4D97-AF65-F5344CB8AC3E}">
        <p14:creationId xmlns:p14="http://schemas.microsoft.com/office/powerpoint/2010/main" val="1840998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solidFill>
                  <a:schemeClr val="bg1">
                    <a:lumMod val="50000"/>
                  </a:schemeClr>
                </a:solidFill>
                <a:latin typeface="Franklin Gothic Book" panose="020B0503020102020204" pitchFamily="34" charset="0"/>
              </a:rPr>
              <a:t>Q - What actions (if any) would you take after seeing this ad? (n=443)</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28</a:t>
            </a:fld>
            <a:endParaRPr lang="en-US" altLang="en-US"/>
          </a:p>
        </p:txBody>
      </p:sp>
    </p:spTree>
    <p:extLst>
      <p:ext uri="{BB962C8B-B14F-4D97-AF65-F5344CB8AC3E}">
        <p14:creationId xmlns:p14="http://schemas.microsoft.com/office/powerpoint/2010/main" val="1528791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 - After viewing this ad, how much do you agree or disagree with the following statements? Blue Cross Blue Shield of Massachusetts … (n=443)</a:t>
            </a:r>
          </a:p>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29</a:t>
            </a:fld>
            <a:endParaRPr lang="en-US" altLang="en-US"/>
          </a:p>
        </p:txBody>
      </p:sp>
    </p:spTree>
    <p:extLst>
      <p:ext uri="{BB962C8B-B14F-4D97-AF65-F5344CB8AC3E}">
        <p14:creationId xmlns:p14="http://schemas.microsoft.com/office/powerpoint/2010/main" val="273494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7DE43A-CE4A-4BE9-A42B-CE539D2408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6851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 - How do you feel about the ad overall? (n=443)</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31</a:t>
            </a:fld>
            <a:endParaRPr lang="en-US" altLang="en-US"/>
          </a:p>
        </p:txBody>
      </p:sp>
    </p:spTree>
    <p:extLst>
      <p:ext uri="{BB962C8B-B14F-4D97-AF65-F5344CB8AC3E}">
        <p14:creationId xmlns:p14="http://schemas.microsoft.com/office/powerpoint/2010/main" val="799345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 - How do you feel about the ad overall? (n=443)</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32</a:t>
            </a:fld>
            <a:endParaRPr lang="en-US" altLang="en-US"/>
          </a:p>
        </p:txBody>
      </p:sp>
    </p:spTree>
    <p:extLst>
      <p:ext uri="{BB962C8B-B14F-4D97-AF65-F5344CB8AC3E}">
        <p14:creationId xmlns:p14="http://schemas.microsoft.com/office/powerpoint/2010/main" val="699552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 - How would seeing this advertisement impact your perception of Blue Cross Blue Shield of Massachusetts? (n=443)</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33</a:t>
            </a:fld>
            <a:endParaRPr lang="en-US" altLang="en-US"/>
          </a:p>
        </p:txBody>
      </p:sp>
    </p:spTree>
    <p:extLst>
      <p:ext uri="{BB962C8B-B14F-4D97-AF65-F5344CB8AC3E}">
        <p14:creationId xmlns:p14="http://schemas.microsoft.com/office/powerpoint/2010/main" val="1303916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34</a:t>
            </a:fld>
            <a:endParaRPr lang="en-US" altLang="en-US"/>
          </a:p>
        </p:txBody>
      </p:sp>
    </p:spTree>
    <p:extLst>
      <p:ext uri="{BB962C8B-B14F-4D97-AF65-F5344CB8AC3E}">
        <p14:creationId xmlns:p14="http://schemas.microsoft.com/office/powerpoint/2010/main" val="3372681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7</a:t>
            </a:fld>
            <a:endParaRPr lang="en-US" altLang="en-US"/>
          </a:p>
        </p:txBody>
      </p:sp>
    </p:spTree>
    <p:extLst>
      <p:ext uri="{BB962C8B-B14F-4D97-AF65-F5344CB8AC3E}">
        <p14:creationId xmlns:p14="http://schemas.microsoft.com/office/powerpoint/2010/main" val="387375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 – What do you think the main message of this ad is? Unaided (n=443)</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9</a:t>
            </a:fld>
            <a:endParaRPr lang="en-US" altLang="en-US"/>
          </a:p>
        </p:txBody>
      </p:sp>
    </p:spTree>
    <p:extLst>
      <p:ext uri="{BB962C8B-B14F-4D97-AF65-F5344CB8AC3E}">
        <p14:creationId xmlns:p14="http://schemas.microsoft.com/office/powerpoint/2010/main" val="103313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 – How do you feel about the ad overall? Please use the space provided to explain your reasoning (n=443)</a:t>
            </a:r>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927732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0" algn="l" defTabSz="914400" rtl="0" eaLnBrk="0" fontAlgn="base" latinLnBrk="0" hangingPunct="0">
              <a:lnSpc>
                <a:spcPct val="107000"/>
              </a:lnSpc>
              <a:spcBef>
                <a:spcPts val="0"/>
              </a:spcBef>
              <a:spcAft>
                <a:spcPts val="600"/>
              </a:spcAft>
              <a:buClrTx/>
              <a:buSzTx/>
              <a:buFontTx/>
              <a:buNone/>
              <a:tabLst/>
              <a:defRPr/>
            </a:pPr>
            <a:r>
              <a:rPr lang="en-US"/>
              <a:t>Q – How would seeing this advertisement impact your perception of Blue Cross Blue Shield of Massachusetts? (n=443)</a:t>
            </a:r>
          </a:p>
          <a:p>
            <a:pPr marL="457200" marR="0" lvl="0" indent="0" algn="l" defTabSz="914400" rtl="0" eaLnBrk="0" fontAlgn="base" latinLnBrk="0" hangingPunct="0">
              <a:lnSpc>
                <a:spcPct val="107000"/>
              </a:lnSpc>
              <a:spcBef>
                <a:spcPts val="0"/>
              </a:spcBef>
              <a:spcAft>
                <a:spcPts val="600"/>
              </a:spcAft>
              <a:buClrTx/>
              <a:buSzTx/>
              <a:buFontTx/>
              <a:buNone/>
              <a:tabLst/>
              <a:defRPr/>
            </a:pPr>
            <a:r>
              <a:rPr lang="en-US"/>
              <a:t>Q - </a:t>
            </a:r>
            <a:r>
              <a:rPr lang="en-US"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How relevant is the message in this ad to you personally? (n=443)</a:t>
            </a:r>
            <a:endParaRPr lang="en-US"/>
          </a:p>
          <a:p>
            <a:pPr marL="457200" marR="0" lvl="0" indent="0" algn="l" defTabSz="914400" rtl="0" eaLnBrk="0" fontAlgn="base" latinLnBrk="0" hangingPunct="0">
              <a:lnSpc>
                <a:spcPct val="107000"/>
              </a:lnSpc>
              <a:spcBef>
                <a:spcPts val="0"/>
              </a:spcBef>
              <a:spcAft>
                <a:spcPts val="600"/>
              </a:spcAft>
              <a:buClrTx/>
              <a:buSzTx/>
              <a:buFontTx/>
              <a:buNone/>
              <a:tabLst/>
              <a:defRPr/>
            </a:pPr>
            <a:r>
              <a:rPr lang="en-US"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Q - After viewing this ad, how much do you agree or disagree with the following statements? Blue Cross Blue Shield of Massachusetts … Single-select (n=443)</a:t>
            </a:r>
            <a:endParaRPr lang="en-US" sz="1800">
              <a:effectLst/>
              <a:latin typeface="Calibri" panose="020F0502020204030204" pitchFamily="34" charset="0"/>
              <a:ea typeface="Calibri" panose="020F0502020204030204" pitchFamily="34" charset="0"/>
            </a:endParaRPr>
          </a:p>
          <a:p>
            <a:pPr marL="457200" marR="0" lvl="0">
              <a:lnSpc>
                <a:spcPct val="107000"/>
              </a:lnSpc>
              <a:spcBef>
                <a:spcPts val="0"/>
              </a:spcBef>
              <a:spcAft>
                <a:spcPts val="600"/>
              </a:spcAft>
            </a:pPr>
            <a:endParaRPr lang="en-US" sz="1200">
              <a:solidFill>
                <a:schemeClr val="bg1">
                  <a:lumMod val="50000"/>
                </a:schemeClr>
              </a:solidFill>
              <a:effectLst/>
              <a:latin typeface="Franklin Gothic Book" panose="020B0503020102020204" pitchFamily="34" charset="0"/>
              <a:ea typeface="Georgia" panose="02040502050405020303" pitchFamily="18" charset="0"/>
              <a:cs typeface="Georgia" panose="02040502050405020303" pitchFamily="18" charset="0"/>
            </a:endParaRPr>
          </a:p>
          <a:p>
            <a:pPr marL="457200" marR="0" lvl="0">
              <a:lnSpc>
                <a:spcPct val="107000"/>
              </a:lnSpc>
              <a:spcBef>
                <a:spcPts val="0"/>
              </a:spcBef>
              <a:spcAft>
                <a:spcPts val="600"/>
              </a:spcAft>
            </a:pPr>
            <a:endParaRPr lang="en-US" sz="1200">
              <a:solidFill>
                <a:schemeClr val="bg1">
                  <a:lumMod val="50000"/>
                </a:schemeClr>
              </a:solidFill>
              <a:latin typeface="Franklin Gothic Book" panose="020B0503020102020204" pitchFamily="34" charset="0"/>
            </a:endParaRP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11</a:t>
            </a:fld>
            <a:endParaRPr lang="en-US" altLang="en-US"/>
          </a:p>
        </p:txBody>
      </p:sp>
    </p:spTree>
    <p:extLst>
      <p:ext uri="{BB962C8B-B14F-4D97-AF65-F5344CB8AC3E}">
        <p14:creationId xmlns:p14="http://schemas.microsoft.com/office/powerpoint/2010/main" val="239123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solidFill>
                  <a:schemeClr val="bg1">
                    <a:lumMod val="50000"/>
                  </a:schemeClr>
                </a:solidFill>
                <a:latin typeface="Franklin Gothic Book" panose="020B0503020102020204" pitchFamily="34" charset="0"/>
              </a:rPr>
              <a:t>Q9.1-9.8 – What actions (if any) would you take after seeing this ad? Multi-select (n=443)</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12</a:t>
            </a:fld>
            <a:endParaRPr lang="en-US" altLang="en-US"/>
          </a:p>
        </p:txBody>
      </p:sp>
    </p:spTree>
    <p:extLst>
      <p:ext uri="{BB962C8B-B14F-4D97-AF65-F5344CB8AC3E}">
        <p14:creationId xmlns:p14="http://schemas.microsoft.com/office/powerpoint/2010/main" val="3678580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 – What, if anything, do you find confusing or unclear about this ad? (n=443)</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13</a:t>
            </a:fld>
            <a:endParaRPr lang="en-US" altLang="en-US"/>
          </a:p>
        </p:txBody>
      </p:sp>
    </p:spTree>
    <p:extLst>
      <p:ext uri="{BB962C8B-B14F-4D97-AF65-F5344CB8AC3E}">
        <p14:creationId xmlns:p14="http://schemas.microsoft.com/office/powerpoint/2010/main" val="3405426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 – How do you feel about the ad storyboard overall? </a:t>
            </a:r>
            <a:r>
              <a:rPr lang="en-US" sz="1800" i="1">
                <a:solidFill>
                  <a:srgbClr val="000000"/>
                </a:solidFill>
                <a:effectLst/>
                <a:latin typeface="Georgia" panose="02040502050405020303" pitchFamily="18" charset="0"/>
                <a:ea typeface="Georgia" panose="02040502050405020303" pitchFamily="18" charset="0"/>
                <a:cs typeface="Georgia" panose="02040502050405020303" pitchFamily="18" charset="0"/>
              </a:rPr>
              <a:t>Please use the space provided to explain your reasoning. </a:t>
            </a:r>
            <a:r>
              <a:rPr lang="en-US"/>
              <a:t>(n=443)</a:t>
            </a:r>
          </a:p>
          <a:p>
            <a:r>
              <a:rPr lang="en-US"/>
              <a:t>Q - </a:t>
            </a:r>
            <a:r>
              <a:rPr lang="en-US"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How relevant is the message in this ad to you personally? (n=443)</a:t>
            </a:r>
            <a:endParaRPr lang="en-US"/>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702285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1">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9E526DB-3885-CD4F-BEC9-DC486714E2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7">
            <a:extLst>
              <a:ext uri="{FF2B5EF4-FFF2-40B4-BE49-F238E27FC236}">
                <a16:creationId xmlns:a16="http://schemas.microsoft.com/office/drawing/2014/main" id="{EAAC94F2-1DB6-E04C-BBD8-CD47F67AD94C}"/>
              </a:ext>
            </a:extLst>
          </p:cNvPr>
          <p:cNvSpPr>
            <a:spLocks noGrp="1"/>
          </p:cNvSpPr>
          <p:nvPr>
            <p:ph type="body" sz="quarter" idx="10" hasCustomPrompt="1"/>
          </p:nvPr>
        </p:nvSpPr>
        <p:spPr>
          <a:xfrm>
            <a:off x="1280159"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400" b="0" i="0" kern="1200" spc="0" dirty="0" smtClean="0">
                <a:solidFill>
                  <a:schemeClr val="bg1"/>
                </a:solidFill>
                <a:latin typeface="Franklin Gothic Book" panose="020B0503020102020204" pitchFamily="34" charset="0"/>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a:t>Subtitle</a:t>
            </a:r>
          </a:p>
        </p:txBody>
      </p:sp>
      <p:sp>
        <p:nvSpPr>
          <p:cNvPr id="13" name="Text Placeholder 3">
            <a:extLst>
              <a:ext uri="{FF2B5EF4-FFF2-40B4-BE49-F238E27FC236}">
                <a16:creationId xmlns:a16="http://schemas.microsoft.com/office/drawing/2014/main" id="{9FFE4034-7A69-F94E-8E8A-EC8F21DF8431}"/>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bg1"/>
                </a:solidFill>
                <a:latin typeface="Franklin Gothic Book" panose="020B0503020102020204" pitchFamily="34" charset="0"/>
              </a:defRPr>
            </a:lvl1pPr>
          </a:lstStyle>
          <a:p>
            <a:pPr lvl="0"/>
            <a:r>
              <a:rPr lang="en-US" sz="1800"/>
              <a:t>MONTH 2020</a:t>
            </a:r>
          </a:p>
        </p:txBody>
      </p:sp>
      <p:sp>
        <p:nvSpPr>
          <p:cNvPr id="7" name="Text Placeholder 6">
            <a:extLst>
              <a:ext uri="{FF2B5EF4-FFF2-40B4-BE49-F238E27FC236}">
                <a16:creationId xmlns:a16="http://schemas.microsoft.com/office/drawing/2014/main" id="{9217AF14-8AC8-E74A-8612-2450ACFA30E5}"/>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b="1">
                <a:solidFill>
                  <a:srgbClr val="FD5D3B"/>
                </a:solidFill>
                <a:latin typeface="Arial Narrow" panose="020B0606020202030204" pitchFamily="34" charset="0"/>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TITLE SLIDE OPTION 1</a:t>
            </a:r>
          </a:p>
        </p:txBody>
      </p:sp>
      <p:sp>
        <p:nvSpPr>
          <p:cNvPr id="14" name="Rectangle 13">
            <a:extLst>
              <a:ext uri="{FF2B5EF4-FFF2-40B4-BE49-F238E27FC236}">
                <a16:creationId xmlns:a16="http://schemas.microsoft.com/office/drawing/2014/main" id="{6428CD77-39DE-3443-BC96-79149A75013F}"/>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0" name="TextBox 9">
            <a:extLst>
              <a:ext uri="{FF2B5EF4-FFF2-40B4-BE49-F238E27FC236}">
                <a16:creationId xmlns:a16="http://schemas.microsoft.com/office/drawing/2014/main" id="{11DC3AA0-62ED-D444-8DEE-CB6EC404B255}"/>
              </a:ext>
            </a:extLst>
          </p:cNvPr>
          <p:cNvSpPr txBox="1"/>
          <p:nvPr userDrawn="1"/>
        </p:nvSpPr>
        <p:spPr>
          <a:xfrm>
            <a:off x="8033872" y="6245352"/>
            <a:ext cx="359553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pic>
        <p:nvPicPr>
          <p:cNvPr id="12" name="Picture 11" descr="A picture containing object, clock, drawing&#10;&#10;Description automatically generated">
            <a:extLst>
              <a:ext uri="{FF2B5EF4-FFF2-40B4-BE49-F238E27FC236}">
                <a16:creationId xmlns:a16="http://schemas.microsoft.com/office/drawing/2014/main" id="{57383247-2E9D-AE41-83B6-B0C392B44C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227792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amp; Large Text Option 1">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3A8F2C93-7D26-2C43-AEED-204641E7C36B}"/>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a:p>
            <a:pPr lvl="0"/>
            <a:endParaRPr lang="en-US"/>
          </a:p>
        </p:txBody>
      </p:sp>
      <p:sp>
        <p:nvSpPr>
          <p:cNvPr id="14" name="Text Placeholder 6">
            <a:extLst>
              <a:ext uri="{FF2B5EF4-FFF2-40B4-BE49-F238E27FC236}">
                <a16:creationId xmlns:a16="http://schemas.microsoft.com/office/drawing/2014/main" id="{A1378F36-F6CE-0A4E-91C4-275B304404AE}"/>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 sample medium copy sample medium copy sample.</a:t>
            </a:r>
            <a:endParaRPr lang="en-US" b="1"/>
          </a:p>
        </p:txBody>
      </p:sp>
      <p:sp>
        <p:nvSpPr>
          <p:cNvPr id="15" name="Text Placeholder 2">
            <a:extLst>
              <a:ext uri="{FF2B5EF4-FFF2-40B4-BE49-F238E27FC236}">
                <a16:creationId xmlns:a16="http://schemas.microsoft.com/office/drawing/2014/main" id="{685E0DC4-3D9F-AA46-869E-8B45DEAB509C}"/>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0">
                <a:solidFill>
                  <a:schemeClr val="accent4"/>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18" name="Text Placeholder 8">
            <a:extLst>
              <a:ext uri="{FF2B5EF4-FFF2-40B4-BE49-F238E27FC236}">
                <a16:creationId xmlns:a16="http://schemas.microsoft.com/office/drawing/2014/main" id="{09AA5EE0-2732-6746-9B3A-3F083F8C0303}"/>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cxnSp>
        <p:nvCxnSpPr>
          <p:cNvPr id="19" name="Straight Connector 18">
            <a:extLst>
              <a:ext uri="{FF2B5EF4-FFF2-40B4-BE49-F238E27FC236}">
                <a16:creationId xmlns:a16="http://schemas.microsoft.com/office/drawing/2014/main" id="{A68120BE-B3AB-8543-B3D4-6E187C0C645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8B10D0-1A02-C844-8DFC-21D261B855DB}"/>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A787D18B-9AB2-5E4F-9FF0-157545146F0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1" name="Text Placeholder 10">
            <a:extLst>
              <a:ext uri="{FF2B5EF4-FFF2-40B4-BE49-F238E27FC236}">
                <a16:creationId xmlns:a16="http://schemas.microsoft.com/office/drawing/2014/main" id="{36B9107D-8D59-F348-8DB3-1F51579661C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5076871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mp; Large Text Option 2">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C7AED094-E47A-694C-B594-DE7726131660}"/>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a:p>
            <a:pPr lvl="0"/>
            <a:endParaRPr lang="en-US"/>
          </a:p>
        </p:txBody>
      </p:sp>
      <p:sp>
        <p:nvSpPr>
          <p:cNvPr id="15" name="Text Placeholder 6">
            <a:extLst>
              <a:ext uri="{FF2B5EF4-FFF2-40B4-BE49-F238E27FC236}">
                <a16:creationId xmlns:a16="http://schemas.microsoft.com/office/drawing/2014/main" id="{97B4B13F-51D6-DA4D-9F18-7F3B8E8D9F4D}"/>
              </a:ext>
            </a:extLst>
          </p:cNvPr>
          <p:cNvSpPr>
            <a:spLocks noGrp="1"/>
          </p:cNvSpPr>
          <p:nvPr>
            <p:ph type="body" sz="quarter" idx="21" hasCustomPrompt="1"/>
          </p:nvPr>
        </p:nvSpPr>
        <p:spPr>
          <a:xfrm>
            <a:off x="3400931" y="3659580"/>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a:t>
            </a:r>
          </a:p>
        </p:txBody>
      </p:sp>
      <p:sp>
        <p:nvSpPr>
          <p:cNvPr id="16" name="Text Placeholder 2">
            <a:extLst>
              <a:ext uri="{FF2B5EF4-FFF2-40B4-BE49-F238E27FC236}">
                <a16:creationId xmlns:a16="http://schemas.microsoft.com/office/drawing/2014/main" id="{D85BB00B-EA2B-F14B-8ADD-B79883F8422F}"/>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0">
                <a:solidFill>
                  <a:schemeClr val="accent4"/>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21" name="Text Placeholder 8">
            <a:extLst>
              <a:ext uri="{FF2B5EF4-FFF2-40B4-BE49-F238E27FC236}">
                <a16:creationId xmlns:a16="http://schemas.microsoft.com/office/drawing/2014/main" id="{EBF6D318-0374-8E49-BB2B-C7FB941BC1BB}"/>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sp>
        <p:nvSpPr>
          <p:cNvPr id="10" name="Text Placeholder 6">
            <a:extLst>
              <a:ext uri="{FF2B5EF4-FFF2-40B4-BE49-F238E27FC236}">
                <a16:creationId xmlns:a16="http://schemas.microsoft.com/office/drawing/2014/main" id="{F20F6D26-D7BB-C84E-AA0C-A90D77800007}"/>
              </a:ext>
            </a:extLst>
          </p:cNvPr>
          <p:cNvSpPr>
            <a:spLocks noGrp="1"/>
          </p:cNvSpPr>
          <p:nvPr>
            <p:ph type="body" sz="quarter" idx="24" hasCustomPrompt="1"/>
          </p:nvPr>
        </p:nvSpPr>
        <p:spPr>
          <a:xfrm>
            <a:off x="3400931" y="4300711"/>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4"/>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a:t>
            </a:r>
          </a:p>
        </p:txBody>
      </p:sp>
      <p:sp>
        <p:nvSpPr>
          <p:cNvPr id="9" name="Text Placeholder 8">
            <a:extLst>
              <a:ext uri="{FF2B5EF4-FFF2-40B4-BE49-F238E27FC236}">
                <a16:creationId xmlns:a16="http://schemas.microsoft.com/office/drawing/2014/main" id="{F5213EBD-C572-B647-AAE3-73A4381D307E}"/>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1" name="Text Placeholder 10">
            <a:extLst>
              <a:ext uri="{FF2B5EF4-FFF2-40B4-BE49-F238E27FC236}">
                <a16:creationId xmlns:a16="http://schemas.microsoft.com/office/drawing/2014/main" id="{D2D0BFD0-9AEF-1B4B-BFC0-9B16A1297971}"/>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362058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600" y="1371600"/>
            <a:ext cx="9448800" cy="4230474"/>
          </a:xfrm>
          <a:prstGeom prst="rect">
            <a:avLst/>
          </a:prstGeom>
        </p:spPr>
        <p:txBody>
          <a:bodyPr/>
          <a:lstStyle>
            <a:lvl1pPr>
              <a:defRPr sz="2000" spc="0">
                <a:solidFill>
                  <a:schemeClr val="accent1"/>
                </a:solidFill>
                <a:latin typeface="Franklin Gothic Book" panose="020B0503020102020204" pitchFamily="34" charset="0"/>
              </a:defRPr>
            </a:lvl1pPr>
            <a:lvl2pPr>
              <a:defRPr sz="1800" spc="0">
                <a:solidFill>
                  <a:schemeClr val="accent1"/>
                </a:solidFill>
                <a:latin typeface="Franklin Gothic Book" panose="020B0503020102020204" pitchFamily="34" charset="0"/>
              </a:defRPr>
            </a:lvl2pPr>
            <a:lvl3pPr>
              <a:defRPr sz="1600" spc="0">
                <a:solidFill>
                  <a:schemeClr val="accent1"/>
                </a:solidFill>
                <a:latin typeface="Franklin Gothic Book" panose="020B0503020102020204" pitchFamily="34" charset="0"/>
              </a:defRPr>
            </a:lvl3pPr>
            <a:lvl4pPr>
              <a:defRPr sz="1400" spc="0">
                <a:solidFill>
                  <a:schemeClr val="accent1"/>
                </a:solidFill>
                <a:latin typeface="Franklin Gothic Book" panose="020B0503020102020204" pitchFamily="34" charset="0"/>
              </a:defRPr>
            </a:lvl4pPr>
            <a:lvl5pPr>
              <a:defRPr sz="1200" spc="0">
                <a:solidFill>
                  <a:schemeClr val="accent1"/>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6" name="Text Placeholder 10">
            <a:extLst>
              <a:ext uri="{FF2B5EF4-FFF2-40B4-BE49-F238E27FC236}">
                <a16:creationId xmlns:a16="http://schemas.microsoft.com/office/drawing/2014/main" id="{A2C4F693-A04C-1F4F-97E8-64A43B67D3A9}"/>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04965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Two Column Tex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981" y="1676400"/>
            <a:ext cx="4809745" cy="3925674"/>
          </a:xfrm>
          <a:prstGeom prst="rect">
            <a:avLst/>
          </a:prstGeom>
        </p:spPr>
        <p:txBody>
          <a:bodyPr/>
          <a:lstStyle>
            <a:lvl1pPr>
              <a:defRPr sz="2400" spc="0">
                <a:solidFill>
                  <a:schemeClr val="accent1"/>
                </a:solidFill>
                <a:latin typeface="Franklin Gothic Book" panose="020B0503020102020204" pitchFamily="34" charset="0"/>
              </a:defRPr>
            </a:lvl1pPr>
            <a:lvl2pPr>
              <a:defRPr sz="2000" spc="0">
                <a:solidFill>
                  <a:schemeClr val="accent1"/>
                </a:solidFill>
                <a:latin typeface="Franklin Gothic Book" panose="020B0503020102020204" pitchFamily="34" charset="0"/>
              </a:defRPr>
            </a:lvl2pPr>
            <a:lvl3pPr>
              <a:defRPr sz="1800" spc="0">
                <a:solidFill>
                  <a:schemeClr val="accent1"/>
                </a:solidFill>
                <a:latin typeface="Franklin Gothic Book" panose="020B0503020102020204" pitchFamily="34" charset="0"/>
              </a:defRPr>
            </a:lvl3pPr>
            <a:lvl4pPr>
              <a:defRPr sz="1600" spc="0">
                <a:solidFill>
                  <a:schemeClr val="accent1"/>
                </a:solidFill>
                <a:latin typeface="Franklin Gothic Book" panose="020B0503020102020204" pitchFamily="34" charset="0"/>
              </a:defRPr>
            </a:lvl4pPr>
            <a:lvl5pPr>
              <a:defRPr sz="1400" spc="0">
                <a:solidFill>
                  <a:schemeClr val="accent1"/>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E80A3044-1B26-5A42-ACE4-F7705F62E3D3}"/>
              </a:ext>
            </a:extLst>
          </p:cNvPr>
          <p:cNvSpPr>
            <a:spLocks noGrp="1"/>
          </p:cNvSpPr>
          <p:nvPr>
            <p:ph type="body" sz="quarter" idx="14"/>
          </p:nvPr>
        </p:nvSpPr>
        <p:spPr>
          <a:xfrm>
            <a:off x="5557943" y="1676400"/>
            <a:ext cx="4809745" cy="3925674"/>
          </a:xfrm>
          <a:prstGeom prst="rect">
            <a:avLst/>
          </a:prstGeom>
        </p:spPr>
        <p:txBody>
          <a:bodyPr/>
          <a:lstStyle>
            <a:lvl1pPr>
              <a:defRPr sz="2400" spc="0">
                <a:solidFill>
                  <a:schemeClr val="accent1"/>
                </a:solidFill>
                <a:latin typeface="Franklin Gothic Book" panose="020B0503020102020204" pitchFamily="34" charset="0"/>
              </a:defRPr>
            </a:lvl1pPr>
            <a:lvl2pPr>
              <a:defRPr sz="2000" spc="0">
                <a:solidFill>
                  <a:schemeClr val="accent1"/>
                </a:solidFill>
                <a:latin typeface="Franklin Gothic Book" panose="020B0503020102020204" pitchFamily="34" charset="0"/>
              </a:defRPr>
            </a:lvl2pPr>
            <a:lvl3pPr>
              <a:defRPr sz="1800" spc="0">
                <a:solidFill>
                  <a:schemeClr val="accent1"/>
                </a:solidFill>
                <a:latin typeface="Franklin Gothic Book" panose="020B0503020102020204" pitchFamily="34" charset="0"/>
              </a:defRPr>
            </a:lvl3pPr>
            <a:lvl4pPr>
              <a:defRPr sz="1600" spc="0">
                <a:solidFill>
                  <a:schemeClr val="accent1"/>
                </a:solidFill>
                <a:latin typeface="Franklin Gothic Book" panose="020B0503020102020204" pitchFamily="34" charset="0"/>
              </a:defRPr>
            </a:lvl4pPr>
            <a:lvl5pPr>
              <a:defRPr sz="1400" spc="0">
                <a:solidFill>
                  <a:schemeClr val="accent1"/>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609600" y="1371600"/>
            <a:ext cx="4810125" cy="914400"/>
          </a:xfrm>
          <a:prstGeom prst="rect">
            <a:avLst/>
          </a:prstGeom>
        </p:spPr>
        <p:txBody>
          <a:bodyPr/>
          <a:lstStyle>
            <a:lvl1pPr marL="0" indent="0">
              <a:buNone/>
              <a:defRPr sz="1400" b="1" i="0" cap="all" spc="0" baseline="0">
                <a:solidFill>
                  <a:schemeClr val="accent1"/>
                </a:solidFill>
                <a:latin typeface="Franklin Gothic Book" panose="020B0503020102020204" pitchFamily="34" charset="0"/>
                <a:cs typeface="Calibri" panose="020F0502020204030204" pitchFamily="34" charset="0"/>
              </a:defRPr>
            </a:lvl1pPr>
          </a:lstStyle>
          <a:p>
            <a:pPr lvl="0"/>
            <a:endParaRPr lang="en-US"/>
          </a:p>
        </p:txBody>
      </p:sp>
      <p:sp>
        <p:nvSpPr>
          <p:cNvPr id="12" name="Text Placeholder 2">
            <a:extLst>
              <a:ext uri="{FF2B5EF4-FFF2-40B4-BE49-F238E27FC236}">
                <a16:creationId xmlns:a16="http://schemas.microsoft.com/office/drawing/2014/main" id="{6CDDC137-5FFD-5C4D-BC25-B0A9285CE3B8}"/>
              </a:ext>
            </a:extLst>
          </p:cNvPr>
          <p:cNvSpPr>
            <a:spLocks noGrp="1"/>
          </p:cNvSpPr>
          <p:nvPr>
            <p:ph type="body" sz="quarter" idx="16"/>
          </p:nvPr>
        </p:nvSpPr>
        <p:spPr>
          <a:xfrm>
            <a:off x="5557561" y="1371600"/>
            <a:ext cx="4810125" cy="914400"/>
          </a:xfrm>
          <a:prstGeom prst="rect">
            <a:avLst/>
          </a:prstGeom>
        </p:spPr>
        <p:txBody>
          <a:bodyPr/>
          <a:lstStyle>
            <a:lvl1pPr marL="0" indent="0">
              <a:buNone/>
              <a:defRPr sz="1400" b="1" i="0" cap="all" spc="0" baseline="0">
                <a:solidFill>
                  <a:schemeClr val="accent1"/>
                </a:solidFill>
                <a:latin typeface="Franklin Gothic Book" panose="020B0503020102020204" pitchFamily="34" charset="0"/>
                <a:cs typeface="Calibri" panose="020F0502020204030204" pitchFamily="34" charset="0"/>
              </a:defRPr>
            </a:lvl1pPr>
          </a:lstStyle>
          <a:p>
            <a:pPr lvl="0"/>
            <a:endParaRPr lang="en-US"/>
          </a:p>
        </p:txBody>
      </p:sp>
      <p:sp>
        <p:nvSpPr>
          <p:cNvPr id="10" name="Text Placeholder 8">
            <a:extLst>
              <a:ext uri="{FF2B5EF4-FFF2-40B4-BE49-F238E27FC236}">
                <a16:creationId xmlns:a16="http://schemas.microsoft.com/office/drawing/2014/main" id="{6F07A9F7-88B6-2C4D-BC02-B9AD54B57AFC}"/>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4" name="Text Placeholder 10">
            <a:extLst>
              <a:ext uri="{FF2B5EF4-FFF2-40B4-BE49-F238E27FC236}">
                <a16:creationId xmlns:a16="http://schemas.microsoft.com/office/drawing/2014/main" id="{A8B988C5-8D6C-C543-BD42-B0412090F615}"/>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179219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Gri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FD48847-7968-D34A-BA6A-7CA2EA1E2EF3}"/>
              </a:ext>
            </a:extLst>
          </p:cNvPr>
          <p:cNvSpPr/>
          <p:nvPr userDrawn="1"/>
        </p:nvSpPr>
        <p:spPr>
          <a:xfrm>
            <a:off x="8560629"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7" name="Text Placeholder 2">
            <a:extLst>
              <a:ext uri="{FF2B5EF4-FFF2-40B4-BE49-F238E27FC236}">
                <a16:creationId xmlns:a16="http://schemas.microsoft.com/office/drawing/2014/main" id="{EB8F91CF-62ED-7B44-B650-C0C3F69DB4FC}"/>
              </a:ext>
            </a:extLst>
          </p:cNvPr>
          <p:cNvSpPr>
            <a:spLocks noGrp="1"/>
          </p:cNvSpPr>
          <p:nvPr>
            <p:ph type="body" sz="quarter" idx="16" hasCustomPrompt="1"/>
          </p:nvPr>
        </p:nvSpPr>
        <p:spPr>
          <a:xfrm>
            <a:off x="8647942" y="1954149"/>
            <a:ext cx="2339975" cy="438150"/>
          </a:xfrm>
          <a:prstGeom prst="rect">
            <a:avLst/>
          </a:prstGeom>
        </p:spPr>
        <p:txBody>
          <a:bodyPr/>
          <a:lstStyle>
            <a:lvl1pPr marL="0" indent="0" algn="ctr">
              <a:buNone/>
              <a:defRPr sz="2000" b="1" cap="all" spc="0" baseline="0">
                <a:solidFill>
                  <a:schemeClr val="bg1"/>
                </a:solidFill>
                <a:latin typeface="Franklin Gothic Book" panose="020B0503020102020204" pitchFamily="34" charset="0"/>
              </a:defRPr>
            </a:lvl1pPr>
          </a:lstStyle>
          <a:p>
            <a:pPr lvl="0"/>
            <a:r>
              <a:rPr lang="en-US"/>
              <a:t>TITLE</a:t>
            </a:r>
          </a:p>
        </p:txBody>
      </p:sp>
      <p:sp>
        <p:nvSpPr>
          <p:cNvPr id="58" name="Rectangle 57">
            <a:extLst>
              <a:ext uri="{FF2B5EF4-FFF2-40B4-BE49-F238E27FC236}">
                <a16:creationId xmlns:a16="http://schemas.microsoft.com/office/drawing/2014/main" id="{05A6514C-413C-604E-B8EF-C92A1F850875}"/>
              </a:ext>
            </a:extLst>
          </p:cNvPr>
          <p:cNvSpPr/>
          <p:nvPr userDrawn="1"/>
        </p:nvSpPr>
        <p:spPr>
          <a:xfrm>
            <a:off x="4648200" y="1752600"/>
            <a:ext cx="2514600" cy="841248"/>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9" name="Text Placeholder 2">
            <a:extLst>
              <a:ext uri="{FF2B5EF4-FFF2-40B4-BE49-F238E27FC236}">
                <a16:creationId xmlns:a16="http://schemas.microsoft.com/office/drawing/2014/main" id="{2093F734-A51E-6F4A-BCB7-F2981FDC11A3}"/>
              </a:ext>
            </a:extLst>
          </p:cNvPr>
          <p:cNvSpPr>
            <a:spLocks noGrp="1"/>
          </p:cNvSpPr>
          <p:nvPr>
            <p:ph type="body" sz="quarter" idx="15" hasCustomPrompt="1"/>
          </p:nvPr>
        </p:nvSpPr>
        <p:spPr>
          <a:xfrm>
            <a:off x="4735513" y="1954149"/>
            <a:ext cx="2339975" cy="438150"/>
          </a:xfrm>
          <a:prstGeom prst="rect">
            <a:avLst/>
          </a:prstGeom>
        </p:spPr>
        <p:txBody>
          <a:bodyPr/>
          <a:lstStyle>
            <a:lvl1pPr marL="0" indent="0" algn="ctr">
              <a:buNone/>
              <a:defRPr sz="2000" b="1" cap="all" spc="0" baseline="0">
                <a:solidFill>
                  <a:schemeClr val="bg1"/>
                </a:solidFill>
                <a:latin typeface="Franklin Gothic Book" panose="020B0503020102020204" pitchFamily="34" charset="0"/>
              </a:defRPr>
            </a:lvl1pPr>
          </a:lstStyle>
          <a:p>
            <a:pPr lvl="0"/>
            <a:r>
              <a:rPr lang="en-US"/>
              <a:t>TITLE</a:t>
            </a:r>
          </a:p>
        </p:txBody>
      </p:sp>
      <p:sp>
        <p:nvSpPr>
          <p:cNvPr id="60" name="Rectangle 59">
            <a:extLst>
              <a:ext uri="{FF2B5EF4-FFF2-40B4-BE49-F238E27FC236}">
                <a16:creationId xmlns:a16="http://schemas.microsoft.com/office/drawing/2014/main" id="{6FADCDFC-F533-DD4F-9619-E493AD1774AC}"/>
              </a:ext>
            </a:extLst>
          </p:cNvPr>
          <p:cNvSpPr/>
          <p:nvPr userDrawn="1"/>
        </p:nvSpPr>
        <p:spPr>
          <a:xfrm>
            <a:off x="685800"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61" name="Text Placeholder 2">
            <a:extLst>
              <a:ext uri="{FF2B5EF4-FFF2-40B4-BE49-F238E27FC236}">
                <a16:creationId xmlns:a16="http://schemas.microsoft.com/office/drawing/2014/main" id="{BA93DBDD-6F4F-0A4F-8DCE-7A6114634788}"/>
              </a:ext>
            </a:extLst>
          </p:cNvPr>
          <p:cNvSpPr>
            <a:spLocks noGrp="1"/>
          </p:cNvSpPr>
          <p:nvPr>
            <p:ph type="body" sz="quarter" idx="14" hasCustomPrompt="1"/>
          </p:nvPr>
        </p:nvSpPr>
        <p:spPr>
          <a:xfrm>
            <a:off x="773113" y="1954149"/>
            <a:ext cx="2339975" cy="438150"/>
          </a:xfrm>
          <a:prstGeom prst="rect">
            <a:avLst/>
          </a:prstGeom>
        </p:spPr>
        <p:txBody>
          <a:bodyPr/>
          <a:lstStyle>
            <a:lvl1pPr marL="0" indent="0" algn="ctr">
              <a:buNone/>
              <a:defRPr sz="2000" b="1" cap="all" spc="0" baseline="0">
                <a:solidFill>
                  <a:schemeClr val="bg1"/>
                </a:solidFill>
                <a:latin typeface="Franklin Gothic Book" panose="020B0503020102020204" pitchFamily="34" charset="0"/>
              </a:defRPr>
            </a:lvl1pPr>
          </a:lstStyle>
          <a:p>
            <a:pPr lvl="0"/>
            <a:r>
              <a:rPr lang="en-US"/>
              <a:t>TITLE</a:t>
            </a:r>
          </a:p>
        </p:txBody>
      </p:sp>
      <p:sp>
        <p:nvSpPr>
          <p:cNvPr id="62" name="Text Placeholder 8">
            <a:extLst>
              <a:ext uri="{FF2B5EF4-FFF2-40B4-BE49-F238E27FC236}">
                <a16:creationId xmlns:a16="http://schemas.microsoft.com/office/drawing/2014/main" id="{90521967-22B6-2D4A-B66D-A1084E08CCDB}"/>
              </a:ext>
            </a:extLst>
          </p:cNvPr>
          <p:cNvSpPr>
            <a:spLocks noGrp="1"/>
          </p:cNvSpPr>
          <p:nvPr>
            <p:ph type="body" sz="quarter" idx="10" hasCustomPrompt="1"/>
          </p:nvPr>
        </p:nvSpPr>
        <p:spPr>
          <a:xfrm>
            <a:off x="609600" y="381000"/>
            <a:ext cx="6714746"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Three column grid</a:t>
            </a:r>
          </a:p>
        </p:txBody>
      </p:sp>
      <p:sp>
        <p:nvSpPr>
          <p:cNvPr id="64" name="Rectangle 1">
            <a:extLst>
              <a:ext uri="{FF2B5EF4-FFF2-40B4-BE49-F238E27FC236}">
                <a16:creationId xmlns:a16="http://schemas.microsoft.com/office/drawing/2014/main" id="{96EF2798-F423-4941-B2D3-E1C1A9D8F03B}"/>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65" name="Straight Connector 64">
            <a:extLst>
              <a:ext uri="{FF2B5EF4-FFF2-40B4-BE49-F238E27FC236}">
                <a16:creationId xmlns:a16="http://schemas.microsoft.com/office/drawing/2014/main" id="{44FD092E-B060-3640-9907-8F807596145F}"/>
              </a:ext>
            </a:extLst>
          </p:cNvPr>
          <p:cNvCxnSpPr/>
          <p:nvPr userDrawn="1"/>
        </p:nvCxnSpPr>
        <p:spPr bwMode="auto">
          <a:xfrm>
            <a:off x="3891463"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4B32F75B-4490-684B-BFBA-D6264B3B5920}"/>
              </a:ext>
            </a:extLst>
          </p:cNvPr>
          <p:cNvCxnSpPr/>
          <p:nvPr userDrawn="1"/>
        </p:nvCxnSpPr>
        <p:spPr bwMode="auto">
          <a:xfrm>
            <a:off x="7871792"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FDB30B4E-2FAF-864B-A6D3-A87CEB16B413}"/>
              </a:ext>
            </a:extLst>
          </p:cNvPr>
          <p:cNvCxnSpPr/>
          <p:nvPr userDrawn="1"/>
        </p:nvCxnSpPr>
        <p:spPr bwMode="auto">
          <a:xfrm>
            <a:off x="9144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FED23389-DEF4-C244-B89F-A957C5F00321}"/>
              </a:ext>
            </a:extLst>
          </p:cNvPr>
          <p:cNvCxnSpPr/>
          <p:nvPr userDrawn="1"/>
        </p:nvCxnSpPr>
        <p:spPr bwMode="auto">
          <a:xfrm>
            <a:off x="48768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FB0F3CD1-E2F7-BD44-9177-822023499860}"/>
              </a:ext>
            </a:extLst>
          </p:cNvPr>
          <p:cNvCxnSpPr/>
          <p:nvPr userDrawn="1"/>
        </p:nvCxnSpPr>
        <p:spPr bwMode="auto">
          <a:xfrm>
            <a:off x="8789229"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sp>
        <p:nvSpPr>
          <p:cNvPr id="70" name="Text Placeholder 61">
            <a:extLst>
              <a:ext uri="{FF2B5EF4-FFF2-40B4-BE49-F238E27FC236}">
                <a16:creationId xmlns:a16="http://schemas.microsoft.com/office/drawing/2014/main" id="{1E28D994-8DD6-984E-A331-6165FFA1987F}"/>
              </a:ext>
            </a:extLst>
          </p:cNvPr>
          <p:cNvSpPr>
            <a:spLocks noGrp="1"/>
          </p:cNvSpPr>
          <p:nvPr>
            <p:ph type="body" sz="quarter" idx="35" hasCustomPrompt="1"/>
          </p:nvPr>
        </p:nvSpPr>
        <p:spPr>
          <a:xfrm>
            <a:off x="742252" y="2853955"/>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1" name="Text Placeholder 61">
            <a:extLst>
              <a:ext uri="{FF2B5EF4-FFF2-40B4-BE49-F238E27FC236}">
                <a16:creationId xmlns:a16="http://schemas.microsoft.com/office/drawing/2014/main" id="{EA23534F-C75E-BC46-AC60-8A1B80C27C5B}"/>
              </a:ext>
            </a:extLst>
          </p:cNvPr>
          <p:cNvSpPr>
            <a:spLocks noGrp="1"/>
          </p:cNvSpPr>
          <p:nvPr>
            <p:ph type="body" sz="quarter" idx="36" hasCustomPrompt="1"/>
          </p:nvPr>
        </p:nvSpPr>
        <p:spPr>
          <a:xfrm>
            <a:off x="742252" y="4358098"/>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2" name="Text Placeholder 61">
            <a:extLst>
              <a:ext uri="{FF2B5EF4-FFF2-40B4-BE49-F238E27FC236}">
                <a16:creationId xmlns:a16="http://schemas.microsoft.com/office/drawing/2014/main" id="{BF11459B-B65C-EC42-B574-EC4FA1519387}"/>
              </a:ext>
            </a:extLst>
          </p:cNvPr>
          <p:cNvSpPr>
            <a:spLocks noGrp="1"/>
          </p:cNvSpPr>
          <p:nvPr>
            <p:ph type="body" sz="quarter" idx="37" hasCustomPrompt="1"/>
          </p:nvPr>
        </p:nvSpPr>
        <p:spPr>
          <a:xfrm>
            <a:off x="4704652" y="2853955"/>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3" name="Text Placeholder 61">
            <a:extLst>
              <a:ext uri="{FF2B5EF4-FFF2-40B4-BE49-F238E27FC236}">
                <a16:creationId xmlns:a16="http://schemas.microsoft.com/office/drawing/2014/main" id="{8E6CFF06-258B-484F-92D8-C56F0A223093}"/>
              </a:ext>
            </a:extLst>
          </p:cNvPr>
          <p:cNvSpPr>
            <a:spLocks noGrp="1"/>
          </p:cNvSpPr>
          <p:nvPr>
            <p:ph type="body" sz="quarter" idx="38" hasCustomPrompt="1"/>
          </p:nvPr>
        </p:nvSpPr>
        <p:spPr>
          <a:xfrm>
            <a:off x="4704652" y="4358098"/>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4" name="Text Placeholder 61">
            <a:extLst>
              <a:ext uri="{FF2B5EF4-FFF2-40B4-BE49-F238E27FC236}">
                <a16:creationId xmlns:a16="http://schemas.microsoft.com/office/drawing/2014/main" id="{D7C359EA-9B10-E444-B5B3-5CABDF30E780}"/>
              </a:ext>
            </a:extLst>
          </p:cNvPr>
          <p:cNvSpPr>
            <a:spLocks noGrp="1"/>
          </p:cNvSpPr>
          <p:nvPr>
            <p:ph type="body" sz="quarter" idx="39" hasCustomPrompt="1"/>
          </p:nvPr>
        </p:nvSpPr>
        <p:spPr>
          <a:xfrm>
            <a:off x="8617081" y="2853955"/>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5" name="Text Placeholder 61">
            <a:extLst>
              <a:ext uri="{FF2B5EF4-FFF2-40B4-BE49-F238E27FC236}">
                <a16:creationId xmlns:a16="http://schemas.microsoft.com/office/drawing/2014/main" id="{0B89B17F-DD52-7548-82E4-DAB9E2EF1267}"/>
              </a:ext>
            </a:extLst>
          </p:cNvPr>
          <p:cNvSpPr>
            <a:spLocks noGrp="1"/>
          </p:cNvSpPr>
          <p:nvPr>
            <p:ph type="body" sz="quarter" idx="40" hasCustomPrompt="1"/>
          </p:nvPr>
        </p:nvSpPr>
        <p:spPr>
          <a:xfrm>
            <a:off x="8617081" y="4358098"/>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23" name="Text Placeholder 10">
            <a:extLst>
              <a:ext uri="{FF2B5EF4-FFF2-40B4-BE49-F238E27FC236}">
                <a16:creationId xmlns:a16="http://schemas.microsoft.com/office/drawing/2014/main" id="{B8643980-6F89-A74D-A97B-37761C7E920F}"/>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030645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5CB5560-9B32-084E-BE5F-7579350B923E}"/>
              </a:ext>
            </a:extLst>
          </p:cNvPr>
          <p:cNvSpPr/>
          <p:nvPr userDrawn="1"/>
        </p:nvSpPr>
        <p:spPr>
          <a:xfrm>
            <a:off x="85216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4" name="Rectangle 23">
            <a:extLst>
              <a:ext uri="{FF2B5EF4-FFF2-40B4-BE49-F238E27FC236}">
                <a16:creationId xmlns:a16="http://schemas.microsoft.com/office/drawing/2014/main" id="{11C235CF-F627-CA47-936E-999F7195877F}"/>
              </a:ext>
            </a:extLst>
          </p:cNvPr>
          <p:cNvSpPr/>
          <p:nvPr userDrawn="1"/>
        </p:nvSpPr>
        <p:spPr>
          <a:xfrm>
            <a:off x="85216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5" name="Rectangle 24">
            <a:extLst>
              <a:ext uri="{FF2B5EF4-FFF2-40B4-BE49-F238E27FC236}">
                <a16:creationId xmlns:a16="http://schemas.microsoft.com/office/drawing/2014/main" id="{6095562D-5D59-354E-985D-87303E2853A7}"/>
              </a:ext>
            </a:extLst>
          </p:cNvPr>
          <p:cNvSpPr/>
          <p:nvPr userDrawn="1"/>
        </p:nvSpPr>
        <p:spPr>
          <a:xfrm>
            <a:off x="59308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6" name="Rectangle 25">
            <a:extLst>
              <a:ext uri="{FF2B5EF4-FFF2-40B4-BE49-F238E27FC236}">
                <a16:creationId xmlns:a16="http://schemas.microsoft.com/office/drawing/2014/main" id="{11539835-862C-9447-9165-729CC8BDD82B}"/>
              </a:ext>
            </a:extLst>
          </p:cNvPr>
          <p:cNvSpPr/>
          <p:nvPr userDrawn="1"/>
        </p:nvSpPr>
        <p:spPr>
          <a:xfrm>
            <a:off x="59308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7" name="Rectangle 26">
            <a:extLst>
              <a:ext uri="{FF2B5EF4-FFF2-40B4-BE49-F238E27FC236}">
                <a16:creationId xmlns:a16="http://schemas.microsoft.com/office/drawing/2014/main" id="{44BF0C56-6F72-3145-B852-3C559E702AB7}"/>
              </a:ext>
            </a:extLst>
          </p:cNvPr>
          <p:cNvSpPr/>
          <p:nvPr userDrawn="1"/>
        </p:nvSpPr>
        <p:spPr>
          <a:xfrm>
            <a:off x="33400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38" name="Rectangle 37">
            <a:extLst>
              <a:ext uri="{FF2B5EF4-FFF2-40B4-BE49-F238E27FC236}">
                <a16:creationId xmlns:a16="http://schemas.microsoft.com/office/drawing/2014/main" id="{D9131F22-B847-2E43-B46C-46F19DE96011}"/>
              </a:ext>
            </a:extLst>
          </p:cNvPr>
          <p:cNvSpPr/>
          <p:nvPr userDrawn="1"/>
        </p:nvSpPr>
        <p:spPr>
          <a:xfrm>
            <a:off x="33400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43" name="Rectangle 42">
            <a:extLst>
              <a:ext uri="{FF2B5EF4-FFF2-40B4-BE49-F238E27FC236}">
                <a16:creationId xmlns:a16="http://schemas.microsoft.com/office/drawing/2014/main" id="{07038330-57F3-4347-BE17-D49ED5CC1C57}"/>
              </a:ext>
            </a:extLst>
          </p:cNvPr>
          <p:cNvSpPr/>
          <p:nvPr userDrawn="1"/>
        </p:nvSpPr>
        <p:spPr>
          <a:xfrm>
            <a:off x="715477" y="2116598"/>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1" name="Rectangle 50">
            <a:extLst>
              <a:ext uri="{FF2B5EF4-FFF2-40B4-BE49-F238E27FC236}">
                <a16:creationId xmlns:a16="http://schemas.microsoft.com/office/drawing/2014/main" id="{B051FA66-FF3A-F04A-A72D-09287C00911F}"/>
              </a:ext>
            </a:extLst>
          </p:cNvPr>
          <p:cNvSpPr/>
          <p:nvPr userDrawn="1"/>
        </p:nvSpPr>
        <p:spPr>
          <a:xfrm>
            <a:off x="715477"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2" name="Text Placeholder 2">
            <a:extLst>
              <a:ext uri="{FF2B5EF4-FFF2-40B4-BE49-F238E27FC236}">
                <a16:creationId xmlns:a16="http://schemas.microsoft.com/office/drawing/2014/main" id="{D51152F4-9265-D74B-ADDA-782835EA7648}"/>
              </a:ext>
            </a:extLst>
          </p:cNvPr>
          <p:cNvSpPr>
            <a:spLocks noGrp="1"/>
          </p:cNvSpPr>
          <p:nvPr>
            <p:ph type="body" sz="quarter" idx="14" hasCustomPrompt="1"/>
          </p:nvPr>
        </p:nvSpPr>
        <p:spPr>
          <a:xfrm>
            <a:off x="666766" y="1637368"/>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Franklin Gothic Book" panose="020B05030201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53" name="Text Placeholder 8">
            <a:extLst>
              <a:ext uri="{FF2B5EF4-FFF2-40B4-BE49-F238E27FC236}">
                <a16:creationId xmlns:a16="http://schemas.microsoft.com/office/drawing/2014/main" id="{F8514F0C-827E-3B4B-B740-C6922DCAF693}"/>
              </a:ext>
            </a:extLst>
          </p:cNvPr>
          <p:cNvSpPr>
            <a:spLocks noGrp="1"/>
          </p:cNvSpPr>
          <p:nvPr>
            <p:ph type="body" sz="quarter" idx="10" hasCustomPrompt="1"/>
          </p:nvPr>
        </p:nvSpPr>
        <p:spPr>
          <a:xfrm>
            <a:off x="609600" y="381000"/>
            <a:ext cx="8010145"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Four column slide title</a:t>
            </a:r>
          </a:p>
        </p:txBody>
      </p:sp>
      <p:sp>
        <p:nvSpPr>
          <p:cNvPr id="55" name="Rectangle 1">
            <a:extLst>
              <a:ext uri="{FF2B5EF4-FFF2-40B4-BE49-F238E27FC236}">
                <a16:creationId xmlns:a16="http://schemas.microsoft.com/office/drawing/2014/main" id="{58CDAF0A-3538-B149-B6A8-35CD869040C9}"/>
              </a:ext>
            </a:extLst>
          </p:cNvPr>
          <p:cNvSpPr>
            <a:spLocks/>
          </p:cNvSpPr>
          <p:nvPr userDrawn="1"/>
        </p:nvSpPr>
        <p:spPr bwMode="auto">
          <a:xfrm>
            <a:off x="21156111" y="598729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6" name="Text Placeholder 61">
            <a:extLst>
              <a:ext uri="{FF2B5EF4-FFF2-40B4-BE49-F238E27FC236}">
                <a16:creationId xmlns:a16="http://schemas.microsoft.com/office/drawing/2014/main" id="{04045CEA-F0CE-AD4A-A10F-E5BFA3771362}"/>
              </a:ext>
            </a:extLst>
          </p:cNvPr>
          <p:cNvSpPr>
            <a:spLocks noGrp="1"/>
          </p:cNvSpPr>
          <p:nvPr>
            <p:ph type="body" sz="quarter" idx="35" hasCustomPrompt="1"/>
          </p:nvPr>
        </p:nvSpPr>
        <p:spPr>
          <a:xfrm>
            <a:off x="889057" y="243625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57" name="Text Placeholder 2">
            <a:extLst>
              <a:ext uri="{FF2B5EF4-FFF2-40B4-BE49-F238E27FC236}">
                <a16:creationId xmlns:a16="http://schemas.microsoft.com/office/drawing/2014/main" id="{E84CBCC5-7613-F94A-AF23-49CDA6A1A064}"/>
              </a:ext>
            </a:extLst>
          </p:cNvPr>
          <p:cNvSpPr>
            <a:spLocks noGrp="1"/>
          </p:cNvSpPr>
          <p:nvPr>
            <p:ph type="body" sz="quarter" idx="39" hasCustomPrompt="1"/>
          </p:nvPr>
        </p:nvSpPr>
        <p:spPr>
          <a:xfrm>
            <a:off x="3293719" y="1635412"/>
            <a:ext cx="2339975" cy="438150"/>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category</a:t>
            </a:r>
          </a:p>
        </p:txBody>
      </p:sp>
      <p:sp>
        <p:nvSpPr>
          <p:cNvPr id="58" name="Text Placeholder 2">
            <a:extLst>
              <a:ext uri="{FF2B5EF4-FFF2-40B4-BE49-F238E27FC236}">
                <a16:creationId xmlns:a16="http://schemas.microsoft.com/office/drawing/2014/main" id="{3EB3D00E-E5D3-1846-839C-E1F74D26E033}"/>
              </a:ext>
            </a:extLst>
          </p:cNvPr>
          <p:cNvSpPr>
            <a:spLocks noGrp="1"/>
          </p:cNvSpPr>
          <p:nvPr>
            <p:ph type="body" sz="quarter" idx="40" hasCustomPrompt="1"/>
          </p:nvPr>
        </p:nvSpPr>
        <p:spPr>
          <a:xfrm>
            <a:off x="5889625" y="1635412"/>
            <a:ext cx="2339975" cy="438150"/>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category</a:t>
            </a:r>
          </a:p>
        </p:txBody>
      </p:sp>
      <p:sp>
        <p:nvSpPr>
          <p:cNvPr id="59" name="Text Placeholder 2">
            <a:extLst>
              <a:ext uri="{FF2B5EF4-FFF2-40B4-BE49-F238E27FC236}">
                <a16:creationId xmlns:a16="http://schemas.microsoft.com/office/drawing/2014/main" id="{2B2C1ED4-E6B2-F848-BC50-819456AECEB6}"/>
              </a:ext>
            </a:extLst>
          </p:cNvPr>
          <p:cNvSpPr>
            <a:spLocks noGrp="1"/>
          </p:cNvSpPr>
          <p:nvPr>
            <p:ph type="body" sz="quarter" idx="41" hasCustomPrompt="1"/>
          </p:nvPr>
        </p:nvSpPr>
        <p:spPr>
          <a:xfrm>
            <a:off x="8480425" y="163541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Franklin Gothic Book" panose="020B05030201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60" name="Text Placeholder 61">
            <a:extLst>
              <a:ext uri="{FF2B5EF4-FFF2-40B4-BE49-F238E27FC236}">
                <a16:creationId xmlns:a16="http://schemas.microsoft.com/office/drawing/2014/main" id="{EAD9D78D-39F5-D146-9EF7-7728635EC584}"/>
              </a:ext>
            </a:extLst>
          </p:cNvPr>
          <p:cNvSpPr>
            <a:spLocks noGrp="1"/>
          </p:cNvSpPr>
          <p:nvPr>
            <p:ph type="body" sz="quarter" idx="42" hasCustomPrompt="1"/>
          </p:nvPr>
        </p:nvSpPr>
        <p:spPr>
          <a:xfrm>
            <a:off x="3516010" y="243625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61" name="Text Placeholder 61">
            <a:extLst>
              <a:ext uri="{FF2B5EF4-FFF2-40B4-BE49-F238E27FC236}">
                <a16:creationId xmlns:a16="http://schemas.microsoft.com/office/drawing/2014/main" id="{8E426BF6-E072-584E-AAAE-71FA6F1AEE3C}"/>
              </a:ext>
            </a:extLst>
          </p:cNvPr>
          <p:cNvSpPr>
            <a:spLocks noGrp="1"/>
          </p:cNvSpPr>
          <p:nvPr>
            <p:ph type="body" sz="quarter" idx="43" hasCustomPrompt="1"/>
          </p:nvPr>
        </p:nvSpPr>
        <p:spPr>
          <a:xfrm>
            <a:off x="6111916" y="243625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62" name="Text Placeholder 61">
            <a:extLst>
              <a:ext uri="{FF2B5EF4-FFF2-40B4-BE49-F238E27FC236}">
                <a16:creationId xmlns:a16="http://schemas.microsoft.com/office/drawing/2014/main" id="{2678D259-BC32-6B44-B393-20653534028F}"/>
              </a:ext>
            </a:extLst>
          </p:cNvPr>
          <p:cNvSpPr>
            <a:spLocks noGrp="1"/>
          </p:cNvSpPr>
          <p:nvPr>
            <p:ph type="body" sz="quarter" idx="44" hasCustomPrompt="1"/>
          </p:nvPr>
        </p:nvSpPr>
        <p:spPr>
          <a:xfrm>
            <a:off x="8702716" y="243625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22" name="Text Placeholder 10">
            <a:extLst>
              <a:ext uri="{FF2B5EF4-FFF2-40B4-BE49-F238E27FC236}">
                <a16:creationId xmlns:a16="http://schemas.microsoft.com/office/drawing/2014/main" id="{89E4B84A-3A27-2F4E-951B-92DA5DC8A1C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036472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lumn Layout + Footer Tex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4983332-5624-3343-B22C-FA900B989F17}"/>
              </a:ext>
            </a:extLst>
          </p:cNvPr>
          <p:cNvSpPr/>
          <p:nvPr userDrawn="1"/>
        </p:nvSpPr>
        <p:spPr>
          <a:xfrm>
            <a:off x="85216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29" name="Rectangle 28">
            <a:extLst>
              <a:ext uri="{FF2B5EF4-FFF2-40B4-BE49-F238E27FC236}">
                <a16:creationId xmlns:a16="http://schemas.microsoft.com/office/drawing/2014/main" id="{F918B8E0-AEE6-E943-8693-FB8E2FCB4155}"/>
              </a:ext>
            </a:extLst>
          </p:cNvPr>
          <p:cNvSpPr/>
          <p:nvPr userDrawn="1"/>
        </p:nvSpPr>
        <p:spPr>
          <a:xfrm>
            <a:off x="85216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cap="all" spc="0" baseline="0">
              <a:solidFill>
                <a:schemeClr val="bg1"/>
              </a:solidFill>
              <a:latin typeface="Franklin Gothic Book" panose="020B0503020102020204" pitchFamily="34" charset="0"/>
              <a:ea typeface="Arial" charset="0"/>
              <a:cs typeface="Arial" charset="0"/>
            </a:endParaRPr>
          </a:p>
        </p:txBody>
      </p:sp>
      <p:sp>
        <p:nvSpPr>
          <p:cNvPr id="30" name="Rectangle 29">
            <a:extLst>
              <a:ext uri="{FF2B5EF4-FFF2-40B4-BE49-F238E27FC236}">
                <a16:creationId xmlns:a16="http://schemas.microsoft.com/office/drawing/2014/main" id="{800ED438-392F-D649-907A-0CC6B90EC397}"/>
              </a:ext>
            </a:extLst>
          </p:cNvPr>
          <p:cNvSpPr/>
          <p:nvPr userDrawn="1"/>
        </p:nvSpPr>
        <p:spPr>
          <a:xfrm>
            <a:off x="59308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1" name="Rectangle 30">
            <a:extLst>
              <a:ext uri="{FF2B5EF4-FFF2-40B4-BE49-F238E27FC236}">
                <a16:creationId xmlns:a16="http://schemas.microsoft.com/office/drawing/2014/main" id="{6189F9C4-F0A8-C34F-A3EC-81F05C9580CB}"/>
              </a:ext>
            </a:extLst>
          </p:cNvPr>
          <p:cNvSpPr/>
          <p:nvPr userDrawn="1"/>
        </p:nvSpPr>
        <p:spPr>
          <a:xfrm>
            <a:off x="59308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Franklin Gothic Book" panose="020B0503020102020204" pitchFamily="34" charset="0"/>
              <a:ea typeface="Arial" charset="0"/>
              <a:cs typeface="Arial" charset="0"/>
            </a:endParaRPr>
          </a:p>
        </p:txBody>
      </p:sp>
      <p:sp>
        <p:nvSpPr>
          <p:cNvPr id="32" name="Rectangle 31">
            <a:extLst>
              <a:ext uri="{FF2B5EF4-FFF2-40B4-BE49-F238E27FC236}">
                <a16:creationId xmlns:a16="http://schemas.microsoft.com/office/drawing/2014/main" id="{92F14A07-D592-E54F-A913-B1509BB86026}"/>
              </a:ext>
            </a:extLst>
          </p:cNvPr>
          <p:cNvSpPr/>
          <p:nvPr userDrawn="1"/>
        </p:nvSpPr>
        <p:spPr>
          <a:xfrm>
            <a:off x="33400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3" name="Rectangle 32">
            <a:extLst>
              <a:ext uri="{FF2B5EF4-FFF2-40B4-BE49-F238E27FC236}">
                <a16:creationId xmlns:a16="http://schemas.microsoft.com/office/drawing/2014/main" id="{4ED02683-D7EC-DA41-B03F-DA00D06A09C4}"/>
              </a:ext>
            </a:extLst>
          </p:cNvPr>
          <p:cNvSpPr/>
          <p:nvPr userDrawn="1"/>
        </p:nvSpPr>
        <p:spPr>
          <a:xfrm>
            <a:off x="33400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Franklin Gothic Book" panose="020B0503020102020204" pitchFamily="34" charset="0"/>
              <a:ea typeface="Arial" charset="0"/>
              <a:cs typeface="Arial" charset="0"/>
            </a:endParaRPr>
          </a:p>
        </p:txBody>
      </p:sp>
      <p:sp>
        <p:nvSpPr>
          <p:cNvPr id="34" name="Rectangle 33">
            <a:extLst>
              <a:ext uri="{FF2B5EF4-FFF2-40B4-BE49-F238E27FC236}">
                <a16:creationId xmlns:a16="http://schemas.microsoft.com/office/drawing/2014/main" id="{4CF877B4-F351-7540-B211-9503CB4681F7}"/>
              </a:ext>
            </a:extLst>
          </p:cNvPr>
          <p:cNvSpPr/>
          <p:nvPr userDrawn="1"/>
        </p:nvSpPr>
        <p:spPr>
          <a:xfrm>
            <a:off x="715477" y="2266018"/>
            <a:ext cx="2257455" cy="238218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5" name="Rectangle 34">
            <a:extLst>
              <a:ext uri="{FF2B5EF4-FFF2-40B4-BE49-F238E27FC236}">
                <a16:creationId xmlns:a16="http://schemas.microsoft.com/office/drawing/2014/main" id="{C72A537F-DC70-A440-8C92-ECB06D448BB8}"/>
              </a:ext>
            </a:extLst>
          </p:cNvPr>
          <p:cNvSpPr/>
          <p:nvPr userDrawn="1"/>
        </p:nvSpPr>
        <p:spPr>
          <a:xfrm>
            <a:off x="715477"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Franklin Gothic Book" panose="020B0503020102020204" pitchFamily="34" charset="0"/>
              <a:ea typeface="Arial" charset="0"/>
              <a:cs typeface="Arial" charset="0"/>
            </a:endParaRPr>
          </a:p>
        </p:txBody>
      </p:sp>
      <p:sp>
        <p:nvSpPr>
          <p:cNvPr id="36" name="Text Placeholder 2">
            <a:extLst>
              <a:ext uri="{FF2B5EF4-FFF2-40B4-BE49-F238E27FC236}">
                <a16:creationId xmlns:a16="http://schemas.microsoft.com/office/drawing/2014/main" id="{D555BA18-994A-864E-B72E-CCFF537D7256}"/>
              </a:ext>
            </a:extLst>
          </p:cNvPr>
          <p:cNvSpPr>
            <a:spLocks noGrp="1"/>
          </p:cNvSpPr>
          <p:nvPr>
            <p:ph type="body" sz="quarter" idx="14" hasCustomPrompt="1"/>
          </p:nvPr>
        </p:nvSpPr>
        <p:spPr>
          <a:xfrm>
            <a:off x="666766"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Franklin Gothic Book" panose="020B05030201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41" name="Rectangle 1">
            <a:extLst>
              <a:ext uri="{FF2B5EF4-FFF2-40B4-BE49-F238E27FC236}">
                <a16:creationId xmlns:a16="http://schemas.microsoft.com/office/drawing/2014/main" id="{7FDC9A12-604A-8144-A963-B823256EF636}"/>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2" name="Text Placeholder 61">
            <a:extLst>
              <a:ext uri="{FF2B5EF4-FFF2-40B4-BE49-F238E27FC236}">
                <a16:creationId xmlns:a16="http://schemas.microsoft.com/office/drawing/2014/main" id="{C7FB2560-E6AF-6A45-AA4D-1293D872A772}"/>
              </a:ext>
            </a:extLst>
          </p:cNvPr>
          <p:cNvSpPr>
            <a:spLocks noGrp="1"/>
          </p:cNvSpPr>
          <p:nvPr>
            <p:ph type="body" sz="quarter" idx="35" hasCustomPrompt="1"/>
          </p:nvPr>
        </p:nvSpPr>
        <p:spPr>
          <a:xfrm>
            <a:off x="889057" y="258567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44" name="Text Placeholder 2">
            <a:extLst>
              <a:ext uri="{FF2B5EF4-FFF2-40B4-BE49-F238E27FC236}">
                <a16:creationId xmlns:a16="http://schemas.microsoft.com/office/drawing/2014/main" id="{0A16310C-0DDE-5344-AFFE-B1B090031176}"/>
              </a:ext>
            </a:extLst>
          </p:cNvPr>
          <p:cNvSpPr>
            <a:spLocks noGrp="1"/>
          </p:cNvSpPr>
          <p:nvPr>
            <p:ph type="body" sz="quarter" idx="39" hasCustomPrompt="1"/>
          </p:nvPr>
        </p:nvSpPr>
        <p:spPr>
          <a:xfrm>
            <a:off x="3293719" y="1784832"/>
            <a:ext cx="2339975" cy="438150"/>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category</a:t>
            </a:r>
          </a:p>
        </p:txBody>
      </p:sp>
      <p:sp>
        <p:nvSpPr>
          <p:cNvPr id="45" name="Text Placeholder 2">
            <a:extLst>
              <a:ext uri="{FF2B5EF4-FFF2-40B4-BE49-F238E27FC236}">
                <a16:creationId xmlns:a16="http://schemas.microsoft.com/office/drawing/2014/main" id="{E24F7D4D-E87B-7D41-B1AD-DF74AF03CD7A}"/>
              </a:ext>
            </a:extLst>
          </p:cNvPr>
          <p:cNvSpPr>
            <a:spLocks noGrp="1"/>
          </p:cNvSpPr>
          <p:nvPr>
            <p:ph type="body" sz="quarter" idx="40" hasCustomPrompt="1"/>
          </p:nvPr>
        </p:nvSpPr>
        <p:spPr>
          <a:xfrm>
            <a:off x="5889625" y="1784832"/>
            <a:ext cx="2339975" cy="438150"/>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category</a:t>
            </a:r>
          </a:p>
        </p:txBody>
      </p:sp>
      <p:sp>
        <p:nvSpPr>
          <p:cNvPr id="46" name="Text Placeholder 2">
            <a:extLst>
              <a:ext uri="{FF2B5EF4-FFF2-40B4-BE49-F238E27FC236}">
                <a16:creationId xmlns:a16="http://schemas.microsoft.com/office/drawing/2014/main" id="{97D5BEDA-FC86-6844-ACBE-BEA357407CEE}"/>
              </a:ext>
            </a:extLst>
          </p:cNvPr>
          <p:cNvSpPr>
            <a:spLocks noGrp="1"/>
          </p:cNvSpPr>
          <p:nvPr>
            <p:ph type="body" sz="quarter" idx="41" hasCustomPrompt="1"/>
          </p:nvPr>
        </p:nvSpPr>
        <p:spPr>
          <a:xfrm>
            <a:off x="8480425"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Franklin Gothic Book" panose="020B05030201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47" name="Text Placeholder 61">
            <a:extLst>
              <a:ext uri="{FF2B5EF4-FFF2-40B4-BE49-F238E27FC236}">
                <a16:creationId xmlns:a16="http://schemas.microsoft.com/office/drawing/2014/main" id="{B063079B-1FEF-6F49-B6D0-0E68CC539BF3}"/>
              </a:ext>
            </a:extLst>
          </p:cNvPr>
          <p:cNvSpPr>
            <a:spLocks noGrp="1"/>
          </p:cNvSpPr>
          <p:nvPr>
            <p:ph type="body" sz="quarter" idx="42" hasCustomPrompt="1"/>
          </p:nvPr>
        </p:nvSpPr>
        <p:spPr>
          <a:xfrm>
            <a:off x="3516010" y="258567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48" name="Text Placeholder 61">
            <a:extLst>
              <a:ext uri="{FF2B5EF4-FFF2-40B4-BE49-F238E27FC236}">
                <a16:creationId xmlns:a16="http://schemas.microsoft.com/office/drawing/2014/main" id="{BE6F9E43-0BD5-1949-B68E-EE0BAB0E2C53}"/>
              </a:ext>
            </a:extLst>
          </p:cNvPr>
          <p:cNvSpPr>
            <a:spLocks noGrp="1"/>
          </p:cNvSpPr>
          <p:nvPr>
            <p:ph type="body" sz="quarter" idx="43" hasCustomPrompt="1"/>
          </p:nvPr>
        </p:nvSpPr>
        <p:spPr>
          <a:xfrm>
            <a:off x="6111916" y="258567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49" name="Text Placeholder 61">
            <a:extLst>
              <a:ext uri="{FF2B5EF4-FFF2-40B4-BE49-F238E27FC236}">
                <a16:creationId xmlns:a16="http://schemas.microsoft.com/office/drawing/2014/main" id="{4C843DF9-3BAE-A742-93DA-5948796CF196}"/>
              </a:ext>
            </a:extLst>
          </p:cNvPr>
          <p:cNvSpPr>
            <a:spLocks noGrp="1"/>
          </p:cNvSpPr>
          <p:nvPr>
            <p:ph type="body" sz="quarter" idx="44" hasCustomPrompt="1"/>
          </p:nvPr>
        </p:nvSpPr>
        <p:spPr>
          <a:xfrm>
            <a:off x="8702716" y="258567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23" name="Text Placeholder 4">
            <a:extLst>
              <a:ext uri="{FF2B5EF4-FFF2-40B4-BE49-F238E27FC236}">
                <a16:creationId xmlns:a16="http://schemas.microsoft.com/office/drawing/2014/main" id="{4CBFB6B4-7F53-D045-9D9C-3BFE96061746}"/>
              </a:ext>
            </a:extLst>
          </p:cNvPr>
          <p:cNvSpPr>
            <a:spLocks noGrp="1"/>
          </p:cNvSpPr>
          <p:nvPr>
            <p:ph type="body" sz="quarter" idx="4294967295" hasCustomPrompt="1"/>
          </p:nvPr>
        </p:nvSpPr>
        <p:spPr>
          <a:xfrm>
            <a:off x="720741" y="5638800"/>
            <a:ext cx="10058400" cy="457200"/>
          </a:xfrm>
          <a:prstGeom prst="rect">
            <a:avLst/>
          </a:prstGeom>
        </p:spPr>
        <p:txBody>
          <a:bodyPr/>
          <a:lstStyle>
            <a:lvl1pPr algn="l">
              <a:defRPr spc="0">
                <a:solidFill>
                  <a:schemeClr val="accent4"/>
                </a:solidFill>
                <a:latin typeface="Franklin Gothic Book" panose="020B0503020102020204" pitchFamily="34" charset="0"/>
              </a:defRPr>
            </a:lvl1pPr>
          </a:lstStyle>
          <a:p>
            <a:pPr marL="0" indent="0" algn="ctr">
              <a:buNone/>
            </a:pPr>
            <a:r>
              <a:rPr lang="en-US" b="1" spc="0">
                <a:solidFill>
                  <a:schemeClr val="accent4"/>
                </a:solidFill>
              </a:rPr>
              <a:t>Sample Copy Here. Sample Copy Here.</a:t>
            </a:r>
          </a:p>
        </p:txBody>
      </p:sp>
      <p:sp>
        <p:nvSpPr>
          <p:cNvPr id="24" name="Text Placeholder 5">
            <a:extLst>
              <a:ext uri="{FF2B5EF4-FFF2-40B4-BE49-F238E27FC236}">
                <a16:creationId xmlns:a16="http://schemas.microsoft.com/office/drawing/2014/main" id="{9C2F2794-C2E0-6C4A-B657-3222640EA3B7}"/>
              </a:ext>
            </a:extLst>
          </p:cNvPr>
          <p:cNvSpPr>
            <a:spLocks noGrp="1"/>
          </p:cNvSpPr>
          <p:nvPr>
            <p:ph type="body" sz="quarter" idx="45" hasCustomPrompt="1"/>
          </p:nvPr>
        </p:nvSpPr>
        <p:spPr>
          <a:xfrm>
            <a:off x="720741" y="4910665"/>
            <a:ext cx="10058400" cy="728134"/>
          </a:xfrm>
          <a:prstGeom prst="rect">
            <a:avLst/>
          </a:prstGeom>
        </p:spPr>
        <p:txBody>
          <a:bodyPr wrap="none"/>
          <a:lstStyle>
            <a:lvl1pPr marL="0" indent="0" algn="ctr">
              <a:buFontTx/>
              <a:buNone/>
              <a:defRPr b="1" i="0" spc="0" baseline="0">
                <a:solidFill>
                  <a:schemeClr val="accent1"/>
                </a:solidFill>
                <a:latin typeface="Franklin Gothic Book" panose="020B0503020102020204" pitchFamily="34" charset="0"/>
              </a:defRPr>
            </a:lvl1pPr>
          </a:lstStyle>
          <a:p>
            <a:r>
              <a:rPr lang="en-US" sz="4800">
                <a:solidFill>
                  <a:schemeClr val="accent1"/>
                </a:solidFill>
              </a:rPr>
              <a:t>Sample Copy Here.</a:t>
            </a:r>
          </a:p>
        </p:txBody>
      </p:sp>
      <p:sp>
        <p:nvSpPr>
          <p:cNvPr id="25" name="Text Placeholder 8">
            <a:extLst>
              <a:ext uri="{FF2B5EF4-FFF2-40B4-BE49-F238E27FC236}">
                <a16:creationId xmlns:a16="http://schemas.microsoft.com/office/drawing/2014/main" id="{ACD4D9D3-2824-494F-9173-CF7D685AF590}"/>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Four column slide title</a:t>
            </a:r>
          </a:p>
        </p:txBody>
      </p:sp>
      <p:sp>
        <p:nvSpPr>
          <p:cNvPr id="27" name="Text Placeholder 10">
            <a:extLst>
              <a:ext uri="{FF2B5EF4-FFF2-40B4-BE49-F238E27FC236}">
                <a16:creationId xmlns:a16="http://schemas.microsoft.com/office/drawing/2014/main" id="{ED2E129F-97F6-3349-A6AD-026F9B03A47A}"/>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605591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C492ECF-53A9-D046-843D-07EF9935CC37}"/>
              </a:ext>
            </a:extLst>
          </p:cNvPr>
          <p:cNvSpPr/>
          <p:nvPr userDrawn="1"/>
        </p:nvSpPr>
        <p:spPr>
          <a:xfrm>
            <a:off x="2204302"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9" name="Text Placeholder 10">
            <a:extLst>
              <a:ext uri="{FF2B5EF4-FFF2-40B4-BE49-F238E27FC236}">
                <a16:creationId xmlns:a16="http://schemas.microsoft.com/office/drawing/2014/main" id="{D3F85E85-1ECF-204F-A613-9035A49A58A0}"/>
              </a:ext>
            </a:extLst>
          </p:cNvPr>
          <p:cNvSpPr>
            <a:spLocks noGrp="1"/>
          </p:cNvSpPr>
          <p:nvPr>
            <p:ph type="body" sz="quarter" idx="19" hasCustomPrompt="1"/>
          </p:nvPr>
        </p:nvSpPr>
        <p:spPr>
          <a:xfrm>
            <a:off x="2451549" y="2235692"/>
            <a:ext cx="3421062" cy="685800"/>
          </a:xfrm>
          <a:prstGeom prst="rect">
            <a:avLst/>
          </a:prstGeom>
        </p:spPr>
        <p:txBody>
          <a:bodyPr/>
          <a:lstStyle>
            <a:lvl1pPr marL="122238" indent="-122238">
              <a:buFont typeface="Arial" panose="020B0604020202020204" pitchFamily="34" charset="0"/>
              <a:buChar char="•"/>
              <a:tabLst/>
              <a:defRPr sz="1400" spc="0">
                <a:solidFill>
                  <a:schemeClr val="accent1"/>
                </a:solidFill>
                <a:latin typeface="Franklin Gothic Book" panose="020B0503020102020204" pitchFamily="34" charset="0"/>
              </a:defRPr>
            </a:lvl1pPr>
          </a:lstStyle>
          <a:p>
            <a:pPr lvl="0"/>
            <a:r>
              <a:rPr lang="en-US"/>
              <a:t>Small bullet sample small bullet sample small bullet sample small bullet sample</a:t>
            </a:r>
            <a:endParaRPr lang="en-US" i="0"/>
          </a:p>
        </p:txBody>
      </p:sp>
      <p:sp>
        <p:nvSpPr>
          <p:cNvPr id="30" name="Rectangle 29">
            <a:extLst>
              <a:ext uri="{FF2B5EF4-FFF2-40B4-BE49-F238E27FC236}">
                <a16:creationId xmlns:a16="http://schemas.microsoft.com/office/drawing/2014/main" id="{3F3BAD77-FB6C-DB44-8D13-50F9CF82FCEA}"/>
              </a:ext>
            </a:extLst>
          </p:cNvPr>
          <p:cNvSpPr/>
          <p:nvPr userDrawn="1"/>
        </p:nvSpPr>
        <p:spPr>
          <a:xfrm>
            <a:off x="2204302"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1" name="Text Placeholder 10">
            <a:extLst>
              <a:ext uri="{FF2B5EF4-FFF2-40B4-BE49-F238E27FC236}">
                <a16:creationId xmlns:a16="http://schemas.microsoft.com/office/drawing/2014/main" id="{05457FE3-52AE-8847-B0A9-2D1F7AC6D377}"/>
              </a:ext>
            </a:extLst>
          </p:cNvPr>
          <p:cNvSpPr>
            <a:spLocks noGrp="1"/>
          </p:cNvSpPr>
          <p:nvPr>
            <p:ph type="body" sz="quarter" idx="20" hasCustomPrompt="1"/>
          </p:nvPr>
        </p:nvSpPr>
        <p:spPr>
          <a:xfrm>
            <a:off x="2451550" y="3120228"/>
            <a:ext cx="3421474"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Franklin Gothic Book" panose="020B0503020102020204" pitchFamily="34" charset="0"/>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a:t>Small bullet sample small bullet sample small bullet sample small bullet sample</a:t>
            </a:r>
            <a:endParaRPr lang="en-US" i="0"/>
          </a:p>
        </p:txBody>
      </p:sp>
      <p:sp>
        <p:nvSpPr>
          <p:cNvPr id="32" name="Rectangle 31">
            <a:extLst>
              <a:ext uri="{FF2B5EF4-FFF2-40B4-BE49-F238E27FC236}">
                <a16:creationId xmlns:a16="http://schemas.microsoft.com/office/drawing/2014/main" id="{6D578201-D251-714A-947F-5ACC478FA087}"/>
              </a:ext>
            </a:extLst>
          </p:cNvPr>
          <p:cNvSpPr/>
          <p:nvPr userDrawn="1"/>
        </p:nvSpPr>
        <p:spPr>
          <a:xfrm>
            <a:off x="2204302"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3" name="Text Placeholder 10">
            <a:extLst>
              <a:ext uri="{FF2B5EF4-FFF2-40B4-BE49-F238E27FC236}">
                <a16:creationId xmlns:a16="http://schemas.microsoft.com/office/drawing/2014/main" id="{DFB12938-E8B2-9D4A-BF12-74BC7AF3882D}"/>
              </a:ext>
            </a:extLst>
          </p:cNvPr>
          <p:cNvSpPr>
            <a:spLocks noGrp="1"/>
          </p:cNvSpPr>
          <p:nvPr>
            <p:ph type="body" sz="quarter" idx="21" hasCustomPrompt="1"/>
          </p:nvPr>
        </p:nvSpPr>
        <p:spPr>
          <a:xfrm>
            <a:off x="2451550" y="4347733"/>
            <a:ext cx="3421473" cy="1635341"/>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400" kern="1200" spc="0" dirty="0">
                <a:solidFill>
                  <a:schemeClr val="accent1"/>
                </a:solidFill>
                <a:latin typeface="Franklin Gothic Book" panose="020B0503020102020204" pitchFamily="34" charset="0"/>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a:t>Small bullet sample small bullet sample small bullet sample small bullet sample</a:t>
            </a:r>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Small bullet sample small bullet sample small bullet sample small bullet sample</a:t>
            </a:r>
            <a:endParaRPr lang="en-US" i="0"/>
          </a:p>
          <a:p>
            <a:pPr lvl="0"/>
            <a:endParaRPr lang="en-US" i="0"/>
          </a:p>
        </p:txBody>
      </p:sp>
      <p:sp>
        <p:nvSpPr>
          <p:cNvPr id="34" name="Rectangle 33">
            <a:extLst>
              <a:ext uri="{FF2B5EF4-FFF2-40B4-BE49-F238E27FC236}">
                <a16:creationId xmlns:a16="http://schemas.microsoft.com/office/drawing/2014/main" id="{5E00E6A1-8AB9-364D-94E9-9EF8B81F03DD}"/>
              </a:ext>
            </a:extLst>
          </p:cNvPr>
          <p:cNvSpPr/>
          <p:nvPr userDrawn="1"/>
        </p:nvSpPr>
        <p:spPr>
          <a:xfrm>
            <a:off x="6286445"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5" name="Text Placeholder 10">
            <a:extLst>
              <a:ext uri="{FF2B5EF4-FFF2-40B4-BE49-F238E27FC236}">
                <a16:creationId xmlns:a16="http://schemas.microsoft.com/office/drawing/2014/main" id="{28AD76FF-5F49-6D40-B45B-26A470E1EC15}"/>
              </a:ext>
            </a:extLst>
          </p:cNvPr>
          <p:cNvSpPr>
            <a:spLocks noGrp="1"/>
          </p:cNvSpPr>
          <p:nvPr>
            <p:ph type="body" sz="quarter" idx="22" hasCustomPrompt="1"/>
          </p:nvPr>
        </p:nvSpPr>
        <p:spPr>
          <a:xfrm>
            <a:off x="6452104" y="2219981"/>
            <a:ext cx="3459520" cy="701512"/>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Franklin Gothic Book" panose="020B0503020102020204" pitchFamily="34" charset="0"/>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36" name="Rectangle 35">
            <a:extLst>
              <a:ext uri="{FF2B5EF4-FFF2-40B4-BE49-F238E27FC236}">
                <a16:creationId xmlns:a16="http://schemas.microsoft.com/office/drawing/2014/main" id="{2543BF38-F116-8147-AC1A-7018BD678F86}"/>
              </a:ext>
            </a:extLst>
          </p:cNvPr>
          <p:cNvSpPr/>
          <p:nvPr userDrawn="1"/>
        </p:nvSpPr>
        <p:spPr>
          <a:xfrm>
            <a:off x="6286445"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7" name="Text Placeholder 10">
            <a:extLst>
              <a:ext uri="{FF2B5EF4-FFF2-40B4-BE49-F238E27FC236}">
                <a16:creationId xmlns:a16="http://schemas.microsoft.com/office/drawing/2014/main" id="{DA8144C1-4F17-D94F-A4DF-F15DA0204DAF}"/>
              </a:ext>
            </a:extLst>
          </p:cNvPr>
          <p:cNvSpPr>
            <a:spLocks noGrp="1"/>
          </p:cNvSpPr>
          <p:nvPr>
            <p:ph type="body" sz="quarter" idx="23" hasCustomPrompt="1"/>
          </p:nvPr>
        </p:nvSpPr>
        <p:spPr>
          <a:xfrm>
            <a:off x="6452104" y="3120228"/>
            <a:ext cx="3459520"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Franklin Gothic Book" panose="020B0503020102020204" pitchFamily="34" charset="0"/>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39" name="Rectangle 38">
            <a:extLst>
              <a:ext uri="{FF2B5EF4-FFF2-40B4-BE49-F238E27FC236}">
                <a16:creationId xmlns:a16="http://schemas.microsoft.com/office/drawing/2014/main" id="{C50365A2-85C5-8F45-92DF-59887A259950}"/>
              </a:ext>
            </a:extLst>
          </p:cNvPr>
          <p:cNvSpPr/>
          <p:nvPr userDrawn="1"/>
        </p:nvSpPr>
        <p:spPr>
          <a:xfrm>
            <a:off x="6286445"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40" name="Text Placeholder 10">
            <a:extLst>
              <a:ext uri="{FF2B5EF4-FFF2-40B4-BE49-F238E27FC236}">
                <a16:creationId xmlns:a16="http://schemas.microsoft.com/office/drawing/2014/main" id="{10D1AE3C-DDCD-F544-84DA-43F2D35ABE75}"/>
              </a:ext>
            </a:extLst>
          </p:cNvPr>
          <p:cNvSpPr>
            <a:spLocks noGrp="1"/>
          </p:cNvSpPr>
          <p:nvPr>
            <p:ph type="body" sz="quarter" idx="24" hasCustomPrompt="1"/>
          </p:nvPr>
        </p:nvSpPr>
        <p:spPr>
          <a:xfrm>
            <a:off x="6452104" y="4357691"/>
            <a:ext cx="3459520" cy="1625383"/>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Franklin Gothic Book" panose="020B0503020102020204" pitchFamily="34" charset="0"/>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41" name="Text Placeholder 7">
            <a:extLst>
              <a:ext uri="{FF2B5EF4-FFF2-40B4-BE49-F238E27FC236}">
                <a16:creationId xmlns:a16="http://schemas.microsoft.com/office/drawing/2014/main" id="{A2705B69-933E-5C41-85AB-0D3E11CF3248}"/>
              </a:ext>
            </a:extLst>
          </p:cNvPr>
          <p:cNvSpPr>
            <a:spLocks noGrp="1"/>
          </p:cNvSpPr>
          <p:nvPr>
            <p:ph type="body" sz="quarter" idx="18" hasCustomPrompt="1"/>
          </p:nvPr>
        </p:nvSpPr>
        <p:spPr>
          <a:xfrm>
            <a:off x="338228" y="4294220"/>
            <a:ext cx="1577975" cy="685800"/>
          </a:xfrm>
          <a:prstGeom prst="rect">
            <a:avLst/>
          </a:prstGeom>
        </p:spPr>
        <p:txBody>
          <a:bodyPr/>
          <a:lstStyle>
            <a:lvl1pPr marL="0" indent="0" algn="r">
              <a:buNone/>
              <a:defRPr sz="1200" b="1" cap="all" spc="0" baseline="0">
                <a:solidFill>
                  <a:schemeClr val="accent1"/>
                </a:solidFill>
                <a:latin typeface="Franklin Gothic Book" panose="020B0503020102020204" pitchFamily="34" charset="0"/>
              </a:defRPr>
            </a:lvl1pPr>
          </a:lstStyle>
          <a:p>
            <a:pPr lvl="0"/>
            <a:r>
              <a:rPr lang="en-US" b="1"/>
              <a:t>Row category</a:t>
            </a:r>
            <a:endParaRPr lang="en-US"/>
          </a:p>
        </p:txBody>
      </p:sp>
      <p:sp>
        <p:nvSpPr>
          <p:cNvPr id="42" name="Text Placeholder 7">
            <a:extLst>
              <a:ext uri="{FF2B5EF4-FFF2-40B4-BE49-F238E27FC236}">
                <a16:creationId xmlns:a16="http://schemas.microsoft.com/office/drawing/2014/main" id="{F2A90CA0-63C2-2A44-AC9D-1D4A8608F926}"/>
              </a:ext>
            </a:extLst>
          </p:cNvPr>
          <p:cNvSpPr>
            <a:spLocks noGrp="1"/>
          </p:cNvSpPr>
          <p:nvPr>
            <p:ph type="body" sz="quarter" idx="17" hasCustomPrompt="1"/>
          </p:nvPr>
        </p:nvSpPr>
        <p:spPr>
          <a:xfrm>
            <a:off x="338228" y="3067737"/>
            <a:ext cx="1577975" cy="685800"/>
          </a:xfrm>
          <a:prstGeom prst="rect">
            <a:avLst/>
          </a:prstGeom>
        </p:spPr>
        <p:txBody>
          <a:bodyPr/>
          <a:lstStyle>
            <a:lvl1pPr marL="0" indent="0" algn="r">
              <a:buNone/>
              <a:defRPr sz="1200" b="1" cap="all" spc="0" baseline="0">
                <a:solidFill>
                  <a:schemeClr val="accent1"/>
                </a:solidFill>
                <a:latin typeface="Franklin Gothic Book" panose="020B0503020102020204" pitchFamily="34" charset="0"/>
              </a:defRPr>
            </a:lvl1pPr>
          </a:lstStyle>
          <a:p>
            <a:pPr lvl="0"/>
            <a:r>
              <a:rPr lang="en-US" b="1"/>
              <a:t>Row category</a:t>
            </a:r>
            <a:endParaRPr lang="en-US"/>
          </a:p>
        </p:txBody>
      </p:sp>
      <p:sp>
        <p:nvSpPr>
          <p:cNvPr id="44" name="Text Placeholder 7">
            <a:extLst>
              <a:ext uri="{FF2B5EF4-FFF2-40B4-BE49-F238E27FC236}">
                <a16:creationId xmlns:a16="http://schemas.microsoft.com/office/drawing/2014/main" id="{1C353146-606E-A34F-87FE-C04BCA2057BF}"/>
              </a:ext>
            </a:extLst>
          </p:cNvPr>
          <p:cNvSpPr>
            <a:spLocks noGrp="1"/>
          </p:cNvSpPr>
          <p:nvPr>
            <p:ph type="body" sz="quarter" idx="16" hasCustomPrompt="1"/>
          </p:nvPr>
        </p:nvSpPr>
        <p:spPr>
          <a:xfrm>
            <a:off x="338228" y="2137784"/>
            <a:ext cx="1577975" cy="685800"/>
          </a:xfrm>
          <a:prstGeom prst="rect">
            <a:avLst/>
          </a:prstGeom>
        </p:spPr>
        <p:txBody>
          <a:bodyPr/>
          <a:lstStyle>
            <a:lvl1pPr marL="0" indent="0" algn="r">
              <a:buNone/>
              <a:defRPr sz="1200" b="1" cap="all" spc="0" baseline="0">
                <a:solidFill>
                  <a:schemeClr val="accent1"/>
                </a:solidFill>
                <a:latin typeface="Franklin Gothic Book" panose="020B0503020102020204" pitchFamily="34" charset="0"/>
              </a:defRPr>
            </a:lvl1pPr>
          </a:lstStyle>
          <a:p>
            <a:pPr lvl="0"/>
            <a:r>
              <a:rPr lang="en-US" b="1"/>
              <a:t>Row category</a:t>
            </a:r>
            <a:endParaRPr lang="en-US"/>
          </a:p>
        </p:txBody>
      </p:sp>
      <p:sp>
        <p:nvSpPr>
          <p:cNvPr id="45" name="Rectangle 44">
            <a:extLst>
              <a:ext uri="{FF2B5EF4-FFF2-40B4-BE49-F238E27FC236}">
                <a16:creationId xmlns:a16="http://schemas.microsoft.com/office/drawing/2014/main" id="{116E6676-1CEA-7343-88C1-9A9E21CF7F0E}"/>
              </a:ext>
            </a:extLst>
          </p:cNvPr>
          <p:cNvSpPr/>
          <p:nvPr userDrawn="1"/>
        </p:nvSpPr>
        <p:spPr>
          <a:xfrm>
            <a:off x="6286444"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46" name="Text Placeholder 5">
            <a:extLst>
              <a:ext uri="{FF2B5EF4-FFF2-40B4-BE49-F238E27FC236}">
                <a16:creationId xmlns:a16="http://schemas.microsoft.com/office/drawing/2014/main" id="{370166C5-2503-044F-BAEF-080AC0C7179F}"/>
              </a:ext>
            </a:extLst>
          </p:cNvPr>
          <p:cNvSpPr>
            <a:spLocks noGrp="1"/>
          </p:cNvSpPr>
          <p:nvPr>
            <p:ph type="body" sz="quarter" idx="15" hasCustomPrompt="1"/>
          </p:nvPr>
        </p:nvSpPr>
        <p:spPr>
          <a:xfrm>
            <a:off x="6635023" y="1517966"/>
            <a:ext cx="3341687" cy="277813"/>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Column category</a:t>
            </a:r>
          </a:p>
        </p:txBody>
      </p:sp>
      <p:sp>
        <p:nvSpPr>
          <p:cNvPr id="47" name="Rectangle 46">
            <a:extLst>
              <a:ext uri="{FF2B5EF4-FFF2-40B4-BE49-F238E27FC236}">
                <a16:creationId xmlns:a16="http://schemas.microsoft.com/office/drawing/2014/main" id="{12B8A88A-97AE-7243-AC64-09E65EC65B62}"/>
              </a:ext>
            </a:extLst>
          </p:cNvPr>
          <p:cNvSpPr/>
          <p:nvPr userDrawn="1"/>
        </p:nvSpPr>
        <p:spPr>
          <a:xfrm>
            <a:off x="2204302"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48" name="Text Placeholder 5">
            <a:extLst>
              <a:ext uri="{FF2B5EF4-FFF2-40B4-BE49-F238E27FC236}">
                <a16:creationId xmlns:a16="http://schemas.microsoft.com/office/drawing/2014/main" id="{5E1586DC-7CA3-E24B-8F2D-DD9796BC6D6F}"/>
              </a:ext>
            </a:extLst>
          </p:cNvPr>
          <p:cNvSpPr>
            <a:spLocks noGrp="1"/>
          </p:cNvSpPr>
          <p:nvPr>
            <p:ph type="body" sz="quarter" idx="14" hasCustomPrompt="1"/>
          </p:nvPr>
        </p:nvSpPr>
        <p:spPr>
          <a:xfrm>
            <a:off x="2533735" y="1517966"/>
            <a:ext cx="3341687" cy="277813"/>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Column category</a:t>
            </a:r>
          </a:p>
        </p:txBody>
      </p:sp>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Two column slide title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097024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Table Slide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049917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Number &amp; Text">
    <p:spTree>
      <p:nvGrpSpPr>
        <p:cNvPr id="1" name=""/>
        <p:cNvGrpSpPr/>
        <p:nvPr/>
      </p:nvGrpSpPr>
      <p:grpSpPr>
        <a:xfrm>
          <a:off x="0" y="0"/>
          <a:ext cx="0" cy="0"/>
          <a:chOff x="0" y="0"/>
          <a:chExt cx="0" cy="0"/>
        </a:xfrm>
      </p:grpSpPr>
      <p:sp>
        <p:nvSpPr>
          <p:cNvPr id="13" name="Text Placeholder 27">
            <a:extLst>
              <a:ext uri="{FF2B5EF4-FFF2-40B4-BE49-F238E27FC236}">
                <a16:creationId xmlns:a16="http://schemas.microsoft.com/office/drawing/2014/main" id="{2C3E4242-36FD-CD47-BC8E-9AC90EE173F5}"/>
              </a:ext>
            </a:extLst>
          </p:cNvPr>
          <p:cNvSpPr>
            <a:spLocks noGrp="1"/>
          </p:cNvSpPr>
          <p:nvPr>
            <p:ph type="body" sz="quarter" idx="19" hasCustomPrompt="1"/>
          </p:nvPr>
        </p:nvSpPr>
        <p:spPr>
          <a:xfrm>
            <a:off x="1590675" y="5791200"/>
            <a:ext cx="7019925" cy="228600"/>
          </a:xfrm>
          <a:prstGeom prst="rect">
            <a:avLst/>
          </a:prstGeom>
        </p:spPr>
        <p:txBody>
          <a:bodyPr lIns="0"/>
          <a:lstStyle>
            <a:lvl1pPr marL="0" indent="0">
              <a:buNone/>
              <a:defRPr sz="900" b="0" i="0" spc="0">
                <a:solidFill>
                  <a:schemeClr val="accent1"/>
                </a:solidFill>
                <a:latin typeface="Franklin Gothic Book" panose="020B0503020102020204" pitchFamily="34" charset="0"/>
              </a:defRPr>
            </a:lvl1pPr>
          </a:lstStyle>
          <a:p>
            <a:pPr lvl="0"/>
            <a:r>
              <a:rPr lang="en-US"/>
              <a:t>1. Sample citation sample citation sample citation sample citation sample citation</a:t>
            </a:r>
          </a:p>
        </p:txBody>
      </p:sp>
      <p:sp>
        <p:nvSpPr>
          <p:cNvPr id="15" name="Text Placeholder 23">
            <a:extLst>
              <a:ext uri="{FF2B5EF4-FFF2-40B4-BE49-F238E27FC236}">
                <a16:creationId xmlns:a16="http://schemas.microsoft.com/office/drawing/2014/main" id="{54E4BFE2-2FF4-564C-A1FB-C043ECECF43B}"/>
              </a:ext>
            </a:extLst>
          </p:cNvPr>
          <p:cNvSpPr>
            <a:spLocks noGrp="1"/>
          </p:cNvSpPr>
          <p:nvPr>
            <p:ph type="body" sz="quarter" idx="17" hasCustomPrompt="1"/>
          </p:nvPr>
        </p:nvSpPr>
        <p:spPr>
          <a:xfrm>
            <a:off x="6617512" y="3236833"/>
            <a:ext cx="4977954" cy="762000"/>
          </a:xfrm>
          <a:prstGeom prst="rect">
            <a:avLst/>
          </a:prstGeom>
        </p:spPr>
        <p:txBody>
          <a:bodyPr/>
          <a:lstStyle>
            <a:lvl1pPr marL="0" indent="0">
              <a:buNone/>
              <a:defRPr sz="1800" b="0" i="0" spc="0">
                <a:solidFill>
                  <a:schemeClr val="accent1"/>
                </a:solidFill>
                <a:latin typeface="Franklin Gothic Book" panose="020B0503020102020204" pitchFamily="34" charset="0"/>
              </a:defRPr>
            </a:lvl1pPr>
          </a:lstStyle>
          <a:p>
            <a:pPr lvl="0"/>
            <a:r>
              <a:rPr lang="en-US"/>
              <a:t>Sample citation sample citation sample citation sample citation sample citation sample citation sample citation.</a:t>
            </a:r>
            <a:r>
              <a:rPr lang="en-US" baseline="30000"/>
              <a:t>1</a:t>
            </a:r>
            <a:endParaRPr lang="en-US"/>
          </a:p>
        </p:txBody>
      </p:sp>
      <p:sp>
        <p:nvSpPr>
          <p:cNvPr id="16" name="Text Placeholder 21">
            <a:extLst>
              <a:ext uri="{FF2B5EF4-FFF2-40B4-BE49-F238E27FC236}">
                <a16:creationId xmlns:a16="http://schemas.microsoft.com/office/drawing/2014/main" id="{BF3CCE06-8AD7-1B41-AA37-3DCB491022EA}"/>
              </a:ext>
            </a:extLst>
          </p:cNvPr>
          <p:cNvSpPr>
            <a:spLocks noGrp="1"/>
          </p:cNvSpPr>
          <p:nvPr>
            <p:ph type="body" sz="quarter" idx="16" hasCustomPrompt="1"/>
          </p:nvPr>
        </p:nvSpPr>
        <p:spPr>
          <a:xfrm>
            <a:off x="6617512" y="1676400"/>
            <a:ext cx="4991085" cy="1382615"/>
          </a:xfrm>
          <a:prstGeom prst="rect">
            <a:avLst/>
          </a:prstGeom>
        </p:spPr>
        <p:txBody>
          <a:bodyPr/>
          <a:lstStyle>
            <a:lvl1pPr marL="0" indent="0">
              <a:lnSpc>
                <a:spcPts val="2980"/>
              </a:lnSpc>
              <a:buNone/>
              <a:defRPr sz="2400" b="1" i="0" spc="0">
                <a:solidFill>
                  <a:schemeClr val="accent1"/>
                </a:solidFill>
                <a:latin typeface="Franklin Gothic Book" panose="020B0503020102020204" pitchFamily="34" charset="0"/>
              </a:defRPr>
            </a:lvl1pPr>
          </a:lstStyle>
          <a:p>
            <a:pPr lvl="0"/>
            <a:r>
              <a:rPr lang="en-US"/>
              <a:t>“Sample quote sample quote sample quote sample quote sample quote sample quote.”</a:t>
            </a:r>
          </a:p>
        </p:txBody>
      </p:sp>
      <p:sp>
        <p:nvSpPr>
          <p:cNvPr id="17" name="Text Placeholder 6">
            <a:extLst>
              <a:ext uri="{FF2B5EF4-FFF2-40B4-BE49-F238E27FC236}">
                <a16:creationId xmlns:a16="http://schemas.microsoft.com/office/drawing/2014/main" id="{385FDB5F-0C16-C94D-9E13-500C396F9172}"/>
              </a:ext>
            </a:extLst>
          </p:cNvPr>
          <p:cNvSpPr>
            <a:spLocks noGrp="1"/>
          </p:cNvSpPr>
          <p:nvPr>
            <p:ph type="body" sz="quarter" idx="15" hasCustomPrompt="1"/>
          </p:nvPr>
        </p:nvSpPr>
        <p:spPr>
          <a:xfrm>
            <a:off x="2959912" y="1676400"/>
            <a:ext cx="3276600"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cap="all" spc="0" baseline="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Sample Large copy Sample Large copy </a:t>
            </a:r>
          </a:p>
          <a:p>
            <a:pPr lvl="0"/>
            <a:endParaRPr lang="en-US"/>
          </a:p>
        </p:txBody>
      </p:sp>
      <p:sp>
        <p:nvSpPr>
          <p:cNvPr id="18" name="Text Placeholder 2">
            <a:extLst>
              <a:ext uri="{FF2B5EF4-FFF2-40B4-BE49-F238E27FC236}">
                <a16:creationId xmlns:a16="http://schemas.microsoft.com/office/drawing/2014/main" id="{969DD3B5-8539-1B42-9153-0E13494D1D87}"/>
              </a:ext>
            </a:extLst>
          </p:cNvPr>
          <p:cNvSpPr>
            <a:spLocks noGrp="1"/>
          </p:cNvSpPr>
          <p:nvPr>
            <p:ph type="body" sz="quarter" idx="14" hasCustomPrompt="1"/>
          </p:nvPr>
        </p:nvSpPr>
        <p:spPr>
          <a:xfrm>
            <a:off x="609600" y="1676400"/>
            <a:ext cx="2286000" cy="1828800"/>
          </a:xfrm>
          <a:prstGeom prst="rect">
            <a:avLst/>
          </a:prstGeom>
        </p:spPr>
        <p:txBody>
          <a:bodyPr/>
          <a:lstStyle>
            <a:lvl1pPr marL="0" indent="0">
              <a:buNone/>
              <a:defRPr sz="15000" b="1" spc="0">
                <a:solidFill>
                  <a:schemeClr val="accent4"/>
                </a:solidFill>
                <a:latin typeface="Arial Narrow" panose="020B0606020202030204" pitchFamily="34" charset="0"/>
              </a:defRPr>
            </a:lvl1pPr>
          </a:lstStyle>
          <a:p>
            <a:pPr lvl="0"/>
            <a:r>
              <a:rPr lang="en-US"/>
              <a:t>XY</a:t>
            </a:r>
          </a:p>
        </p:txBody>
      </p:sp>
      <p:sp>
        <p:nvSpPr>
          <p:cNvPr id="25" name="Text Placeholder 25">
            <a:extLst>
              <a:ext uri="{FF2B5EF4-FFF2-40B4-BE49-F238E27FC236}">
                <a16:creationId xmlns:a16="http://schemas.microsoft.com/office/drawing/2014/main" id="{6AA7C46F-EF0E-8042-8A5B-8A5A4594FFDA}"/>
              </a:ext>
            </a:extLst>
          </p:cNvPr>
          <p:cNvSpPr>
            <a:spLocks noGrp="1"/>
          </p:cNvSpPr>
          <p:nvPr>
            <p:ph type="body" sz="quarter" idx="18" hasCustomPrompt="1"/>
          </p:nvPr>
        </p:nvSpPr>
        <p:spPr>
          <a:xfrm>
            <a:off x="828675" y="5780087"/>
            <a:ext cx="2286000" cy="174625"/>
          </a:xfrm>
          <a:prstGeom prst="rect">
            <a:avLst/>
          </a:prstGeom>
        </p:spPr>
        <p:txBody>
          <a:bodyPr/>
          <a:lstStyle>
            <a:lvl1pPr marL="0" indent="0">
              <a:buNone/>
              <a:defRPr sz="900" b="0" i="0" cap="all" spc="0" baseline="0">
                <a:solidFill>
                  <a:schemeClr val="accent1"/>
                </a:solidFill>
                <a:latin typeface="Franklin Gothic Book" panose="020B0503020102020204" pitchFamily="34" charset="0"/>
              </a:defRPr>
            </a:lvl1pPr>
          </a:lstStyle>
          <a:p>
            <a:pPr lvl="0"/>
            <a:r>
              <a:rPr lang="en-US"/>
              <a:t>NOTES:</a:t>
            </a:r>
          </a:p>
        </p:txBody>
      </p:sp>
      <p:sp>
        <p:nvSpPr>
          <p:cNvPr id="11" name="Text Placeholder 8">
            <a:extLst>
              <a:ext uri="{FF2B5EF4-FFF2-40B4-BE49-F238E27FC236}">
                <a16:creationId xmlns:a16="http://schemas.microsoft.com/office/drawing/2014/main" id="{E6C40664-834F-4F41-8867-1EFF4908D64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4" name="Text Placeholder 10">
            <a:extLst>
              <a:ext uri="{FF2B5EF4-FFF2-40B4-BE49-F238E27FC236}">
                <a16:creationId xmlns:a16="http://schemas.microsoft.com/office/drawing/2014/main" id="{3CDCADF9-02DE-F04E-9C88-52669247F06D}"/>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03015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Title Slide - Whit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3C16B7-9F51-CC46-A3B9-CAFF031E3FE9}"/>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rgbClr val="999999"/>
                </a:solidFill>
                <a:effectLst/>
                <a:latin typeface="Roboto" charset="0"/>
              </a:rPr>
              <a:t>Blue Cross Blue Shield of Massachusetts is an Independent Licensee of the Blue Cross and Blue Shield Association.</a:t>
            </a:r>
            <a:endParaRPr lang="en-US" sz="550"/>
          </a:p>
        </p:txBody>
      </p:sp>
      <p:sp>
        <p:nvSpPr>
          <p:cNvPr id="10" name="Text Placeholder 17">
            <a:extLst>
              <a:ext uri="{FF2B5EF4-FFF2-40B4-BE49-F238E27FC236}">
                <a16:creationId xmlns:a16="http://schemas.microsoft.com/office/drawing/2014/main" id="{23AB1E6F-B4F3-B949-A804-BD78B9489E2B}"/>
              </a:ext>
            </a:extLst>
          </p:cNvPr>
          <p:cNvSpPr>
            <a:spLocks noGrp="1"/>
          </p:cNvSpPr>
          <p:nvPr>
            <p:ph type="body" sz="quarter" idx="10" hasCustomPrompt="1"/>
          </p:nvPr>
        </p:nvSpPr>
        <p:spPr>
          <a:xfrm>
            <a:off x="1295400"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000" b="0" i="0" kern="1200" spc="0" dirty="0" smtClean="0">
                <a:solidFill>
                  <a:srgbClr val="2574BB"/>
                </a:solidFill>
                <a:latin typeface="Franklin Gothic Book" panose="020B0503020102020204" pitchFamily="34" charset="0"/>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a:t>Subtitle</a:t>
            </a:r>
          </a:p>
        </p:txBody>
      </p:sp>
      <p:sp>
        <p:nvSpPr>
          <p:cNvPr id="15" name="Text Placeholder 3">
            <a:extLst>
              <a:ext uri="{FF2B5EF4-FFF2-40B4-BE49-F238E27FC236}">
                <a16:creationId xmlns:a16="http://schemas.microsoft.com/office/drawing/2014/main" id="{18A9D98F-95DB-A140-918C-3A7732526BBC}"/>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accent1"/>
                </a:solidFill>
                <a:latin typeface="Franklin Gothic Book" panose="020B0503020102020204" pitchFamily="34" charset="0"/>
              </a:defRPr>
            </a:lvl1pPr>
          </a:lstStyle>
          <a:p>
            <a:pPr lvl="0"/>
            <a:r>
              <a:rPr lang="en-US" sz="1800"/>
              <a:t>MONTH 2020</a:t>
            </a:r>
          </a:p>
        </p:txBody>
      </p:sp>
      <p:sp>
        <p:nvSpPr>
          <p:cNvPr id="6" name="Text Placeholder 6">
            <a:extLst>
              <a:ext uri="{FF2B5EF4-FFF2-40B4-BE49-F238E27FC236}">
                <a16:creationId xmlns:a16="http://schemas.microsoft.com/office/drawing/2014/main" id="{6FC7F44D-B534-9948-B1FC-F32B26EDC017}"/>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b="1">
                <a:solidFill>
                  <a:srgbClr val="FD5D3B"/>
                </a:solidFill>
                <a:latin typeface="Arial Narrow" panose="020B0606020202030204" pitchFamily="34" charset="0"/>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TITLE SLIDE OPTION 1</a:t>
            </a:r>
          </a:p>
        </p:txBody>
      </p:sp>
    </p:spTree>
    <p:extLst>
      <p:ext uri="{BB962C8B-B14F-4D97-AF65-F5344CB8AC3E}">
        <p14:creationId xmlns:p14="http://schemas.microsoft.com/office/powerpoint/2010/main" val="546326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amp; Large Text 1">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1A727B7D-BF46-A140-8A2A-1CBCCED4AD59}"/>
              </a:ext>
            </a:extLst>
          </p:cNvPr>
          <p:cNvSpPr>
            <a:spLocks noGrp="1"/>
          </p:cNvSpPr>
          <p:nvPr>
            <p:ph type="body" sz="quarter" idx="17" hasCustomPrompt="1"/>
          </p:nvPr>
        </p:nvSpPr>
        <p:spPr>
          <a:xfrm>
            <a:off x="609600" y="1677087"/>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0">
                <a:solidFill>
                  <a:srgbClr val="FD5D3B"/>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a:t>
            </a:r>
          </a:p>
        </p:txBody>
      </p:sp>
      <p:sp>
        <p:nvSpPr>
          <p:cNvPr id="12" name="Text Placeholder 6">
            <a:extLst>
              <a:ext uri="{FF2B5EF4-FFF2-40B4-BE49-F238E27FC236}">
                <a16:creationId xmlns:a16="http://schemas.microsoft.com/office/drawing/2014/main" id="{AD15028A-8531-FE4C-8E73-2865860F64C2}"/>
              </a:ext>
            </a:extLst>
          </p:cNvPr>
          <p:cNvSpPr>
            <a:spLocks noGrp="1"/>
          </p:cNvSpPr>
          <p:nvPr>
            <p:ph type="body" sz="quarter" idx="16" hasCustomPrompt="1"/>
          </p:nvPr>
        </p:nvSpPr>
        <p:spPr>
          <a:xfrm>
            <a:off x="3438525" y="1686560"/>
            <a:ext cx="3865775" cy="1752600"/>
          </a:xfrm>
          <a:prstGeom prst="rect">
            <a:avLst/>
          </a:prstGeom>
        </p:spPr>
        <p:txBody>
          <a:bodyPr/>
          <a:lstStyle>
            <a:lvl1pPr marL="0" indent="0">
              <a:buNone/>
              <a:defRPr sz="2400" b="1" i="0" spc="0">
                <a:solidFill>
                  <a:schemeClr val="accent1"/>
                </a:solidFill>
                <a:latin typeface="Franklin Gothic Book" panose="020B0503020102020204" pitchFamily="34" charset="0"/>
              </a:defRPr>
            </a:lvl1pPr>
          </a:lstStyle>
          <a:p>
            <a:pPr lvl="0"/>
            <a:r>
              <a:rPr lang="en-US"/>
              <a:t>Sample medium copy Sample medium copy Sample medium copy Sample medium copy .</a:t>
            </a:r>
          </a:p>
        </p:txBody>
      </p:sp>
      <p:cxnSp>
        <p:nvCxnSpPr>
          <p:cNvPr id="13" name="Straight Connector 12">
            <a:extLst>
              <a:ext uri="{FF2B5EF4-FFF2-40B4-BE49-F238E27FC236}">
                <a16:creationId xmlns:a16="http://schemas.microsoft.com/office/drawing/2014/main" id="{6227BC58-BF21-164E-88A7-795AF8D7CF62}"/>
              </a:ext>
            </a:extLst>
          </p:cNvPr>
          <p:cNvCxnSpPr>
            <a:cxnSpLocks/>
          </p:cNvCxnSpPr>
          <p:nvPr userDrawn="1"/>
        </p:nvCxnSpPr>
        <p:spPr>
          <a:xfrm>
            <a:off x="7477125" y="168661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5E8F22BA-BFCD-4A40-86CF-135C435333E2}"/>
              </a:ext>
            </a:extLst>
          </p:cNvPr>
          <p:cNvSpPr>
            <a:spLocks noGrp="1"/>
          </p:cNvSpPr>
          <p:nvPr>
            <p:ph type="body" sz="quarter" idx="14" hasCustomPrompt="1"/>
          </p:nvPr>
        </p:nvSpPr>
        <p:spPr>
          <a:xfrm>
            <a:off x="3438525" y="3134412"/>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small copy sample small copy sample small copy sample small copy sample small copy sample small copy </a:t>
            </a:r>
          </a:p>
        </p:txBody>
      </p:sp>
      <p:sp>
        <p:nvSpPr>
          <p:cNvPr id="16" name="Text Placeholder 2">
            <a:extLst>
              <a:ext uri="{FF2B5EF4-FFF2-40B4-BE49-F238E27FC236}">
                <a16:creationId xmlns:a16="http://schemas.microsoft.com/office/drawing/2014/main" id="{C57AE394-073B-8944-9DD1-DB9C8851144F}"/>
              </a:ext>
            </a:extLst>
          </p:cNvPr>
          <p:cNvSpPr>
            <a:spLocks noGrp="1"/>
          </p:cNvSpPr>
          <p:nvPr>
            <p:ph type="body" sz="quarter" idx="15" hasCustomPrompt="1"/>
          </p:nvPr>
        </p:nvSpPr>
        <p:spPr>
          <a:xfrm>
            <a:off x="7649950" y="1676400"/>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copy sample small copy sample small copy sample small copy sample small copy sample small copy sample</a:t>
            </a:r>
          </a:p>
        </p:txBody>
      </p:sp>
      <p:sp>
        <p:nvSpPr>
          <p:cNvPr id="9" name="Text Placeholder 8">
            <a:extLst>
              <a:ext uri="{FF2B5EF4-FFF2-40B4-BE49-F238E27FC236}">
                <a16:creationId xmlns:a16="http://schemas.microsoft.com/office/drawing/2014/main" id="{610776F8-C4BA-D74E-9444-C3D2DCD6C75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0" name="Text Placeholder 10">
            <a:extLst>
              <a:ext uri="{FF2B5EF4-FFF2-40B4-BE49-F238E27FC236}">
                <a16:creationId xmlns:a16="http://schemas.microsoft.com/office/drawing/2014/main" id="{63572833-DD77-5C45-B139-20F8BDDBFDF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354966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amp; Large Text 2">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97AD4A46-0552-E140-AEC0-291A2B18060B}"/>
              </a:ext>
            </a:extLst>
          </p:cNvPr>
          <p:cNvSpPr>
            <a:spLocks noGrp="1"/>
          </p:cNvSpPr>
          <p:nvPr>
            <p:ph type="body" sz="quarter" idx="20" hasCustomPrompt="1"/>
          </p:nvPr>
        </p:nvSpPr>
        <p:spPr>
          <a:xfrm>
            <a:off x="609600" y="1676400"/>
            <a:ext cx="27432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0">
                <a:solidFill>
                  <a:schemeClr val="accent4"/>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a:t>
            </a:r>
          </a:p>
        </p:txBody>
      </p:sp>
      <p:cxnSp>
        <p:nvCxnSpPr>
          <p:cNvPr id="11" name="Straight Connector 10">
            <a:extLst>
              <a:ext uri="{FF2B5EF4-FFF2-40B4-BE49-F238E27FC236}">
                <a16:creationId xmlns:a16="http://schemas.microsoft.com/office/drawing/2014/main" id="{95DDBDAE-128C-414C-9754-82CA4B05D472}"/>
              </a:ext>
            </a:extLst>
          </p:cNvPr>
          <p:cNvCxnSpPr>
            <a:cxnSpLocks/>
          </p:cNvCxnSpPr>
          <p:nvPr userDrawn="1"/>
        </p:nvCxnSpPr>
        <p:spPr>
          <a:xfrm>
            <a:off x="7467600" y="1676400"/>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F1BDAC0D-F27F-E04C-A22A-8F2A16B99470}"/>
              </a:ext>
            </a:extLst>
          </p:cNvPr>
          <p:cNvSpPr>
            <a:spLocks noGrp="1"/>
          </p:cNvSpPr>
          <p:nvPr>
            <p:ph type="body" sz="quarter" idx="21" hasCustomPrompt="1"/>
          </p:nvPr>
        </p:nvSpPr>
        <p:spPr>
          <a:xfrm>
            <a:off x="3505200" y="1676400"/>
            <a:ext cx="3733800" cy="3068638"/>
          </a:xfrm>
          <a:prstGeom prst="rect">
            <a:avLst/>
          </a:prstGeom>
        </p:spPr>
        <p:txBody>
          <a:bodyPr/>
          <a:lstStyle>
            <a:lvl1pPr marL="0" indent="0">
              <a:buNone/>
              <a:defRPr sz="2400" b="1" i="0" spc="0">
                <a:solidFill>
                  <a:schemeClr val="accent1"/>
                </a:solidFill>
                <a:latin typeface="Franklin Gothic Book" panose="020B0503020102020204" pitchFamily="34" charset="0"/>
              </a:defRPr>
            </a:lvl1pPr>
          </a:lstStyle>
          <a:p>
            <a:pPr lvl="0"/>
            <a:r>
              <a:rPr lang="en-US"/>
              <a:t>Sample medium copy Sample medium copy Sample medium copy Sample medium copy .</a:t>
            </a:r>
          </a:p>
        </p:txBody>
      </p:sp>
      <p:sp>
        <p:nvSpPr>
          <p:cNvPr id="13" name="Text Placeholder 8">
            <a:extLst>
              <a:ext uri="{FF2B5EF4-FFF2-40B4-BE49-F238E27FC236}">
                <a16:creationId xmlns:a16="http://schemas.microsoft.com/office/drawing/2014/main" id="{15099335-E46F-044A-97A3-9753DC36A073}"/>
              </a:ext>
            </a:extLst>
          </p:cNvPr>
          <p:cNvSpPr>
            <a:spLocks noGrp="1"/>
          </p:cNvSpPr>
          <p:nvPr>
            <p:ph type="body" sz="quarter" idx="22" hasCustomPrompt="1"/>
          </p:nvPr>
        </p:nvSpPr>
        <p:spPr>
          <a:xfrm>
            <a:off x="7620000" y="1676400"/>
            <a:ext cx="4012977"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copy sample small copy sample small copy sample small copy sample small copy sample small copy sample</a:t>
            </a:r>
          </a:p>
        </p:txBody>
      </p:sp>
      <p:sp>
        <p:nvSpPr>
          <p:cNvPr id="8" name="Text Placeholder 8">
            <a:extLst>
              <a:ext uri="{FF2B5EF4-FFF2-40B4-BE49-F238E27FC236}">
                <a16:creationId xmlns:a16="http://schemas.microsoft.com/office/drawing/2014/main" id="{773B0391-AC0D-5249-975C-ADA90791E82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9" name="Text Placeholder 10">
            <a:extLst>
              <a:ext uri="{FF2B5EF4-FFF2-40B4-BE49-F238E27FC236}">
                <a16:creationId xmlns:a16="http://schemas.microsoft.com/office/drawing/2014/main" id="{25F8AD1A-0D48-B344-8178-3CB75D60133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747657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amp; Large Text 3">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B60464ED-23DC-F342-A47D-9FF8C93A95F7}"/>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p:txBody>
      </p:sp>
      <p:sp>
        <p:nvSpPr>
          <p:cNvPr id="15" name="Text Placeholder 6">
            <a:extLst>
              <a:ext uri="{FF2B5EF4-FFF2-40B4-BE49-F238E27FC236}">
                <a16:creationId xmlns:a16="http://schemas.microsoft.com/office/drawing/2014/main" id="{FF5F7CC3-B17F-924D-A29A-5588723845E5}"/>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 sample medium copy sample medium copy sample.</a:t>
            </a:r>
            <a:endParaRPr lang="en-US" b="1"/>
          </a:p>
        </p:txBody>
      </p:sp>
      <p:sp>
        <p:nvSpPr>
          <p:cNvPr id="18" name="Text Placeholder 2">
            <a:extLst>
              <a:ext uri="{FF2B5EF4-FFF2-40B4-BE49-F238E27FC236}">
                <a16:creationId xmlns:a16="http://schemas.microsoft.com/office/drawing/2014/main" id="{6BFDFC05-70D8-2141-B0DA-26CFE22DBBC9}"/>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0">
                <a:solidFill>
                  <a:schemeClr val="accent4"/>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21" name="Text Placeholder 8">
            <a:extLst>
              <a:ext uri="{FF2B5EF4-FFF2-40B4-BE49-F238E27FC236}">
                <a16:creationId xmlns:a16="http://schemas.microsoft.com/office/drawing/2014/main" id="{9EF025BD-B2B1-FF44-BD53-B8DF526357A6}"/>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cxnSp>
        <p:nvCxnSpPr>
          <p:cNvPr id="22" name="Straight Connector 21">
            <a:extLst>
              <a:ext uri="{FF2B5EF4-FFF2-40B4-BE49-F238E27FC236}">
                <a16:creationId xmlns:a16="http://schemas.microsoft.com/office/drawing/2014/main" id="{473D445C-D709-AB41-A772-08100896236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89C3A2B-06B4-1544-AC9A-5C552904A461}"/>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146D296B-90F3-4747-9591-3A5EC1C1893B}"/>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1" name="Text Placeholder 10">
            <a:extLst>
              <a:ext uri="{FF2B5EF4-FFF2-40B4-BE49-F238E27FC236}">
                <a16:creationId xmlns:a16="http://schemas.microsoft.com/office/drawing/2014/main" id="{BD015DA0-7DFF-ED4E-A2DC-43576A49575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018919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15225C9-5A0C-4744-8F16-0AD26E4D65F0}"/>
              </a:ext>
            </a:extLst>
          </p:cNvPr>
          <p:cNvSpPr/>
          <p:nvPr userDrawn="1"/>
        </p:nvSpPr>
        <p:spPr>
          <a:xfrm>
            <a:off x="982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3" name="Rectangle 52">
            <a:extLst>
              <a:ext uri="{FF2B5EF4-FFF2-40B4-BE49-F238E27FC236}">
                <a16:creationId xmlns:a16="http://schemas.microsoft.com/office/drawing/2014/main" id="{0507CBA1-181D-5545-AFE9-40DEE4CB761D}"/>
              </a:ext>
            </a:extLst>
          </p:cNvPr>
          <p:cNvSpPr/>
          <p:nvPr userDrawn="1"/>
        </p:nvSpPr>
        <p:spPr>
          <a:xfrm>
            <a:off x="8305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0" baseline="0">
              <a:latin typeface="Franklin Gothic Book" panose="020B0503020102020204" pitchFamily="34" charset="0"/>
            </a:endParaRPr>
          </a:p>
        </p:txBody>
      </p:sp>
      <p:sp>
        <p:nvSpPr>
          <p:cNvPr id="54" name="Rectangle 53">
            <a:extLst>
              <a:ext uri="{FF2B5EF4-FFF2-40B4-BE49-F238E27FC236}">
                <a16:creationId xmlns:a16="http://schemas.microsoft.com/office/drawing/2014/main" id="{776E8852-FD34-D241-A703-21F108829E02}"/>
              </a:ext>
            </a:extLst>
          </p:cNvPr>
          <p:cNvSpPr/>
          <p:nvPr userDrawn="1"/>
        </p:nvSpPr>
        <p:spPr>
          <a:xfrm>
            <a:off x="6780823"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5" name="Rectangle 54">
            <a:extLst>
              <a:ext uri="{FF2B5EF4-FFF2-40B4-BE49-F238E27FC236}">
                <a16:creationId xmlns:a16="http://schemas.microsoft.com/office/drawing/2014/main" id="{E8BBA66C-17B0-3C41-AE6E-8490BA2B514C}"/>
              </a:ext>
            </a:extLst>
          </p:cNvPr>
          <p:cNvSpPr/>
          <p:nvPr userDrawn="1"/>
        </p:nvSpPr>
        <p:spPr>
          <a:xfrm>
            <a:off x="525747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6" name="Rectangle 55">
            <a:extLst>
              <a:ext uri="{FF2B5EF4-FFF2-40B4-BE49-F238E27FC236}">
                <a16:creationId xmlns:a16="http://schemas.microsoft.com/office/drawing/2014/main" id="{5ECD0E82-22AA-0B48-A38B-0BFFA1989980}"/>
              </a:ext>
            </a:extLst>
          </p:cNvPr>
          <p:cNvSpPr/>
          <p:nvPr userDrawn="1"/>
        </p:nvSpPr>
        <p:spPr>
          <a:xfrm>
            <a:off x="374142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7" name="Rectangle 56">
            <a:extLst>
              <a:ext uri="{FF2B5EF4-FFF2-40B4-BE49-F238E27FC236}">
                <a16:creationId xmlns:a16="http://schemas.microsoft.com/office/drawing/2014/main" id="{A70C8DBB-1044-9446-ACF8-77C5E79CD00D}"/>
              </a:ext>
            </a:extLst>
          </p:cNvPr>
          <p:cNvSpPr/>
          <p:nvPr userDrawn="1"/>
        </p:nvSpPr>
        <p:spPr>
          <a:xfrm>
            <a:off x="220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8" name="Text Placeholder 9">
            <a:extLst>
              <a:ext uri="{FF2B5EF4-FFF2-40B4-BE49-F238E27FC236}">
                <a16:creationId xmlns:a16="http://schemas.microsoft.com/office/drawing/2014/main" id="{34CACDD3-F3B5-BD4E-8E3C-CB5D7CE3D968}"/>
              </a:ext>
            </a:extLst>
          </p:cNvPr>
          <p:cNvSpPr>
            <a:spLocks noGrp="1"/>
          </p:cNvSpPr>
          <p:nvPr>
            <p:ph type="body" sz="quarter" idx="37" hasCustomPrompt="1"/>
          </p:nvPr>
        </p:nvSpPr>
        <p:spPr>
          <a:xfrm>
            <a:off x="220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59" name="Text Placeholder 9">
            <a:extLst>
              <a:ext uri="{FF2B5EF4-FFF2-40B4-BE49-F238E27FC236}">
                <a16:creationId xmlns:a16="http://schemas.microsoft.com/office/drawing/2014/main" id="{713029CD-6475-254F-AF4F-B19B0F847B51}"/>
              </a:ext>
            </a:extLst>
          </p:cNvPr>
          <p:cNvSpPr>
            <a:spLocks noGrp="1"/>
          </p:cNvSpPr>
          <p:nvPr>
            <p:ph type="body" sz="quarter" idx="25" hasCustomPrompt="1"/>
          </p:nvPr>
        </p:nvSpPr>
        <p:spPr>
          <a:xfrm>
            <a:off x="374142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0" name="Text Placeholder 9">
            <a:extLst>
              <a:ext uri="{FF2B5EF4-FFF2-40B4-BE49-F238E27FC236}">
                <a16:creationId xmlns:a16="http://schemas.microsoft.com/office/drawing/2014/main" id="{302E4D5E-C433-BC46-9683-40B03AFAE11B}"/>
              </a:ext>
            </a:extLst>
          </p:cNvPr>
          <p:cNvSpPr>
            <a:spLocks noGrp="1"/>
          </p:cNvSpPr>
          <p:nvPr>
            <p:ph type="body" sz="quarter" idx="26" hasCustomPrompt="1"/>
          </p:nvPr>
        </p:nvSpPr>
        <p:spPr>
          <a:xfrm>
            <a:off x="525747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1" name="Text Placeholder 9">
            <a:extLst>
              <a:ext uri="{FF2B5EF4-FFF2-40B4-BE49-F238E27FC236}">
                <a16:creationId xmlns:a16="http://schemas.microsoft.com/office/drawing/2014/main" id="{6E96CC14-03CF-DA4B-AF68-B39DE1F2074D}"/>
              </a:ext>
            </a:extLst>
          </p:cNvPr>
          <p:cNvSpPr>
            <a:spLocks noGrp="1"/>
          </p:cNvSpPr>
          <p:nvPr>
            <p:ph type="body" sz="quarter" idx="27" hasCustomPrompt="1"/>
          </p:nvPr>
        </p:nvSpPr>
        <p:spPr>
          <a:xfrm>
            <a:off x="6780823"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2" name="Text Placeholder 9">
            <a:extLst>
              <a:ext uri="{FF2B5EF4-FFF2-40B4-BE49-F238E27FC236}">
                <a16:creationId xmlns:a16="http://schemas.microsoft.com/office/drawing/2014/main" id="{239ED5F3-5F73-924D-942B-F9A4A5855A78}"/>
              </a:ext>
            </a:extLst>
          </p:cNvPr>
          <p:cNvSpPr>
            <a:spLocks noGrp="1"/>
          </p:cNvSpPr>
          <p:nvPr>
            <p:ph type="body" sz="quarter" idx="34" hasCustomPrompt="1"/>
          </p:nvPr>
        </p:nvSpPr>
        <p:spPr>
          <a:xfrm>
            <a:off x="8305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a:t>Small bullet point</a:t>
            </a:r>
          </a:p>
        </p:txBody>
      </p:sp>
      <p:sp>
        <p:nvSpPr>
          <p:cNvPr id="63" name="Text Placeholder 9">
            <a:extLst>
              <a:ext uri="{FF2B5EF4-FFF2-40B4-BE49-F238E27FC236}">
                <a16:creationId xmlns:a16="http://schemas.microsoft.com/office/drawing/2014/main" id="{C08EB4DD-7203-5544-AAB4-A11DCBC44BBD}"/>
              </a:ext>
            </a:extLst>
          </p:cNvPr>
          <p:cNvSpPr>
            <a:spLocks noGrp="1"/>
          </p:cNvSpPr>
          <p:nvPr>
            <p:ph type="body" sz="quarter" idx="30" hasCustomPrompt="1"/>
          </p:nvPr>
        </p:nvSpPr>
        <p:spPr>
          <a:xfrm>
            <a:off x="220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4" name="Text Placeholder 9">
            <a:extLst>
              <a:ext uri="{FF2B5EF4-FFF2-40B4-BE49-F238E27FC236}">
                <a16:creationId xmlns:a16="http://schemas.microsoft.com/office/drawing/2014/main" id="{72A7294B-2722-7742-9F1D-C3EA93F931DC}"/>
              </a:ext>
            </a:extLst>
          </p:cNvPr>
          <p:cNvSpPr>
            <a:spLocks noGrp="1"/>
          </p:cNvSpPr>
          <p:nvPr>
            <p:ph type="body" sz="quarter" idx="32" hasCustomPrompt="1"/>
          </p:nvPr>
        </p:nvSpPr>
        <p:spPr>
          <a:xfrm>
            <a:off x="525747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5" name="Text Placeholder 9">
            <a:extLst>
              <a:ext uri="{FF2B5EF4-FFF2-40B4-BE49-F238E27FC236}">
                <a16:creationId xmlns:a16="http://schemas.microsoft.com/office/drawing/2014/main" id="{3DED42BA-E84A-8041-8DA3-B905D395DB46}"/>
              </a:ext>
            </a:extLst>
          </p:cNvPr>
          <p:cNvSpPr>
            <a:spLocks noGrp="1"/>
          </p:cNvSpPr>
          <p:nvPr>
            <p:ph type="body" sz="quarter" idx="33" hasCustomPrompt="1"/>
          </p:nvPr>
        </p:nvSpPr>
        <p:spPr>
          <a:xfrm>
            <a:off x="6780823" y="4191000"/>
            <a:ext cx="1280160" cy="708950"/>
          </a:xfrm>
          <a:prstGeom prst="rect">
            <a:avLst/>
          </a:prstGeom>
        </p:spPr>
        <p:txBody>
          <a:bodyPr/>
          <a:lstStyle>
            <a:lvl1pPr marL="171450" marR="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a:t>Small bullet point</a:t>
            </a:r>
          </a:p>
          <a:p>
            <a:pPr lvl="0"/>
            <a:endParaRPr lang="en-US"/>
          </a:p>
        </p:txBody>
      </p:sp>
      <p:sp>
        <p:nvSpPr>
          <p:cNvPr id="66" name="Text Placeholder 9">
            <a:extLst>
              <a:ext uri="{FF2B5EF4-FFF2-40B4-BE49-F238E27FC236}">
                <a16:creationId xmlns:a16="http://schemas.microsoft.com/office/drawing/2014/main" id="{1C567D26-91B2-7D48-B1D1-DEF60413A2D2}"/>
              </a:ext>
            </a:extLst>
          </p:cNvPr>
          <p:cNvSpPr>
            <a:spLocks noGrp="1"/>
          </p:cNvSpPr>
          <p:nvPr>
            <p:ph type="body" sz="quarter" idx="22" hasCustomPrompt="1"/>
          </p:nvPr>
        </p:nvSpPr>
        <p:spPr>
          <a:xfrm>
            <a:off x="8305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7" name="Text Placeholder 9">
            <a:extLst>
              <a:ext uri="{FF2B5EF4-FFF2-40B4-BE49-F238E27FC236}">
                <a16:creationId xmlns:a16="http://schemas.microsoft.com/office/drawing/2014/main" id="{A7E8CB14-FB7E-3343-B1C7-333BAB76BEBE}"/>
              </a:ext>
            </a:extLst>
          </p:cNvPr>
          <p:cNvSpPr>
            <a:spLocks noGrp="1"/>
          </p:cNvSpPr>
          <p:nvPr>
            <p:ph type="body" sz="quarter" idx="21" hasCustomPrompt="1"/>
          </p:nvPr>
        </p:nvSpPr>
        <p:spPr>
          <a:xfrm>
            <a:off x="6780823"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8" name="Text Placeholder 9">
            <a:extLst>
              <a:ext uri="{FF2B5EF4-FFF2-40B4-BE49-F238E27FC236}">
                <a16:creationId xmlns:a16="http://schemas.microsoft.com/office/drawing/2014/main" id="{A9D2FDBD-2924-C648-AE3D-FBFFBB79AE33}"/>
              </a:ext>
            </a:extLst>
          </p:cNvPr>
          <p:cNvSpPr>
            <a:spLocks noGrp="1"/>
          </p:cNvSpPr>
          <p:nvPr>
            <p:ph type="body" sz="quarter" idx="20" hasCustomPrompt="1"/>
          </p:nvPr>
        </p:nvSpPr>
        <p:spPr>
          <a:xfrm>
            <a:off x="525747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9" name="Text Placeholder 9">
            <a:extLst>
              <a:ext uri="{FF2B5EF4-FFF2-40B4-BE49-F238E27FC236}">
                <a16:creationId xmlns:a16="http://schemas.microsoft.com/office/drawing/2014/main" id="{259C1067-540E-DD45-BB44-E1C59BDC084D}"/>
              </a:ext>
            </a:extLst>
          </p:cNvPr>
          <p:cNvSpPr>
            <a:spLocks noGrp="1"/>
          </p:cNvSpPr>
          <p:nvPr>
            <p:ph type="body" sz="quarter" idx="18" hasCustomPrompt="1"/>
          </p:nvPr>
        </p:nvSpPr>
        <p:spPr>
          <a:xfrm>
            <a:off x="2209800" y="1688690"/>
            <a:ext cx="1280160" cy="708950"/>
          </a:xfrm>
          <a:prstGeom prst="rect">
            <a:avLst/>
          </a:prstGeom>
        </p:spPr>
        <p:txBody>
          <a:bodyPr/>
          <a:lstStyle>
            <a:lvl1pPr marL="60325" indent="-60325">
              <a:spcBef>
                <a:spcPts val="0"/>
              </a:spcBef>
              <a:buFont typeface="Arial" panose="020B0604020202020204" pitchFamily="34" charset="0"/>
              <a:buChar char="•"/>
              <a:tabLst/>
              <a:defRPr sz="1000" spc="0">
                <a:solidFill>
                  <a:schemeClr val="accent1"/>
                </a:solidFill>
                <a:latin typeface="Franklin Gothic Book" panose="020B0503020102020204" pitchFamily="34" charset="0"/>
              </a:defRPr>
            </a:lvl1pPr>
          </a:lstStyle>
          <a:p>
            <a:pPr lvl="0"/>
            <a:r>
              <a:rPr lang="en-US"/>
              <a:t>Small bullet point</a:t>
            </a:r>
          </a:p>
        </p:txBody>
      </p:sp>
      <p:sp>
        <p:nvSpPr>
          <p:cNvPr id="70" name="Text Placeholder 5">
            <a:extLst>
              <a:ext uri="{FF2B5EF4-FFF2-40B4-BE49-F238E27FC236}">
                <a16:creationId xmlns:a16="http://schemas.microsoft.com/office/drawing/2014/main" id="{F3541059-E41B-CE42-B26D-7F489139D496}"/>
              </a:ext>
            </a:extLst>
          </p:cNvPr>
          <p:cNvSpPr>
            <a:spLocks noGrp="1"/>
          </p:cNvSpPr>
          <p:nvPr>
            <p:ph type="body" sz="quarter" idx="14" hasCustomPrompt="1"/>
          </p:nvPr>
        </p:nvSpPr>
        <p:spPr>
          <a:xfrm>
            <a:off x="741362" y="1688690"/>
            <a:ext cx="1280160" cy="708025"/>
          </a:xfrm>
          <a:prstGeom prst="rect">
            <a:avLst/>
          </a:prstGeom>
        </p:spPr>
        <p:txBody>
          <a:bodyPr rIns="0"/>
          <a:lstStyle>
            <a:lvl1pPr marL="0" indent="0" algn="r">
              <a:buNone/>
              <a:defRPr sz="1200" b="1" cap="all" spc="0" baseline="0">
                <a:solidFill>
                  <a:schemeClr val="accent1"/>
                </a:solidFill>
                <a:latin typeface="Franklin Gothic Book" panose="020B0503020102020204" pitchFamily="34" charset="0"/>
              </a:defRPr>
            </a:lvl1pPr>
          </a:lstStyle>
          <a:p>
            <a:pPr lvl="0"/>
            <a:r>
              <a:rPr lang="en-US" spc="300"/>
              <a:t>Row category title</a:t>
            </a:r>
            <a:endParaRPr lang="en-US"/>
          </a:p>
        </p:txBody>
      </p:sp>
      <p:sp>
        <p:nvSpPr>
          <p:cNvPr id="71" name="Text Placeholder 5">
            <a:extLst>
              <a:ext uri="{FF2B5EF4-FFF2-40B4-BE49-F238E27FC236}">
                <a16:creationId xmlns:a16="http://schemas.microsoft.com/office/drawing/2014/main" id="{FD801914-A624-1D45-A6CB-7E5C3F26DDCD}"/>
              </a:ext>
            </a:extLst>
          </p:cNvPr>
          <p:cNvSpPr>
            <a:spLocks noGrp="1"/>
          </p:cNvSpPr>
          <p:nvPr>
            <p:ph type="body" sz="quarter" idx="15" hasCustomPrompt="1"/>
          </p:nvPr>
        </p:nvSpPr>
        <p:spPr>
          <a:xfrm>
            <a:off x="741362" y="2763513"/>
            <a:ext cx="1280160" cy="708025"/>
          </a:xfrm>
          <a:prstGeom prst="rect">
            <a:avLst/>
          </a:prstGeom>
        </p:spPr>
        <p:txBody>
          <a:bodyPr rIns="0"/>
          <a:lstStyle>
            <a:lvl1pPr marL="0" indent="0" algn="r">
              <a:buNone/>
              <a:defRPr sz="1200" b="1" cap="all" spc="0" baseline="0">
                <a:solidFill>
                  <a:schemeClr val="accent1"/>
                </a:solidFill>
                <a:latin typeface="Franklin Gothic Book" panose="020B0503020102020204" pitchFamily="34" charset="0"/>
              </a:defRPr>
            </a:lvl1pPr>
          </a:lstStyle>
          <a:p>
            <a:pPr lvl="0"/>
            <a:r>
              <a:rPr lang="en-US" spc="300"/>
              <a:t>Row category title</a:t>
            </a:r>
            <a:endParaRPr lang="en-US"/>
          </a:p>
        </p:txBody>
      </p:sp>
      <p:sp>
        <p:nvSpPr>
          <p:cNvPr id="72" name="Text Placeholder 5">
            <a:extLst>
              <a:ext uri="{FF2B5EF4-FFF2-40B4-BE49-F238E27FC236}">
                <a16:creationId xmlns:a16="http://schemas.microsoft.com/office/drawing/2014/main" id="{17EEC4DB-D2FE-0340-81CF-12A29CB8D77E}"/>
              </a:ext>
            </a:extLst>
          </p:cNvPr>
          <p:cNvSpPr>
            <a:spLocks noGrp="1"/>
          </p:cNvSpPr>
          <p:nvPr>
            <p:ph type="body" sz="quarter" idx="16" hasCustomPrompt="1"/>
          </p:nvPr>
        </p:nvSpPr>
        <p:spPr>
          <a:xfrm>
            <a:off x="741362" y="4203748"/>
            <a:ext cx="1280160" cy="708025"/>
          </a:xfrm>
          <a:prstGeom prst="rect">
            <a:avLst/>
          </a:prstGeom>
        </p:spPr>
        <p:txBody>
          <a:bodyPr rIns="0"/>
          <a:lstStyle>
            <a:lvl1pPr marL="0" indent="0" algn="r">
              <a:buNone/>
              <a:defRPr sz="1200" b="1" cap="all" spc="0" baseline="0">
                <a:solidFill>
                  <a:schemeClr val="accent1"/>
                </a:solidFill>
                <a:latin typeface="Franklin Gothic Book" panose="020B0503020102020204" pitchFamily="34" charset="0"/>
              </a:defRPr>
            </a:lvl1pPr>
          </a:lstStyle>
          <a:p>
            <a:pPr lvl="0"/>
            <a:r>
              <a:rPr lang="en-US" spc="300"/>
              <a:t>Row category title</a:t>
            </a:r>
            <a:endParaRPr lang="en-US"/>
          </a:p>
        </p:txBody>
      </p:sp>
      <p:sp>
        <p:nvSpPr>
          <p:cNvPr id="73" name="Text Placeholder 5">
            <a:extLst>
              <a:ext uri="{FF2B5EF4-FFF2-40B4-BE49-F238E27FC236}">
                <a16:creationId xmlns:a16="http://schemas.microsoft.com/office/drawing/2014/main" id="{22EB34A2-C25D-914B-9611-E2E646C01E03}"/>
              </a:ext>
            </a:extLst>
          </p:cNvPr>
          <p:cNvSpPr>
            <a:spLocks noGrp="1"/>
          </p:cNvSpPr>
          <p:nvPr>
            <p:ph type="body" sz="quarter" idx="17" hasCustomPrompt="1"/>
          </p:nvPr>
        </p:nvSpPr>
        <p:spPr>
          <a:xfrm>
            <a:off x="741362" y="5223310"/>
            <a:ext cx="1280160" cy="951333"/>
          </a:xfrm>
          <a:prstGeom prst="rect">
            <a:avLst/>
          </a:prstGeom>
        </p:spPr>
        <p:txBody>
          <a:bodyPr rIns="0"/>
          <a:lstStyle>
            <a:lvl1pPr marL="0" indent="0" algn="r">
              <a:buNone/>
              <a:defRPr sz="1200" b="1" cap="all" spc="0" baseline="0">
                <a:solidFill>
                  <a:schemeClr val="accent1"/>
                </a:solidFill>
                <a:latin typeface="Franklin Gothic Book" panose="020B0503020102020204" pitchFamily="34" charset="0"/>
              </a:defRPr>
            </a:lvl1pPr>
          </a:lstStyle>
          <a:p>
            <a:pPr lvl="0"/>
            <a:r>
              <a:rPr lang="en-US" spc="300"/>
              <a:t>Row category title</a:t>
            </a:r>
            <a:endParaRPr lang="en-US"/>
          </a:p>
        </p:txBody>
      </p:sp>
      <p:sp>
        <p:nvSpPr>
          <p:cNvPr id="74" name="Text Placeholder 8">
            <a:extLst>
              <a:ext uri="{FF2B5EF4-FFF2-40B4-BE49-F238E27FC236}">
                <a16:creationId xmlns:a16="http://schemas.microsoft.com/office/drawing/2014/main" id="{C8B5A733-140D-8B40-BA40-6308402CF954}"/>
              </a:ext>
            </a:extLst>
          </p:cNvPr>
          <p:cNvSpPr>
            <a:spLocks noGrp="1"/>
          </p:cNvSpPr>
          <p:nvPr>
            <p:ph type="body" sz="quarter" idx="10" hasCustomPrompt="1"/>
          </p:nvPr>
        </p:nvSpPr>
        <p:spPr>
          <a:xfrm>
            <a:off x="609600" y="381000"/>
            <a:ext cx="7596509" cy="684216"/>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Blocked timeline category chart title</a:t>
            </a:r>
          </a:p>
        </p:txBody>
      </p:sp>
      <p:sp>
        <p:nvSpPr>
          <p:cNvPr id="75" name="Rectangle 74">
            <a:extLst>
              <a:ext uri="{FF2B5EF4-FFF2-40B4-BE49-F238E27FC236}">
                <a16:creationId xmlns:a16="http://schemas.microsoft.com/office/drawing/2014/main" id="{03FDDF0B-04D6-1E49-97CD-CC18E2C21A21}"/>
              </a:ext>
            </a:extLst>
          </p:cNvPr>
          <p:cNvSpPr/>
          <p:nvPr userDrawn="1"/>
        </p:nvSpPr>
        <p:spPr>
          <a:xfrm>
            <a:off x="741362"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latin typeface="Franklin Gothic Book" panose="020B0503020102020204" pitchFamily="34" charset="0"/>
            </a:endParaRPr>
          </a:p>
        </p:txBody>
      </p:sp>
      <p:cxnSp>
        <p:nvCxnSpPr>
          <p:cNvPr id="76" name="Straight Connector 75">
            <a:extLst>
              <a:ext uri="{FF2B5EF4-FFF2-40B4-BE49-F238E27FC236}">
                <a16:creationId xmlns:a16="http://schemas.microsoft.com/office/drawing/2014/main" id="{784A12C8-1A45-BC49-A563-9C2C0B7064AF}"/>
              </a:ext>
            </a:extLst>
          </p:cNvPr>
          <p:cNvCxnSpPr>
            <a:cxnSpLocks/>
          </p:cNvCxnSpPr>
          <p:nvPr userDrawn="1"/>
        </p:nvCxnSpPr>
        <p:spPr>
          <a:xfrm>
            <a:off x="778255" y="250018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959FF0D-4FC7-0A4C-B7B6-8D8653487958}"/>
              </a:ext>
            </a:extLst>
          </p:cNvPr>
          <p:cNvCxnSpPr>
            <a:cxnSpLocks/>
          </p:cNvCxnSpPr>
          <p:nvPr userDrawn="1"/>
        </p:nvCxnSpPr>
        <p:spPr>
          <a:xfrm>
            <a:off x="778255" y="502920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8" name="Text Placeholder 9">
            <a:extLst>
              <a:ext uri="{FF2B5EF4-FFF2-40B4-BE49-F238E27FC236}">
                <a16:creationId xmlns:a16="http://schemas.microsoft.com/office/drawing/2014/main" id="{7EB194CF-1F40-5B4D-A216-EEA8C63D8DD2}"/>
              </a:ext>
            </a:extLst>
          </p:cNvPr>
          <p:cNvSpPr>
            <a:spLocks noGrp="1"/>
          </p:cNvSpPr>
          <p:nvPr>
            <p:ph type="body" sz="quarter" idx="19" hasCustomPrompt="1"/>
          </p:nvPr>
        </p:nvSpPr>
        <p:spPr>
          <a:xfrm>
            <a:off x="3741420" y="168869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79" name="Text Placeholder 9">
            <a:extLst>
              <a:ext uri="{FF2B5EF4-FFF2-40B4-BE49-F238E27FC236}">
                <a16:creationId xmlns:a16="http://schemas.microsoft.com/office/drawing/2014/main" id="{70B4F594-D0C1-D740-99D1-BA16CB0C5E06}"/>
              </a:ext>
            </a:extLst>
          </p:cNvPr>
          <p:cNvSpPr>
            <a:spLocks noGrp="1"/>
          </p:cNvSpPr>
          <p:nvPr>
            <p:ph type="body" sz="quarter" idx="23" hasCustomPrompt="1"/>
          </p:nvPr>
        </p:nvSpPr>
        <p:spPr>
          <a:xfrm>
            <a:off x="9829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0" name="Text Placeholder 9">
            <a:extLst>
              <a:ext uri="{FF2B5EF4-FFF2-40B4-BE49-F238E27FC236}">
                <a16:creationId xmlns:a16="http://schemas.microsoft.com/office/drawing/2014/main" id="{AEAC4A7F-031A-7141-96AD-77D41DA7B0E5}"/>
              </a:ext>
            </a:extLst>
          </p:cNvPr>
          <p:cNvSpPr>
            <a:spLocks noGrp="1"/>
          </p:cNvSpPr>
          <p:nvPr>
            <p:ph type="body" sz="quarter" idx="24" hasCustomPrompt="1"/>
          </p:nvPr>
        </p:nvSpPr>
        <p:spPr>
          <a:xfrm>
            <a:off x="220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1" name="Text Placeholder 9">
            <a:extLst>
              <a:ext uri="{FF2B5EF4-FFF2-40B4-BE49-F238E27FC236}">
                <a16:creationId xmlns:a16="http://schemas.microsoft.com/office/drawing/2014/main" id="{EA8A5439-331B-C146-BC1B-594112DD41DE}"/>
              </a:ext>
            </a:extLst>
          </p:cNvPr>
          <p:cNvSpPr>
            <a:spLocks noGrp="1"/>
          </p:cNvSpPr>
          <p:nvPr>
            <p:ph type="body" sz="quarter" idx="28" hasCustomPrompt="1"/>
          </p:nvPr>
        </p:nvSpPr>
        <p:spPr>
          <a:xfrm>
            <a:off x="8305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2" name="Text Placeholder 9">
            <a:extLst>
              <a:ext uri="{FF2B5EF4-FFF2-40B4-BE49-F238E27FC236}">
                <a16:creationId xmlns:a16="http://schemas.microsoft.com/office/drawing/2014/main" id="{C38C9396-FDCE-3A46-BB27-835FFC063E96}"/>
              </a:ext>
            </a:extLst>
          </p:cNvPr>
          <p:cNvSpPr>
            <a:spLocks noGrp="1"/>
          </p:cNvSpPr>
          <p:nvPr>
            <p:ph type="body" sz="quarter" idx="29" hasCustomPrompt="1"/>
          </p:nvPr>
        </p:nvSpPr>
        <p:spPr>
          <a:xfrm>
            <a:off x="982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3" name="Text Placeholder 9">
            <a:extLst>
              <a:ext uri="{FF2B5EF4-FFF2-40B4-BE49-F238E27FC236}">
                <a16:creationId xmlns:a16="http://schemas.microsoft.com/office/drawing/2014/main" id="{3ED14D17-4AD3-6245-A9CC-57C24D6BB3AE}"/>
              </a:ext>
            </a:extLst>
          </p:cNvPr>
          <p:cNvSpPr>
            <a:spLocks noGrp="1"/>
          </p:cNvSpPr>
          <p:nvPr>
            <p:ph type="body" sz="quarter" idx="31" hasCustomPrompt="1"/>
          </p:nvPr>
        </p:nvSpPr>
        <p:spPr>
          <a:xfrm>
            <a:off x="374142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4" name="Text Placeholder 9">
            <a:extLst>
              <a:ext uri="{FF2B5EF4-FFF2-40B4-BE49-F238E27FC236}">
                <a16:creationId xmlns:a16="http://schemas.microsoft.com/office/drawing/2014/main" id="{C5857B8B-B3EB-2048-96D3-E442619F9E15}"/>
              </a:ext>
            </a:extLst>
          </p:cNvPr>
          <p:cNvSpPr>
            <a:spLocks noGrp="1"/>
          </p:cNvSpPr>
          <p:nvPr>
            <p:ph type="body" sz="quarter" idx="35" hasCustomPrompt="1"/>
          </p:nvPr>
        </p:nvSpPr>
        <p:spPr>
          <a:xfrm>
            <a:off x="982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a:t>Small bullet point</a:t>
            </a:r>
          </a:p>
        </p:txBody>
      </p:sp>
      <p:sp>
        <p:nvSpPr>
          <p:cNvPr id="85" name="Text Placeholder 9">
            <a:extLst>
              <a:ext uri="{FF2B5EF4-FFF2-40B4-BE49-F238E27FC236}">
                <a16:creationId xmlns:a16="http://schemas.microsoft.com/office/drawing/2014/main" id="{29AE7F41-C4F2-F146-930D-2276E41A7113}"/>
              </a:ext>
            </a:extLst>
          </p:cNvPr>
          <p:cNvSpPr>
            <a:spLocks noGrp="1"/>
          </p:cNvSpPr>
          <p:nvPr>
            <p:ph type="body" sz="quarter" idx="36" hasCustomPrompt="1"/>
          </p:nvPr>
        </p:nvSpPr>
        <p:spPr>
          <a:xfrm>
            <a:off x="8305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6" name="Text Placeholder 9">
            <a:extLst>
              <a:ext uri="{FF2B5EF4-FFF2-40B4-BE49-F238E27FC236}">
                <a16:creationId xmlns:a16="http://schemas.microsoft.com/office/drawing/2014/main" id="{2248D147-C5AB-404C-8EE8-9C0D48100C25}"/>
              </a:ext>
            </a:extLst>
          </p:cNvPr>
          <p:cNvSpPr>
            <a:spLocks noGrp="1"/>
          </p:cNvSpPr>
          <p:nvPr>
            <p:ph type="body" sz="quarter" idx="38" hasCustomPrompt="1"/>
          </p:nvPr>
        </p:nvSpPr>
        <p:spPr>
          <a:xfrm>
            <a:off x="525747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7" name="Text Placeholder 9">
            <a:extLst>
              <a:ext uri="{FF2B5EF4-FFF2-40B4-BE49-F238E27FC236}">
                <a16:creationId xmlns:a16="http://schemas.microsoft.com/office/drawing/2014/main" id="{2F61A984-ACA5-1A47-B018-3EB8C700006A}"/>
              </a:ext>
            </a:extLst>
          </p:cNvPr>
          <p:cNvSpPr>
            <a:spLocks noGrp="1"/>
          </p:cNvSpPr>
          <p:nvPr>
            <p:ph type="body" sz="quarter" idx="39" hasCustomPrompt="1"/>
          </p:nvPr>
        </p:nvSpPr>
        <p:spPr>
          <a:xfrm>
            <a:off x="6780823"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8" name="Text Placeholder 9">
            <a:extLst>
              <a:ext uri="{FF2B5EF4-FFF2-40B4-BE49-F238E27FC236}">
                <a16:creationId xmlns:a16="http://schemas.microsoft.com/office/drawing/2014/main" id="{08068585-D074-D14F-AE98-6FA37CDD099B}"/>
              </a:ext>
            </a:extLst>
          </p:cNvPr>
          <p:cNvSpPr>
            <a:spLocks noGrp="1"/>
          </p:cNvSpPr>
          <p:nvPr>
            <p:ph type="body" sz="quarter" idx="40" hasCustomPrompt="1"/>
          </p:nvPr>
        </p:nvSpPr>
        <p:spPr>
          <a:xfrm>
            <a:off x="374142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9" name="Text Placeholder 9">
            <a:extLst>
              <a:ext uri="{FF2B5EF4-FFF2-40B4-BE49-F238E27FC236}">
                <a16:creationId xmlns:a16="http://schemas.microsoft.com/office/drawing/2014/main" id="{BCABF1CE-7E17-9141-9A9C-F6CBB9C6FD83}"/>
              </a:ext>
            </a:extLst>
          </p:cNvPr>
          <p:cNvSpPr>
            <a:spLocks noGrp="1"/>
          </p:cNvSpPr>
          <p:nvPr>
            <p:ph type="body" sz="quarter" idx="41" hasCustomPrompt="1"/>
          </p:nvPr>
        </p:nvSpPr>
        <p:spPr>
          <a:xfrm>
            <a:off x="982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3" name="Text Placeholder 2">
            <a:extLst>
              <a:ext uri="{FF2B5EF4-FFF2-40B4-BE49-F238E27FC236}">
                <a16:creationId xmlns:a16="http://schemas.microsoft.com/office/drawing/2014/main" id="{CCD1544D-293B-6640-B3F6-54C1EFAAA74E}"/>
              </a:ext>
            </a:extLst>
          </p:cNvPr>
          <p:cNvSpPr>
            <a:spLocks noGrp="1"/>
          </p:cNvSpPr>
          <p:nvPr>
            <p:ph type="body" sz="quarter" idx="42" hasCustomPrompt="1"/>
          </p:nvPr>
        </p:nvSpPr>
        <p:spPr>
          <a:xfrm>
            <a:off x="221011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2014</a:t>
            </a:r>
          </a:p>
        </p:txBody>
      </p:sp>
      <p:sp>
        <p:nvSpPr>
          <p:cNvPr id="42" name="Text Placeholder 2">
            <a:extLst>
              <a:ext uri="{FF2B5EF4-FFF2-40B4-BE49-F238E27FC236}">
                <a16:creationId xmlns:a16="http://schemas.microsoft.com/office/drawing/2014/main" id="{6181E7AE-D8FF-F946-BBF8-A29A6BB23154}"/>
              </a:ext>
            </a:extLst>
          </p:cNvPr>
          <p:cNvSpPr>
            <a:spLocks noGrp="1"/>
          </p:cNvSpPr>
          <p:nvPr>
            <p:ph type="body" sz="quarter" idx="43" hasCustomPrompt="1"/>
          </p:nvPr>
        </p:nvSpPr>
        <p:spPr>
          <a:xfrm>
            <a:off x="374173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2015</a:t>
            </a:r>
          </a:p>
        </p:txBody>
      </p:sp>
      <p:sp>
        <p:nvSpPr>
          <p:cNvPr id="43" name="Text Placeholder 2">
            <a:extLst>
              <a:ext uri="{FF2B5EF4-FFF2-40B4-BE49-F238E27FC236}">
                <a16:creationId xmlns:a16="http://schemas.microsoft.com/office/drawing/2014/main" id="{DBCC9E77-B320-CB44-9A31-DFAF35E67A94}"/>
              </a:ext>
            </a:extLst>
          </p:cNvPr>
          <p:cNvSpPr>
            <a:spLocks noGrp="1"/>
          </p:cNvSpPr>
          <p:nvPr>
            <p:ph type="body" sz="quarter" idx="44" hasCustomPrompt="1"/>
          </p:nvPr>
        </p:nvSpPr>
        <p:spPr>
          <a:xfrm>
            <a:off x="525778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2016</a:t>
            </a:r>
          </a:p>
        </p:txBody>
      </p:sp>
      <p:sp>
        <p:nvSpPr>
          <p:cNvPr id="45" name="Text Placeholder 2">
            <a:extLst>
              <a:ext uri="{FF2B5EF4-FFF2-40B4-BE49-F238E27FC236}">
                <a16:creationId xmlns:a16="http://schemas.microsoft.com/office/drawing/2014/main" id="{625382FF-9F07-074E-BF38-27A1897D9B8A}"/>
              </a:ext>
            </a:extLst>
          </p:cNvPr>
          <p:cNvSpPr>
            <a:spLocks noGrp="1"/>
          </p:cNvSpPr>
          <p:nvPr>
            <p:ph type="body" sz="quarter" idx="45" hasCustomPrompt="1"/>
          </p:nvPr>
        </p:nvSpPr>
        <p:spPr>
          <a:xfrm>
            <a:off x="6781141"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2017</a:t>
            </a:r>
          </a:p>
        </p:txBody>
      </p:sp>
      <p:sp>
        <p:nvSpPr>
          <p:cNvPr id="46" name="Text Placeholder 2">
            <a:extLst>
              <a:ext uri="{FF2B5EF4-FFF2-40B4-BE49-F238E27FC236}">
                <a16:creationId xmlns:a16="http://schemas.microsoft.com/office/drawing/2014/main" id="{25643073-65B6-4A43-9940-99F434ED618E}"/>
              </a:ext>
            </a:extLst>
          </p:cNvPr>
          <p:cNvSpPr>
            <a:spLocks noGrp="1"/>
          </p:cNvSpPr>
          <p:nvPr>
            <p:ph type="body" sz="quarter" idx="46" hasCustomPrompt="1"/>
          </p:nvPr>
        </p:nvSpPr>
        <p:spPr>
          <a:xfrm>
            <a:off x="830611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2018</a:t>
            </a:r>
          </a:p>
        </p:txBody>
      </p:sp>
      <p:sp>
        <p:nvSpPr>
          <p:cNvPr id="47" name="Text Placeholder 2">
            <a:extLst>
              <a:ext uri="{FF2B5EF4-FFF2-40B4-BE49-F238E27FC236}">
                <a16:creationId xmlns:a16="http://schemas.microsoft.com/office/drawing/2014/main" id="{77F77E3A-6EE7-3346-B73D-8E7FA8662B5F}"/>
              </a:ext>
            </a:extLst>
          </p:cNvPr>
          <p:cNvSpPr>
            <a:spLocks noGrp="1"/>
          </p:cNvSpPr>
          <p:nvPr>
            <p:ph type="body" sz="quarter" idx="47" hasCustomPrompt="1"/>
          </p:nvPr>
        </p:nvSpPr>
        <p:spPr>
          <a:xfrm>
            <a:off x="983011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2019-2020</a:t>
            </a:r>
          </a:p>
        </p:txBody>
      </p:sp>
    </p:spTree>
    <p:extLst>
      <p:ext uri="{BB962C8B-B14F-4D97-AF65-F5344CB8AC3E}">
        <p14:creationId xmlns:p14="http://schemas.microsoft.com/office/powerpoint/2010/main" val="4098224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B4BEC0-8FF6-094D-9842-8FF1FFB5B29E}"/>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0C5BC0-F5A7-F049-A3F3-769AF7D2A78F}"/>
              </a:ext>
            </a:extLst>
          </p:cNvPr>
          <p:cNvSpPr txBox="1"/>
          <p:nvPr userDrawn="1"/>
        </p:nvSpPr>
        <p:spPr>
          <a:xfrm>
            <a:off x="2625498" y="6324600"/>
            <a:ext cx="6941003"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686E14B-6982-944A-B224-FC61E0D4E0FA}"/>
              </a:ext>
            </a:extLst>
          </p:cNvPr>
          <p:cNvSpPr/>
          <p:nvPr userDrawn="1"/>
        </p:nvSpPr>
        <p:spPr>
          <a:xfrm>
            <a:off x="3467099"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a:solidFill>
                  <a:schemeClr val="accent5"/>
                </a:solidFill>
                <a:effectLst/>
                <a:latin typeface="Roboto" charset="0"/>
              </a:rPr>
              <a:t>Blue Cross Blue Shield of Massachusetts is an Independent Licensee of the Blue Cross and Blue Shield Association.</a:t>
            </a:r>
            <a:endParaRPr lang="en-US" sz="550">
              <a:solidFill>
                <a:schemeClr val="accent5"/>
              </a:solidFill>
            </a:endParaRPr>
          </a:p>
        </p:txBody>
      </p:sp>
      <p:pic>
        <p:nvPicPr>
          <p:cNvPr id="5" name="Picture 4" descr="A picture containing drawing&#10;&#10;Description automatically generated">
            <a:extLst>
              <a:ext uri="{FF2B5EF4-FFF2-40B4-BE49-F238E27FC236}">
                <a16:creationId xmlns:a16="http://schemas.microsoft.com/office/drawing/2014/main" id="{29707C4B-CEF9-9C42-97B0-F8A6FB6274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00" y="1676400"/>
            <a:ext cx="2667000" cy="2667000"/>
          </a:xfrm>
          <a:prstGeom prst="rect">
            <a:avLst/>
          </a:prstGeom>
        </p:spPr>
      </p:pic>
      <p:sp>
        <p:nvSpPr>
          <p:cNvPr id="9" name="Text Placeholder 16">
            <a:extLst>
              <a:ext uri="{FF2B5EF4-FFF2-40B4-BE49-F238E27FC236}">
                <a16:creationId xmlns:a16="http://schemas.microsoft.com/office/drawing/2014/main" id="{A55BB19E-70C3-7441-9BAB-79FE43FB11F7}"/>
              </a:ext>
            </a:extLst>
          </p:cNvPr>
          <p:cNvSpPr>
            <a:spLocks noGrp="1"/>
          </p:cNvSpPr>
          <p:nvPr>
            <p:ph type="body" sz="quarter" idx="14" hasCustomPrompt="1"/>
          </p:nvPr>
        </p:nvSpPr>
        <p:spPr>
          <a:xfrm>
            <a:off x="3512570" y="3733800"/>
            <a:ext cx="5166860" cy="381000"/>
          </a:xfrm>
          <a:prstGeom prst="rect">
            <a:avLst/>
          </a:prstGeom>
          <a:ln>
            <a:noFill/>
          </a:ln>
        </p:spPr>
        <p:txBody>
          <a:bodyPr/>
          <a:lstStyle>
            <a:lvl1pPr marL="0" indent="0" algn="ctr">
              <a:buNone/>
              <a:defRPr sz="1000" spc="0">
                <a:solidFill>
                  <a:schemeClr val="bg1"/>
                </a:solidFill>
                <a:latin typeface="Franklin Gothic Book" panose="020B0503020102020204" pitchFamily="34" charset="0"/>
              </a:defRPr>
            </a:lvl1pPr>
          </a:lstStyle>
          <a:p>
            <a:pPr lvl="0"/>
            <a:r>
              <a:rPr lang="en-US"/>
              <a:t>Blue Cross Blue Shield of Massachusetts is an Independent Licensee </a:t>
            </a:r>
            <a:br>
              <a:rPr lang="en-US"/>
            </a:br>
            <a:r>
              <a:rPr lang="en-US"/>
              <a:t>of the Blue Cross and Blue Shield Association. </a:t>
            </a:r>
          </a:p>
        </p:txBody>
      </p:sp>
      <p:sp>
        <p:nvSpPr>
          <p:cNvPr id="10" name="TextBox 9">
            <a:extLst>
              <a:ext uri="{FF2B5EF4-FFF2-40B4-BE49-F238E27FC236}">
                <a16:creationId xmlns:a16="http://schemas.microsoft.com/office/drawing/2014/main" id="{0881CFF1-D86B-5549-905F-DBEA6B1678CC}"/>
              </a:ext>
            </a:extLst>
          </p:cNvPr>
          <p:cNvSpPr txBox="1"/>
          <p:nvPr userDrawn="1"/>
        </p:nvSpPr>
        <p:spPr>
          <a:xfrm>
            <a:off x="2625499" y="6324600"/>
            <a:ext cx="6941003"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bg1"/>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bg1"/>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23DC3788-E544-F745-BF9A-98885E5F5ABC}"/>
              </a:ext>
            </a:extLst>
          </p:cNvPr>
          <p:cNvSpPr/>
          <p:nvPr userDrawn="1"/>
        </p:nvSpPr>
        <p:spPr>
          <a:xfrm>
            <a:off x="3467100"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a:solidFill>
                  <a:schemeClr val="bg1"/>
                </a:solidFill>
                <a:effectLst/>
                <a:latin typeface="Roboto" charset="0"/>
              </a:rPr>
              <a:t>Blue Cross Blue Shield of Massachusetts is an Independent Licensee of the Blue Cross and Blue Shield Association.</a:t>
            </a:r>
            <a:endParaRPr lang="en-US" sz="550">
              <a:solidFill>
                <a:schemeClr val="bg1"/>
              </a:solidFill>
            </a:endParaRPr>
          </a:p>
        </p:txBody>
      </p:sp>
    </p:spTree>
    <p:extLst>
      <p:ext uri="{BB962C8B-B14F-4D97-AF65-F5344CB8AC3E}">
        <p14:creationId xmlns:p14="http://schemas.microsoft.com/office/powerpoint/2010/main" val="3818880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81819" y="265364"/>
            <a:ext cx="10228048" cy="644276"/>
          </a:xfrm>
        </p:spPr>
        <p:txBody>
          <a:bodyPr lIns="0" tIns="0" rIns="0" bIns="0" anchor="b" anchorCtr="0">
            <a:noAutofit/>
          </a:bodyPr>
          <a:lstStyle>
            <a:lvl1pPr>
              <a:defRPr sz="2000">
                <a:solidFill>
                  <a:srgbClr val="CC0000"/>
                </a:solidFill>
              </a:defRPr>
            </a:lvl1pPr>
          </a:lstStyle>
          <a:p>
            <a:r>
              <a:rPr lang="en-US"/>
              <a:t>Click To Edit Master Title Style</a:t>
            </a:r>
          </a:p>
        </p:txBody>
      </p:sp>
      <p:sp>
        <p:nvSpPr>
          <p:cNvPr id="3" name="Content Placeholder 2"/>
          <p:cNvSpPr>
            <a:spLocks noGrp="1"/>
          </p:cNvSpPr>
          <p:nvPr>
            <p:ph idx="1"/>
          </p:nvPr>
        </p:nvSpPr>
        <p:spPr>
          <a:xfrm>
            <a:off x="984014" y="1260478"/>
            <a:ext cx="10225853" cy="4818540"/>
          </a:xfrm>
        </p:spPr>
        <p:txBody>
          <a:bodyPr lIns="0" tIns="0" rIns="0" bIns="0">
            <a:normAutofit/>
          </a:bodyPr>
          <a:lstStyle>
            <a:lvl1pPr marL="0" indent="0">
              <a:spcBef>
                <a:spcPts val="600"/>
              </a:spcBef>
              <a:spcAft>
                <a:spcPts val="600"/>
              </a:spcAft>
              <a:buFont typeface="Wingdings" charset="2"/>
              <a:buNone/>
              <a:defRPr sz="1800">
                <a:solidFill>
                  <a:srgbClr val="484E53"/>
                </a:solidFill>
              </a:defRPr>
            </a:lvl1pPr>
            <a:lvl2pPr marL="225416" indent="-225416">
              <a:spcBef>
                <a:spcPts val="600"/>
              </a:spcBef>
              <a:spcAft>
                <a:spcPts val="600"/>
              </a:spcAft>
              <a:buClr>
                <a:srgbClr val="CC0000"/>
              </a:buClr>
              <a:buFont typeface="Wingdings" charset="2"/>
              <a:buChar char="§"/>
              <a:defRPr sz="1600">
                <a:solidFill>
                  <a:srgbClr val="484E53"/>
                </a:solidFill>
              </a:defRPr>
            </a:lvl2pPr>
            <a:lvl3pPr marL="225416" indent="-225416">
              <a:spcBef>
                <a:spcPts val="600"/>
              </a:spcBef>
              <a:spcAft>
                <a:spcPts val="600"/>
              </a:spcAft>
              <a:buClr>
                <a:srgbClr val="CC0000"/>
              </a:buClr>
              <a:buFont typeface="Wingdings" charset="2"/>
              <a:buChar char="§"/>
              <a:defRPr sz="1600">
                <a:solidFill>
                  <a:srgbClr val="484E53"/>
                </a:solidFill>
              </a:defRPr>
            </a:lvl3pPr>
            <a:lvl4pPr marL="225416" indent="-225416">
              <a:spcBef>
                <a:spcPts val="600"/>
              </a:spcBef>
              <a:spcAft>
                <a:spcPts val="600"/>
              </a:spcAft>
              <a:buClr>
                <a:srgbClr val="CC0000"/>
              </a:buClr>
              <a:buFont typeface="Wingdings" charset="2"/>
              <a:buChar char="§"/>
              <a:defRPr sz="1600">
                <a:solidFill>
                  <a:srgbClr val="484E53"/>
                </a:solidFill>
              </a:defRPr>
            </a:lvl4pPr>
            <a:lvl5pPr marL="225416" indent="-225416">
              <a:spcBef>
                <a:spcPts val="600"/>
              </a:spcBef>
              <a:spcAft>
                <a:spcPts val="600"/>
              </a:spcAft>
              <a:buClr>
                <a:srgbClr val="CC0000"/>
              </a:buClr>
              <a:buFont typeface="Wingdings" charset="2"/>
              <a:buChar char="§"/>
              <a:defRPr sz="1600">
                <a:solidFill>
                  <a:srgbClr val="484E5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974542" y="1028239"/>
            <a:ext cx="10235325" cy="0"/>
          </a:xfrm>
          <a:prstGeom prst="line">
            <a:avLst/>
          </a:prstGeom>
          <a:ln w="38100" cmpd="sng">
            <a:solidFill>
              <a:srgbClr val="CC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9994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720FF97-C41C-D34E-9EB4-384D4389D5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1F389AC1-84E3-4E44-AC8E-58ADFBFFEE3E}"/>
              </a:ext>
            </a:extLst>
          </p:cNvPr>
          <p:cNvSpPr>
            <a:spLocks noGrp="1"/>
          </p:cNvSpPr>
          <p:nvPr>
            <p:ph type="body" sz="quarter" idx="10" hasCustomPrompt="1"/>
          </p:nvPr>
        </p:nvSpPr>
        <p:spPr>
          <a:xfrm>
            <a:off x="1295400" y="3124200"/>
            <a:ext cx="6705600" cy="540917"/>
          </a:xfrm>
          <a:prstGeom prst="rect">
            <a:avLst/>
          </a:prstGeom>
        </p:spPr>
        <p:txBody>
          <a:bodyPr wrap="square" lIns="0" tIns="0" rIns="0" bIns="0">
            <a:noAutofit/>
          </a:bodyPr>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6600" b="1" kern="1200" cap="all" spc="0" baseline="0" dirty="0" smtClean="0">
                <a:solidFill>
                  <a:srgbClr val="FD5D3B"/>
                </a:solidFill>
                <a:latin typeface="Arial Narrow" panose="020B0606020202030204" pitchFamily="34" charset="0"/>
                <a:ea typeface="+mn-ea"/>
                <a:cs typeface="+mn-cs"/>
              </a:defRPr>
            </a:lvl1pPr>
          </a:lstStyle>
          <a:p>
            <a:pPr fontAlgn="auto">
              <a:spcAft>
                <a:spcPts val="0"/>
              </a:spcAft>
            </a:pPr>
            <a:r>
              <a:rPr lang="en-US" sz="3800">
                <a:solidFill>
                  <a:srgbClr val="FD5D3B"/>
                </a:solidFill>
              </a:rPr>
              <a:t>Section Header option 1</a:t>
            </a:r>
          </a:p>
        </p:txBody>
      </p:sp>
      <p:sp>
        <p:nvSpPr>
          <p:cNvPr id="10" name="Content Placeholder 10">
            <a:extLst>
              <a:ext uri="{FF2B5EF4-FFF2-40B4-BE49-F238E27FC236}">
                <a16:creationId xmlns:a16="http://schemas.microsoft.com/office/drawing/2014/main" id="{EAE4D895-69CB-3245-A4C0-BAD9D4FFBF58}"/>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Franklin Gothic Book" panose="020B0503020102020204" pitchFamily="34" charset="0"/>
              </a:defRPr>
            </a:lvl1pPr>
          </a:lstStyle>
          <a:p>
            <a:pPr lvl="0"/>
            <a:r>
              <a:rPr lang="en-US"/>
              <a:t>SECTION SUBTITLE</a:t>
            </a:r>
          </a:p>
        </p:txBody>
      </p:sp>
      <p:pic>
        <p:nvPicPr>
          <p:cNvPr id="13" name="Picture 12" descr="A picture containing object, clock, drawing&#10;&#10;Description automatically generated">
            <a:extLst>
              <a:ext uri="{FF2B5EF4-FFF2-40B4-BE49-F238E27FC236}">
                <a16:creationId xmlns:a16="http://schemas.microsoft.com/office/drawing/2014/main" id="{25C8DD14-3C56-3646-88AE-A4B0A01F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9" name="Rectangle 8">
            <a:extLst>
              <a:ext uri="{FF2B5EF4-FFF2-40B4-BE49-F238E27FC236}">
                <a16:creationId xmlns:a16="http://schemas.microsoft.com/office/drawing/2014/main" id="{AD38A769-51A8-7E43-8F85-71C0AB799D1D}"/>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1" name="TextBox 10">
            <a:extLst>
              <a:ext uri="{FF2B5EF4-FFF2-40B4-BE49-F238E27FC236}">
                <a16:creationId xmlns:a16="http://schemas.microsoft.com/office/drawing/2014/main" id="{F5138213-F426-314B-9F9A-753C5C7C9550}"/>
              </a:ext>
            </a:extLst>
          </p:cNvPr>
          <p:cNvSpPr txBox="1"/>
          <p:nvPr userDrawn="1"/>
        </p:nvSpPr>
        <p:spPr>
          <a:xfrm>
            <a:off x="8033872" y="6245352"/>
            <a:ext cx="359553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412128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Title Slide - White">
    <p:spTree>
      <p:nvGrpSpPr>
        <p:cNvPr id="1" name=""/>
        <p:cNvGrpSpPr/>
        <p:nvPr/>
      </p:nvGrpSpPr>
      <p:grpSpPr>
        <a:xfrm>
          <a:off x="0" y="0"/>
          <a:ext cx="0" cy="0"/>
          <a:chOff x="0" y="0"/>
          <a:chExt cx="0" cy="0"/>
        </a:xfrm>
      </p:grpSpPr>
      <p:pic>
        <p:nvPicPr>
          <p:cNvPr id="3" name="Picture 2" descr="A picture containing mirror&#10;&#10;Description automatically generated">
            <a:extLst>
              <a:ext uri="{FF2B5EF4-FFF2-40B4-BE49-F238E27FC236}">
                <a16:creationId xmlns:a16="http://schemas.microsoft.com/office/drawing/2014/main" id="{8EB13B30-B115-F941-841B-72BA0B0778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 Placeholder 9">
            <a:extLst>
              <a:ext uri="{FF2B5EF4-FFF2-40B4-BE49-F238E27FC236}">
                <a16:creationId xmlns:a16="http://schemas.microsoft.com/office/drawing/2014/main" id="{C0E71645-E3A0-0C42-9195-8E489895FB78}"/>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1" kern="1200" cap="none" spc="0" baseline="0" dirty="0" smtClean="0">
                <a:solidFill>
                  <a:srgbClr val="FD5D3B"/>
                </a:solidFill>
                <a:latin typeface="Arial Narrow" panose="020B0606020202030204" pitchFamily="34" charset="0"/>
                <a:ea typeface="+mn-ea"/>
                <a:cs typeface="+mn-cs"/>
              </a:defRPr>
            </a:lvl1pPr>
          </a:lstStyle>
          <a:p>
            <a:pPr fontAlgn="auto">
              <a:spcAft>
                <a:spcPts val="0"/>
              </a:spcAft>
            </a:pPr>
            <a:r>
              <a:rPr lang="en-US" sz="3800">
                <a:solidFill>
                  <a:srgbClr val="FD5D3B"/>
                </a:solidFill>
              </a:rPr>
              <a:t>SECTION HEADER OPTION 2 </a:t>
            </a:r>
          </a:p>
        </p:txBody>
      </p:sp>
      <p:sp>
        <p:nvSpPr>
          <p:cNvPr id="19" name="Content Placeholder 10">
            <a:extLst>
              <a:ext uri="{FF2B5EF4-FFF2-40B4-BE49-F238E27FC236}">
                <a16:creationId xmlns:a16="http://schemas.microsoft.com/office/drawing/2014/main" id="{328ABE54-3B5D-BC4F-A8FD-4F9A4FF79DB9}"/>
              </a:ext>
            </a:extLst>
          </p:cNvPr>
          <p:cNvSpPr>
            <a:spLocks noGrp="1"/>
          </p:cNvSpPr>
          <p:nvPr>
            <p:ph sz="quarter" idx="11" hasCustomPrompt="1"/>
          </p:nvPr>
        </p:nvSpPr>
        <p:spPr>
          <a:xfrm>
            <a:off x="1295400" y="3733800"/>
            <a:ext cx="6705600" cy="304800"/>
          </a:xfrm>
          <a:prstGeom prst="rect">
            <a:avLst/>
          </a:prstGeom>
        </p:spPr>
        <p:txBody>
          <a:bodyPr lIns="0" tIns="0" rIns="0" bIns="0"/>
          <a:lstStyle>
            <a:lvl1pPr marL="0" indent="0">
              <a:buNone/>
              <a:defRPr sz="1800" b="0" i="0" cap="all" spc="0" baseline="0">
                <a:solidFill>
                  <a:schemeClr val="accent1"/>
                </a:solidFill>
                <a:latin typeface="Franklin Gothic Book" panose="020B0503020102020204" pitchFamily="34" charset="0"/>
              </a:defRPr>
            </a:lvl1pPr>
          </a:lstStyle>
          <a:p>
            <a:pPr lvl="0"/>
            <a:r>
              <a:rPr lang="en-US"/>
              <a:t>SECTION SUBTITLE</a:t>
            </a:r>
          </a:p>
        </p:txBody>
      </p:sp>
      <p:sp>
        <p:nvSpPr>
          <p:cNvPr id="7" name="Rectangle 6">
            <a:extLst>
              <a:ext uri="{FF2B5EF4-FFF2-40B4-BE49-F238E27FC236}">
                <a16:creationId xmlns:a16="http://schemas.microsoft.com/office/drawing/2014/main" id="{82B07457-5542-0E42-A263-2A5C87968823}"/>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8" name="TextBox 7">
            <a:extLst>
              <a:ext uri="{FF2B5EF4-FFF2-40B4-BE49-F238E27FC236}">
                <a16:creationId xmlns:a16="http://schemas.microsoft.com/office/drawing/2014/main" id="{0984A120-E060-8445-8888-BAF21DD4C4A8}"/>
              </a:ext>
            </a:extLst>
          </p:cNvPr>
          <p:cNvSpPr txBox="1"/>
          <p:nvPr userDrawn="1"/>
        </p:nvSpPr>
        <p:spPr>
          <a:xfrm>
            <a:off x="8033872" y="6245352"/>
            <a:ext cx="359553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pic>
        <p:nvPicPr>
          <p:cNvPr id="11" name="Picture 10" descr="Blue Cross Blue Shield of Massachusetts Logo">
            <a:extLst>
              <a:ext uri="{FF2B5EF4-FFF2-40B4-BE49-F238E27FC236}">
                <a16:creationId xmlns:a16="http://schemas.microsoft.com/office/drawing/2014/main" id="{8A673103-26D6-C64A-AA30-B086CD6CBA75}"/>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Tree>
    <p:extLst>
      <p:ext uri="{BB962C8B-B14F-4D97-AF65-F5344CB8AC3E}">
        <p14:creationId xmlns:p14="http://schemas.microsoft.com/office/powerpoint/2010/main" val="79918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F3A639A-6109-B54D-9145-3579E4840AED}"/>
              </a:ext>
            </a:extLst>
          </p:cNvPr>
          <p:cNvCxnSpPr/>
          <p:nvPr userDrawn="1"/>
        </p:nvCxnSpPr>
        <p:spPr>
          <a:xfrm>
            <a:off x="1056861" y="2166730"/>
            <a:ext cx="10078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6">
            <a:extLst>
              <a:ext uri="{FF2B5EF4-FFF2-40B4-BE49-F238E27FC236}">
                <a16:creationId xmlns:a16="http://schemas.microsoft.com/office/drawing/2014/main" id="{C2816257-401A-F240-B333-525CCB812138}"/>
              </a:ext>
            </a:extLst>
          </p:cNvPr>
          <p:cNvSpPr>
            <a:spLocks noGrp="1"/>
          </p:cNvSpPr>
          <p:nvPr>
            <p:ph type="body" sz="quarter" idx="15" hasCustomPrompt="1"/>
          </p:nvPr>
        </p:nvSpPr>
        <p:spPr>
          <a:xfrm>
            <a:off x="1056859" y="2524746"/>
            <a:ext cx="10078279" cy="2961652"/>
          </a:xfrm>
          <a:prstGeom prst="rect">
            <a:avLst/>
          </a:prstGeom>
        </p:spPr>
        <p:txBody>
          <a:bodyPr/>
          <a:lstStyle>
            <a:lvl1pPr marL="0" indent="0">
              <a:buNone/>
              <a:defRPr sz="4800" b="1">
                <a:solidFill>
                  <a:srgbClr val="FD5D3B"/>
                </a:solidFill>
                <a:latin typeface="Arial Narrow" panose="020B0606020202030204" pitchFamily="34" charset="0"/>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PLACEHOLDER</a:t>
            </a:r>
          </a:p>
        </p:txBody>
      </p:sp>
    </p:spTree>
    <p:extLst>
      <p:ext uri="{BB962C8B-B14F-4D97-AF65-F5344CB8AC3E}">
        <p14:creationId xmlns:p14="http://schemas.microsoft.com/office/powerpoint/2010/main" val="60368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1A887-CD57-1941-8F84-26A9D4CDC693}"/>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a:extLst>
              <a:ext uri="{FF2B5EF4-FFF2-40B4-BE49-F238E27FC236}">
                <a16:creationId xmlns:a16="http://schemas.microsoft.com/office/drawing/2014/main" id="{8686BFAF-B0BC-BE4A-BEE4-271BFC0162F2}"/>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3800" b="1" kern="1200" cap="all" spc="0" baseline="0" dirty="0" smtClean="0">
                <a:solidFill>
                  <a:srgbClr val="FD5D3B"/>
                </a:solidFill>
                <a:latin typeface="Arial Narrow" panose="020B0606020202030204" pitchFamily="34" charset="0"/>
                <a:ea typeface="+mn-ea"/>
                <a:cs typeface="+mn-cs"/>
              </a:defRPr>
            </a:lvl1pPr>
          </a:lstStyle>
          <a:p>
            <a:pPr fontAlgn="auto">
              <a:spcAft>
                <a:spcPts val="0"/>
              </a:spcAft>
            </a:pPr>
            <a:r>
              <a:rPr lang="en-US" sz="3800">
                <a:solidFill>
                  <a:srgbClr val="FD5D3B"/>
                </a:solidFill>
              </a:rPr>
              <a:t>Section Header option 3 </a:t>
            </a:r>
          </a:p>
        </p:txBody>
      </p:sp>
      <p:sp>
        <p:nvSpPr>
          <p:cNvPr id="14" name="Content Placeholder 10">
            <a:extLst>
              <a:ext uri="{FF2B5EF4-FFF2-40B4-BE49-F238E27FC236}">
                <a16:creationId xmlns:a16="http://schemas.microsoft.com/office/drawing/2014/main" id="{5A3747DF-1799-CA49-B6D4-435C14CCE692}"/>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Franklin Gothic Book" panose="020B0503020102020204" pitchFamily="34" charset="0"/>
              </a:defRPr>
            </a:lvl1pPr>
          </a:lstStyle>
          <a:p>
            <a:pPr lvl="0"/>
            <a:r>
              <a:rPr lang="en-US"/>
              <a:t>SECTION SUBTITLE</a:t>
            </a:r>
          </a:p>
        </p:txBody>
      </p:sp>
      <p:sp>
        <p:nvSpPr>
          <p:cNvPr id="18" name="TextBox 17">
            <a:extLst>
              <a:ext uri="{FF2B5EF4-FFF2-40B4-BE49-F238E27FC236}">
                <a16:creationId xmlns:a16="http://schemas.microsoft.com/office/drawing/2014/main" id="{B2C99472-6389-8F43-9069-8AD6C04F469E}"/>
              </a:ext>
            </a:extLst>
          </p:cNvPr>
          <p:cNvSpPr txBox="1"/>
          <p:nvPr userDrawn="1"/>
        </p:nvSpPr>
        <p:spPr>
          <a:xfrm>
            <a:off x="4691070" y="6324600"/>
            <a:ext cx="6941003"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B3B8631D-3F22-CA48-99D2-3E802A18CBAE}"/>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chemeClr val="accent5"/>
                </a:solidFill>
                <a:effectLst/>
                <a:latin typeface="Roboto" charset="0"/>
              </a:rPr>
              <a:t>Blue Cross Blue Shield of Massachusetts is an Independent Licensee of the Blue Cross and Blue Shield Association.</a:t>
            </a:r>
            <a:endParaRPr lang="en-US" sz="550">
              <a:solidFill>
                <a:schemeClr val="accent5"/>
              </a:solidFill>
            </a:endParaRPr>
          </a:p>
        </p:txBody>
      </p:sp>
      <p:pic>
        <p:nvPicPr>
          <p:cNvPr id="8" name="Picture 7" descr="A picture containing drawing&#10;&#10;Description automatically generated">
            <a:extLst>
              <a:ext uri="{FF2B5EF4-FFF2-40B4-BE49-F238E27FC236}">
                <a16:creationId xmlns:a16="http://schemas.microsoft.com/office/drawing/2014/main" id="{8C1CC89E-EDE0-684D-812F-3CA2D8BDE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2725" y="-76200"/>
            <a:ext cx="1438275" cy="1438275"/>
          </a:xfrm>
          <a:prstGeom prst="rect">
            <a:avLst/>
          </a:prstGeom>
        </p:spPr>
      </p:pic>
    </p:spTree>
    <p:extLst>
      <p:ext uri="{BB962C8B-B14F-4D97-AF65-F5344CB8AC3E}">
        <p14:creationId xmlns:p14="http://schemas.microsoft.com/office/powerpoint/2010/main" val="2450943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4E77F90-EBDB-2341-96E4-1228B5343DD8}"/>
              </a:ext>
            </a:extLst>
          </p:cNvPr>
          <p:cNvSpPr>
            <a:spLocks noGrp="1"/>
          </p:cNvSpPr>
          <p:nvPr>
            <p:ph type="body" sz="quarter" idx="14" hasCustomPrompt="1"/>
          </p:nvPr>
        </p:nvSpPr>
        <p:spPr>
          <a:xfrm>
            <a:off x="1295400" y="1447800"/>
            <a:ext cx="2438400" cy="3505200"/>
          </a:xfrm>
          <a:prstGeom prst="rect">
            <a:avLst/>
          </a:prstGeom>
        </p:spPr>
        <p:txBody>
          <a:bodyPr anchor="ctr" anchorCtr="0"/>
          <a:lstStyle>
            <a:lvl1pPr marL="0" indent="0" algn="r">
              <a:buNone/>
              <a:defRPr sz="4800" b="1" cap="all" spc="0" baseline="0">
                <a:solidFill>
                  <a:schemeClr val="accent4"/>
                </a:solidFill>
                <a:latin typeface="Arial Narrow" panose="020B060602020203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AGENDA</a:t>
            </a:r>
          </a:p>
        </p:txBody>
      </p:sp>
      <p:sp>
        <p:nvSpPr>
          <p:cNvPr id="7" name="Text Placeholder 12">
            <a:extLst>
              <a:ext uri="{FF2B5EF4-FFF2-40B4-BE49-F238E27FC236}">
                <a16:creationId xmlns:a16="http://schemas.microsoft.com/office/drawing/2014/main" id="{097E7D69-DC57-6C46-BADA-DAB8CFA9187B}"/>
              </a:ext>
            </a:extLst>
          </p:cNvPr>
          <p:cNvSpPr>
            <a:spLocks noGrp="1"/>
          </p:cNvSpPr>
          <p:nvPr>
            <p:ph type="body" sz="quarter" idx="12"/>
          </p:nvPr>
        </p:nvSpPr>
        <p:spPr>
          <a:xfrm>
            <a:off x="4648200" y="1447800"/>
            <a:ext cx="6497559" cy="3505200"/>
          </a:xfrm>
          <a:prstGeom prst="rect">
            <a:avLst/>
          </a:prstGeom>
        </p:spPr>
        <p:txBody>
          <a:bodyPr anchor="ctr" anchorCtr="0"/>
          <a:lstStyle>
            <a:lvl1pPr>
              <a:buClr>
                <a:srgbClr val="164E9C"/>
              </a:buClr>
              <a:defRPr sz="2400" b="0" i="0" baseline="0">
                <a:solidFill>
                  <a:schemeClr val="accent1"/>
                </a:solidFill>
                <a:latin typeface="Franklin Gothic Book" panose="020B0503020102020204" pitchFamily="34" charset="0"/>
              </a:defRPr>
            </a:lvl1pPr>
            <a:lvl2pPr>
              <a:buClr>
                <a:srgbClr val="164E9C"/>
              </a:buClr>
              <a:defRPr sz="2000" b="0" i="0" baseline="0">
                <a:solidFill>
                  <a:schemeClr val="accent1"/>
                </a:solidFill>
                <a:latin typeface="Franklin Gothic Book" panose="020B0503020102020204" pitchFamily="34" charset="0"/>
              </a:defRPr>
            </a:lvl2pPr>
            <a:lvl3pPr>
              <a:buClr>
                <a:srgbClr val="164E9C"/>
              </a:buClr>
              <a:defRPr sz="1800" b="0" i="0" baseline="0">
                <a:solidFill>
                  <a:schemeClr val="accent1"/>
                </a:solidFill>
                <a:latin typeface="Franklin Gothic Book" panose="020B0503020102020204" pitchFamily="34" charset="0"/>
              </a:defRPr>
            </a:lvl3pPr>
            <a:lvl4pPr>
              <a:buClr>
                <a:srgbClr val="164E9C"/>
              </a:buClr>
              <a:defRPr sz="1600" b="0" i="0" baseline="0">
                <a:solidFill>
                  <a:schemeClr val="accent1"/>
                </a:solidFill>
                <a:latin typeface="Franklin Gothic Book" panose="020B0503020102020204" pitchFamily="34" charset="0"/>
              </a:defRPr>
            </a:lvl4pPr>
            <a:lvl5pPr>
              <a:buClr>
                <a:srgbClr val="164E9C"/>
              </a:buClr>
              <a:defRPr sz="1400" b="0" i="0" baseline="0">
                <a:solidFill>
                  <a:schemeClr val="accent1"/>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90500958-20A3-5A4B-97D4-7BA09F3DA8D0}"/>
              </a:ext>
            </a:extLst>
          </p:cNvPr>
          <p:cNvCxnSpPr>
            <a:cxnSpLocks/>
          </p:cNvCxnSpPr>
          <p:nvPr userDrawn="1"/>
        </p:nvCxnSpPr>
        <p:spPr>
          <a:xfrm>
            <a:off x="4267200" y="1479480"/>
            <a:ext cx="0" cy="3505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27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ing Slide">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A6D79BF1-9101-B34D-8DC4-4CA8810553D0}"/>
              </a:ext>
            </a:extLst>
          </p:cNvPr>
          <p:cNvSpPr>
            <a:spLocks noGrp="1"/>
          </p:cNvSpPr>
          <p:nvPr>
            <p:ph type="body" sz="quarter" idx="14" hasCustomPrompt="1"/>
          </p:nvPr>
        </p:nvSpPr>
        <p:spPr>
          <a:xfrm>
            <a:off x="609600" y="2525517"/>
            <a:ext cx="10624100" cy="20464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1" i="0" cap="all" spc="0" baseline="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Sample intro copy Sample intro copy Sample intro copy Sample intro copy Sample intro copy Sample intro copy Sample intro copy Sample intro copy Sample intro copy</a:t>
            </a:r>
          </a:p>
        </p:txBody>
      </p:sp>
      <p:cxnSp>
        <p:nvCxnSpPr>
          <p:cNvPr id="12" name="Straight Connector 11">
            <a:extLst>
              <a:ext uri="{FF2B5EF4-FFF2-40B4-BE49-F238E27FC236}">
                <a16:creationId xmlns:a16="http://schemas.microsoft.com/office/drawing/2014/main" id="{DE5FEB42-6C82-B54F-9425-A77A95C26711}"/>
              </a:ext>
            </a:extLst>
          </p:cNvPr>
          <p:cNvCxnSpPr>
            <a:cxnSpLocks/>
          </p:cNvCxnSpPr>
          <p:nvPr userDrawn="1"/>
        </p:nvCxnSpPr>
        <p:spPr>
          <a:xfrm>
            <a:off x="701950" y="2362200"/>
            <a:ext cx="104394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65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 Column Text Layou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D2FFD37B-2CBA-6C4C-B1D2-1987AAA77222}"/>
              </a:ext>
            </a:extLst>
          </p:cNvPr>
          <p:cNvSpPr>
            <a:spLocks noGrp="1"/>
          </p:cNvSpPr>
          <p:nvPr>
            <p:ph type="body" sz="quarter" idx="17" hasCustomPrompt="1"/>
          </p:nvPr>
        </p:nvSpPr>
        <p:spPr>
          <a:xfrm>
            <a:off x="600075" y="1673352"/>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0">
                <a:solidFill>
                  <a:srgbClr val="FD5D3B"/>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a:t>
            </a:r>
          </a:p>
        </p:txBody>
      </p:sp>
      <p:sp>
        <p:nvSpPr>
          <p:cNvPr id="11" name="Text Placeholder 6">
            <a:extLst>
              <a:ext uri="{FF2B5EF4-FFF2-40B4-BE49-F238E27FC236}">
                <a16:creationId xmlns:a16="http://schemas.microsoft.com/office/drawing/2014/main" id="{385A32C5-81BE-364D-BF75-225A05ED3668}"/>
              </a:ext>
            </a:extLst>
          </p:cNvPr>
          <p:cNvSpPr>
            <a:spLocks noGrp="1"/>
          </p:cNvSpPr>
          <p:nvPr>
            <p:ph type="body" sz="quarter" idx="16" hasCustomPrompt="1"/>
          </p:nvPr>
        </p:nvSpPr>
        <p:spPr>
          <a:xfrm>
            <a:off x="3429000" y="1673352"/>
            <a:ext cx="3865775" cy="1450848"/>
          </a:xfrm>
          <a:prstGeom prst="rect">
            <a:avLst/>
          </a:prstGeom>
        </p:spPr>
        <p:txBody>
          <a:bodyPr/>
          <a:lstStyle>
            <a:lvl1pPr marL="0" indent="0">
              <a:buNone/>
              <a:defRPr sz="2400" b="1" i="0" spc="0">
                <a:solidFill>
                  <a:schemeClr val="accent1"/>
                </a:solidFill>
                <a:latin typeface="Franklin Gothic Book" panose="020B0503020102020204" pitchFamily="34" charset="0"/>
              </a:defRPr>
            </a:lvl1pPr>
          </a:lstStyle>
          <a:p>
            <a:pPr lvl="0"/>
            <a:r>
              <a:rPr lang="en-US"/>
              <a:t>Sample medium</a:t>
            </a:r>
          </a:p>
        </p:txBody>
      </p:sp>
      <p:sp>
        <p:nvSpPr>
          <p:cNvPr id="13" name="Text Placeholder 2">
            <a:extLst>
              <a:ext uri="{FF2B5EF4-FFF2-40B4-BE49-F238E27FC236}">
                <a16:creationId xmlns:a16="http://schemas.microsoft.com/office/drawing/2014/main" id="{EE47E812-2915-A04C-B29C-E6BAC095EB59}"/>
              </a:ext>
            </a:extLst>
          </p:cNvPr>
          <p:cNvSpPr>
            <a:spLocks noGrp="1"/>
          </p:cNvSpPr>
          <p:nvPr>
            <p:ph type="body" sz="quarter" idx="14" hasCustomPrompt="1"/>
          </p:nvPr>
        </p:nvSpPr>
        <p:spPr>
          <a:xfrm>
            <a:off x="3429000" y="3200400"/>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medium</a:t>
            </a:r>
          </a:p>
        </p:txBody>
      </p:sp>
      <p:sp>
        <p:nvSpPr>
          <p:cNvPr id="14" name="Text Placeholder 2">
            <a:extLst>
              <a:ext uri="{FF2B5EF4-FFF2-40B4-BE49-F238E27FC236}">
                <a16:creationId xmlns:a16="http://schemas.microsoft.com/office/drawing/2014/main" id="{B3848411-7818-7045-9702-C5D87F39A790}"/>
              </a:ext>
            </a:extLst>
          </p:cNvPr>
          <p:cNvSpPr>
            <a:spLocks noGrp="1"/>
          </p:cNvSpPr>
          <p:nvPr>
            <p:ph type="body" sz="quarter" idx="15" hasCustomPrompt="1"/>
          </p:nvPr>
        </p:nvSpPr>
        <p:spPr>
          <a:xfrm>
            <a:off x="7640425" y="1673352"/>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a:t>
            </a:r>
          </a:p>
        </p:txBody>
      </p:sp>
      <p:sp>
        <p:nvSpPr>
          <p:cNvPr id="15" name="Text Placeholder 8">
            <a:extLst>
              <a:ext uri="{FF2B5EF4-FFF2-40B4-BE49-F238E27FC236}">
                <a16:creationId xmlns:a16="http://schemas.microsoft.com/office/drawing/2014/main" id="{3121E099-356F-2848-A488-95F62A02AAC6}"/>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6" name="Text Placeholder 10">
            <a:extLst>
              <a:ext uri="{FF2B5EF4-FFF2-40B4-BE49-F238E27FC236}">
                <a16:creationId xmlns:a16="http://schemas.microsoft.com/office/drawing/2014/main" id="{2F75A344-AD62-7141-BD88-908C0FCD6913}"/>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886451394"/>
      </p:ext>
    </p:extLst>
  </p:cSld>
  <p:clrMapOvr>
    <a:masterClrMapping/>
  </p:clrMapOvr>
  <p:extLst>
    <p:ext uri="{DCECCB84-F9BA-43D5-87BE-67443E8EF086}">
      <p15:sldGuideLst xmlns:p15="http://schemas.microsoft.com/office/powerpoint/2012/main">
        <p15:guide id="1" orient="horz" pos="2352" userDrawn="1">
          <p15:clr>
            <a:srgbClr val="FBAE40"/>
          </p15:clr>
        </p15:guide>
        <p15:guide id="2" pos="432" userDrawn="1">
          <p15:clr>
            <a:srgbClr val="FBAE40"/>
          </p15:clr>
        </p15:guide>
        <p15:guide id="3" orient="horz" pos="110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EFE4E2D-0C82-0343-AAFC-C7EC87AAB798}"/>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875428D-4C5C-A849-9B5B-866A00438A2A}"/>
              </a:ext>
            </a:extLst>
          </p:cNvPr>
          <p:cNvSpPr txBox="1"/>
          <p:nvPr userDrawn="1"/>
        </p:nvSpPr>
        <p:spPr>
          <a:xfrm>
            <a:off x="11460480" y="6474023"/>
            <a:ext cx="426720"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000" b="0" i="0" u="none" strike="noStrike" kern="1200" cap="none" spc="300" normalizeH="0" baseline="0" noProof="0">
                <a:ln>
                  <a:noFill/>
                </a:ln>
                <a:solidFill>
                  <a:schemeClr val="bg1"/>
                </a:solidFill>
                <a:effectLst/>
                <a:uLnTx/>
                <a:uFillTx/>
                <a:latin typeface="Franklin Gothic Medium" panose="020B0603020102020204"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Franklin Gothic Medium" panose="020B0603020102020204" pitchFamily="34" charset="0"/>
              <a:ea typeface="Tahoma" panose="020B060403050404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41808B6-F8CC-5041-A2DB-E51A230E32A8}"/>
              </a:ext>
            </a:extLst>
          </p:cNvPr>
          <p:cNvSpPr txBox="1"/>
          <p:nvPr userDrawn="1"/>
        </p:nvSpPr>
        <p:spPr>
          <a:xfrm>
            <a:off x="3705901" y="6324600"/>
            <a:ext cx="6941003"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lumMod val="50000"/>
                  </a:schemeClr>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bg1">
                    <a:lumMod val="50000"/>
                  </a:schemeClr>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bg1">
                  <a:lumMod val="50000"/>
                </a:schemeClr>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19CF78B-8C05-4A4A-80E3-5AA1D8D510F2}"/>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rgbClr val="999999"/>
                </a:solidFill>
                <a:effectLst/>
                <a:latin typeface="Roboto" charset="0"/>
              </a:rPr>
              <a:t>Blue Cross Blue Shield of Massachusetts is an Independent Licensee of the Blue Cross and Blue Shield Association.</a:t>
            </a:r>
            <a:endParaRPr lang="en-US" sz="550"/>
          </a:p>
        </p:txBody>
      </p:sp>
      <p:pic>
        <p:nvPicPr>
          <p:cNvPr id="5" name="Picture 4" descr="A picture containing object, clock, drawing&#10;&#10;Description automatically generated">
            <a:extLst>
              <a:ext uri="{FF2B5EF4-FFF2-40B4-BE49-F238E27FC236}">
                <a16:creationId xmlns:a16="http://schemas.microsoft.com/office/drawing/2014/main" id="{1375DD4F-72FB-DC45-A82F-BCB8C643AE48}"/>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4171466387"/>
      </p:ext>
    </p:extLst>
  </p:cSld>
  <p:clrMap bg1="lt1" tx1="dk1" bg2="lt2" tx2="dk2" accent1="accent1" accent2="accent2" accent3="accent3" accent4="accent4" accent5="accent5" accent6="accent6" hlink="hlink" folHlink="folHlink"/>
  <p:sldLayoutIdLst>
    <p:sldLayoutId id="2147484539" r:id="rId1"/>
    <p:sldLayoutId id="2147484549" r:id="rId2"/>
    <p:sldLayoutId id="2147484540" r:id="rId3"/>
    <p:sldLayoutId id="2147484547" r:id="rId4"/>
    <p:sldLayoutId id="2147484560" r:id="rId5"/>
    <p:sldLayoutId id="2147484550" r:id="rId6"/>
    <p:sldLayoutId id="2147484531" r:id="rId7"/>
    <p:sldLayoutId id="2147484484" r:id="rId8"/>
    <p:sldLayoutId id="2147484542" r:id="rId9"/>
    <p:sldLayoutId id="2147484541" r:id="rId10"/>
    <p:sldLayoutId id="2147484552" r:id="rId11"/>
    <p:sldLayoutId id="2147484553" r:id="rId12"/>
    <p:sldLayoutId id="2147484554" r:id="rId13"/>
    <p:sldLayoutId id="2147484532" r:id="rId14"/>
    <p:sldLayoutId id="2147484544" r:id="rId15"/>
    <p:sldLayoutId id="2147484546" r:id="rId16"/>
    <p:sldLayoutId id="2147484545" r:id="rId17"/>
    <p:sldLayoutId id="2147484562" r:id="rId18"/>
    <p:sldLayoutId id="2147484485" r:id="rId19"/>
    <p:sldLayoutId id="2147484486" r:id="rId20"/>
    <p:sldLayoutId id="2147484487" r:id="rId21"/>
    <p:sldLayoutId id="2147484488" r:id="rId22"/>
    <p:sldLayoutId id="2147484529" r:id="rId23"/>
    <p:sldLayoutId id="2147484561" r:id="rId24"/>
    <p:sldLayoutId id="214748456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userDrawn="1">
          <p15:clr>
            <a:srgbClr val="F26B43"/>
          </p15:clr>
        </p15:guide>
        <p15:guide id="2" pos="3840" userDrawn="1">
          <p15:clr>
            <a:srgbClr val="F26B43"/>
          </p15:clr>
        </p15:guide>
        <p15:guide id="4" pos="7296" userDrawn="1">
          <p15:clr>
            <a:srgbClr val="F26B43"/>
          </p15:clr>
        </p15:guide>
        <p15:guide id="6" orient="horz" pos="1104" userDrawn="1">
          <p15:clr>
            <a:srgbClr val="F26B43"/>
          </p15:clr>
        </p15:guide>
        <p15:guide id="7" pos="432" userDrawn="1">
          <p15:clr>
            <a:srgbClr val="F26B43"/>
          </p15:clr>
        </p15:guide>
        <p15:guide id="8" orient="horz" pos="384" userDrawn="1">
          <p15:clr>
            <a:srgbClr val="F26B43"/>
          </p15:clr>
        </p15:guide>
        <p15:guide id="9" orient="horz" pos="624" userDrawn="1">
          <p15:clr>
            <a:srgbClr val="F26B43"/>
          </p15:clr>
        </p15:guide>
        <p15:guide id="10"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25.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chart" Target="../charts/chart12.xml"/><Relationship Id="rId11" Type="http://schemas.openxmlformats.org/officeDocument/2006/relationships/image" Target="../media/image16.png"/><Relationship Id="rId5" Type="http://schemas.openxmlformats.org/officeDocument/2006/relationships/chart" Target="../charts/chart11.xml"/><Relationship Id="rId10" Type="http://schemas.openxmlformats.org/officeDocument/2006/relationships/image" Target="../media/image15.png"/><Relationship Id="rId4" Type="http://schemas.openxmlformats.org/officeDocument/2006/relationships/chart" Target="../charts/chart10.xm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5.sv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image" Target="../media/image25.sv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25.sv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5.sv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7" Type="http://schemas.openxmlformats.org/officeDocument/2006/relationships/image" Target="../media/image25.sv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16.png"/><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30.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C7F375-A681-F04D-AE76-FE767E4B037F}"/>
              </a:ext>
            </a:extLst>
          </p:cNvPr>
          <p:cNvSpPr>
            <a:spLocks noGrp="1"/>
          </p:cNvSpPr>
          <p:nvPr>
            <p:ph type="body" sz="quarter" idx="10"/>
          </p:nvPr>
        </p:nvSpPr>
        <p:spPr>
          <a:xfrm>
            <a:off x="1280159" y="3985902"/>
            <a:ext cx="7543800" cy="914400"/>
          </a:xfrm>
        </p:spPr>
        <p:txBody>
          <a:bodyPr/>
          <a:lstStyle/>
          <a:p>
            <a:r>
              <a:rPr lang="en-US"/>
              <a:t>Insights from the BCBSMA/C Space Idea Exchange Community and additional out-of-community sample</a:t>
            </a:r>
          </a:p>
        </p:txBody>
      </p:sp>
      <p:sp>
        <p:nvSpPr>
          <p:cNvPr id="4" name="Text Placeholder 3">
            <a:extLst>
              <a:ext uri="{FF2B5EF4-FFF2-40B4-BE49-F238E27FC236}">
                <a16:creationId xmlns:a16="http://schemas.microsoft.com/office/drawing/2014/main" id="{95CB084F-3D58-444E-B296-2A7367CC6CC7}"/>
              </a:ext>
            </a:extLst>
          </p:cNvPr>
          <p:cNvSpPr>
            <a:spLocks noGrp="1"/>
          </p:cNvSpPr>
          <p:nvPr>
            <p:ph type="body" sz="quarter" idx="15"/>
          </p:nvPr>
        </p:nvSpPr>
        <p:spPr>
          <a:xfrm>
            <a:off x="1175820" y="3215026"/>
            <a:ext cx="8522362" cy="612649"/>
          </a:xfrm>
        </p:spPr>
        <p:txBody>
          <a:bodyPr/>
          <a:lstStyle/>
          <a:p>
            <a:r>
              <a:rPr lang="en-US" sz="4800" b="0">
                <a:solidFill>
                  <a:schemeClr val="accent4"/>
                </a:solidFill>
                <a:latin typeface="Bebas Neue" panose="020B0606020202050201" pitchFamily="34" charset="0"/>
                <a:cs typeface="Arial" panose="020B0604020202020204" pitchFamily="34" charset="0"/>
              </a:rPr>
              <a:t>2024 brand campaign TESTING</a:t>
            </a:r>
          </a:p>
        </p:txBody>
      </p:sp>
      <p:sp>
        <p:nvSpPr>
          <p:cNvPr id="8" name="Text Placeholder 6">
            <a:extLst>
              <a:ext uri="{FF2B5EF4-FFF2-40B4-BE49-F238E27FC236}">
                <a16:creationId xmlns:a16="http://schemas.microsoft.com/office/drawing/2014/main" id="{0292F8A2-00FF-0D9A-2941-4328A71712D2}"/>
              </a:ext>
            </a:extLst>
          </p:cNvPr>
          <p:cNvSpPr txBox="1">
            <a:spLocks/>
          </p:cNvSpPr>
          <p:nvPr/>
        </p:nvSpPr>
        <p:spPr>
          <a:xfrm>
            <a:off x="1280157" y="2941520"/>
            <a:ext cx="9887951" cy="252954"/>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cap="all" spc="0" baseline="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all" spc="0" normalizeH="0" baseline="0" noProof="0">
                <a:ln>
                  <a:noFill/>
                </a:ln>
                <a:solidFill>
                  <a:srgbClr val="FFFFFF"/>
                </a:solidFill>
                <a:effectLst/>
                <a:uLnTx/>
                <a:uFillTx/>
                <a:latin typeface="DM Sans" pitchFamily="2" charset="0"/>
              </a:rPr>
              <a:t>CUSTOMER RESEARCH, Experience &amp; Advocacy (</a:t>
            </a:r>
            <a:r>
              <a:rPr kumimoji="0" lang="en-US" b="1" i="0" u="none" strike="noStrike" kern="1200" cap="all" spc="0" normalizeH="0" baseline="0" noProof="0" err="1">
                <a:ln>
                  <a:noFill/>
                </a:ln>
                <a:solidFill>
                  <a:srgbClr val="FFFFFF"/>
                </a:solidFill>
                <a:effectLst/>
                <a:uLnTx/>
                <a:uFillTx/>
                <a:latin typeface="DM Sans" pitchFamily="2" charset="0"/>
              </a:rPr>
              <a:t>crea</a:t>
            </a:r>
            <a:r>
              <a:rPr kumimoji="0" lang="en-US" b="1" i="0" u="none" strike="noStrike" kern="1200" cap="all" spc="0" normalizeH="0" baseline="0" noProof="0">
                <a:ln>
                  <a:noFill/>
                </a:ln>
                <a:solidFill>
                  <a:srgbClr val="FFFFFF"/>
                </a:solidFill>
                <a:effectLst/>
                <a:uLnTx/>
                <a:uFillTx/>
                <a:latin typeface="DM Sans" pitchFamily="2" charset="0"/>
              </a:rPr>
              <a:t>) </a:t>
            </a:r>
            <a:endParaRPr kumimoji="0" lang="en-US" b="1" i="0" u="none" strike="noStrike" kern="1200" cap="all" spc="0" normalizeH="0" baseline="0" noProof="0">
              <a:ln>
                <a:noFill/>
              </a:ln>
              <a:solidFill>
                <a:schemeClr val="accent3"/>
              </a:solidFill>
              <a:effectLst/>
              <a:uLnTx/>
              <a:uFillTx/>
              <a:latin typeface="DM Sans" pitchFamily="2" charset="0"/>
            </a:endParaRPr>
          </a:p>
        </p:txBody>
      </p:sp>
      <p:sp>
        <p:nvSpPr>
          <p:cNvPr id="5" name="TextBox 4">
            <a:extLst>
              <a:ext uri="{FF2B5EF4-FFF2-40B4-BE49-F238E27FC236}">
                <a16:creationId xmlns:a16="http://schemas.microsoft.com/office/drawing/2014/main" id="{F4DD1E28-9CC2-1A24-82F3-0978A8E5C9B2}"/>
              </a:ext>
            </a:extLst>
          </p:cNvPr>
          <p:cNvSpPr txBox="1"/>
          <p:nvPr/>
        </p:nvSpPr>
        <p:spPr>
          <a:xfrm>
            <a:off x="1295655" y="2285325"/>
            <a:ext cx="4488408" cy="184666"/>
          </a:xfrm>
          <a:prstGeom prst="rect">
            <a:avLst/>
          </a:prstGeom>
        </p:spPr>
        <p:txBody>
          <a:bodyPr wrap="none" lIns="0" tIns="0" rIns="0" bIns="0" rtlCol="0">
            <a:spAutoFit/>
          </a:bodyPr>
          <a:lstStyle/>
          <a:p>
            <a:pPr algn="l" fontAlgn="auto">
              <a:spcAft>
                <a:spcPts val="0"/>
              </a:spcAft>
            </a:pPr>
            <a:r>
              <a:rPr lang="en-US" sz="1200" dirty="0">
                <a:highlight>
                  <a:srgbClr val="FFFF00"/>
                </a:highlight>
                <a:latin typeface="DM Sans" pitchFamily="2" charset="0"/>
              </a:rPr>
              <a:t>Quick turnaround deck shared in 11:30am May 3, 2024 meeting </a:t>
            </a:r>
          </a:p>
        </p:txBody>
      </p:sp>
    </p:spTree>
    <p:extLst>
      <p:ext uri="{BB962C8B-B14F-4D97-AF65-F5344CB8AC3E}">
        <p14:creationId xmlns:p14="http://schemas.microsoft.com/office/powerpoint/2010/main" val="2152015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84801C-6C6B-49A1-4131-5EA7D8F6F4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32" y="-13138"/>
            <a:ext cx="1890077" cy="1066248"/>
          </a:xfrm>
          <a:prstGeom prst="rect">
            <a:avLst/>
          </a:prstGeom>
        </p:spPr>
      </p:pic>
      <p:graphicFrame>
        <p:nvGraphicFramePr>
          <p:cNvPr id="21" name="Content Placeholder 19">
            <a:extLst>
              <a:ext uri="{FF2B5EF4-FFF2-40B4-BE49-F238E27FC236}">
                <a16:creationId xmlns:a16="http://schemas.microsoft.com/office/drawing/2014/main" id="{D00E079D-5BDA-41C5-91A2-08F654521F1D}"/>
              </a:ext>
            </a:extLst>
          </p:cNvPr>
          <p:cNvGraphicFramePr>
            <a:graphicFrameLocks/>
          </p:cNvGraphicFramePr>
          <p:nvPr>
            <p:extLst>
              <p:ext uri="{D42A27DB-BD31-4B8C-83A1-F6EECF244321}">
                <p14:modId xmlns:p14="http://schemas.microsoft.com/office/powerpoint/2010/main" val="2747025020"/>
              </p:ext>
            </p:extLst>
          </p:nvPr>
        </p:nvGraphicFramePr>
        <p:xfrm>
          <a:off x="93327" y="1874158"/>
          <a:ext cx="7796809" cy="3472143"/>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100937D0-5AAA-4A72-918F-F3E334EC0420}"/>
              </a:ext>
            </a:extLst>
          </p:cNvPr>
          <p:cNvSpPr txBox="1"/>
          <p:nvPr/>
        </p:nvSpPr>
        <p:spPr>
          <a:xfrm>
            <a:off x="3009103" y="3276231"/>
            <a:ext cx="533400" cy="492443"/>
          </a:xfrm>
          <a:prstGeom prst="rect">
            <a:avLst/>
          </a:prstGeom>
        </p:spPr>
        <p:txBody>
          <a:bodyPr wrap="square" lIns="0" tIns="0" rIns="0" bIns="0" rtlCol="0">
            <a:spAutoFit/>
          </a:bodyPr>
          <a:lstStyle/>
          <a:p>
            <a:pPr algn="r" fontAlgn="auto">
              <a:spcAft>
                <a:spcPts val="0"/>
              </a:spcAft>
            </a:pPr>
            <a:r>
              <a:rPr lang="en-US" sz="1600">
                <a:solidFill>
                  <a:schemeClr val="accent1"/>
                </a:solidFill>
                <a:latin typeface="DM Sans" pitchFamily="2" charset="0"/>
              </a:rPr>
              <a:t>75%</a:t>
            </a:r>
          </a:p>
          <a:p>
            <a:pPr algn="r" fontAlgn="auto">
              <a:spcAft>
                <a:spcPts val="0"/>
              </a:spcAft>
            </a:pPr>
            <a:r>
              <a:rPr lang="en-US" sz="1600">
                <a:solidFill>
                  <a:schemeClr val="accent1"/>
                </a:solidFill>
                <a:latin typeface="DM Sans" pitchFamily="2" charset="0"/>
              </a:rPr>
              <a:t>T2B</a:t>
            </a:r>
          </a:p>
        </p:txBody>
      </p:sp>
      <p:sp>
        <p:nvSpPr>
          <p:cNvPr id="37" name="Text Placeholder 3">
            <a:extLst>
              <a:ext uri="{FF2B5EF4-FFF2-40B4-BE49-F238E27FC236}">
                <a16:creationId xmlns:a16="http://schemas.microsoft.com/office/drawing/2014/main" id="{20EF2CFA-3FDB-451E-B8FE-A78E07F84133}"/>
              </a:ext>
            </a:extLst>
          </p:cNvPr>
          <p:cNvSpPr txBox="1">
            <a:spLocks/>
          </p:cNvSpPr>
          <p:nvPr/>
        </p:nvSpPr>
        <p:spPr>
          <a:xfrm>
            <a:off x="1159465" y="1781780"/>
            <a:ext cx="2687175" cy="35091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DM Sans" pitchFamily="2" charset="0"/>
              </a:rPr>
              <a:t>Overall Reaction to Video</a:t>
            </a:r>
          </a:p>
          <a:p>
            <a:pPr algn="ctr">
              <a:spcBef>
                <a:spcPts val="0"/>
              </a:spcBef>
            </a:pPr>
            <a:r>
              <a:rPr lang="en-US" sz="1200">
                <a:solidFill>
                  <a:schemeClr val="tx1"/>
                </a:solidFill>
                <a:latin typeface="DM Sans" pitchFamily="2" charset="0"/>
              </a:rPr>
              <a:t>(5-pt scale, N=443)</a:t>
            </a:r>
          </a:p>
        </p:txBody>
      </p:sp>
      <p:sp>
        <p:nvSpPr>
          <p:cNvPr id="5" name="TextBox 4">
            <a:extLst>
              <a:ext uri="{FF2B5EF4-FFF2-40B4-BE49-F238E27FC236}">
                <a16:creationId xmlns:a16="http://schemas.microsoft.com/office/drawing/2014/main" id="{6A5F1210-408B-4B0D-83D9-3C9C8BFCC1BD}"/>
              </a:ext>
            </a:extLst>
          </p:cNvPr>
          <p:cNvSpPr txBox="1"/>
          <p:nvPr/>
        </p:nvSpPr>
        <p:spPr>
          <a:xfrm>
            <a:off x="3068804" y="5156686"/>
            <a:ext cx="777836" cy="215444"/>
          </a:xfrm>
          <a:prstGeom prst="rect">
            <a:avLst/>
          </a:prstGeom>
        </p:spPr>
        <p:txBody>
          <a:bodyPr wrap="square" lIns="0" tIns="0" rIns="0" bIns="0" rtlCol="0">
            <a:spAutoFit/>
          </a:bodyPr>
          <a:lstStyle/>
          <a:p>
            <a:pPr algn="l" fontAlgn="auto">
              <a:spcAft>
                <a:spcPts val="0"/>
              </a:spcAft>
            </a:pPr>
            <a:r>
              <a:rPr lang="en-US" sz="1400">
                <a:solidFill>
                  <a:srgbClr val="FF0000"/>
                </a:solidFill>
                <a:latin typeface="DM Sans" pitchFamily="2" charset="0"/>
              </a:rPr>
              <a:t>4% B2B</a:t>
            </a:r>
          </a:p>
        </p:txBody>
      </p:sp>
      <p:sp>
        <p:nvSpPr>
          <p:cNvPr id="22" name="TextBox 21">
            <a:extLst>
              <a:ext uri="{FF2B5EF4-FFF2-40B4-BE49-F238E27FC236}">
                <a16:creationId xmlns:a16="http://schemas.microsoft.com/office/drawing/2014/main" id="{4B055510-A8A3-63E8-D531-2B8A76F27F79}"/>
              </a:ext>
            </a:extLst>
          </p:cNvPr>
          <p:cNvSpPr txBox="1"/>
          <p:nvPr/>
        </p:nvSpPr>
        <p:spPr>
          <a:xfrm>
            <a:off x="10314411" y="1871802"/>
            <a:ext cx="1784262" cy="1292662"/>
          </a:xfrm>
          <a:prstGeom prst="rect">
            <a:avLst/>
          </a:prstGeom>
        </p:spPr>
        <p:txBody>
          <a:bodyPr wrap="square" lIns="0" tIns="0" rIns="0" bIns="0" rtlCol="0">
            <a:spAutoFit/>
          </a:bodyPr>
          <a:lstStyle/>
          <a:p>
            <a:pPr algn="l" fontAlgn="auto">
              <a:spcAft>
                <a:spcPts val="0"/>
              </a:spcAft>
            </a:pPr>
            <a:r>
              <a:rPr lang="en-US" sz="1400">
                <a:solidFill>
                  <a:schemeClr val="bg1"/>
                </a:solidFill>
                <a:latin typeface="DM Sans" pitchFamily="2" charset="0"/>
              </a:rPr>
              <a:t>Though top box scores have very slightly retracted, top 2 box scores have slightly increased for the ad.</a:t>
            </a:r>
          </a:p>
        </p:txBody>
      </p:sp>
      <p:sp>
        <p:nvSpPr>
          <p:cNvPr id="11" name="Text Placeholder 1">
            <a:extLst>
              <a:ext uri="{FF2B5EF4-FFF2-40B4-BE49-F238E27FC236}">
                <a16:creationId xmlns:a16="http://schemas.microsoft.com/office/drawing/2014/main" id="{DAAFADC2-C049-3D94-0177-B34F5BBE83F2}"/>
              </a:ext>
            </a:extLst>
          </p:cNvPr>
          <p:cNvSpPr txBox="1">
            <a:spLocks/>
          </p:cNvSpPr>
          <p:nvPr/>
        </p:nvSpPr>
        <p:spPr>
          <a:xfrm>
            <a:off x="1907740" y="381000"/>
            <a:ext cx="8753975" cy="3509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800" b="0">
                <a:latin typeface="Bebas Neue" panose="020B0606020202050201" pitchFamily="34" charset="0"/>
              </a:rPr>
              <a:t>The video’s welcoming, inclusive tone and visuals make viewers feel like BCBSMA is there to acknowledge and support their unique needs</a:t>
            </a:r>
          </a:p>
        </p:txBody>
      </p:sp>
      <p:sp>
        <p:nvSpPr>
          <p:cNvPr id="30" name="TextBox 29">
            <a:extLst>
              <a:ext uri="{FF2B5EF4-FFF2-40B4-BE49-F238E27FC236}">
                <a16:creationId xmlns:a16="http://schemas.microsoft.com/office/drawing/2014/main" id="{D43BF133-29C7-2ACF-3ED3-58B11E19DBC7}"/>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Blue idea exchange/Medicare idea exchange + OOC Sample Boost (N=443)</a:t>
            </a:r>
          </a:p>
        </p:txBody>
      </p:sp>
      <p:sp>
        <p:nvSpPr>
          <p:cNvPr id="4" name="TextBox 3">
            <a:extLst>
              <a:ext uri="{FF2B5EF4-FFF2-40B4-BE49-F238E27FC236}">
                <a16:creationId xmlns:a16="http://schemas.microsoft.com/office/drawing/2014/main" id="{717B6FAC-BE8E-2BDB-8A50-3A12F2A5486D}"/>
              </a:ext>
            </a:extLst>
          </p:cNvPr>
          <p:cNvSpPr txBox="1"/>
          <p:nvPr/>
        </p:nvSpPr>
        <p:spPr>
          <a:xfrm>
            <a:off x="0" y="847972"/>
            <a:ext cx="1077859" cy="184666"/>
          </a:xfrm>
          <a:prstGeom prst="rect">
            <a:avLst/>
          </a:prstGeom>
          <a:solidFill>
            <a:schemeClr val="accent1"/>
          </a:solidFill>
        </p:spPr>
        <p:txBody>
          <a:bodyPr wrap="none" lIns="182880" tIns="0" rIns="182880" bIns="0" rtlCol="0">
            <a:spAutoFit/>
          </a:bodyPr>
          <a:lstStyle/>
          <a:p>
            <a:pPr algn="l" fontAlgn="auto">
              <a:spcAft>
                <a:spcPts val="0"/>
              </a:spcAft>
            </a:pPr>
            <a:r>
              <a:rPr lang="en-US" sz="1200" b="1">
                <a:solidFill>
                  <a:schemeClr val="bg1"/>
                </a:solidFill>
                <a:latin typeface="DM Sans" pitchFamily="2" charset="0"/>
              </a:rPr>
              <a:t>:30 Video</a:t>
            </a:r>
          </a:p>
        </p:txBody>
      </p:sp>
      <p:graphicFrame>
        <p:nvGraphicFramePr>
          <p:cNvPr id="10" name="Table 9">
            <a:extLst>
              <a:ext uri="{FF2B5EF4-FFF2-40B4-BE49-F238E27FC236}">
                <a16:creationId xmlns:a16="http://schemas.microsoft.com/office/drawing/2014/main" id="{208361F4-3E6F-B0ED-DD14-7C7FDA54D6C0}"/>
              </a:ext>
            </a:extLst>
          </p:cNvPr>
          <p:cNvGraphicFramePr>
            <a:graphicFrameLocks noGrp="1"/>
          </p:cNvGraphicFramePr>
          <p:nvPr>
            <p:extLst>
              <p:ext uri="{D42A27DB-BD31-4B8C-83A1-F6EECF244321}">
                <p14:modId xmlns:p14="http://schemas.microsoft.com/office/powerpoint/2010/main" val="2772132110"/>
              </p:ext>
            </p:extLst>
          </p:nvPr>
        </p:nvGraphicFramePr>
        <p:xfrm>
          <a:off x="4124541" y="1812439"/>
          <a:ext cx="6753666" cy="2456097"/>
        </p:xfrm>
        <a:graphic>
          <a:graphicData uri="http://schemas.openxmlformats.org/drawingml/2006/table">
            <a:tbl>
              <a:tblPr firstRow="1" bandRow="1">
                <a:tableStyleId>{5A111915-BE36-4E01-A7E5-04B1672EAD32}</a:tableStyleId>
              </a:tblPr>
              <a:tblGrid>
                <a:gridCol w="6753666">
                  <a:extLst>
                    <a:ext uri="{9D8B030D-6E8A-4147-A177-3AD203B41FA5}">
                      <a16:colId xmlns:a16="http://schemas.microsoft.com/office/drawing/2014/main" val="99739946"/>
                    </a:ext>
                  </a:extLst>
                </a:gridCol>
              </a:tblGrid>
              <a:tr h="292017">
                <a:tc>
                  <a:txBody>
                    <a:bodyPr/>
                    <a:lstStyle/>
                    <a:p>
                      <a:pPr marL="0" marR="0" algn="ctr">
                        <a:lnSpc>
                          <a:spcPct val="107000"/>
                        </a:lnSpc>
                        <a:spcBef>
                          <a:spcPts val="0"/>
                        </a:spcBef>
                        <a:spcAft>
                          <a:spcPts val="0"/>
                        </a:spcAft>
                      </a:pPr>
                      <a:r>
                        <a:rPr lang="en-US" sz="1200" b="1" strike="noStrike" kern="1200">
                          <a:solidFill>
                            <a:schemeClr val="bg1"/>
                          </a:solidFill>
                          <a:latin typeface="DM Sans"/>
                          <a:ea typeface="+mn-ea"/>
                          <a:cs typeface="+mn-cs"/>
                        </a:rPr>
                        <a:t>75% very / somewhat positive</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956974868"/>
                  </a:ext>
                </a:extLst>
              </a:tr>
              <a:tr h="794816">
                <a:tc>
                  <a:txBody>
                    <a:bodyPr/>
                    <a:lstStyle/>
                    <a:p>
                      <a:pPr marL="285750" indent="-285750">
                        <a:buFont typeface="Wingdings" panose="05000000000000000000" pitchFamily="2" charset="2"/>
                        <a:buChar char="ü"/>
                      </a:pPr>
                      <a:r>
                        <a:rPr lang="en-US" sz="1400">
                          <a:latin typeface="DM Sans" pitchFamily="2" charset="0"/>
                        </a:rPr>
                        <a:t>Overall tone (including the music) is upbeat, supportive, and encouraging</a:t>
                      </a:r>
                    </a:p>
                    <a:p>
                      <a:pPr marL="285750" indent="-285750">
                        <a:buFont typeface="Wingdings" panose="05000000000000000000" pitchFamily="2" charset="2"/>
                        <a:buChar char="ü"/>
                      </a:pPr>
                      <a:r>
                        <a:rPr lang="en-US" sz="1400">
                          <a:latin typeface="DM Sans" pitchFamily="2" charset="0"/>
                        </a:rPr>
                        <a:t>Diversity makes people feel seen and represented – inclusive representation of individuals and families also indicates BCBSMA would personalize offerings for their specific needs</a:t>
                      </a:r>
                    </a:p>
                    <a:p>
                      <a:pPr marL="285750" indent="-285750">
                        <a:buFont typeface="Wingdings" panose="05000000000000000000" pitchFamily="2" charset="2"/>
                        <a:buChar char="ü"/>
                      </a:pPr>
                      <a:r>
                        <a:rPr lang="en-US" sz="1400">
                          <a:latin typeface="DM Sans" pitchFamily="2" charset="0"/>
                        </a:rPr>
                        <a:t>People feel like BCBSMA is genuine – they really care about their customers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568839">
                <a:tc>
                  <a:txBody>
                    <a:bodyPr/>
                    <a:lstStyle/>
                    <a:p>
                      <a:pPr algn="ctr"/>
                      <a:r>
                        <a:rPr lang="en-US" sz="1000">
                          <a:latin typeface="DM Sans" pitchFamily="2" charset="0"/>
                        </a:rPr>
                        <a:t>“</a:t>
                      </a:r>
                      <a:r>
                        <a:rPr lang="en-US" sz="1000" i="1">
                          <a:latin typeface="DM Sans" pitchFamily="2" charset="0"/>
                        </a:rPr>
                        <a:t>I liked the message of </a:t>
                      </a:r>
                      <a:r>
                        <a:rPr lang="en-US" sz="1000" b="1" i="1">
                          <a:latin typeface="DM Sans" pitchFamily="2" charset="0"/>
                        </a:rPr>
                        <a:t>tailored care </a:t>
                      </a:r>
                      <a:r>
                        <a:rPr lang="en-US" sz="1000" i="1">
                          <a:latin typeface="DM Sans" pitchFamily="2" charset="0"/>
                        </a:rPr>
                        <a:t>to individual needs. I liked the </a:t>
                      </a:r>
                      <a:r>
                        <a:rPr lang="en-US" sz="1000" b="1" i="1">
                          <a:latin typeface="DM Sans" pitchFamily="2" charset="0"/>
                        </a:rPr>
                        <a:t>tone of the ad; upbeat music </a:t>
                      </a:r>
                      <a:r>
                        <a:rPr lang="en-US" sz="1000" i="1">
                          <a:latin typeface="DM Sans" pitchFamily="2" charset="0"/>
                        </a:rPr>
                        <a:t>and the blue line moving around the people</a:t>
                      </a:r>
                      <a:r>
                        <a:rPr lang="en-US" sz="1000">
                          <a:latin typeface="DM Sans" pitchFamily="2" charset="0"/>
                        </a:rPr>
                        <a:t>.” – Man, Member, Medicare, White/Caucasian, 65+</a:t>
                      </a:r>
                    </a:p>
                    <a:p>
                      <a:pPr algn="ctr"/>
                      <a:endParaRPr lang="en-US" sz="1000">
                        <a:latin typeface="DM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latin typeface="DM Sans" pitchFamily="2" charset="0"/>
                        </a:rPr>
                        <a:t>“I appreciated that it acknowledged that subscribers will have </a:t>
                      </a:r>
                      <a:r>
                        <a:rPr lang="en-US" sz="1000" b="1">
                          <a:latin typeface="DM Sans" pitchFamily="2" charset="0"/>
                        </a:rPr>
                        <a:t>different healthcare needs </a:t>
                      </a:r>
                      <a:r>
                        <a:rPr lang="en-US" sz="1000">
                          <a:latin typeface="DM Sans" pitchFamily="2" charset="0"/>
                        </a:rPr>
                        <a:t>from one another. I appreciated that it showed a </a:t>
                      </a:r>
                      <a:r>
                        <a:rPr lang="en-US" sz="1000" b="1">
                          <a:latin typeface="DM Sans" pitchFamily="2" charset="0"/>
                        </a:rPr>
                        <a:t>diversity of families and individuals</a:t>
                      </a:r>
                      <a:r>
                        <a:rPr lang="en-US" sz="1000">
                          <a:latin typeface="DM Sans" pitchFamily="2" charset="0"/>
                        </a:rPr>
                        <a:t>.” – Man, Member Commercial, White/Caucasian, 25-39</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0743864"/>
                  </a:ext>
                </a:extLst>
              </a:tr>
            </a:tbl>
          </a:graphicData>
        </a:graphic>
      </p:graphicFrame>
      <p:sp>
        <p:nvSpPr>
          <p:cNvPr id="12" name="Text Placeholder 3">
            <a:extLst>
              <a:ext uri="{FF2B5EF4-FFF2-40B4-BE49-F238E27FC236}">
                <a16:creationId xmlns:a16="http://schemas.microsoft.com/office/drawing/2014/main" id="{545B5E6D-94DB-744B-892D-410295A00D00}"/>
              </a:ext>
            </a:extLst>
          </p:cNvPr>
          <p:cNvSpPr txBox="1">
            <a:spLocks/>
          </p:cNvSpPr>
          <p:nvPr/>
        </p:nvSpPr>
        <p:spPr>
          <a:xfrm>
            <a:off x="5786983" y="1271305"/>
            <a:ext cx="3428782"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b="1">
                <a:solidFill>
                  <a:schemeClr val="tx1"/>
                </a:solidFill>
                <a:latin typeface="DM Sans" pitchFamily="2" charset="0"/>
              </a:rPr>
              <a:t>Reasons why</a:t>
            </a:r>
          </a:p>
          <a:p>
            <a:pPr algn="ctr">
              <a:spcBef>
                <a:spcPts val="0"/>
              </a:spcBef>
            </a:pPr>
            <a:r>
              <a:rPr lang="en-US" sz="1200">
                <a:solidFill>
                  <a:schemeClr val="tx1"/>
                </a:solidFill>
                <a:latin typeface="DM Sans" pitchFamily="2" charset="0"/>
              </a:rPr>
              <a:t>(Unaided, N=443).</a:t>
            </a:r>
          </a:p>
        </p:txBody>
      </p:sp>
      <p:graphicFrame>
        <p:nvGraphicFramePr>
          <p:cNvPr id="13" name="Table 12">
            <a:extLst>
              <a:ext uri="{FF2B5EF4-FFF2-40B4-BE49-F238E27FC236}">
                <a16:creationId xmlns:a16="http://schemas.microsoft.com/office/drawing/2014/main" id="{1DD1B033-BD4A-E1CF-48C9-788BCD3147DF}"/>
              </a:ext>
            </a:extLst>
          </p:cNvPr>
          <p:cNvGraphicFramePr>
            <a:graphicFrameLocks noGrp="1"/>
          </p:cNvGraphicFramePr>
          <p:nvPr>
            <p:extLst>
              <p:ext uri="{D42A27DB-BD31-4B8C-83A1-F6EECF244321}">
                <p14:modId xmlns:p14="http://schemas.microsoft.com/office/powerpoint/2010/main" val="101169191"/>
              </p:ext>
            </p:extLst>
          </p:nvPr>
        </p:nvGraphicFramePr>
        <p:xfrm>
          <a:off x="4124541" y="4254645"/>
          <a:ext cx="6753666" cy="1988693"/>
        </p:xfrm>
        <a:graphic>
          <a:graphicData uri="http://schemas.openxmlformats.org/drawingml/2006/table">
            <a:tbl>
              <a:tblPr firstRow="1" bandRow="1">
                <a:tableStyleId>{5A111915-BE36-4E01-A7E5-04B1672EAD32}</a:tableStyleId>
              </a:tblPr>
              <a:tblGrid>
                <a:gridCol w="6753666">
                  <a:extLst>
                    <a:ext uri="{9D8B030D-6E8A-4147-A177-3AD203B41FA5}">
                      <a16:colId xmlns:a16="http://schemas.microsoft.com/office/drawing/2014/main" val="99739946"/>
                    </a:ext>
                  </a:extLst>
                </a:gridCol>
              </a:tblGrid>
              <a:tr h="0">
                <a:tc>
                  <a:txBody>
                    <a:bodyPr/>
                    <a:lstStyle/>
                    <a:p>
                      <a:pPr marL="0" marR="0" algn="ctr">
                        <a:lnSpc>
                          <a:spcPct val="107000"/>
                        </a:lnSpc>
                        <a:spcBef>
                          <a:spcPts val="0"/>
                        </a:spcBef>
                        <a:spcAft>
                          <a:spcPts val="0"/>
                        </a:spcAft>
                      </a:pPr>
                      <a:r>
                        <a:rPr lang="en-US" sz="1200" b="1" strike="noStrike" kern="1200">
                          <a:solidFill>
                            <a:schemeClr val="bg1"/>
                          </a:solidFill>
                          <a:latin typeface="DM Sans"/>
                          <a:ea typeface="+mn-ea"/>
                          <a:cs typeface="+mn-cs"/>
                        </a:rPr>
                        <a:t>4% very / somewhat negative</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956974868"/>
                  </a:ext>
                </a:extLst>
              </a:tr>
              <a:tr h="370840">
                <a:tc>
                  <a:txBody>
                    <a:bodyPr/>
                    <a:lstStyle/>
                    <a:p>
                      <a:pPr marL="285750" indent="-285750">
                        <a:buClr>
                          <a:schemeClr val="accent4"/>
                        </a:buClr>
                        <a:buFont typeface="Arial" panose="020B0604020202020204" pitchFamily="34" charset="0"/>
                        <a:buChar char="•"/>
                      </a:pPr>
                      <a:r>
                        <a:rPr lang="en-US" sz="1400">
                          <a:solidFill>
                            <a:schemeClr val="accent4"/>
                          </a:solidFill>
                          <a:latin typeface="DM Sans" pitchFamily="2" charset="0"/>
                        </a:rPr>
                        <a:t>A few find the blue graphic distracting and people are unsure of its purpose</a:t>
                      </a:r>
                    </a:p>
                    <a:p>
                      <a:pPr marL="285750" indent="-285750">
                        <a:buClr>
                          <a:schemeClr val="accent4"/>
                        </a:buClr>
                        <a:buFont typeface="Arial" panose="020B0604020202020204" pitchFamily="34" charset="0"/>
                        <a:buChar char="•"/>
                      </a:pPr>
                      <a:r>
                        <a:rPr lang="en-US" sz="1400">
                          <a:solidFill>
                            <a:schemeClr val="accent4"/>
                          </a:solidFill>
                          <a:latin typeface="DM Sans" pitchFamily="2" charset="0"/>
                        </a:rPr>
                        <a:t>A couple thought the video was too vague, generic, and boring – it lacks specificity on the benefits and how it differs from other plans</a:t>
                      </a:r>
                    </a:p>
                    <a:p>
                      <a:pPr marL="285750" indent="-285750">
                        <a:buClr>
                          <a:schemeClr val="accent4"/>
                        </a:buClr>
                        <a:buFont typeface="Arial" panose="020B0604020202020204" pitchFamily="34" charset="0"/>
                        <a:buChar char="•"/>
                      </a:pPr>
                      <a:r>
                        <a:rPr lang="en-US" sz="1400">
                          <a:solidFill>
                            <a:schemeClr val="accent4"/>
                          </a:solidFill>
                          <a:latin typeface="DM Sans" pitchFamily="2" charset="0"/>
                        </a:rPr>
                        <a:t>A couple feel ads in general are too focused on diversity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370840">
                <a:tc>
                  <a:txBody>
                    <a:bodyPr/>
                    <a:lstStyle/>
                    <a:p>
                      <a:pPr algn="ctr"/>
                      <a:r>
                        <a:rPr lang="en-US" sz="1000">
                          <a:latin typeface="DM Sans" pitchFamily="2" charset="0"/>
                        </a:rPr>
                        <a:t>“</a:t>
                      </a:r>
                      <a:r>
                        <a:rPr lang="en-US" sz="1000" i="1">
                          <a:latin typeface="DM Sans" pitchFamily="2" charset="0"/>
                        </a:rPr>
                        <a:t>I found the </a:t>
                      </a:r>
                      <a:r>
                        <a:rPr lang="en-US" sz="1000" b="1" i="1">
                          <a:latin typeface="DM Sans" pitchFamily="2" charset="0"/>
                        </a:rPr>
                        <a:t>wavy blue line throughout the ad very distracting, </a:t>
                      </a:r>
                      <a:r>
                        <a:rPr lang="en-US" sz="1000" i="1">
                          <a:latin typeface="DM Sans" pitchFamily="2" charset="0"/>
                        </a:rPr>
                        <a:t>and it took away from the message because my eye kept going to the line hoping it would stop.” </a:t>
                      </a:r>
                      <a:r>
                        <a:rPr lang="en-US" sz="1000">
                          <a:latin typeface="DM Sans" pitchFamily="2" charset="0"/>
                        </a:rPr>
                        <a:t>– Woman, Nonmember, Medicare, White/Caucasian, 65+</a:t>
                      </a:r>
                    </a:p>
                    <a:p>
                      <a:pPr algn="ctr"/>
                      <a:endParaRPr lang="en-US" sz="1000">
                        <a:latin typeface="DM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1">
                          <a:latin typeface="DM Sans" pitchFamily="2" charset="0"/>
                        </a:rPr>
                        <a:t>“It </a:t>
                      </a:r>
                      <a:r>
                        <a:rPr lang="en-US" sz="1000" b="1" i="1">
                          <a:latin typeface="DM Sans" pitchFamily="2" charset="0"/>
                        </a:rPr>
                        <a:t>doesn't list concrete reasons to use BCBS</a:t>
                      </a:r>
                      <a:r>
                        <a:rPr lang="en-US" sz="1000" i="1">
                          <a:latin typeface="DM Sans" pitchFamily="2" charset="0"/>
                        </a:rPr>
                        <a:t>. It took 15 seconds to mention tools to select a doctor and that was the only benefit listed.” </a:t>
                      </a:r>
                      <a:r>
                        <a:rPr lang="en-US" sz="1000">
                          <a:latin typeface="DM Sans" pitchFamily="2" charset="0"/>
                        </a:rPr>
                        <a:t>– Man, Member, Commercial, White/Caucasian, 55-64</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0743864"/>
                  </a:ext>
                </a:extLst>
              </a:tr>
            </a:tbl>
          </a:graphicData>
        </a:graphic>
      </p:graphicFrame>
      <p:graphicFrame>
        <p:nvGraphicFramePr>
          <p:cNvPr id="8" name="Table 7">
            <a:extLst>
              <a:ext uri="{FF2B5EF4-FFF2-40B4-BE49-F238E27FC236}">
                <a16:creationId xmlns:a16="http://schemas.microsoft.com/office/drawing/2014/main" id="{8D4292A0-939A-10F2-37E0-C867BD788CED}"/>
              </a:ext>
            </a:extLst>
          </p:cNvPr>
          <p:cNvGraphicFramePr>
            <a:graphicFrameLocks noGrp="1"/>
          </p:cNvGraphicFramePr>
          <p:nvPr>
            <p:extLst>
              <p:ext uri="{D42A27DB-BD31-4B8C-83A1-F6EECF244321}">
                <p14:modId xmlns:p14="http://schemas.microsoft.com/office/powerpoint/2010/main" val="2831927940"/>
              </p:ext>
            </p:extLst>
          </p:nvPr>
        </p:nvGraphicFramePr>
        <p:xfrm>
          <a:off x="128099" y="5828752"/>
          <a:ext cx="2216266" cy="654106"/>
        </p:xfrm>
        <a:graphic>
          <a:graphicData uri="http://schemas.openxmlformats.org/drawingml/2006/table">
            <a:tbl>
              <a:tblPr firstRow="1" bandRow="1">
                <a:tableStyleId>{5A111915-BE36-4E01-A7E5-04B1672EAD32}</a:tableStyleId>
              </a:tblPr>
              <a:tblGrid>
                <a:gridCol w="353518">
                  <a:extLst>
                    <a:ext uri="{9D8B030D-6E8A-4147-A177-3AD203B41FA5}">
                      <a16:colId xmlns:a16="http://schemas.microsoft.com/office/drawing/2014/main" val="1129305864"/>
                    </a:ext>
                  </a:extLst>
                </a:gridCol>
                <a:gridCol w="847806">
                  <a:extLst>
                    <a:ext uri="{9D8B030D-6E8A-4147-A177-3AD203B41FA5}">
                      <a16:colId xmlns:a16="http://schemas.microsoft.com/office/drawing/2014/main" val="770983655"/>
                    </a:ext>
                  </a:extLst>
                </a:gridCol>
                <a:gridCol w="1014942">
                  <a:extLst>
                    <a:ext uri="{9D8B030D-6E8A-4147-A177-3AD203B41FA5}">
                      <a16:colId xmlns:a16="http://schemas.microsoft.com/office/drawing/2014/main" val="632569596"/>
                    </a:ext>
                  </a:extLst>
                </a:gridCol>
              </a:tblGrid>
              <a:tr h="109056">
                <a:tc rowSpan="3">
                  <a:txBody>
                    <a:bodyPr/>
                    <a:lstStyle/>
                    <a:p>
                      <a:pPr algn="ctr"/>
                      <a:r>
                        <a:rPr lang="en-US" sz="800" kern="1200">
                          <a:solidFill>
                            <a:schemeClr val="tx1"/>
                          </a:solidFill>
                          <a:latin typeface="+mn-lt"/>
                          <a:ea typeface="+mn-ea"/>
                          <a:cs typeface="+mn-cs"/>
                        </a:rPr>
                        <a:t>Overall Reaction</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800" kern="1200">
                          <a:solidFill>
                            <a:schemeClr val="tx1"/>
                          </a:solidFill>
                          <a:latin typeface="+mn-lt"/>
                          <a:ea typeface="+mn-ea"/>
                          <a:cs typeface="+mn-cs"/>
                        </a:rPr>
                        <a:t>Benchmarks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7608749"/>
                  </a:ext>
                </a:extLst>
              </a:tr>
              <a:tr h="109056">
                <a:tc vMerge="1">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a:t>Overall Ave T2B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a:t>2023 Campaign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23159665"/>
                  </a:ext>
                </a:extLst>
              </a:tr>
              <a:tr h="244031">
                <a:tc vMerge="1">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a:t>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85715915"/>
                  </a:ext>
                </a:extLst>
              </a:tr>
              <a:tr h="166235">
                <a:tc gridSpan="3">
                  <a:txBody>
                    <a:bodyPr/>
                    <a:lstStyle/>
                    <a:p>
                      <a:pPr algn="ctr"/>
                      <a:r>
                        <a:rPr lang="en-US" sz="800" kern="1200">
                          <a:solidFill>
                            <a:schemeClr val="tx1"/>
                          </a:solidFill>
                          <a:latin typeface="+mn-lt"/>
                          <a:ea typeface="+mn-ea"/>
                          <a:cs typeface="+mn-cs"/>
                        </a:rPr>
                        <a:t>See Appendix for details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7952987"/>
                  </a:ext>
                </a:extLst>
              </a:tr>
            </a:tbl>
          </a:graphicData>
        </a:graphic>
      </p:graphicFrame>
      <p:sp>
        <p:nvSpPr>
          <p:cNvPr id="14" name="TextBox 13">
            <a:extLst>
              <a:ext uri="{FF2B5EF4-FFF2-40B4-BE49-F238E27FC236}">
                <a16:creationId xmlns:a16="http://schemas.microsoft.com/office/drawing/2014/main" id="{A2E92EB4-B69B-EEFD-7060-8E87A9A830FD}"/>
              </a:ext>
            </a:extLst>
          </p:cNvPr>
          <p:cNvSpPr txBox="1"/>
          <p:nvPr/>
        </p:nvSpPr>
        <p:spPr>
          <a:xfrm>
            <a:off x="6636777" y="6494448"/>
            <a:ext cx="4497948" cy="307777"/>
          </a:xfrm>
          <a:prstGeom prst="rect">
            <a:avLst/>
          </a:prstGeom>
          <a:solidFill>
            <a:schemeClr val="bg1">
              <a:lumMod val="95000"/>
            </a:schemeClr>
          </a:solidFill>
          <a:ln w="3175">
            <a:solidFill>
              <a:schemeClr val="accent5"/>
            </a:solidFill>
          </a:ln>
        </p:spPr>
        <p:txBody>
          <a:bodyPr wrap="square" lIns="0" tIns="0" rIns="0" bIns="0" rtlCol="0">
            <a:spAutoFit/>
          </a:bodyPr>
          <a:lstStyle/>
          <a:p>
            <a:pPr marL="461963" fontAlgn="auto">
              <a:spcAft>
                <a:spcPts val="0"/>
              </a:spcAft>
            </a:pPr>
            <a:r>
              <a:rPr lang="en-US" sz="1000" b="1">
                <a:solidFill>
                  <a:schemeClr val="accent2"/>
                </a:solidFill>
                <a:latin typeface="DM Sans" pitchFamily="2" charset="0"/>
              </a:rPr>
              <a:t>High Health Status and Highly Healthcare Engaged audiences are significantly more positive. </a:t>
            </a:r>
            <a:r>
              <a:rPr lang="en-US" sz="1000">
                <a:solidFill>
                  <a:schemeClr val="accent2"/>
                </a:solidFill>
                <a:latin typeface="DM Sans" pitchFamily="2" charset="0"/>
              </a:rPr>
              <a:t>See Appendix for details.</a:t>
            </a:r>
          </a:p>
        </p:txBody>
      </p:sp>
      <p:pic>
        <p:nvPicPr>
          <p:cNvPr id="16" name="Graphic 15" descr="Target Audience with solid fill">
            <a:extLst>
              <a:ext uri="{FF2B5EF4-FFF2-40B4-BE49-F238E27FC236}">
                <a16:creationId xmlns:a16="http://schemas.microsoft.com/office/drawing/2014/main" id="{7A845369-C138-ACA0-6116-2346D43097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36777" y="6434911"/>
            <a:ext cx="426849" cy="426849"/>
          </a:xfrm>
          <a:prstGeom prst="rect">
            <a:avLst/>
          </a:prstGeom>
        </p:spPr>
      </p:pic>
      <p:sp>
        <p:nvSpPr>
          <p:cNvPr id="9" name="Right Bracket 8">
            <a:extLst>
              <a:ext uri="{FF2B5EF4-FFF2-40B4-BE49-F238E27FC236}">
                <a16:creationId xmlns:a16="http://schemas.microsoft.com/office/drawing/2014/main" id="{25686596-021D-46DA-9379-2FD7EC6F85DE}"/>
              </a:ext>
            </a:extLst>
          </p:cNvPr>
          <p:cNvSpPr/>
          <p:nvPr/>
        </p:nvSpPr>
        <p:spPr>
          <a:xfrm>
            <a:off x="2906040" y="2424983"/>
            <a:ext cx="121981" cy="2147018"/>
          </a:xfrm>
          <a:prstGeom prst="rightBracket">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DM Sans" pitchFamily="2" charset="0"/>
            </a:endParaRPr>
          </a:p>
        </p:txBody>
      </p:sp>
      <p:sp>
        <p:nvSpPr>
          <p:cNvPr id="15" name="Right Bracket 14">
            <a:extLst>
              <a:ext uri="{FF2B5EF4-FFF2-40B4-BE49-F238E27FC236}">
                <a16:creationId xmlns:a16="http://schemas.microsoft.com/office/drawing/2014/main" id="{DCCB2BAD-2433-49F7-BB50-B74405A8EAE3}"/>
              </a:ext>
            </a:extLst>
          </p:cNvPr>
          <p:cNvSpPr/>
          <p:nvPr/>
        </p:nvSpPr>
        <p:spPr>
          <a:xfrm>
            <a:off x="2895292" y="5220249"/>
            <a:ext cx="113812" cy="126052"/>
          </a:xfrm>
          <a:prstGeom prst="rightBracket">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DM Sans" pitchFamily="2" charset="0"/>
            </a:endParaRPr>
          </a:p>
        </p:txBody>
      </p:sp>
      <p:sp>
        <p:nvSpPr>
          <p:cNvPr id="2" name="TextBox 1">
            <a:extLst>
              <a:ext uri="{FF2B5EF4-FFF2-40B4-BE49-F238E27FC236}">
                <a16:creationId xmlns:a16="http://schemas.microsoft.com/office/drawing/2014/main" id="{B14DF32E-3B00-2F63-DA81-7180EF0445EA}"/>
              </a:ext>
            </a:extLst>
          </p:cNvPr>
          <p:cNvSpPr txBox="1"/>
          <p:nvPr/>
        </p:nvSpPr>
        <p:spPr>
          <a:xfrm>
            <a:off x="3113062" y="3821933"/>
            <a:ext cx="878669" cy="246221"/>
          </a:xfrm>
          <a:prstGeom prst="rect">
            <a:avLst/>
          </a:prstGeom>
        </p:spPr>
        <p:txBody>
          <a:bodyPr wrap="square" lIns="0" tIns="0" rIns="0" bIns="0" rtlCol="0">
            <a:spAutoFit/>
          </a:bodyPr>
          <a:lstStyle/>
          <a:p>
            <a:pPr marL="171450" indent="-171450" algn="l" fontAlgn="auto">
              <a:spcAft>
                <a:spcPts val="0"/>
              </a:spcAft>
              <a:buFont typeface="Wingdings" panose="05000000000000000000" pitchFamily="2" charset="2"/>
              <a:buChar char="ü"/>
            </a:pPr>
            <a:r>
              <a:rPr lang="en-US" sz="800" dirty="0">
                <a:latin typeface="DM Sans" pitchFamily="2" charset="0"/>
              </a:rPr>
              <a:t>On par with benchmarks</a:t>
            </a:r>
          </a:p>
        </p:txBody>
      </p:sp>
    </p:spTree>
    <p:extLst>
      <p:ext uri="{BB962C8B-B14F-4D97-AF65-F5344CB8AC3E}">
        <p14:creationId xmlns:p14="http://schemas.microsoft.com/office/powerpoint/2010/main" val="304042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9">
            <a:extLst>
              <a:ext uri="{FF2B5EF4-FFF2-40B4-BE49-F238E27FC236}">
                <a16:creationId xmlns:a16="http://schemas.microsoft.com/office/drawing/2014/main" id="{9DABF564-CF43-FE76-4D30-A44D3F3F1D0B}"/>
              </a:ext>
            </a:extLst>
          </p:cNvPr>
          <p:cNvGraphicFramePr>
            <a:graphicFrameLocks/>
          </p:cNvGraphicFramePr>
          <p:nvPr>
            <p:extLst>
              <p:ext uri="{D42A27DB-BD31-4B8C-83A1-F6EECF244321}">
                <p14:modId xmlns:p14="http://schemas.microsoft.com/office/powerpoint/2010/main" val="359624097"/>
              </p:ext>
            </p:extLst>
          </p:nvPr>
        </p:nvGraphicFramePr>
        <p:xfrm>
          <a:off x="253095" y="2212888"/>
          <a:ext cx="7196609" cy="35274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ontent Placeholder 19">
            <a:extLst>
              <a:ext uri="{FF2B5EF4-FFF2-40B4-BE49-F238E27FC236}">
                <a16:creationId xmlns:a16="http://schemas.microsoft.com/office/drawing/2014/main" id="{9BE6AB05-AE24-AFAB-BF0F-A542B7369612}"/>
              </a:ext>
            </a:extLst>
          </p:cNvPr>
          <p:cNvGraphicFramePr>
            <a:graphicFrameLocks/>
          </p:cNvGraphicFramePr>
          <p:nvPr>
            <p:extLst>
              <p:ext uri="{D42A27DB-BD31-4B8C-83A1-F6EECF244321}">
                <p14:modId xmlns:p14="http://schemas.microsoft.com/office/powerpoint/2010/main" val="1703180095"/>
              </p:ext>
            </p:extLst>
          </p:nvPr>
        </p:nvGraphicFramePr>
        <p:xfrm>
          <a:off x="1401231" y="2206082"/>
          <a:ext cx="7196609" cy="35274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6">
            <a:extLst>
              <a:ext uri="{FF2B5EF4-FFF2-40B4-BE49-F238E27FC236}">
                <a16:creationId xmlns:a16="http://schemas.microsoft.com/office/drawing/2014/main" id="{250EFDF0-A590-4BDC-94D2-640989049D00}"/>
              </a:ext>
            </a:extLst>
          </p:cNvPr>
          <p:cNvGraphicFramePr>
            <a:graphicFrameLocks noGrp="1"/>
          </p:cNvGraphicFramePr>
          <p:nvPr>
            <p:extLst>
              <p:ext uri="{D42A27DB-BD31-4B8C-83A1-F6EECF244321}">
                <p14:modId xmlns:p14="http://schemas.microsoft.com/office/powerpoint/2010/main" val="4212341272"/>
              </p:ext>
            </p:extLst>
          </p:nvPr>
        </p:nvGraphicFramePr>
        <p:xfrm>
          <a:off x="5683517" y="1905960"/>
          <a:ext cx="6044667" cy="4046730"/>
        </p:xfrm>
        <a:graphic>
          <a:graphicData uri="http://schemas.openxmlformats.org/drawingml/2006/table">
            <a:tbl>
              <a:tblPr firstRow="1" bandRow="1">
                <a:tableStyleId>{7E9639D4-E3E2-4D34-9284-5A2195B3D0D7}</a:tableStyleId>
              </a:tblPr>
              <a:tblGrid>
                <a:gridCol w="4663548">
                  <a:extLst>
                    <a:ext uri="{9D8B030D-6E8A-4147-A177-3AD203B41FA5}">
                      <a16:colId xmlns:a16="http://schemas.microsoft.com/office/drawing/2014/main" val="1230807719"/>
                    </a:ext>
                  </a:extLst>
                </a:gridCol>
                <a:gridCol w="1381119">
                  <a:extLst>
                    <a:ext uri="{9D8B030D-6E8A-4147-A177-3AD203B41FA5}">
                      <a16:colId xmlns:a16="http://schemas.microsoft.com/office/drawing/2014/main" val="3139776956"/>
                    </a:ext>
                  </a:extLst>
                </a:gridCol>
              </a:tblGrid>
              <a:tr h="370840">
                <a:tc>
                  <a:txBody>
                    <a:bodyPr/>
                    <a:lstStyle/>
                    <a:p>
                      <a:endParaRPr lang="en-US">
                        <a:latin typeface="DM Sans" pitchFamily="2" charset="0"/>
                      </a:endParaRPr>
                    </a:p>
                  </a:txBody>
                  <a:tcPr>
                    <a:lnL w="6350" cap="flat" cmpd="sng" algn="ctr">
                      <a:noFill/>
                      <a:prstDash val="solid"/>
                      <a:miter lim="800000"/>
                    </a:lnL>
                    <a:lnR w="12700"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algn="ctr"/>
                      <a:r>
                        <a:rPr lang="en-US" sz="1600">
                          <a:latin typeface="DM Sans" pitchFamily="2" charset="0"/>
                        </a:rPr>
                        <a:t>:30 Video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17042447"/>
                  </a:ext>
                </a:extLst>
              </a:tr>
              <a:tr h="370840">
                <a:tc>
                  <a:txBody>
                    <a:bodyPr/>
                    <a:lstStyle/>
                    <a:p>
                      <a:endParaRPr lang="en-US" sz="1200">
                        <a:latin typeface="DM Sans" pitchFamily="2" charset="0"/>
                      </a:endParaRPr>
                    </a:p>
                  </a:txBody>
                  <a:tcPr>
                    <a:lnL w="6350" cap="flat" cmpd="sng" algn="ctr">
                      <a:noFill/>
                      <a:prstDash val="solid"/>
                      <a:miter lim="800000"/>
                    </a:lnL>
                    <a:lnR w="635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a:solidFill>
                            <a:schemeClr val="accent1"/>
                          </a:solidFill>
                          <a:latin typeface="DM Sans" pitchFamily="2" charset="0"/>
                        </a:rPr>
                        <a:t>T2B</a:t>
                      </a:r>
                    </a:p>
                  </a:txBody>
                  <a:tcPr>
                    <a:lnL w="635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1745197302"/>
                  </a:ext>
                </a:extLst>
              </a:tr>
              <a:tr h="370840">
                <a:tc>
                  <a:txBody>
                    <a:bodyPr/>
                    <a:lstStyle/>
                    <a:p>
                      <a:pPr marL="0" marR="0">
                        <a:lnSpc>
                          <a:spcPct val="150000"/>
                        </a:lnSpc>
                        <a:spcBef>
                          <a:spcPts val="0"/>
                        </a:spcBef>
                        <a:spcAft>
                          <a:spcPts val="800"/>
                        </a:spcAft>
                      </a:pPr>
                      <a:r>
                        <a:rPr lang="en-US" sz="1300" kern="1200">
                          <a:solidFill>
                            <a:schemeClr val="tx2"/>
                          </a:solidFill>
                          <a:effectLst/>
                          <a:latin typeface="DM Sans" pitchFamily="2" charset="0"/>
                          <a:ea typeface="Georgia" panose="02040502050405020303" pitchFamily="18" charset="0"/>
                          <a:cs typeface="Georgia" panose="02040502050405020303" pitchFamily="18" charset="0"/>
                        </a:rPr>
                        <a:t>… treats members as individuals with unique needs</a:t>
                      </a:r>
                      <a:endParaRPr lang="en-US" sz="1300" kern="1200">
                        <a:solidFill>
                          <a:schemeClr val="tx2"/>
                        </a:solidFill>
                        <a:effectLst/>
                        <a:latin typeface="DM Sans" pitchFamily="2"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4877"/>
                          </a:solidFill>
                          <a:effectLst/>
                          <a:uLnTx/>
                          <a:uFillTx/>
                          <a:latin typeface="DM Sans" pitchFamily="2" charset="0"/>
                          <a:ea typeface="+mn-ea"/>
                          <a:cs typeface="+mn-cs"/>
                        </a:rPr>
                        <a:t>79%</a:t>
                      </a:r>
                    </a:p>
                  </a:txBody>
                  <a:tcPr anchor="ctr">
                    <a:lnL w="635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3393004292"/>
                  </a:ext>
                </a:extLst>
              </a:tr>
              <a:tr h="370840">
                <a:tc>
                  <a:txBody>
                    <a:bodyPr/>
                    <a:lstStyle/>
                    <a:p>
                      <a:pPr marL="0" marR="0">
                        <a:lnSpc>
                          <a:spcPct val="107000"/>
                        </a:lnSpc>
                        <a:spcBef>
                          <a:spcPts val="0"/>
                        </a:spcBef>
                        <a:spcAft>
                          <a:spcPts val="800"/>
                        </a:spcAft>
                      </a:pPr>
                      <a:r>
                        <a:rPr lang="en-US" sz="1300" kern="1200" dirty="0">
                          <a:solidFill>
                            <a:schemeClr val="tx2"/>
                          </a:solidFill>
                          <a:effectLst/>
                          <a:latin typeface="DM Sans" pitchFamily="2" charset="0"/>
                          <a:ea typeface="Georgia" panose="02040502050405020303" pitchFamily="18" charset="0"/>
                          <a:cs typeface="Georgia" panose="02040502050405020303" pitchFamily="18" charset="0"/>
                        </a:rPr>
                        <a:t>… designs benefits and resources around member needs</a:t>
                      </a:r>
                      <a:endParaRPr lang="en-US" sz="1300" kern="1200" dirty="0">
                        <a:solidFill>
                          <a:schemeClr val="tx2"/>
                        </a:solidFill>
                        <a:effectLst/>
                        <a:latin typeface="DM Sans" pitchFamily="2"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4877"/>
                          </a:solidFill>
                          <a:effectLst/>
                          <a:uLnTx/>
                          <a:uFillTx/>
                          <a:latin typeface="DM Sans" pitchFamily="2" charset="0"/>
                          <a:ea typeface="+mn-ea"/>
                          <a:cs typeface="+mn-cs"/>
                        </a:rPr>
                        <a:t>77%</a:t>
                      </a:r>
                    </a:p>
                  </a:txBody>
                  <a:tcPr anchor="ctr">
                    <a:lnL w="635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2117084458"/>
                  </a:ext>
                </a:extLst>
              </a:tr>
              <a:tr h="370840">
                <a:tc>
                  <a:txBody>
                    <a:bodyPr/>
                    <a:lstStyle/>
                    <a:p>
                      <a:pPr marL="0" marR="0">
                        <a:lnSpc>
                          <a:spcPct val="107000"/>
                        </a:lnSpc>
                        <a:spcBef>
                          <a:spcPts val="0"/>
                        </a:spcBef>
                        <a:spcAft>
                          <a:spcPts val="800"/>
                        </a:spcAft>
                      </a:pPr>
                      <a:r>
                        <a:rPr lang="en-US" sz="1300" kern="1200" dirty="0">
                          <a:solidFill>
                            <a:schemeClr val="tx2"/>
                          </a:solidFill>
                          <a:effectLst/>
                          <a:latin typeface="DM Sans" pitchFamily="2" charset="0"/>
                          <a:ea typeface="Georgia" panose="02040502050405020303" pitchFamily="18" charset="0"/>
                          <a:cs typeface="Georgia" panose="02040502050405020303" pitchFamily="18" charset="0"/>
                        </a:rPr>
                        <a:t>… is a resource members can turn to in helping navigate their healthcare journey</a:t>
                      </a:r>
                      <a:r>
                        <a:rPr lang="en-US" sz="1300" kern="1200" dirty="0">
                          <a:solidFill>
                            <a:schemeClr val="tx2"/>
                          </a:solidFill>
                          <a:effectLst/>
                          <a:latin typeface="DM Sans" pitchFamily="2" charset="0"/>
                          <a:ea typeface="Times New Roman" panose="02020603050405020304" pitchFamily="18" charset="0"/>
                        </a:rPr>
                        <a:t> </a:t>
                      </a:r>
                      <a:endParaRPr lang="en-US" sz="1300" kern="1200" dirty="0">
                        <a:solidFill>
                          <a:schemeClr val="tx2"/>
                        </a:solidFill>
                        <a:effectLst/>
                        <a:latin typeface="DM Sans" pitchFamily="2"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4877"/>
                          </a:solidFill>
                          <a:effectLst/>
                          <a:uLnTx/>
                          <a:uFillTx/>
                          <a:latin typeface="DM Sans" pitchFamily="2" charset="0"/>
                          <a:ea typeface="+mn-ea"/>
                          <a:cs typeface="+mn-cs"/>
                        </a:rPr>
                        <a:t>76%</a:t>
                      </a:r>
                    </a:p>
                  </a:txBody>
                  <a:tcPr anchor="ctr">
                    <a:lnL w="635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3744886210"/>
                  </a:ext>
                </a:extLst>
              </a:tr>
              <a:tr h="370840">
                <a:tc>
                  <a:txBody>
                    <a:bodyPr/>
                    <a:lstStyle/>
                    <a:p>
                      <a:pPr marL="0" marR="0">
                        <a:lnSpc>
                          <a:spcPct val="150000"/>
                        </a:lnSpc>
                        <a:spcBef>
                          <a:spcPts val="0"/>
                        </a:spcBef>
                        <a:spcAft>
                          <a:spcPts val="800"/>
                        </a:spcAft>
                      </a:pPr>
                      <a:r>
                        <a:rPr lang="en-US" sz="1300" dirty="0">
                          <a:solidFill>
                            <a:schemeClr val="tx2"/>
                          </a:solidFill>
                          <a:effectLst/>
                          <a:latin typeface="DM Sans" pitchFamily="2" charset="0"/>
                          <a:ea typeface="Georgia" panose="02040502050405020303" pitchFamily="18" charset="0"/>
                          <a:cs typeface="Georgia" panose="02040502050405020303" pitchFamily="18" charset="0"/>
                        </a:rPr>
                        <a:t>… takes care of members and their families when they need it most</a:t>
                      </a:r>
                      <a:endParaRPr lang="en-US" sz="1300" dirty="0">
                        <a:solidFill>
                          <a:schemeClr val="tx2"/>
                        </a:solidFill>
                        <a:effectLst/>
                        <a:latin typeface="DM Sans" pitchFamily="2"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4877"/>
                          </a:solidFill>
                          <a:effectLst/>
                          <a:uLnTx/>
                          <a:uFillTx/>
                          <a:latin typeface="DM Sans" pitchFamily="2" charset="0"/>
                          <a:ea typeface="+mn-ea"/>
                          <a:cs typeface="+mn-cs"/>
                        </a:rPr>
                        <a:t>73%</a:t>
                      </a:r>
                    </a:p>
                  </a:txBody>
                  <a:tcPr anchor="ctr">
                    <a:lnL w="635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1792699556"/>
                  </a:ext>
                </a:extLst>
              </a:tr>
              <a:tr h="370840">
                <a:tc>
                  <a:txBody>
                    <a:bodyPr/>
                    <a:lstStyle/>
                    <a:p>
                      <a:pPr marL="0" marR="0">
                        <a:lnSpc>
                          <a:spcPct val="150000"/>
                        </a:lnSpc>
                        <a:spcBef>
                          <a:spcPts val="0"/>
                        </a:spcBef>
                        <a:spcAft>
                          <a:spcPts val="800"/>
                        </a:spcAft>
                      </a:pPr>
                      <a:r>
                        <a:rPr lang="en-US" sz="1300" dirty="0">
                          <a:solidFill>
                            <a:schemeClr val="tx2"/>
                          </a:solidFill>
                          <a:effectLst/>
                          <a:latin typeface="DM Sans" pitchFamily="2" charset="0"/>
                          <a:ea typeface="Georgia" panose="02040502050405020303" pitchFamily="18" charset="0"/>
                          <a:cs typeface="Georgia" panose="02040502050405020303" pitchFamily="18" charset="0"/>
                        </a:rPr>
                        <a:t>… helps members to get the most from their plan</a:t>
                      </a:r>
                      <a:endParaRPr lang="en-US" sz="1300" dirty="0">
                        <a:solidFill>
                          <a:schemeClr val="tx2"/>
                        </a:solidFill>
                        <a:effectLst/>
                        <a:latin typeface="DM Sans" pitchFamily="2"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4877"/>
                          </a:solidFill>
                          <a:effectLst/>
                          <a:uLnTx/>
                          <a:uFillTx/>
                          <a:latin typeface="DM Sans" pitchFamily="2" charset="0"/>
                          <a:ea typeface="+mn-ea"/>
                          <a:cs typeface="+mn-cs"/>
                        </a:rPr>
                        <a:t>71%</a:t>
                      </a:r>
                    </a:p>
                  </a:txBody>
                  <a:tcPr anchor="ctr">
                    <a:lnL w="635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3421276950"/>
                  </a:ext>
                </a:extLst>
              </a:tr>
              <a:tr h="370840">
                <a:tc>
                  <a:txBody>
                    <a:bodyPr/>
                    <a:lstStyle/>
                    <a:p>
                      <a:pPr marL="0" marR="0">
                        <a:lnSpc>
                          <a:spcPct val="107000"/>
                        </a:lnSpc>
                        <a:spcBef>
                          <a:spcPts val="0"/>
                        </a:spcBef>
                        <a:spcAft>
                          <a:spcPts val="800"/>
                        </a:spcAft>
                      </a:pPr>
                      <a:r>
                        <a:rPr lang="en-US" sz="1300" b="1">
                          <a:solidFill>
                            <a:schemeClr val="tx2"/>
                          </a:solidFill>
                          <a:effectLst/>
                          <a:latin typeface="DM Sans" pitchFamily="2" charset="0"/>
                          <a:ea typeface="Georgia" panose="02040502050405020303" pitchFamily="18" charset="0"/>
                          <a:cs typeface="Georgia" panose="02040502050405020303" pitchFamily="18" charset="0"/>
                        </a:rPr>
                        <a:t>… </a:t>
                      </a:r>
                      <a:r>
                        <a:rPr lang="en-US" sz="1300">
                          <a:solidFill>
                            <a:schemeClr val="tx2"/>
                          </a:solidFill>
                          <a:effectLst/>
                          <a:latin typeface="DM Sans" pitchFamily="2" charset="0"/>
                          <a:ea typeface="Georgia" panose="02040502050405020303" pitchFamily="18" charset="0"/>
                          <a:cs typeface="Georgia" panose="02040502050405020303" pitchFamily="18" charset="0"/>
                        </a:rPr>
                        <a:t>empowers members to make better decisions about their health and wellbeing  </a:t>
                      </a:r>
                      <a:endParaRPr lang="en-US" sz="1300">
                        <a:solidFill>
                          <a:schemeClr val="tx2"/>
                        </a:solidFill>
                        <a:effectLst/>
                        <a:latin typeface="DM Sans" pitchFamily="2"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4877"/>
                          </a:solidFill>
                          <a:effectLst/>
                          <a:uLnTx/>
                          <a:uFillTx/>
                          <a:latin typeface="DM Sans" pitchFamily="2" charset="0"/>
                          <a:ea typeface="+mn-ea"/>
                          <a:cs typeface="+mn-cs"/>
                        </a:rPr>
                        <a:t>71%</a:t>
                      </a:r>
                    </a:p>
                  </a:txBody>
                  <a:tcPr anchor="ctr">
                    <a:lnL w="635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446492182"/>
                  </a:ext>
                </a:extLst>
              </a:tr>
              <a:tr h="370840">
                <a:tc>
                  <a:txBody>
                    <a:bodyPr/>
                    <a:lstStyle/>
                    <a:p>
                      <a:pPr marL="0" marR="0">
                        <a:lnSpc>
                          <a:spcPct val="150000"/>
                        </a:lnSpc>
                        <a:spcBef>
                          <a:spcPts val="0"/>
                        </a:spcBef>
                        <a:spcAft>
                          <a:spcPts val="800"/>
                        </a:spcAft>
                      </a:pPr>
                      <a:r>
                        <a:rPr lang="en-US" sz="1300">
                          <a:solidFill>
                            <a:schemeClr val="tx2"/>
                          </a:solidFill>
                          <a:effectLst/>
                          <a:latin typeface="DM Sans" pitchFamily="2" charset="0"/>
                          <a:ea typeface="Georgia" panose="02040502050405020303" pitchFamily="18" charset="0"/>
                          <a:cs typeface="Georgia" panose="02040502050405020303" pitchFamily="18" charset="0"/>
                        </a:rPr>
                        <a:t>… is a trustworthy company</a:t>
                      </a:r>
                      <a:endParaRPr lang="en-US" sz="1300">
                        <a:solidFill>
                          <a:schemeClr val="tx2"/>
                        </a:solidFill>
                        <a:effectLst/>
                        <a:latin typeface="DM Sans" pitchFamily="2"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4877"/>
                          </a:solidFill>
                          <a:effectLst/>
                          <a:uLnTx/>
                          <a:uFillTx/>
                          <a:latin typeface="DM Sans" pitchFamily="2" charset="0"/>
                          <a:ea typeface="+mn-ea"/>
                          <a:cs typeface="+mn-cs"/>
                        </a:rPr>
                        <a:t>70%</a:t>
                      </a:r>
                    </a:p>
                  </a:txBody>
                  <a:tcPr anchor="ctr">
                    <a:lnL w="635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3857449763"/>
                  </a:ext>
                </a:extLst>
              </a:tr>
              <a:tr h="370840">
                <a:tc>
                  <a:txBody>
                    <a:bodyPr/>
                    <a:lstStyle/>
                    <a:p>
                      <a:pPr marL="0" marR="0">
                        <a:lnSpc>
                          <a:spcPct val="107000"/>
                        </a:lnSpc>
                        <a:spcBef>
                          <a:spcPts val="0"/>
                        </a:spcBef>
                        <a:spcAft>
                          <a:spcPts val="800"/>
                        </a:spcAft>
                      </a:pPr>
                      <a:r>
                        <a:rPr lang="en-US" sz="1300">
                          <a:solidFill>
                            <a:schemeClr val="tx2"/>
                          </a:solidFill>
                          <a:effectLst/>
                          <a:latin typeface="DM Sans" pitchFamily="2" charset="0"/>
                          <a:ea typeface="Georgia" panose="02040502050405020303" pitchFamily="18" charset="0"/>
                          <a:cs typeface="Georgia" panose="02040502050405020303" pitchFamily="18" charset="0"/>
                        </a:rPr>
                        <a:t>… proactively makes suggestions to members that improve their health care</a:t>
                      </a:r>
                      <a:endParaRPr lang="en-US" sz="1300">
                        <a:solidFill>
                          <a:schemeClr val="tx2"/>
                        </a:solidFill>
                        <a:effectLst/>
                        <a:latin typeface="DM Sans" pitchFamily="2"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4877"/>
                          </a:solidFill>
                          <a:effectLst/>
                          <a:uLnTx/>
                          <a:uFillTx/>
                          <a:latin typeface="DM Sans" pitchFamily="2" charset="0"/>
                          <a:ea typeface="+mn-ea"/>
                          <a:cs typeface="+mn-cs"/>
                        </a:rPr>
                        <a:t>61%</a:t>
                      </a:r>
                    </a:p>
                  </a:txBody>
                  <a:tcPr anchor="ctr">
                    <a:lnL w="635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2565998369"/>
                  </a:ext>
                </a:extLst>
              </a:tr>
            </a:tbl>
          </a:graphicData>
        </a:graphic>
      </p:graphicFrame>
      <p:sp>
        <p:nvSpPr>
          <p:cNvPr id="2" name="Text Placeholder 1">
            <a:extLst>
              <a:ext uri="{FF2B5EF4-FFF2-40B4-BE49-F238E27FC236}">
                <a16:creationId xmlns:a16="http://schemas.microsoft.com/office/drawing/2014/main" id="{1CF90149-4A77-49CA-90FA-D5EE4ED0FB17}"/>
              </a:ext>
            </a:extLst>
          </p:cNvPr>
          <p:cNvSpPr>
            <a:spLocks noGrp="1"/>
          </p:cNvSpPr>
          <p:nvPr>
            <p:ph type="body" sz="quarter" idx="12"/>
          </p:nvPr>
        </p:nvSpPr>
        <p:spPr>
          <a:xfrm>
            <a:off x="5683516" y="1883063"/>
            <a:ext cx="4653522" cy="669065"/>
          </a:xfrm>
        </p:spPr>
        <p:txBody>
          <a:bodyPr/>
          <a:lstStyle/>
          <a:p>
            <a:pPr marL="0" indent="0" algn="ctr">
              <a:spcBef>
                <a:spcPts val="0"/>
              </a:spcBef>
              <a:buNone/>
            </a:pPr>
            <a:r>
              <a:rPr lang="en-US" sz="1600" b="1">
                <a:latin typeface="DM Sans" pitchFamily="2" charset="0"/>
              </a:rPr>
              <a:t>BCBSMA Attributes after viewing video</a:t>
            </a:r>
          </a:p>
          <a:p>
            <a:pPr marL="0" indent="0" algn="ctr">
              <a:spcBef>
                <a:spcPts val="0"/>
              </a:spcBef>
              <a:buNone/>
            </a:pPr>
            <a:r>
              <a:rPr lang="en-US" sz="1200">
                <a:latin typeface="DM Sans" pitchFamily="2" charset="0"/>
              </a:rPr>
              <a:t>(%Somewhat/Strongly Agree, 5-pt scale, N=443)</a:t>
            </a:r>
          </a:p>
        </p:txBody>
      </p:sp>
      <p:sp>
        <p:nvSpPr>
          <p:cNvPr id="3" name="Text Placeholder 2">
            <a:extLst>
              <a:ext uri="{FF2B5EF4-FFF2-40B4-BE49-F238E27FC236}">
                <a16:creationId xmlns:a16="http://schemas.microsoft.com/office/drawing/2014/main" id="{6DF0DDBB-B4CD-4DF8-8AC1-09B23377B826}"/>
              </a:ext>
            </a:extLst>
          </p:cNvPr>
          <p:cNvSpPr>
            <a:spLocks noGrp="1"/>
          </p:cNvSpPr>
          <p:nvPr>
            <p:ph type="body" sz="quarter" idx="10"/>
          </p:nvPr>
        </p:nvSpPr>
        <p:spPr>
          <a:xfrm>
            <a:off x="1907740" y="384048"/>
            <a:ext cx="8792686" cy="347137"/>
          </a:xfrm>
        </p:spPr>
        <p:txBody>
          <a:bodyPr/>
          <a:lstStyle/>
          <a:p>
            <a:r>
              <a:rPr lang="en-US" sz="2800" b="0" dirty="0">
                <a:latin typeface="Bebas Neue" panose="020B0606020202050201" pitchFamily="34" charset="0"/>
              </a:rPr>
              <a:t>the video leaves a positive to neutral impression Of BCBSMA</a:t>
            </a:r>
          </a:p>
        </p:txBody>
      </p:sp>
      <p:sp>
        <p:nvSpPr>
          <p:cNvPr id="16" name="TextBox 15">
            <a:extLst>
              <a:ext uri="{FF2B5EF4-FFF2-40B4-BE49-F238E27FC236}">
                <a16:creationId xmlns:a16="http://schemas.microsoft.com/office/drawing/2014/main" id="{683337E4-A074-E9C5-71DE-342F1F16AD51}"/>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Blue idea exchange/Medicare idea exchange + OOC Sample Boost (N=443)</a:t>
            </a:r>
          </a:p>
        </p:txBody>
      </p:sp>
      <p:pic>
        <p:nvPicPr>
          <p:cNvPr id="5" name="Picture 4">
            <a:extLst>
              <a:ext uri="{FF2B5EF4-FFF2-40B4-BE49-F238E27FC236}">
                <a16:creationId xmlns:a16="http://schemas.microsoft.com/office/drawing/2014/main" id="{9F6492C1-818B-5E92-604E-0C0AA7F951B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832" y="-13138"/>
            <a:ext cx="1890077" cy="1066248"/>
          </a:xfrm>
          <a:prstGeom prst="rect">
            <a:avLst/>
          </a:prstGeom>
        </p:spPr>
      </p:pic>
      <p:sp>
        <p:nvSpPr>
          <p:cNvPr id="7" name="TextBox 6">
            <a:extLst>
              <a:ext uri="{FF2B5EF4-FFF2-40B4-BE49-F238E27FC236}">
                <a16:creationId xmlns:a16="http://schemas.microsoft.com/office/drawing/2014/main" id="{326F8F32-DBA3-1391-1B61-467A05BD72E9}"/>
              </a:ext>
            </a:extLst>
          </p:cNvPr>
          <p:cNvSpPr txBox="1"/>
          <p:nvPr/>
        </p:nvSpPr>
        <p:spPr>
          <a:xfrm>
            <a:off x="8832" y="868444"/>
            <a:ext cx="1077859" cy="184666"/>
          </a:xfrm>
          <a:prstGeom prst="rect">
            <a:avLst/>
          </a:prstGeom>
          <a:solidFill>
            <a:schemeClr val="accent1"/>
          </a:solidFill>
        </p:spPr>
        <p:txBody>
          <a:bodyPr wrap="none" lIns="182880" tIns="0" rIns="182880" bIns="0" rtlCol="0">
            <a:spAutoFit/>
          </a:bodyPr>
          <a:lstStyle/>
          <a:p>
            <a:pPr algn="l" fontAlgn="auto">
              <a:spcAft>
                <a:spcPts val="0"/>
              </a:spcAft>
            </a:pPr>
            <a:r>
              <a:rPr lang="en-US" sz="1200" b="1">
                <a:solidFill>
                  <a:schemeClr val="bg1"/>
                </a:solidFill>
                <a:latin typeface="DM Sans" pitchFamily="2" charset="0"/>
              </a:rPr>
              <a:t>:30 Video</a:t>
            </a:r>
          </a:p>
        </p:txBody>
      </p:sp>
      <p:sp>
        <p:nvSpPr>
          <p:cNvPr id="20" name="Text Placeholder 3">
            <a:extLst>
              <a:ext uri="{FF2B5EF4-FFF2-40B4-BE49-F238E27FC236}">
                <a16:creationId xmlns:a16="http://schemas.microsoft.com/office/drawing/2014/main" id="{64D9A976-35EC-B2EB-2D68-5B7927F36560}"/>
              </a:ext>
            </a:extLst>
          </p:cNvPr>
          <p:cNvSpPr txBox="1">
            <a:spLocks/>
          </p:cNvSpPr>
          <p:nvPr/>
        </p:nvSpPr>
        <p:spPr>
          <a:xfrm>
            <a:off x="591556" y="1581671"/>
            <a:ext cx="1611292" cy="99571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DM Sans" pitchFamily="2" charset="0"/>
              </a:rPr>
              <a:t>Impact on BCBSMA Perception</a:t>
            </a:r>
          </a:p>
          <a:p>
            <a:pPr algn="ctr">
              <a:spcBef>
                <a:spcPts val="0"/>
              </a:spcBef>
            </a:pPr>
            <a:r>
              <a:rPr lang="en-US" sz="1200">
                <a:solidFill>
                  <a:schemeClr val="tx1"/>
                </a:solidFill>
                <a:latin typeface="DM Sans" pitchFamily="2" charset="0"/>
              </a:rPr>
              <a:t>(5-pt scale, N=443)</a:t>
            </a:r>
          </a:p>
          <a:p>
            <a:pPr algn="ctr"/>
            <a:endParaRPr lang="en-US">
              <a:solidFill>
                <a:schemeClr val="tx1"/>
              </a:solidFill>
              <a:latin typeface="DM Sans" pitchFamily="2" charset="0"/>
            </a:endParaRPr>
          </a:p>
        </p:txBody>
      </p:sp>
      <p:sp>
        <p:nvSpPr>
          <p:cNvPr id="21" name="Text Placeholder 3">
            <a:extLst>
              <a:ext uri="{FF2B5EF4-FFF2-40B4-BE49-F238E27FC236}">
                <a16:creationId xmlns:a16="http://schemas.microsoft.com/office/drawing/2014/main" id="{DF414E86-777C-EA45-78A6-099EAE84DB96}"/>
              </a:ext>
            </a:extLst>
          </p:cNvPr>
          <p:cNvSpPr txBox="1">
            <a:spLocks/>
          </p:cNvSpPr>
          <p:nvPr/>
        </p:nvSpPr>
        <p:spPr>
          <a:xfrm>
            <a:off x="3361062" y="1905960"/>
            <a:ext cx="1748387"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DM Sans" pitchFamily="2" charset="0"/>
              </a:rPr>
              <a:t>Relevance</a:t>
            </a:r>
          </a:p>
          <a:p>
            <a:pPr algn="ctr">
              <a:spcBef>
                <a:spcPts val="0"/>
              </a:spcBef>
            </a:pPr>
            <a:r>
              <a:rPr lang="en-US" sz="1200">
                <a:solidFill>
                  <a:schemeClr val="tx1"/>
                </a:solidFill>
                <a:latin typeface="DM Sans" pitchFamily="2" charset="0"/>
              </a:rPr>
              <a:t>(5-pt scale, N=443)</a:t>
            </a:r>
          </a:p>
          <a:p>
            <a:pPr algn="ctr"/>
            <a:endParaRPr lang="en-US">
              <a:solidFill>
                <a:schemeClr val="tx1"/>
              </a:solidFill>
              <a:latin typeface="DM Sans" pitchFamily="2" charset="0"/>
            </a:endParaRPr>
          </a:p>
        </p:txBody>
      </p:sp>
      <p:sp>
        <p:nvSpPr>
          <p:cNvPr id="22" name="Text Placeholder 3">
            <a:extLst>
              <a:ext uri="{FF2B5EF4-FFF2-40B4-BE49-F238E27FC236}">
                <a16:creationId xmlns:a16="http://schemas.microsoft.com/office/drawing/2014/main" id="{493BB158-8554-3971-2123-1714E00F449F}"/>
              </a:ext>
            </a:extLst>
          </p:cNvPr>
          <p:cNvSpPr txBox="1">
            <a:spLocks/>
          </p:cNvSpPr>
          <p:nvPr/>
        </p:nvSpPr>
        <p:spPr>
          <a:xfrm>
            <a:off x="1779251" y="2479988"/>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T2B 53%</a:t>
            </a:r>
          </a:p>
        </p:txBody>
      </p:sp>
      <p:sp>
        <p:nvSpPr>
          <p:cNvPr id="23" name="Text Placeholder 3">
            <a:extLst>
              <a:ext uri="{FF2B5EF4-FFF2-40B4-BE49-F238E27FC236}">
                <a16:creationId xmlns:a16="http://schemas.microsoft.com/office/drawing/2014/main" id="{D418C994-40D3-C765-A6BC-8D14B757CA7D}"/>
              </a:ext>
            </a:extLst>
          </p:cNvPr>
          <p:cNvSpPr txBox="1">
            <a:spLocks/>
          </p:cNvSpPr>
          <p:nvPr/>
        </p:nvSpPr>
        <p:spPr>
          <a:xfrm>
            <a:off x="3043850" y="2485221"/>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T3B 75%</a:t>
            </a:r>
          </a:p>
        </p:txBody>
      </p:sp>
      <p:graphicFrame>
        <p:nvGraphicFramePr>
          <p:cNvPr id="8" name="Table 7">
            <a:extLst>
              <a:ext uri="{FF2B5EF4-FFF2-40B4-BE49-F238E27FC236}">
                <a16:creationId xmlns:a16="http://schemas.microsoft.com/office/drawing/2014/main" id="{F55B4EAD-51AC-EAD7-0389-99955D2FDD74}"/>
              </a:ext>
            </a:extLst>
          </p:cNvPr>
          <p:cNvGraphicFramePr>
            <a:graphicFrameLocks noGrp="1"/>
          </p:cNvGraphicFramePr>
          <p:nvPr>
            <p:extLst>
              <p:ext uri="{D42A27DB-BD31-4B8C-83A1-F6EECF244321}">
                <p14:modId xmlns:p14="http://schemas.microsoft.com/office/powerpoint/2010/main" val="2504760366"/>
              </p:ext>
            </p:extLst>
          </p:nvPr>
        </p:nvGraphicFramePr>
        <p:xfrm>
          <a:off x="128099" y="5828752"/>
          <a:ext cx="1874509" cy="654106"/>
        </p:xfrm>
        <a:graphic>
          <a:graphicData uri="http://schemas.openxmlformats.org/drawingml/2006/table">
            <a:tbl>
              <a:tblPr firstRow="1" bandRow="1">
                <a:tableStyleId>{5A111915-BE36-4E01-A7E5-04B1672EAD32}</a:tableStyleId>
              </a:tblPr>
              <a:tblGrid>
                <a:gridCol w="428931">
                  <a:extLst>
                    <a:ext uri="{9D8B030D-6E8A-4147-A177-3AD203B41FA5}">
                      <a16:colId xmlns:a16="http://schemas.microsoft.com/office/drawing/2014/main" val="1129305864"/>
                    </a:ext>
                  </a:extLst>
                </a:gridCol>
                <a:gridCol w="673100">
                  <a:extLst>
                    <a:ext uri="{9D8B030D-6E8A-4147-A177-3AD203B41FA5}">
                      <a16:colId xmlns:a16="http://schemas.microsoft.com/office/drawing/2014/main" val="770983655"/>
                    </a:ext>
                  </a:extLst>
                </a:gridCol>
                <a:gridCol w="772478">
                  <a:extLst>
                    <a:ext uri="{9D8B030D-6E8A-4147-A177-3AD203B41FA5}">
                      <a16:colId xmlns:a16="http://schemas.microsoft.com/office/drawing/2014/main" val="632569596"/>
                    </a:ext>
                  </a:extLst>
                </a:gridCol>
              </a:tblGrid>
              <a:tr h="109056">
                <a:tc rowSpan="3">
                  <a:txBody>
                    <a:bodyPr/>
                    <a:lstStyle/>
                    <a:p>
                      <a:pPr algn="ctr"/>
                      <a:r>
                        <a:rPr lang="en-US" sz="800" kern="1200">
                          <a:solidFill>
                            <a:schemeClr val="tx1"/>
                          </a:solidFill>
                          <a:latin typeface="+mn-lt"/>
                          <a:ea typeface="+mn-ea"/>
                          <a:cs typeface="+mn-cs"/>
                        </a:rPr>
                        <a:t>BCBSMA Perception</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800" kern="1200">
                          <a:solidFill>
                            <a:schemeClr val="tx1"/>
                          </a:solidFill>
                          <a:latin typeface="+mn-lt"/>
                          <a:ea typeface="+mn-ea"/>
                          <a:cs typeface="+mn-cs"/>
                        </a:rPr>
                        <a:t>Benchmarks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7608749"/>
                  </a:ext>
                </a:extLst>
              </a:tr>
              <a:tr h="109056">
                <a:tc vMerge="1">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a:t>Overall Ave T2B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a:t>2023 Campaign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23159665"/>
                  </a:ext>
                </a:extLst>
              </a:tr>
              <a:tr h="244031">
                <a:tc vMerge="1">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dirty="0"/>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FD8"/>
                    </a:solidFill>
                  </a:tcPr>
                </a:tc>
                <a:tc>
                  <a:txBody>
                    <a:bodyPr/>
                    <a:lstStyle/>
                    <a:p>
                      <a:pPr algn="ctr"/>
                      <a:r>
                        <a:rPr lang="en-US" sz="800"/>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85715915"/>
                  </a:ext>
                </a:extLst>
              </a:tr>
              <a:tr h="166235">
                <a:tc gridSpan="3">
                  <a:txBody>
                    <a:bodyPr/>
                    <a:lstStyle/>
                    <a:p>
                      <a:pPr algn="ctr"/>
                      <a:r>
                        <a:rPr lang="en-US" sz="800" kern="1200" dirty="0">
                          <a:solidFill>
                            <a:schemeClr val="tx1"/>
                          </a:solidFill>
                          <a:latin typeface="+mn-lt"/>
                          <a:ea typeface="+mn-ea"/>
                          <a:cs typeface="+mn-cs"/>
                        </a:rPr>
                        <a:t>See Appendix for details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7952987"/>
                  </a:ext>
                </a:extLst>
              </a:tr>
            </a:tbl>
          </a:graphicData>
        </a:graphic>
      </p:graphicFrame>
      <p:sp>
        <p:nvSpPr>
          <p:cNvPr id="10" name="TextBox 9">
            <a:extLst>
              <a:ext uri="{FF2B5EF4-FFF2-40B4-BE49-F238E27FC236}">
                <a16:creationId xmlns:a16="http://schemas.microsoft.com/office/drawing/2014/main" id="{16F2845A-603B-3DD5-620C-60B26EE18E3E}"/>
              </a:ext>
            </a:extLst>
          </p:cNvPr>
          <p:cNvSpPr txBox="1"/>
          <p:nvPr/>
        </p:nvSpPr>
        <p:spPr>
          <a:xfrm>
            <a:off x="5412510" y="6494448"/>
            <a:ext cx="5890228" cy="307777"/>
          </a:xfrm>
          <a:prstGeom prst="rect">
            <a:avLst/>
          </a:prstGeom>
          <a:solidFill>
            <a:schemeClr val="bg1">
              <a:lumMod val="95000"/>
            </a:schemeClr>
          </a:solidFill>
          <a:ln w="3175">
            <a:solidFill>
              <a:schemeClr val="accent5"/>
            </a:solidFill>
          </a:ln>
        </p:spPr>
        <p:txBody>
          <a:bodyPr wrap="square" lIns="0" tIns="0" rIns="0" bIns="0" rtlCol="0">
            <a:spAutoFit/>
          </a:bodyPr>
          <a:lstStyle/>
          <a:p>
            <a:pPr marL="461963" fontAlgn="auto">
              <a:spcAft>
                <a:spcPts val="0"/>
              </a:spcAft>
            </a:pPr>
            <a:r>
              <a:rPr lang="en-US" sz="1000" b="1">
                <a:solidFill>
                  <a:schemeClr val="accent2"/>
                </a:solidFill>
                <a:latin typeface="DM Sans" pitchFamily="2" charset="0"/>
              </a:rPr>
              <a:t>Viewers aged 25-54 report significantly more positive impact on BCBSMA perception, and 25-54 &amp; Black/AA audience feels higher (T2B) relevance. </a:t>
            </a:r>
            <a:r>
              <a:rPr lang="en-US" sz="1000">
                <a:solidFill>
                  <a:schemeClr val="accent2"/>
                </a:solidFill>
                <a:latin typeface="DM Sans" pitchFamily="2" charset="0"/>
              </a:rPr>
              <a:t>See Appendix for details.</a:t>
            </a:r>
          </a:p>
        </p:txBody>
      </p:sp>
      <p:pic>
        <p:nvPicPr>
          <p:cNvPr id="11" name="Graphic 10" descr="Target Audience with solid fill">
            <a:extLst>
              <a:ext uri="{FF2B5EF4-FFF2-40B4-BE49-F238E27FC236}">
                <a16:creationId xmlns:a16="http://schemas.microsoft.com/office/drawing/2014/main" id="{2FC84A98-E429-EFE4-C4C5-1861EE707F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12510" y="6431938"/>
            <a:ext cx="426849" cy="426849"/>
          </a:xfrm>
          <a:prstGeom prst="rect">
            <a:avLst/>
          </a:prstGeom>
        </p:spPr>
      </p:pic>
      <p:sp>
        <p:nvSpPr>
          <p:cNvPr id="12" name="TextBox 11">
            <a:extLst>
              <a:ext uri="{FF2B5EF4-FFF2-40B4-BE49-F238E27FC236}">
                <a16:creationId xmlns:a16="http://schemas.microsoft.com/office/drawing/2014/main" id="{43E8B03B-EF5B-EB32-55A6-621D5CE4F695}"/>
              </a:ext>
            </a:extLst>
          </p:cNvPr>
          <p:cNvSpPr txBox="1"/>
          <p:nvPr/>
        </p:nvSpPr>
        <p:spPr>
          <a:xfrm>
            <a:off x="1084432" y="2498390"/>
            <a:ext cx="878669" cy="246221"/>
          </a:xfrm>
          <a:prstGeom prst="rect">
            <a:avLst/>
          </a:prstGeom>
        </p:spPr>
        <p:txBody>
          <a:bodyPr wrap="square" lIns="0" tIns="0" rIns="0" bIns="0" rtlCol="0">
            <a:spAutoFit/>
          </a:bodyPr>
          <a:lstStyle/>
          <a:p>
            <a:pPr marL="111125" indent="-111125" algn="l" fontAlgn="auto">
              <a:spcAft>
                <a:spcPts val="0"/>
              </a:spcAft>
            </a:pPr>
            <a:r>
              <a:rPr lang="en-US" sz="800" dirty="0">
                <a:latin typeface="DM Sans" pitchFamily="2" charset="0"/>
              </a:rPr>
              <a:t>-  below benchmarks</a:t>
            </a:r>
          </a:p>
        </p:txBody>
      </p:sp>
    </p:spTree>
    <p:extLst>
      <p:ext uri="{BB962C8B-B14F-4D97-AF65-F5344CB8AC3E}">
        <p14:creationId xmlns:p14="http://schemas.microsoft.com/office/powerpoint/2010/main" val="3284182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67855EB3-2809-402F-B71B-686E5F7CEC38}"/>
              </a:ext>
            </a:extLst>
          </p:cNvPr>
          <p:cNvGraphicFramePr/>
          <p:nvPr>
            <p:extLst>
              <p:ext uri="{D42A27DB-BD31-4B8C-83A1-F6EECF244321}">
                <p14:modId xmlns:p14="http://schemas.microsoft.com/office/powerpoint/2010/main" val="2660450522"/>
              </p:ext>
            </p:extLst>
          </p:nvPr>
        </p:nvGraphicFramePr>
        <p:xfrm>
          <a:off x="682522" y="1818407"/>
          <a:ext cx="9088283" cy="433666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61D16F10-5FB6-4676-B1AA-40DED687062B}"/>
              </a:ext>
            </a:extLst>
          </p:cNvPr>
          <p:cNvSpPr>
            <a:spLocks noGrp="1"/>
          </p:cNvSpPr>
          <p:nvPr>
            <p:ph type="body" sz="quarter" idx="12"/>
          </p:nvPr>
        </p:nvSpPr>
        <p:spPr/>
        <p:txBody>
          <a:bodyPr/>
          <a:lstStyle/>
          <a:p>
            <a:pPr marL="0" indent="0" algn="ctr">
              <a:buNone/>
            </a:pPr>
            <a:r>
              <a:rPr lang="en-US" sz="1400" b="1">
                <a:latin typeface="DM Sans" pitchFamily="2" charset="0"/>
              </a:rPr>
              <a:t>Anticipated Actions Upon Seeing Video </a:t>
            </a:r>
            <a:br>
              <a:rPr lang="en-US">
                <a:latin typeface="DM Sans" pitchFamily="2" charset="0"/>
              </a:rPr>
            </a:br>
            <a:r>
              <a:rPr lang="en-US" sz="1200">
                <a:latin typeface="DM Sans" pitchFamily="2" charset="0"/>
              </a:rPr>
              <a:t>(multi-select, N=443)</a:t>
            </a:r>
          </a:p>
        </p:txBody>
      </p:sp>
      <p:sp>
        <p:nvSpPr>
          <p:cNvPr id="3" name="Text Placeholder 2">
            <a:extLst>
              <a:ext uri="{FF2B5EF4-FFF2-40B4-BE49-F238E27FC236}">
                <a16:creationId xmlns:a16="http://schemas.microsoft.com/office/drawing/2014/main" id="{0F875D2D-191C-4755-9F19-08E79B0A116F}"/>
              </a:ext>
            </a:extLst>
          </p:cNvPr>
          <p:cNvSpPr>
            <a:spLocks noGrp="1"/>
          </p:cNvSpPr>
          <p:nvPr>
            <p:ph type="body" sz="quarter" idx="10"/>
          </p:nvPr>
        </p:nvSpPr>
        <p:spPr>
          <a:xfrm>
            <a:off x="1907739" y="384048"/>
            <a:ext cx="8692527" cy="347137"/>
          </a:xfrm>
        </p:spPr>
        <p:txBody>
          <a:bodyPr/>
          <a:lstStyle/>
          <a:p>
            <a:r>
              <a:rPr lang="en-US" sz="2800" b="0" dirty="0">
                <a:latin typeface="Bebas Neue" panose="020B0606020202050201" pitchFamily="34" charset="0"/>
              </a:rPr>
              <a:t>The video prompts about 1 in 4 viewers to review and re-evaluate their insurance; more specificity on offerings could spur further action</a:t>
            </a:r>
          </a:p>
        </p:txBody>
      </p:sp>
      <p:sp>
        <p:nvSpPr>
          <p:cNvPr id="6" name="Rectangle 5">
            <a:extLst>
              <a:ext uri="{FF2B5EF4-FFF2-40B4-BE49-F238E27FC236}">
                <a16:creationId xmlns:a16="http://schemas.microsoft.com/office/drawing/2014/main" id="{0AFF237E-4493-425B-5BC1-769FCAF4D34F}"/>
              </a:ext>
            </a:extLst>
          </p:cNvPr>
          <p:cNvSpPr/>
          <p:nvPr/>
        </p:nvSpPr>
        <p:spPr>
          <a:xfrm>
            <a:off x="726372" y="2171422"/>
            <a:ext cx="8934864" cy="1311918"/>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D73A5C7-ACD7-4948-E7AC-47A560FFEB58}"/>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Blue idea exchange/Medicare idea exchange + OOC Sample Boost (N=443)</a:t>
            </a:r>
          </a:p>
        </p:txBody>
      </p:sp>
      <p:pic>
        <p:nvPicPr>
          <p:cNvPr id="8" name="Picture 7">
            <a:extLst>
              <a:ext uri="{FF2B5EF4-FFF2-40B4-BE49-F238E27FC236}">
                <a16:creationId xmlns:a16="http://schemas.microsoft.com/office/drawing/2014/main" id="{AABA0B8F-80A7-50A9-6B21-7E53D65089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832" y="-13138"/>
            <a:ext cx="1890077" cy="1066248"/>
          </a:xfrm>
          <a:prstGeom prst="rect">
            <a:avLst/>
          </a:prstGeom>
        </p:spPr>
      </p:pic>
      <p:sp>
        <p:nvSpPr>
          <p:cNvPr id="9" name="TextBox 8">
            <a:extLst>
              <a:ext uri="{FF2B5EF4-FFF2-40B4-BE49-F238E27FC236}">
                <a16:creationId xmlns:a16="http://schemas.microsoft.com/office/drawing/2014/main" id="{7FEEF943-7300-3FBD-3FB7-F5D4A92DE321}"/>
              </a:ext>
            </a:extLst>
          </p:cNvPr>
          <p:cNvSpPr txBox="1"/>
          <p:nvPr/>
        </p:nvSpPr>
        <p:spPr>
          <a:xfrm>
            <a:off x="8832" y="879356"/>
            <a:ext cx="1077859" cy="184666"/>
          </a:xfrm>
          <a:prstGeom prst="rect">
            <a:avLst/>
          </a:prstGeom>
          <a:solidFill>
            <a:schemeClr val="accent1"/>
          </a:solidFill>
        </p:spPr>
        <p:txBody>
          <a:bodyPr wrap="none" lIns="182880" tIns="0" rIns="182880" bIns="0" rtlCol="0">
            <a:spAutoFit/>
          </a:bodyPr>
          <a:lstStyle/>
          <a:p>
            <a:pPr algn="l" fontAlgn="auto">
              <a:spcAft>
                <a:spcPts val="0"/>
              </a:spcAft>
            </a:pPr>
            <a:r>
              <a:rPr lang="en-US" sz="1200" b="1">
                <a:solidFill>
                  <a:schemeClr val="bg1"/>
                </a:solidFill>
                <a:latin typeface="DM Sans" pitchFamily="2" charset="0"/>
              </a:rPr>
              <a:t>:30 Video</a:t>
            </a:r>
          </a:p>
        </p:txBody>
      </p:sp>
      <p:sp>
        <p:nvSpPr>
          <p:cNvPr id="11" name="TextBox 10">
            <a:extLst>
              <a:ext uri="{FF2B5EF4-FFF2-40B4-BE49-F238E27FC236}">
                <a16:creationId xmlns:a16="http://schemas.microsoft.com/office/drawing/2014/main" id="{993442CF-D66B-B9DB-AEB8-B67C29F3E433}"/>
              </a:ext>
            </a:extLst>
          </p:cNvPr>
          <p:cNvSpPr txBox="1"/>
          <p:nvPr/>
        </p:nvSpPr>
        <p:spPr>
          <a:xfrm>
            <a:off x="6309360" y="3920803"/>
            <a:ext cx="4472940" cy="1077218"/>
          </a:xfrm>
          <a:prstGeom prst="rect">
            <a:avLst/>
          </a:prstGeom>
        </p:spPr>
        <p:txBody>
          <a:bodyPr wrap="square" lIns="0" tIns="0" rIns="0" bIns="0" rtlCol="0">
            <a:spAutoFit/>
          </a:bodyPr>
          <a:lstStyle/>
          <a:p>
            <a:pPr marL="342900" indent="-342900" algn="l" fontAlgn="auto">
              <a:spcAft>
                <a:spcPts val="0"/>
              </a:spcAft>
              <a:buFont typeface="Arial" panose="020B0604020202020204" pitchFamily="34" charset="0"/>
              <a:buChar char="•"/>
            </a:pPr>
            <a:r>
              <a:rPr lang="en-US" sz="1000"/>
              <a:t>Consider switching to BCBSMA</a:t>
            </a:r>
          </a:p>
          <a:p>
            <a:pPr marL="342900" indent="-342900" fontAlgn="auto">
              <a:spcAft>
                <a:spcPts val="0"/>
              </a:spcAft>
              <a:buFont typeface="Arial" panose="020B0604020202020204" pitchFamily="34" charset="0"/>
              <a:buChar char="•"/>
            </a:pPr>
            <a:r>
              <a:rPr lang="en-US" sz="1000"/>
              <a:t>Feel confident in current BCBSMA decision</a:t>
            </a:r>
          </a:p>
          <a:p>
            <a:pPr marL="342900" indent="-342900" fontAlgn="auto">
              <a:spcAft>
                <a:spcPts val="0"/>
              </a:spcAft>
              <a:buFont typeface="Arial" panose="020B0604020202020204" pitchFamily="34" charset="0"/>
              <a:buChar char="•"/>
            </a:pPr>
            <a:r>
              <a:rPr lang="en-US" sz="1000"/>
              <a:t>Learn more about the benefits (e.g., talk to HR department)</a:t>
            </a:r>
          </a:p>
          <a:p>
            <a:pPr marL="342900" indent="-342900" fontAlgn="auto">
              <a:spcAft>
                <a:spcPts val="0"/>
              </a:spcAft>
              <a:buFont typeface="Arial" panose="020B0604020202020204" pitchFamily="34" charset="0"/>
              <a:buChar char="•"/>
            </a:pPr>
            <a:r>
              <a:rPr lang="en-US" sz="1000"/>
              <a:t>Recommend to family / friends</a:t>
            </a:r>
          </a:p>
          <a:p>
            <a:pPr marL="342900" indent="-342900" algn="l" fontAlgn="auto">
              <a:spcAft>
                <a:spcPts val="0"/>
              </a:spcAft>
              <a:buFont typeface="Arial" panose="020B0604020202020204" pitchFamily="34" charset="0"/>
              <a:buChar char="•"/>
            </a:pPr>
            <a:r>
              <a:rPr lang="en-US" sz="1000"/>
              <a:t>Watch the video again</a:t>
            </a:r>
          </a:p>
          <a:p>
            <a:pPr marL="342900" indent="-342900" algn="l" fontAlgn="auto">
              <a:spcAft>
                <a:spcPts val="0"/>
              </a:spcAft>
              <a:buFont typeface="Arial" panose="020B0604020202020204" pitchFamily="34" charset="0"/>
              <a:buChar char="•"/>
            </a:pPr>
            <a:r>
              <a:rPr lang="en-US" sz="1000"/>
              <a:t>Make a doctor appointment</a:t>
            </a:r>
          </a:p>
          <a:p>
            <a:pPr marL="342900" indent="-342900" algn="l" fontAlgn="auto">
              <a:spcAft>
                <a:spcPts val="0"/>
              </a:spcAft>
              <a:buFont typeface="Arial" panose="020B0604020202020204" pitchFamily="34" charset="0"/>
              <a:buChar char="•"/>
            </a:pPr>
            <a:endParaRPr lang="en-US" sz="1000"/>
          </a:p>
        </p:txBody>
      </p:sp>
      <p:cxnSp>
        <p:nvCxnSpPr>
          <p:cNvPr id="13" name="Straight Arrow Connector 12">
            <a:extLst>
              <a:ext uri="{FF2B5EF4-FFF2-40B4-BE49-F238E27FC236}">
                <a16:creationId xmlns:a16="http://schemas.microsoft.com/office/drawing/2014/main" id="{D3FB0E97-4A23-AD30-104C-06DA850ED199}"/>
              </a:ext>
            </a:extLst>
          </p:cNvPr>
          <p:cNvCxnSpPr>
            <a:cxnSpLocks/>
          </p:cNvCxnSpPr>
          <p:nvPr/>
        </p:nvCxnSpPr>
        <p:spPr>
          <a:xfrm>
            <a:off x="5629542" y="3996542"/>
            <a:ext cx="4664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3F083C1-7797-A3E4-E0C7-6010869AFEC8}"/>
              </a:ext>
            </a:extLst>
          </p:cNvPr>
          <p:cNvSpPr/>
          <p:nvPr/>
        </p:nvSpPr>
        <p:spPr>
          <a:xfrm>
            <a:off x="1526538" y="5575436"/>
            <a:ext cx="8134698" cy="375765"/>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3264553-18DE-0B83-450F-04D0059AEFD7}"/>
              </a:ext>
            </a:extLst>
          </p:cNvPr>
          <p:cNvSpPr txBox="1"/>
          <p:nvPr/>
        </p:nvSpPr>
        <p:spPr>
          <a:xfrm>
            <a:off x="9843727" y="3651669"/>
            <a:ext cx="2242502" cy="2308324"/>
          </a:xfrm>
          <a:prstGeom prst="rect">
            <a:avLst/>
          </a:prstGeom>
          <a:solidFill>
            <a:schemeClr val="bg1">
              <a:lumMod val="95000"/>
            </a:schemeClr>
          </a:solidFill>
          <a:ln w="3175">
            <a:solidFill>
              <a:schemeClr val="accent5"/>
            </a:solidFill>
          </a:ln>
        </p:spPr>
        <p:txBody>
          <a:bodyPr wrap="square" lIns="0" tIns="457200" rIns="0" bIns="0" rtlCol="0">
            <a:spAutoFit/>
          </a:bodyPr>
          <a:lstStyle/>
          <a:p>
            <a:pPr marL="285750" indent="-171450" fontAlgn="auto">
              <a:spcAft>
                <a:spcPts val="0"/>
              </a:spcAft>
              <a:buFont typeface="Wingdings" panose="05000000000000000000" pitchFamily="2" charset="2"/>
              <a:buChar char="v"/>
            </a:pPr>
            <a:r>
              <a:rPr lang="en-US" sz="1000" b="1" dirty="0">
                <a:solidFill>
                  <a:schemeClr val="accent2"/>
                </a:solidFill>
                <a:latin typeface="DM Sans" pitchFamily="2" charset="0"/>
              </a:rPr>
              <a:t>Viewers aged 25-54 are more likely to take action (</a:t>
            </a:r>
            <a:r>
              <a:rPr lang="en-US" sz="1000" dirty="0">
                <a:solidFill>
                  <a:schemeClr val="accent2"/>
                </a:solidFill>
                <a:latin typeface="DM Sans" pitchFamily="2" charset="0"/>
              </a:rPr>
              <a:t>See Appendix for details)</a:t>
            </a:r>
            <a:r>
              <a:rPr lang="en-US" sz="1000" b="1" dirty="0">
                <a:solidFill>
                  <a:schemeClr val="accent2"/>
                </a:solidFill>
                <a:latin typeface="DM Sans" pitchFamily="2" charset="0"/>
              </a:rPr>
              <a:t>.</a:t>
            </a:r>
          </a:p>
          <a:p>
            <a:pPr marL="285750" indent="-171450" fontAlgn="auto">
              <a:spcAft>
                <a:spcPts val="0"/>
              </a:spcAft>
              <a:buFont typeface="Wingdings" panose="05000000000000000000" pitchFamily="2" charset="2"/>
              <a:buChar char="v"/>
            </a:pPr>
            <a:r>
              <a:rPr lang="en-US" sz="1000" b="1" dirty="0">
                <a:solidFill>
                  <a:schemeClr val="accent2"/>
                </a:solidFill>
                <a:latin typeface="DM Sans" pitchFamily="2" charset="0"/>
              </a:rPr>
              <a:t>Hispanic viewers are more likely to review their health benefits (51%).</a:t>
            </a:r>
          </a:p>
          <a:p>
            <a:pPr marL="285750" indent="-171450" fontAlgn="auto">
              <a:spcAft>
                <a:spcPts val="0"/>
              </a:spcAft>
              <a:buFont typeface="Wingdings" panose="05000000000000000000" pitchFamily="2" charset="2"/>
              <a:buChar char="v"/>
            </a:pPr>
            <a:r>
              <a:rPr lang="en-US" sz="1000" b="1" dirty="0">
                <a:solidFill>
                  <a:schemeClr val="accent2"/>
                </a:solidFill>
                <a:latin typeface="DM Sans" pitchFamily="2" charset="0"/>
              </a:rPr>
              <a:t>Asian viewers are more likely to go to the BCBSMA website (36%).</a:t>
            </a:r>
          </a:p>
          <a:p>
            <a:pPr marL="285750" indent="-171450" fontAlgn="auto">
              <a:spcAft>
                <a:spcPts val="0"/>
              </a:spcAft>
              <a:buFont typeface="Wingdings" panose="05000000000000000000" pitchFamily="2" charset="2"/>
              <a:buChar char="v"/>
            </a:pPr>
            <a:r>
              <a:rPr lang="en-US" sz="1000" b="1" dirty="0">
                <a:solidFill>
                  <a:schemeClr val="accent2"/>
                </a:solidFill>
                <a:latin typeface="DM Sans" pitchFamily="2" charset="0"/>
              </a:rPr>
              <a:t>Viewers with B3B Health Status are more likely to do nothing (54%).</a:t>
            </a:r>
          </a:p>
        </p:txBody>
      </p:sp>
      <p:pic>
        <p:nvPicPr>
          <p:cNvPr id="16" name="Graphic 15" descr="Target Audience with solid fill">
            <a:extLst>
              <a:ext uri="{FF2B5EF4-FFF2-40B4-BE49-F238E27FC236}">
                <a16:creationId xmlns:a16="http://schemas.microsoft.com/office/drawing/2014/main" id="{A7BD2604-9034-C5C6-C4D8-DCAD5C6426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8975" y="3651669"/>
            <a:ext cx="426849" cy="426849"/>
          </a:xfrm>
          <a:prstGeom prst="rect">
            <a:avLst/>
          </a:prstGeom>
        </p:spPr>
      </p:pic>
      <p:sp>
        <p:nvSpPr>
          <p:cNvPr id="10" name="TextBox 9">
            <a:extLst>
              <a:ext uri="{FF2B5EF4-FFF2-40B4-BE49-F238E27FC236}">
                <a16:creationId xmlns:a16="http://schemas.microsoft.com/office/drawing/2014/main" id="{D2B72A94-0592-75C0-E71F-154CFBCAAA4E}"/>
              </a:ext>
            </a:extLst>
          </p:cNvPr>
          <p:cNvSpPr txBox="1"/>
          <p:nvPr/>
        </p:nvSpPr>
        <p:spPr>
          <a:xfrm>
            <a:off x="4895184" y="6664544"/>
            <a:ext cx="4766052" cy="161583"/>
          </a:xfrm>
          <a:prstGeom prst="rect">
            <a:avLst/>
          </a:prstGeom>
          <a:solidFill>
            <a:schemeClr val="bg2"/>
          </a:solidFill>
        </p:spPr>
        <p:txBody>
          <a:bodyPr wrap="square" lIns="0" tIns="0" rIns="0" bIns="0" rtlCol="0">
            <a:spAutoFit/>
          </a:bodyPr>
          <a:lstStyle/>
          <a:p>
            <a:pPr algn="l" fontAlgn="auto">
              <a:spcAft>
                <a:spcPts val="0"/>
              </a:spcAft>
            </a:pPr>
            <a:r>
              <a:rPr lang="en-US" sz="1050" dirty="0"/>
              <a:t>Overall Avg. Benchmarks: Go to website – 30%, Would not do anything – 50%</a:t>
            </a:r>
          </a:p>
        </p:txBody>
      </p:sp>
      <p:sp>
        <p:nvSpPr>
          <p:cNvPr id="4" name="TextBox 3">
            <a:extLst>
              <a:ext uri="{FF2B5EF4-FFF2-40B4-BE49-F238E27FC236}">
                <a16:creationId xmlns:a16="http://schemas.microsoft.com/office/drawing/2014/main" id="{872A52DF-AB3D-B945-F893-1268AC086132}"/>
              </a:ext>
            </a:extLst>
          </p:cNvPr>
          <p:cNvSpPr txBox="1"/>
          <p:nvPr/>
        </p:nvSpPr>
        <p:spPr>
          <a:xfrm>
            <a:off x="7676636" y="3239806"/>
            <a:ext cx="1984600" cy="153888"/>
          </a:xfrm>
          <a:prstGeom prst="rect">
            <a:avLst/>
          </a:prstGeom>
        </p:spPr>
        <p:txBody>
          <a:bodyPr wrap="square" lIns="0" tIns="0" rIns="0" bIns="0" rtlCol="0">
            <a:spAutoFit/>
          </a:bodyPr>
          <a:lstStyle/>
          <a:p>
            <a:pPr marL="171450" indent="-171450" algn="l" fontAlgn="auto">
              <a:spcAft>
                <a:spcPts val="0"/>
              </a:spcAft>
              <a:buFont typeface="Wingdings" panose="05000000000000000000" pitchFamily="2" charset="2"/>
              <a:buChar char="ü"/>
            </a:pPr>
            <a:r>
              <a:rPr lang="en-US" sz="1000" dirty="0">
                <a:latin typeface="DM Sans" pitchFamily="2" charset="0"/>
              </a:rPr>
              <a:t>On par with benchmarks</a:t>
            </a:r>
          </a:p>
        </p:txBody>
      </p:sp>
      <p:sp>
        <p:nvSpPr>
          <p:cNvPr id="12" name="TextBox 11">
            <a:extLst>
              <a:ext uri="{FF2B5EF4-FFF2-40B4-BE49-F238E27FC236}">
                <a16:creationId xmlns:a16="http://schemas.microsoft.com/office/drawing/2014/main" id="{B24E60B2-9205-F222-D11B-25BD0A5106C1}"/>
              </a:ext>
            </a:extLst>
          </p:cNvPr>
          <p:cNvSpPr txBox="1"/>
          <p:nvPr/>
        </p:nvSpPr>
        <p:spPr>
          <a:xfrm>
            <a:off x="8043712" y="5414201"/>
            <a:ext cx="1984600" cy="153888"/>
          </a:xfrm>
          <a:prstGeom prst="rect">
            <a:avLst/>
          </a:prstGeom>
        </p:spPr>
        <p:txBody>
          <a:bodyPr wrap="square" lIns="0" tIns="0" rIns="0" bIns="0" rtlCol="0">
            <a:spAutoFit/>
          </a:bodyPr>
          <a:lstStyle/>
          <a:p>
            <a:pPr marL="171450" indent="-171450" algn="l" fontAlgn="auto">
              <a:spcAft>
                <a:spcPts val="0"/>
              </a:spcAft>
              <a:buFont typeface="Wingdings" panose="05000000000000000000" pitchFamily="2" charset="2"/>
              <a:buChar char="ü"/>
            </a:pPr>
            <a:r>
              <a:rPr lang="en-US" sz="1000" dirty="0">
                <a:latin typeface="DM Sans" pitchFamily="2" charset="0"/>
              </a:rPr>
              <a:t>On par with benchmarks</a:t>
            </a:r>
          </a:p>
        </p:txBody>
      </p:sp>
    </p:spTree>
    <p:extLst>
      <p:ext uri="{BB962C8B-B14F-4D97-AF65-F5344CB8AC3E}">
        <p14:creationId xmlns:p14="http://schemas.microsoft.com/office/powerpoint/2010/main" val="1306570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4A7674-52FF-6651-7D6C-C81015895C7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32" y="-13138"/>
            <a:ext cx="1890077" cy="1066248"/>
          </a:xfrm>
          <a:prstGeom prst="rect">
            <a:avLst/>
          </a:prstGeom>
        </p:spPr>
      </p:pic>
      <p:graphicFrame>
        <p:nvGraphicFramePr>
          <p:cNvPr id="7" name="Chart 6">
            <a:extLst>
              <a:ext uri="{FF2B5EF4-FFF2-40B4-BE49-F238E27FC236}">
                <a16:creationId xmlns:a16="http://schemas.microsoft.com/office/drawing/2014/main" id="{76932589-EF70-473B-889F-818050D877E0}"/>
              </a:ext>
            </a:extLst>
          </p:cNvPr>
          <p:cNvGraphicFramePr/>
          <p:nvPr>
            <p:extLst>
              <p:ext uri="{D42A27DB-BD31-4B8C-83A1-F6EECF244321}">
                <p14:modId xmlns:p14="http://schemas.microsoft.com/office/powerpoint/2010/main" val="2801119560"/>
              </p:ext>
            </p:extLst>
          </p:nvPr>
        </p:nvGraphicFramePr>
        <p:xfrm>
          <a:off x="-1130324" y="1109025"/>
          <a:ext cx="6345711" cy="487088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 Placeholder 1">
            <a:extLst>
              <a:ext uri="{FF2B5EF4-FFF2-40B4-BE49-F238E27FC236}">
                <a16:creationId xmlns:a16="http://schemas.microsoft.com/office/drawing/2014/main" id="{576B19A5-7FC7-4BEC-8721-8B940B3F2D8E}"/>
              </a:ext>
            </a:extLst>
          </p:cNvPr>
          <p:cNvSpPr>
            <a:spLocks noGrp="1"/>
          </p:cNvSpPr>
          <p:nvPr>
            <p:ph type="body" sz="quarter" idx="12"/>
          </p:nvPr>
        </p:nvSpPr>
        <p:spPr>
          <a:xfrm>
            <a:off x="4352192" y="1575435"/>
            <a:ext cx="4045574" cy="4230474"/>
          </a:xfrm>
        </p:spPr>
        <p:txBody>
          <a:bodyPr/>
          <a:lstStyle/>
          <a:p>
            <a:pPr marL="0" indent="0">
              <a:buNone/>
            </a:pPr>
            <a:r>
              <a:rPr lang="en-US" sz="1600" b="1">
                <a:solidFill>
                  <a:schemeClr val="accent4"/>
                </a:solidFill>
                <a:latin typeface="DM Sans" pitchFamily="2" charset="0"/>
              </a:rPr>
              <a:t>What are the actual offerings?</a:t>
            </a:r>
          </a:p>
          <a:p>
            <a:pPr marL="0" indent="0">
              <a:buNone/>
            </a:pPr>
            <a:r>
              <a:rPr lang="en-US" sz="1600">
                <a:latin typeface="DM Sans" pitchFamily="2" charset="0"/>
              </a:rPr>
              <a:t>Viewers are left wondering </a:t>
            </a:r>
            <a:r>
              <a:rPr lang="en-US" sz="1600" b="1">
                <a:latin typeface="DM Sans" pitchFamily="2" charset="0"/>
              </a:rPr>
              <a:t>what the benefits </a:t>
            </a:r>
            <a:r>
              <a:rPr lang="en-US" sz="1600">
                <a:latin typeface="DM Sans" pitchFamily="2" charset="0"/>
              </a:rPr>
              <a:t>of BCBSMA would actually be? They’re </a:t>
            </a:r>
            <a:r>
              <a:rPr lang="en-US" sz="1600" b="1">
                <a:latin typeface="DM Sans" pitchFamily="2" charset="0"/>
              </a:rPr>
              <a:t>unclear on the tools, costs</a:t>
            </a:r>
            <a:r>
              <a:rPr lang="en-US" sz="1600">
                <a:latin typeface="DM Sans" pitchFamily="2" charset="0"/>
              </a:rPr>
              <a:t>, and generally what the service would look like in their life.</a:t>
            </a:r>
          </a:p>
          <a:p>
            <a:pPr marL="0" indent="0">
              <a:buNone/>
            </a:pPr>
            <a:r>
              <a:rPr lang="en-US" sz="1600" b="1">
                <a:solidFill>
                  <a:schemeClr val="accent4"/>
                </a:solidFill>
                <a:latin typeface="DM Sans" pitchFamily="2" charset="0"/>
              </a:rPr>
              <a:t>What’s the purpose of the animation?</a:t>
            </a:r>
          </a:p>
          <a:p>
            <a:pPr marL="0" indent="0">
              <a:buNone/>
            </a:pPr>
            <a:r>
              <a:rPr lang="en-US" sz="1600">
                <a:latin typeface="DM Sans" pitchFamily="2" charset="0"/>
              </a:rPr>
              <a:t>Some viewers wonder </a:t>
            </a:r>
            <a:r>
              <a:rPr lang="en-US" sz="1600" b="1">
                <a:latin typeface="DM Sans" pitchFamily="2" charset="0"/>
              </a:rPr>
              <a:t>what the blue and orange line was meant to symbolize</a:t>
            </a:r>
            <a:r>
              <a:rPr lang="en-US" sz="1600">
                <a:latin typeface="DM Sans" pitchFamily="2" charset="0"/>
              </a:rPr>
              <a:t>. Others saw it as </a:t>
            </a:r>
            <a:r>
              <a:rPr lang="en-US" sz="1600" b="1">
                <a:latin typeface="DM Sans" pitchFamily="2" charset="0"/>
              </a:rPr>
              <a:t>distracting</a:t>
            </a:r>
            <a:r>
              <a:rPr lang="en-US" sz="1600">
                <a:latin typeface="DM Sans" pitchFamily="2" charset="0"/>
              </a:rPr>
              <a:t> – something that took away from the message rather than added to it. </a:t>
            </a:r>
          </a:p>
          <a:p>
            <a:pPr marL="0" indent="0">
              <a:buNone/>
            </a:pPr>
            <a:r>
              <a:rPr lang="en-US" sz="1600" b="1">
                <a:solidFill>
                  <a:schemeClr val="accent4"/>
                </a:solidFill>
                <a:latin typeface="DM Sans" pitchFamily="2" charset="0"/>
              </a:rPr>
              <a:t>How will benefits be customized?</a:t>
            </a:r>
          </a:p>
          <a:p>
            <a:pPr marL="0" indent="0">
              <a:buNone/>
            </a:pPr>
            <a:r>
              <a:rPr lang="en-US" sz="1600">
                <a:latin typeface="DM Sans" pitchFamily="2" charset="0"/>
              </a:rPr>
              <a:t>Others heard the promise of personalization but found </a:t>
            </a:r>
            <a:r>
              <a:rPr lang="en-US" sz="1600" b="1">
                <a:latin typeface="DM Sans" pitchFamily="2" charset="0"/>
              </a:rPr>
              <a:t>details on how and what would be customized lacking.</a:t>
            </a:r>
          </a:p>
          <a:p>
            <a:pPr marL="0" indent="0">
              <a:buNone/>
            </a:pPr>
            <a:endParaRPr lang="en-US" sz="1600">
              <a:latin typeface="DM Sans" pitchFamily="2" charset="0"/>
            </a:endParaRPr>
          </a:p>
        </p:txBody>
      </p:sp>
      <p:sp>
        <p:nvSpPr>
          <p:cNvPr id="3" name="Text Placeholder 2">
            <a:extLst>
              <a:ext uri="{FF2B5EF4-FFF2-40B4-BE49-F238E27FC236}">
                <a16:creationId xmlns:a16="http://schemas.microsoft.com/office/drawing/2014/main" id="{56F24E71-FF21-4E6E-BD64-CBDDBA859411}"/>
              </a:ext>
            </a:extLst>
          </p:cNvPr>
          <p:cNvSpPr>
            <a:spLocks noGrp="1"/>
          </p:cNvSpPr>
          <p:nvPr>
            <p:ph type="body" sz="quarter" idx="10"/>
          </p:nvPr>
        </p:nvSpPr>
        <p:spPr>
          <a:xfrm>
            <a:off x="1907740" y="361745"/>
            <a:ext cx="8103035" cy="347137"/>
          </a:xfrm>
        </p:spPr>
        <p:txBody>
          <a:bodyPr/>
          <a:lstStyle/>
          <a:p>
            <a:r>
              <a:rPr lang="en-US" sz="2800" b="0">
                <a:latin typeface="Bebas Neue" panose="020B0606020202050201" pitchFamily="34" charset="0"/>
              </a:rPr>
              <a:t>While MOST viewers find the video clear, a small minority wants more specificity about what BCBSMA can do for them </a:t>
            </a:r>
          </a:p>
        </p:txBody>
      </p:sp>
      <p:sp>
        <p:nvSpPr>
          <p:cNvPr id="11" name="TextBox 10">
            <a:extLst>
              <a:ext uri="{FF2B5EF4-FFF2-40B4-BE49-F238E27FC236}">
                <a16:creationId xmlns:a16="http://schemas.microsoft.com/office/drawing/2014/main" id="{F03F739E-DB66-43A4-AA03-B1E230549D1D}"/>
              </a:ext>
            </a:extLst>
          </p:cNvPr>
          <p:cNvSpPr txBox="1"/>
          <p:nvPr/>
        </p:nvSpPr>
        <p:spPr>
          <a:xfrm>
            <a:off x="8816426" y="1617596"/>
            <a:ext cx="3217043" cy="1277273"/>
          </a:xfrm>
          <a:prstGeom prst="rect">
            <a:avLst/>
          </a:prstGeom>
          <a:noFill/>
        </p:spPr>
        <p:txBody>
          <a:bodyPr wrap="square">
            <a:spAutoFit/>
          </a:bodyPr>
          <a:lstStyle/>
          <a:p>
            <a:r>
              <a:rPr lang="en-US" sz="1100" i="1">
                <a:latin typeface="DM Sans" pitchFamily="2" charset="0"/>
              </a:rPr>
              <a:t>“I'm </a:t>
            </a:r>
            <a:r>
              <a:rPr lang="en-US" sz="1100" b="1" i="1">
                <a:latin typeface="DM Sans" pitchFamily="2" charset="0"/>
              </a:rPr>
              <a:t>not sure what the actual services are </a:t>
            </a:r>
            <a:r>
              <a:rPr lang="en-US" sz="1100" i="1">
                <a:latin typeface="DM Sans" pitchFamily="2" charset="0"/>
              </a:rPr>
              <a:t>- it's all very generic like, ‘your insurance plan is doing more for YOU’ but </a:t>
            </a:r>
            <a:r>
              <a:rPr lang="en-US" sz="1100" b="1" i="1">
                <a:latin typeface="DM Sans" pitchFamily="2" charset="0"/>
              </a:rPr>
              <a:t>unclear what exactly they're doing that's different/new/novel </a:t>
            </a:r>
            <a:r>
              <a:rPr lang="en-US" sz="1100" i="1">
                <a:latin typeface="DM Sans" pitchFamily="2" charset="0"/>
              </a:rPr>
              <a:t>compared to others or what they previously offered.” </a:t>
            </a:r>
            <a:r>
              <a:rPr lang="en-US" sz="1100">
                <a:latin typeface="DM Sans" pitchFamily="2" charset="0"/>
              </a:rPr>
              <a:t>– Woman, Nonmember, Commercial, Asian/PI, 25-39</a:t>
            </a:r>
          </a:p>
        </p:txBody>
      </p:sp>
      <p:sp>
        <p:nvSpPr>
          <p:cNvPr id="18" name="TextBox 17">
            <a:extLst>
              <a:ext uri="{FF2B5EF4-FFF2-40B4-BE49-F238E27FC236}">
                <a16:creationId xmlns:a16="http://schemas.microsoft.com/office/drawing/2014/main" id="{95DFB62F-056E-0228-1F52-29F902226252}"/>
              </a:ext>
            </a:extLst>
          </p:cNvPr>
          <p:cNvSpPr txBox="1"/>
          <p:nvPr/>
        </p:nvSpPr>
        <p:spPr>
          <a:xfrm>
            <a:off x="1169813" y="3161627"/>
            <a:ext cx="1622323" cy="938719"/>
          </a:xfrm>
          <a:prstGeom prst="rect">
            <a:avLst/>
          </a:prstGeom>
        </p:spPr>
        <p:txBody>
          <a:bodyPr wrap="square" lIns="0" tIns="0" rIns="0" bIns="0" rtlCol="0">
            <a:spAutoFit/>
          </a:bodyPr>
          <a:lstStyle/>
          <a:p>
            <a:pPr algn="ctr" fontAlgn="auto">
              <a:spcAft>
                <a:spcPts val="0"/>
              </a:spcAft>
            </a:pPr>
            <a:r>
              <a:rPr lang="en-US" sz="2500" b="1" dirty="0">
                <a:solidFill>
                  <a:schemeClr val="accent4"/>
                </a:solidFill>
                <a:latin typeface="DM Sans" pitchFamily="2" charset="0"/>
              </a:rPr>
              <a:t>12% </a:t>
            </a:r>
            <a:r>
              <a:rPr lang="en-US" dirty="0">
                <a:solidFill>
                  <a:schemeClr val="accent4"/>
                </a:solidFill>
                <a:latin typeface="DM Sans" pitchFamily="2" charset="0"/>
              </a:rPr>
              <a:t>found something confusing </a:t>
            </a:r>
          </a:p>
        </p:txBody>
      </p:sp>
      <p:sp>
        <p:nvSpPr>
          <p:cNvPr id="6" name="TextBox 5">
            <a:extLst>
              <a:ext uri="{FF2B5EF4-FFF2-40B4-BE49-F238E27FC236}">
                <a16:creationId xmlns:a16="http://schemas.microsoft.com/office/drawing/2014/main" id="{DDFDB4DE-28D7-35E5-903B-EDDE46B14381}"/>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Blue idea exchange/Medicare idea exchange + OOC Sample Boost (N=443)</a:t>
            </a:r>
          </a:p>
        </p:txBody>
      </p:sp>
      <p:sp>
        <p:nvSpPr>
          <p:cNvPr id="8" name="TextBox 7">
            <a:extLst>
              <a:ext uri="{FF2B5EF4-FFF2-40B4-BE49-F238E27FC236}">
                <a16:creationId xmlns:a16="http://schemas.microsoft.com/office/drawing/2014/main" id="{C11D9C4B-94C7-7305-714C-56417F2A32D7}"/>
              </a:ext>
            </a:extLst>
          </p:cNvPr>
          <p:cNvSpPr txBox="1"/>
          <p:nvPr/>
        </p:nvSpPr>
        <p:spPr>
          <a:xfrm>
            <a:off x="8816426" y="3043587"/>
            <a:ext cx="3217043" cy="1277273"/>
          </a:xfrm>
          <a:prstGeom prst="rect">
            <a:avLst/>
          </a:prstGeom>
          <a:noFill/>
        </p:spPr>
        <p:txBody>
          <a:bodyPr wrap="square">
            <a:spAutoFit/>
          </a:bodyPr>
          <a:lstStyle/>
          <a:p>
            <a:r>
              <a:rPr lang="en-US" sz="1100" i="1">
                <a:latin typeface="DM Sans" pitchFamily="2" charset="0"/>
              </a:rPr>
              <a:t>“The </a:t>
            </a:r>
            <a:r>
              <a:rPr lang="en-US" sz="1100" b="1" i="1">
                <a:latin typeface="DM Sans" pitchFamily="2" charset="0"/>
              </a:rPr>
              <a:t>blue line </a:t>
            </a:r>
            <a:r>
              <a:rPr lang="en-US" sz="1100" i="1">
                <a:latin typeface="DM Sans" pitchFamily="2" charset="0"/>
              </a:rPr>
              <a:t>that travels across all images was </a:t>
            </a:r>
            <a:r>
              <a:rPr lang="en-US" sz="1100" b="1" i="1">
                <a:latin typeface="DM Sans" pitchFamily="2" charset="0"/>
              </a:rPr>
              <a:t>distracting</a:t>
            </a:r>
            <a:r>
              <a:rPr lang="en-US" sz="1100" i="1">
                <a:latin typeface="DM Sans" pitchFamily="2" charset="0"/>
              </a:rPr>
              <a:t>. Health insurance </a:t>
            </a:r>
            <a:r>
              <a:rPr lang="en-US" sz="1100" b="1" i="1">
                <a:latin typeface="DM Sans" pitchFamily="2" charset="0"/>
              </a:rPr>
              <a:t>isn't a whimsical or arty topic</a:t>
            </a:r>
            <a:r>
              <a:rPr lang="en-US" sz="1100" i="1">
                <a:latin typeface="DM Sans" pitchFamily="2" charset="0"/>
              </a:rPr>
              <a:t>, not sure to what end you hope […] to </a:t>
            </a:r>
            <a:r>
              <a:rPr lang="en-US" sz="1100" b="1" i="1">
                <a:latin typeface="DM Sans" pitchFamily="2" charset="0"/>
              </a:rPr>
              <a:t>trick folks </a:t>
            </a:r>
            <a:r>
              <a:rPr lang="en-US" sz="1100" i="1">
                <a:latin typeface="DM Sans" pitchFamily="2" charset="0"/>
              </a:rPr>
              <a:t>into thinking the company is something other than a business that makes huge profits?” </a:t>
            </a:r>
            <a:r>
              <a:rPr lang="en-US" sz="1100">
                <a:latin typeface="DM Sans" pitchFamily="2" charset="0"/>
              </a:rPr>
              <a:t>– Woman, Member, Commercial, White/Caucasian, 40-54</a:t>
            </a:r>
          </a:p>
        </p:txBody>
      </p:sp>
      <p:sp>
        <p:nvSpPr>
          <p:cNvPr id="9" name="TextBox 8">
            <a:extLst>
              <a:ext uri="{FF2B5EF4-FFF2-40B4-BE49-F238E27FC236}">
                <a16:creationId xmlns:a16="http://schemas.microsoft.com/office/drawing/2014/main" id="{14DC8DA9-42FB-2513-CC79-D206905FE09F}"/>
              </a:ext>
            </a:extLst>
          </p:cNvPr>
          <p:cNvSpPr txBox="1"/>
          <p:nvPr/>
        </p:nvSpPr>
        <p:spPr>
          <a:xfrm>
            <a:off x="8816425" y="4469577"/>
            <a:ext cx="2534747" cy="1277273"/>
          </a:xfrm>
          <a:prstGeom prst="rect">
            <a:avLst/>
          </a:prstGeom>
          <a:noFill/>
        </p:spPr>
        <p:txBody>
          <a:bodyPr wrap="square">
            <a:spAutoFit/>
          </a:bodyPr>
          <a:lstStyle/>
          <a:p>
            <a:r>
              <a:rPr lang="en-US" sz="1100" i="1">
                <a:latin typeface="DM Sans" pitchFamily="2" charset="0"/>
              </a:rPr>
              <a:t>“</a:t>
            </a:r>
            <a:r>
              <a:rPr lang="en-US" sz="1100" b="1" i="1">
                <a:latin typeface="DM Sans" pitchFamily="2" charset="0"/>
              </a:rPr>
              <a:t>What kinds of help BCBS could provide me</a:t>
            </a:r>
            <a:r>
              <a:rPr lang="en-US" sz="1100" i="1">
                <a:latin typeface="DM Sans" pitchFamily="2" charset="0"/>
              </a:rPr>
              <a:t>. Is it online support, articles, someone to help me? It </a:t>
            </a:r>
            <a:r>
              <a:rPr lang="en-US" sz="1100" b="1" i="1">
                <a:latin typeface="DM Sans" pitchFamily="2" charset="0"/>
              </a:rPr>
              <a:t>wasn't totally clear how my care could be personalized </a:t>
            </a:r>
            <a:r>
              <a:rPr lang="en-US" sz="1100" i="1">
                <a:latin typeface="DM Sans" pitchFamily="2" charset="0"/>
              </a:rPr>
              <a:t>and what tools are available.” </a:t>
            </a:r>
            <a:r>
              <a:rPr lang="en-US" sz="1100">
                <a:latin typeface="DM Sans" pitchFamily="2" charset="0"/>
              </a:rPr>
              <a:t>– Man, Member, Commercial, Asian/PI, 25-39</a:t>
            </a:r>
          </a:p>
        </p:txBody>
      </p:sp>
      <p:sp>
        <p:nvSpPr>
          <p:cNvPr id="12" name="TextBox 11">
            <a:extLst>
              <a:ext uri="{FF2B5EF4-FFF2-40B4-BE49-F238E27FC236}">
                <a16:creationId xmlns:a16="http://schemas.microsoft.com/office/drawing/2014/main" id="{C1E200D6-C80D-294E-CDD9-23384D69BF20}"/>
              </a:ext>
            </a:extLst>
          </p:cNvPr>
          <p:cNvSpPr txBox="1"/>
          <p:nvPr/>
        </p:nvSpPr>
        <p:spPr>
          <a:xfrm>
            <a:off x="0" y="859471"/>
            <a:ext cx="1077859" cy="184666"/>
          </a:xfrm>
          <a:prstGeom prst="rect">
            <a:avLst/>
          </a:prstGeom>
          <a:solidFill>
            <a:schemeClr val="accent1"/>
          </a:solidFill>
        </p:spPr>
        <p:txBody>
          <a:bodyPr wrap="none" lIns="182880" tIns="0" rIns="182880" bIns="0" rtlCol="0">
            <a:spAutoFit/>
          </a:bodyPr>
          <a:lstStyle/>
          <a:p>
            <a:pPr algn="l" fontAlgn="auto">
              <a:spcAft>
                <a:spcPts val="0"/>
              </a:spcAft>
            </a:pPr>
            <a:r>
              <a:rPr lang="en-US" sz="1200" b="1">
                <a:solidFill>
                  <a:schemeClr val="bg1"/>
                </a:solidFill>
                <a:latin typeface="DM Sans" pitchFamily="2" charset="0"/>
              </a:rPr>
              <a:t>:30 Video</a:t>
            </a:r>
          </a:p>
        </p:txBody>
      </p:sp>
      <p:sp>
        <p:nvSpPr>
          <p:cNvPr id="17" name="Text Placeholder 3">
            <a:extLst>
              <a:ext uri="{FF2B5EF4-FFF2-40B4-BE49-F238E27FC236}">
                <a16:creationId xmlns:a16="http://schemas.microsoft.com/office/drawing/2014/main" id="{5586D887-7D97-3580-FD29-9E2776C409E2}"/>
              </a:ext>
            </a:extLst>
          </p:cNvPr>
          <p:cNvSpPr txBox="1">
            <a:spLocks/>
          </p:cNvSpPr>
          <p:nvPr/>
        </p:nvSpPr>
        <p:spPr>
          <a:xfrm>
            <a:off x="1907741" y="1162050"/>
            <a:ext cx="771804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0D4877"/>
                </a:solidFill>
                <a:latin typeface="DM Sans" pitchFamily="2" charset="0"/>
              </a:rPr>
              <a:t>Some are also unclear on what the blue animation is meant to represent.</a:t>
            </a:r>
          </a:p>
        </p:txBody>
      </p:sp>
      <p:graphicFrame>
        <p:nvGraphicFramePr>
          <p:cNvPr id="4" name="Table 3">
            <a:extLst>
              <a:ext uri="{FF2B5EF4-FFF2-40B4-BE49-F238E27FC236}">
                <a16:creationId xmlns:a16="http://schemas.microsoft.com/office/drawing/2014/main" id="{193CE283-CA0C-B5E8-A1CF-174D67D331D8}"/>
              </a:ext>
            </a:extLst>
          </p:cNvPr>
          <p:cNvGraphicFramePr>
            <a:graphicFrameLocks noGrp="1"/>
          </p:cNvGraphicFramePr>
          <p:nvPr>
            <p:extLst>
              <p:ext uri="{D42A27DB-BD31-4B8C-83A1-F6EECF244321}">
                <p14:modId xmlns:p14="http://schemas.microsoft.com/office/powerpoint/2010/main" val="1683895932"/>
              </p:ext>
            </p:extLst>
          </p:nvPr>
        </p:nvGraphicFramePr>
        <p:xfrm>
          <a:off x="100885" y="5948200"/>
          <a:ext cx="1411823" cy="487871"/>
        </p:xfrm>
        <a:graphic>
          <a:graphicData uri="http://schemas.openxmlformats.org/drawingml/2006/table">
            <a:tbl>
              <a:tblPr firstRow="1" bandRow="1">
                <a:tableStyleId>{5A111915-BE36-4E01-A7E5-04B1672EAD32}</a:tableStyleId>
              </a:tblPr>
              <a:tblGrid>
                <a:gridCol w="225201">
                  <a:extLst>
                    <a:ext uri="{9D8B030D-6E8A-4147-A177-3AD203B41FA5}">
                      <a16:colId xmlns:a16="http://schemas.microsoft.com/office/drawing/2014/main" val="1129305864"/>
                    </a:ext>
                  </a:extLst>
                </a:gridCol>
                <a:gridCol w="540076">
                  <a:extLst>
                    <a:ext uri="{9D8B030D-6E8A-4147-A177-3AD203B41FA5}">
                      <a16:colId xmlns:a16="http://schemas.microsoft.com/office/drawing/2014/main" val="770983655"/>
                    </a:ext>
                  </a:extLst>
                </a:gridCol>
                <a:gridCol w="646546">
                  <a:extLst>
                    <a:ext uri="{9D8B030D-6E8A-4147-A177-3AD203B41FA5}">
                      <a16:colId xmlns:a16="http://schemas.microsoft.com/office/drawing/2014/main" val="632569596"/>
                    </a:ext>
                  </a:extLst>
                </a:gridCol>
              </a:tblGrid>
              <a:tr h="109056">
                <a:tc rowSpan="3">
                  <a:txBody>
                    <a:bodyPr/>
                    <a:lstStyle/>
                    <a:p>
                      <a:pPr algn="ctr"/>
                      <a:r>
                        <a:rPr lang="en-US" sz="800" kern="1200">
                          <a:solidFill>
                            <a:schemeClr val="tx1"/>
                          </a:solidFill>
                          <a:latin typeface="+mn-lt"/>
                          <a:ea typeface="+mn-ea"/>
                          <a:cs typeface="+mn-cs"/>
                        </a:rPr>
                        <a:t>Confusing</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800" kern="1200">
                          <a:solidFill>
                            <a:schemeClr val="tx1"/>
                          </a:solidFill>
                          <a:latin typeface="+mn-lt"/>
                          <a:ea typeface="+mn-ea"/>
                          <a:cs typeface="+mn-cs"/>
                        </a:rPr>
                        <a:t>Benchmarks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7608749"/>
                  </a:ext>
                </a:extLst>
              </a:tr>
              <a:tr h="109056">
                <a:tc vMerge="1">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a:t>Overall Ave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a:t>2023 Campaign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23159665"/>
                  </a:ext>
                </a:extLst>
              </a:tr>
              <a:tr h="244031">
                <a:tc vMerge="1">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dirty="0"/>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800" dirty="0"/>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85715915"/>
                  </a:ext>
                </a:extLst>
              </a:tr>
            </a:tbl>
          </a:graphicData>
        </a:graphic>
      </p:graphicFrame>
      <p:sp>
        <p:nvSpPr>
          <p:cNvPr id="5" name="TextBox 4">
            <a:extLst>
              <a:ext uri="{FF2B5EF4-FFF2-40B4-BE49-F238E27FC236}">
                <a16:creationId xmlns:a16="http://schemas.microsoft.com/office/drawing/2014/main" id="{25CAB31F-30F3-7AB7-04A9-04BC903A625A}"/>
              </a:ext>
            </a:extLst>
          </p:cNvPr>
          <p:cNvSpPr txBox="1"/>
          <p:nvPr/>
        </p:nvSpPr>
        <p:spPr>
          <a:xfrm>
            <a:off x="6636776" y="6494448"/>
            <a:ext cx="4215951" cy="307777"/>
          </a:xfrm>
          <a:prstGeom prst="rect">
            <a:avLst/>
          </a:prstGeom>
          <a:solidFill>
            <a:schemeClr val="bg1">
              <a:lumMod val="95000"/>
            </a:schemeClr>
          </a:solidFill>
          <a:ln w="3175">
            <a:solidFill>
              <a:schemeClr val="accent5"/>
            </a:solidFill>
          </a:ln>
        </p:spPr>
        <p:txBody>
          <a:bodyPr wrap="square" lIns="0" tIns="0" rIns="0" bIns="0" rtlCol="0">
            <a:spAutoFit/>
          </a:bodyPr>
          <a:lstStyle/>
          <a:p>
            <a:pPr marL="461963" fontAlgn="auto">
              <a:spcAft>
                <a:spcPts val="0"/>
              </a:spcAft>
            </a:pPr>
            <a:r>
              <a:rPr lang="en-US" sz="1000" b="1">
                <a:solidFill>
                  <a:schemeClr val="accent2"/>
                </a:solidFill>
                <a:latin typeface="DM Sans" pitchFamily="2" charset="0"/>
              </a:rPr>
              <a:t>BCBSMA Members report significantly higher rates of confusion compared to non-members. </a:t>
            </a:r>
            <a:endParaRPr lang="en-US" sz="1000">
              <a:solidFill>
                <a:schemeClr val="accent2"/>
              </a:solidFill>
              <a:latin typeface="DM Sans" pitchFamily="2" charset="0"/>
            </a:endParaRPr>
          </a:p>
        </p:txBody>
      </p:sp>
      <p:pic>
        <p:nvPicPr>
          <p:cNvPr id="13" name="Graphic 12" descr="Target Audience with solid fill">
            <a:extLst>
              <a:ext uri="{FF2B5EF4-FFF2-40B4-BE49-F238E27FC236}">
                <a16:creationId xmlns:a16="http://schemas.microsoft.com/office/drawing/2014/main" id="{B4DF28CC-EA02-A00D-177A-15FE06E0C8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36777" y="6434911"/>
            <a:ext cx="426849" cy="426849"/>
          </a:xfrm>
          <a:prstGeom prst="rect">
            <a:avLst/>
          </a:prstGeom>
        </p:spPr>
      </p:pic>
      <p:sp>
        <p:nvSpPr>
          <p:cNvPr id="14" name="TextBox 13">
            <a:extLst>
              <a:ext uri="{FF2B5EF4-FFF2-40B4-BE49-F238E27FC236}">
                <a16:creationId xmlns:a16="http://schemas.microsoft.com/office/drawing/2014/main" id="{BD2A9A4C-60A7-5AA1-B1DC-B435E6AD19A6}"/>
              </a:ext>
            </a:extLst>
          </p:cNvPr>
          <p:cNvSpPr txBox="1"/>
          <p:nvPr/>
        </p:nvSpPr>
        <p:spPr>
          <a:xfrm>
            <a:off x="1603196" y="4102667"/>
            <a:ext cx="878669" cy="246221"/>
          </a:xfrm>
          <a:prstGeom prst="rect">
            <a:avLst/>
          </a:prstGeom>
        </p:spPr>
        <p:txBody>
          <a:bodyPr wrap="square" lIns="0" tIns="0" rIns="0" bIns="0" rtlCol="0">
            <a:spAutoFit/>
          </a:bodyPr>
          <a:lstStyle/>
          <a:p>
            <a:pPr marL="111125" indent="-111125" algn="l" fontAlgn="auto">
              <a:spcAft>
                <a:spcPts val="0"/>
              </a:spcAft>
            </a:pPr>
            <a:r>
              <a:rPr lang="en-US" sz="800" dirty="0">
                <a:latin typeface="DM Sans" pitchFamily="2" charset="0"/>
              </a:rPr>
              <a:t>+  exceeds benchmarks</a:t>
            </a:r>
          </a:p>
        </p:txBody>
      </p:sp>
    </p:spTree>
    <p:extLst>
      <p:ext uri="{BB962C8B-B14F-4D97-AF65-F5344CB8AC3E}">
        <p14:creationId xmlns:p14="http://schemas.microsoft.com/office/powerpoint/2010/main" val="1016099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360F15-2E3F-473D-9784-42305D212186}"/>
              </a:ext>
            </a:extLst>
          </p:cNvPr>
          <p:cNvSpPr>
            <a:spLocks noGrp="1"/>
          </p:cNvSpPr>
          <p:nvPr>
            <p:ph type="body" sz="quarter" idx="10"/>
          </p:nvPr>
        </p:nvSpPr>
        <p:spPr/>
        <p:txBody>
          <a:bodyPr/>
          <a:lstStyle/>
          <a:p>
            <a:r>
              <a:rPr lang="en-US">
                <a:latin typeface="Bebas Neue" panose="020B0606020202050201" pitchFamily="34" charset="0"/>
              </a:rPr>
              <a:t>DETAILED FINDINGS:</a:t>
            </a:r>
          </a:p>
          <a:p>
            <a:r>
              <a:rPr lang="en-US">
                <a:latin typeface="Bebas Neue" panose="020B0606020202050201" pitchFamily="34" charset="0"/>
              </a:rPr>
              <a:t>:15 Storyboards</a:t>
            </a:r>
          </a:p>
        </p:txBody>
      </p:sp>
      <p:pic>
        <p:nvPicPr>
          <p:cNvPr id="5" name="Picture 4">
            <a:extLst>
              <a:ext uri="{FF2B5EF4-FFF2-40B4-BE49-F238E27FC236}">
                <a16:creationId xmlns:a16="http://schemas.microsoft.com/office/drawing/2014/main" id="{022E8B8F-F0E4-EA58-065E-D58247A82BD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758891" y="5052672"/>
            <a:ext cx="1895552" cy="1066248"/>
          </a:xfrm>
          <a:prstGeom prst="rect">
            <a:avLst/>
          </a:prstGeom>
        </p:spPr>
      </p:pic>
      <p:pic>
        <p:nvPicPr>
          <p:cNvPr id="6" name="Picture 5">
            <a:extLst>
              <a:ext uri="{FF2B5EF4-FFF2-40B4-BE49-F238E27FC236}">
                <a16:creationId xmlns:a16="http://schemas.microsoft.com/office/drawing/2014/main" id="{6C3DD255-0141-E639-7F70-DDCE9B1D872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15673" y="5052672"/>
            <a:ext cx="1895552" cy="1066248"/>
          </a:xfrm>
          <a:prstGeom prst="rect">
            <a:avLst/>
          </a:prstGeom>
        </p:spPr>
      </p:pic>
      <p:pic>
        <p:nvPicPr>
          <p:cNvPr id="7" name="Picture 6">
            <a:extLst>
              <a:ext uri="{FF2B5EF4-FFF2-40B4-BE49-F238E27FC236}">
                <a16:creationId xmlns:a16="http://schemas.microsoft.com/office/drawing/2014/main" id="{57FFA99B-3A0C-E25F-50B8-453A58445CB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637282" y="5052672"/>
            <a:ext cx="1895552" cy="1066248"/>
          </a:xfrm>
          <a:prstGeom prst="rect">
            <a:avLst/>
          </a:prstGeom>
        </p:spPr>
      </p:pic>
    </p:spTree>
    <p:extLst>
      <p:ext uri="{BB962C8B-B14F-4D97-AF65-F5344CB8AC3E}">
        <p14:creationId xmlns:p14="http://schemas.microsoft.com/office/powerpoint/2010/main" val="3534292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19">
            <a:extLst>
              <a:ext uri="{FF2B5EF4-FFF2-40B4-BE49-F238E27FC236}">
                <a16:creationId xmlns:a16="http://schemas.microsoft.com/office/drawing/2014/main" id="{E26DF344-265A-3C58-D2A3-907D30B152BC}"/>
              </a:ext>
            </a:extLst>
          </p:cNvPr>
          <p:cNvGraphicFramePr>
            <a:graphicFrameLocks/>
          </p:cNvGraphicFramePr>
          <p:nvPr>
            <p:extLst>
              <p:ext uri="{D42A27DB-BD31-4B8C-83A1-F6EECF244321}">
                <p14:modId xmlns:p14="http://schemas.microsoft.com/office/powerpoint/2010/main" val="2665629611"/>
              </p:ext>
            </p:extLst>
          </p:nvPr>
        </p:nvGraphicFramePr>
        <p:xfrm>
          <a:off x="5363823" y="2171157"/>
          <a:ext cx="7196609" cy="37546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ontent Placeholder 19">
            <a:extLst>
              <a:ext uri="{FF2B5EF4-FFF2-40B4-BE49-F238E27FC236}">
                <a16:creationId xmlns:a16="http://schemas.microsoft.com/office/drawing/2014/main" id="{9AC5DD5D-FE7A-8DF5-05A6-43890C0B5395}"/>
              </a:ext>
            </a:extLst>
          </p:cNvPr>
          <p:cNvGraphicFramePr>
            <a:graphicFrameLocks/>
          </p:cNvGraphicFramePr>
          <p:nvPr>
            <p:extLst>
              <p:ext uri="{D42A27DB-BD31-4B8C-83A1-F6EECF244321}">
                <p14:modId xmlns:p14="http://schemas.microsoft.com/office/powerpoint/2010/main" val="2745327473"/>
              </p:ext>
            </p:extLst>
          </p:nvPr>
        </p:nvGraphicFramePr>
        <p:xfrm>
          <a:off x="6331760" y="2198935"/>
          <a:ext cx="7196609" cy="3695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ontent Placeholder 19">
            <a:extLst>
              <a:ext uri="{FF2B5EF4-FFF2-40B4-BE49-F238E27FC236}">
                <a16:creationId xmlns:a16="http://schemas.microsoft.com/office/drawing/2014/main" id="{1C41CDC2-D5F4-5E95-EC08-9A559342571A}"/>
              </a:ext>
            </a:extLst>
          </p:cNvPr>
          <p:cNvGraphicFramePr>
            <a:graphicFrameLocks/>
          </p:cNvGraphicFramePr>
          <p:nvPr>
            <p:extLst>
              <p:ext uri="{D42A27DB-BD31-4B8C-83A1-F6EECF244321}">
                <p14:modId xmlns:p14="http://schemas.microsoft.com/office/powerpoint/2010/main" val="814452996"/>
              </p:ext>
            </p:extLst>
          </p:nvPr>
        </p:nvGraphicFramePr>
        <p:xfrm>
          <a:off x="2860885" y="2211470"/>
          <a:ext cx="7196609" cy="36954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Content Placeholder 19">
            <a:extLst>
              <a:ext uri="{FF2B5EF4-FFF2-40B4-BE49-F238E27FC236}">
                <a16:creationId xmlns:a16="http://schemas.microsoft.com/office/drawing/2014/main" id="{48A46246-0180-E113-A6A8-37F58A8D43B4}"/>
              </a:ext>
            </a:extLst>
          </p:cNvPr>
          <p:cNvGraphicFramePr>
            <a:graphicFrameLocks/>
          </p:cNvGraphicFramePr>
          <p:nvPr>
            <p:extLst>
              <p:ext uri="{D42A27DB-BD31-4B8C-83A1-F6EECF244321}">
                <p14:modId xmlns:p14="http://schemas.microsoft.com/office/powerpoint/2010/main" val="508541127"/>
              </p:ext>
            </p:extLst>
          </p:nvPr>
        </p:nvGraphicFramePr>
        <p:xfrm>
          <a:off x="1757015" y="2214076"/>
          <a:ext cx="7196609" cy="369549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Content Placeholder 19">
            <a:extLst>
              <a:ext uri="{FF2B5EF4-FFF2-40B4-BE49-F238E27FC236}">
                <a16:creationId xmlns:a16="http://schemas.microsoft.com/office/drawing/2014/main" id="{5532E23D-FFAB-B9A7-9FA0-E8A623555586}"/>
              </a:ext>
            </a:extLst>
          </p:cNvPr>
          <p:cNvGraphicFramePr>
            <a:graphicFrameLocks/>
          </p:cNvGraphicFramePr>
          <p:nvPr>
            <p:extLst>
              <p:ext uri="{D42A27DB-BD31-4B8C-83A1-F6EECF244321}">
                <p14:modId xmlns:p14="http://schemas.microsoft.com/office/powerpoint/2010/main" val="2905653440"/>
              </p:ext>
            </p:extLst>
          </p:nvPr>
        </p:nvGraphicFramePr>
        <p:xfrm>
          <a:off x="7304577" y="2172118"/>
          <a:ext cx="7196609" cy="3744525"/>
        </p:xfrm>
        <a:graphic>
          <a:graphicData uri="http://schemas.openxmlformats.org/drawingml/2006/chart">
            <c:chart xmlns:c="http://schemas.openxmlformats.org/drawingml/2006/chart" xmlns:r="http://schemas.openxmlformats.org/officeDocument/2006/relationships" r:id="rId7"/>
          </a:graphicData>
        </a:graphic>
      </p:graphicFrame>
      <p:sp>
        <p:nvSpPr>
          <p:cNvPr id="47" name="Rectangle 46">
            <a:extLst>
              <a:ext uri="{FF2B5EF4-FFF2-40B4-BE49-F238E27FC236}">
                <a16:creationId xmlns:a16="http://schemas.microsoft.com/office/drawing/2014/main" id="{AD8D61BA-D7D2-6ED4-522B-8D16930C98B9}"/>
              </a:ext>
            </a:extLst>
          </p:cNvPr>
          <p:cNvSpPr/>
          <p:nvPr/>
        </p:nvSpPr>
        <p:spPr>
          <a:xfrm>
            <a:off x="10242197" y="930515"/>
            <a:ext cx="1829778" cy="554648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C9F3733-FCF7-F618-DFFB-21048D6B7441}"/>
              </a:ext>
            </a:extLst>
          </p:cNvPr>
          <p:cNvSpPr/>
          <p:nvPr/>
        </p:nvSpPr>
        <p:spPr>
          <a:xfrm>
            <a:off x="7147571" y="2323509"/>
            <a:ext cx="2705100" cy="2589196"/>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ontent Placeholder 19">
            <a:extLst>
              <a:ext uri="{FF2B5EF4-FFF2-40B4-BE49-F238E27FC236}">
                <a16:creationId xmlns:a16="http://schemas.microsoft.com/office/drawing/2014/main" id="{D00E079D-5BDA-41C5-91A2-08F654521F1D}"/>
              </a:ext>
            </a:extLst>
          </p:cNvPr>
          <p:cNvGraphicFramePr>
            <a:graphicFrameLocks/>
          </p:cNvGraphicFramePr>
          <p:nvPr>
            <p:extLst>
              <p:ext uri="{D42A27DB-BD31-4B8C-83A1-F6EECF244321}">
                <p14:modId xmlns:p14="http://schemas.microsoft.com/office/powerpoint/2010/main" val="3023744856"/>
              </p:ext>
            </p:extLst>
          </p:nvPr>
        </p:nvGraphicFramePr>
        <p:xfrm>
          <a:off x="445200" y="2244819"/>
          <a:ext cx="8117458" cy="3695492"/>
        </p:xfrm>
        <a:graphic>
          <a:graphicData uri="http://schemas.openxmlformats.org/drawingml/2006/chart">
            <c:chart xmlns:c="http://schemas.openxmlformats.org/drawingml/2006/chart" xmlns:r="http://schemas.openxmlformats.org/officeDocument/2006/relationships" r:id="rId8"/>
          </a:graphicData>
        </a:graphic>
      </p:graphicFrame>
      <p:pic>
        <p:nvPicPr>
          <p:cNvPr id="13" name="Picture 12">
            <a:extLst>
              <a:ext uri="{FF2B5EF4-FFF2-40B4-BE49-F238E27FC236}">
                <a16:creationId xmlns:a16="http://schemas.microsoft.com/office/drawing/2014/main" id="{F203D8D3-2C95-03A2-5485-EEAC862AB4E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094" y="-13138"/>
            <a:ext cx="1895552" cy="1066248"/>
          </a:xfrm>
          <a:prstGeom prst="rect">
            <a:avLst/>
          </a:prstGeom>
        </p:spPr>
      </p:pic>
      <p:sp>
        <p:nvSpPr>
          <p:cNvPr id="37" name="Text Placeholder 3">
            <a:extLst>
              <a:ext uri="{FF2B5EF4-FFF2-40B4-BE49-F238E27FC236}">
                <a16:creationId xmlns:a16="http://schemas.microsoft.com/office/drawing/2014/main" id="{20EF2CFA-3FDB-451E-B8FE-A78E07F84133}"/>
              </a:ext>
            </a:extLst>
          </p:cNvPr>
          <p:cNvSpPr txBox="1">
            <a:spLocks/>
          </p:cNvSpPr>
          <p:nvPr/>
        </p:nvSpPr>
        <p:spPr>
          <a:xfrm>
            <a:off x="2359405" y="1697025"/>
            <a:ext cx="2484687"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DM Sans" pitchFamily="2" charset="0"/>
              </a:rPr>
              <a:t>Overall Reaction</a:t>
            </a:r>
          </a:p>
          <a:p>
            <a:pPr algn="ctr">
              <a:spcBef>
                <a:spcPts val="0"/>
              </a:spcBef>
            </a:pPr>
            <a:r>
              <a:rPr lang="en-US" sz="1200">
                <a:solidFill>
                  <a:schemeClr val="tx1"/>
                </a:solidFill>
                <a:latin typeface="DM Sans" pitchFamily="2" charset="0"/>
              </a:rPr>
              <a:t>(5-pt scale, N=443)</a:t>
            </a:r>
          </a:p>
          <a:p>
            <a:pPr algn="ctr"/>
            <a:endParaRPr lang="en-US">
              <a:solidFill>
                <a:schemeClr val="tx1"/>
              </a:solidFill>
              <a:latin typeface="DM Sans" pitchFamily="2" charset="0"/>
            </a:endParaRPr>
          </a:p>
        </p:txBody>
      </p:sp>
      <p:sp>
        <p:nvSpPr>
          <p:cNvPr id="30" name="TextBox 29">
            <a:extLst>
              <a:ext uri="{FF2B5EF4-FFF2-40B4-BE49-F238E27FC236}">
                <a16:creationId xmlns:a16="http://schemas.microsoft.com/office/drawing/2014/main" id="{D43BF133-29C7-2ACF-3ED3-58B11E19DBC7}"/>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Blue idea exchange/Medicare idea exchange + OOC Sample Boost (N=</a:t>
            </a:r>
            <a:r>
              <a:rPr lang="en-US" sz="1050">
                <a:solidFill>
                  <a:srgbClr val="A3A3A3">
                    <a:lumMod val="75000"/>
                  </a:srgbClr>
                </a:solidFill>
                <a:latin typeface="DM Sans" pitchFamily="2" charset="0"/>
              </a:rPr>
              <a:t>443</a:t>
            </a:r>
            <a:r>
              <a:rPr kumimoji="0" lang="en-US" sz="1050" b="0" i="0" u="none" strike="noStrike" kern="1200" cap="none" spc="0" normalizeH="0" baseline="0" noProof="0">
                <a:ln>
                  <a:noFill/>
                </a:ln>
                <a:solidFill>
                  <a:srgbClr val="A3A3A3">
                    <a:lumMod val="75000"/>
                  </a:srgbClr>
                </a:solidFill>
                <a:effectLst/>
                <a:uLnTx/>
                <a:uFillTx/>
                <a:latin typeface="DM Sans" pitchFamily="2" charset="0"/>
              </a:rPr>
              <a:t>)</a:t>
            </a:r>
          </a:p>
        </p:txBody>
      </p:sp>
      <p:sp>
        <p:nvSpPr>
          <p:cNvPr id="12" name="TextBox 11">
            <a:extLst>
              <a:ext uri="{FF2B5EF4-FFF2-40B4-BE49-F238E27FC236}">
                <a16:creationId xmlns:a16="http://schemas.microsoft.com/office/drawing/2014/main" id="{81352BBA-C1C2-B0E1-E362-4FC9530FB81A}"/>
              </a:ext>
            </a:extLst>
          </p:cNvPr>
          <p:cNvSpPr txBox="1"/>
          <p:nvPr/>
        </p:nvSpPr>
        <p:spPr>
          <a:xfrm>
            <a:off x="54667" y="875250"/>
            <a:ext cx="1233351" cy="184666"/>
          </a:xfrm>
          <a:prstGeom prst="rect">
            <a:avLst/>
          </a:prstGeom>
          <a:solidFill>
            <a:schemeClr val="accent1"/>
          </a:solidFill>
        </p:spPr>
        <p:txBody>
          <a:bodyPr wrap="none" lIns="182880" tIns="0" rIns="182880" bIns="0" rtlCol="0">
            <a:spAutoFit/>
          </a:bodyPr>
          <a:lstStyle/>
          <a:p>
            <a:pPr algn="l" fontAlgn="auto">
              <a:spcAft>
                <a:spcPts val="0"/>
              </a:spcAft>
            </a:pPr>
            <a:r>
              <a:rPr lang="en-US" sz="1200" b="1">
                <a:solidFill>
                  <a:schemeClr val="bg1"/>
                </a:solidFill>
                <a:latin typeface="DM Sans" pitchFamily="2" charset="0"/>
              </a:rPr>
              <a:t>:15 Support</a:t>
            </a:r>
          </a:p>
        </p:txBody>
      </p:sp>
      <p:sp>
        <p:nvSpPr>
          <p:cNvPr id="27" name="Text Placeholder 3">
            <a:extLst>
              <a:ext uri="{FF2B5EF4-FFF2-40B4-BE49-F238E27FC236}">
                <a16:creationId xmlns:a16="http://schemas.microsoft.com/office/drawing/2014/main" id="{1C0034A1-2262-CA3A-9AA6-49E9D65DD30E}"/>
              </a:ext>
            </a:extLst>
          </p:cNvPr>
          <p:cNvSpPr txBox="1">
            <a:spLocks/>
          </p:cNvSpPr>
          <p:nvPr/>
        </p:nvSpPr>
        <p:spPr>
          <a:xfrm>
            <a:off x="7728065" y="1698832"/>
            <a:ext cx="1748387"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DM Sans" pitchFamily="2" charset="0"/>
              </a:rPr>
              <a:t>Relevance</a:t>
            </a:r>
          </a:p>
          <a:p>
            <a:pPr algn="ctr">
              <a:spcBef>
                <a:spcPts val="0"/>
              </a:spcBef>
            </a:pPr>
            <a:r>
              <a:rPr lang="en-US" sz="1200">
                <a:solidFill>
                  <a:schemeClr val="tx1"/>
                </a:solidFill>
                <a:latin typeface="DM Sans" pitchFamily="2" charset="0"/>
              </a:rPr>
              <a:t>(5-pt scale, N=443)</a:t>
            </a:r>
          </a:p>
          <a:p>
            <a:pPr algn="ctr"/>
            <a:endParaRPr lang="en-US">
              <a:solidFill>
                <a:schemeClr val="tx1"/>
              </a:solidFill>
              <a:latin typeface="DM Sans" pitchFamily="2" charset="0"/>
            </a:endParaRPr>
          </a:p>
        </p:txBody>
      </p:sp>
      <p:sp>
        <p:nvSpPr>
          <p:cNvPr id="9" name="Text Placeholder 3">
            <a:extLst>
              <a:ext uri="{FF2B5EF4-FFF2-40B4-BE49-F238E27FC236}">
                <a16:creationId xmlns:a16="http://schemas.microsoft.com/office/drawing/2014/main" id="{AA5CF1DA-855C-F53A-6F17-BED57D5E40C9}"/>
              </a:ext>
            </a:extLst>
          </p:cNvPr>
          <p:cNvSpPr txBox="1">
            <a:spLocks/>
          </p:cNvSpPr>
          <p:nvPr/>
        </p:nvSpPr>
        <p:spPr>
          <a:xfrm>
            <a:off x="2179301" y="2479988"/>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T2B 68%</a:t>
            </a:r>
          </a:p>
        </p:txBody>
      </p:sp>
      <p:sp>
        <p:nvSpPr>
          <p:cNvPr id="10" name="Text Placeholder 3">
            <a:extLst>
              <a:ext uri="{FF2B5EF4-FFF2-40B4-BE49-F238E27FC236}">
                <a16:creationId xmlns:a16="http://schemas.microsoft.com/office/drawing/2014/main" id="{96683E65-FA56-816E-6174-F9BB861E3817}"/>
              </a:ext>
            </a:extLst>
          </p:cNvPr>
          <p:cNvSpPr txBox="1">
            <a:spLocks/>
          </p:cNvSpPr>
          <p:nvPr/>
        </p:nvSpPr>
        <p:spPr>
          <a:xfrm>
            <a:off x="7099843" y="2374687"/>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T3B 70%</a:t>
            </a:r>
          </a:p>
        </p:txBody>
      </p:sp>
      <p:sp>
        <p:nvSpPr>
          <p:cNvPr id="3" name="TextBox 2">
            <a:extLst>
              <a:ext uri="{FF2B5EF4-FFF2-40B4-BE49-F238E27FC236}">
                <a16:creationId xmlns:a16="http://schemas.microsoft.com/office/drawing/2014/main" id="{B3A4FA0C-B841-AFF0-5736-C7075125F357}"/>
              </a:ext>
            </a:extLst>
          </p:cNvPr>
          <p:cNvSpPr txBox="1"/>
          <p:nvPr/>
        </p:nvSpPr>
        <p:spPr>
          <a:xfrm>
            <a:off x="0" y="6307953"/>
            <a:ext cx="6508678"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*Chart totals over 100% due to rounding </a:t>
            </a:r>
          </a:p>
        </p:txBody>
      </p:sp>
      <p:sp>
        <p:nvSpPr>
          <p:cNvPr id="17" name="Text Placeholder 1">
            <a:extLst>
              <a:ext uri="{FF2B5EF4-FFF2-40B4-BE49-F238E27FC236}">
                <a16:creationId xmlns:a16="http://schemas.microsoft.com/office/drawing/2014/main" id="{8AFA792F-003F-3FE6-83EE-EC90D11A6025}"/>
              </a:ext>
            </a:extLst>
          </p:cNvPr>
          <p:cNvSpPr txBox="1">
            <a:spLocks/>
          </p:cNvSpPr>
          <p:nvPr/>
        </p:nvSpPr>
        <p:spPr>
          <a:xfrm>
            <a:off x="1901645" y="406037"/>
            <a:ext cx="7718041" cy="3509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all" spc="0" normalizeH="0" baseline="0" noProof="0" dirty="0">
                <a:ln>
                  <a:noFill/>
                </a:ln>
                <a:solidFill>
                  <a:srgbClr val="FD5D3B"/>
                </a:solidFill>
                <a:effectLst/>
                <a:uLnTx/>
                <a:uFillTx/>
                <a:latin typeface="Bebas Neue" panose="020B0606020202050201" pitchFamily="34" charset="0"/>
                <a:ea typeface="+mn-ea"/>
                <a:cs typeface="+mn-cs"/>
              </a:rPr>
              <a:t>Across all 3 storyboards, reactions are generally positive, and the messages are relevant and clear</a:t>
            </a:r>
          </a:p>
        </p:txBody>
      </p:sp>
      <p:sp>
        <p:nvSpPr>
          <p:cNvPr id="5" name="Text Placeholder 3">
            <a:extLst>
              <a:ext uri="{FF2B5EF4-FFF2-40B4-BE49-F238E27FC236}">
                <a16:creationId xmlns:a16="http://schemas.microsoft.com/office/drawing/2014/main" id="{819E02DE-9E47-8D95-57D1-DE8CFAA815B8}"/>
              </a:ext>
            </a:extLst>
          </p:cNvPr>
          <p:cNvSpPr txBox="1">
            <a:spLocks/>
          </p:cNvSpPr>
          <p:nvPr/>
        </p:nvSpPr>
        <p:spPr>
          <a:xfrm>
            <a:off x="4402817" y="2485220"/>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T2B 63%</a:t>
            </a:r>
          </a:p>
        </p:txBody>
      </p:sp>
      <p:sp>
        <p:nvSpPr>
          <p:cNvPr id="8" name="Text Placeholder 3">
            <a:extLst>
              <a:ext uri="{FF2B5EF4-FFF2-40B4-BE49-F238E27FC236}">
                <a16:creationId xmlns:a16="http://schemas.microsoft.com/office/drawing/2014/main" id="{0935ECBF-9101-F38F-236E-5C26F820ADEB}"/>
              </a:ext>
            </a:extLst>
          </p:cNvPr>
          <p:cNvSpPr txBox="1">
            <a:spLocks/>
          </p:cNvSpPr>
          <p:nvPr/>
        </p:nvSpPr>
        <p:spPr>
          <a:xfrm>
            <a:off x="3246554" y="2471774"/>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T2B 67%</a:t>
            </a:r>
          </a:p>
        </p:txBody>
      </p:sp>
      <p:pic>
        <p:nvPicPr>
          <p:cNvPr id="11" name="Picture 10">
            <a:extLst>
              <a:ext uri="{FF2B5EF4-FFF2-40B4-BE49-F238E27FC236}">
                <a16:creationId xmlns:a16="http://schemas.microsoft.com/office/drawing/2014/main" id="{29DF903D-F6FC-A57D-EC95-47A7EE4B717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51" y="1055006"/>
            <a:ext cx="1895552" cy="1066248"/>
          </a:xfrm>
          <a:prstGeom prst="rect">
            <a:avLst/>
          </a:prstGeom>
        </p:spPr>
      </p:pic>
      <p:sp>
        <p:nvSpPr>
          <p:cNvPr id="14" name="TextBox 13">
            <a:extLst>
              <a:ext uri="{FF2B5EF4-FFF2-40B4-BE49-F238E27FC236}">
                <a16:creationId xmlns:a16="http://schemas.microsoft.com/office/drawing/2014/main" id="{A58E01E2-2E7F-86F0-42D8-7D69E1222436}"/>
              </a:ext>
            </a:extLst>
          </p:cNvPr>
          <p:cNvSpPr txBox="1"/>
          <p:nvPr/>
        </p:nvSpPr>
        <p:spPr>
          <a:xfrm>
            <a:off x="-151" y="1951829"/>
            <a:ext cx="1808187" cy="184666"/>
          </a:xfrm>
          <a:prstGeom prst="rect">
            <a:avLst/>
          </a:prstGeom>
          <a:solidFill>
            <a:schemeClr val="accent1"/>
          </a:solidFill>
        </p:spPr>
        <p:txBody>
          <a:bodyPr wrap="none" lIns="0" tIns="0" rIns="0" bIns="0" rtlCol="0">
            <a:spAutoFit/>
          </a:bodyPr>
          <a:lstStyle/>
          <a:p>
            <a:pPr algn="l" fontAlgn="auto">
              <a:spcAft>
                <a:spcPts val="0"/>
              </a:spcAft>
            </a:pPr>
            <a:r>
              <a:rPr lang="en-US" sz="1200" b="1">
                <a:solidFill>
                  <a:schemeClr val="bg1"/>
                </a:solidFill>
                <a:latin typeface="DM Sans" pitchFamily="2" charset="0"/>
              </a:rPr>
              <a:t>:15 Benefits &amp; Resources</a:t>
            </a:r>
          </a:p>
        </p:txBody>
      </p:sp>
      <p:pic>
        <p:nvPicPr>
          <p:cNvPr id="19" name="Picture 18" descr="A collage of a person&#10;&#10;Description automatically generated">
            <a:extLst>
              <a:ext uri="{FF2B5EF4-FFF2-40B4-BE49-F238E27FC236}">
                <a16:creationId xmlns:a16="http://schemas.microsoft.com/office/drawing/2014/main" id="{507103B9-280C-3F26-D9B3-223367E783D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121254"/>
            <a:ext cx="1889593" cy="1062896"/>
          </a:xfrm>
          <a:prstGeom prst="rect">
            <a:avLst/>
          </a:prstGeom>
        </p:spPr>
      </p:pic>
      <p:sp>
        <p:nvSpPr>
          <p:cNvPr id="22" name="TextBox 21">
            <a:extLst>
              <a:ext uri="{FF2B5EF4-FFF2-40B4-BE49-F238E27FC236}">
                <a16:creationId xmlns:a16="http://schemas.microsoft.com/office/drawing/2014/main" id="{F073E763-78AB-9794-762F-4C6E8547FB36}"/>
              </a:ext>
            </a:extLst>
          </p:cNvPr>
          <p:cNvSpPr txBox="1"/>
          <p:nvPr/>
        </p:nvSpPr>
        <p:spPr>
          <a:xfrm>
            <a:off x="0" y="3019625"/>
            <a:ext cx="1776768" cy="184666"/>
          </a:xfrm>
          <a:prstGeom prst="rect">
            <a:avLst/>
          </a:prstGeom>
          <a:solidFill>
            <a:schemeClr val="accent1"/>
          </a:solidFill>
        </p:spPr>
        <p:txBody>
          <a:bodyPr wrap="none" lIns="182880" tIns="0" rIns="182880" bIns="0"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DM Sans" pitchFamily="2" charset="0"/>
                <a:ea typeface="+mn-ea"/>
                <a:cs typeface="+mn-cs"/>
              </a:rPr>
              <a:t>:15 Care Navigation</a:t>
            </a:r>
          </a:p>
        </p:txBody>
      </p:sp>
      <p:sp>
        <p:nvSpPr>
          <p:cNvPr id="23" name="Rectangle 22">
            <a:extLst>
              <a:ext uri="{FF2B5EF4-FFF2-40B4-BE49-F238E27FC236}">
                <a16:creationId xmlns:a16="http://schemas.microsoft.com/office/drawing/2014/main" id="{08C85C3B-194E-811B-5163-834B1EBAE3BF}"/>
              </a:ext>
            </a:extLst>
          </p:cNvPr>
          <p:cNvSpPr/>
          <p:nvPr/>
        </p:nvSpPr>
        <p:spPr>
          <a:xfrm>
            <a:off x="2134506" y="2319688"/>
            <a:ext cx="3053511" cy="2589196"/>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D8916D2-520F-AF4D-5272-00858D6E976C}"/>
              </a:ext>
            </a:extLst>
          </p:cNvPr>
          <p:cNvSpPr txBox="1"/>
          <p:nvPr/>
        </p:nvSpPr>
        <p:spPr>
          <a:xfrm>
            <a:off x="2261937" y="5939518"/>
            <a:ext cx="799914" cy="184666"/>
          </a:xfrm>
          <a:prstGeom prst="rect">
            <a:avLst/>
          </a:prstGeom>
        </p:spPr>
        <p:txBody>
          <a:bodyPr wrap="square" lIns="0" tIns="0" rIns="0" bIns="0" rtlCol="0">
            <a:spAutoFit/>
          </a:bodyPr>
          <a:lstStyle/>
          <a:p>
            <a:pPr algn="l" fontAlgn="auto">
              <a:spcAft>
                <a:spcPts val="0"/>
              </a:spcAft>
            </a:pPr>
            <a:r>
              <a:rPr lang="en-US" sz="1200">
                <a:latin typeface="DM Sans" pitchFamily="2" charset="0"/>
              </a:rPr>
              <a:t>:15 Support</a:t>
            </a:r>
          </a:p>
        </p:txBody>
      </p:sp>
      <p:sp>
        <p:nvSpPr>
          <p:cNvPr id="25" name="TextBox 24">
            <a:extLst>
              <a:ext uri="{FF2B5EF4-FFF2-40B4-BE49-F238E27FC236}">
                <a16:creationId xmlns:a16="http://schemas.microsoft.com/office/drawing/2014/main" id="{53E2122D-46BB-069E-9E88-1029A6222685}"/>
              </a:ext>
            </a:extLst>
          </p:cNvPr>
          <p:cNvSpPr txBox="1"/>
          <p:nvPr/>
        </p:nvSpPr>
        <p:spPr>
          <a:xfrm>
            <a:off x="3293858" y="5939518"/>
            <a:ext cx="912382" cy="369332"/>
          </a:xfrm>
          <a:prstGeom prst="rect">
            <a:avLst/>
          </a:prstGeom>
        </p:spPr>
        <p:txBody>
          <a:bodyPr wrap="square" lIns="0" tIns="0" rIns="0" bIns="0" rtlCol="0">
            <a:spAutoFit/>
          </a:bodyPr>
          <a:lstStyle/>
          <a:p>
            <a:pPr algn="l" fontAlgn="auto">
              <a:spcAft>
                <a:spcPts val="0"/>
              </a:spcAft>
            </a:pPr>
            <a:r>
              <a:rPr lang="en-US" sz="1200">
                <a:latin typeface="DM Sans" pitchFamily="2" charset="0"/>
              </a:rPr>
              <a:t>:15 Benefits &amp; Resources</a:t>
            </a:r>
          </a:p>
        </p:txBody>
      </p:sp>
      <p:sp>
        <p:nvSpPr>
          <p:cNvPr id="26" name="TextBox 25">
            <a:extLst>
              <a:ext uri="{FF2B5EF4-FFF2-40B4-BE49-F238E27FC236}">
                <a16:creationId xmlns:a16="http://schemas.microsoft.com/office/drawing/2014/main" id="{CD14E104-0785-CDB4-74D9-08484586B7E3}"/>
              </a:ext>
            </a:extLst>
          </p:cNvPr>
          <p:cNvSpPr txBox="1"/>
          <p:nvPr/>
        </p:nvSpPr>
        <p:spPr>
          <a:xfrm>
            <a:off x="4503929" y="5939070"/>
            <a:ext cx="799914" cy="369332"/>
          </a:xfrm>
          <a:prstGeom prst="rect">
            <a:avLst/>
          </a:prstGeom>
        </p:spPr>
        <p:txBody>
          <a:bodyPr wrap="square" lIns="0" tIns="0" rIns="0" bIns="0" rtlCol="0">
            <a:spAutoFit/>
          </a:bodyPr>
          <a:lstStyle/>
          <a:p>
            <a:pPr algn="l" fontAlgn="auto">
              <a:spcAft>
                <a:spcPts val="0"/>
              </a:spcAft>
            </a:pPr>
            <a:r>
              <a:rPr lang="en-US" sz="1200">
                <a:latin typeface="DM Sans" pitchFamily="2" charset="0"/>
              </a:rPr>
              <a:t>:15 Care Navigation</a:t>
            </a:r>
          </a:p>
        </p:txBody>
      </p:sp>
      <p:sp>
        <p:nvSpPr>
          <p:cNvPr id="33" name="Text Placeholder 3">
            <a:extLst>
              <a:ext uri="{FF2B5EF4-FFF2-40B4-BE49-F238E27FC236}">
                <a16:creationId xmlns:a16="http://schemas.microsoft.com/office/drawing/2014/main" id="{4F474208-8DFE-CB05-5BFA-819244D02208}"/>
              </a:ext>
            </a:extLst>
          </p:cNvPr>
          <p:cNvSpPr txBox="1">
            <a:spLocks/>
          </p:cNvSpPr>
          <p:nvPr/>
        </p:nvSpPr>
        <p:spPr>
          <a:xfrm>
            <a:off x="8110594" y="2359796"/>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T3B 66%</a:t>
            </a:r>
          </a:p>
        </p:txBody>
      </p:sp>
      <p:sp>
        <p:nvSpPr>
          <p:cNvPr id="34" name="Text Placeholder 3">
            <a:extLst>
              <a:ext uri="{FF2B5EF4-FFF2-40B4-BE49-F238E27FC236}">
                <a16:creationId xmlns:a16="http://schemas.microsoft.com/office/drawing/2014/main" id="{891CBDA3-4E4E-C35C-A04B-E3FB4B3DE6FE}"/>
              </a:ext>
            </a:extLst>
          </p:cNvPr>
          <p:cNvSpPr txBox="1">
            <a:spLocks/>
          </p:cNvSpPr>
          <p:nvPr/>
        </p:nvSpPr>
        <p:spPr>
          <a:xfrm>
            <a:off x="8993893" y="2372397"/>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T3B 69%</a:t>
            </a:r>
          </a:p>
        </p:txBody>
      </p:sp>
      <p:sp>
        <p:nvSpPr>
          <p:cNvPr id="36" name="TextBox 35">
            <a:extLst>
              <a:ext uri="{FF2B5EF4-FFF2-40B4-BE49-F238E27FC236}">
                <a16:creationId xmlns:a16="http://schemas.microsoft.com/office/drawing/2014/main" id="{13C72C2B-0432-8EDD-14BE-E4A10E2AB13E}"/>
              </a:ext>
            </a:extLst>
          </p:cNvPr>
          <p:cNvSpPr txBox="1"/>
          <p:nvPr/>
        </p:nvSpPr>
        <p:spPr>
          <a:xfrm>
            <a:off x="10697939" y="2719544"/>
            <a:ext cx="799914" cy="184666"/>
          </a:xfrm>
          <a:prstGeom prst="rect">
            <a:avLst/>
          </a:prstGeom>
        </p:spPr>
        <p:txBody>
          <a:bodyPr wrap="square" lIns="0" tIns="0" rIns="0" bIns="0" rtlCol="0">
            <a:spAutoFit/>
          </a:bodyPr>
          <a:lstStyle/>
          <a:p>
            <a:pPr algn="l" fontAlgn="auto">
              <a:spcAft>
                <a:spcPts val="0"/>
              </a:spcAft>
            </a:pPr>
            <a:r>
              <a:rPr lang="en-US" sz="1200">
                <a:latin typeface="DM Sans" pitchFamily="2" charset="0"/>
              </a:rPr>
              <a:t>:15 Support</a:t>
            </a:r>
          </a:p>
        </p:txBody>
      </p:sp>
      <p:sp>
        <p:nvSpPr>
          <p:cNvPr id="38" name="TextBox 37">
            <a:extLst>
              <a:ext uri="{FF2B5EF4-FFF2-40B4-BE49-F238E27FC236}">
                <a16:creationId xmlns:a16="http://schemas.microsoft.com/office/drawing/2014/main" id="{33A4BA7E-6178-52C4-0BB8-397E93BD3CBF}"/>
              </a:ext>
            </a:extLst>
          </p:cNvPr>
          <p:cNvSpPr txBox="1"/>
          <p:nvPr/>
        </p:nvSpPr>
        <p:spPr>
          <a:xfrm>
            <a:off x="10641705" y="4232438"/>
            <a:ext cx="912382" cy="369332"/>
          </a:xfrm>
          <a:prstGeom prst="rect">
            <a:avLst/>
          </a:prstGeom>
        </p:spPr>
        <p:txBody>
          <a:bodyPr wrap="square" lIns="0" tIns="0" rIns="0" bIns="0" rtlCol="0">
            <a:spAutoFit/>
          </a:bodyPr>
          <a:lstStyle/>
          <a:p>
            <a:pPr algn="l" fontAlgn="auto">
              <a:spcAft>
                <a:spcPts val="0"/>
              </a:spcAft>
            </a:pPr>
            <a:r>
              <a:rPr lang="en-US" sz="1200">
                <a:latin typeface="DM Sans" pitchFamily="2" charset="0"/>
              </a:rPr>
              <a:t>:15 Benefits &amp; Resources</a:t>
            </a:r>
          </a:p>
        </p:txBody>
      </p:sp>
      <p:sp>
        <p:nvSpPr>
          <p:cNvPr id="39" name="TextBox 38">
            <a:extLst>
              <a:ext uri="{FF2B5EF4-FFF2-40B4-BE49-F238E27FC236}">
                <a16:creationId xmlns:a16="http://schemas.microsoft.com/office/drawing/2014/main" id="{9240025C-B5E7-64B9-0235-D3BC0865402D}"/>
              </a:ext>
            </a:extLst>
          </p:cNvPr>
          <p:cNvSpPr txBox="1"/>
          <p:nvPr/>
        </p:nvSpPr>
        <p:spPr>
          <a:xfrm>
            <a:off x="10697939" y="5888284"/>
            <a:ext cx="799914" cy="369332"/>
          </a:xfrm>
          <a:prstGeom prst="rect">
            <a:avLst/>
          </a:prstGeom>
        </p:spPr>
        <p:txBody>
          <a:bodyPr wrap="square" lIns="0" tIns="0" rIns="0" bIns="0" rtlCol="0">
            <a:spAutoFit/>
          </a:bodyPr>
          <a:lstStyle/>
          <a:p>
            <a:pPr algn="l" fontAlgn="auto">
              <a:spcAft>
                <a:spcPts val="0"/>
              </a:spcAft>
            </a:pPr>
            <a:r>
              <a:rPr lang="en-US" sz="1200">
                <a:latin typeface="DM Sans" pitchFamily="2" charset="0"/>
              </a:rPr>
              <a:t>:15 Care Navigation</a:t>
            </a:r>
          </a:p>
        </p:txBody>
      </p:sp>
      <p:sp>
        <p:nvSpPr>
          <p:cNvPr id="40" name="Text Placeholder 3">
            <a:extLst>
              <a:ext uri="{FF2B5EF4-FFF2-40B4-BE49-F238E27FC236}">
                <a16:creationId xmlns:a16="http://schemas.microsoft.com/office/drawing/2014/main" id="{0E5B8998-279A-F37A-8096-D1A219DAEB96}"/>
              </a:ext>
            </a:extLst>
          </p:cNvPr>
          <p:cNvSpPr txBox="1">
            <a:spLocks/>
          </p:cNvSpPr>
          <p:nvPr/>
        </p:nvSpPr>
        <p:spPr>
          <a:xfrm>
            <a:off x="10189766" y="1056096"/>
            <a:ext cx="1748387"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DM Sans" pitchFamily="2" charset="0"/>
              </a:rPr>
              <a:t>Confusion</a:t>
            </a:r>
          </a:p>
          <a:p>
            <a:pPr algn="ctr">
              <a:spcBef>
                <a:spcPts val="0"/>
              </a:spcBef>
            </a:pPr>
            <a:r>
              <a:rPr lang="en-US" sz="1200">
                <a:solidFill>
                  <a:schemeClr val="tx1"/>
                </a:solidFill>
                <a:latin typeface="DM Sans" pitchFamily="2" charset="0"/>
              </a:rPr>
              <a:t>(Yes/No, N=443)</a:t>
            </a:r>
          </a:p>
          <a:p>
            <a:pPr algn="ctr"/>
            <a:endParaRPr lang="en-US">
              <a:solidFill>
                <a:schemeClr val="tx1"/>
              </a:solidFill>
              <a:latin typeface="DM Sans" pitchFamily="2" charset="0"/>
            </a:endParaRPr>
          </a:p>
        </p:txBody>
      </p:sp>
      <p:sp>
        <p:nvSpPr>
          <p:cNvPr id="41" name="Oval 40">
            <a:extLst>
              <a:ext uri="{FF2B5EF4-FFF2-40B4-BE49-F238E27FC236}">
                <a16:creationId xmlns:a16="http://schemas.microsoft.com/office/drawing/2014/main" id="{36C2D4BF-FEF8-B93E-5633-599FDB0F9E93}"/>
              </a:ext>
            </a:extLst>
          </p:cNvPr>
          <p:cNvSpPr>
            <a:spLocks noChangeAspect="1"/>
          </p:cNvSpPr>
          <p:nvPr/>
        </p:nvSpPr>
        <p:spPr>
          <a:xfrm>
            <a:off x="10512584" y="1629691"/>
            <a:ext cx="1084855" cy="10848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2400" b="1">
                <a:latin typeface="DM Sans" pitchFamily="2" charset="0"/>
              </a:rPr>
              <a:t>85%</a:t>
            </a:r>
          </a:p>
        </p:txBody>
      </p:sp>
      <p:sp>
        <p:nvSpPr>
          <p:cNvPr id="42" name="TextBox 41">
            <a:extLst>
              <a:ext uri="{FF2B5EF4-FFF2-40B4-BE49-F238E27FC236}">
                <a16:creationId xmlns:a16="http://schemas.microsoft.com/office/drawing/2014/main" id="{06C2C495-D7AD-CE07-5B6B-4B1CE1355ACE}"/>
              </a:ext>
            </a:extLst>
          </p:cNvPr>
          <p:cNvSpPr txBox="1"/>
          <p:nvPr/>
        </p:nvSpPr>
        <p:spPr>
          <a:xfrm>
            <a:off x="10565930" y="2109359"/>
            <a:ext cx="978162" cy="461665"/>
          </a:xfrm>
          <a:prstGeom prst="rect">
            <a:avLst/>
          </a:prstGeom>
        </p:spPr>
        <p:txBody>
          <a:bodyPr wrap="square" lIns="0" tIns="0" rIns="0" bIns="0" rtlCol="0">
            <a:spAutoFit/>
          </a:bodyPr>
          <a:lstStyle/>
          <a:p>
            <a:pPr algn="ctr" fontAlgn="auto">
              <a:spcAft>
                <a:spcPts val="0"/>
              </a:spcAft>
            </a:pPr>
            <a:r>
              <a:rPr lang="en-US" sz="1000" b="1">
                <a:solidFill>
                  <a:schemeClr val="bg1"/>
                </a:solidFill>
                <a:latin typeface="DM Sans" pitchFamily="2" charset="0"/>
              </a:rPr>
              <a:t>found this storyboard clear</a:t>
            </a:r>
          </a:p>
        </p:txBody>
      </p:sp>
      <p:sp>
        <p:nvSpPr>
          <p:cNvPr id="43" name="Oval 42">
            <a:extLst>
              <a:ext uri="{FF2B5EF4-FFF2-40B4-BE49-F238E27FC236}">
                <a16:creationId xmlns:a16="http://schemas.microsoft.com/office/drawing/2014/main" id="{FFCE3DCF-ED7B-AC2D-64D5-3F4431D43F57}"/>
              </a:ext>
            </a:extLst>
          </p:cNvPr>
          <p:cNvSpPr>
            <a:spLocks noChangeAspect="1"/>
          </p:cNvSpPr>
          <p:nvPr/>
        </p:nvSpPr>
        <p:spPr>
          <a:xfrm>
            <a:off x="10512584" y="3089565"/>
            <a:ext cx="1084855" cy="10848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2400" b="1">
                <a:latin typeface="DM Sans" pitchFamily="2" charset="0"/>
              </a:rPr>
              <a:t>88%</a:t>
            </a:r>
          </a:p>
        </p:txBody>
      </p:sp>
      <p:sp>
        <p:nvSpPr>
          <p:cNvPr id="44" name="TextBox 43">
            <a:extLst>
              <a:ext uri="{FF2B5EF4-FFF2-40B4-BE49-F238E27FC236}">
                <a16:creationId xmlns:a16="http://schemas.microsoft.com/office/drawing/2014/main" id="{5AAFF04E-5BAB-E051-D498-196C59D4B80F}"/>
              </a:ext>
            </a:extLst>
          </p:cNvPr>
          <p:cNvSpPr txBox="1"/>
          <p:nvPr/>
        </p:nvSpPr>
        <p:spPr>
          <a:xfrm>
            <a:off x="10565930" y="3576315"/>
            <a:ext cx="978162" cy="461665"/>
          </a:xfrm>
          <a:prstGeom prst="rect">
            <a:avLst/>
          </a:prstGeom>
        </p:spPr>
        <p:txBody>
          <a:bodyPr wrap="square" lIns="0" tIns="0" rIns="0" bIns="0" rtlCol="0">
            <a:spAutoFit/>
          </a:bodyPr>
          <a:lstStyle/>
          <a:p>
            <a:pPr algn="ctr" fontAlgn="auto">
              <a:spcAft>
                <a:spcPts val="0"/>
              </a:spcAft>
            </a:pPr>
            <a:r>
              <a:rPr lang="en-US" sz="1000" b="1">
                <a:solidFill>
                  <a:schemeClr val="bg1"/>
                </a:solidFill>
                <a:latin typeface="DM Sans" pitchFamily="2" charset="0"/>
              </a:rPr>
              <a:t>found this storyboard clear</a:t>
            </a:r>
          </a:p>
        </p:txBody>
      </p:sp>
      <p:sp>
        <p:nvSpPr>
          <p:cNvPr id="45" name="Oval 44">
            <a:extLst>
              <a:ext uri="{FF2B5EF4-FFF2-40B4-BE49-F238E27FC236}">
                <a16:creationId xmlns:a16="http://schemas.microsoft.com/office/drawing/2014/main" id="{40130547-2C57-FABC-C1C0-BCE4E6E68F2E}"/>
              </a:ext>
            </a:extLst>
          </p:cNvPr>
          <p:cNvSpPr>
            <a:spLocks noChangeAspect="1"/>
          </p:cNvSpPr>
          <p:nvPr/>
        </p:nvSpPr>
        <p:spPr>
          <a:xfrm>
            <a:off x="10512584" y="4730182"/>
            <a:ext cx="1084855" cy="10848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a:solidFill>
                  <a:srgbClr val="FFFFFF"/>
                </a:solidFill>
                <a:latin typeface="DM Sans" pitchFamily="2" charset="0"/>
              </a:rPr>
              <a:t>86</a:t>
            </a:r>
            <a:r>
              <a:rPr kumimoji="0" lang="en-US" sz="2400" b="1" i="0" u="none" strike="noStrike" kern="1200" cap="none" spc="0" normalizeH="0" baseline="0" noProof="0">
                <a:ln>
                  <a:noFill/>
                </a:ln>
                <a:solidFill>
                  <a:srgbClr val="FFFFFF"/>
                </a:solidFill>
                <a:effectLst/>
                <a:uLnTx/>
                <a:uFillTx/>
                <a:latin typeface="DM Sans" pitchFamily="2" charset="0"/>
                <a:ea typeface="+mn-ea"/>
                <a:cs typeface="+mn-cs"/>
              </a:rPr>
              <a:t>%</a:t>
            </a:r>
          </a:p>
        </p:txBody>
      </p:sp>
      <p:sp>
        <p:nvSpPr>
          <p:cNvPr id="46" name="TextBox 45">
            <a:extLst>
              <a:ext uri="{FF2B5EF4-FFF2-40B4-BE49-F238E27FC236}">
                <a16:creationId xmlns:a16="http://schemas.microsoft.com/office/drawing/2014/main" id="{AB1DB665-53B0-6154-B9C1-E88E92CD43A2}"/>
              </a:ext>
            </a:extLst>
          </p:cNvPr>
          <p:cNvSpPr txBox="1"/>
          <p:nvPr/>
        </p:nvSpPr>
        <p:spPr>
          <a:xfrm>
            <a:off x="10565930" y="5209850"/>
            <a:ext cx="978162" cy="461665"/>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DM Sans" pitchFamily="2" charset="0"/>
                <a:ea typeface="+mn-ea"/>
                <a:cs typeface="+mn-cs"/>
              </a:rPr>
              <a:t>found this storyboard clear</a:t>
            </a:r>
          </a:p>
        </p:txBody>
      </p:sp>
      <p:sp>
        <p:nvSpPr>
          <p:cNvPr id="48" name="TextBox 47">
            <a:extLst>
              <a:ext uri="{FF2B5EF4-FFF2-40B4-BE49-F238E27FC236}">
                <a16:creationId xmlns:a16="http://schemas.microsoft.com/office/drawing/2014/main" id="{0C221979-1852-6C9E-77E8-EBA797CD04A1}"/>
              </a:ext>
            </a:extLst>
          </p:cNvPr>
          <p:cNvSpPr txBox="1"/>
          <p:nvPr/>
        </p:nvSpPr>
        <p:spPr>
          <a:xfrm>
            <a:off x="6888159" y="5953081"/>
            <a:ext cx="799914" cy="184666"/>
          </a:xfrm>
          <a:prstGeom prst="rect">
            <a:avLst/>
          </a:prstGeom>
        </p:spPr>
        <p:txBody>
          <a:bodyPr wrap="square" lIns="0" tIns="0" rIns="0" bIns="0" rtlCol="0">
            <a:spAutoFit/>
          </a:bodyPr>
          <a:lstStyle/>
          <a:p>
            <a:pPr algn="l" fontAlgn="auto">
              <a:spcAft>
                <a:spcPts val="0"/>
              </a:spcAft>
            </a:pPr>
            <a:r>
              <a:rPr lang="en-US" sz="1200">
                <a:latin typeface="DM Sans" pitchFamily="2" charset="0"/>
              </a:rPr>
              <a:t>:15 Support</a:t>
            </a:r>
          </a:p>
        </p:txBody>
      </p:sp>
      <p:sp>
        <p:nvSpPr>
          <p:cNvPr id="49" name="TextBox 48">
            <a:extLst>
              <a:ext uri="{FF2B5EF4-FFF2-40B4-BE49-F238E27FC236}">
                <a16:creationId xmlns:a16="http://schemas.microsoft.com/office/drawing/2014/main" id="{A2A2BDCF-7B94-2D5F-CF11-E86B02720BE0}"/>
              </a:ext>
            </a:extLst>
          </p:cNvPr>
          <p:cNvSpPr txBox="1"/>
          <p:nvPr/>
        </p:nvSpPr>
        <p:spPr>
          <a:xfrm>
            <a:off x="7920080" y="5953081"/>
            <a:ext cx="912382" cy="369332"/>
          </a:xfrm>
          <a:prstGeom prst="rect">
            <a:avLst/>
          </a:prstGeom>
        </p:spPr>
        <p:txBody>
          <a:bodyPr wrap="square" lIns="0" tIns="0" rIns="0" bIns="0" rtlCol="0">
            <a:spAutoFit/>
          </a:bodyPr>
          <a:lstStyle/>
          <a:p>
            <a:pPr algn="l" fontAlgn="auto">
              <a:spcAft>
                <a:spcPts val="0"/>
              </a:spcAft>
            </a:pPr>
            <a:r>
              <a:rPr lang="en-US" sz="1200">
                <a:latin typeface="DM Sans" pitchFamily="2" charset="0"/>
              </a:rPr>
              <a:t>:15 Benefits &amp; Resources</a:t>
            </a:r>
          </a:p>
        </p:txBody>
      </p:sp>
      <p:sp>
        <p:nvSpPr>
          <p:cNvPr id="50" name="TextBox 49">
            <a:extLst>
              <a:ext uri="{FF2B5EF4-FFF2-40B4-BE49-F238E27FC236}">
                <a16:creationId xmlns:a16="http://schemas.microsoft.com/office/drawing/2014/main" id="{0EBECCE0-E516-EF26-52A5-32DAC559F8FC}"/>
              </a:ext>
            </a:extLst>
          </p:cNvPr>
          <p:cNvSpPr txBox="1"/>
          <p:nvPr/>
        </p:nvSpPr>
        <p:spPr>
          <a:xfrm>
            <a:off x="9130151" y="5952633"/>
            <a:ext cx="799914" cy="369332"/>
          </a:xfrm>
          <a:prstGeom prst="rect">
            <a:avLst/>
          </a:prstGeom>
        </p:spPr>
        <p:txBody>
          <a:bodyPr wrap="square" lIns="0" tIns="0" rIns="0" bIns="0" rtlCol="0">
            <a:spAutoFit/>
          </a:bodyPr>
          <a:lstStyle/>
          <a:p>
            <a:pPr algn="l" fontAlgn="auto">
              <a:spcAft>
                <a:spcPts val="0"/>
              </a:spcAft>
            </a:pPr>
            <a:r>
              <a:rPr lang="en-US" sz="1200">
                <a:latin typeface="DM Sans" pitchFamily="2" charset="0"/>
              </a:rPr>
              <a:t>:15 Care Navigation</a:t>
            </a:r>
          </a:p>
        </p:txBody>
      </p:sp>
    </p:spTree>
    <p:extLst>
      <p:ext uri="{BB962C8B-B14F-4D97-AF65-F5344CB8AC3E}">
        <p14:creationId xmlns:p14="http://schemas.microsoft.com/office/powerpoint/2010/main" val="2475543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5F03EB-349B-559D-3E15-C8BE90A6BC64}"/>
              </a:ext>
            </a:extLst>
          </p:cNvPr>
          <p:cNvSpPr>
            <a:spLocks noGrp="1"/>
          </p:cNvSpPr>
          <p:nvPr>
            <p:ph type="body" sz="quarter" idx="10"/>
          </p:nvPr>
        </p:nvSpPr>
        <p:spPr/>
        <p:txBody>
          <a:bodyPr/>
          <a:lstStyle/>
          <a:p>
            <a:r>
              <a:rPr lang="en-US" sz="2800" b="0" dirty="0">
                <a:latin typeface="Bebas Neue" panose="020B0606020202050201" pitchFamily="34" charset="0"/>
              </a:rPr>
              <a:t>Storyboards </a:t>
            </a:r>
            <a:r>
              <a:rPr lang="en-US" sz="2800" b="0">
                <a:latin typeface="Bebas Neue" panose="020B0606020202050201" pitchFamily="34" charset="0"/>
              </a:rPr>
              <a:t>successfully broadcasts a Positive View of BCBSMA</a:t>
            </a:r>
            <a:r>
              <a:rPr lang="en-US" sz="2800" b="0" dirty="0">
                <a:latin typeface="Bebas Neue" panose="020B0606020202050201" pitchFamily="34" charset="0"/>
              </a:rPr>
              <a:t> </a:t>
            </a:r>
            <a:r>
              <a:rPr lang="en-US" sz="2800" b="0">
                <a:latin typeface="Bebas Neue" panose="020B0606020202050201" pitchFamily="34" charset="0"/>
              </a:rPr>
              <a:t>supporting members and offering personalized support</a:t>
            </a:r>
            <a:endParaRPr lang="en-US" sz="2800" b="0" dirty="0">
              <a:latin typeface="Bebas Neue" panose="020B0606020202050201" pitchFamily="34" charset="0"/>
            </a:endParaRPr>
          </a:p>
        </p:txBody>
      </p:sp>
      <p:sp>
        <p:nvSpPr>
          <p:cNvPr id="4" name="Text Placeholder 3">
            <a:extLst>
              <a:ext uri="{FF2B5EF4-FFF2-40B4-BE49-F238E27FC236}">
                <a16:creationId xmlns:a16="http://schemas.microsoft.com/office/drawing/2014/main" id="{3E4A46E5-BA4F-730E-CD62-239B2ECA0522}"/>
              </a:ext>
            </a:extLst>
          </p:cNvPr>
          <p:cNvSpPr>
            <a:spLocks noGrp="1"/>
          </p:cNvSpPr>
          <p:nvPr>
            <p:ph type="body" sz="quarter" idx="11"/>
          </p:nvPr>
        </p:nvSpPr>
        <p:spPr>
          <a:xfrm>
            <a:off x="618494" y="1197805"/>
            <a:ext cx="8824210" cy="381000"/>
          </a:xfrm>
        </p:spPr>
        <p:txBody>
          <a:bodyPr/>
          <a:lstStyle/>
          <a:p>
            <a:r>
              <a:rPr lang="en-US" dirty="0"/>
              <a:t>Most room for optimization lies in adding specifics </a:t>
            </a:r>
          </a:p>
        </p:txBody>
      </p:sp>
      <p:graphicFrame>
        <p:nvGraphicFramePr>
          <p:cNvPr id="5" name="Table 4">
            <a:extLst>
              <a:ext uri="{FF2B5EF4-FFF2-40B4-BE49-F238E27FC236}">
                <a16:creationId xmlns:a16="http://schemas.microsoft.com/office/drawing/2014/main" id="{4289D383-C1DF-F063-41A7-30B15762BFF3}"/>
              </a:ext>
            </a:extLst>
          </p:cNvPr>
          <p:cNvGraphicFramePr>
            <a:graphicFrameLocks noGrp="1"/>
          </p:cNvGraphicFramePr>
          <p:nvPr>
            <p:extLst>
              <p:ext uri="{D42A27DB-BD31-4B8C-83A1-F6EECF244321}">
                <p14:modId xmlns:p14="http://schemas.microsoft.com/office/powerpoint/2010/main" val="3964500577"/>
              </p:ext>
            </p:extLst>
          </p:nvPr>
        </p:nvGraphicFramePr>
        <p:xfrm>
          <a:off x="539068" y="2151380"/>
          <a:ext cx="5345685" cy="2753239"/>
        </p:xfrm>
        <a:graphic>
          <a:graphicData uri="http://schemas.openxmlformats.org/drawingml/2006/table">
            <a:tbl>
              <a:tblPr firstRow="1" bandRow="1">
                <a:tableStyleId>{5A111915-BE36-4E01-A7E5-04B1672EAD32}</a:tableStyleId>
              </a:tblPr>
              <a:tblGrid>
                <a:gridCol w="5345685">
                  <a:extLst>
                    <a:ext uri="{9D8B030D-6E8A-4147-A177-3AD203B41FA5}">
                      <a16:colId xmlns:a16="http://schemas.microsoft.com/office/drawing/2014/main" val="99739946"/>
                    </a:ext>
                  </a:extLst>
                </a:gridCol>
              </a:tblGrid>
              <a:tr h="366665">
                <a:tc>
                  <a:txBody>
                    <a:bodyPr/>
                    <a:lstStyle/>
                    <a:p>
                      <a:pPr marL="0" marR="0" algn="ctr">
                        <a:lnSpc>
                          <a:spcPct val="107000"/>
                        </a:lnSpc>
                        <a:spcBef>
                          <a:spcPts val="0"/>
                        </a:spcBef>
                        <a:spcAft>
                          <a:spcPts val="0"/>
                        </a:spcAft>
                      </a:pPr>
                      <a:r>
                        <a:rPr lang="en-US" sz="1200" b="1" strike="noStrike" kern="1200" dirty="0">
                          <a:solidFill>
                            <a:schemeClr val="bg1"/>
                          </a:solidFill>
                          <a:latin typeface="DM Sans"/>
                          <a:ea typeface="+mn-ea"/>
                          <a:cs typeface="+mn-cs"/>
                        </a:rPr>
                        <a:t>Storyboard Positives</a:t>
                      </a:r>
                    </a:p>
                    <a:p>
                      <a:pPr marL="0" marR="0" algn="ctr">
                        <a:lnSpc>
                          <a:spcPct val="107000"/>
                        </a:lnSpc>
                        <a:spcBef>
                          <a:spcPts val="0"/>
                        </a:spcBef>
                        <a:spcAft>
                          <a:spcPts val="0"/>
                        </a:spcAft>
                      </a:pPr>
                      <a:r>
                        <a:rPr lang="en-US" sz="1200" b="1" strike="noStrike" kern="1200" dirty="0">
                          <a:solidFill>
                            <a:schemeClr val="bg1"/>
                          </a:solidFill>
                          <a:latin typeface="DM Sans"/>
                          <a:ea typeface="+mn-ea"/>
                          <a:cs typeface="+mn-cs"/>
                        </a:rPr>
                        <a:t>(majority of viewers)</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956974868"/>
                  </a:ext>
                </a:extLst>
              </a:tr>
              <a:tr h="794816">
                <a:tc>
                  <a:txBody>
                    <a:bodyPr/>
                    <a:lstStyle/>
                    <a:p>
                      <a:pPr marL="285750" indent="-285750">
                        <a:buFont typeface="Wingdings" panose="05000000000000000000" pitchFamily="2" charset="2"/>
                        <a:buChar char="ü"/>
                      </a:pPr>
                      <a:endParaRPr lang="en-US" sz="1400" dirty="0">
                        <a:latin typeface="DM Sans"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latin typeface="DM Sans" pitchFamily="2" charset="0"/>
                        </a:rPr>
                        <a:t>Positive messaging shows that </a:t>
                      </a:r>
                      <a:r>
                        <a:rPr lang="en-US" sz="1400" b="1" dirty="0">
                          <a:latin typeface="DM Sans" pitchFamily="2" charset="0"/>
                        </a:rPr>
                        <a:t>BCBSMA cares and is here to help</a:t>
                      </a:r>
                    </a:p>
                    <a:p>
                      <a:pPr marL="285750" indent="-285750">
                        <a:buFont typeface="Wingdings" panose="05000000000000000000" pitchFamily="2" charset="2"/>
                        <a:buChar char="ü"/>
                      </a:pPr>
                      <a:r>
                        <a:rPr lang="en-US" sz="1400" dirty="0">
                          <a:latin typeface="DM Sans" pitchFamily="2" charset="0"/>
                        </a:rPr>
                        <a:t>BCBSMA </a:t>
                      </a:r>
                      <a:r>
                        <a:rPr lang="en-US" sz="1400" b="1" dirty="0">
                          <a:latin typeface="DM Sans" pitchFamily="2" charset="0"/>
                        </a:rPr>
                        <a:t>prioritizes personalized member experience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1" dirty="0">
                          <a:latin typeface="DM Sans" pitchFamily="2" charset="0"/>
                        </a:rPr>
                        <a:t>BCBSMA can help </a:t>
                      </a:r>
                      <a:r>
                        <a:rPr lang="en-US" sz="1400" dirty="0">
                          <a:latin typeface="DM Sans" pitchFamily="2" charset="0"/>
                        </a:rPr>
                        <a:t>with a complicated healthcare system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latin typeface="DM Sans" pitchFamily="2" charset="0"/>
                        </a:rPr>
                        <a:t>Highlighting </a:t>
                      </a:r>
                      <a:r>
                        <a:rPr lang="en-US" sz="1400" b="1" dirty="0">
                          <a:latin typeface="DM Sans" pitchFamily="2" charset="0"/>
                        </a:rPr>
                        <a:t>online access to care </a:t>
                      </a:r>
                      <a:r>
                        <a:rPr lang="en-US" sz="1400" dirty="0">
                          <a:latin typeface="DM Sans" pitchFamily="2" charset="0"/>
                        </a:rPr>
                        <a:t>and support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latin typeface="DM Sans" pitchFamily="2" charset="0"/>
                        </a:rPr>
                        <a:t>The focus on the </a:t>
                      </a:r>
                      <a:r>
                        <a:rPr lang="en-US" sz="1400" b="1" dirty="0">
                          <a:latin typeface="DM Sans" pitchFamily="2" charset="0"/>
                        </a:rPr>
                        <a:t>individual and customized tools </a:t>
                      </a:r>
                      <a:r>
                        <a:rPr lang="en-US" sz="1400" dirty="0">
                          <a:latin typeface="DM Sans" pitchFamily="2" charset="0"/>
                        </a:rPr>
                        <a:t>is appealing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568839">
                <a:tc>
                  <a:txBody>
                    <a:bodyPr/>
                    <a:lstStyle/>
                    <a:p>
                      <a:pPr algn="ctr"/>
                      <a:endParaRPr lang="en-US" sz="1000" i="0" dirty="0">
                        <a:highlight>
                          <a:srgbClr val="FFFF00"/>
                        </a:highlight>
                        <a:latin typeface="DM Sans" pitchFamily="2"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0743864"/>
                  </a:ext>
                </a:extLst>
              </a:tr>
            </a:tbl>
          </a:graphicData>
        </a:graphic>
      </p:graphicFrame>
      <p:graphicFrame>
        <p:nvGraphicFramePr>
          <p:cNvPr id="6" name="Table 5">
            <a:extLst>
              <a:ext uri="{FF2B5EF4-FFF2-40B4-BE49-F238E27FC236}">
                <a16:creationId xmlns:a16="http://schemas.microsoft.com/office/drawing/2014/main" id="{D8D7681D-297A-9783-28F2-2E913E1A55A9}"/>
              </a:ext>
            </a:extLst>
          </p:cNvPr>
          <p:cNvGraphicFramePr>
            <a:graphicFrameLocks noGrp="1"/>
          </p:cNvGraphicFramePr>
          <p:nvPr>
            <p:extLst>
              <p:ext uri="{D42A27DB-BD31-4B8C-83A1-F6EECF244321}">
                <p14:modId xmlns:p14="http://schemas.microsoft.com/office/powerpoint/2010/main" val="3337374117"/>
              </p:ext>
            </p:extLst>
          </p:nvPr>
        </p:nvGraphicFramePr>
        <p:xfrm>
          <a:off x="6096000" y="2151380"/>
          <a:ext cx="5556933" cy="2555240"/>
        </p:xfrm>
        <a:graphic>
          <a:graphicData uri="http://schemas.openxmlformats.org/drawingml/2006/table">
            <a:tbl>
              <a:tblPr firstRow="1" bandRow="1">
                <a:tableStyleId>{5A111915-BE36-4E01-A7E5-04B1672EAD32}</a:tableStyleId>
              </a:tblPr>
              <a:tblGrid>
                <a:gridCol w="5556933">
                  <a:extLst>
                    <a:ext uri="{9D8B030D-6E8A-4147-A177-3AD203B41FA5}">
                      <a16:colId xmlns:a16="http://schemas.microsoft.com/office/drawing/2014/main" val="99739946"/>
                    </a:ext>
                  </a:extLst>
                </a:gridCol>
              </a:tblGrid>
              <a:tr h="121972">
                <a:tc>
                  <a:txBody>
                    <a:bodyPr/>
                    <a:lstStyle/>
                    <a:p>
                      <a:pPr marL="0" marR="0" algn="ctr">
                        <a:lnSpc>
                          <a:spcPct val="107000"/>
                        </a:lnSpc>
                        <a:spcBef>
                          <a:spcPts val="0"/>
                        </a:spcBef>
                        <a:spcAft>
                          <a:spcPts val="0"/>
                        </a:spcAft>
                      </a:pPr>
                      <a:r>
                        <a:rPr lang="en-US" sz="1200" b="1" strike="noStrike" kern="1200" dirty="0">
                          <a:solidFill>
                            <a:schemeClr val="bg1"/>
                          </a:solidFill>
                          <a:latin typeface="DM Sans"/>
                          <a:ea typeface="+mn-ea"/>
                          <a:cs typeface="+mn-cs"/>
                        </a:rPr>
                        <a:t>Call-outs from viewers with less positive reaction </a:t>
                      </a:r>
                    </a:p>
                    <a:p>
                      <a:pPr marL="0" marR="0" algn="ctr">
                        <a:lnSpc>
                          <a:spcPct val="107000"/>
                        </a:lnSpc>
                        <a:spcBef>
                          <a:spcPts val="0"/>
                        </a:spcBef>
                        <a:spcAft>
                          <a:spcPts val="0"/>
                        </a:spcAft>
                      </a:pPr>
                      <a:r>
                        <a:rPr lang="en-US" sz="1200" b="1" strike="noStrike" kern="1200" dirty="0">
                          <a:solidFill>
                            <a:schemeClr val="bg1"/>
                          </a:solidFill>
                          <a:latin typeface="DM Sans"/>
                          <a:ea typeface="+mn-ea"/>
                          <a:cs typeface="+mn-cs"/>
                        </a:rPr>
                        <a:t>(small number of viewers)</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956974868"/>
                  </a:ext>
                </a:extLst>
              </a:tr>
              <a:tr h="370840">
                <a:tc>
                  <a:txBody>
                    <a:bodyPr/>
                    <a:lstStyle/>
                    <a:p>
                      <a:pPr marL="285750" indent="-285750">
                        <a:buClr>
                          <a:schemeClr val="accent4"/>
                        </a:buClr>
                        <a:buFont typeface="Arial" panose="020B0604020202020204" pitchFamily="34" charset="0"/>
                        <a:buChar char="•"/>
                      </a:pPr>
                      <a:r>
                        <a:rPr lang="en-US" sz="1400">
                          <a:solidFill>
                            <a:schemeClr val="accent4"/>
                          </a:solidFill>
                          <a:latin typeface="DM Sans" pitchFamily="2" charset="0"/>
                        </a:rPr>
                        <a:t>Message about unique and personalized service is </a:t>
                      </a:r>
                      <a:r>
                        <a:rPr lang="en-US" sz="1400" b="1">
                          <a:solidFill>
                            <a:schemeClr val="accent4"/>
                          </a:solidFill>
                          <a:latin typeface="DM Sans" pitchFamily="2" charset="0"/>
                        </a:rPr>
                        <a:t>not believable &amp; lacks specifics</a:t>
                      </a:r>
                    </a:p>
                    <a:p>
                      <a:pPr marL="285750" marR="0" lvl="0" indent="-285750" algn="l" defTabSz="91440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1400">
                          <a:solidFill>
                            <a:schemeClr val="accent4"/>
                          </a:solidFill>
                          <a:latin typeface="DM Sans" pitchFamily="2" charset="0"/>
                        </a:rPr>
                        <a:t>Ad feels </a:t>
                      </a:r>
                      <a:r>
                        <a:rPr lang="en-US" sz="1400" b="1">
                          <a:solidFill>
                            <a:schemeClr val="accent4"/>
                          </a:solidFill>
                          <a:latin typeface="DM Sans" pitchFamily="2" charset="0"/>
                        </a:rPr>
                        <a:t>generic with no stand-out qualities or insurance offerings </a:t>
                      </a:r>
                      <a:r>
                        <a:rPr lang="en-US" sz="1400">
                          <a:solidFill>
                            <a:schemeClr val="accent4"/>
                          </a:solidFill>
                          <a:latin typeface="DM Sans" pitchFamily="2" charset="0"/>
                        </a:rPr>
                        <a:t>highlighted </a:t>
                      </a:r>
                    </a:p>
                    <a:p>
                      <a:pPr marL="285750" marR="0" lvl="0" indent="-285750" algn="l" defTabSz="91440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1400">
                          <a:solidFill>
                            <a:schemeClr val="accent4"/>
                          </a:solidFill>
                          <a:latin typeface="DM Sans" pitchFamily="2" charset="0"/>
                        </a:rPr>
                        <a:t>Generic information without specifics – viewers are hooked by claims of support and individualized care, but </a:t>
                      </a:r>
                      <a:r>
                        <a:rPr lang="en-US" sz="1400" b="1">
                          <a:solidFill>
                            <a:schemeClr val="accent4"/>
                          </a:solidFill>
                          <a:latin typeface="DM Sans" pitchFamily="2" charset="0"/>
                        </a:rPr>
                        <a:t>the promise seems empty</a:t>
                      </a:r>
                      <a:r>
                        <a:rPr lang="en-US" sz="1400">
                          <a:solidFill>
                            <a:schemeClr val="accent4"/>
                          </a:solidFill>
                          <a:latin typeface="DM Sans" pitchFamily="2" charset="0"/>
                        </a:rPr>
                        <a:t> without details </a:t>
                      </a:r>
                    </a:p>
                    <a:p>
                      <a:pPr marL="285750" indent="-285750">
                        <a:buClr>
                          <a:schemeClr val="accent4"/>
                        </a:buClr>
                        <a:buFont typeface="Arial" panose="020B0604020202020204" pitchFamily="34" charset="0"/>
                        <a:buChar char="•"/>
                      </a:pPr>
                      <a:r>
                        <a:rPr lang="en-US" sz="1400" b="0">
                          <a:solidFill>
                            <a:schemeClr val="accent4"/>
                          </a:solidFill>
                          <a:latin typeface="DM Sans" pitchFamily="2" charset="0"/>
                        </a:rPr>
                        <a:t>Blue streak is not appealing to a small number across each</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370840">
                <a:tc>
                  <a:txBody>
                    <a:bodyPr/>
                    <a:lstStyle/>
                    <a:p>
                      <a:pPr algn="ctr"/>
                      <a:endParaRPr lang="en-US" sz="1000" dirty="0">
                        <a:latin typeface="DM Sans" pitchFamily="2"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0743864"/>
                  </a:ext>
                </a:extLst>
              </a:tr>
            </a:tbl>
          </a:graphicData>
        </a:graphic>
      </p:graphicFrame>
      <p:pic>
        <p:nvPicPr>
          <p:cNvPr id="7" name="Picture 6">
            <a:extLst>
              <a:ext uri="{FF2B5EF4-FFF2-40B4-BE49-F238E27FC236}">
                <a16:creationId xmlns:a16="http://schemas.microsoft.com/office/drawing/2014/main" id="{CB8C5D89-7AC3-5730-AEBE-5969B50AD97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555031" y="4748428"/>
            <a:ext cx="1895552" cy="1066248"/>
          </a:xfrm>
          <a:prstGeom prst="rect">
            <a:avLst/>
          </a:prstGeom>
        </p:spPr>
      </p:pic>
      <p:sp>
        <p:nvSpPr>
          <p:cNvPr id="8" name="TextBox 7">
            <a:extLst>
              <a:ext uri="{FF2B5EF4-FFF2-40B4-BE49-F238E27FC236}">
                <a16:creationId xmlns:a16="http://schemas.microsoft.com/office/drawing/2014/main" id="{AEF29170-BDC2-A7B3-DFAB-3F5194A06202}"/>
              </a:ext>
            </a:extLst>
          </p:cNvPr>
          <p:cNvSpPr txBox="1"/>
          <p:nvPr/>
        </p:nvSpPr>
        <p:spPr>
          <a:xfrm>
            <a:off x="2603604" y="5636816"/>
            <a:ext cx="1233351" cy="184666"/>
          </a:xfrm>
          <a:prstGeom prst="rect">
            <a:avLst/>
          </a:prstGeom>
          <a:solidFill>
            <a:schemeClr val="accent1"/>
          </a:solidFill>
        </p:spPr>
        <p:txBody>
          <a:bodyPr wrap="none" lIns="182880" tIns="0" rIns="182880" bIns="0" rtlCol="0">
            <a:spAutoFit/>
          </a:bodyPr>
          <a:lstStyle/>
          <a:p>
            <a:pPr algn="l" fontAlgn="auto">
              <a:spcAft>
                <a:spcPts val="0"/>
              </a:spcAft>
            </a:pPr>
            <a:r>
              <a:rPr lang="en-US" sz="1200" b="1">
                <a:solidFill>
                  <a:schemeClr val="bg1"/>
                </a:solidFill>
                <a:latin typeface="DM Sans" pitchFamily="2" charset="0"/>
              </a:rPr>
              <a:t>:15 Support</a:t>
            </a:r>
          </a:p>
        </p:txBody>
      </p:sp>
      <p:pic>
        <p:nvPicPr>
          <p:cNvPr id="9" name="Picture 8">
            <a:extLst>
              <a:ext uri="{FF2B5EF4-FFF2-40B4-BE49-F238E27FC236}">
                <a16:creationId xmlns:a16="http://schemas.microsoft.com/office/drawing/2014/main" id="{E1A981FE-B4D4-812D-9E71-B4547DEB3A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36977" y="4733187"/>
            <a:ext cx="1895552" cy="1066248"/>
          </a:xfrm>
          <a:prstGeom prst="rect">
            <a:avLst/>
          </a:prstGeom>
        </p:spPr>
      </p:pic>
      <p:sp>
        <p:nvSpPr>
          <p:cNvPr id="10" name="TextBox 9">
            <a:extLst>
              <a:ext uri="{FF2B5EF4-FFF2-40B4-BE49-F238E27FC236}">
                <a16:creationId xmlns:a16="http://schemas.microsoft.com/office/drawing/2014/main" id="{9624F943-E675-328C-B00D-E283266C3CE2}"/>
              </a:ext>
            </a:extLst>
          </p:cNvPr>
          <p:cNvSpPr txBox="1"/>
          <p:nvPr/>
        </p:nvSpPr>
        <p:spPr>
          <a:xfrm>
            <a:off x="4936977" y="5630010"/>
            <a:ext cx="1808187" cy="184666"/>
          </a:xfrm>
          <a:prstGeom prst="rect">
            <a:avLst/>
          </a:prstGeom>
          <a:solidFill>
            <a:schemeClr val="accent1"/>
          </a:solidFill>
        </p:spPr>
        <p:txBody>
          <a:bodyPr wrap="none" lIns="0" tIns="0" rIns="0" bIns="0" rtlCol="0">
            <a:spAutoFit/>
          </a:bodyPr>
          <a:lstStyle/>
          <a:p>
            <a:pPr algn="l" fontAlgn="auto">
              <a:spcAft>
                <a:spcPts val="0"/>
              </a:spcAft>
            </a:pPr>
            <a:r>
              <a:rPr lang="en-US" sz="1200" b="1">
                <a:solidFill>
                  <a:schemeClr val="bg1"/>
                </a:solidFill>
                <a:latin typeface="DM Sans" pitchFamily="2" charset="0"/>
              </a:rPr>
              <a:t>:15 Benefits &amp; Resources</a:t>
            </a:r>
          </a:p>
        </p:txBody>
      </p:sp>
      <p:pic>
        <p:nvPicPr>
          <p:cNvPr id="11" name="Picture 10" descr="A collage of a person&#10;&#10;Description automatically generated">
            <a:extLst>
              <a:ext uri="{FF2B5EF4-FFF2-40B4-BE49-F238E27FC236}">
                <a16:creationId xmlns:a16="http://schemas.microsoft.com/office/drawing/2014/main" id="{9EC8F456-46EA-A28C-8BF1-4B80133579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1884" y="4716398"/>
            <a:ext cx="1889593" cy="1062896"/>
          </a:xfrm>
          <a:prstGeom prst="rect">
            <a:avLst/>
          </a:prstGeom>
        </p:spPr>
      </p:pic>
      <p:sp>
        <p:nvSpPr>
          <p:cNvPr id="12" name="TextBox 11">
            <a:extLst>
              <a:ext uri="{FF2B5EF4-FFF2-40B4-BE49-F238E27FC236}">
                <a16:creationId xmlns:a16="http://schemas.microsoft.com/office/drawing/2014/main" id="{36EA41F0-E51C-7259-7DDB-ACB9597C17AB}"/>
              </a:ext>
            </a:extLst>
          </p:cNvPr>
          <p:cNvSpPr txBox="1"/>
          <p:nvPr/>
        </p:nvSpPr>
        <p:spPr>
          <a:xfrm>
            <a:off x="7111884" y="5614769"/>
            <a:ext cx="1776768" cy="184666"/>
          </a:xfrm>
          <a:prstGeom prst="rect">
            <a:avLst/>
          </a:prstGeom>
          <a:solidFill>
            <a:schemeClr val="accent1"/>
          </a:solidFill>
        </p:spPr>
        <p:txBody>
          <a:bodyPr wrap="none" lIns="182880" tIns="0" rIns="182880" bIns="0"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DM Sans" pitchFamily="2" charset="0"/>
                <a:ea typeface="+mn-ea"/>
                <a:cs typeface="+mn-cs"/>
              </a:rPr>
              <a:t>:15 Care Navigation</a:t>
            </a:r>
          </a:p>
        </p:txBody>
      </p:sp>
    </p:spTree>
    <p:extLst>
      <p:ext uri="{BB962C8B-B14F-4D97-AF65-F5344CB8AC3E}">
        <p14:creationId xmlns:p14="http://schemas.microsoft.com/office/powerpoint/2010/main" val="4179047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203D8D3-2C95-03A2-5485-EEAC862AB4E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94" y="-13138"/>
            <a:ext cx="1895552" cy="1066248"/>
          </a:xfrm>
          <a:prstGeom prst="rect">
            <a:avLst/>
          </a:prstGeom>
        </p:spPr>
      </p:pic>
      <p:sp>
        <p:nvSpPr>
          <p:cNvPr id="30" name="TextBox 29">
            <a:extLst>
              <a:ext uri="{FF2B5EF4-FFF2-40B4-BE49-F238E27FC236}">
                <a16:creationId xmlns:a16="http://schemas.microsoft.com/office/drawing/2014/main" id="{D43BF133-29C7-2ACF-3ED3-58B11E19DBC7}"/>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Blue idea exchange/Medicare idea exchange + OOC Sample Boost (N=</a:t>
            </a:r>
            <a:r>
              <a:rPr lang="en-US" sz="1050">
                <a:solidFill>
                  <a:srgbClr val="A3A3A3">
                    <a:lumMod val="75000"/>
                  </a:srgbClr>
                </a:solidFill>
                <a:latin typeface="DM Sans" pitchFamily="2" charset="0"/>
              </a:rPr>
              <a:t>443</a:t>
            </a:r>
            <a:r>
              <a:rPr kumimoji="0" lang="en-US" sz="1050" b="0" i="0" u="none" strike="noStrike" kern="1200" cap="none" spc="0" normalizeH="0" baseline="0" noProof="0">
                <a:ln>
                  <a:noFill/>
                </a:ln>
                <a:solidFill>
                  <a:srgbClr val="A3A3A3">
                    <a:lumMod val="75000"/>
                  </a:srgbClr>
                </a:solidFill>
                <a:effectLst/>
                <a:uLnTx/>
                <a:uFillTx/>
                <a:latin typeface="DM Sans" pitchFamily="2" charset="0"/>
              </a:rPr>
              <a:t>)</a:t>
            </a:r>
          </a:p>
        </p:txBody>
      </p:sp>
      <p:sp>
        <p:nvSpPr>
          <p:cNvPr id="12" name="TextBox 11">
            <a:extLst>
              <a:ext uri="{FF2B5EF4-FFF2-40B4-BE49-F238E27FC236}">
                <a16:creationId xmlns:a16="http://schemas.microsoft.com/office/drawing/2014/main" id="{81352BBA-C1C2-B0E1-E362-4FC9530FB81A}"/>
              </a:ext>
            </a:extLst>
          </p:cNvPr>
          <p:cNvSpPr txBox="1"/>
          <p:nvPr/>
        </p:nvSpPr>
        <p:spPr>
          <a:xfrm>
            <a:off x="0" y="833325"/>
            <a:ext cx="1196481" cy="184666"/>
          </a:xfrm>
          <a:prstGeom prst="rect">
            <a:avLst/>
          </a:prstGeom>
          <a:solidFill>
            <a:schemeClr val="accent1"/>
          </a:solidFill>
        </p:spPr>
        <p:txBody>
          <a:bodyPr wrap="none" lIns="182880" tIns="0" rIns="182880" bIns="0" rtlCol="0">
            <a:spAutoFit/>
          </a:bodyPr>
          <a:lstStyle/>
          <a:p>
            <a:pPr algn="l" fontAlgn="auto">
              <a:spcAft>
                <a:spcPts val="0"/>
              </a:spcAft>
            </a:pPr>
            <a:r>
              <a:rPr lang="en-US" sz="1200" b="1">
                <a:solidFill>
                  <a:schemeClr val="bg1"/>
                </a:solidFill>
                <a:latin typeface="DM Sans" pitchFamily="2" charset="0"/>
              </a:rPr>
              <a:t>:15 Support</a:t>
            </a:r>
          </a:p>
        </p:txBody>
      </p:sp>
      <p:sp>
        <p:nvSpPr>
          <p:cNvPr id="15" name="Text Placeholder 3">
            <a:extLst>
              <a:ext uri="{FF2B5EF4-FFF2-40B4-BE49-F238E27FC236}">
                <a16:creationId xmlns:a16="http://schemas.microsoft.com/office/drawing/2014/main" id="{CF05E648-58F4-6F61-F8DF-82B7AB46D714}"/>
              </a:ext>
            </a:extLst>
          </p:cNvPr>
          <p:cNvSpPr txBox="1">
            <a:spLocks/>
          </p:cNvSpPr>
          <p:nvPr/>
        </p:nvSpPr>
        <p:spPr>
          <a:xfrm>
            <a:off x="7791479" y="1857152"/>
            <a:ext cx="3428782" cy="5718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b="1">
                <a:solidFill>
                  <a:schemeClr val="tx1"/>
                </a:solidFill>
                <a:latin typeface="DM Sans" pitchFamily="2" charset="0"/>
              </a:rPr>
              <a:t>Clarity &amp; Confusion</a:t>
            </a:r>
          </a:p>
          <a:p>
            <a:pPr algn="ctr">
              <a:spcBef>
                <a:spcPts val="0"/>
              </a:spcBef>
            </a:pPr>
            <a:r>
              <a:rPr lang="en-US" sz="1200">
                <a:solidFill>
                  <a:schemeClr val="tx1"/>
                </a:solidFill>
                <a:latin typeface="DM Sans" pitchFamily="2" charset="0"/>
              </a:rPr>
              <a:t>(Yes/No with OE, N=443)</a:t>
            </a:r>
          </a:p>
        </p:txBody>
      </p:sp>
      <p:graphicFrame>
        <p:nvGraphicFramePr>
          <p:cNvPr id="32" name="Table 31">
            <a:extLst>
              <a:ext uri="{FF2B5EF4-FFF2-40B4-BE49-F238E27FC236}">
                <a16:creationId xmlns:a16="http://schemas.microsoft.com/office/drawing/2014/main" id="{433563D1-011F-8F46-964F-1DC305E98AD7}"/>
              </a:ext>
            </a:extLst>
          </p:cNvPr>
          <p:cNvGraphicFramePr>
            <a:graphicFrameLocks noGrp="1"/>
          </p:cNvGraphicFramePr>
          <p:nvPr>
            <p:extLst>
              <p:ext uri="{D42A27DB-BD31-4B8C-83A1-F6EECF244321}">
                <p14:modId xmlns:p14="http://schemas.microsoft.com/office/powerpoint/2010/main" val="1191966839"/>
              </p:ext>
            </p:extLst>
          </p:nvPr>
        </p:nvGraphicFramePr>
        <p:xfrm>
          <a:off x="8025581" y="2367359"/>
          <a:ext cx="3200400" cy="3390773"/>
        </p:xfrm>
        <a:graphic>
          <a:graphicData uri="http://schemas.openxmlformats.org/drawingml/2006/table">
            <a:tbl>
              <a:tblPr firstRow="1" bandRow="1">
                <a:tableStyleId>{5A111915-BE36-4E01-A7E5-04B1672EAD32}</a:tableStyleId>
              </a:tblPr>
              <a:tblGrid>
                <a:gridCol w="3200400">
                  <a:extLst>
                    <a:ext uri="{9D8B030D-6E8A-4147-A177-3AD203B41FA5}">
                      <a16:colId xmlns:a16="http://schemas.microsoft.com/office/drawing/2014/main" val="99739946"/>
                    </a:ext>
                  </a:extLst>
                </a:gridCol>
              </a:tblGrid>
              <a:tr h="0">
                <a:tc>
                  <a:txBody>
                    <a:bodyPr/>
                    <a:lstStyle/>
                    <a:p>
                      <a:pPr marL="0" marR="0" algn="ctr">
                        <a:lnSpc>
                          <a:spcPct val="107000"/>
                        </a:lnSpc>
                        <a:spcBef>
                          <a:spcPts val="0"/>
                        </a:spcBef>
                        <a:spcAft>
                          <a:spcPts val="0"/>
                        </a:spcAft>
                      </a:pPr>
                      <a:r>
                        <a:rPr lang="en-US" sz="1200" b="1" strike="noStrike" kern="1200">
                          <a:solidFill>
                            <a:schemeClr val="bg1"/>
                          </a:solidFill>
                          <a:latin typeface="DM Sans"/>
                          <a:ea typeface="+mn-ea"/>
                          <a:cs typeface="+mn-cs"/>
                        </a:rPr>
                        <a:t>15% found something confusing </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956974868"/>
                  </a:ext>
                </a:extLst>
              </a:tr>
              <a:tr h="370840">
                <a:tc>
                  <a:txBody>
                    <a:bodyPr/>
                    <a:lstStyle/>
                    <a:p>
                      <a:pPr marL="285750" indent="-285750">
                        <a:buClr>
                          <a:schemeClr val="accent4"/>
                        </a:buClr>
                        <a:buFont typeface="Arial" panose="020B0604020202020204" pitchFamily="34" charset="0"/>
                        <a:buChar char="•"/>
                      </a:pPr>
                      <a:r>
                        <a:rPr lang="en-US" sz="1400">
                          <a:solidFill>
                            <a:schemeClr val="accent4"/>
                          </a:solidFill>
                          <a:latin typeface="DM Sans" pitchFamily="2" charset="0"/>
                        </a:rPr>
                        <a:t>Lacks specificity about the tools and benefits offered</a:t>
                      </a:r>
                    </a:p>
                    <a:p>
                      <a:pPr marL="285750" indent="-285750">
                        <a:buClr>
                          <a:schemeClr val="accent4"/>
                        </a:buClr>
                        <a:buFont typeface="Arial" panose="020B0604020202020204" pitchFamily="34" charset="0"/>
                        <a:buChar char="•"/>
                      </a:pPr>
                      <a:r>
                        <a:rPr lang="en-US" sz="1400">
                          <a:solidFill>
                            <a:schemeClr val="accent4"/>
                          </a:solidFill>
                          <a:latin typeface="DM Sans" pitchFamily="2" charset="0"/>
                        </a:rPr>
                        <a:t>The purpose of the blue streak</a:t>
                      </a:r>
                    </a:p>
                    <a:p>
                      <a:pPr marL="285750" indent="-285750">
                        <a:buClr>
                          <a:schemeClr val="accent4"/>
                        </a:buClr>
                        <a:buFont typeface="Arial" panose="020B0604020202020204" pitchFamily="34" charset="0"/>
                        <a:buChar char="•"/>
                      </a:pPr>
                      <a:r>
                        <a:rPr lang="en-US" sz="1400">
                          <a:solidFill>
                            <a:schemeClr val="accent4"/>
                          </a:solidFill>
                          <a:latin typeface="DM Sans" pitchFamily="2" charset="0"/>
                        </a:rPr>
                        <a:t>The relationship between the people in the storyboard and how they relate to BCBSMA tools and supports is unclear</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370840">
                <a:tc>
                  <a:txBody>
                    <a:bodyPr/>
                    <a:lstStyle/>
                    <a:p>
                      <a:pPr algn="ctr"/>
                      <a:r>
                        <a:rPr lang="en-US" sz="1000">
                          <a:latin typeface="DM Sans" pitchFamily="2" charset="0"/>
                        </a:rPr>
                        <a:t>“</a:t>
                      </a:r>
                      <a:r>
                        <a:rPr lang="en-US" sz="1000" i="1">
                          <a:latin typeface="DM Sans" pitchFamily="2" charset="0"/>
                        </a:rPr>
                        <a:t>None of the ads really tell you exactly what services set them apart. I wish there was a screen shot of a few examples to intrigue you into going to the website</a:t>
                      </a:r>
                      <a:r>
                        <a:rPr lang="en-US" sz="1000">
                          <a:latin typeface="DM Sans" pitchFamily="2" charset="0"/>
                        </a:rPr>
                        <a:t>.” – Woman, Member, Commercial, Asian/PI, 35-54</a:t>
                      </a:r>
                    </a:p>
                    <a:p>
                      <a:pPr algn="ctr"/>
                      <a:endParaRPr lang="en-US" sz="1000">
                        <a:latin typeface="DM Sans" pitchFamily="2" charset="0"/>
                      </a:endParaRPr>
                    </a:p>
                    <a:p>
                      <a:pPr algn="ctr"/>
                      <a:r>
                        <a:rPr lang="en-US" sz="1000" i="1">
                          <a:latin typeface="DM Sans" pitchFamily="2" charset="0"/>
                        </a:rPr>
                        <a:t>“What does BCBSMA actually offer — is it anything I wouldn't normally expect from any other health insurance company?” </a:t>
                      </a:r>
                      <a:r>
                        <a:rPr lang="en-US" sz="1000">
                          <a:latin typeface="DM Sans" pitchFamily="2" charset="0"/>
                        </a:rPr>
                        <a:t>– Man, Member, Commercial, White/Caucasian, 25-34</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0743864"/>
                  </a:ext>
                </a:extLst>
              </a:tr>
            </a:tbl>
          </a:graphicData>
        </a:graphic>
      </p:graphicFrame>
      <p:sp>
        <p:nvSpPr>
          <p:cNvPr id="36" name="Oval 35">
            <a:extLst>
              <a:ext uri="{FF2B5EF4-FFF2-40B4-BE49-F238E27FC236}">
                <a16:creationId xmlns:a16="http://schemas.microsoft.com/office/drawing/2014/main" id="{7DD029DD-A6B8-6E94-596A-E9BE347C9614}"/>
              </a:ext>
            </a:extLst>
          </p:cNvPr>
          <p:cNvSpPr>
            <a:spLocks noChangeAspect="1"/>
          </p:cNvSpPr>
          <p:nvPr/>
        </p:nvSpPr>
        <p:spPr>
          <a:xfrm>
            <a:off x="10887647" y="1651990"/>
            <a:ext cx="1084855" cy="10848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2400" b="1">
                <a:latin typeface="DM Sans" pitchFamily="2" charset="0"/>
              </a:rPr>
              <a:t>85%</a:t>
            </a:r>
          </a:p>
        </p:txBody>
      </p:sp>
      <p:sp>
        <p:nvSpPr>
          <p:cNvPr id="38" name="TextBox 37">
            <a:extLst>
              <a:ext uri="{FF2B5EF4-FFF2-40B4-BE49-F238E27FC236}">
                <a16:creationId xmlns:a16="http://schemas.microsoft.com/office/drawing/2014/main" id="{821AE965-9F22-E380-2BEB-8FF3C7E50A2A}"/>
              </a:ext>
            </a:extLst>
          </p:cNvPr>
          <p:cNvSpPr txBox="1"/>
          <p:nvPr/>
        </p:nvSpPr>
        <p:spPr>
          <a:xfrm>
            <a:off x="10940993" y="2131658"/>
            <a:ext cx="978162" cy="461665"/>
          </a:xfrm>
          <a:prstGeom prst="rect">
            <a:avLst/>
          </a:prstGeom>
        </p:spPr>
        <p:txBody>
          <a:bodyPr wrap="square" lIns="0" tIns="0" rIns="0" bIns="0" rtlCol="0">
            <a:spAutoFit/>
          </a:bodyPr>
          <a:lstStyle/>
          <a:p>
            <a:pPr algn="ctr" fontAlgn="auto">
              <a:spcAft>
                <a:spcPts val="0"/>
              </a:spcAft>
            </a:pPr>
            <a:r>
              <a:rPr lang="en-US" sz="1000" b="1">
                <a:solidFill>
                  <a:schemeClr val="bg1"/>
                </a:solidFill>
                <a:latin typeface="DM Sans" pitchFamily="2" charset="0"/>
              </a:rPr>
              <a:t>found this storyboard clear</a:t>
            </a:r>
          </a:p>
        </p:txBody>
      </p:sp>
      <p:sp>
        <p:nvSpPr>
          <p:cNvPr id="3" name="Rectangle 2">
            <a:extLst>
              <a:ext uri="{FF2B5EF4-FFF2-40B4-BE49-F238E27FC236}">
                <a16:creationId xmlns:a16="http://schemas.microsoft.com/office/drawing/2014/main" id="{F138B45C-F6D5-FFF0-8DA6-77C1F8157380}"/>
              </a:ext>
            </a:extLst>
          </p:cNvPr>
          <p:cNvSpPr/>
          <p:nvPr/>
        </p:nvSpPr>
        <p:spPr>
          <a:xfrm>
            <a:off x="697147" y="1920141"/>
            <a:ext cx="7426946" cy="707886"/>
          </a:xfrm>
          <a:prstGeom prst="rect">
            <a:avLst/>
          </a:prstGeom>
        </p:spPr>
        <p:txBody>
          <a:bodyPr wrap="square">
            <a:spAutoFit/>
          </a:bodyPr>
          <a:lstStyle/>
          <a:p>
            <a:pPr marR="0" lvl="0">
              <a:spcBef>
                <a:spcPts val="0"/>
              </a:spcBef>
              <a:spcAft>
                <a:spcPts val="0"/>
              </a:spcAft>
            </a:pPr>
            <a:r>
              <a:rPr lang="en-US" sz="2000" b="1">
                <a:solidFill>
                  <a:schemeClr val="accent1"/>
                </a:solidFill>
                <a:latin typeface="DM Sans" pitchFamily="2" charset="0"/>
                <a:ea typeface="Calibri" panose="020F0502020204030204" pitchFamily="34" charset="0"/>
                <a:cs typeface="Times New Roman" panose="02020603050405020304" pitchFamily="18" charset="0"/>
              </a:rPr>
              <a:t>Healthcare is complex. BCBSMA is here to help me, with tools to make navigating healthcare easier.</a:t>
            </a:r>
            <a:endParaRPr lang="en-US" sz="2000" i="1">
              <a:solidFill>
                <a:schemeClr val="accent1"/>
              </a:solidFill>
              <a:latin typeface="DM Sans"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889AFF3-6B34-7403-A28B-E76C6893022D}"/>
              </a:ext>
            </a:extLst>
          </p:cNvPr>
          <p:cNvSpPr/>
          <p:nvPr/>
        </p:nvSpPr>
        <p:spPr>
          <a:xfrm>
            <a:off x="647891" y="4332629"/>
            <a:ext cx="7426946" cy="400110"/>
          </a:xfrm>
          <a:prstGeom prst="rect">
            <a:avLst/>
          </a:prstGeom>
        </p:spPr>
        <p:txBody>
          <a:bodyPr wrap="square">
            <a:spAutoFit/>
          </a:bodyPr>
          <a:lstStyle/>
          <a:p>
            <a:pPr marR="0" lvl="0">
              <a:spcBef>
                <a:spcPts val="0"/>
              </a:spcBef>
              <a:spcAft>
                <a:spcPts val="0"/>
              </a:spcAft>
            </a:pPr>
            <a:r>
              <a:rPr lang="en-US" sz="2000" b="1">
                <a:solidFill>
                  <a:schemeClr val="accent3"/>
                </a:solidFill>
                <a:latin typeface="DM Sans" pitchFamily="2" charset="0"/>
                <a:ea typeface="Calibri" panose="020F0502020204030204" pitchFamily="34" charset="0"/>
                <a:cs typeface="Times New Roman" panose="02020603050405020304" pitchFamily="18" charset="0"/>
              </a:rPr>
              <a:t>BCBSMA is ready to meet the unique needs of individuals.</a:t>
            </a:r>
            <a:endParaRPr lang="en-US" sz="1200" b="1">
              <a:solidFill>
                <a:schemeClr val="accent3"/>
              </a:solidFill>
              <a:latin typeface="DM Sans" pitchFamily="2"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0FC97289-8DC2-0E98-438E-2C64033B807C}"/>
              </a:ext>
            </a:extLst>
          </p:cNvPr>
          <p:cNvSpPr/>
          <p:nvPr/>
        </p:nvSpPr>
        <p:spPr>
          <a:xfrm>
            <a:off x="697148" y="2588367"/>
            <a:ext cx="7281665" cy="1384995"/>
          </a:xfrm>
          <a:prstGeom prst="rect">
            <a:avLst/>
          </a:prstGeom>
        </p:spPr>
        <p:txBody>
          <a:bodyPr wrap="square">
            <a:spAutoFit/>
          </a:bodyPr>
          <a:lstStyle/>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“BCBS is here to help me with my family's unique healthcare needs and situations. Navigating the healthcare system is not easy, but they are here to help..” – </a:t>
            </a:r>
            <a:r>
              <a:rPr lang="en-US" sz="1400">
                <a:solidFill>
                  <a:schemeClr val="accent1"/>
                </a:solidFill>
                <a:latin typeface="DM Sans" pitchFamily="2" charset="0"/>
                <a:ea typeface="Calibri" panose="020F0502020204030204" pitchFamily="34" charset="0"/>
                <a:cs typeface="Times New Roman" panose="02020603050405020304" pitchFamily="18" charset="0"/>
              </a:rPr>
              <a:t>Man, Member, Commercial, Asian/PI, 25-34</a:t>
            </a:r>
          </a:p>
          <a:p>
            <a:pPr marR="0" lvl="0">
              <a:spcBef>
                <a:spcPts val="0"/>
              </a:spcBef>
              <a:spcAft>
                <a:spcPts val="0"/>
              </a:spcAft>
            </a:pPr>
            <a:endParaRPr lang="en-US" sz="1400" i="1">
              <a:solidFill>
                <a:schemeClr val="accent1"/>
              </a:solidFill>
              <a:latin typeface="DM Sans" pitchFamily="2" charset="0"/>
              <a:ea typeface="Calibri" panose="020F0502020204030204" pitchFamily="34" charset="0"/>
              <a:cs typeface="Times New Roman" panose="02020603050405020304" pitchFamily="18" charset="0"/>
            </a:endParaRPr>
          </a:p>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“Blue Cross can help you with your health care questions.” – Man, Nonmember, Medicare, White/Caucasian, 65+</a:t>
            </a:r>
          </a:p>
        </p:txBody>
      </p:sp>
      <p:sp>
        <p:nvSpPr>
          <p:cNvPr id="8" name="Rectangle 7">
            <a:extLst>
              <a:ext uri="{FF2B5EF4-FFF2-40B4-BE49-F238E27FC236}">
                <a16:creationId xmlns:a16="http://schemas.microsoft.com/office/drawing/2014/main" id="{A31C8342-0254-67A8-8958-74FEFA86405B}"/>
              </a:ext>
            </a:extLst>
          </p:cNvPr>
          <p:cNvSpPr/>
          <p:nvPr/>
        </p:nvSpPr>
        <p:spPr>
          <a:xfrm>
            <a:off x="693013" y="4748127"/>
            <a:ext cx="7281665" cy="1169551"/>
          </a:xfrm>
          <a:prstGeom prst="rect">
            <a:avLst/>
          </a:prstGeom>
        </p:spPr>
        <p:txBody>
          <a:bodyPr wrap="square">
            <a:spAutoFit/>
          </a:bodyPr>
          <a:lstStyle/>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“You get wrap around service from the company.” – Woman, Nonmember, Medicare, Black/AA, 65+</a:t>
            </a:r>
          </a:p>
          <a:p>
            <a:pPr marR="0" lvl="0">
              <a:spcBef>
                <a:spcPts val="0"/>
              </a:spcBef>
              <a:spcAft>
                <a:spcPts val="0"/>
              </a:spcAft>
            </a:pPr>
            <a:endParaRPr lang="en-US" sz="1400" i="1">
              <a:solidFill>
                <a:schemeClr val="accent1"/>
              </a:solidFill>
              <a:latin typeface="DM Sans" pitchFamily="2" charset="0"/>
              <a:ea typeface="Calibri" panose="020F0502020204030204" pitchFamily="34" charset="0"/>
              <a:cs typeface="Times New Roman" panose="02020603050405020304" pitchFamily="18" charset="0"/>
            </a:endParaRPr>
          </a:p>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“Assistance and guidance on every step of your healthcare journey.” – Woman, Nonmember, Commercial, White, 35-54</a:t>
            </a:r>
          </a:p>
        </p:txBody>
      </p:sp>
      <p:sp>
        <p:nvSpPr>
          <p:cNvPr id="9" name="Text Placeholder 3">
            <a:extLst>
              <a:ext uri="{FF2B5EF4-FFF2-40B4-BE49-F238E27FC236}">
                <a16:creationId xmlns:a16="http://schemas.microsoft.com/office/drawing/2014/main" id="{FBA63572-EA3F-A82F-12C6-93C58F37288F}"/>
              </a:ext>
            </a:extLst>
          </p:cNvPr>
          <p:cNvSpPr txBox="1">
            <a:spLocks/>
          </p:cNvSpPr>
          <p:nvPr/>
        </p:nvSpPr>
        <p:spPr>
          <a:xfrm>
            <a:off x="2623589" y="1495334"/>
            <a:ext cx="3428782"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400" b="1">
                <a:solidFill>
                  <a:schemeClr val="tx1"/>
                </a:solidFill>
                <a:latin typeface="DM Sans" pitchFamily="2" charset="0"/>
              </a:rPr>
              <a:t>Main Messages</a:t>
            </a:r>
          </a:p>
          <a:p>
            <a:pPr algn="ctr">
              <a:spcBef>
                <a:spcPts val="0"/>
              </a:spcBef>
            </a:pPr>
            <a:r>
              <a:rPr lang="en-US" sz="1200">
                <a:solidFill>
                  <a:schemeClr val="tx1"/>
                </a:solidFill>
                <a:latin typeface="DM Sans" pitchFamily="2" charset="0"/>
              </a:rPr>
              <a:t>(Unaided OE, N=443)</a:t>
            </a:r>
          </a:p>
        </p:txBody>
      </p:sp>
      <p:sp>
        <p:nvSpPr>
          <p:cNvPr id="2" name="TextBox 1">
            <a:extLst>
              <a:ext uri="{FF2B5EF4-FFF2-40B4-BE49-F238E27FC236}">
                <a16:creationId xmlns:a16="http://schemas.microsoft.com/office/drawing/2014/main" id="{C00B976C-B22C-464B-0A54-31ECEA8DC8B1}"/>
              </a:ext>
            </a:extLst>
          </p:cNvPr>
          <p:cNvSpPr txBox="1"/>
          <p:nvPr/>
        </p:nvSpPr>
        <p:spPr>
          <a:xfrm>
            <a:off x="7017776" y="6494448"/>
            <a:ext cx="3621650" cy="307777"/>
          </a:xfrm>
          <a:prstGeom prst="rect">
            <a:avLst/>
          </a:prstGeom>
          <a:solidFill>
            <a:schemeClr val="bg1">
              <a:lumMod val="95000"/>
            </a:schemeClr>
          </a:solidFill>
          <a:ln w="3175">
            <a:solidFill>
              <a:schemeClr val="accent5"/>
            </a:solidFill>
          </a:ln>
        </p:spPr>
        <p:txBody>
          <a:bodyPr wrap="square" lIns="0" tIns="0" rIns="0" bIns="0" rtlCol="0">
            <a:spAutoFit/>
          </a:bodyPr>
          <a:lstStyle/>
          <a:p>
            <a:pPr marL="461963" fontAlgn="auto">
              <a:spcAft>
                <a:spcPts val="0"/>
              </a:spcAft>
            </a:pPr>
            <a:r>
              <a:rPr lang="en-US" sz="1000" b="1">
                <a:solidFill>
                  <a:schemeClr val="accent2"/>
                </a:solidFill>
                <a:latin typeface="DM Sans" pitchFamily="2" charset="0"/>
              </a:rPr>
              <a:t>BCBSMA Members and Older Audience report significantly higher rates of confusion. </a:t>
            </a:r>
            <a:endParaRPr lang="en-US" sz="1000">
              <a:solidFill>
                <a:schemeClr val="accent2"/>
              </a:solidFill>
              <a:latin typeface="DM Sans" pitchFamily="2" charset="0"/>
            </a:endParaRPr>
          </a:p>
        </p:txBody>
      </p:sp>
      <p:pic>
        <p:nvPicPr>
          <p:cNvPr id="7" name="Graphic 6" descr="Target Audience with solid fill">
            <a:extLst>
              <a:ext uri="{FF2B5EF4-FFF2-40B4-BE49-F238E27FC236}">
                <a16:creationId xmlns:a16="http://schemas.microsoft.com/office/drawing/2014/main" id="{992E59B5-2023-2C51-44B9-B16192BBA6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17777" y="6434911"/>
            <a:ext cx="426849" cy="426849"/>
          </a:xfrm>
          <a:prstGeom prst="rect">
            <a:avLst/>
          </a:prstGeom>
        </p:spPr>
      </p:pic>
      <p:sp>
        <p:nvSpPr>
          <p:cNvPr id="10" name="Text Placeholder 1">
            <a:extLst>
              <a:ext uri="{FF2B5EF4-FFF2-40B4-BE49-F238E27FC236}">
                <a16:creationId xmlns:a16="http://schemas.microsoft.com/office/drawing/2014/main" id="{33EDB0FF-7D6C-0E3B-F903-9119DA0B70E8}"/>
              </a:ext>
            </a:extLst>
          </p:cNvPr>
          <p:cNvSpPr txBox="1">
            <a:spLocks/>
          </p:cNvSpPr>
          <p:nvPr/>
        </p:nvSpPr>
        <p:spPr>
          <a:xfrm>
            <a:off x="1907740" y="381000"/>
            <a:ext cx="8013007" cy="3509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800" b="0">
                <a:latin typeface="Bebas Neue" panose="020B0606020202050201" pitchFamily="34" charset="0"/>
              </a:rPr>
              <a:t>The support storyboard demonstrates BCBSMA as a guiding force for navigating through healthcare system complexities   </a:t>
            </a:r>
          </a:p>
        </p:txBody>
      </p:sp>
      <p:sp>
        <p:nvSpPr>
          <p:cNvPr id="11" name="Text Placeholder 3">
            <a:extLst>
              <a:ext uri="{FF2B5EF4-FFF2-40B4-BE49-F238E27FC236}">
                <a16:creationId xmlns:a16="http://schemas.microsoft.com/office/drawing/2014/main" id="{2BC7C053-6584-2461-9935-D01F4538E06E}"/>
              </a:ext>
            </a:extLst>
          </p:cNvPr>
          <p:cNvSpPr txBox="1">
            <a:spLocks/>
          </p:cNvSpPr>
          <p:nvPr/>
        </p:nvSpPr>
        <p:spPr>
          <a:xfrm>
            <a:off x="1907741" y="1162050"/>
            <a:ext cx="771804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0D4877"/>
                </a:solidFill>
                <a:latin typeface="DM Sans" pitchFamily="2" charset="0"/>
              </a:rPr>
              <a:t>Similar to the video, viewers want more of the ‘</a:t>
            </a:r>
            <a:r>
              <a:rPr lang="en-US" i="1">
                <a:solidFill>
                  <a:srgbClr val="0D4877"/>
                </a:solidFill>
                <a:latin typeface="DM Sans" pitchFamily="2" charset="0"/>
              </a:rPr>
              <a:t>how</a:t>
            </a:r>
            <a:r>
              <a:rPr lang="en-US">
                <a:solidFill>
                  <a:srgbClr val="0D4877"/>
                </a:solidFill>
                <a:latin typeface="DM Sans" pitchFamily="2" charset="0"/>
              </a:rPr>
              <a:t>’</a:t>
            </a:r>
          </a:p>
        </p:txBody>
      </p:sp>
    </p:spTree>
    <p:extLst>
      <p:ext uri="{BB962C8B-B14F-4D97-AF65-F5344CB8AC3E}">
        <p14:creationId xmlns:p14="http://schemas.microsoft.com/office/powerpoint/2010/main" val="1216130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19">
            <a:extLst>
              <a:ext uri="{FF2B5EF4-FFF2-40B4-BE49-F238E27FC236}">
                <a16:creationId xmlns:a16="http://schemas.microsoft.com/office/drawing/2014/main" id="{D00E079D-5BDA-41C5-91A2-08F654521F1D}"/>
              </a:ext>
            </a:extLst>
          </p:cNvPr>
          <p:cNvGraphicFramePr>
            <a:graphicFrameLocks/>
          </p:cNvGraphicFramePr>
          <p:nvPr>
            <p:extLst>
              <p:ext uri="{D42A27DB-BD31-4B8C-83A1-F6EECF244321}">
                <p14:modId xmlns:p14="http://schemas.microsoft.com/office/powerpoint/2010/main" val="149038037"/>
              </p:ext>
            </p:extLst>
          </p:nvPr>
        </p:nvGraphicFramePr>
        <p:xfrm>
          <a:off x="653145" y="2212888"/>
          <a:ext cx="7196609" cy="36954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19">
            <a:extLst>
              <a:ext uri="{FF2B5EF4-FFF2-40B4-BE49-F238E27FC236}">
                <a16:creationId xmlns:a16="http://schemas.microsoft.com/office/drawing/2014/main" id="{E26DF344-265A-3C58-D2A3-907D30B152BC}"/>
              </a:ext>
            </a:extLst>
          </p:cNvPr>
          <p:cNvGraphicFramePr>
            <a:graphicFrameLocks/>
          </p:cNvGraphicFramePr>
          <p:nvPr>
            <p:extLst>
              <p:ext uri="{D42A27DB-BD31-4B8C-83A1-F6EECF244321}">
                <p14:modId xmlns:p14="http://schemas.microsoft.com/office/powerpoint/2010/main" val="18244911"/>
              </p:ext>
            </p:extLst>
          </p:nvPr>
        </p:nvGraphicFramePr>
        <p:xfrm>
          <a:off x="1610781" y="2206082"/>
          <a:ext cx="7196609" cy="3695492"/>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a:extLst>
              <a:ext uri="{FF2B5EF4-FFF2-40B4-BE49-F238E27FC236}">
                <a16:creationId xmlns:a16="http://schemas.microsoft.com/office/drawing/2014/main" id="{F203D8D3-2C95-03A2-5485-EEAC862AB4E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094" y="-13138"/>
            <a:ext cx="1895552" cy="1066248"/>
          </a:xfrm>
          <a:prstGeom prst="rect">
            <a:avLst/>
          </a:prstGeom>
        </p:spPr>
      </p:pic>
      <p:sp>
        <p:nvSpPr>
          <p:cNvPr id="37" name="Text Placeholder 3">
            <a:extLst>
              <a:ext uri="{FF2B5EF4-FFF2-40B4-BE49-F238E27FC236}">
                <a16:creationId xmlns:a16="http://schemas.microsoft.com/office/drawing/2014/main" id="{20EF2CFA-3FDB-451E-B8FE-A78E07F84133}"/>
              </a:ext>
            </a:extLst>
          </p:cNvPr>
          <p:cNvSpPr txBox="1">
            <a:spLocks/>
          </p:cNvSpPr>
          <p:nvPr/>
        </p:nvSpPr>
        <p:spPr>
          <a:xfrm>
            <a:off x="1009284" y="1756431"/>
            <a:ext cx="1611292"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DM Sans" pitchFamily="2" charset="0"/>
              </a:rPr>
              <a:t>Overall Reaction</a:t>
            </a:r>
          </a:p>
          <a:p>
            <a:pPr algn="ctr">
              <a:spcBef>
                <a:spcPts val="0"/>
              </a:spcBef>
            </a:pPr>
            <a:r>
              <a:rPr lang="en-US" sz="1200">
                <a:solidFill>
                  <a:schemeClr val="tx1"/>
                </a:solidFill>
                <a:latin typeface="DM Sans" pitchFamily="2" charset="0"/>
              </a:rPr>
              <a:t>(5-pt scale, N=443)</a:t>
            </a:r>
          </a:p>
          <a:p>
            <a:pPr algn="ctr"/>
            <a:endParaRPr lang="en-US">
              <a:solidFill>
                <a:schemeClr val="tx1"/>
              </a:solidFill>
              <a:latin typeface="DM Sans" pitchFamily="2" charset="0"/>
            </a:endParaRPr>
          </a:p>
        </p:txBody>
      </p:sp>
      <p:sp>
        <p:nvSpPr>
          <p:cNvPr id="30" name="TextBox 29">
            <a:extLst>
              <a:ext uri="{FF2B5EF4-FFF2-40B4-BE49-F238E27FC236}">
                <a16:creationId xmlns:a16="http://schemas.microsoft.com/office/drawing/2014/main" id="{D43BF133-29C7-2ACF-3ED3-58B11E19DBC7}"/>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Blue idea exchange/Medicare idea exchange + OOC Sample Boost (N=</a:t>
            </a:r>
            <a:r>
              <a:rPr lang="en-US" sz="1050">
                <a:solidFill>
                  <a:srgbClr val="A3A3A3">
                    <a:lumMod val="75000"/>
                  </a:srgbClr>
                </a:solidFill>
                <a:latin typeface="DM Sans" pitchFamily="2" charset="0"/>
              </a:rPr>
              <a:t>443</a:t>
            </a:r>
            <a:r>
              <a:rPr kumimoji="0" lang="en-US" sz="1050" b="0" i="0" u="none" strike="noStrike" kern="1200" cap="none" spc="0" normalizeH="0" baseline="0" noProof="0">
                <a:ln>
                  <a:noFill/>
                </a:ln>
                <a:solidFill>
                  <a:srgbClr val="A3A3A3">
                    <a:lumMod val="75000"/>
                  </a:srgbClr>
                </a:solidFill>
                <a:effectLst/>
                <a:uLnTx/>
                <a:uFillTx/>
                <a:latin typeface="DM Sans" pitchFamily="2" charset="0"/>
              </a:rPr>
              <a:t>)</a:t>
            </a:r>
          </a:p>
        </p:txBody>
      </p:sp>
      <p:graphicFrame>
        <p:nvGraphicFramePr>
          <p:cNvPr id="6" name="Table 5">
            <a:extLst>
              <a:ext uri="{FF2B5EF4-FFF2-40B4-BE49-F238E27FC236}">
                <a16:creationId xmlns:a16="http://schemas.microsoft.com/office/drawing/2014/main" id="{85951EB0-30DE-8199-D802-AE5FE3C1F2BE}"/>
              </a:ext>
            </a:extLst>
          </p:cNvPr>
          <p:cNvGraphicFramePr>
            <a:graphicFrameLocks noGrp="1"/>
          </p:cNvGraphicFramePr>
          <p:nvPr>
            <p:extLst>
              <p:ext uri="{D42A27DB-BD31-4B8C-83A1-F6EECF244321}">
                <p14:modId xmlns:p14="http://schemas.microsoft.com/office/powerpoint/2010/main" val="3789719173"/>
              </p:ext>
            </p:extLst>
          </p:nvPr>
        </p:nvGraphicFramePr>
        <p:xfrm>
          <a:off x="7091028" y="2139921"/>
          <a:ext cx="4078247" cy="2019096"/>
        </p:xfrm>
        <a:graphic>
          <a:graphicData uri="http://schemas.openxmlformats.org/drawingml/2006/table">
            <a:tbl>
              <a:tblPr firstRow="1" bandRow="1">
                <a:tableStyleId>{5A111915-BE36-4E01-A7E5-04B1672EAD32}</a:tableStyleId>
              </a:tblPr>
              <a:tblGrid>
                <a:gridCol w="4078247">
                  <a:extLst>
                    <a:ext uri="{9D8B030D-6E8A-4147-A177-3AD203B41FA5}">
                      <a16:colId xmlns:a16="http://schemas.microsoft.com/office/drawing/2014/main" val="99739946"/>
                    </a:ext>
                  </a:extLst>
                </a:gridCol>
              </a:tblGrid>
              <a:tr h="292017">
                <a:tc>
                  <a:txBody>
                    <a:bodyPr/>
                    <a:lstStyle/>
                    <a:p>
                      <a:pPr marL="0" marR="0" algn="ctr">
                        <a:lnSpc>
                          <a:spcPct val="107000"/>
                        </a:lnSpc>
                        <a:spcBef>
                          <a:spcPts val="0"/>
                        </a:spcBef>
                        <a:spcAft>
                          <a:spcPts val="0"/>
                        </a:spcAft>
                      </a:pPr>
                      <a:r>
                        <a:rPr lang="en-US" sz="1200" b="1" strike="noStrike" kern="1200">
                          <a:solidFill>
                            <a:schemeClr val="bg1"/>
                          </a:solidFill>
                          <a:latin typeface="DM Sans"/>
                          <a:ea typeface="+mn-ea"/>
                          <a:cs typeface="+mn-cs"/>
                        </a:rPr>
                        <a:t>68% very / somewhat positive</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956974868"/>
                  </a:ext>
                </a:extLst>
              </a:tr>
              <a:tr h="794816">
                <a:tc>
                  <a:txBody>
                    <a:bodyPr/>
                    <a:lstStyle/>
                    <a:p>
                      <a:pPr marL="285750" indent="-285750">
                        <a:buFont typeface="Wingdings" panose="05000000000000000000" pitchFamily="2" charset="2"/>
                        <a:buChar char="ü"/>
                      </a:pPr>
                      <a:r>
                        <a:rPr lang="en-US" sz="1400" dirty="0">
                          <a:latin typeface="DM Sans" pitchFamily="2" charset="0"/>
                        </a:rPr>
                        <a:t>Overall </a:t>
                      </a:r>
                      <a:r>
                        <a:rPr lang="en-US" sz="1400" b="1" dirty="0">
                          <a:latin typeface="DM Sans" pitchFamily="2" charset="0"/>
                        </a:rPr>
                        <a:t>positive message and imagery</a:t>
                      </a:r>
                    </a:p>
                    <a:p>
                      <a:pPr marL="285750" indent="-285750">
                        <a:buFont typeface="Wingdings" panose="05000000000000000000" pitchFamily="2" charset="2"/>
                        <a:buChar char="ü"/>
                      </a:pPr>
                      <a:r>
                        <a:rPr lang="en-US" sz="1400" b="1" dirty="0">
                          <a:latin typeface="DM Sans" pitchFamily="2" charset="0"/>
                        </a:rPr>
                        <a:t>BCBSMA can help </a:t>
                      </a:r>
                      <a:r>
                        <a:rPr lang="en-US" sz="1400" dirty="0">
                          <a:latin typeface="DM Sans" pitchFamily="2" charset="0"/>
                        </a:rPr>
                        <a:t>with a complicated healthcare system</a:t>
                      </a:r>
                    </a:p>
                    <a:p>
                      <a:pPr marL="285750" indent="-285750">
                        <a:buFont typeface="Wingdings" panose="05000000000000000000" pitchFamily="2" charset="2"/>
                        <a:buChar char="ü"/>
                      </a:pPr>
                      <a:r>
                        <a:rPr lang="en-US" sz="1400" dirty="0">
                          <a:latin typeface="DM Sans" pitchFamily="2" charset="0"/>
                        </a:rPr>
                        <a:t>BCBSMA </a:t>
                      </a:r>
                      <a:r>
                        <a:rPr lang="en-US" sz="1400" b="1" dirty="0">
                          <a:latin typeface="DM Sans" pitchFamily="2" charset="0"/>
                        </a:rPr>
                        <a:t>cares about individual needs</a:t>
                      </a:r>
                    </a:p>
                    <a:p>
                      <a:pPr marL="285750" indent="-285750">
                        <a:buFont typeface="Wingdings" panose="05000000000000000000" pitchFamily="2" charset="2"/>
                        <a:buChar char="ü"/>
                      </a:pPr>
                      <a:r>
                        <a:rPr lang="en-US" sz="1400" dirty="0">
                          <a:latin typeface="DM Sans" pitchFamily="2" charset="0"/>
                        </a:rPr>
                        <a:t>Image of </a:t>
                      </a:r>
                      <a:r>
                        <a:rPr lang="en-US" sz="1400" b="1" dirty="0">
                          <a:latin typeface="DM Sans" pitchFamily="2" charset="0"/>
                        </a:rPr>
                        <a:t>aging parent resonates </a:t>
                      </a:r>
                      <a:r>
                        <a:rPr lang="en-US" sz="1400" b="0" dirty="0">
                          <a:latin typeface="DM Sans" pitchFamily="2" charset="0"/>
                        </a:rPr>
                        <a:t>for some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5688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1" dirty="0">
                          <a:latin typeface="DM Sans" pitchFamily="2" charset="0"/>
                        </a:rPr>
                        <a:t>“I like that this company </a:t>
                      </a:r>
                      <a:r>
                        <a:rPr lang="en-US" sz="1000" b="1" i="1" dirty="0">
                          <a:latin typeface="DM Sans" pitchFamily="2" charset="0"/>
                        </a:rPr>
                        <a:t>helps you navigate healthcare </a:t>
                      </a:r>
                      <a:r>
                        <a:rPr lang="en-US" sz="1000" i="1" dirty="0">
                          <a:latin typeface="DM Sans" pitchFamily="2" charset="0"/>
                        </a:rPr>
                        <a:t>which can be complicated.” </a:t>
                      </a:r>
                      <a:r>
                        <a:rPr lang="en-US" sz="1000" dirty="0">
                          <a:latin typeface="DM Sans" pitchFamily="2" charset="0"/>
                        </a:rPr>
                        <a:t>– Woman, Nonmember, Medicare, White/Caucasian, 65+</a:t>
                      </a:r>
                      <a:endParaRPr lang="en-US" sz="1000" dirty="0">
                        <a:highlight>
                          <a:srgbClr val="FFFF00"/>
                        </a:highlight>
                        <a:latin typeface="DM Sans" pitchFamily="2"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0743864"/>
                  </a:ext>
                </a:extLst>
              </a:tr>
            </a:tbl>
          </a:graphicData>
        </a:graphic>
      </p:graphicFrame>
      <p:sp>
        <p:nvSpPr>
          <p:cNvPr id="7" name="Text Placeholder 3">
            <a:extLst>
              <a:ext uri="{FF2B5EF4-FFF2-40B4-BE49-F238E27FC236}">
                <a16:creationId xmlns:a16="http://schemas.microsoft.com/office/drawing/2014/main" id="{3962DEA4-FC56-D5D5-A3A3-1FCE7F6B1EE1}"/>
              </a:ext>
            </a:extLst>
          </p:cNvPr>
          <p:cNvSpPr txBox="1">
            <a:spLocks/>
          </p:cNvSpPr>
          <p:nvPr/>
        </p:nvSpPr>
        <p:spPr>
          <a:xfrm>
            <a:off x="7415760" y="1634049"/>
            <a:ext cx="3428782"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b="1">
                <a:solidFill>
                  <a:schemeClr val="tx1"/>
                </a:solidFill>
                <a:latin typeface="DM Sans" pitchFamily="2" charset="0"/>
              </a:rPr>
              <a:t>Reasons why</a:t>
            </a:r>
          </a:p>
          <a:p>
            <a:pPr algn="ctr">
              <a:spcBef>
                <a:spcPts val="0"/>
              </a:spcBef>
            </a:pPr>
            <a:r>
              <a:rPr lang="en-US" sz="1200">
                <a:solidFill>
                  <a:schemeClr val="tx1"/>
                </a:solidFill>
                <a:latin typeface="DM Sans" pitchFamily="2" charset="0"/>
              </a:rPr>
              <a:t>(Unaided OE, N=443)</a:t>
            </a:r>
          </a:p>
        </p:txBody>
      </p:sp>
      <p:sp>
        <p:nvSpPr>
          <p:cNvPr id="12" name="TextBox 11">
            <a:extLst>
              <a:ext uri="{FF2B5EF4-FFF2-40B4-BE49-F238E27FC236}">
                <a16:creationId xmlns:a16="http://schemas.microsoft.com/office/drawing/2014/main" id="{81352BBA-C1C2-B0E1-E362-4FC9530FB81A}"/>
              </a:ext>
            </a:extLst>
          </p:cNvPr>
          <p:cNvSpPr txBox="1"/>
          <p:nvPr/>
        </p:nvSpPr>
        <p:spPr>
          <a:xfrm>
            <a:off x="54667" y="875250"/>
            <a:ext cx="1233351" cy="184666"/>
          </a:xfrm>
          <a:prstGeom prst="rect">
            <a:avLst/>
          </a:prstGeom>
          <a:solidFill>
            <a:schemeClr val="accent1"/>
          </a:solidFill>
        </p:spPr>
        <p:txBody>
          <a:bodyPr wrap="none" lIns="182880" tIns="0" rIns="182880" bIns="0" rtlCol="0">
            <a:spAutoFit/>
          </a:bodyPr>
          <a:lstStyle/>
          <a:p>
            <a:pPr algn="l" fontAlgn="auto">
              <a:spcAft>
                <a:spcPts val="0"/>
              </a:spcAft>
            </a:pPr>
            <a:r>
              <a:rPr lang="en-US" sz="1200" b="1">
                <a:solidFill>
                  <a:schemeClr val="bg1"/>
                </a:solidFill>
                <a:latin typeface="DM Sans" pitchFamily="2" charset="0"/>
              </a:rPr>
              <a:t>:15 Support</a:t>
            </a:r>
          </a:p>
        </p:txBody>
      </p:sp>
      <p:sp>
        <p:nvSpPr>
          <p:cNvPr id="27" name="Text Placeholder 3">
            <a:extLst>
              <a:ext uri="{FF2B5EF4-FFF2-40B4-BE49-F238E27FC236}">
                <a16:creationId xmlns:a16="http://schemas.microsoft.com/office/drawing/2014/main" id="{1C0034A1-2262-CA3A-9AA6-49E9D65DD30E}"/>
              </a:ext>
            </a:extLst>
          </p:cNvPr>
          <p:cNvSpPr txBox="1">
            <a:spLocks/>
          </p:cNvSpPr>
          <p:nvPr/>
        </p:nvSpPr>
        <p:spPr>
          <a:xfrm>
            <a:off x="3757095" y="1858281"/>
            <a:ext cx="1748387"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DM Sans" pitchFamily="2" charset="0"/>
              </a:rPr>
              <a:t>Relevance</a:t>
            </a:r>
          </a:p>
          <a:p>
            <a:pPr algn="ctr">
              <a:spcBef>
                <a:spcPts val="0"/>
              </a:spcBef>
            </a:pPr>
            <a:r>
              <a:rPr lang="en-US" sz="1200">
                <a:solidFill>
                  <a:schemeClr val="tx1"/>
                </a:solidFill>
                <a:latin typeface="DM Sans" pitchFamily="2" charset="0"/>
              </a:rPr>
              <a:t>(5-pt scale, N=443)</a:t>
            </a:r>
          </a:p>
          <a:p>
            <a:pPr algn="ctr"/>
            <a:endParaRPr lang="en-US">
              <a:solidFill>
                <a:schemeClr val="tx1"/>
              </a:solidFill>
              <a:latin typeface="DM Sans" pitchFamily="2" charset="0"/>
            </a:endParaRPr>
          </a:p>
        </p:txBody>
      </p:sp>
      <p:graphicFrame>
        <p:nvGraphicFramePr>
          <p:cNvPr id="32" name="Table 31">
            <a:extLst>
              <a:ext uri="{FF2B5EF4-FFF2-40B4-BE49-F238E27FC236}">
                <a16:creationId xmlns:a16="http://schemas.microsoft.com/office/drawing/2014/main" id="{433563D1-011F-8F46-964F-1DC305E98AD7}"/>
              </a:ext>
            </a:extLst>
          </p:cNvPr>
          <p:cNvGraphicFramePr>
            <a:graphicFrameLocks noGrp="1"/>
          </p:cNvGraphicFramePr>
          <p:nvPr>
            <p:extLst>
              <p:ext uri="{D42A27DB-BD31-4B8C-83A1-F6EECF244321}">
                <p14:modId xmlns:p14="http://schemas.microsoft.com/office/powerpoint/2010/main" val="72116351"/>
              </p:ext>
            </p:extLst>
          </p:nvPr>
        </p:nvGraphicFramePr>
        <p:xfrm>
          <a:off x="7091028" y="4230765"/>
          <a:ext cx="4078246" cy="2049653"/>
        </p:xfrm>
        <a:graphic>
          <a:graphicData uri="http://schemas.openxmlformats.org/drawingml/2006/table">
            <a:tbl>
              <a:tblPr firstRow="1" bandRow="1">
                <a:tableStyleId>{5A111915-BE36-4E01-A7E5-04B1672EAD32}</a:tableStyleId>
              </a:tblPr>
              <a:tblGrid>
                <a:gridCol w="4078246">
                  <a:extLst>
                    <a:ext uri="{9D8B030D-6E8A-4147-A177-3AD203B41FA5}">
                      <a16:colId xmlns:a16="http://schemas.microsoft.com/office/drawing/2014/main" val="99739946"/>
                    </a:ext>
                  </a:extLst>
                </a:gridCol>
              </a:tblGrid>
              <a:tr h="0">
                <a:tc>
                  <a:txBody>
                    <a:bodyPr/>
                    <a:lstStyle/>
                    <a:p>
                      <a:pPr marL="0" marR="0" algn="ctr">
                        <a:lnSpc>
                          <a:spcPct val="107000"/>
                        </a:lnSpc>
                        <a:spcBef>
                          <a:spcPts val="0"/>
                        </a:spcBef>
                        <a:spcAft>
                          <a:spcPts val="0"/>
                        </a:spcAft>
                      </a:pPr>
                      <a:r>
                        <a:rPr lang="en-US" sz="1200" b="1" strike="noStrike" kern="1200">
                          <a:solidFill>
                            <a:schemeClr val="bg1"/>
                          </a:solidFill>
                          <a:latin typeface="DM Sans"/>
                          <a:ea typeface="+mn-ea"/>
                          <a:cs typeface="+mn-cs"/>
                        </a:rPr>
                        <a:t>5% very / somewhat negative</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956974868"/>
                  </a:ext>
                </a:extLst>
              </a:tr>
              <a:tr h="370840">
                <a:tc>
                  <a:txBody>
                    <a:bodyPr/>
                    <a:lstStyle/>
                    <a:p>
                      <a:pPr marL="285750" indent="-285750">
                        <a:buClr>
                          <a:schemeClr val="accent4"/>
                        </a:buClr>
                        <a:buFont typeface="Arial" panose="020B0604020202020204" pitchFamily="34" charset="0"/>
                        <a:buChar char="•"/>
                      </a:pPr>
                      <a:r>
                        <a:rPr lang="en-US" sz="1400" dirty="0">
                          <a:solidFill>
                            <a:schemeClr val="accent4"/>
                          </a:solidFill>
                          <a:latin typeface="DM Sans" pitchFamily="2" charset="0"/>
                        </a:rPr>
                        <a:t>Message is </a:t>
                      </a:r>
                      <a:r>
                        <a:rPr lang="en-US" sz="1400" b="1" dirty="0">
                          <a:solidFill>
                            <a:schemeClr val="accent4"/>
                          </a:solidFill>
                          <a:latin typeface="DM Sans" pitchFamily="2" charset="0"/>
                        </a:rPr>
                        <a:t>not believable or confusing</a:t>
                      </a:r>
                    </a:p>
                    <a:p>
                      <a:pPr marL="285750" indent="-285750">
                        <a:buClr>
                          <a:schemeClr val="accent4"/>
                        </a:buClr>
                        <a:buFont typeface="Arial" panose="020B0604020202020204" pitchFamily="34" charset="0"/>
                        <a:buChar char="•"/>
                      </a:pPr>
                      <a:r>
                        <a:rPr lang="en-US" sz="1400" dirty="0">
                          <a:solidFill>
                            <a:schemeClr val="accent4"/>
                          </a:solidFill>
                          <a:latin typeface="DM Sans" pitchFamily="2" charset="0"/>
                        </a:rPr>
                        <a:t>Content is </a:t>
                      </a:r>
                      <a:r>
                        <a:rPr lang="en-US" sz="1400" b="1" dirty="0">
                          <a:solidFill>
                            <a:schemeClr val="accent4"/>
                          </a:solidFill>
                          <a:latin typeface="DM Sans" pitchFamily="2" charset="0"/>
                        </a:rPr>
                        <a:t>too generic</a:t>
                      </a:r>
                      <a:r>
                        <a:rPr lang="en-US" sz="1400" dirty="0">
                          <a:solidFill>
                            <a:schemeClr val="accent4"/>
                          </a:solidFill>
                          <a:latin typeface="DM Sans" pitchFamily="2" charset="0"/>
                        </a:rPr>
                        <a:t>, </a:t>
                      </a:r>
                      <a:r>
                        <a:rPr lang="en-US" sz="1400" b="1" dirty="0">
                          <a:solidFill>
                            <a:schemeClr val="accent4"/>
                          </a:solidFill>
                          <a:latin typeface="DM Sans" pitchFamily="2" charset="0"/>
                        </a:rPr>
                        <a:t>not informative</a:t>
                      </a:r>
                    </a:p>
                    <a:p>
                      <a:pPr marL="285750" indent="-285750">
                        <a:buClr>
                          <a:schemeClr val="accent4"/>
                        </a:buClr>
                        <a:buFont typeface="Arial" panose="020B0604020202020204" pitchFamily="34" charset="0"/>
                        <a:buChar char="•"/>
                      </a:pPr>
                      <a:r>
                        <a:rPr lang="en-US" sz="1400" b="1" dirty="0">
                          <a:solidFill>
                            <a:schemeClr val="accent4"/>
                          </a:solidFill>
                          <a:latin typeface="DM Sans" pitchFamily="2" charset="0"/>
                        </a:rPr>
                        <a:t>Blue streak is not appealing</a:t>
                      </a:r>
                    </a:p>
                    <a:p>
                      <a:pPr marL="285750" indent="-285750">
                        <a:buClr>
                          <a:schemeClr val="accent4"/>
                        </a:buClr>
                        <a:buFont typeface="Arial" panose="020B0604020202020204" pitchFamily="34" charset="0"/>
                        <a:buChar char="•"/>
                      </a:pPr>
                      <a:r>
                        <a:rPr lang="en-US" sz="1400" dirty="0">
                          <a:solidFill>
                            <a:schemeClr val="accent4"/>
                          </a:solidFill>
                          <a:latin typeface="DM Sans" pitchFamily="2" charset="0"/>
                        </a:rPr>
                        <a:t>A few feel negatively about </a:t>
                      </a:r>
                      <a:r>
                        <a:rPr lang="en-US" sz="1400" b="1" dirty="0">
                          <a:solidFill>
                            <a:schemeClr val="accent4"/>
                          </a:solidFill>
                          <a:latin typeface="DM Sans" pitchFamily="2" charset="0"/>
                        </a:rPr>
                        <a:t>implication</a:t>
                      </a:r>
                      <a:r>
                        <a:rPr lang="en-US" sz="1400" dirty="0">
                          <a:solidFill>
                            <a:schemeClr val="accent4"/>
                          </a:solidFill>
                          <a:latin typeface="DM Sans" pitchFamily="2" charset="0"/>
                        </a:rPr>
                        <a:t> an older person needs help from younger</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370840">
                <a:tc>
                  <a:txBody>
                    <a:bodyPr/>
                    <a:lstStyle/>
                    <a:p>
                      <a:pPr algn="ctr"/>
                      <a:r>
                        <a:rPr lang="en-US" sz="1000" dirty="0">
                          <a:latin typeface="DM Sans" pitchFamily="2" charset="0"/>
                        </a:rPr>
                        <a:t>“</a:t>
                      </a:r>
                      <a:r>
                        <a:rPr lang="en-US" sz="1000" i="1" dirty="0">
                          <a:latin typeface="DM Sans" pitchFamily="2" charset="0"/>
                        </a:rPr>
                        <a:t>Seems super </a:t>
                      </a:r>
                      <a:r>
                        <a:rPr lang="en-US" sz="1000" b="1" i="1" dirty="0">
                          <a:latin typeface="DM Sans" pitchFamily="2" charset="0"/>
                        </a:rPr>
                        <a:t>generic</a:t>
                      </a:r>
                      <a:r>
                        <a:rPr lang="en-US" sz="1000" i="1" dirty="0">
                          <a:latin typeface="DM Sans" pitchFamily="2" charset="0"/>
                        </a:rPr>
                        <a:t> &amp; unbelievable - </a:t>
                      </a:r>
                      <a:r>
                        <a:rPr lang="en-US" sz="1000" b="1" i="1" dirty="0">
                          <a:latin typeface="DM Sans" pitchFamily="2" charset="0"/>
                        </a:rPr>
                        <a:t>doesn't actually provide any detail </a:t>
                      </a:r>
                      <a:r>
                        <a:rPr lang="en-US" sz="1000" i="1" dirty="0">
                          <a:latin typeface="DM Sans" pitchFamily="2" charset="0"/>
                        </a:rPr>
                        <a:t>on what they can actually do, just directs you to website. Feels like a very pointless ad</a:t>
                      </a:r>
                      <a:r>
                        <a:rPr lang="en-US" sz="1000" dirty="0">
                          <a:latin typeface="DM Sans" pitchFamily="2" charset="0"/>
                        </a:rPr>
                        <a:t>.” – Woman, Nonmember, Asian/PI, Commercial, 35-54</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0743864"/>
                  </a:ext>
                </a:extLst>
              </a:tr>
            </a:tbl>
          </a:graphicData>
        </a:graphic>
      </p:graphicFrame>
      <p:sp>
        <p:nvSpPr>
          <p:cNvPr id="9" name="Text Placeholder 3">
            <a:extLst>
              <a:ext uri="{FF2B5EF4-FFF2-40B4-BE49-F238E27FC236}">
                <a16:creationId xmlns:a16="http://schemas.microsoft.com/office/drawing/2014/main" id="{AA5CF1DA-855C-F53A-6F17-BED57D5E40C9}"/>
              </a:ext>
            </a:extLst>
          </p:cNvPr>
          <p:cNvSpPr txBox="1">
            <a:spLocks/>
          </p:cNvSpPr>
          <p:nvPr/>
        </p:nvSpPr>
        <p:spPr>
          <a:xfrm>
            <a:off x="2179301" y="2479988"/>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T2B 68%</a:t>
            </a:r>
          </a:p>
        </p:txBody>
      </p:sp>
      <p:sp>
        <p:nvSpPr>
          <p:cNvPr id="10" name="Text Placeholder 3">
            <a:extLst>
              <a:ext uri="{FF2B5EF4-FFF2-40B4-BE49-F238E27FC236}">
                <a16:creationId xmlns:a16="http://schemas.microsoft.com/office/drawing/2014/main" id="{96683E65-FA56-816E-6174-F9BB861E3817}"/>
              </a:ext>
            </a:extLst>
          </p:cNvPr>
          <p:cNvSpPr txBox="1">
            <a:spLocks/>
          </p:cNvSpPr>
          <p:nvPr/>
        </p:nvSpPr>
        <p:spPr>
          <a:xfrm>
            <a:off x="3358175" y="2485221"/>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T3B 70%</a:t>
            </a:r>
          </a:p>
        </p:txBody>
      </p:sp>
      <p:sp>
        <p:nvSpPr>
          <p:cNvPr id="3" name="TextBox 2">
            <a:extLst>
              <a:ext uri="{FF2B5EF4-FFF2-40B4-BE49-F238E27FC236}">
                <a16:creationId xmlns:a16="http://schemas.microsoft.com/office/drawing/2014/main" id="{B3A4FA0C-B841-AFF0-5736-C7075125F357}"/>
              </a:ext>
            </a:extLst>
          </p:cNvPr>
          <p:cNvSpPr txBox="1"/>
          <p:nvPr/>
        </p:nvSpPr>
        <p:spPr>
          <a:xfrm>
            <a:off x="0" y="6307953"/>
            <a:ext cx="6508678"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*Chart totals over 100% due to rounding </a:t>
            </a:r>
          </a:p>
        </p:txBody>
      </p:sp>
      <p:sp>
        <p:nvSpPr>
          <p:cNvPr id="15" name="TextBox 14">
            <a:extLst>
              <a:ext uri="{FF2B5EF4-FFF2-40B4-BE49-F238E27FC236}">
                <a16:creationId xmlns:a16="http://schemas.microsoft.com/office/drawing/2014/main" id="{C279AA8D-361F-10F7-4F33-58604EE7E83D}"/>
              </a:ext>
            </a:extLst>
          </p:cNvPr>
          <p:cNvSpPr txBox="1"/>
          <p:nvPr/>
        </p:nvSpPr>
        <p:spPr>
          <a:xfrm>
            <a:off x="5107709" y="6521886"/>
            <a:ext cx="6388966" cy="307777"/>
          </a:xfrm>
          <a:prstGeom prst="rect">
            <a:avLst/>
          </a:prstGeom>
          <a:solidFill>
            <a:schemeClr val="bg1">
              <a:lumMod val="95000"/>
            </a:schemeClr>
          </a:solidFill>
          <a:ln w="3175">
            <a:solidFill>
              <a:schemeClr val="accent5"/>
            </a:solidFill>
          </a:ln>
        </p:spPr>
        <p:txBody>
          <a:bodyPr wrap="square" lIns="0" tIns="0" rIns="0" bIns="0" rtlCol="0">
            <a:spAutoFit/>
          </a:bodyPr>
          <a:lstStyle/>
          <a:p>
            <a:pPr marL="461963" fontAlgn="auto">
              <a:spcAft>
                <a:spcPts val="0"/>
              </a:spcAft>
            </a:pPr>
            <a:r>
              <a:rPr lang="en-US" sz="1000" b="1">
                <a:solidFill>
                  <a:schemeClr val="accent2"/>
                </a:solidFill>
                <a:latin typeface="DM Sans" pitchFamily="2" charset="0"/>
              </a:rPr>
              <a:t>Older Audience reports significantly less positive reaction; Hispanic viewers are significantly more positive. 25-54 &amp; Hispanic audiences feels higher (T2B) relevance  </a:t>
            </a:r>
            <a:r>
              <a:rPr lang="en-US" sz="1000">
                <a:solidFill>
                  <a:schemeClr val="accent2"/>
                </a:solidFill>
                <a:latin typeface="DM Sans" pitchFamily="2" charset="0"/>
              </a:rPr>
              <a:t>See Appendix for details.</a:t>
            </a:r>
          </a:p>
        </p:txBody>
      </p:sp>
      <p:pic>
        <p:nvPicPr>
          <p:cNvPr id="16" name="Graphic 15" descr="Target Audience with solid fill">
            <a:extLst>
              <a:ext uri="{FF2B5EF4-FFF2-40B4-BE49-F238E27FC236}">
                <a16:creationId xmlns:a16="http://schemas.microsoft.com/office/drawing/2014/main" id="{F5912C60-6003-333C-A98A-8C12EC8151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07710" y="6462349"/>
            <a:ext cx="426849" cy="426849"/>
          </a:xfrm>
          <a:prstGeom prst="rect">
            <a:avLst/>
          </a:prstGeom>
        </p:spPr>
      </p:pic>
      <p:sp>
        <p:nvSpPr>
          <p:cNvPr id="17" name="Text Placeholder 1">
            <a:extLst>
              <a:ext uri="{FF2B5EF4-FFF2-40B4-BE49-F238E27FC236}">
                <a16:creationId xmlns:a16="http://schemas.microsoft.com/office/drawing/2014/main" id="{8AFA792F-003F-3FE6-83EE-EC90D11A6025}"/>
              </a:ext>
            </a:extLst>
          </p:cNvPr>
          <p:cNvSpPr txBox="1">
            <a:spLocks/>
          </p:cNvSpPr>
          <p:nvPr/>
        </p:nvSpPr>
        <p:spPr>
          <a:xfrm>
            <a:off x="1901645" y="406037"/>
            <a:ext cx="8788835" cy="3509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all" spc="0" normalizeH="0" baseline="0" noProof="0">
                <a:ln>
                  <a:noFill/>
                </a:ln>
                <a:solidFill>
                  <a:srgbClr val="FD5D3B"/>
                </a:solidFill>
                <a:effectLst/>
                <a:uLnTx/>
                <a:uFillTx/>
                <a:latin typeface="Bebas Neue" panose="020B0606020202050201" pitchFamily="34" charset="0"/>
                <a:ea typeface="+mn-ea"/>
                <a:cs typeface="+mn-cs"/>
              </a:rPr>
              <a:t>majority feel positive </a:t>
            </a:r>
            <a:r>
              <a:rPr kumimoji="0" lang="en-US" sz="2800" b="0" i="0" u="none" strike="noStrike" kern="1200" cap="all" spc="0" normalizeH="0" baseline="0" noProof="0" err="1">
                <a:ln>
                  <a:noFill/>
                </a:ln>
                <a:solidFill>
                  <a:srgbClr val="FD5D3B"/>
                </a:solidFill>
                <a:effectLst/>
                <a:uLnTx/>
                <a:uFillTx/>
                <a:latin typeface="Bebas Neue" panose="020B0606020202050201" pitchFamily="34" charset="0"/>
                <a:ea typeface="+mn-ea"/>
                <a:cs typeface="+mn-cs"/>
              </a:rPr>
              <a:t>towar</a:t>
            </a:r>
            <a:r>
              <a:rPr lang="en-US" sz="2800" b="0">
                <a:solidFill>
                  <a:srgbClr val="FD5D3B"/>
                </a:solidFill>
                <a:latin typeface="Bebas Neue" panose="020B0606020202050201" pitchFamily="34" charset="0"/>
              </a:rPr>
              <a:t>d the Support storyboard, as </a:t>
            </a:r>
            <a:r>
              <a:rPr kumimoji="0" lang="en-US" sz="2800" b="0" i="0" u="none" strike="noStrike" kern="1200" cap="all" spc="0" normalizeH="0" baseline="0" noProof="0">
                <a:ln>
                  <a:noFill/>
                </a:ln>
                <a:solidFill>
                  <a:srgbClr val="FD5D3B"/>
                </a:solidFill>
                <a:effectLst/>
                <a:uLnTx/>
                <a:uFillTx/>
                <a:latin typeface="Bebas Neue" panose="020B0606020202050201" pitchFamily="34" charset="0"/>
                <a:ea typeface="+mn-ea"/>
                <a:cs typeface="+mn-cs"/>
              </a:rPr>
              <a:t>BCBSMA is acknowledging their reality of struggling through a complex system</a:t>
            </a:r>
          </a:p>
        </p:txBody>
      </p:sp>
      <p:sp>
        <p:nvSpPr>
          <p:cNvPr id="18" name="Text Placeholder 3">
            <a:extLst>
              <a:ext uri="{FF2B5EF4-FFF2-40B4-BE49-F238E27FC236}">
                <a16:creationId xmlns:a16="http://schemas.microsoft.com/office/drawing/2014/main" id="{02037827-80F5-F5C6-2578-48B07F7F7AED}"/>
              </a:ext>
            </a:extLst>
          </p:cNvPr>
          <p:cNvSpPr txBox="1">
            <a:spLocks/>
          </p:cNvSpPr>
          <p:nvPr/>
        </p:nvSpPr>
        <p:spPr>
          <a:xfrm>
            <a:off x="1901646" y="1187087"/>
            <a:ext cx="771804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0D4877"/>
                </a:solidFill>
                <a:latin typeface="DM Sans" pitchFamily="2" charset="0"/>
              </a:rPr>
              <a:t>But recognition only goes so far – viewers want concrete examples of support</a:t>
            </a:r>
          </a:p>
        </p:txBody>
      </p:sp>
    </p:spTree>
    <p:extLst>
      <p:ext uri="{BB962C8B-B14F-4D97-AF65-F5344CB8AC3E}">
        <p14:creationId xmlns:p14="http://schemas.microsoft.com/office/powerpoint/2010/main" val="717961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DA6D59-3B99-5D34-AE72-47152CDDC0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3138"/>
            <a:ext cx="1895552" cy="1066248"/>
          </a:xfrm>
          <a:prstGeom prst="rect">
            <a:avLst/>
          </a:prstGeom>
        </p:spPr>
      </p:pic>
      <p:sp>
        <p:nvSpPr>
          <p:cNvPr id="11" name="Text Placeholder 1">
            <a:extLst>
              <a:ext uri="{FF2B5EF4-FFF2-40B4-BE49-F238E27FC236}">
                <a16:creationId xmlns:a16="http://schemas.microsoft.com/office/drawing/2014/main" id="{DAAFADC2-C049-3D94-0177-B34F5BBE83F2}"/>
              </a:ext>
            </a:extLst>
          </p:cNvPr>
          <p:cNvSpPr txBox="1">
            <a:spLocks/>
          </p:cNvSpPr>
          <p:nvPr/>
        </p:nvSpPr>
        <p:spPr>
          <a:xfrm>
            <a:off x="1907740" y="381000"/>
            <a:ext cx="8574172" cy="3509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800" b="0">
                <a:solidFill>
                  <a:srgbClr val="FD5D3B"/>
                </a:solidFill>
                <a:latin typeface="Bebas Neue" panose="020B0606020202050201" pitchFamily="34" charset="0"/>
              </a:rPr>
              <a:t>BCBSMA treats patients as unique individuals rather than a number</a:t>
            </a:r>
          </a:p>
        </p:txBody>
      </p:sp>
      <p:sp>
        <p:nvSpPr>
          <p:cNvPr id="30" name="TextBox 29">
            <a:extLst>
              <a:ext uri="{FF2B5EF4-FFF2-40B4-BE49-F238E27FC236}">
                <a16:creationId xmlns:a16="http://schemas.microsoft.com/office/drawing/2014/main" id="{D43BF133-29C7-2ACF-3ED3-58B11E19DBC7}"/>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Blue idea exchange/Medicare idea exchange + OOC Sample Boost (N=</a:t>
            </a:r>
            <a:r>
              <a:rPr lang="en-US" sz="1050">
                <a:solidFill>
                  <a:srgbClr val="A3A3A3">
                    <a:lumMod val="75000"/>
                  </a:srgbClr>
                </a:solidFill>
                <a:latin typeface="DM Sans" pitchFamily="2" charset="0"/>
              </a:rPr>
              <a:t>443</a:t>
            </a:r>
            <a:r>
              <a:rPr kumimoji="0" lang="en-US" sz="1050" b="0" i="0" u="none" strike="noStrike" kern="1200" cap="none" spc="0" normalizeH="0" baseline="0" noProof="0">
                <a:ln>
                  <a:noFill/>
                </a:ln>
                <a:solidFill>
                  <a:srgbClr val="A3A3A3">
                    <a:lumMod val="75000"/>
                  </a:srgbClr>
                </a:solidFill>
                <a:effectLst/>
                <a:uLnTx/>
                <a:uFillTx/>
                <a:latin typeface="DM Sans" pitchFamily="2" charset="0"/>
              </a:rPr>
              <a:t>)</a:t>
            </a:r>
          </a:p>
        </p:txBody>
      </p:sp>
      <p:sp>
        <p:nvSpPr>
          <p:cNvPr id="31" name="Text Placeholder 3">
            <a:extLst>
              <a:ext uri="{FF2B5EF4-FFF2-40B4-BE49-F238E27FC236}">
                <a16:creationId xmlns:a16="http://schemas.microsoft.com/office/drawing/2014/main" id="{5B5867BD-9813-3F49-7493-F3B848EF8067}"/>
              </a:ext>
            </a:extLst>
          </p:cNvPr>
          <p:cNvSpPr txBox="1">
            <a:spLocks/>
          </p:cNvSpPr>
          <p:nvPr/>
        </p:nvSpPr>
        <p:spPr>
          <a:xfrm>
            <a:off x="1907741" y="762000"/>
            <a:ext cx="771804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DM Sans" pitchFamily="2" charset="0"/>
              </a:rPr>
              <a:t>They help members find the unique support they and their families need</a:t>
            </a:r>
          </a:p>
        </p:txBody>
      </p:sp>
      <p:sp>
        <p:nvSpPr>
          <p:cNvPr id="15" name="Text Placeholder 3">
            <a:extLst>
              <a:ext uri="{FF2B5EF4-FFF2-40B4-BE49-F238E27FC236}">
                <a16:creationId xmlns:a16="http://schemas.microsoft.com/office/drawing/2014/main" id="{CF05E648-58F4-6F61-F8DF-82B7AB46D714}"/>
              </a:ext>
            </a:extLst>
          </p:cNvPr>
          <p:cNvSpPr txBox="1">
            <a:spLocks/>
          </p:cNvSpPr>
          <p:nvPr/>
        </p:nvSpPr>
        <p:spPr>
          <a:xfrm>
            <a:off x="7882264" y="1922200"/>
            <a:ext cx="3428782" cy="2999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400" b="1">
                <a:solidFill>
                  <a:schemeClr val="tx1"/>
                </a:solidFill>
                <a:latin typeface="DM Sans" pitchFamily="2" charset="0"/>
              </a:rPr>
              <a:t>Clarity &amp; Confusion</a:t>
            </a:r>
          </a:p>
          <a:p>
            <a:pPr algn="ctr">
              <a:spcBef>
                <a:spcPts val="0"/>
              </a:spcBef>
            </a:pPr>
            <a:r>
              <a:rPr lang="en-US" sz="1200">
                <a:solidFill>
                  <a:schemeClr val="tx1"/>
                </a:solidFill>
                <a:latin typeface="DM Sans" pitchFamily="2" charset="0"/>
              </a:rPr>
              <a:t>(Yes/No with OE, N=443)</a:t>
            </a:r>
          </a:p>
          <a:p>
            <a:pPr algn="ctr">
              <a:spcBef>
                <a:spcPts val="0"/>
              </a:spcBef>
            </a:pPr>
            <a:endParaRPr lang="en-US" sz="1200" b="1">
              <a:solidFill>
                <a:schemeClr val="tx1"/>
              </a:solidFill>
              <a:latin typeface="DM Sans" pitchFamily="2" charset="0"/>
            </a:endParaRPr>
          </a:p>
        </p:txBody>
      </p:sp>
      <p:graphicFrame>
        <p:nvGraphicFramePr>
          <p:cNvPr id="32" name="Table 31">
            <a:extLst>
              <a:ext uri="{FF2B5EF4-FFF2-40B4-BE49-F238E27FC236}">
                <a16:creationId xmlns:a16="http://schemas.microsoft.com/office/drawing/2014/main" id="{433563D1-011F-8F46-964F-1DC305E98AD7}"/>
              </a:ext>
            </a:extLst>
          </p:cNvPr>
          <p:cNvGraphicFramePr>
            <a:graphicFrameLocks noGrp="1"/>
          </p:cNvGraphicFramePr>
          <p:nvPr>
            <p:extLst>
              <p:ext uri="{D42A27DB-BD31-4B8C-83A1-F6EECF244321}">
                <p14:modId xmlns:p14="http://schemas.microsoft.com/office/powerpoint/2010/main" val="1332554031"/>
              </p:ext>
            </p:extLst>
          </p:nvPr>
        </p:nvGraphicFramePr>
        <p:xfrm>
          <a:off x="7789851" y="2438792"/>
          <a:ext cx="3613609" cy="2750693"/>
        </p:xfrm>
        <a:graphic>
          <a:graphicData uri="http://schemas.openxmlformats.org/drawingml/2006/table">
            <a:tbl>
              <a:tblPr firstRow="1" bandRow="1">
                <a:tableStyleId>{5A111915-BE36-4E01-A7E5-04B1672EAD32}</a:tableStyleId>
              </a:tblPr>
              <a:tblGrid>
                <a:gridCol w="3613609">
                  <a:extLst>
                    <a:ext uri="{9D8B030D-6E8A-4147-A177-3AD203B41FA5}">
                      <a16:colId xmlns:a16="http://schemas.microsoft.com/office/drawing/2014/main" val="99739946"/>
                    </a:ext>
                  </a:extLst>
                </a:gridCol>
              </a:tblGrid>
              <a:tr h="0">
                <a:tc>
                  <a:txBody>
                    <a:bodyPr/>
                    <a:lstStyle/>
                    <a:p>
                      <a:pPr marL="0" marR="0" algn="ctr">
                        <a:lnSpc>
                          <a:spcPct val="107000"/>
                        </a:lnSpc>
                        <a:spcBef>
                          <a:spcPts val="0"/>
                        </a:spcBef>
                        <a:spcAft>
                          <a:spcPts val="0"/>
                        </a:spcAft>
                      </a:pPr>
                      <a:r>
                        <a:rPr lang="en-US" sz="1200" b="1" strike="noStrike" kern="1200">
                          <a:solidFill>
                            <a:schemeClr val="bg1"/>
                          </a:solidFill>
                          <a:latin typeface="DM Sans"/>
                          <a:ea typeface="+mn-ea"/>
                          <a:cs typeface="+mn-cs"/>
                        </a:rPr>
                        <a:t>12% found something confusing </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956974868"/>
                  </a:ext>
                </a:extLst>
              </a:tr>
              <a:tr h="370840">
                <a:tc>
                  <a:txBody>
                    <a:bodyPr/>
                    <a:lstStyle/>
                    <a:p>
                      <a:pPr marL="285750" indent="-285750">
                        <a:buClr>
                          <a:schemeClr val="accent4"/>
                        </a:buClr>
                        <a:buFont typeface="Arial" panose="020B0604020202020204" pitchFamily="34" charset="0"/>
                        <a:buChar char="•"/>
                      </a:pPr>
                      <a:r>
                        <a:rPr lang="en-US" sz="1400">
                          <a:solidFill>
                            <a:schemeClr val="accent4"/>
                          </a:solidFill>
                          <a:latin typeface="DM Sans" pitchFamily="2" charset="0"/>
                        </a:rPr>
                        <a:t>Specifics behind how BCBSMA will personalize experiences &amp; services</a:t>
                      </a:r>
                    </a:p>
                    <a:p>
                      <a:pPr marL="285750" indent="-285750">
                        <a:buClr>
                          <a:schemeClr val="accent4"/>
                        </a:buClr>
                        <a:buFont typeface="Arial" panose="020B0604020202020204" pitchFamily="34" charset="0"/>
                        <a:buChar char="•"/>
                      </a:pPr>
                      <a:r>
                        <a:rPr lang="en-US" sz="1400">
                          <a:solidFill>
                            <a:schemeClr val="accent4"/>
                          </a:solidFill>
                          <a:latin typeface="DM Sans" pitchFamily="2" charset="0"/>
                        </a:rPr>
                        <a:t>Goal and key message of ad </a:t>
                      </a:r>
                    </a:p>
                    <a:p>
                      <a:pPr marL="285750" indent="-285750">
                        <a:buClr>
                          <a:schemeClr val="accent4"/>
                        </a:buClr>
                        <a:buFont typeface="Arial" panose="020B0604020202020204" pitchFamily="34" charset="0"/>
                        <a:buChar char="•"/>
                      </a:pPr>
                      <a:r>
                        <a:rPr lang="en-US" sz="1400">
                          <a:solidFill>
                            <a:schemeClr val="accent4"/>
                          </a:solidFill>
                          <a:latin typeface="DM Sans" pitchFamily="2" charset="0"/>
                        </a:rPr>
                        <a:t>Purpose of blue &amp; orange designs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370840">
                <a:tc>
                  <a:txBody>
                    <a:bodyPr/>
                    <a:lstStyle/>
                    <a:p>
                      <a:pPr algn="ctr"/>
                      <a:r>
                        <a:rPr lang="en-US" sz="1000">
                          <a:latin typeface="DM Sans" pitchFamily="2" charset="0"/>
                        </a:rPr>
                        <a:t>“</a:t>
                      </a:r>
                      <a:r>
                        <a:rPr lang="en-US" sz="1000" i="1">
                          <a:latin typeface="DM Sans" pitchFamily="2" charset="0"/>
                        </a:rPr>
                        <a:t>What reason do I have to take any action after viewing this ad? </a:t>
                      </a:r>
                      <a:r>
                        <a:rPr lang="en-US" sz="1000" b="1" i="1">
                          <a:latin typeface="DM Sans" pitchFamily="2" charset="0"/>
                        </a:rPr>
                        <a:t>Is this supposed to make me buy BCBSMA? What does it offer?</a:t>
                      </a:r>
                      <a:r>
                        <a:rPr lang="en-US" sz="1000">
                          <a:latin typeface="DM Sans" pitchFamily="2" charset="0"/>
                        </a:rPr>
                        <a:t>.” – Man, Member, Commercial, White/Caucasian/Middle Eastern/North African, 25-34</a:t>
                      </a:r>
                    </a:p>
                    <a:p>
                      <a:pPr algn="ctr"/>
                      <a:endParaRPr lang="en-US" sz="1000">
                        <a:latin typeface="DM Sans" pitchFamily="2" charset="0"/>
                      </a:endParaRPr>
                    </a:p>
                    <a:p>
                      <a:pPr algn="ctr"/>
                      <a:r>
                        <a:rPr lang="en-US" sz="1000" i="1">
                          <a:latin typeface="DM Sans" pitchFamily="2" charset="0"/>
                        </a:rPr>
                        <a:t>“It </a:t>
                      </a:r>
                      <a:r>
                        <a:rPr lang="en-US" sz="1000" b="1" i="1">
                          <a:latin typeface="DM Sans" pitchFamily="2" charset="0"/>
                        </a:rPr>
                        <a:t>doesn't tell me about anything new </a:t>
                      </a:r>
                      <a:r>
                        <a:rPr lang="en-US" sz="1000" i="1">
                          <a:latin typeface="DM Sans" pitchFamily="2" charset="0"/>
                        </a:rPr>
                        <a:t>or any new tools. When I pick a BCBS benefits plan through my employer, I choose from a menu of 3 plans</a:t>
                      </a:r>
                      <a:r>
                        <a:rPr lang="en-US" sz="1000" b="1" i="1">
                          <a:latin typeface="DM Sans" pitchFamily="2" charset="0"/>
                        </a:rPr>
                        <a:t>. I don't feel very unique, so this message seems to contradict reality</a:t>
                      </a:r>
                      <a:r>
                        <a:rPr lang="en-US" sz="1000" i="1">
                          <a:latin typeface="DM Sans" pitchFamily="2" charset="0"/>
                        </a:rPr>
                        <a:t>.” </a:t>
                      </a:r>
                      <a:r>
                        <a:rPr lang="en-US" sz="1000">
                          <a:latin typeface="DM Sans" pitchFamily="2" charset="0"/>
                        </a:rPr>
                        <a:t>– Woman, Member, Commercial, Multiracial/Multi-ethnic, 35-54</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0743864"/>
                  </a:ext>
                </a:extLst>
              </a:tr>
            </a:tbl>
          </a:graphicData>
        </a:graphic>
      </p:graphicFrame>
      <p:sp>
        <p:nvSpPr>
          <p:cNvPr id="36" name="Oval 35">
            <a:extLst>
              <a:ext uri="{FF2B5EF4-FFF2-40B4-BE49-F238E27FC236}">
                <a16:creationId xmlns:a16="http://schemas.microsoft.com/office/drawing/2014/main" id="{7DD029DD-A6B8-6E94-596A-E9BE347C9614}"/>
              </a:ext>
            </a:extLst>
          </p:cNvPr>
          <p:cNvSpPr>
            <a:spLocks noChangeAspect="1"/>
          </p:cNvSpPr>
          <p:nvPr/>
        </p:nvSpPr>
        <p:spPr>
          <a:xfrm>
            <a:off x="10975222" y="1836694"/>
            <a:ext cx="1084855" cy="10848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2400" b="1">
                <a:latin typeface="DM Sans" pitchFamily="2" charset="0"/>
              </a:rPr>
              <a:t>88%</a:t>
            </a:r>
          </a:p>
        </p:txBody>
      </p:sp>
      <p:sp>
        <p:nvSpPr>
          <p:cNvPr id="38" name="TextBox 37">
            <a:extLst>
              <a:ext uri="{FF2B5EF4-FFF2-40B4-BE49-F238E27FC236}">
                <a16:creationId xmlns:a16="http://schemas.microsoft.com/office/drawing/2014/main" id="{821AE965-9F22-E380-2BEB-8FF3C7E50A2A}"/>
              </a:ext>
            </a:extLst>
          </p:cNvPr>
          <p:cNvSpPr txBox="1"/>
          <p:nvPr/>
        </p:nvSpPr>
        <p:spPr>
          <a:xfrm>
            <a:off x="11028568" y="2316362"/>
            <a:ext cx="978162" cy="461665"/>
          </a:xfrm>
          <a:prstGeom prst="rect">
            <a:avLst/>
          </a:prstGeom>
        </p:spPr>
        <p:txBody>
          <a:bodyPr wrap="square" lIns="0" tIns="0" rIns="0" bIns="0" rtlCol="0">
            <a:spAutoFit/>
          </a:bodyPr>
          <a:lstStyle/>
          <a:p>
            <a:pPr algn="ctr" fontAlgn="auto">
              <a:spcAft>
                <a:spcPts val="0"/>
              </a:spcAft>
            </a:pPr>
            <a:r>
              <a:rPr lang="en-US" sz="1000" b="1">
                <a:solidFill>
                  <a:schemeClr val="bg1"/>
                </a:solidFill>
                <a:latin typeface="DM Sans" pitchFamily="2" charset="0"/>
              </a:rPr>
              <a:t>found this storyboard clear</a:t>
            </a:r>
          </a:p>
        </p:txBody>
      </p:sp>
      <p:sp>
        <p:nvSpPr>
          <p:cNvPr id="3" name="Rectangle 2">
            <a:extLst>
              <a:ext uri="{FF2B5EF4-FFF2-40B4-BE49-F238E27FC236}">
                <a16:creationId xmlns:a16="http://schemas.microsoft.com/office/drawing/2014/main" id="{F138B45C-F6D5-FFF0-8DA6-77C1F8157380}"/>
              </a:ext>
            </a:extLst>
          </p:cNvPr>
          <p:cNvSpPr/>
          <p:nvPr/>
        </p:nvSpPr>
        <p:spPr>
          <a:xfrm>
            <a:off x="563625" y="1811015"/>
            <a:ext cx="7426946" cy="1015663"/>
          </a:xfrm>
          <a:prstGeom prst="rect">
            <a:avLst/>
          </a:prstGeom>
        </p:spPr>
        <p:txBody>
          <a:bodyPr wrap="square">
            <a:spAutoFit/>
          </a:bodyPr>
          <a:lstStyle/>
          <a:p>
            <a:pPr marR="0" lvl="0">
              <a:spcBef>
                <a:spcPts val="0"/>
              </a:spcBef>
              <a:spcAft>
                <a:spcPts val="0"/>
              </a:spcAft>
            </a:pPr>
            <a:r>
              <a:rPr lang="en-US" sz="2000" b="1">
                <a:solidFill>
                  <a:schemeClr val="accent1"/>
                </a:solidFill>
                <a:latin typeface="DM Sans" pitchFamily="2" charset="0"/>
                <a:ea typeface="Calibri" panose="020F0502020204030204" pitchFamily="34" charset="0"/>
                <a:cs typeface="Times New Roman" panose="02020603050405020304" pitchFamily="18" charset="0"/>
              </a:rPr>
              <a:t>Members have unique needs and are more than just a number. BCBSMA is there for members, providing specialized care and support.</a:t>
            </a:r>
            <a:endParaRPr lang="en-US" sz="2000">
              <a:solidFill>
                <a:schemeClr val="accent1"/>
              </a:solidFill>
              <a:latin typeface="DM Sans"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889AFF3-6B34-7403-A28B-E76C6893022D}"/>
              </a:ext>
            </a:extLst>
          </p:cNvPr>
          <p:cNvSpPr/>
          <p:nvPr/>
        </p:nvSpPr>
        <p:spPr>
          <a:xfrm>
            <a:off x="547732" y="4129632"/>
            <a:ext cx="7426946" cy="400110"/>
          </a:xfrm>
          <a:prstGeom prst="rect">
            <a:avLst/>
          </a:prstGeom>
        </p:spPr>
        <p:txBody>
          <a:bodyPr wrap="square">
            <a:spAutoFit/>
          </a:bodyPr>
          <a:lstStyle/>
          <a:p>
            <a:pPr marR="0" lvl="0">
              <a:spcBef>
                <a:spcPts val="0"/>
              </a:spcBef>
              <a:spcAft>
                <a:spcPts val="0"/>
              </a:spcAft>
            </a:pPr>
            <a:r>
              <a:rPr lang="en-US" sz="2000" b="1">
                <a:solidFill>
                  <a:schemeClr val="accent3"/>
                </a:solidFill>
                <a:latin typeface="DM Sans" pitchFamily="2" charset="0"/>
                <a:ea typeface="Calibri" panose="020F0502020204030204" pitchFamily="34" charset="0"/>
                <a:cs typeface="Times New Roman" panose="02020603050405020304" pitchFamily="18" charset="0"/>
              </a:rPr>
              <a:t>BCBSMA can support the needs of you AND your family. </a:t>
            </a:r>
            <a:endParaRPr lang="en-US" sz="1200" b="1">
              <a:solidFill>
                <a:schemeClr val="accent3"/>
              </a:solidFill>
              <a:latin typeface="DM Sans" pitchFamily="2"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0FC97289-8DC2-0E98-438E-2C64033B807C}"/>
              </a:ext>
            </a:extLst>
          </p:cNvPr>
          <p:cNvSpPr/>
          <p:nvPr/>
        </p:nvSpPr>
        <p:spPr>
          <a:xfrm>
            <a:off x="563625" y="2777392"/>
            <a:ext cx="6941134" cy="1384995"/>
          </a:xfrm>
          <a:prstGeom prst="rect">
            <a:avLst/>
          </a:prstGeom>
        </p:spPr>
        <p:txBody>
          <a:bodyPr wrap="square">
            <a:spAutoFit/>
          </a:bodyPr>
          <a:lstStyle/>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“You are unique, and we treat you as such with the range of products we offer.” </a:t>
            </a:r>
          </a:p>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 </a:t>
            </a:r>
            <a:r>
              <a:rPr lang="en-US" sz="1400">
                <a:solidFill>
                  <a:schemeClr val="accent1"/>
                </a:solidFill>
                <a:latin typeface="DM Sans" pitchFamily="2" charset="0"/>
                <a:ea typeface="Calibri" panose="020F0502020204030204" pitchFamily="34" charset="0"/>
                <a:cs typeface="Times New Roman" panose="02020603050405020304" pitchFamily="18" charset="0"/>
              </a:rPr>
              <a:t>Woman, Non-member, Commercial, White/Caucasian, 35-54</a:t>
            </a:r>
          </a:p>
          <a:p>
            <a:pPr marR="0" lvl="0">
              <a:spcBef>
                <a:spcPts val="0"/>
              </a:spcBef>
              <a:spcAft>
                <a:spcPts val="0"/>
              </a:spcAft>
            </a:pPr>
            <a:endParaRPr lang="en-US" sz="1400" i="1">
              <a:solidFill>
                <a:schemeClr val="accent1"/>
              </a:solidFill>
              <a:latin typeface="DM Sans" pitchFamily="2" charset="0"/>
              <a:ea typeface="Calibri" panose="020F0502020204030204" pitchFamily="34" charset="0"/>
              <a:cs typeface="Times New Roman" panose="02020603050405020304" pitchFamily="18" charset="0"/>
            </a:endParaRPr>
          </a:p>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“BCBS is here to help take care of my and my family's unique health needs. I am more than 1 in however many people they serve.” </a:t>
            </a:r>
          </a:p>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 Man, Member, Commercial, Asian/PI, 25-34</a:t>
            </a:r>
          </a:p>
        </p:txBody>
      </p:sp>
      <p:sp>
        <p:nvSpPr>
          <p:cNvPr id="8" name="Rectangle 7">
            <a:extLst>
              <a:ext uri="{FF2B5EF4-FFF2-40B4-BE49-F238E27FC236}">
                <a16:creationId xmlns:a16="http://schemas.microsoft.com/office/drawing/2014/main" id="{A31C8342-0254-67A8-8958-74FEFA86405B}"/>
              </a:ext>
            </a:extLst>
          </p:cNvPr>
          <p:cNvSpPr/>
          <p:nvPr/>
        </p:nvSpPr>
        <p:spPr>
          <a:xfrm>
            <a:off x="602668" y="4496987"/>
            <a:ext cx="6846652" cy="1384995"/>
          </a:xfrm>
          <a:prstGeom prst="rect">
            <a:avLst/>
          </a:prstGeom>
        </p:spPr>
        <p:txBody>
          <a:bodyPr wrap="square">
            <a:spAutoFit/>
          </a:bodyPr>
          <a:lstStyle/>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“BCBS has many ways to meet your family's heath care needs whether in person or online.” </a:t>
            </a:r>
          </a:p>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 Woman, Member, Commercial, Black/AA, 55-64</a:t>
            </a:r>
          </a:p>
          <a:p>
            <a:pPr marR="0" lvl="0">
              <a:spcBef>
                <a:spcPts val="0"/>
              </a:spcBef>
              <a:spcAft>
                <a:spcPts val="0"/>
              </a:spcAft>
            </a:pPr>
            <a:endParaRPr lang="en-US" sz="1400" i="1">
              <a:solidFill>
                <a:schemeClr val="accent1"/>
              </a:solidFill>
              <a:latin typeface="DM Sans" pitchFamily="2" charset="0"/>
              <a:ea typeface="Calibri" panose="020F0502020204030204" pitchFamily="34" charset="0"/>
              <a:cs typeface="Times New Roman" panose="02020603050405020304" pitchFamily="18" charset="0"/>
            </a:endParaRPr>
          </a:p>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“Help you to find the best plan for you and your family.” </a:t>
            </a:r>
          </a:p>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 Woman, Non-member, Medicare, White/Caucasian, 65+</a:t>
            </a:r>
          </a:p>
        </p:txBody>
      </p:sp>
      <p:sp>
        <p:nvSpPr>
          <p:cNvPr id="9" name="Text Placeholder 3">
            <a:extLst>
              <a:ext uri="{FF2B5EF4-FFF2-40B4-BE49-F238E27FC236}">
                <a16:creationId xmlns:a16="http://schemas.microsoft.com/office/drawing/2014/main" id="{FBA63572-EA3F-A82F-12C6-93C58F37288F}"/>
              </a:ext>
            </a:extLst>
          </p:cNvPr>
          <p:cNvSpPr txBox="1">
            <a:spLocks/>
          </p:cNvSpPr>
          <p:nvPr/>
        </p:nvSpPr>
        <p:spPr>
          <a:xfrm>
            <a:off x="2358844" y="1398341"/>
            <a:ext cx="3428782"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400" b="1">
                <a:solidFill>
                  <a:schemeClr val="tx1"/>
                </a:solidFill>
                <a:latin typeface="DM Sans" pitchFamily="2" charset="0"/>
              </a:rPr>
              <a:t>Main Messages</a:t>
            </a:r>
          </a:p>
          <a:p>
            <a:pPr algn="ctr">
              <a:spcBef>
                <a:spcPts val="0"/>
              </a:spcBef>
            </a:pPr>
            <a:r>
              <a:rPr lang="en-US" sz="1200">
                <a:solidFill>
                  <a:schemeClr val="tx1"/>
                </a:solidFill>
                <a:latin typeface="DM Sans" pitchFamily="2" charset="0"/>
              </a:rPr>
              <a:t>(Unaided OE, N=443)</a:t>
            </a:r>
          </a:p>
        </p:txBody>
      </p:sp>
      <p:sp>
        <p:nvSpPr>
          <p:cNvPr id="10" name="TextBox 9">
            <a:extLst>
              <a:ext uri="{FF2B5EF4-FFF2-40B4-BE49-F238E27FC236}">
                <a16:creationId xmlns:a16="http://schemas.microsoft.com/office/drawing/2014/main" id="{ECA75DD5-EF2D-20E8-1C5B-A54F82A779E8}"/>
              </a:ext>
            </a:extLst>
          </p:cNvPr>
          <p:cNvSpPr txBox="1"/>
          <p:nvPr/>
        </p:nvSpPr>
        <p:spPr>
          <a:xfrm>
            <a:off x="0" y="883685"/>
            <a:ext cx="1808187" cy="184666"/>
          </a:xfrm>
          <a:prstGeom prst="rect">
            <a:avLst/>
          </a:prstGeom>
          <a:solidFill>
            <a:schemeClr val="accent1"/>
          </a:solidFill>
        </p:spPr>
        <p:txBody>
          <a:bodyPr wrap="none" lIns="0" tIns="0" rIns="0" bIns="0" rtlCol="0">
            <a:spAutoFit/>
          </a:bodyPr>
          <a:lstStyle/>
          <a:p>
            <a:pPr algn="l" fontAlgn="auto">
              <a:spcAft>
                <a:spcPts val="0"/>
              </a:spcAft>
            </a:pPr>
            <a:r>
              <a:rPr lang="en-US" sz="1200" b="1">
                <a:solidFill>
                  <a:schemeClr val="bg1"/>
                </a:solidFill>
                <a:latin typeface="DM Sans" pitchFamily="2" charset="0"/>
              </a:rPr>
              <a:t>:15 Benefits &amp; Resources</a:t>
            </a:r>
          </a:p>
        </p:txBody>
      </p:sp>
      <p:sp>
        <p:nvSpPr>
          <p:cNvPr id="2" name="TextBox 1">
            <a:extLst>
              <a:ext uri="{FF2B5EF4-FFF2-40B4-BE49-F238E27FC236}">
                <a16:creationId xmlns:a16="http://schemas.microsoft.com/office/drawing/2014/main" id="{A05ABA09-E030-0A4A-5100-33C25A9FBD4E}"/>
              </a:ext>
            </a:extLst>
          </p:cNvPr>
          <p:cNvSpPr txBox="1"/>
          <p:nvPr/>
        </p:nvSpPr>
        <p:spPr>
          <a:xfrm>
            <a:off x="6636776" y="6494448"/>
            <a:ext cx="4215951" cy="307777"/>
          </a:xfrm>
          <a:prstGeom prst="rect">
            <a:avLst/>
          </a:prstGeom>
          <a:solidFill>
            <a:schemeClr val="bg1">
              <a:lumMod val="95000"/>
            </a:schemeClr>
          </a:solidFill>
          <a:ln w="3175">
            <a:solidFill>
              <a:schemeClr val="accent5"/>
            </a:solidFill>
          </a:ln>
        </p:spPr>
        <p:txBody>
          <a:bodyPr wrap="square" lIns="0" tIns="0" rIns="0" bIns="0" rtlCol="0">
            <a:spAutoFit/>
          </a:bodyPr>
          <a:lstStyle/>
          <a:p>
            <a:pPr marL="461963" fontAlgn="auto">
              <a:spcAft>
                <a:spcPts val="0"/>
              </a:spcAft>
            </a:pPr>
            <a:r>
              <a:rPr lang="en-US" sz="1000" b="1">
                <a:solidFill>
                  <a:schemeClr val="accent2"/>
                </a:solidFill>
                <a:latin typeface="DM Sans" pitchFamily="2" charset="0"/>
              </a:rPr>
              <a:t>BCBSMA Members report significantly higher rates of confusion compared to non-members. </a:t>
            </a:r>
            <a:endParaRPr lang="en-US" sz="1000">
              <a:solidFill>
                <a:schemeClr val="accent2"/>
              </a:solidFill>
              <a:latin typeface="DM Sans" pitchFamily="2" charset="0"/>
            </a:endParaRPr>
          </a:p>
        </p:txBody>
      </p:sp>
      <p:pic>
        <p:nvPicPr>
          <p:cNvPr id="7" name="Graphic 6" descr="Target Audience with solid fill">
            <a:extLst>
              <a:ext uri="{FF2B5EF4-FFF2-40B4-BE49-F238E27FC236}">
                <a16:creationId xmlns:a16="http://schemas.microsoft.com/office/drawing/2014/main" id="{3963BC06-C5CA-C4BA-854E-B6CFB9A26A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36777" y="6434911"/>
            <a:ext cx="426849" cy="426849"/>
          </a:xfrm>
          <a:prstGeom prst="rect">
            <a:avLst/>
          </a:prstGeom>
        </p:spPr>
      </p:pic>
    </p:spTree>
    <p:extLst>
      <p:ext uri="{BB962C8B-B14F-4D97-AF65-F5344CB8AC3E}">
        <p14:creationId xmlns:p14="http://schemas.microsoft.com/office/powerpoint/2010/main" val="1316416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097EED-594A-BE46-93CA-08A890DC2EA5}"/>
              </a:ext>
            </a:extLst>
          </p:cNvPr>
          <p:cNvSpPr>
            <a:spLocks noGrp="1"/>
          </p:cNvSpPr>
          <p:nvPr>
            <p:ph type="body" sz="quarter" idx="10"/>
          </p:nvPr>
        </p:nvSpPr>
        <p:spPr/>
        <p:txBody>
          <a:bodyPr/>
          <a:lstStyle/>
          <a:p>
            <a:r>
              <a:rPr lang="en-US" sz="2800" b="0">
                <a:latin typeface="Bebas Neue" panose="020B0606020202050201" pitchFamily="34" charset="0"/>
              </a:rPr>
              <a:t>THE ASK</a:t>
            </a:r>
          </a:p>
        </p:txBody>
      </p:sp>
      <p:sp>
        <p:nvSpPr>
          <p:cNvPr id="8" name="Rectangle 7">
            <a:extLst>
              <a:ext uri="{FF2B5EF4-FFF2-40B4-BE49-F238E27FC236}">
                <a16:creationId xmlns:a16="http://schemas.microsoft.com/office/drawing/2014/main" id="{3E678802-FC2D-4AFC-8EB5-940C0F5D2D09}"/>
              </a:ext>
            </a:extLst>
          </p:cNvPr>
          <p:cNvSpPr/>
          <p:nvPr/>
        </p:nvSpPr>
        <p:spPr>
          <a:xfrm>
            <a:off x="1621526" y="1006338"/>
            <a:ext cx="8570437" cy="4190121"/>
          </a:xfrm>
          <a:prstGeom prst="rect">
            <a:avLst/>
          </a:prstGeom>
          <a:noFill/>
        </p:spPr>
        <p:txBody>
          <a:bodyPr wrap="square" lIns="91440" tIns="91440" bIns="91440">
            <a:spAutoFit/>
          </a:bodyPr>
          <a:lstStyle/>
          <a:p>
            <a:pPr marL="0" marR="0">
              <a:lnSpc>
                <a:spcPct val="107000"/>
              </a:lnSpc>
              <a:spcBef>
                <a:spcPts val="0"/>
              </a:spcBef>
              <a:spcAft>
                <a:spcPts val="0"/>
              </a:spcAft>
            </a:pPr>
            <a:r>
              <a:rPr lang="en-US" dirty="0">
                <a:latin typeface="DM Sans" pitchFamily="2" charset="0"/>
                <a:ea typeface="Calibri" panose="020F0502020204030204" pitchFamily="34" charset="0"/>
                <a:cs typeface="Calibri"/>
              </a:rPr>
              <a:t>The brand team has engaged their agency (A&amp;G) to develop a new campaign.  The existing campaign has been in market for over two years and has performed well, but BCBSMA has new opportunity from an internal perspective and external perspective.</a:t>
            </a:r>
          </a:p>
          <a:p>
            <a:pPr marL="0" marR="0">
              <a:lnSpc>
                <a:spcPct val="107000"/>
              </a:lnSpc>
              <a:spcBef>
                <a:spcPts val="0"/>
              </a:spcBef>
              <a:spcAft>
                <a:spcPts val="0"/>
              </a:spcAft>
            </a:pPr>
            <a:endParaRPr lang="en-US" dirty="0">
              <a:latin typeface="DM Sans" pitchFamily="2" charset="0"/>
              <a:cs typeface="Calibri"/>
            </a:endParaRPr>
          </a:p>
          <a:p>
            <a:pPr marL="0" marR="0">
              <a:lnSpc>
                <a:spcPct val="107000"/>
              </a:lnSpc>
              <a:spcBef>
                <a:spcPts val="0"/>
              </a:spcBef>
              <a:spcAft>
                <a:spcPts val="0"/>
              </a:spcAft>
            </a:pPr>
            <a:r>
              <a:rPr lang="en-US" dirty="0">
                <a:latin typeface="DM Sans" pitchFamily="2" charset="0"/>
                <a:cs typeface="Calibri"/>
              </a:rPr>
              <a:t>This test serves as a check to:</a:t>
            </a:r>
          </a:p>
          <a:p>
            <a:pPr marL="342900" marR="0" lvl="0" indent="-342900">
              <a:spcBef>
                <a:spcPts val="0"/>
              </a:spcBef>
              <a:spcAft>
                <a:spcPts val="0"/>
              </a:spcAft>
              <a:buFont typeface="Symbol" panose="05050102010706020507" pitchFamily="18" charset="2"/>
              <a:buChar char=""/>
            </a:pPr>
            <a:r>
              <a:rPr lang="en-US" dirty="0">
                <a:latin typeface="DM Sans" pitchFamily="2" charset="0"/>
                <a:cs typeface="Calibri"/>
              </a:rPr>
              <a:t>Confirm that the brand-level messages are coming through clearly</a:t>
            </a:r>
          </a:p>
          <a:p>
            <a:pPr marL="342900" marR="0" lvl="0" indent="-342900">
              <a:spcBef>
                <a:spcPts val="0"/>
              </a:spcBef>
              <a:spcAft>
                <a:spcPts val="0"/>
              </a:spcAft>
              <a:buFont typeface="Symbol" panose="05050102010706020507" pitchFamily="18" charset="2"/>
              <a:buChar char=""/>
            </a:pPr>
            <a:r>
              <a:rPr lang="en-US" dirty="0">
                <a:latin typeface="DM Sans" pitchFamily="2" charset="0"/>
                <a:cs typeface="Calibri"/>
              </a:rPr>
              <a:t>Confirm the messages are received positively by audiences</a:t>
            </a:r>
          </a:p>
          <a:p>
            <a:pPr marL="342900" marR="0" lvl="0" indent="-342900">
              <a:spcBef>
                <a:spcPts val="0"/>
              </a:spcBef>
              <a:spcAft>
                <a:spcPts val="0"/>
              </a:spcAft>
              <a:buFont typeface="Symbol" panose="05050102010706020507" pitchFamily="18" charset="2"/>
              <a:buChar char=""/>
            </a:pPr>
            <a:r>
              <a:rPr lang="en-US" dirty="0">
                <a:latin typeface="DM Sans" pitchFamily="2" charset="0"/>
                <a:cs typeface="Calibri"/>
              </a:rPr>
              <a:t>Measure performance against brand benchmarks</a:t>
            </a:r>
          </a:p>
          <a:p>
            <a:pPr marL="342900" marR="0" lvl="0" indent="-342900">
              <a:spcBef>
                <a:spcPts val="0"/>
              </a:spcBef>
              <a:spcAft>
                <a:spcPts val="0"/>
              </a:spcAft>
              <a:buFont typeface="Symbol" panose="05050102010706020507" pitchFamily="18" charset="2"/>
              <a:buChar char=""/>
            </a:pPr>
            <a:r>
              <a:rPr lang="en-US" dirty="0">
                <a:latin typeface="DM Sans" pitchFamily="2" charset="0"/>
                <a:cs typeface="Calibri"/>
              </a:rPr>
              <a:t>Confirm communications are relevant to diverse audiences</a:t>
            </a:r>
          </a:p>
          <a:p>
            <a:pPr marL="342900" marR="0" lvl="0" indent="-342900">
              <a:spcBef>
                <a:spcPts val="0"/>
              </a:spcBef>
              <a:spcAft>
                <a:spcPts val="0"/>
              </a:spcAft>
              <a:buFont typeface="Symbol" panose="05050102010706020507" pitchFamily="18" charset="2"/>
              <a:buChar char=""/>
            </a:pPr>
            <a:endParaRPr lang="en-US" dirty="0">
              <a:latin typeface="DM Sans" pitchFamily="2" charset="0"/>
              <a:cs typeface="Calibri"/>
            </a:endParaRPr>
          </a:p>
          <a:p>
            <a:pPr>
              <a:spcBef>
                <a:spcPts val="0"/>
              </a:spcBef>
              <a:spcAft>
                <a:spcPts val="0"/>
              </a:spcAft>
            </a:pPr>
            <a:r>
              <a:rPr lang="en-US" dirty="0">
                <a:latin typeface="DM Sans" pitchFamily="2" charset="0"/>
                <a:cs typeface="Calibri"/>
              </a:rPr>
              <a:t>Findings will be used to validate the campaign direction and suggest minor tweaks.</a:t>
            </a:r>
          </a:p>
          <a:p>
            <a:pPr marL="0" marR="0">
              <a:lnSpc>
                <a:spcPct val="107000"/>
              </a:lnSpc>
              <a:spcBef>
                <a:spcPts val="0"/>
              </a:spcBef>
              <a:spcAft>
                <a:spcPts val="0"/>
              </a:spcAft>
            </a:pPr>
            <a:endParaRPr lang="en-US" dirty="0">
              <a:solidFill>
                <a:srgbClr val="1E4873"/>
              </a:solidFill>
              <a:latin typeface="DM Sans" pitchFamily="2"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B72F0CEB-B0E1-5852-6A32-99A42ED6F61A}"/>
              </a:ext>
            </a:extLst>
          </p:cNvPr>
          <p:cNvPicPr>
            <a:picLocks noChangeAspect="1"/>
          </p:cNvPicPr>
          <p:nvPr/>
        </p:nvPicPr>
        <p:blipFill>
          <a:blip r:embed="rId2"/>
          <a:stretch>
            <a:fillRect/>
          </a:stretch>
        </p:blipFill>
        <p:spPr>
          <a:xfrm>
            <a:off x="210653" y="6473952"/>
            <a:ext cx="1041894" cy="280750"/>
          </a:xfrm>
          <a:prstGeom prst="rect">
            <a:avLst/>
          </a:prstGeom>
        </p:spPr>
      </p:pic>
    </p:spTree>
    <p:extLst>
      <p:ext uri="{BB962C8B-B14F-4D97-AF65-F5344CB8AC3E}">
        <p14:creationId xmlns:p14="http://schemas.microsoft.com/office/powerpoint/2010/main" val="2575383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19">
            <a:extLst>
              <a:ext uri="{FF2B5EF4-FFF2-40B4-BE49-F238E27FC236}">
                <a16:creationId xmlns:a16="http://schemas.microsoft.com/office/drawing/2014/main" id="{D00E079D-5BDA-41C5-91A2-08F654521F1D}"/>
              </a:ext>
            </a:extLst>
          </p:cNvPr>
          <p:cNvGraphicFramePr>
            <a:graphicFrameLocks/>
          </p:cNvGraphicFramePr>
          <p:nvPr>
            <p:extLst>
              <p:ext uri="{D42A27DB-BD31-4B8C-83A1-F6EECF244321}">
                <p14:modId xmlns:p14="http://schemas.microsoft.com/office/powerpoint/2010/main" val="2452971741"/>
              </p:ext>
            </p:extLst>
          </p:nvPr>
        </p:nvGraphicFramePr>
        <p:xfrm>
          <a:off x="167370" y="2212888"/>
          <a:ext cx="7196609" cy="36954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19">
            <a:extLst>
              <a:ext uri="{FF2B5EF4-FFF2-40B4-BE49-F238E27FC236}">
                <a16:creationId xmlns:a16="http://schemas.microsoft.com/office/drawing/2014/main" id="{E26DF344-265A-3C58-D2A3-907D30B152BC}"/>
              </a:ext>
            </a:extLst>
          </p:cNvPr>
          <p:cNvGraphicFramePr>
            <a:graphicFrameLocks/>
          </p:cNvGraphicFramePr>
          <p:nvPr>
            <p:extLst>
              <p:ext uri="{D42A27DB-BD31-4B8C-83A1-F6EECF244321}">
                <p14:modId xmlns:p14="http://schemas.microsoft.com/office/powerpoint/2010/main" val="1338498370"/>
              </p:ext>
            </p:extLst>
          </p:nvPr>
        </p:nvGraphicFramePr>
        <p:xfrm>
          <a:off x="1125006" y="2206082"/>
          <a:ext cx="7196609" cy="3695492"/>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a:extLst>
              <a:ext uri="{FF2B5EF4-FFF2-40B4-BE49-F238E27FC236}">
                <a16:creationId xmlns:a16="http://schemas.microsoft.com/office/drawing/2014/main" id="{5DE0B0F7-3206-FB39-055E-74D20E3D994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13138"/>
            <a:ext cx="1895552" cy="1066248"/>
          </a:xfrm>
          <a:prstGeom prst="rect">
            <a:avLst/>
          </a:prstGeom>
        </p:spPr>
      </p:pic>
      <p:sp>
        <p:nvSpPr>
          <p:cNvPr id="11" name="Text Placeholder 1">
            <a:extLst>
              <a:ext uri="{FF2B5EF4-FFF2-40B4-BE49-F238E27FC236}">
                <a16:creationId xmlns:a16="http://schemas.microsoft.com/office/drawing/2014/main" id="{DAAFADC2-C049-3D94-0177-B34F5BBE83F2}"/>
              </a:ext>
            </a:extLst>
          </p:cNvPr>
          <p:cNvSpPr txBox="1">
            <a:spLocks/>
          </p:cNvSpPr>
          <p:nvPr/>
        </p:nvSpPr>
        <p:spPr>
          <a:xfrm>
            <a:off x="1907740" y="381000"/>
            <a:ext cx="8699300" cy="3509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800" b="0">
                <a:latin typeface="Bebas Neue" panose="020B0606020202050201" pitchFamily="34" charset="0"/>
              </a:rPr>
              <a:t>majority feel positive toward the Benefits &amp; resources story board, as A personalized healthcare experience translates to ‘BCBSMA cares’</a:t>
            </a:r>
          </a:p>
          <a:p>
            <a:pPr fontAlgn="auto">
              <a:spcAft>
                <a:spcPts val="0"/>
              </a:spcAft>
            </a:pPr>
            <a:endParaRPr lang="en-US" sz="2800" b="0">
              <a:latin typeface="Bebas Neue" panose="020B0606020202050201" pitchFamily="34" charset="0"/>
            </a:endParaRPr>
          </a:p>
          <a:p>
            <a:pPr fontAlgn="auto">
              <a:spcAft>
                <a:spcPts val="0"/>
              </a:spcAft>
            </a:pPr>
            <a:endParaRPr lang="en-US" sz="2800" b="0">
              <a:latin typeface="Bebas Neue" panose="020B0606020202050201" pitchFamily="34" charset="0"/>
            </a:endParaRPr>
          </a:p>
        </p:txBody>
      </p:sp>
      <p:sp>
        <p:nvSpPr>
          <p:cNvPr id="30" name="TextBox 29">
            <a:extLst>
              <a:ext uri="{FF2B5EF4-FFF2-40B4-BE49-F238E27FC236}">
                <a16:creationId xmlns:a16="http://schemas.microsoft.com/office/drawing/2014/main" id="{D43BF133-29C7-2ACF-3ED3-58B11E19DBC7}"/>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Blue idea exchange/Medicare idea exchange + OOC Sample Boost (N=</a:t>
            </a:r>
            <a:r>
              <a:rPr lang="en-US" sz="1050">
                <a:solidFill>
                  <a:srgbClr val="A3A3A3">
                    <a:lumMod val="75000"/>
                  </a:srgbClr>
                </a:solidFill>
                <a:latin typeface="DM Sans" pitchFamily="2" charset="0"/>
              </a:rPr>
              <a:t>443</a:t>
            </a:r>
            <a:r>
              <a:rPr kumimoji="0" lang="en-US" sz="1050" b="0" i="0" u="none" strike="noStrike" kern="1200" cap="none" spc="0" normalizeH="0" baseline="0" noProof="0">
                <a:ln>
                  <a:noFill/>
                </a:ln>
                <a:solidFill>
                  <a:srgbClr val="A3A3A3">
                    <a:lumMod val="75000"/>
                  </a:srgbClr>
                </a:solidFill>
                <a:effectLst/>
                <a:uLnTx/>
                <a:uFillTx/>
                <a:latin typeface="DM Sans" pitchFamily="2" charset="0"/>
              </a:rPr>
              <a:t>)</a:t>
            </a:r>
          </a:p>
        </p:txBody>
      </p:sp>
      <p:graphicFrame>
        <p:nvGraphicFramePr>
          <p:cNvPr id="6" name="Table 5">
            <a:extLst>
              <a:ext uri="{FF2B5EF4-FFF2-40B4-BE49-F238E27FC236}">
                <a16:creationId xmlns:a16="http://schemas.microsoft.com/office/drawing/2014/main" id="{85951EB0-30DE-8199-D802-AE5FE3C1F2BE}"/>
              </a:ext>
            </a:extLst>
          </p:cNvPr>
          <p:cNvGraphicFramePr>
            <a:graphicFrameLocks noGrp="1"/>
          </p:cNvGraphicFramePr>
          <p:nvPr>
            <p:extLst>
              <p:ext uri="{D42A27DB-BD31-4B8C-83A1-F6EECF244321}">
                <p14:modId xmlns:p14="http://schemas.microsoft.com/office/powerpoint/2010/main" val="2816711568"/>
              </p:ext>
            </p:extLst>
          </p:nvPr>
        </p:nvGraphicFramePr>
        <p:xfrm>
          <a:off x="5645221" y="1517698"/>
          <a:ext cx="5803830" cy="2364657"/>
        </p:xfrm>
        <a:graphic>
          <a:graphicData uri="http://schemas.openxmlformats.org/drawingml/2006/table">
            <a:tbl>
              <a:tblPr firstRow="1" bandRow="1">
                <a:tableStyleId>{5A111915-BE36-4E01-A7E5-04B1672EAD32}</a:tableStyleId>
              </a:tblPr>
              <a:tblGrid>
                <a:gridCol w="5803830">
                  <a:extLst>
                    <a:ext uri="{9D8B030D-6E8A-4147-A177-3AD203B41FA5}">
                      <a16:colId xmlns:a16="http://schemas.microsoft.com/office/drawing/2014/main" val="99739946"/>
                    </a:ext>
                  </a:extLst>
                </a:gridCol>
              </a:tblGrid>
              <a:tr h="292017">
                <a:tc>
                  <a:txBody>
                    <a:bodyPr/>
                    <a:lstStyle/>
                    <a:p>
                      <a:pPr marL="0" marR="0" algn="ctr">
                        <a:lnSpc>
                          <a:spcPct val="107000"/>
                        </a:lnSpc>
                        <a:spcBef>
                          <a:spcPts val="0"/>
                        </a:spcBef>
                        <a:spcAft>
                          <a:spcPts val="0"/>
                        </a:spcAft>
                      </a:pPr>
                      <a:r>
                        <a:rPr lang="en-US" sz="1200" b="1" strike="noStrike" kern="1200" dirty="0">
                          <a:solidFill>
                            <a:schemeClr val="bg1"/>
                          </a:solidFill>
                          <a:latin typeface="DM Sans"/>
                          <a:ea typeface="+mn-ea"/>
                          <a:cs typeface="+mn-cs"/>
                        </a:rPr>
                        <a:t>67% very / somewhat positive</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956974868"/>
                  </a:ext>
                </a:extLst>
              </a:tr>
              <a:tr h="794816">
                <a:tc>
                  <a:txBody>
                    <a:bodyPr/>
                    <a:lstStyle/>
                    <a:p>
                      <a:pPr marL="285750" indent="-285750">
                        <a:buFont typeface="Wingdings" panose="05000000000000000000" pitchFamily="2" charset="2"/>
                        <a:buChar char="ü"/>
                      </a:pPr>
                      <a:r>
                        <a:rPr lang="en-US" sz="1400" dirty="0">
                          <a:latin typeface="DM Sans" pitchFamily="2" charset="0"/>
                        </a:rPr>
                        <a:t>BCBSMA </a:t>
                      </a:r>
                      <a:r>
                        <a:rPr lang="en-US" sz="1400" b="1" dirty="0">
                          <a:latin typeface="DM Sans" pitchFamily="2" charset="0"/>
                        </a:rPr>
                        <a:t>prioritizes personalized member experience</a:t>
                      </a:r>
                    </a:p>
                    <a:p>
                      <a:pPr marL="285750" indent="-285750">
                        <a:buFont typeface="Wingdings" panose="05000000000000000000" pitchFamily="2" charset="2"/>
                        <a:buChar char="ü"/>
                      </a:pPr>
                      <a:r>
                        <a:rPr lang="en-US" sz="1400" b="1" dirty="0">
                          <a:latin typeface="DM Sans" pitchFamily="2" charset="0"/>
                        </a:rPr>
                        <a:t>Family-oriented visual </a:t>
                      </a:r>
                      <a:r>
                        <a:rPr lang="en-US" sz="1400" dirty="0">
                          <a:latin typeface="DM Sans" pitchFamily="2" charset="0"/>
                        </a:rPr>
                        <a:t>is heartwarming and </a:t>
                      </a:r>
                      <a:r>
                        <a:rPr lang="en-US" sz="1400" b="1" dirty="0">
                          <a:latin typeface="DM Sans" pitchFamily="2" charset="0"/>
                        </a:rPr>
                        <a:t>shows diversity of care services </a:t>
                      </a:r>
                    </a:p>
                    <a:p>
                      <a:pPr marL="285750" indent="-285750">
                        <a:buFont typeface="Wingdings" panose="05000000000000000000" pitchFamily="2" charset="2"/>
                        <a:buChar char="ü"/>
                      </a:pPr>
                      <a:r>
                        <a:rPr lang="en-US" sz="1400" dirty="0">
                          <a:latin typeface="DM Sans" pitchFamily="2" charset="0"/>
                        </a:rPr>
                        <a:t>Positive messaging shows that </a:t>
                      </a:r>
                      <a:r>
                        <a:rPr lang="en-US" sz="1400" b="1" dirty="0">
                          <a:latin typeface="DM Sans" pitchFamily="2" charset="0"/>
                        </a:rPr>
                        <a:t>BCBSMA cares</a:t>
                      </a:r>
                    </a:p>
                    <a:p>
                      <a:pPr marL="285750" indent="-285750">
                        <a:buFont typeface="Wingdings" panose="05000000000000000000" pitchFamily="2" charset="2"/>
                        <a:buChar char="ü"/>
                      </a:pPr>
                      <a:r>
                        <a:rPr lang="en-US" sz="1400" dirty="0">
                          <a:latin typeface="DM Sans" pitchFamily="2" charset="0"/>
                        </a:rPr>
                        <a:t>Highlighting </a:t>
                      </a:r>
                      <a:r>
                        <a:rPr lang="en-US" sz="1400" b="1" dirty="0">
                          <a:latin typeface="DM Sans" pitchFamily="2" charset="0"/>
                        </a:rPr>
                        <a:t>online access to care </a:t>
                      </a:r>
                      <a:r>
                        <a:rPr lang="en-US" sz="1400" dirty="0">
                          <a:latin typeface="DM Sans" pitchFamily="2" charset="0"/>
                        </a:rPr>
                        <a:t>and support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568839">
                <a:tc>
                  <a:txBody>
                    <a:bodyPr/>
                    <a:lstStyle/>
                    <a:p>
                      <a:pPr algn="ctr"/>
                      <a:r>
                        <a:rPr lang="en-US" sz="1000" dirty="0">
                          <a:latin typeface="DM Sans" pitchFamily="2" charset="0"/>
                        </a:rPr>
                        <a:t>“</a:t>
                      </a:r>
                      <a:r>
                        <a:rPr lang="en-US" sz="1000" b="1" i="1" dirty="0">
                          <a:latin typeface="DM Sans" pitchFamily="2" charset="0"/>
                        </a:rPr>
                        <a:t>Mother and child being able to visit a physician online</a:t>
                      </a:r>
                      <a:r>
                        <a:rPr lang="en-US" sz="1000" i="1" dirty="0">
                          <a:latin typeface="DM Sans" pitchFamily="2" charset="0"/>
                        </a:rPr>
                        <a:t>/Telehealth. This </a:t>
                      </a:r>
                      <a:r>
                        <a:rPr lang="en-US" sz="1000" b="1" i="1" dirty="0">
                          <a:latin typeface="DM Sans" pitchFamily="2" charset="0"/>
                        </a:rPr>
                        <a:t>gives families options </a:t>
                      </a:r>
                      <a:r>
                        <a:rPr lang="en-US" sz="1000" i="1" dirty="0">
                          <a:latin typeface="DM Sans" pitchFamily="2" charset="0"/>
                        </a:rPr>
                        <a:t>whereas before you needed to drive to the doctor's office to see your health care provider</a:t>
                      </a:r>
                      <a:r>
                        <a:rPr lang="en-US" sz="1000" dirty="0">
                          <a:latin typeface="DM Sans" pitchFamily="2" charset="0"/>
                        </a:rPr>
                        <a:t>.” – Woman, Member, Commercial, Black/AA, 55-64</a:t>
                      </a:r>
                    </a:p>
                    <a:p>
                      <a:pPr algn="ctr"/>
                      <a:endParaRPr lang="en-US" sz="400" dirty="0">
                        <a:highlight>
                          <a:srgbClr val="FFFF00"/>
                        </a:highlight>
                        <a:latin typeface="DM Sans" pitchFamily="2" charset="0"/>
                      </a:endParaRPr>
                    </a:p>
                    <a:p>
                      <a:pPr algn="ctr"/>
                      <a:r>
                        <a:rPr lang="en-US" sz="1000" i="1" dirty="0">
                          <a:latin typeface="DM Sans" pitchFamily="2" charset="0"/>
                        </a:rPr>
                        <a:t>“I like the way BC/BSMA is being </a:t>
                      </a:r>
                      <a:r>
                        <a:rPr lang="en-US" sz="1000" b="1" i="1" dirty="0">
                          <a:latin typeface="DM Sans" pitchFamily="2" charset="0"/>
                        </a:rPr>
                        <a:t>depicted as a company that cares about each of its individual members</a:t>
                      </a:r>
                      <a:r>
                        <a:rPr lang="en-US" sz="1000" i="1" dirty="0">
                          <a:latin typeface="DM Sans" pitchFamily="2" charset="0"/>
                        </a:rPr>
                        <a:t>.” - </a:t>
                      </a:r>
                      <a:r>
                        <a:rPr lang="en-US" sz="1000" i="0" dirty="0">
                          <a:latin typeface="DM Sans" pitchFamily="2" charset="0"/>
                        </a:rPr>
                        <a:t>Man, Member, Medicare, White/Caucasian, 65+</a:t>
                      </a:r>
                      <a:endParaRPr lang="en-US" sz="1000" i="0" dirty="0">
                        <a:highlight>
                          <a:srgbClr val="FFFF00"/>
                        </a:highlight>
                        <a:latin typeface="DM Sans" pitchFamily="2"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0743864"/>
                  </a:ext>
                </a:extLst>
              </a:tr>
            </a:tbl>
          </a:graphicData>
        </a:graphic>
      </p:graphicFrame>
      <p:sp>
        <p:nvSpPr>
          <p:cNvPr id="7" name="Text Placeholder 3">
            <a:extLst>
              <a:ext uri="{FF2B5EF4-FFF2-40B4-BE49-F238E27FC236}">
                <a16:creationId xmlns:a16="http://schemas.microsoft.com/office/drawing/2014/main" id="{3962DEA4-FC56-D5D5-A3A3-1FCE7F6B1EE1}"/>
              </a:ext>
            </a:extLst>
          </p:cNvPr>
          <p:cNvSpPr txBox="1">
            <a:spLocks/>
          </p:cNvSpPr>
          <p:nvPr/>
        </p:nvSpPr>
        <p:spPr>
          <a:xfrm>
            <a:off x="6618916" y="1111045"/>
            <a:ext cx="3665343"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b="1">
                <a:solidFill>
                  <a:schemeClr val="tx1"/>
                </a:solidFill>
                <a:latin typeface="DM Sans" pitchFamily="2" charset="0"/>
              </a:rPr>
              <a:t>Reasons why</a:t>
            </a:r>
          </a:p>
          <a:p>
            <a:pPr algn="ctr">
              <a:spcBef>
                <a:spcPts val="0"/>
              </a:spcBef>
            </a:pPr>
            <a:r>
              <a:rPr lang="en-US" sz="1200">
                <a:solidFill>
                  <a:schemeClr val="tx1"/>
                </a:solidFill>
                <a:latin typeface="DM Sans" pitchFamily="2" charset="0"/>
              </a:rPr>
              <a:t>(Unaided OE, N=443)</a:t>
            </a:r>
          </a:p>
        </p:txBody>
      </p:sp>
      <p:sp>
        <p:nvSpPr>
          <p:cNvPr id="12" name="TextBox 11">
            <a:extLst>
              <a:ext uri="{FF2B5EF4-FFF2-40B4-BE49-F238E27FC236}">
                <a16:creationId xmlns:a16="http://schemas.microsoft.com/office/drawing/2014/main" id="{81352BBA-C1C2-B0E1-E362-4FC9530FB81A}"/>
              </a:ext>
            </a:extLst>
          </p:cNvPr>
          <p:cNvSpPr txBox="1"/>
          <p:nvPr/>
        </p:nvSpPr>
        <p:spPr>
          <a:xfrm>
            <a:off x="1" y="871266"/>
            <a:ext cx="1809945" cy="184666"/>
          </a:xfrm>
          <a:prstGeom prst="rect">
            <a:avLst/>
          </a:prstGeom>
          <a:solidFill>
            <a:schemeClr val="accent1"/>
          </a:solidFill>
        </p:spPr>
        <p:txBody>
          <a:bodyPr wrap="square" lIns="0" tIns="0" rIns="0" bIns="0" rtlCol="0">
            <a:spAutoFit/>
          </a:bodyPr>
          <a:lstStyle/>
          <a:p>
            <a:pPr algn="l" fontAlgn="auto">
              <a:spcAft>
                <a:spcPts val="0"/>
              </a:spcAft>
            </a:pPr>
            <a:r>
              <a:rPr lang="en-US" sz="1200" b="1">
                <a:solidFill>
                  <a:schemeClr val="bg1"/>
                </a:solidFill>
                <a:latin typeface="DM Sans" pitchFamily="2" charset="0"/>
              </a:rPr>
              <a:t>:15 Benefits &amp; Resources</a:t>
            </a:r>
          </a:p>
        </p:txBody>
      </p:sp>
      <p:graphicFrame>
        <p:nvGraphicFramePr>
          <p:cNvPr id="32" name="Table 31">
            <a:extLst>
              <a:ext uri="{FF2B5EF4-FFF2-40B4-BE49-F238E27FC236}">
                <a16:creationId xmlns:a16="http://schemas.microsoft.com/office/drawing/2014/main" id="{433563D1-011F-8F46-964F-1DC305E98AD7}"/>
              </a:ext>
            </a:extLst>
          </p:cNvPr>
          <p:cNvGraphicFramePr>
            <a:graphicFrameLocks noGrp="1"/>
          </p:cNvGraphicFramePr>
          <p:nvPr>
            <p:extLst>
              <p:ext uri="{D42A27DB-BD31-4B8C-83A1-F6EECF244321}">
                <p14:modId xmlns:p14="http://schemas.microsoft.com/office/powerpoint/2010/main" val="4063971202"/>
              </p:ext>
            </p:extLst>
          </p:nvPr>
        </p:nvGraphicFramePr>
        <p:xfrm>
          <a:off x="5645221" y="3951930"/>
          <a:ext cx="5803830" cy="2354453"/>
        </p:xfrm>
        <a:graphic>
          <a:graphicData uri="http://schemas.openxmlformats.org/drawingml/2006/table">
            <a:tbl>
              <a:tblPr firstRow="1" bandRow="1">
                <a:tableStyleId>{5A111915-BE36-4E01-A7E5-04B1672EAD32}</a:tableStyleId>
              </a:tblPr>
              <a:tblGrid>
                <a:gridCol w="5803830">
                  <a:extLst>
                    <a:ext uri="{9D8B030D-6E8A-4147-A177-3AD203B41FA5}">
                      <a16:colId xmlns:a16="http://schemas.microsoft.com/office/drawing/2014/main" val="99739946"/>
                    </a:ext>
                  </a:extLst>
                </a:gridCol>
              </a:tblGrid>
              <a:tr h="0">
                <a:tc>
                  <a:txBody>
                    <a:bodyPr/>
                    <a:lstStyle/>
                    <a:p>
                      <a:pPr marL="0" marR="0" algn="ctr">
                        <a:lnSpc>
                          <a:spcPct val="107000"/>
                        </a:lnSpc>
                        <a:spcBef>
                          <a:spcPts val="0"/>
                        </a:spcBef>
                        <a:spcAft>
                          <a:spcPts val="0"/>
                        </a:spcAft>
                      </a:pPr>
                      <a:r>
                        <a:rPr lang="en-US" sz="1200" b="1" strike="noStrike" kern="1200">
                          <a:solidFill>
                            <a:schemeClr val="bg1"/>
                          </a:solidFill>
                          <a:latin typeface="DM Sans"/>
                          <a:ea typeface="+mn-ea"/>
                          <a:cs typeface="+mn-cs"/>
                        </a:rPr>
                        <a:t>4% very / somewhat negative</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956974868"/>
                  </a:ext>
                </a:extLst>
              </a:tr>
              <a:tr h="370840">
                <a:tc>
                  <a:txBody>
                    <a:bodyPr/>
                    <a:lstStyle/>
                    <a:p>
                      <a:pPr marL="285750" indent="-285750">
                        <a:buClr>
                          <a:schemeClr val="accent4"/>
                        </a:buClr>
                        <a:buFont typeface="Arial" panose="020B0604020202020204" pitchFamily="34" charset="0"/>
                        <a:buChar char="•"/>
                      </a:pPr>
                      <a:r>
                        <a:rPr lang="en-US" sz="1400" dirty="0">
                          <a:solidFill>
                            <a:schemeClr val="accent4"/>
                          </a:solidFill>
                          <a:latin typeface="DM Sans" pitchFamily="2" charset="0"/>
                        </a:rPr>
                        <a:t>Message about unique and personalized service is </a:t>
                      </a:r>
                      <a:r>
                        <a:rPr lang="en-US" sz="1400" b="1" dirty="0">
                          <a:solidFill>
                            <a:schemeClr val="accent4"/>
                          </a:solidFill>
                          <a:latin typeface="DM Sans" pitchFamily="2" charset="0"/>
                        </a:rPr>
                        <a:t>not believable &amp; lacks specifics</a:t>
                      </a:r>
                    </a:p>
                    <a:p>
                      <a:pPr marL="285750" marR="0" lvl="0" indent="-285750" algn="l" defTabSz="91440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1400" dirty="0">
                          <a:solidFill>
                            <a:schemeClr val="accent4"/>
                          </a:solidFill>
                          <a:latin typeface="DM Sans" pitchFamily="2" charset="0"/>
                        </a:rPr>
                        <a:t>Ad feels </a:t>
                      </a:r>
                      <a:r>
                        <a:rPr lang="en-US" sz="1400" b="1" dirty="0">
                          <a:solidFill>
                            <a:schemeClr val="accent4"/>
                          </a:solidFill>
                          <a:latin typeface="DM Sans" pitchFamily="2" charset="0"/>
                        </a:rPr>
                        <a:t>generic with no stand-out qualities or insurance offerings </a:t>
                      </a:r>
                      <a:r>
                        <a:rPr lang="en-US" sz="1400" dirty="0">
                          <a:solidFill>
                            <a:schemeClr val="accent4"/>
                          </a:solidFill>
                          <a:latin typeface="DM Sans" pitchFamily="2" charset="0"/>
                        </a:rPr>
                        <a:t>highlighted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370840">
                <a:tc>
                  <a:txBody>
                    <a:bodyPr/>
                    <a:lstStyle/>
                    <a:p>
                      <a:pPr algn="ctr"/>
                      <a:r>
                        <a:rPr lang="en-US" sz="1000" i="1" dirty="0">
                          <a:latin typeface="DM Sans" pitchFamily="2" charset="0"/>
                        </a:rPr>
                        <a:t>“I think </a:t>
                      </a:r>
                      <a:r>
                        <a:rPr lang="en-US" sz="1000" b="1" i="1" dirty="0">
                          <a:latin typeface="DM Sans" pitchFamily="2" charset="0"/>
                        </a:rPr>
                        <a:t>it's deceptive</a:t>
                      </a:r>
                      <a:r>
                        <a:rPr lang="en-US" sz="1000" i="1" dirty="0">
                          <a:latin typeface="DM Sans" pitchFamily="2" charset="0"/>
                        </a:rPr>
                        <a:t>. BCBSMA has a limited range of plans. </a:t>
                      </a:r>
                      <a:r>
                        <a:rPr lang="en-US" sz="1000" b="1" i="1" dirty="0">
                          <a:latin typeface="DM Sans" pitchFamily="2" charset="0"/>
                        </a:rPr>
                        <a:t>Nothing is tailored for the individual. At all. </a:t>
                      </a:r>
                      <a:r>
                        <a:rPr lang="en-US" sz="1000" i="1" dirty="0">
                          <a:latin typeface="DM Sans" pitchFamily="2" charset="0"/>
                        </a:rPr>
                        <a:t>Neither prices, nor benefits, nor policies. Everything is standardized. </a:t>
                      </a:r>
                      <a:r>
                        <a:rPr lang="en-US" sz="1000" b="1" i="1" dirty="0">
                          <a:latin typeface="DM Sans" pitchFamily="2" charset="0"/>
                        </a:rPr>
                        <a:t>How, then, does it treat me as an individual?</a:t>
                      </a:r>
                      <a:r>
                        <a:rPr lang="en-US" sz="1000" i="1" dirty="0">
                          <a:latin typeface="DM Sans" pitchFamily="2" charset="0"/>
                        </a:rPr>
                        <a:t>” </a:t>
                      </a:r>
                      <a:r>
                        <a:rPr lang="en-US" sz="1000" i="0" dirty="0">
                          <a:latin typeface="DM Sans" pitchFamily="2" charset="0"/>
                        </a:rPr>
                        <a:t>- Woman, Member, Medicare, Multiracial/Multi-ethnic, 65+ </a:t>
                      </a:r>
                    </a:p>
                    <a:p>
                      <a:pPr algn="ctr"/>
                      <a:endParaRPr lang="en-US" sz="400" i="0" dirty="0">
                        <a:highlight>
                          <a:srgbClr val="FFFF00"/>
                        </a:highlight>
                        <a:latin typeface="DM Sans" pitchFamily="2" charset="0"/>
                      </a:endParaRPr>
                    </a:p>
                    <a:p>
                      <a:pPr algn="ctr"/>
                      <a:r>
                        <a:rPr lang="en-US" sz="1000" i="1" dirty="0">
                          <a:latin typeface="DM Sans" pitchFamily="2" charset="0"/>
                        </a:rPr>
                        <a:t>“This </a:t>
                      </a:r>
                      <a:r>
                        <a:rPr lang="en-US" sz="1000" b="1" i="1" dirty="0">
                          <a:latin typeface="DM Sans" pitchFamily="2" charset="0"/>
                        </a:rPr>
                        <a:t>feels disingenuous </a:t>
                      </a:r>
                      <a:r>
                        <a:rPr lang="en-US" sz="1000" i="1" dirty="0">
                          <a:latin typeface="DM Sans" pitchFamily="2" charset="0"/>
                        </a:rPr>
                        <a:t>- </a:t>
                      </a:r>
                      <a:r>
                        <a:rPr lang="en-US" sz="1000" b="1" i="1" dirty="0">
                          <a:latin typeface="DM Sans" pitchFamily="2" charset="0"/>
                        </a:rPr>
                        <a:t>is my plan really designed "for me" </a:t>
                      </a:r>
                      <a:r>
                        <a:rPr lang="en-US" sz="1000" i="1" dirty="0">
                          <a:latin typeface="DM Sans" pitchFamily="2" charset="0"/>
                        </a:rPr>
                        <a:t>or just what my company decides to offer in their corporate plan. Don't like this - </a:t>
                      </a:r>
                      <a:r>
                        <a:rPr lang="en-US" sz="1000" b="1" i="1" dirty="0">
                          <a:latin typeface="DM Sans" pitchFamily="2" charset="0"/>
                        </a:rPr>
                        <a:t>feels very generic insurance nonsense</a:t>
                      </a:r>
                      <a:r>
                        <a:rPr lang="en-US" sz="1000" i="1" dirty="0">
                          <a:latin typeface="DM Sans" pitchFamily="2" charset="0"/>
                        </a:rPr>
                        <a:t>.” </a:t>
                      </a:r>
                      <a:r>
                        <a:rPr lang="en-US" sz="1000" i="0" dirty="0">
                          <a:latin typeface="DM Sans" pitchFamily="2" charset="0"/>
                        </a:rPr>
                        <a:t>- Woman, Nonmember, Commercial, Asian/PI, 35-54</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0743864"/>
                  </a:ext>
                </a:extLst>
              </a:tr>
            </a:tbl>
          </a:graphicData>
        </a:graphic>
      </p:graphicFrame>
      <p:sp>
        <p:nvSpPr>
          <p:cNvPr id="9" name="Text Placeholder 3">
            <a:extLst>
              <a:ext uri="{FF2B5EF4-FFF2-40B4-BE49-F238E27FC236}">
                <a16:creationId xmlns:a16="http://schemas.microsoft.com/office/drawing/2014/main" id="{4C8B21A2-B9DC-AB3B-1F9F-AD820F2B2C85}"/>
              </a:ext>
            </a:extLst>
          </p:cNvPr>
          <p:cNvSpPr txBox="1">
            <a:spLocks/>
          </p:cNvSpPr>
          <p:nvPr/>
        </p:nvSpPr>
        <p:spPr>
          <a:xfrm>
            <a:off x="1693526" y="2479988"/>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T2B 67%</a:t>
            </a:r>
          </a:p>
        </p:txBody>
      </p:sp>
      <p:sp>
        <p:nvSpPr>
          <p:cNvPr id="10" name="Text Placeholder 3">
            <a:extLst>
              <a:ext uri="{FF2B5EF4-FFF2-40B4-BE49-F238E27FC236}">
                <a16:creationId xmlns:a16="http://schemas.microsoft.com/office/drawing/2014/main" id="{3E33114D-C336-D910-A536-68410F5E73B5}"/>
              </a:ext>
            </a:extLst>
          </p:cNvPr>
          <p:cNvSpPr txBox="1">
            <a:spLocks/>
          </p:cNvSpPr>
          <p:nvPr/>
        </p:nvSpPr>
        <p:spPr>
          <a:xfrm>
            <a:off x="2840556" y="2479988"/>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T3B 66%</a:t>
            </a:r>
          </a:p>
        </p:txBody>
      </p:sp>
      <p:sp>
        <p:nvSpPr>
          <p:cNvPr id="14" name="Text Placeholder 3">
            <a:extLst>
              <a:ext uri="{FF2B5EF4-FFF2-40B4-BE49-F238E27FC236}">
                <a16:creationId xmlns:a16="http://schemas.microsoft.com/office/drawing/2014/main" id="{58BE91F1-EA01-69AD-DE9D-98289FDFC543}"/>
              </a:ext>
            </a:extLst>
          </p:cNvPr>
          <p:cNvSpPr txBox="1">
            <a:spLocks/>
          </p:cNvSpPr>
          <p:nvPr/>
        </p:nvSpPr>
        <p:spPr>
          <a:xfrm>
            <a:off x="1102094" y="1600068"/>
            <a:ext cx="1611292"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DM Sans" pitchFamily="2" charset="0"/>
              </a:rPr>
              <a:t>Overall Reaction</a:t>
            </a:r>
          </a:p>
          <a:p>
            <a:pPr algn="ctr">
              <a:spcBef>
                <a:spcPts val="0"/>
              </a:spcBef>
            </a:pPr>
            <a:r>
              <a:rPr lang="en-US" sz="1200">
                <a:solidFill>
                  <a:schemeClr val="tx1"/>
                </a:solidFill>
                <a:latin typeface="DM Sans" pitchFamily="2" charset="0"/>
              </a:rPr>
              <a:t>(5-pt scale, N=443)</a:t>
            </a:r>
          </a:p>
        </p:txBody>
      </p:sp>
      <p:sp>
        <p:nvSpPr>
          <p:cNvPr id="15" name="Text Placeholder 3">
            <a:extLst>
              <a:ext uri="{FF2B5EF4-FFF2-40B4-BE49-F238E27FC236}">
                <a16:creationId xmlns:a16="http://schemas.microsoft.com/office/drawing/2014/main" id="{08921A68-3D20-7A8F-DE8C-FAFF9DFF309B}"/>
              </a:ext>
            </a:extLst>
          </p:cNvPr>
          <p:cNvSpPr txBox="1">
            <a:spLocks/>
          </p:cNvSpPr>
          <p:nvPr/>
        </p:nvSpPr>
        <p:spPr>
          <a:xfrm>
            <a:off x="2713386" y="1682857"/>
            <a:ext cx="1748387" cy="47783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DM Sans" pitchFamily="2" charset="0"/>
              </a:rPr>
              <a:t>Relevance</a:t>
            </a:r>
          </a:p>
          <a:p>
            <a:pPr algn="ctr">
              <a:spcBef>
                <a:spcPts val="0"/>
              </a:spcBef>
            </a:pPr>
            <a:r>
              <a:rPr lang="en-US" sz="1200">
                <a:solidFill>
                  <a:schemeClr val="tx1"/>
                </a:solidFill>
                <a:latin typeface="DM Sans" pitchFamily="2" charset="0"/>
              </a:rPr>
              <a:t>(5-pt scale, N=443)</a:t>
            </a:r>
          </a:p>
        </p:txBody>
      </p:sp>
      <p:sp>
        <p:nvSpPr>
          <p:cNvPr id="4" name="TextBox 3">
            <a:extLst>
              <a:ext uri="{FF2B5EF4-FFF2-40B4-BE49-F238E27FC236}">
                <a16:creationId xmlns:a16="http://schemas.microsoft.com/office/drawing/2014/main" id="{6775C2EF-A909-B35A-CF32-F96CE5C8B282}"/>
              </a:ext>
            </a:extLst>
          </p:cNvPr>
          <p:cNvSpPr txBox="1"/>
          <p:nvPr/>
        </p:nvSpPr>
        <p:spPr>
          <a:xfrm>
            <a:off x="4743450" y="6521886"/>
            <a:ext cx="7448550" cy="307777"/>
          </a:xfrm>
          <a:prstGeom prst="rect">
            <a:avLst/>
          </a:prstGeom>
          <a:solidFill>
            <a:schemeClr val="bg1">
              <a:lumMod val="95000"/>
            </a:schemeClr>
          </a:solidFill>
          <a:ln w="3175">
            <a:solidFill>
              <a:schemeClr val="accent5"/>
            </a:solidFill>
          </a:ln>
        </p:spPr>
        <p:txBody>
          <a:bodyPr wrap="square" lIns="0" tIns="0" rIns="0" bIns="0" rtlCol="0">
            <a:spAutoFit/>
          </a:bodyPr>
          <a:lstStyle/>
          <a:p>
            <a:pPr marL="461963" fontAlgn="auto">
              <a:spcAft>
                <a:spcPts val="0"/>
              </a:spcAft>
            </a:pPr>
            <a:r>
              <a:rPr lang="en-US" sz="1000" b="1">
                <a:solidFill>
                  <a:schemeClr val="accent2"/>
                </a:solidFill>
                <a:latin typeface="DM Sans" pitchFamily="2" charset="0"/>
              </a:rPr>
              <a:t>Older Audience are significantly less positive; Black/AA, High Health Status and High Healthcare Engaged viewers are significantly more positive. 25-54, Black/AA &amp; Hispanic audiences feel higher (T2B) relevance </a:t>
            </a:r>
            <a:r>
              <a:rPr lang="en-US" sz="1000">
                <a:solidFill>
                  <a:schemeClr val="accent2"/>
                </a:solidFill>
                <a:latin typeface="DM Sans" pitchFamily="2" charset="0"/>
              </a:rPr>
              <a:t>See Appendix</a:t>
            </a:r>
          </a:p>
        </p:txBody>
      </p:sp>
      <p:pic>
        <p:nvPicPr>
          <p:cNvPr id="16" name="Graphic 15" descr="Target Audience with solid fill">
            <a:extLst>
              <a:ext uri="{FF2B5EF4-FFF2-40B4-BE49-F238E27FC236}">
                <a16:creationId xmlns:a16="http://schemas.microsoft.com/office/drawing/2014/main" id="{51D71AA2-DC9A-784C-8E79-A139E2B9F1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43450" y="6471324"/>
            <a:ext cx="426849" cy="426849"/>
          </a:xfrm>
          <a:prstGeom prst="rect">
            <a:avLst/>
          </a:prstGeom>
        </p:spPr>
      </p:pic>
    </p:spTree>
    <p:extLst>
      <p:ext uri="{BB962C8B-B14F-4D97-AF65-F5344CB8AC3E}">
        <p14:creationId xmlns:p14="http://schemas.microsoft.com/office/powerpoint/2010/main" val="2700967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383544-70E7-97FC-F7BF-B961DEC77DCE}"/>
              </a:ext>
            </a:extLst>
          </p:cNvPr>
          <p:cNvSpPr txBox="1"/>
          <p:nvPr/>
        </p:nvSpPr>
        <p:spPr>
          <a:xfrm>
            <a:off x="6636775" y="6494448"/>
            <a:ext cx="4589205" cy="307777"/>
          </a:xfrm>
          <a:prstGeom prst="rect">
            <a:avLst/>
          </a:prstGeom>
          <a:solidFill>
            <a:schemeClr val="bg1">
              <a:lumMod val="95000"/>
            </a:schemeClr>
          </a:solidFill>
          <a:ln w="3175">
            <a:solidFill>
              <a:schemeClr val="accent5"/>
            </a:solidFill>
          </a:ln>
        </p:spPr>
        <p:txBody>
          <a:bodyPr wrap="square" lIns="0" tIns="0" rIns="0" bIns="0" rtlCol="0">
            <a:spAutoFit/>
          </a:bodyPr>
          <a:lstStyle/>
          <a:p>
            <a:pPr marL="461963" fontAlgn="auto">
              <a:spcAft>
                <a:spcPts val="0"/>
              </a:spcAft>
            </a:pPr>
            <a:r>
              <a:rPr lang="en-US" sz="1000" b="1">
                <a:solidFill>
                  <a:schemeClr val="accent2"/>
                </a:solidFill>
                <a:latin typeface="DM Sans" pitchFamily="2" charset="0"/>
              </a:rPr>
              <a:t>BCBSMA Members and Older Audience report significantly higher rates of confusion.</a:t>
            </a:r>
            <a:endParaRPr lang="en-US" sz="1000">
              <a:solidFill>
                <a:schemeClr val="accent2"/>
              </a:solidFill>
              <a:latin typeface="DM Sans" pitchFamily="2" charset="0"/>
            </a:endParaRPr>
          </a:p>
        </p:txBody>
      </p:sp>
      <p:pic>
        <p:nvPicPr>
          <p:cNvPr id="16" name="Picture 15" descr="A collage of a person&#10;&#10;Description automatically generated">
            <a:extLst>
              <a:ext uri="{FF2B5EF4-FFF2-40B4-BE49-F238E27FC236}">
                <a16:creationId xmlns:a16="http://schemas.microsoft.com/office/drawing/2014/main" id="{FB886B4E-7AE0-AD11-866A-6A05C4521C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89593" cy="1062896"/>
          </a:xfrm>
          <a:prstGeom prst="rect">
            <a:avLst/>
          </a:prstGeom>
        </p:spPr>
      </p:pic>
      <p:sp>
        <p:nvSpPr>
          <p:cNvPr id="11" name="Text Placeholder 1">
            <a:extLst>
              <a:ext uri="{FF2B5EF4-FFF2-40B4-BE49-F238E27FC236}">
                <a16:creationId xmlns:a16="http://schemas.microsoft.com/office/drawing/2014/main" id="{DAAFADC2-C049-3D94-0177-B34F5BBE83F2}"/>
              </a:ext>
            </a:extLst>
          </p:cNvPr>
          <p:cNvSpPr txBox="1">
            <a:spLocks/>
          </p:cNvSpPr>
          <p:nvPr/>
        </p:nvSpPr>
        <p:spPr>
          <a:xfrm>
            <a:off x="1907740" y="381000"/>
            <a:ext cx="8940773" cy="3509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all" spc="0" normalizeH="0" baseline="0" noProof="0">
                <a:ln>
                  <a:noFill/>
                </a:ln>
                <a:solidFill>
                  <a:srgbClr val="FD5D3B"/>
                </a:solidFill>
                <a:effectLst/>
                <a:uLnTx/>
                <a:uFillTx/>
                <a:latin typeface="Bebas Neue" panose="020B0606020202050201" pitchFamily="34" charset="0"/>
                <a:ea typeface="+mn-ea"/>
                <a:cs typeface="+mn-cs"/>
              </a:rPr>
              <a:t>Personalized guidance comes through loud and clear</a:t>
            </a:r>
          </a:p>
        </p:txBody>
      </p:sp>
      <p:sp>
        <p:nvSpPr>
          <p:cNvPr id="30" name="TextBox 29">
            <a:extLst>
              <a:ext uri="{FF2B5EF4-FFF2-40B4-BE49-F238E27FC236}">
                <a16:creationId xmlns:a16="http://schemas.microsoft.com/office/drawing/2014/main" id="{D43BF133-29C7-2ACF-3ED3-58B11E19DBC7}"/>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SOURCE: 2024 Brand Campaign Test (April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Blue idea exchange/Medicare idea exchange + OOC Sample Boost (N=</a:t>
            </a:r>
            <a:r>
              <a:rPr lang="en-US" sz="1050">
                <a:solidFill>
                  <a:srgbClr val="A3A3A3">
                    <a:lumMod val="75000"/>
                  </a:srgbClr>
                </a:solidFill>
                <a:latin typeface="DM Sans" pitchFamily="2" charset="0"/>
              </a:rPr>
              <a:t>443</a:t>
            </a: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a:t>
            </a:r>
          </a:p>
        </p:txBody>
      </p:sp>
      <p:sp>
        <p:nvSpPr>
          <p:cNvPr id="31" name="Text Placeholder 3">
            <a:extLst>
              <a:ext uri="{FF2B5EF4-FFF2-40B4-BE49-F238E27FC236}">
                <a16:creationId xmlns:a16="http://schemas.microsoft.com/office/drawing/2014/main" id="{5B5867BD-9813-3F49-7493-F3B848EF8067}"/>
              </a:ext>
            </a:extLst>
          </p:cNvPr>
          <p:cNvSpPr txBox="1">
            <a:spLocks/>
          </p:cNvSpPr>
          <p:nvPr/>
        </p:nvSpPr>
        <p:spPr>
          <a:xfrm>
            <a:off x="1907741" y="762000"/>
            <a:ext cx="771804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D4877"/>
                </a:solidFill>
                <a:effectLst/>
                <a:uLnTx/>
                <a:uFillTx/>
                <a:latin typeface="DM Sans" pitchFamily="2" charset="0"/>
                <a:ea typeface="+mn-ea"/>
                <a:cs typeface="+mn-cs"/>
              </a:rPr>
              <a:t>But some members are confused what the personalized guidance includes and how BCBSMA will deliver it</a:t>
            </a:r>
          </a:p>
        </p:txBody>
      </p:sp>
      <p:sp>
        <p:nvSpPr>
          <p:cNvPr id="12" name="TextBox 11">
            <a:extLst>
              <a:ext uri="{FF2B5EF4-FFF2-40B4-BE49-F238E27FC236}">
                <a16:creationId xmlns:a16="http://schemas.microsoft.com/office/drawing/2014/main" id="{81352BBA-C1C2-B0E1-E362-4FC9530FB81A}"/>
              </a:ext>
            </a:extLst>
          </p:cNvPr>
          <p:cNvSpPr txBox="1"/>
          <p:nvPr/>
        </p:nvSpPr>
        <p:spPr>
          <a:xfrm>
            <a:off x="0" y="898371"/>
            <a:ext cx="1776768" cy="184666"/>
          </a:xfrm>
          <a:prstGeom prst="rect">
            <a:avLst/>
          </a:prstGeom>
          <a:solidFill>
            <a:schemeClr val="accent1"/>
          </a:solidFill>
        </p:spPr>
        <p:txBody>
          <a:bodyPr wrap="none" lIns="182880" tIns="0" rIns="182880" bIns="0"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DM Sans" pitchFamily="2" charset="0"/>
                <a:ea typeface="+mn-ea"/>
                <a:cs typeface="+mn-cs"/>
              </a:rPr>
              <a:t>:15 Care Navigation</a:t>
            </a:r>
          </a:p>
        </p:txBody>
      </p:sp>
      <p:graphicFrame>
        <p:nvGraphicFramePr>
          <p:cNvPr id="32" name="Table 31">
            <a:extLst>
              <a:ext uri="{FF2B5EF4-FFF2-40B4-BE49-F238E27FC236}">
                <a16:creationId xmlns:a16="http://schemas.microsoft.com/office/drawing/2014/main" id="{433563D1-011F-8F46-964F-1DC305E98AD7}"/>
              </a:ext>
            </a:extLst>
          </p:cNvPr>
          <p:cNvGraphicFramePr>
            <a:graphicFrameLocks noGrp="1"/>
          </p:cNvGraphicFramePr>
          <p:nvPr>
            <p:extLst>
              <p:ext uri="{D42A27DB-BD31-4B8C-83A1-F6EECF244321}">
                <p14:modId xmlns:p14="http://schemas.microsoft.com/office/powerpoint/2010/main" val="852650009"/>
              </p:ext>
            </p:extLst>
          </p:nvPr>
        </p:nvGraphicFramePr>
        <p:xfrm>
          <a:off x="8090359" y="2381478"/>
          <a:ext cx="3200400" cy="3360293"/>
        </p:xfrm>
        <a:graphic>
          <a:graphicData uri="http://schemas.openxmlformats.org/drawingml/2006/table">
            <a:tbl>
              <a:tblPr firstRow="1" bandRow="1">
                <a:tableStyleId>{5A111915-BE36-4E01-A7E5-04B1672EAD32}</a:tableStyleId>
              </a:tblPr>
              <a:tblGrid>
                <a:gridCol w="3200400">
                  <a:extLst>
                    <a:ext uri="{9D8B030D-6E8A-4147-A177-3AD203B41FA5}">
                      <a16:colId xmlns:a16="http://schemas.microsoft.com/office/drawing/2014/main" val="99739946"/>
                    </a:ext>
                  </a:extLst>
                </a:gridCol>
              </a:tblGrid>
              <a:tr h="0">
                <a:tc>
                  <a:txBody>
                    <a:bodyPr/>
                    <a:lstStyle/>
                    <a:p>
                      <a:pPr marL="0" marR="0" algn="ctr">
                        <a:lnSpc>
                          <a:spcPct val="107000"/>
                        </a:lnSpc>
                        <a:spcBef>
                          <a:spcPts val="0"/>
                        </a:spcBef>
                        <a:spcAft>
                          <a:spcPts val="0"/>
                        </a:spcAft>
                      </a:pPr>
                      <a:r>
                        <a:rPr lang="en-US" sz="1200" b="1" strike="noStrike" kern="1200">
                          <a:solidFill>
                            <a:schemeClr val="bg1"/>
                          </a:solidFill>
                          <a:latin typeface="DM Sans"/>
                          <a:ea typeface="+mn-ea"/>
                          <a:cs typeface="+mn-cs"/>
                        </a:rPr>
                        <a:t>14% found something confusing </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956974868"/>
                  </a:ext>
                </a:extLst>
              </a:tr>
              <a:tr h="370840">
                <a:tc>
                  <a:txBody>
                    <a:bodyPr/>
                    <a:lstStyle/>
                    <a:p>
                      <a:pPr marL="285750" indent="-285750">
                        <a:buClr>
                          <a:schemeClr val="accent4"/>
                        </a:buClr>
                        <a:buFont typeface="Arial" panose="020B0604020202020204" pitchFamily="34" charset="0"/>
                        <a:buChar char="•"/>
                      </a:pPr>
                      <a:r>
                        <a:rPr lang="en-US" sz="1400">
                          <a:solidFill>
                            <a:schemeClr val="accent4"/>
                          </a:solidFill>
                          <a:latin typeface="DM Sans" pitchFamily="2" charset="0"/>
                        </a:rPr>
                        <a:t>Not enough details on what personalized guidance entails and how BCBSMA provides it</a:t>
                      </a:r>
                    </a:p>
                    <a:p>
                      <a:pPr marL="285750" indent="-285750">
                        <a:buClr>
                          <a:schemeClr val="accent4"/>
                        </a:buClr>
                        <a:buFont typeface="Arial" panose="020B0604020202020204" pitchFamily="34" charset="0"/>
                        <a:buChar char="•"/>
                      </a:pPr>
                      <a:r>
                        <a:rPr lang="en-US" sz="1400">
                          <a:solidFill>
                            <a:schemeClr val="accent4"/>
                          </a:solidFill>
                          <a:latin typeface="DM Sans" pitchFamily="2" charset="0"/>
                        </a:rPr>
                        <a:t>Purpose of blue/orange lines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370840">
                <a:tc>
                  <a:txBody>
                    <a:bodyPr/>
                    <a:lstStyle/>
                    <a:p>
                      <a:pPr algn="ctr"/>
                      <a:endParaRPr lang="en-US" sz="1000">
                        <a:latin typeface="DM Sans" pitchFamily="2" charset="0"/>
                      </a:endParaRPr>
                    </a:p>
                    <a:p>
                      <a:pPr algn="ctr"/>
                      <a:r>
                        <a:rPr lang="en-US" sz="1000" i="1">
                          <a:latin typeface="DM Sans" pitchFamily="2" charset="0"/>
                        </a:rPr>
                        <a:t>“What personalized guidance does BCBS provide? I can tell that I need to go to my online account to figure it out, but it's not clear from the commercial</a:t>
                      </a:r>
                      <a:r>
                        <a:rPr lang="en-US" sz="1000">
                          <a:latin typeface="DM Sans" pitchFamily="2" charset="0"/>
                        </a:rPr>
                        <a:t>.” – Man, Member, Commercial, White/Caucasian, 25-34</a:t>
                      </a:r>
                    </a:p>
                    <a:p>
                      <a:pPr algn="ctr"/>
                      <a:endParaRPr lang="en-US" sz="1000" i="1" kern="1200">
                        <a:solidFill>
                          <a:schemeClr val="tx1"/>
                        </a:solidFill>
                        <a:latin typeface="DM Sans" pitchFamily="2" charset="0"/>
                        <a:ea typeface="+mn-ea"/>
                        <a:cs typeface="+mn-cs"/>
                      </a:endParaRPr>
                    </a:p>
                    <a:p>
                      <a:pPr algn="ctr"/>
                      <a:r>
                        <a:rPr lang="en-US" sz="1000" i="1" kern="1200">
                          <a:solidFill>
                            <a:schemeClr val="tx1"/>
                          </a:solidFill>
                          <a:latin typeface="DM Sans" pitchFamily="2" charset="0"/>
                          <a:ea typeface="+mn-ea"/>
                          <a:cs typeface="+mn-cs"/>
                        </a:rPr>
                        <a:t>“BCBSMA can help us online, but how can you help us as a unique customer?” – Woman, Member, Commercial, Asian/PI, </a:t>
                      </a:r>
                      <a:r>
                        <a:rPr kumimoji="0" lang="en-US" sz="1000" b="0" i="1" u="none" strike="noStrike" kern="1200" cap="none" spc="0" normalizeH="0" baseline="0" noProof="0">
                          <a:ln>
                            <a:noFill/>
                          </a:ln>
                          <a:solidFill>
                            <a:srgbClr val="0D4877"/>
                          </a:solidFill>
                          <a:effectLst/>
                          <a:uLnTx/>
                          <a:uFillTx/>
                          <a:latin typeface="DM Sans" pitchFamily="2" charset="0"/>
                          <a:ea typeface="Calibri" panose="020F0502020204030204" pitchFamily="34" charset="0"/>
                          <a:cs typeface="Times New Roman" panose="02020603050405020304" pitchFamily="18" charset="0"/>
                        </a:rPr>
                        <a:t>35-54</a:t>
                      </a:r>
                      <a:endParaRPr lang="en-US" sz="1000" i="1" kern="1200">
                        <a:solidFill>
                          <a:schemeClr val="tx1"/>
                        </a:solidFill>
                        <a:latin typeface="DM Sans" pitchFamily="2" charset="0"/>
                        <a:ea typeface="+mn-ea"/>
                        <a:cs typeface="+mn-cs"/>
                      </a:endParaRPr>
                    </a:p>
                    <a:p>
                      <a:pPr marL="0" algn="ctr" defTabSz="914400" rtl="0" eaLnBrk="1" latinLnBrk="0" hangingPunct="1"/>
                      <a:endParaRPr lang="en-US" sz="1000" i="1" kern="1200">
                        <a:solidFill>
                          <a:schemeClr val="tx1"/>
                        </a:solidFill>
                        <a:latin typeface="DM Sans" pitchFamily="2" charset="0"/>
                        <a:ea typeface="+mn-ea"/>
                        <a:cs typeface="+mn-cs"/>
                      </a:endParaRPr>
                    </a:p>
                    <a:p>
                      <a:pPr marL="0" algn="ctr" defTabSz="914400" rtl="0" eaLnBrk="1" latinLnBrk="0" hangingPunct="1"/>
                      <a:r>
                        <a:rPr lang="en-US" sz="1000" i="1" kern="1200">
                          <a:solidFill>
                            <a:schemeClr val="tx1"/>
                          </a:solidFill>
                          <a:latin typeface="DM Sans" pitchFamily="2" charset="0"/>
                          <a:ea typeface="+mn-ea"/>
                          <a:cs typeface="+mn-cs"/>
                        </a:rPr>
                        <a:t>“The blue and orange graphics are distracting, purposeless.” – Man, Nonmember, Commercial,, White/Caucasian, 55-64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0743864"/>
                  </a:ext>
                </a:extLst>
              </a:tr>
            </a:tbl>
          </a:graphicData>
        </a:graphic>
      </p:graphicFrame>
      <p:sp>
        <p:nvSpPr>
          <p:cNvPr id="36" name="Oval 35">
            <a:extLst>
              <a:ext uri="{FF2B5EF4-FFF2-40B4-BE49-F238E27FC236}">
                <a16:creationId xmlns:a16="http://schemas.microsoft.com/office/drawing/2014/main" id="{7DD029DD-A6B8-6E94-596A-E9BE347C9614}"/>
              </a:ext>
            </a:extLst>
          </p:cNvPr>
          <p:cNvSpPr>
            <a:spLocks noChangeAspect="1"/>
          </p:cNvSpPr>
          <p:nvPr/>
        </p:nvSpPr>
        <p:spPr>
          <a:xfrm>
            <a:off x="10975222" y="1836694"/>
            <a:ext cx="1084855" cy="10848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a:solidFill>
                  <a:srgbClr val="FFFFFF"/>
                </a:solidFill>
                <a:latin typeface="DM Sans" pitchFamily="2" charset="0"/>
              </a:rPr>
              <a:t>86</a:t>
            </a:r>
            <a:r>
              <a:rPr kumimoji="0" lang="en-US" sz="2400" b="1" i="0" u="none" strike="noStrike" kern="1200" cap="none" spc="0" normalizeH="0" baseline="0" noProof="0">
                <a:ln>
                  <a:noFill/>
                </a:ln>
                <a:solidFill>
                  <a:srgbClr val="FFFFFF"/>
                </a:solidFill>
                <a:effectLst/>
                <a:uLnTx/>
                <a:uFillTx/>
                <a:latin typeface="DM Sans" pitchFamily="2" charset="0"/>
                <a:ea typeface="+mn-ea"/>
                <a:cs typeface="+mn-cs"/>
              </a:rPr>
              <a:t>%</a:t>
            </a:r>
          </a:p>
        </p:txBody>
      </p:sp>
      <p:sp>
        <p:nvSpPr>
          <p:cNvPr id="38" name="TextBox 37">
            <a:extLst>
              <a:ext uri="{FF2B5EF4-FFF2-40B4-BE49-F238E27FC236}">
                <a16:creationId xmlns:a16="http://schemas.microsoft.com/office/drawing/2014/main" id="{821AE965-9F22-E380-2BEB-8FF3C7E50A2A}"/>
              </a:ext>
            </a:extLst>
          </p:cNvPr>
          <p:cNvSpPr txBox="1"/>
          <p:nvPr/>
        </p:nvSpPr>
        <p:spPr>
          <a:xfrm>
            <a:off x="11028568" y="2316362"/>
            <a:ext cx="978162" cy="461665"/>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DM Sans" pitchFamily="2" charset="0"/>
                <a:ea typeface="+mn-ea"/>
                <a:cs typeface="+mn-cs"/>
              </a:rPr>
              <a:t>found this storyboard clear</a:t>
            </a:r>
          </a:p>
        </p:txBody>
      </p:sp>
      <p:sp>
        <p:nvSpPr>
          <p:cNvPr id="3" name="Rectangle 2">
            <a:extLst>
              <a:ext uri="{FF2B5EF4-FFF2-40B4-BE49-F238E27FC236}">
                <a16:creationId xmlns:a16="http://schemas.microsoft.com/office/drawing/2014/main" id="{F138B45C-F6D5-FFF0-8DA6-77C1F8157380}"/>
              </a:ext>
            </a:extLst>
          </p:cNvPr>
          <p:cNvSpPr/>
          <p:nvPr/>
        </p:nvSpPr>
        <p:spPr>
          <a:xfrm>
            <a:off x="697147" y="1920141"/>
            <a:ext cx="6857750" cy="707886"/>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D4877"/>
                </a:solidFill>
                <a:effectLst/>
                <a:uLnTx/>
                <a:uFillTx/>
                <a:latin typeface="DM Sans" pitchFamily="2" charset="0"/>
                <a:ea typeface="Calibri" panose="020F0502020204030204" pitchFamily="34" charset="0"/>
                <a:cs typeface="Times New Roman" panose="02020603050405020304" pitchFamily="18" charset="0"/>
              </a:rPr>
              <a:t>BCBSMA offers personalized guidance for </a:t>
            </a:r>
            <a:r>
              <a:rPr lang="en-US" sz="2000" b="1">
                <a:solidFill>
                  <a:srgbClr val="0D4877"/>
                </a:solidFill>
                <a:latin typeface="DM Sans" pitchFamily="2" charset="0"/>
                <a:ea typeface="Calibri" panose="020F0502020204030204" pitchFamily="34" charset="0"/>
                <a:cs typeface="Times New Roman" panose="02020603050405020304" pitchFamily="18" charset="0"/>
              </a:rPr>
              <a:t>members’</a:t>
            </a:r>
            <a:r>
              <a:rPr kumimoji="0" lang="en-US" sz="2000" b="1" i="0" u="none" strike="noStrike" kern="1200" cap="none" spc="0" normalizeH="0" baseline="0" noProof="0">
                <a:ln>
                  <a:noFill/>
                </a:ln>
                <a:solidFill>
                  <a:srgbClr val="0D4877"/>
                </a:solidFill>
                <a:effectLst/>
                <a:uLnTx/>
                <a:uFillTx/>
                <a:latin typeface="DM Sans" pitchFamily="2" charset="0"/>
                <a:ea typeface="Calibri" panose="020F0502020204030204" pitchFamily="34" charset="0"/>
                <a:cs typeface="Times New Roman" panose="02020603050405020304" pitchFamily="18" charset="0"/>
              </a:rPr>
              <a:t> unique healthcare needs.</a:t>
            </a:r>
            <a:endParaRPr kumimoji="0" lang="en-US" sz="2000" b="0" i="1" u="none" strike="noStrike" kern="1200" cap="none" spc="0" normalizeH="0" baseline="0" noProof="0">
              <a:ln>
                <a:noFill/>
              </a:ln>
              <a:solidFill>
                <a:srgbClr val="0D4877"/>
              </a:solidFill>
              <a:effectLst/>
              <a:uLnTx/>
              <a:uFillTx/>
              <a:latin typeface="DM Sans"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889AFF3-6B34-7403-A28B-E76C6893022D}"/>
              </a:ext>
            </a:extLst>
          </p:cNvPr>
          <p:cNvSpPr/>
          <p:nvPr/>
        </p:nvSpPr>
        <p:spPr>
          <a:xfrm>
            <a:off x="697147" y="3964813"/>
            <a:ext cx="7426946" cy="40011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2C3FE"/>
                </a:solidFill>
                <a:effectLst/>
                <a:uLnTx/>
                <a:uFillTx/>
                <a:latin typeface="DM Sans" pitchFamily="2" charset="0"/>
                <a:ea typeface="Calibri" panose="020F0502020204030204" pitchFamily="34" charset="0"/>
                <a:cs typeface="Times New Roman" panose="02020603050405020304" pitchFamily="18" charset="0"/>
              </a:rPr>
              <a:t>BCBSMA is there to help members stay healthy. </a:t>
            </a:r>
            <a:endParaRPr kumimoji="0" lang="en-US" sz="1200" b="1" i="0" u="none" strike="noStrike" kern="1200" cap="none" spc="0" normalizeH="0" baseline="0" noProof="0">
              <a:ln>
                <a:noFill/>
              </a:ln>
              <a:solidFill>
                <a:srgbClr val="02C3FE"/>
              </a:solidFill>
              <a:effectLst/>
              <a:uLnTx/>
              <a:uFillTx/>
              <a:latin typeface="DM Sans" pitchFamily="2"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0FC97289-8DC2-0E98-438E-2C64033B807C}"/>
              </a:ext>
            </a:extLst>
          </p:cNvPr>
          <p:cNvSpPr/>
          <p:nvPr/>
        </p:nvSpPr>
        <p:spPr>
          <a:xfrm>
            <a:off x="693013" y="2637604"/>
            <a:ext cx="7281665" cy="1169551"/>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D4877"/>
                </a:solidFill>
                <a:effectLst/>
                <a:uLnTx/>
                <a:uFillTx/>
                <a:latin typeface="DM Sans" pitchFamily="2" charset="0"/>
                <a:ea typeface="Calibri" panose="020F0502020204030204" pitchFamily="34" charset="0"/>
                <a:cs typeface="Times New Roman" panose="02020603050405020304" pitchFamily="18" charset="0"/>
              </a:rPr>
              <a:t>“You are unique and BCBS cares about your health and offers personal guidance for your healthcare needs.” – Female, Member, Commercial, White, </a:t>
            </a:r>
            <a:r>
              <a:rPr lang="en-US" sz="1400" i="1">
                <a:solidFill>
                  <a:srgbClr val="0D4877"/>
                </a:solidFill>
                <a:latin typeface="DM Sans" pitchFamily="2" charset="0"/>
                <a:ea typeface="Calibri" panose="020F0502020204030204" pitchFamily="34" charset="0"/>
                <a:cs typeface="Times New Roman" panose="02020603050405020304" pitchFamily="18" charset="0"/>
              </a:rPr>
              <a:t>35-44</a:t>
            </a:r>
            <a:endParaRPr kumimoji="0" lang="en-US" sz="1400" b="0" i="1" u="none" strike="noStrike" kern="1200" cap="none" spc="0" normalizeH="0" baseline="0" noProof="0">
              <a:ln>
                <a:noFill/>
              </a:ln>
              <a:solidFill>
                <a:srgbClr val="0D4877"/>
              </a:solidFill>
              <a:effectLst/>
              <a:uLnTx/>
              <a:uFillTx/>
              <a:latin typeface="DM Sans" pitchFamily="2"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a:ln>
                <a:noFill/>
              </a:ln>
              <a:solidFill>
                <a:srgbClr val="0D4877"/>
              </a:solidFill>
              <a:effectLst/>
              <a:uLnTx/>
              <a:uFillTx/>
              <a:latin typeface="DM Sans" pitchFamily="2"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D4877"/>
                </a:solidFill>
                <a:effectLst/>
                <a:uLnTx/>
                <a:uFillTx/>
                <a:latin typeface="DM Sans" pitchFamily="2" charset="0"/>
                <a:ea typeface="Calibri" panose="020F0502020204030204" pitchFamily="34" charset="0"/>
                <a:cs typeface="Times New Roman" panose="02020603050405020304" pitchFamily="18" charset="0"/>
              </a:rPr>
              <a:t>“BCBS provides personalized assistance to ensure you get individualized and specialized care.” – Female, Member, Commercial, Black/AA, 35-54</a:t>
            </a:r>
          </a:p>
        </p:txBody>
      </p:sp>
      <p:sp>
        <p:nvSpPr>
          <p:cNvPr id="8" name="Rectangle 7">
            <a:extLst>
              <a:ext uri="{FF2B5EF4-FFF2-40B4-BE49-F238E27FC236}">
                <a16:creationId xmlns:a16="http://schemas.microsoft.com/office/drawing/2014/main" id="{A31C8342-0254-67A8-8958-74FEFA86405B}"/>
              </a:ext>
            </a:extLst>
          </p:cNvPr>
          <p:cNvSpPr/>
          <p:nvPr/>
        </p:nvSpPr>
        <p:spPr>
          <a:xfrm>
            <a:off x="693013" y="4370910"/>
            <a:ext cx="7281665" cy="1384995"/>
          </a:xfrm>
          <a:prstGeom prst="rect">
            <a:avLst/>
          </a:prstGeom>
        </p:spPr>
        <p:txBody>
          <a:bodyPr wrap="square">
            <a:spAutoFit/>
          </a:bodyPr>
          <a:lstStyle/>
          <a:p>
            <a:pPr>
              <a:spcBef>
                <a:spcPts val="0"/>
              </a:spcBef>
              <a:spcAft>
                <a:spcPts val="0"/>
              </a:spcAft>
              <a:defRPr/>
            </a:pPr>
            <a:r>
              <a:rPr kumimoji="0" lang="en-US" sz="1400" b="0" i="1" u="none" strike="noStrike" kern="1200" cap="none" spc="0" normalizeH="0" baseline="0" noProof="0">
                <a:ln>
                  <a:noFill/>
                </a:ln>
                <a:solidFill>
                  <a:srgbClr val="0D4877"/>
                </a:solidFill>
                <a:effectLst/>
                <a:uLnTx/>
                <a:uFillTx/>
                <a:latin typeface="DM Sans" pitchFamily="2" charset="0"/>
                <a:ea typeface="Calibri" panose="020F0502020204030204" pitchFamily="34" charset="0"/>
                <a:cs typeface="Times New Roman" panose="02020603050405020304" pitchFamily="18" charset="0"/>
              </a:rPr>
              <a:t>“BCBS is there to help members stay healthy in a variety of ways.” – Female, Member, Commercial, Asian, 55-64</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a:ln>
                <a:noFill/>
              </a:ln>
              <a:solidFill>
                <a:srgbClr val="0D4877"/>
              </a:solidFill>
              <a:effectLst/>
              <a:uLnTx/>
              <a:uFillTx/>
              <a:latin typeface="DM Sans" pitchFamily="2"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D4877"/>
                </a:solidFill>
                <a:effectLst/>
                <a:uLnTx/>
                <a:uFillTx/>
                <a:latin typeface="DM Sans" pitchFamily="2" charset="0"/>
                <a:ea typeface="Calibri" panose="020F0502020204030204" pitchFamily="34" charset="0"/>
                <a:cs typeface="Times New Roman" panose="02020603050405020304" pitchFamily="18" charset="0"/>
              </a:rPr>
              <a:t>“BC will help you identify ways to keep healthy.  The inference is that you will have coverage for that.” – Female, Nonmember, Medicare, White, 65+</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a:ln>
                <a:noFill/>
              </a:ln>
              <a:solidFill>
                <a:srgbClr val="0D4877"/>
              </a:solidFill>
              <a:effectLst/>
              <a:uLnTx/>
              <a:uFillTx/>
              <a:latin typeface="DM Sans" pitchFamily="2" charset="0"/>
              <a:ea typeface="Calibri" panose="020F0502020204030204" pitchFamily="34" charset="0"/>
              <a:cs typeface="Times New Roman" panose="02020603050405020304" pitchFamily="18" charset="0"/>
            </a:endParaRPr>
          </a:p>
        </p:txBody>
      </p:sp>
      <p:sp>
        <p:nvSpPr>
          <p:cNvPr id="9" name="Text Placeholder 3">
            <a:extLst>
              <a:ext uri="{FF2B5EF4-FFF2-40B4-BE49-F238E27FC236}">
                <a16:creationId xmlns:a16="http://schemas.microsoft.com/office/drawing/2014/main" id="{FBA63572-EA3F-A82F-12C6-93C58F37288F}"/>
              </a:ext>
            </a:extLst>
          </p:cNvPr>
          <p:cNvSpPr txBox="1">
            <a:spLocks/>
          </p:cNvSpPr>
          <p:nvPr/>
        </p:nvSpPr>
        <p:spPr>
          <a:xfrm>
            <a:off x="2623589" y="1495334"/>
            <a:ext cx="3428782"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D4877"/>
                </a:solidFill>
                <a:effectLst/>
                <a:uLnTx/>
                <a:uFillTx/>
                <a:latin typeface="DM Sans" pitchFamily="2" charset="0"/>
                <a:ea typeface="+mn-ea"/>
                <a:cs typeface="+mn-cs"/>
              </a:rPr>
              <a:t>Main Messages</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D4877"/>
                </a:solidFill>
                <a:effectLst/>
                <a:uLnTx/>
                <a:uFillTx/>
                <a:latin typeface="DM Sans" pitchFamily="2" charset="0"/>
                <a:ea typeface="+mn-ea"/>
                <a:cs typeface="+mn-cs"/>
              </a:rPr>
              <a:t>(Unaided OE, N=</a:t>
            </a:r>
            <a:r>
              <a:rPr lang="en-US" sz="1200">
                <a:solidFill>
                  <a:srgbClr val="0D4877"/>
                </a:solidFill>
                <a:latin typeface="DM Sans" pitchFamily="2" charset="0"/>
              </a:rPr>
              <a:t>443</a:t>
            </a:r>
            <a:r>
              <a:rPr kumimoji="0" lang="en-US" sz="1200" b="0" i="0" u="none" strike="noStrike" kern="1200" cap="none" spc="0" normalizeH="0" baseline="0" noProof="0">
                <a:ln>
                  <a:noFill/>
                </a:ln>
                <a:solidFill>
                  <a:srgbClr val="0D4877"/>
                </a:solidFill>
                <a:effectLst/>
                <a:uLnTx/>
                <a:uFillTx/>
                <a:latin typeface="DM Sans" pitchFamily="2" charset="0"/>
                <a:ea typeface="+mn-ea"/>
                <a:cs typeface="+mn-cs"/>
              </a:rPr>
              <a:t>)</a:t>
            </a:r>
          </a:p>
        </p:txBody>
      </p:sp>
      <p:pic>
        <p:nvPicPr>
          <p:cNvPr id="7" name="Graphic 6" descr="Target Audience with solid fill">
            <a:extLst>
              <a:ext uri="{FF2B5EF4-FFF2-40B4-BE49-F238E27FC236}">
                <a16:creationId xmlns:a16="http://schemas.microsoft.com/office/drawing/2014/main" id="{821057C2-DDAC-5AE7-7695-CB7337214A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36777" y="6434911"/>
            <a:ext cx="426849" cy="426849"/>
          </a:xfrm>
          <a:prstGeom prst="rect">
            <a:avLst/>
          </a:prstGeom>
        </p:spPr>
      </p:pic>
      <p:sp>
        <p:nvSpPr>
          <p:cNvPr id="14" name="Text Placeholder 3">
            <a:extLst>
              <a:ext uri="{FF2B5EF4-FFF2-40B4-BE49-F238E27FC236}">
                <a16:creationId xmlns:a16="http://schemas.microsoft.com/office/drawing/2014/main" id="{0113253E-55CA-8577-A562-DF79DE189F19}"/>
              </a:ext>
            </a:extLst>
          </p:cNvPr>
          <p:cNvSpPr txBox="1">
            <a:spLocks/>
          </p:cNvSpPr>
          <p:nvPr/>
        </p:nvSpPr>
        <p:spPr>
          <a:xfrm>
            <a:off x="7882264" y="1922200"/>
            <a:ext cx="3428782" cy="2999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400" b="1">
                <a:solidFill>
                  <a:schemeClr val="tx1"/>
                </a:solidFill>
                <a:latin typeface="DM Sans" pitchFamily="2" charset="0"/>
              </a:rPr>
              <a:t>Clarity &amp; Confusion</a:t>
            </a:r>
          </a:p>
          <a:p>
            <a:pPr algn="ctr">
              <a:spcBef>
                <a:spcPts val="0"/>
              </a:spcBef>
            </a:pPr>
            <a:r>
              <a:rPr lang="en-US" sz="1200">
                <a:solidFill>
                  <a:schemeClr val="tx1"/>
                </a:solidFill>
                <a:latin typeface="DM Sans" pitchFamily="2" charset="0"/>
              </a:rPr>
              <a:t>(Yes/No with OE, N=443)</a:t>
            </a:r>
          </a:p>
          <a:p>
            <a:pPr algn="ctr">
              <a:spcBef>
                <a:spcPts val="0"/>
              </a:spcBef>
            </a:pPr>
            <a:endParaRPr lang="en-US" sz="1200" b="1">
              <a:solidFill>
                <a:schemeClr val="tx1"/>
              </a:solidFill>
              <a:latin typeface="DM Sans" pitchFamily="2" charset="0"/>
            </a:endParaRPr>
          </a:p>
        </p:txBody>
      </p:sp>
    </p:spTree>
    <p:extLst>
      <p:ext uri="{BB962C8B-B14F-4D97-AF65-F5344CB8AC3E}">
        <p14:creationId xmlns:p14="http://schemas.microsoft.com/office/powerpoint/2010/main" val="860725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19">
            <a:extLst>
              <a:ext uri="{FF2B5EF4-FFF2-40B4-BE49-F238E27FC236}">
                <a16:creationId xmlns:a16="http://schemas.microsoft.com/office/drawing/2014/main" id="{D00E079D-5BDA-41C5-91A2-08F654521F1D}"/>
              </a:ext>
            </a:extLst>
          </p:cNvPr>
          <p:cNvGraphicFramePr>
            <a:graphicFrameLocks/>
          </p:cNvGraphicFramePr>
          <p:nvPr>
            <p:extLst>
              <p:ext uri="{D42A27DB-BD31-4B8C-83A1-F6EECF244321}">
                <p14:modId xmlns:p14="http://schemas.microsoft.com/office/powerpoint/2010/main" val="2914108769"/>
              </p:ext>
            </p:extLst>
          </p:nvPr>
        </p:nvGraphicFramePr>
        <p:xfrm>
          <a:off x="653145" y="2212888"/>
          <a:ext cx="7196609" cy="36954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19">
            <a:extLst>
              <a:ext uri="{FF2B5EF4-FFF2-40B4-BE49-F238E27FC236}">
                <a16:creationId xmlns:a16="http://schemas.microsoft.com/office/drawing/2014/main" id="{E26DF344-265A-3C58-D2A3-907D30B152BC}"/>
              </a:ext>
            </a:extLst>
          </p:cNvPr>
          <p:cNvGraphicFramePr>
            <a:graphicFrameLocks/>
          </p:cNvGraphicFramePr>
          <p:nvPr>
            <p:extLst>
              <p:ext uri="{D42A27DB-BD31-4B8C-83A1-F6EECF244321}">
                <p14:modId xmlns:p14="http://schemas.microsoft.com/office/powerpoint/2010/main" val="4014971608"/>
              </p:ext>
            </p:extLst>
          </p:nvPr>
        </p:nvGraphicFramePr>
        <p:xfrm>
          <a:off x="1610781" y="2206082"/>
          <a:ext cx="7196609" cy="3695492"/>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Placeholder 3">
            <a:extLst>
              <a:ext uri="{FF2B5EF4-FFF2-40B4-BE49-F238E27FC236}">
                <a16:creationId xmlns:a16="http://schemas.microsoft.com/office/drawing/2014/main" id="{01ACB69D-CCD0-E485-7497-9FA78C1A8AEA}"/>
              </a:ext>
            </a:extLst>
          </p:cNvPr>
          <p:cNvSpPr txBox="1">
            <a:spLocks/>
          </p:cNvSpPr>
          <p:nvPr/>
        </p:nvSpPr>
        <p:spPr>
          <a:xfrm>
            <a:off x="3254339" y="1669740"/>
            <a:ext cx="1748387"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DM Sans" pitchFamily="2" charset="0"/>
              </a:rPr>
              <a:t>Relevance</a:t>
            </a:r>
          </a:p>
          <a:p>
            <a:pPr algn="ctr">
              <a:spcBef>
                <a:spcPts val="0"/>
              </a:spcBef>
            </a:pPr>
            <a:r>
              <a:rPr lang="en-US" sz="1200">
                <a:solidFill>
                  <a:schemeClr val="tx1"/>
                </a:solidFill>
                <a:latin typeface="DM Sans" pitchFamily="2" charset="0"/>
              </a:rPr>
              <a:t>(5-pt scale, N=443)</a:t>
            </a:r>
          </a:p>
          <a:p>
            <a:pPr algn="ctr"/>
            <a:endParaRPr lang="en-US">
              <a:solidFill>
                <a:schemeClr val="tx1"/>
              </a:solidFill>
              <a:latin typeface="DM Sans" pitchFamily="2" charset="0"/>
            </a:endParaRPr>
          </a:p>
        </p:txBody>
      </p:sp>
      <p:pic>
        <p:nvPicPr>
          <p:cNvPr id="3" name="Picture 2" descr="A collage of a person&#10;&#10;Description automatically generated">
            <a:extLst>
              <a:ext uri="{FF2B5EF4-FFF2-40B4-BE49-F238E27FC236}">
                <a16:creationId xmlns:a16="http://schemas.microsoft.com/office/drawing/2014/main" id="{986FE192-6971-5A25-593B-F7D39C2D56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889593" cy="1062896"/>
          </a:xfrm>
          <a:prstGeom prst="rect">
            <a:avLst/>
          </a:prstGeom>
        </p:spPr>
      </p:pic>
      <p:sp>
        <p:nvSpPr>
          <p:cNvPr id="11" name="Text Placeholder 1">
            <a:extLst>
              <a:ext uri="{FF2B5EF4-FFF2-40B4-BE49-F238E27FC236}">
                <a16:creationId xmlns:a16="http://schemas.microsoft.com/office/drawing/2014/main" id="{DAAFADC2-C049-3D94-0177-B34F5BBE83F2}"/>
              </a:ext>
            </a:extLst>
          </p:cNvPr>
          <p:cNvSpPr txBox="1">
            <a:spLocks/>
          </p:cNvSpPr>
          <p:nvPr/>
        </p:nvSpPr>
        <p:spPr>
          <a:xfrm>
            <a:off x="1907740" y="381000"/>
            <a:ext cx="8013007" cy="3509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all" spc="0" normalizeH="0" baseline="0" noProof="0">
                <a:ln>
                  <a:noFill/>
                </a:ln>
                <a:solidFill>
                  <a:srgbClr val="FD5D3B"/>
                </a:solidFill>
                <a:effectLst/>
                <a:uLnTx/>
                <a:uFillTx/>
                <a:latin typeface="Bebas Neue" panose="020B0606020202050201" pitchFamily="34" charset="0"/>
                <a:ea typeface="+mn-ea"/>
                <a:cs typeface="+mn-cs"/>
              </a:rPr>
              <a:t>Majority feel positive toward the Care navigation storyboard</a:t>
            </a:r>
          </a:p>
        </p:txBody>
      </p:sp>
      <p:sp>
        <p:nvSpPr>
          <p:cNvPr id="30" name="TextBox 29">
            <a:extLst>
              <a:ext uri="{FF2B5EF4-FFF2-40B4-BE49-F238E27FC236}">
                <a16:creationId xmlns:a16="http://schemas.microsoft.com/office/drawing/2014/main" id="{D43BF133-29C7-2ACF-3ED3-58B11E19DBC7}"/>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SOURCE: 2024 Brand Campaign Test (April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Blue idea exchange/Medicare idea exchange + OOC Sample Boost (N=443)</a:t>
            </a:r>
          </a:p>
        </p:txBody>
      </p:sp>
      <p:sp>
        <p:nvSpPr>
          <p:cNvPr id="31" name="Text Placeholder 3">
            <a:extLst>
              <a:ext uri="{FF2B5EF4-FFF2-40B4-BE49-F238E27FC236}">
                <a16:creationId xmlns:a16="http://schemas.microsoft.com/office/drawing/2014/main" id="{5B5867BD-9813-3F49-7493-F3B848EF8067}"/>
              </a:ext>
            </a:extLst>
          </p:cNvPr>
          <p:cNvSpPr txBox="1">
            <a:spLocks/>
          </p:cNvSpPr>
          <p:nvPr/>
        </p:nvSpPr>
        <p:spPr>
          <a:xfrm>
            <a:off x="1907741" y="762000"/>
            <a:ext cx="771804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D4877"/>
                </a:solidFill>
                <a:effectLst/>
                <a:uLnTx/>
                <a:uFillTx/>
                <a:latin typeface="DM Sans" pitchFamily="2" charset="0"/>
                <a:ea typeface="+mn-ea"/>
                <a:cs typeface="+mn-cs"/>
              </a:rPr>
              <a:t>It feels relatable and motivates them to take control of their health with BCBSMA’s personalized guidance</a:t>
            </a:r>
          </a:p>
        </p:txBody>
      </p:sp>
      <p:graphicFrame>
        <p:nvGraphicFramePr>
          <p:cNvPr id="6" name="Table 5">
            <a:extLst>
              <a:ext uri="{FF2B5EF4-FFF2-40B4-BE49-F238E27FC236}">
                <a16:creationId xmlns:a16="http://schemas.microsoft.com/office/drawing/2014/main" id="{85951EB0-30DE-8199-D802-AE5FE3C1F2BE}"/>
              </a:ext>
            </a:extLst>
          </p:cNvPr>
          <p:cNvGraphicFramePr>
            <a:graphicFrameLocks noGrp="1"/>
          </p:cNvGraphicFramePr>
          <p:nvPr>
            <p:extLst>
              <p:ext uri="{D42A27DB-BD31-4B8C-83A1-F6EECF244321}">
                <p14:modId xmlns:p14="http://schemas.microsoft.com/office/powerpoint/2010/main" val="3187432224"/>
              </p:ext>
            </p:extLst>
          </p:nvPr>
        </p:nvGraphicFramePr>
        <p:xfrm>
          <a:off x="6295697" y="2002985"/>
          <a:ext cx="5549461" cy="2943777"/>
        </p:xfrm>
        <a:graphic>
          <a:graphicData uri="http://schemas.openxmlformats.org/drawingml/2006/table">
            <a:tbl>
              <a:tblPr firstRow="1" bandRow="1">
                <a:tableStyleId>{5A111915-BE36-4E01-A7E5-04B1672EAD32}</a:tableStyleId>
              </a:tblPr>
              <a:tblGrid>
                <a:gridCol w="5549461">
                  <a:extLst>
                    <a:ext uri="{9D8B030D-6E8A-4147-A177-3AD203B41FA5}">
                      <a16:colId xmlns:a16="http://schemas.microsoft.com/office/drawing/2014/main" val="99739946"/>
                    </a:ext>
                  </a:extLst>
                </a:gridCol>
              </a:tblGrid>
              <a:tr h="292017">
                <a:tc>
                  <a:txBody>
                    <a:bodyPr/>
                    <a:lstStyle/>
                    <a:p>
                      <a:pPr marL="0" marR="0" algn="ctr">
                        <a:lnSpc>
                          <a:spcPct val="107000"/>
                        </a:lnSpc>
                        <a:spcBef>
                          <a:spcPts val="0"/>
                        </a:spcBef>
                        <a:spcAft>
                          <a:spcPts val="0"/>
                        </a:spcAft>
                      </a:pPr>
                      <a:r>
                        <a:rPr lang="en-US" sz="1200" b="1" strike="noStrike" kern="1200">
                          <a:solidFill>
                            <a:schemeClr val="bg1"/>
                          </a:solidFill>
                          <a:latin typeface="DM Sans"/>
                          <a:ea typeface="+mn-ea"/>
                          <a:cs typeface="+mn-cs"/>
                        </a:rPr>
                        <a:t>63% very / somewhat positive</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956974868"/>
                  </a:ext>
                </a:extLst>
              </a:tr>
              <a:tr h="794816">
                <a:tc>
                  <a:txBody>
                    <a:bodyPr/>
                    <a:lstStyle/>
                    <a:p>
                      <a:pPr marL="285750" indent="-285750">
                        <a:buFont typeface="Wingdings" panose="05000000000000000000" pitchFamily="2" charset="2"/>
                        <a:buChar char="ü"/>
                      </a:pPr>
                      <a:r>
                        <a:rPr lang="en-US" sz="1400" dirty="0">
                          <a:latin typeface="DM Sans" pitchFamily="2" charset="0"/>
                        </a:rPr>
                        <a:t>Viewers relate to the man in the campaign as they see their </a:t>
                      </a:r>
                      <a:r>
                        <a:rPr lang="en-US" sz="1400" b="1" dirty="0">
                          <a:latin typeface="DM Sans" pitchFamily="2" charset="0"/>
                        </a:rPr>
                        <a:t>interests</a:t>
                      </a:r>
                      <a:r>
                        <a:rPr lang="en-US" sz="1400" dirty="0">
                          <a:latin typeface="DM Sans" pitchFamily="2" charset="0"/>
                        </a:rPr>
                        <a:t> (e.g., being active, yoga) and </a:t>
                      </a:r>
                      <a:r>
                        <a:rPr lang="en-US" sz="1400" b="1" dirty="0">
                          <a:latin typeface="DM Sans" pitchFamily="2" charset="0"/>
                        </a:rPr>
                        <a:t>health needs reflected</a:t>
                      </a:r>
                    </a:p>
                    <a:p>
                      <a:pPr marL="285750" indent="-285750">
                        <a:buFont typeface="Wingdings" panose="05000000000000000000" pitchFamily="2" charset="2"/>
                        <a:buChar char="ü"/>
                      </a:pPr>
                      <a:r>
                        <a:rPr lang="en-US" sz="1400" dirty="0">
                          <a:latin typeface="DM Sans" pitchFamily="2" charset="0"/>
                        </a:rPr>
                        <a:t>They feel </a:t>
                      </a:r>
                      <a:r>
                        <a:rPr lang="en-US" sz="1400" b="1" dirty="0">
                          <a:latin typeface="DM Sans" pitchFamily="2" charset="0"/>
                        </a:rPr>
                        <a:t>motivated to take control </a:t>
                      </a:r>
                      <a:r>
                        <a:rPr lang="en-US" sz="1400" dirty="0">
                          <a:latin typeface="DM Sans" pitchFamily="2" charset="0"/>
                        </a:rPr>
                        <a:t>of caring for their health especially with </a:t>
                      </a:r>
                      <a:r>
                        <a:rPr lang="en-US" sz="1400" b="1" dirty="0">
                          <a:latin typeface="DM Sans" pitchFamily="2" charset="0"/>
                        </a:rPr>
                        <a:t>BCBSMA providing guidance </a:t>
                      </a:r>
                    </a:p>
                    <a:p>
                      <a:pPr marL="285750" indent="-285750">
                        <a:buFont typeface="Wingdings" panose="05000000000000000000" pitchFamily="2" charset="2"/>
                        <a:buChar char="ü"/>
                      </a:pPr>
                      <a:r>
                        <a:rPr lang="en-US" sz="1400" dirty="0">
                          <a:latin typeface="DM Sans" pitchFamily="2" charset="0"/>
                        </a:rPr>
                        <a:t>The focus on the </a:t>
                      </a:r>
                      <a:r>
                        <a:rPr lang="en-US" sz="1400" b="1" dirty="0">
                          <a:latin typeface="DM Sans" pitchFamily="2" charset="0"/>
                        </a:rPr>
                        <a:t>individual and customized tools </a:t>
                      </a:r>
                      <a:r>
                        <a:rPr lang="en-US" sz="1400" dirty="0">
                          <a:latin typeface="DM Sans" pitchFamily="2" charset="0"/>
                        </a:rPr>
                        <a:t>is appealing </a:t>
                      </a:r>
                    </a:p>
                    <a:p>
                      <a:pPr marL="285750" indent="-285750">
                        <a:buFont typeface="Wingdings" panose="05000000000000000000" pitchFamily="2" charset="2"/>
                        <a:buChar char="ü"/>
                      </a:pPr>
                      <a:r>
                        <a:rPr lang="en-US" sz="1400" dirty="0">
                          <a:latin typeface="DM Sans" pitchFamily="2" charset="0"/>
                        </a:rPr>
                        <a:t>Overall </a:t>
                      </a:r>
                      <a:r>
                        <a:rPr lang="en-US" sz="1400" b="1" dirty="0">
                          <a:latin typeface="DM Sans" pitchFamily="2" charset="0"/>
                        </a:rPr>
                        <a:t>light, welcoming, and wholesome </a:t>
                      </a:r>
                      <a:r>
                        <a:rPr lang="en-US" sz="1400" dirty="0">
                          <a:latin typeface="DM Sans" pitchFamily="2" charset="0"/>
                        </a:rPr>
                        <a:t>tone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568839">
                <a:tc>
                  <a:txBody>
                    <a:bodyPr/>
                    <a:lstStyle/>
                    <a:p>
                      <a:pPr algn="ctr"/>
                      <a:r>
                        <a:rPr lang="en-US" sz="1000" i="1" dirty="0">
                          <a:latin typeface="DM Sans" pitchFamily="2" charset="0"/>
                        </a:rPr>
                        <a:t>“That Blue Cross and Blue Shield always </a:t>
                      </a:r>
                      <a:r>
                        <a:rPr lang="en-US" sz="1000" b="1" i="1" dirty="0">
                          <a:latin typeface="DM Sans" pitchFamily="2" charset="0"/>
                        </a:rPr>
                        <a:t>provides guidance for personalized care </a:t>
                      </a:r>
                      <a:r>
                        <a:rPr lang="en-US" sz="1000" i="1" dirty="0">
                          <a:latin typeface="DM Sans" pitchFamily="2" charset="0"/>
                        </a:rPr>
                        <a:t>unique as every individual.” </a:t>
                      </a:r>
                      <a:r>
                        <a:rPr lang="en-US" sz="1000" dirty="0">
                          <a:latin typeface="DM Sans" pitchFamily="2" charset="0"/>
                        </a:rPr>
                        <a:t>– Man, Member, Commercial, White/</a:t>
                      </a:r>
                      <a:r>
                        <a:rPr lang="en-US" sz="1000" dirty="0"/>
                        <a:t>Caucasian</a:t>
                      </a:r>
                      <a:r>
                        <a:rPr lang="en-US" sz="1000" dirty="0">
                          <a:latin typeface="DM Sans" pitchFamily="2" charset="0"/>
                        </a:rPr>
                        <a:t>, 55-64</a:t>
                      </a:r>
                    </a:p>
                    <a:p>
                      <a:pPr algn="ctr"/>
                      <a:endParaRPr lang="en-US" sz="1000" dirty="0">
                        <a:latin typeface="DM Sans" pitchFamily="2" charset="0"/>
                      </a:endParaRPr>
                    </a:p>
                    <a:p>
                      <a:pPr algn="ctr"/>
                      <a:r>
                        <a:rPr lang="en-US" sz="1000" dirty="0">
                          <a:latin typeface="DM Sans" pitchFamily="2" charset="0"/>
                        </a:rPr>
                        <a:t>“</a:t>
                      </a:r>
                      <a:r>
                        <a:rPr lang="en-US" sz="1000" i="1" dirty="0">
                          <a:latin typeface="DM Sans" pitchFamily="2" charset="0"/>
                        </a:rPr>
                        <a:t>The way the blue stroke is incorporated signifies </a:t>
                      </a:r>
                      <a:r>
                        <a:rPr lang="en-US" sz="1000" b="1" i="1" dirty="0">
                          <a:latin typeface="DM Sans" pitchFamily="2" charset="0"/>
                        </a:rPr>
                        <a:t>BCBS is there to help navigate the journey.”</a:t>
                      </a:r>
                      <a:r>
                        <a:rPr lang="en-US" sz="1000" i="1" dirty="0">
                          <a:latin typeface="DM Sans" pitchFamily="2" charset="0"/>
                        </a:rPr>
                        <a:t> </a:t>
                      </a:r>
                      <a:r>
                        <a:rPr lang="en-US" sz="1000" dirty="0">
                          <a:latin typeface="DM Sans" pitchFamily="2" charset="0"/>
                        </a:rPr>
                        <a:t>– Woman, Member, Commercial,</a:t>
                      </a:r>
                      <a:r>
                        <a:rPr lang="en-US" sz="1000" dirty="0"/>
                        <a:t> </a:t>
                      </a:r>
                      <a:r>
                        <a:rPr lang="en-US" sz="1000" dirty="0">
                          <a:latin typeface="DM Sans" pitchFamily="2" charset="0"/>
                        </a:rPr>
                        <a:t>White/</a:t>
                      </a:r>
                      <a:r>
                        <a:rPr lang="en-US" sz="1000" dirty="0"/>
                        <a:t>Caucasian, 55-64</a:t>
                      </a:r>
                      <a:r>
                        <a:rPr lang="en-US" sz="1000" dirty="0">
                          <a:latin typeface="DM Sans" pitchFamily="2" charset="0"/>
                        </a:rPr>
                        <a:t>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0743864"/>
                  </a:ext>
                </a:extLst>
              </a:tr>
            </a:tbl>
          </a:graphicData>
        </a:graphic>
      </p:graphicFrame>
      <p:sp>
        <p:nvSpPr>
          <p:cNvPr id="7" name="Text Placeholder 3">
            <a:extLst>
              <a:ext uri="{FF2B5EF4-FFF2-40B4-BE49-F238E27FC236}">
                <a16:creationId xmlns:a16="http://schemas.microsoft.com/office/drawing/2014/main" id="{3962DEA4-FC56-D5D5-A3A3-1FCE7F6B1EE1}"/>
              </a:ext>
            </a:extLst>
          </p:cNvPr>
          <p:cNvSpPr txBox="1">
            <a:spLocks/>
          </p:cNvSpPr>
          <p:nvPr/>
        </p:nvSpPr>
        <p:spPr>
          <a:xfrm>
            <a:off x="7240941" y="1397682"/>
            <a:ext cx="3871952"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D4877"/>
                </a:solidFill>
                <a:effectLst/>
                <a:uLnTx/>
                <a:uFillTx/>
                <a:latin typeface="DM Sans" pitchFamily="2" charset="0"/>
                <a:ea typeface="+mn-ea"/>
                <a:cs typeface="+mn-cs"/>
              </a:rPr>
              <a:t>Reasons why</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D4877"/>
                </a:solidFill>
                <a:effectLst/>
                <a:uLnTx/>
                <a:uFillTx/>
                <a:latin typeface="DM Sans" pitchFamily="2" charset="0"/>
                <a:ea typeface="+mn-ea"/>
                <a:cs typeface="+mn-cs"/>
              </a:rPr>
              <a:t>(Unaided</a:t>
            </a:r>
            <a:r>
              <a:rPr lang="en-US" sz="1200">
                <a:solidFill>
                  <a:srgbClr val="0D4877"/>
                </a:solidFill>
                <a:latin typeface="DM Sans" pitchFamily="2" charset="0"/>
              </a:rPr>
              <a:t> OE, N=443</a:t>
            </a:r>
            <a:r>
              <a:rPr kumimoji="0" lang="en-US" sz="1200" b="0" i="0" u="none" strike="noStrike" kern="1200" cap="none" spc="0" normalizeH="0" baseline="0" noProof="0">
                <a:ln>
                  <a:noFill/>
                </a:ln>
                <a:solidFill>
                  <a:srgbClr val="0D4877"/>
                </a:solidFill>
                <a:effectLst/>
                <a:uLnTx/>
                <a:uFillTx/>
                <a:latin typeface="DM Sans" pitchFamily="2" charset="0"/>
                <a:ea typeface="+mn-ea"/>
                <a:cs typeface="+mn-cs"/>
              </a:rPr>
              <a:t>)</a:t>
            </a:r>
          </a:p>
        </p:txBody>
      </p:sp>
      <p:sp>
        <p:nvSpPr>
          <p:cNvPr id="12" name="TextBox 11">
            <a:extLst>
              <a:ext uri="{FF2B5EF4-FFF2-40B4-BE49-F238E27FC236}">
                <a16:creationId xmlns:a16="http://schemas.microsoft.com/office/drawing/2014/main" id="{81352BBA-C1C2-B0E1-E362-4FC9530FB81A}"/>
              </a:ext>
            </a:extLst>
          </p:cNvPr>
          <p:cNvSpPr txBox="1"/>
          <p:nvPr/>
        </p:nvSpPr>
        <p:spPr>
          <a:xfrm>
            <a:off x="0" y="885036"/>
            <a:ext cx="1776768" cy="184666"/>
          </a:xfrm>
          <a:prstGeom prst="rect">
            <a:avLst/>
          </a:prstGeom>
          <a:solidFill>
            <a:schemeClr val="accent1"/>
          </a:solidFill>
        </p:spPr>
        <p:txBody>
          <a:bodyPr wrap="none" lIns="182880" tIns="0" rIns="182880" bIns="0"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DM Sans" pitchFamily="2" charset="0"/>
                <a:ea typeface="+mn-ea"/>
                <a:cs typeface="+mn-cs"/>
              </a:rPr>
              <a:t>:15 Care Navigation</a:t>
            </a:r>
          </a:p>
        </p:txBody>
      </p:sp>
      <p:graphicFrame>
        <p:nvGraphicFramePr>
          <p:cNvPr id="32" name="Table 31">
            <a:extLst>
              <a:ext uri="{FF2B5EF4-FFF2-40B4-BE49-F238E27FC236}">
                <a16:creationId xmlns:a16="http://schemas.microsoft.com/office/drawing/2014/main" id="{433563D1-011F-8F46-964F-1DC305E98AD7}"/>
              </a:ext>
            </a:extLst>
          </p:cNvPr>
          <p:cNvGraphicFramePr>
            <a:graphicFrameLocks noGrp="1"/>
          </p:cNvGraphicFramePr>
          <p:nvPr>
            <p:extLst>
              <p:ext uri="{D42A27DB-BD31-4B8C-83A1-F6EECF244321}">
                <p14:modId xmlns:p14="http://schemas.microsoft.com/office/powerpoint/2010/main" val="738250323"/>
              </p:ext>
            </p:extLst>
          </p:nvPr>
        </p:nvGraphicFramePr>
        <p:xfrm>
          <a:off x="6295697" y="4952001"/>
          <a:ext cx="5549461" cy="1470533"/>
        </p:xfrm>
        <a:graphic>
          <a:graphicData uri="http://schemas.openxmlformats.org/drawingml/2006/table">
            <a:tbl>
              <a:tblPr firstRow="1" bandRow="1">
                <a:tableStyleId>{5A111915-BE36-4E01-A7E5-04B1672EAD32}</a:tableStyleId>
              </a:tblPr>
              <a:tblGrid>
                <a:gridCol w="5549461">
                  <a:extLst>
                    <a:ext uri="{9D8B030D-6E8A-4147-A177-3AD203B41FA5}">
                      <a16:colId xmlns:a16="http://schemas.microsoft.com/office/drawing/2014/main" val="99739946"/>
                    </a:ext>
                  </a:extLst>
                </a:gridCol>
              </a:tblGrid>
              <a:tr h="0">
                <a:tc>
                  <a:txBody>
                    <a:bodyPr/>
                    <a:lstStyle/>
                    <a:p>
                      <a:pPr marL="0" marR="0" algn="ctr">
                        <a:lnSpc>
                          <a:spcPct val="107000"/>
                        </a:lnSpc>
                        <a:spcBef>
                          <a:spcPts val="0"/>
                        </a:spcBef>
                        <a:spcAft>
                          <a:spcPts val="0"/>
                        </a:spcAft>
                      </a:pPr>
                      <a:r>
                        <a:rPr lang="en-US" sz="1200" b="1" strike="noStrike" kern="1200">
                          <a:solidFill>
                            <a:schemeClr val="bg1"/>
                          </a:solidFill>
                          <a:latin typeface="DM Sans"/>
                          <a:ea typeface="+mn-ea"/>
                          <a:cs typeface="+mn-cs"/>
                        </a:rPr>
                        <a:t>6% very / somewhat negative</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956974868"/>
                  </a:ext>
                </a:extLst>
              </a:tr>
              <a:tr h="370840">
                <a:tc>
                  <a:txBody>
                    <a:bodyPr/>
                    <a:lstStyle/>
                    <a:p>
                      <a:pPr marL="285750" indent="-285750">
                        <a:buClr>
                          <a:schemeClr val="accent4"/>
                        </a:buClr>
                        <a:buFont typeface="Arial" panose="020B0604020202020204" pitchFamily="34" charset="0"/>
                        <a:buChar char="•"/>
                      </a:pPr>
                      <a:r>
                        <a:rPr lang="en-US" sz="1400" dirty="0">
                          <a:solidFill>
                            <a:schemeClr val="accent4"/>
                          </a:solidFill>
                          <a:latin typeface="DM Sans" pitchFamily="2" charset="0"/>
                        </a:rPr>
                        <a:t>Generic information without specifics – viewers are hooked by claims of support and individualized care, but the promise seems empty without details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370840">
                <a:tc>
                  <a:txBody>
                    <a:bodyPr/>
                    <a:lstStyle/>
                    <a:p>
                      <a:pPr algn="ctr"/>
                      <a:r>
                        <a:rPr lang="en-US" sz="1000" dirty="0">
                          <a:latin typeface="DM Sans" pitchFamily="2" charset="0"/>
                        </a:rPr>
                        <a:t>“</a:t>
                      </a:r>
                      <a:r>
                        <a:rPr lang="en-US" sz="1000" i="1" dirty="0">
                          <a:latin typeface="DM Sans" pitchFamily="2" charset="0"/>
                        </a:rPr>
                        <a:t>Once again, there's </a:t>
                      </a:r>
                      <a:r>
                        <a:rPr lang="en-US" sz="1000" b="1" i="1" dirty="0">
                          <a:latin typeface="DM Sans" pitchFamily="2" charset="0"/>
                        </a:rPr>
                        <a:t>no content</a:t>
                      </a:r>
                      <a:r>
                        <a:rPr lang="en-US" sz="1000" i="1" dirty="0">
                          <a:latin typeface="DM Sans" pitchFamily="2" charset="0"/>
                        </a:rPr>
                        <a:t>. Things are hard - we'll guide you. What does that mean? </a:t>
                      </a:r>
                      <a:r>
                        <a:rPr lang="en-US" sz="1000" b="1" i="1" dirty="0">
                          <a:latin typeface="DM Sans" pitchFamily="2" charset="0"/>
                        </a:rPr>
                        <a:t>How? </a:t>
                      </a:r>
                      <a:r>
                        <a:rPr lang="en-US" sz="1000" i="1" dirty="0">
                          <a:latin typeface="DM Sans" pitchFamily="2" charset="0"/>
                        </a:rPr>
                        <a:t>And it doesn't get me interested enough to even want to find out.”</a:t>
                      </a:r>
                      <a:r>
                        <a:rPr lang="en-US" sz="1000" dirty="0">
                          <a:latin typeface="DM Sans" pitchFamily="2" charset="0"/>
                        </a:rPr>
                        <a:t> – Woman, Member, Commercial, White/</a:t>
                      </a:r>
                      <a:r>
                        <a:rPr lang="en-US" sz="1000" dirty="0"/>
                        <a:t>Caucasian,</a:t>
                      </a:r>
                      <a:r>
                        <a:rPr lang="en-US" sz="1000" dirty="0">
                          <a:latin typeface="DM Sans" pitchFamily="2" charset="0"/>
                        </a:rPr>
                        <a:t> 25-39</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0743864"/>
                  </a:ext>
                </a:extLst>
              </a:tr>
            </a:tbl>
          </a:graphicData>
        </a:graphic>
      </p:graphicFrame>
      <p:sp>
        <p:nvSpPr>
          <p:cNvPr id="9" name="Text Placeholder 3">
            <a:extLst>
              <a:ext uri="{FF2B5EF4-FFF2-40B4-BE49-F238E27FC236}">
                <a16:creationId xmlns:a16="http://schemas.microsoft.com/office/drawing/2014/main" id="{3264E43D-3E59-A76A-FE9B-D40CBCB02047}"/>
              </a:ext>
            </a:extLst>
          </p:cNvPr>
          <p:cNvSpPr txBox="1">
            <a:spLocks/>
          </p:cNvSpPr>
          <p:nvPr/>
        </p:nvSpPr>
        <p:spPr>
          <a:xfrm>
            <a:off x="2179301" y="2479988"/>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T2B 63%</a:t>
            </a:r>
          </a:p>
        </p:txBody>
      </p:sp>
      <p:sp>
        <p:nvSpPr>
          <p:cNvPr id="10" name="Text Placeholder 3">
            <a:extLst>
              <a:ext uri="{FF2B5EF4-FFF2-40B4-BE49-F238E27FC236}">
                <a16:creationId xmlns:a16="http://schemas.microsoft.com/office/drawing/2014/main" id="{5E4BA6BF-B00A-BCCA-C4FE-48C5FAB7AA18}"/>
              </a:ext>
            </a:extLst>
          </p:cNvPr>
          <p:cNvSpPr txBox="1">
            <a:spLocks/>
          </p:cNvSpPr>
          <p:nvPr/>
        </p:nvSpPr>
        <p:spPr>
          <a:xfrm>
            <a:off x="3289997" y="2479988"/>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T3B 69%</a:t>
            </a:r>
          </a:p>
        </p:txBody>
      </p:sp>
      <p:sp>
        <p:nvSpPr>
          <p:cNvPr id="18" name="TextBox 17">
            <a:extLst>
              <a:ext uri="{FF2B5EF4-FFF2-40B4-BE49-F238E27FC236}">
                <a16:creationId xmlns:a16="http://schemas.microsoft.com/office/drawing/2014/main" id="{0135B970-CB77-D376-9AAB-43256CEA1DF8}"/>
              </a:ext>
            </a:extLst>
          </p:cNvPr>
          <p:cNvSpPr txBox="1"/>
          <p:nvPr/>
        </p:nvSpPr>
        <p:spPr>
          <a:xfrm>
            <a:off x="5107709" y="6521886"/>
            <a:ext cx="6636615" cy="307777"/>
          </a:xfrm>
          <a:prstGeom prst="rect">
            <a:avLst/>
          </a:prstGeom>
          <a:solidFill>
            <a:schemeClr val="bg1">
              <a:lumMod val="95000"/>
            </a:schemeClr>
          </a:solidFill>
          <a:ln w="3175">
            <a:solidFill>
              <a:schemeClr val="accent5"/>
            </a:solidFill>
          </a:ln>
        </p:spPr>
        <p:txBody>
          <a:bodyPr wrap="square" lIns="0" tIns="0" rIns="0" bIns="0" rtlCol="0">
            <a:spAutoFit/>
          </a:bodyPr>
          <a:lstStyle/>
          <a:p>
            <a:pPr marL="461963" fontAlgn="auto">
              <a:spcAft>
                <a:spcPts val="0"/>
              </a:spcAft>
            </a:pPr>
            <a:r>
              <a:rPr lang="en-US" sz="1000" b="1">
                <a:solidFill>
                  <a:schemeClr val="accent2"/>
                </a:solidFill>
                <a:latin typeface="DM Sans" pitchFamily="2" charset="0"/>
              </a:rPr>
              <a:t>Older Audience are significantly less positive; Black/AA, Hispanic and High Health Status viewers are significantly more positive. 25-54 &amp; Hispanic audiences feels higher (T2B) relevance </a:t>
            </a:r>
            <a:r>
              <a:rPr lang="en-US" sz="1000">
                <a:solidFill>
                  <a:schemeClr val="accent2"/>
                </a:solidFill>
                <a:latin typeface="DM Sans" pitchFamily="2" charset="0"/>
              </a:rPr>
              <a:t>See Appendix </a:t>
            </a:r>
          </a:p>
        </p:txBody>
      </p:sp>
      <p:pic>
        <p:nvPicPr>
          <p:cNvPr id="19" name="Graphic 18" descr="Target Audience with solid fill">
            <a:extLst>
              <a:ext uri="{FF2B5EF4-FFF2-40B4-BE49-F238E27FC236}">
                <a16:creationId xmlns:a16="http://schemas.microsoft.com/office/drawing/2014/main" id="{9E8947DB-A180-14A9-8C1F-B9C68CC51F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07710" y="6462349"/>
            <a:ext cx="426849" cy="426849"/>
          </a:xfrm>
          <a:prstGeom prst="rect">
            <a:avLst/>
          </a:prstGeom>
        </p:spPr>
      </p:pic>
      <p:sp>
        <p:nvSpPr>
          <p:cNvPr id="8" name="Text Placeholder 3">
            <a:extLst>
              <a:ext uri="{FF2B5EF4-FFF2-40B4-BE49-F238E27FC236}">
                <a16:creationId xmlns:a16="http://schemas.microsoft.com/office/drawing/2014/main" id="{A95DE2C6-9F0D-55AB-28CF-86D779E2CE43}"/>
              </a:ext>
            </a:extLst>
          </p:cNvPr>
          <p:cNvSpPr txBox="1">
            <a:spLocks/>
          </p:cNvSpPr>
          <p:nvPr/>
        </p:nvSpPr>
        <p:spPr>
          <a:xfrm>
            <a:off x="1610781" y="1587396"/>
            <a:ext cx="1611292"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DM Sans" pitchFamily="2" charset="0"/>
              </a:rPr>
              <a:t>Overall Reaction</a:t>
            </a:r>
          </a:p>
          <a:p>
            <a:pPr algn="ctr">
              <a:spcBef>
                <a:spcPts val="0"/>
              </a:spcBef>
            </a:pPr>
            <a:r>
              <a:rPr lang="en-US" sz="1200">
                <a:solidFill>
                  <a:schemeClr val="tx1"/>
                </a:solidFill>
                <a:latin typeface="DM Sans" pitchFamily="2" charset="0"/>
              </a:rPr>
              <a:t>(5-pt scale, N=443)</a:t>
            </a:r>
          </a:p>
        </p:txBody>
      </p:sp>
    </p:spTree>
    <p:extLst>
      <p:ext uri="{BB962C8B-B14F-4D97-AF65-F5344CB8AC3E}">
        <p14:creationId xmlns:p14="http://schemas.microsoft.com/office/powerpoint/2010/main" val="1148647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6BA90-6B5D-E748-82C3-A69235DF1704}"/>
              </a:ext>
            </a:extLst>
          </p:cNvPr>
          <p:cNvSpPr>
            <a:spLocks noGrp="1"/>
          </p:cNvSpPr>
          <p:nvPr>
            <p:ph type="body" sz="quarter" idx="10"/>
          </p:nvPr>
        </p:nvSpPr>
        <p:spPr/>
        <p:txBody>
          <a:bodyPr/>
          <a:lstStyle/>
          <a:p>
            <a:r>
              <a:rPr lang="en-US" sz="4800">
                <a:latin typeface="Bebas Neue" panose="020B0606020202050201" pitchFamily="34" charset="0"/>
              </a:rPr>
              <a:t>Wrapping it up</a:t>
            </a:r>
          </a:p>
        </p:txBody>
      </p:sp>
    </p:spTree>
    <p:extLst>
      <p:ext uri="{BB962C8B-B14F-4D97-AF65-F5344CB8AC3E}">
        <p14:creationId xmlns:p14="http://schemas.microsoft.com/office/powerpoint/2010/main" val="429699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67855EB3-2809-402F-B71B-686E5F7CEC38}"/>
              </a:ext>
            </a:extLst>
          </p:cNvPr>
          <p:cNvGraphicFramePr/>
          <p:nvPr>
            <p:extLst>
              <p:ext uri="{D42A27DB-BD31-4B8C-83A1-F6EECF244321}">
                <p14:modId xmlns:p14="http://schemas.microsoft.com/office/powerpoint/2010/main" val="1371733537"/>
              </p:ext>
            </p:extLst>
          </p:nvPr>
        </p:nvGraphicFramePr>
        <p:xfrm>
          <a:off x="682522" y="1818408"/>
          <a:ext cx="9088283" cy="437776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61D16F10-5FB6-4676-B1AA-40DED687062B}"/>
              </a:ext>
            </a:extLst>
          </p:cNvPr>
          <p:cNvSpPr>
            <a:spLocks noGrp="1"/>
          </p:cNvSpPr>
          <p:nvPr>
            <p:ph type="body" sz="quarter" idx="12"/>
          </p:nvPr>
        </p:nvSpPr>
        <p:spPr/>
        <p:txBody>
          <a:bodyPr/>
          <a:lstStyle/>
          <a:p>
            <a:pPr marL="0" indent="0" algn="ctr">
              <a:buNone/>
            </a:pPr>
            <a:r>
              <a:rPr lang="en-US" sz="1400" b="1">
                <a:latin typeface="DM Sans" pitchFamily="2" charset="0"/>
              </a:rPr>
              <a:t>After Brand Campaign Exposure – Overall Impression</a:t>
            </a:r>
            <a:br>
              <a:rPr lang="en-US">
                <a:latin typeface="DM Sans" pitchFamily="2" charset="0"/>
              </a:rPr>
            </a:br>
            <a:r>
              <a:rPr lang="en-US" sz="1200">
                <a:latin typeface="DM Sans" pitchFamily="2" charset="0"/>
              </a:rPr>
              <a:t>(Single-select, N=443)</a:t>
            </a:r>
            <a:endParaRPr lang="en-US" sz="1600">
              <a:latin typeface="DM Sans" pitchFamily="2" charset="0"/>
            </a:endParaRPr>
          </a:p>
        </p:txBody>
      </p:sp>
      <p:sp>
        <p:nvSpPr>
          <p:cNvPr id="3" name="Text Placeholder 2">
            <a:extLst>
              <a:ext uri="{FF2B5EF4-FFF2-40B4-BE49-F238E27FC236}">
                <a16:creationId xmlns:a16="http://schemas.microsoft.com/office/drawing/2014/main" id="{0F875D2D-191C-4755-9F19-08E79B0A116F}"/>
              </a:ext>
            </a:extLst>
          </p:cNvPr>
          <p:cNvSpPr>
            <a:spLocks noGrp="1"/>
          </p:cNvSpPr>
          <p:nvPr>
            <p:ph type="body" sz="quarter" idx="10"/>
          </p:nvPr>
        </p:nvSpPr>
        <p:spPr>
          <a:xfrm>
            <a:off x="603503" y="384048"/>
            <a:ext cx="7349006" cy="347137"/>
          </a:xfrm>
        </p:spPr>
        <p:txBody>
          <a:bodyPr/>
          <a:lstStyle/>
          <a:p>
            <a:r>
              <a:rPr lang="en-US" sz="2800" b="0" dirty="0">
                <a:latin typeface="Bebas Neue" panose="020B0606020202050201" pitchFamily="34" charset="0"/>
              </a:rPr>
              <a:t>After viewing the entire campaign (video + 3 storyboards), 3-in-4 think BCBSMA is doing more for them</a:t>
            </a:r>
          </a:p>
        </p:txBody>
      </p:sp>
      <p:sp>
        <p:nvSpPr>
          <p:cNvPr id="6" name="Rectangle 5">
            <a:extLst>
              <a:ext uri="{FF2B5EF4-FFF2-40B4-BE49-F238E27FC236}">
                <a16:creationId xmlns:a16="http://schemas.microsoft.com/office/drawing/2014/main" id="{0AFF237E-4493-425B-5BC1-769FCAF4D34F}"/>
              </a:ext>
            </a:extLst>
          </p:cNvPr>
          <p:cNvSpPr/>
          <p:nvPr/>
        </p:nvSpPr>
        <p:spPr>
          <a:xfrm>
            <a:off x="609600" y="2008184"/>
            <a:ext cx="8663709" cy="292780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D73A5C7-ACD7-4948-E7AC-47A560FFEB58}"/>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Blue idea exchange/Medicare idea exchange + OOC Sample Boost (N=</a:t>
            </a:r>
            <a:r>
              <a:rPr lang="en-US" sz="1050">
                <a:solidFill>
                  <a:srgbClr val="A3A3A3">
                    <a:lumMod val="75000"/>
                  </a:srgbClr>
                </a:solidFill>
                <a:latin typeface="DM Sans" pitchFamily="2" charset="0"/>
              </a:rPr>
              <a:t>443</a:t>
            </a: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a:t>
            </a:r>
          </a:p>
        </p:txBody>
      </p:sp>
      <p:pic>
        <p:nvPicPr>
          <p:cNvPr id="13" name="Picture 12">
            <a:extLst>
              <a:ext uri="{FF2B5EF4-FFF2-40B4-BE49-F238E27FC236}">
                <a16:creationId xmlns:a16="http://schemas.microsoft.com/office/drawing/2014/main" id="{F1E61557-76F7-93A3-C8EE-A71D05092F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947564" y="4953276"/>
            <a:ext cx="1895552" cy="1066248"/>
          </a:xfrm>
          <a:prstGeom prst="rect">
            <a:avLst/>
          </a:prstGeom>
        </p:spPr>
      </p:pic>
      <p:pic>
        <p:nvPicPr>
          <p:cNvPr id="14" name="Picture 13">
            <a:extLst>
              <a:ext uri="{FF2B5EF4-FFF2-40B4-BE49-F238E27FC236}">
                <a16:creationId xmlns:a16="http://schemas.microsoft.com/office/drawing/2014/main" id="{DF01EB3F-6FDC-E853-5D4C-6758B288C04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935377" y="2587404"/>
            <a:ext cx="1895552" cy="1066248"/>
          </a:xfrm>
          <a:prstGeom prst="rect">
            <a:avLst/>
          </a:prstGeom>
        </p:spPr>
      </p:pic>
      <p:pic>
        <p:nvPicPr>
          <p:cNvPr id="15" name="Picture 14">
            <a:extLst>
              <a:ext uri="{FF2B5EF4-FFF2-40B4-BE49-F238E27FC236}">
                <a16:creationId xmlns:a16="http://schemas.microsoft.com/office/drawing/2014/main" id="{439D9F62-BF4B-9C34-A746-8B0C8EDE58E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935377" y="3770340"/>
            <a:ext cx="1895552" cy="1066248"/>
          </a:xfrm>
          <a:prstGeom prst="rect">
            <a:avLst/>
          </a:prstGeom>
        </p:spPr>
      </p:pic>
      <p:pic>
        <p:nvPicPr>
          <p:cNvPr id="16" name="Picture 15">
            <a:extLst>
              <a:ext uri="{FF2B5EF4-FFF2-40B4-BE49-F238E27FC236}">
                <a16:creationId xmlns:a16="http://schemas.microsoft.com/office/drawing/2014/main" id="{7357807A-EE8D-F805-88AC-B9C1E6AF503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930722" y="1606145"/>
            <a:ext cx="1739422" cy="981259"/>
          </a:xfrm>
          <a:prstGeom prst="rect">
            <a:avLst/>
          </a:prstGeom>
        </p:spPr>
      </p:pic>
    </p:spTree>
    <p:extLst>
      <p:ext uri="{BB962C8B-B14F-4D97-AF65-F5344CB8AC3E}">
        <p14:creationId xmlns:p14="http://schemas.microsoft.com/office/powerpoint/2010/main" val="3350248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6BA90-6B5D-E748-82C3-A69235DF1704}"/>
              </a:ext>
            </a:extLst>
          </p:cNvPr>
          <p:cNvSpPr>
            <a:spLocks noGrp="1"/>
          </p:cNvSpPr>
          <p:nvPr>
            <p:ph type="body" sz="quarter" idx="10"/>
          </p:nvPr>
        </p:nvSpPr>
        <p:spPr/>
        <p:txBody>
          <a:bodyPr/>
          <a:lstStyle/>
          <a:p>
            <a:r>
              <a:rPr lang="en-US" sz="4800">
                <a:latin typeface="Bebas Neue" panose="020B0606020202050201" pitchFamily="34" charset="0"/>
              </a:rPr>
              <a:t>Appendix</a:t>
            </a:r>
          </a:p>
        </p:txBody>
      </p:sp>
    </p:spTree>
    <p:extLst>
      <p:ext uri="{BB962C8B-B14F-4D97-AF65-F5344CB8AC3E}">
        <p14:creationId xmlns:p14="http://schemas.microsoft.com/office/powerpoint/2010/main" val="1128516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B87068-81CE-4FC6-B999-805C69CA78C5}"/>
              </a:ext>
            </a:extLst>
          </p:cNvPr>
          <p:cNvSpPr>
            <a:spLocks noGrp="1"/>
          </p:cNvSpPr>
          <p:nvPr>
            <p:ph type="body" sz="quarter" idx="10"/>
          </p:nvPr>
        </p:nvSpPr>
        <p:spPr/>
        <p:txBody>
          <a:bodyPr/>
          <a:lstStyle/>
          <a:p>
            <a:r>
              <a:rPr lang="en-US" sz="2800" b="0">
                <a:latin typeface="Bebas Neue" panose="020B0606020202050201" pitchFamily="34" charset="0"/>
              </a:rPr>
              <a:t>EXECUTIVE SUMMARY: </a:t>
            </a:r>
            <a:r>
              <a:rPr lang="en-US" sz="2800" b="0">
                <a:solidFill>
                  <a:schemeClr val="tx1"/>
                </a:solidFill>
                <a:latin typeface="Bebas Neue" panose="020B0606020202050201" pitchFamily="34" charset="0"/>
              </a:rPr>
              <a:t>KEY AUDIENCES</a:t>
            </a:r>
          </a:p>
        </p:txBody>
      </p:sp>
      <p:sp>
        <p:nvSpPr>
          <p:cNvPr id="19" name="Text Placeholder 3">
            <a:extLst>
              <a:ext uri="{FF2B5EF4-FFF2-40B4-BE49-F238E27FC236}">
                <a16:creationId xmlns:a16="http://schemas.microsoft.com/office/drawing/2014/main" id="{1ED47FB6-D556-2F68-D88A-BE22931EB20C}"/>
              </a:ext>
            </a:extLst>
          </p:cNvPr>
          <p:cNvSpPr>
            <a:spLocks noGrp="1"/>
          </p:cNvSpPr>
          <p:nvPr>
            <p:ph type="body" sz="quarter" idx="11"/>
          </p:nvPr>
        </p:nvSpPr>
        <p:spPr>
          <a:xfrm>
            <a:off x="603250" y="762000"/>
            <a:ext cx="8824913" cy="381000"/>
          </a:xfrm>
        </p:spPr>
        <p:txBody>
          <a:bodyPr/>
          <a:lstStyle/>
          <a:p>
            <a:r>
              <a:rPr lang="en-US" sz="1800">
                <a:latin typeface="DM Sans" pitchFamily="2" charset="0"/>
              </a:rPr>
              <a:t> </a:t>
            </a:r>
          </a:p>
        </p:txBody>
      </p:sp>
      <p:pic>
        <p:nvPicPr>
          <p:cNvPr id="9" name="Picture 8">
            <a:extLst>
              <a:ext uri="{FF2B5EF4-FFF2-40B4-BE49-F238E27FC236}">
                <a16:creationId xmlns:a16="http://schemas.microsoft.com/office/drawing/2014/main" id="{93E82E7E-3162-52F2-FBDC-D9EF19C20A83}"/>
              </a:ext>
            </a:extLst>
          </p:cNvPr>
          <p:cNvPicPr>
            <a:picLocks noChangeAspect="1"/>
          </p:cNvPicPr>
          <p:nvPr/>
        </p:nvPicPr>
        <p:blipFill>
          <a:blip r:embed="rId2"/>
          <a:stretch>
            <a:fillRect/>
          </a:stretch>
        </p:blipFill>
        <p:spPr>
          <a:xfrm>
            <a:off x="210653" y="6473952"/>
            <a:ext cx="1041894" cy="280750"/>
          </a:xfrm>
          <a:prstGeom prst="rect">
            <a:avLst/>
          </a:prstGeom>
        </p:spPr>
      </p:pic>
      <p:pic>
        <p:nvPicPr>
          <p:cNvPr id="14" name="Graphic 13" descr="Users with solid fill">
            <a:extLst>
              <a:ext uri="{FF2B5EF4-FFF2-40B4-BE49-F238E27FC236}">
                <a16:creationId xmlns:a16="http://schemas.microsoft.com/office/drawing/2014/main" id="{83747775-9A8E-93E2-9F2B-7F9F95885C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399" y="1534433"/>
            <a:ext cx="731520" cy="731520"/>
          </a:xfrm>
          <a:prstGeom prst="rect">
            <a:avLst/>
          </a:prstGeom>
        </p:spPr>
      </p:pic>
      <p:sp>
        <p:nvSpPr>
          <p:cNvPr id="18" name="Text Placeholder 3">
            <a:extLst>
              <a:ext uri="{FF2B5EF4-FFF2-40B4-BE49-F238E27FC236}">
                <a16:creationId xmlns:a16="http://schemas.microsoft.com/office/drawing/2014/main" id="{40ABA434-F390-04BC-6DD8-8235479F4DF7}"/>
              </a:ext>
            </a:extLst>
          </p:cNvPr>
          <p:cNvSpPr txBox="1">
            <a:spLocks/>
          </p:cNvSpPr>
          <p:nvPr/>
        </p:nvSpPr>
        <p:spPr>
          <a:xfrm>
            <a:off x="603250" y="835052"/>
            <a:ext cx="9521825" cy="56530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0D4877"/>
                </a:solidFill>
                <a:latin typeface="DM Sans" pitchFamily="2" charset="0"/>
              </a:rPr>
              <a:t>The campaign performs particularly well with </a:t>
            </a:r>
            <a:r>
              <a:rPr lang="en-US" b="1">
                <a:solidFill>
                  <a:srgbClr val="0D4877"/>
                </a:solidFill>
                <a:latin typeface="DM Sans" pitchFamily="2" charset="0"/>
              </a:rPr>
              <a:t>target age, lower health status and some non-white subgroups</a:t>
            </a:r>
            <a:r>
              <a:rPr lang="en-US">
                <a:solidFill>
                  <a:srgbClr val="0D4877"/>
                </a:solidFill>
                <a:latin typeface="DM Sans" pitchFamily="2" charset="0"/>
              </a:rPr>
              <a:t>. No key audiences expressed concern or offense. The campaign underperforms for the older audience on a few metrics.</a:t>
            </a:r>
          </a:p>
        </p:txBody>
      </p:sp>
      <p:sp>
        <p:nvSpPr>
          <p:cNvPr id="20" name="TextBox 19">
            <a:extLst>
              <a:ext uri="{FF2B5EF4-FFF2-40B4-BE49-F238E27FC236}">
                <a16:creationId xmlns:a16="http://schemas.microsoft.com/office/drawing/2014/main" id="{7B94176C-B85B-7C8E-F58A-13F814374389}"/>
              </a:ext>
            </a:extLst>
          </p:cNvPr>
          <p:cNvSpPr txBox="1"/>
          <p:nvPr/>
        </p:nvSpPr>
        <p:spPr>
          <a:xfrm>
            <a:off x="1475068" y="1812171"/>
            <a:ext cx="6838410" cy="307777"/>
          </a:xfrm>
          <a:prstGeom prst="rect">
            <a:avLst/>
          </a:prstGeom>
        </p:spPr>
        <p:txBody>
          <a:bodyPr wrap="none" lIns="0" tIns="0" rIns="0" bIns="0" rtlCol="0">
            <a:spAutoFit/>
          </a:bodyPr>
          <a:lstStyle/>
          <a:p>
            <a:pPr algn="l" fontAlgn="auto">
              <a:spcAft>
                <a:spcPts val="0"/>
              </a:spcAft>
            </a:pPr>
            <a:r>
              <a:rPr lang="en-US" sz="2000">
                <a:latin typeface="DM Sans" pitchFamily="2" charset="0"/>
              </a:rPr>
              <a:t>How did the campaign perform among target audiences? </a:t>
            </a:r>
          </a:p>
        </p:txBody>
      </p:sp>
      <p:graphicFrame>
        <p:nvGraphicFramePr>
          <p:cNvPr id="2" name="Table 1">
            <a:extLst>
              <a:ext uri="{FF2B5EF4-FFF2-40B4-BE49-F238E27FC236}">
                <a16:creationId xmlns:a16="http://schemas.microsoft.com/office/drawing/2014/main" id="{E638B9B2-CE20-F24A-1A23-35E02C320F42}"/>
              </a:ext>
            </a:extLst>
          </p:cNvPr>
          <p:cNvGraphicFramePr>
            <a:graphicFrameLocks noGrp="1"/>
          </p:cNvGraphicFramePr>
          <p:nvPr>
            <p:extLst>
              <p:ext uri="{D42A27DB-BD31-4B8C-83A1-F6EECF244321}">
                <p14:modId xmlns:p14="http://schemas.microsoft.com/office/powerpoint/2010/main" val="2102047362"/>
              </p:ext>
            </p:extLst>
          </p:nvPr>
        </p:nvGraphicFramePr>
        <p:xfrm>
          <a:off x="603249" y="2180838"/>
          <a:ext cx="11064876" cy="3993725"/>
        </p:xfrm>
        <a:graphic>
          <a:graphicData uri="http://schemas.openxmlformats.org/drawingml/2006/table">
            <a:tbl>
              <a:tblPr firstRow="1" bandRow="1">
                <a:tableStyleId>{5A111915-BE36-4E01-A7E5-04B1672EAD32}</a:tableStyleId>
              </a:tblPr>
              <a:tblGrid>
                <a:gridCol w="4016376">
                  <a:extLst>
                    <a:ext uri="{9D8B030D-6E8A-4147-A177-3AD203B41FA5}">
                      <a16:colId xmlns:a16="http://schemas.microsoft.com/office/drawing/2014/main" val="3899162478"/>
                    </a:ext>
                  </a:extLst>
                </a:gridCol>
                <a:gridCol w="3381375">
                  <a:extLst>
                    <a:ext uri="{9D8B030D-6E8A-4147-A177-3AD203B41FA5}">
                      <a16:colId xmlns:a16="http://schemas.microsoft.com/office/drawing/2014/main" val="3374599033"/>
                    </a:ext>
                  </a:extLst>
                </a:gridCol>
                <a:gridCol w="3667125">
                  <a:extLst>
                    <a:ext uri="{9D8B030D-6E8A-4147-A177-3AD203B41FA5}">
                      <a16:colId xmlns:a16="http://schemas.microsoft.com/office/drawing/2014/main" val="4007881311"/>
                    </a:ext>
                  </a:extLst>
                </a:gridCol>
              </a:tblGrid>
              <a:tr h="495485">
                <a:tc>
                  <a:txBody>
                    <a:bodyPr/>
                    <a:lstStyle/>
                    <a:p>
                      <a:r>
                        <a:rPr lang="en-US">
                          <a:solidFill>
                            <a:schemeClr val="bg1"/>
                          </a:solidFill>
                          <a:latin typeface="DM Sans" pitchFamily="2" charset="0"/>
                        </a:rPr>
                        <a:t>Views campaign </a:t>
                      </a:r>
                      <a:r>
                        <a:rPr lang="en-US" u="sng">
                          <a:solidFill>
                            <a:schemeClr val="bg1"/>
                          </a:solidFill>
                          <a:latin typeface="DM Sans" pitchFamily="2" charset="0"/>
                        </a:rPr>
                        <a:t>more positively</a:t>
                      </a:r>
                    </a:p>
                    <a:p>
                      <a:r>
                        <a:rPr lang="en-US" sz="1200" b="1">
                          <a:solidFill>
                            <a:schemeClr val="bg1"/>
                          </a:solidFill>
                          <a:latin typeface="DM Sans" pitchFamily="2" charset="0"/>
                        </a:rPr>
                        <a:t>(compared to others in category)</a:t>
                      </a:r>
                      <a:endParaRPr lang="en-US" b="1">
                        <a:solidFill>
                          <a:schemeClr val="bg1"/>
                        </a:solidFill>
                        <a:latin typeface="DM San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a:solidFill>
                            <a:schemeClr val="bg1"/>
                          </a:solidFill>
                          <a:latin typeface="DM Sans" pitchFamily="2" charset="0"/>
                        </a:rPr>
                        <a:t>Views campaign similarly</a:t>
                      </a:r>
                    </a:p>
                    <a:p>
                      <a:r>
                        <a:rPr lang="en-US" sz="1200" b="1">
                          <a:solidFill>
                            <a:schemeClr val="bg1"/>
                          </a:solidFill>
                          <a:latin typeface="DM Sans" pitchFamily="2" charset="0"/>
                        </a:rPr>
                        <a:t>(compared to others in category)</a:t>
                      </a:r>
                      <a:endParaRPr lang="en-US" sz="1200">
                        <a:solidFill>
                          <a:schemeClr val="bg1"/>
                        </a:solidFill>
                        <a:latin typeface="DM Sans"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a:solidFill>
                            <a:schemeClr val="bg1"/>
                          </a:solidFill>
                          <a:latin typeface="DM Sans" pitchFamily="2" charset="0"/>
                        </a:rPr>
                        <a:t>Views campaign </a:t>
                      </a:r>
                      <a:r>
                        <a:rPr lang="en-US" u="sng">
                          <a:solidFill>
                            <a:schemeClr val="bg1"/>
                          </a:solidFill>
                          <a:latin typeface="DM Sans" pitchFamily="2" charset="0"/>
                        </a:rPr>
                        <a:t>less positively</a:t>
                      </a:r>
                    </a:p>
                    <a:p>
                      <a:r>
                        <a:rPr lang="en-US" sz="1200" b="1">
                          <a:solidFill>
                            <a:schemeClr val="bg1"/>
                          </a:solidFill>
                          <a:latin typeface="DM Sans" pitchFamily="2" charset="0"/>
                        </a:rPr>
                        <a:t>(compared to others in category)</a:t>
                      </a:r>
                      <a:endParaRPr lang="en-US" sz="1200">
                        <a:solidFill>
                          <a:schemeClr val="bg1"/>
                        </a:solidFill>
                        <a:latin typeface="DM Sans" pitchFamily="2"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972520334"/>
                  </a:ext>
                </a:extLst>
              </a:tr>
              <a:tr h="11893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chemeClr val="accent4"/>
                          </a:solidFill>
                          <a:latin typeface="DM Sans" pitchFamily="2" charset="0"/>
                        </a:rPr>
                        <a:t>Aged 25-54 </a:t>
                      </a:r>
                      <a:r>
                        <a:rPr lang="en-US" sz="1000" b="1">
                          <a:solidFill>
                            <a:schemeClr val="tx1"/>
                          </a:solidFill>
                          <a:latin typeface="DM Sans" pitchFamily="2" charset="0"/>
                        </a:rPr>
                        <a:t>(compared to older audience)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DM Sans" pitchFamily="2" charset="0"/>
                        </a:rPr>
                        <a:t>A highly receptive audience that resonates with the entire campaign: </a:t>
                      </a:r>
                      <a:r>
                        <a:rPr lang="en-US" sz="1200" b="0">
                          <a:solidFill>
                            <a:srgbClr val="0D4877"/>
                          </a:solidFill>
                          <a:latin typeface="DM Sans" pitchFamily="2" charset="0"/>
                        </a:rPr>
                        <a:t>More positive reaction, higher rates of positive brand impact, higher rates of relevance and most likely to take action after viewing the ad (i.e., review health benefits, visit website)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800" b="1" kern="1200" dirty="0">
                          <a:solidFill>
                            <a:schemeClr val="accent4"/>
                          </a:solidFill>
                          <a:latin typeface="+mn-lt"/>
                          <a:ea typeface="+mn-ea"/>
                          <a:cs typeface="+mn-cs"/>
                        </a:rPr>
                        <a:t>Less Engaged in Healthcare</a:t>
                      </a:r>
                    </a:p>
                    <a:p>
                      <a:pPr marL="0" algn="l" defTabSz="914400" rtl="0" eaLnBrk="1" latinLnBrk="0" hangingPunct="1"/>
                      <a:r>
                        <a:rPr lang="en-US" sz="1200" dirty="0"/>
                        <a:t>(0-7, 10-pt scale) </a:t>
                      </a:r>
                    </a:p>
                    <a:p>
                      <a:pPr marL="0" algn="l" defTabSz="914400" rtl="0" eaLnBrk="1" latinLnBrk="0" hangingPunct="1"/>
                      <a:r>
                        <a:rPr lang="en-US" sz="1000" b="1" kern="1200" dirty="0">
                          <a:solidFill>
                            <a:schemeClr val="tx1"/>
                          </a:solidFill>
                          <a:latin typeface="DM Sans" pitchFamily="2" charset="0"/>
                          <a:ea typeface="+mn-ea"/>
                          <a:cs typeface="+mn-cs"/>
                        </a:rPr>
                        <a:t>(compared to High Healthcare Engagers)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DM Sans" pitchFamily="2" charset="0"/>
                          <a:ea typeface="+mn-ea"/>
                          <a:cs typeface="+mn-cs"/>
                        </a:rPr>
                        <a:t>A passive audience: </a:t>
                      </a:r>
                      <a:r>
                        <a:rPr lang="en-US" sz="1200" dirty="0">
                          <a:solidFill>
                            <a:srgbClr val="0D4877"/>
                          </a:solidFill>
                          <a:latin typeface="DM Sans" pitchFamily="2" charset="0"/>
                        </a:rPr>
                        <a:t>Responds positively to the content, yet less likely to take action after viewing the video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kern="1200" dirty="0">
                          <a:solidFill>
                            <a:schemeClr val="accent4"/>
                          </a:solidFill>
                          <a:latin typeface="+mn-lt"/>
                          <a:ea typeface="+mn-ea"/>
                          <a:cs typeface="+mn-cs"/>
                        </a:rPr>
                        <a:t>Senior audience </a:t>
                      </a:r>
                      <a:r>
                        <a:rPr lang="en-US" sz="1200" kern="1200" dirty="0">
                          <a:solidFill>
                            <a:schemeClr val="tx1"/>
                          </a:solidFill>
                          <a:latin typeface="+mn-lt"/>
                          <a:ea typeface="+mn-ea"/>
                          <a:cs typeface="+mn-cs"/>
                        </a:rPr>
                        <a:t>(Aged 65+)</a:t>
                      </a:r>
                    </a:p>
                    <a:p>
                      <a:r>
                        <a:rPr lang="en-US" sz="1000" b="1" kern="1200" dirty="0">
                          <a:solidFill>
                            <a:schemeClr val="tx1"/>
                          </a:solidFill>
                          <a:latin typeface="DM Sans" pitchFamily="2" charset="0"/>
                          <a:ea typeface="+mn-ea"/>
                          <a:cs typeface="+mn-cs"/>
                        </a:rPr>
                        <a:t>(compared to younger audience)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DM Sans" pitchFamily="2" charset="0"/>
                        </a:rPr>
                        <a:t>Less receptive audience: </a:t>
                      </a:r>
                      <a:r>
                        <a:rPr lang="en-US" sz="1200" dirty="0">
                          <a:solidFill>
                            <a:srgbClr val="0D4877"/>
                          </a:solidFill>
                          <a:latin typeface="DM Sans" pitchFamily="2" charset="0"/>
                        </a:rPr>
                        <a:t>Lower rates of relevance and most were not inspired to take action after the video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048255"/>
                  </a:ext>
                </a:extLst>
              </a:tr>
              <a:tr h="1128605">
                <a:tc>
                  <a:txBody>
                    <a:bodyPr/>
                    <a:lstStyle/>
                    <a:p>
                      <a:pPr marL="0" algn="l" defTabSz="914400" rtl="0" eaLnBrk="1" latinLnBrk="0" hangingPunct="1"/>
                      <a:r>
                        <a:rPr lang="en-US" sz="1800" b="1" kern="1200">
                          <a:solidFill>
                            <a:schemeClr val="accent4"/>
                          </a:solidFill>
                          <a:latin typeface="+mn-lt"/>
                          <a:ea typeface="+mn-ea"/>
                          <a:cs typeface="+mn-cs"/>
                        </a:rPr>
                        <a:t>Lower Health Status </a:t>
                      </a:r>
                      <a:r>
                        <a:rPr lang="en-US" sz="1200" kern="1200">
                          <a:solidFill>
                            <a:schemeClr val="tx1"/>
                          </a:solidFill>
                          <a:latin typeface="+mn-lt"/>
                          <a:ea typeface="+mn-ea"/>
                          <a:cs typeface="+mn-cs"/>
                        </a:rPr>
                        <a:t>(B3B, 5-pt scale)</a:t>
                      </a:r>
                    </a:p>
                    <a:p>
                      <a:pPr marL="0" algn="l" defTabSz="914400" rtl="0" eaLnBrk="1" latinLnBrk="0" hangingPunct="1"/>
                      <a:r>
                        <a:rPr lang="en-US" sz="1000" b="1" kern="1200">
                          <a:solidFill>
                            <a:schemeClr val="tx1"/>
                          </a:solidFill>
                          <a:latin typeface="DM Sans" pitchFamily="2" charset="0"/>
                          <a:ea typeface="+mn-ea"/>
                          <a:cs typeface="+mn-cs"/>
                        </a:rPr>
                        <a:t>(compared to Higher Health Status audience)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DM Sans" pitchFamily="2" charset="0"/>
                        </a:rPr>
                        <a:t>A highly receptive audience that resonates with most content: </a:t>
                      </a:r>
                      <a:r>
                        <a:rPr lang="en-US" sz="1200" b="0">
                          <a:solidFill>
                            <a:srgbClr val="0D4877"/>
                          </a:solidFill>
                          <a:latin typeface="DM Sans" pitchFamily="2" charset="0"/>
                        </a:rPr>
                        <a:t>Reacts positively and feels higher rates of relevance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kern="1200">
                          <a:solidFill>
                            <a:schemeClr val="accent4"/>
                          </a:solidFill>
                          <a:latin typeface="+mn-lt"/>
                          <a:ea typeface="+mn-ea"/>
                          <a:cs typeface="+mn-cs"/>
                        </a:rPr>
                        <a:t>Prospective/Nonmembers</a:t>
                      </a:r>
                    </a:p>
                    <a:p>
                      <a:r>
                        <a:rPr lang="en-US" sz="1000" b="1" kern="1200">
                          <a:solidFill>
                            <a:schemeClr val="tx1"/>
                          </a:solidFill>
                          <a:latin typeface="DM Sans" pitchFamily="2" charset="0"/>
                          <a:ea typeface="+mn-ea"/>
                          <a:cs typeface="+mn-cs"/>
                        </a:rPr>
                        <a:t>(compared to BCBSMA Members)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DM Sans" pitchFamily="2" charset="0"/>
                        </a:rPr>
                        <a:t>Not a unique audience: </a:t>
                      </a:r>
                      <a:r>
                        <a:rPr lang="en-US" sz="1200">
                          <a:solidFill>
                            <a:srgbClr val="0D4877"/>
                          </a:solidFill>
                          <a:latin typeface="DM Sans" pitchFamily="2" charset="0"/>
                        </a:rPr>
                        <a:t>mostly mirrors the members, except for clarity. Nonmembers are less likely to report confusion.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solidFill>
                          <a:schemeClr val="tx1"/>
                        </a:solidFill>
                        <a:latin typeface="DM Sans"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4642767"/>
                  </a:ext>
                </a:extLst>
              </a:tr>
              <a:tr h="9634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accent4"/>
                          </a:solidFill>
                          <a:latin typeface="+mn-lt"/>
                          <a:ea typeface="+mn-ea"/>
                          <a:cs typeface="+mn-cs"/>
                        </a:rPr>
                        <a:t>Black/AA &amp; Hispanic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a:solidFill>
                            <a:schemeClr val="tx1"/>
                          </a:solidFill>
                          <a:latin typeface="DM Sans" pitchFamily="2" charset="0"/>
                          <a:ea typeface="+mn-ea"/>
                          <a:cs typeface="+mn-cs"/>
                        </a:rPr>
                        <a:t>(compared to White/Caucasian audience)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DM Sans" pitchFamily="2" charset="0"/>
                        </a:rPr>
                        <a:t>A highly receptive audience that resonates with most content: </a:t>
                      </a:r>
                      <a:r>
                        <a:rPr lang="en-US" sz="1200" b="0">
                          <a:solidFill>
                            <a:srgbClr val="0D4877"/>
                          </a:solidFill>
                          <a:latin typeface="DM Sans" pitchFamily="2" charset="0"/>
                        </a:rPr>
                        <a:t>Reacts positively and feels higher rates of relevance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solidFill>
                          <a:schemeClr val="tx1"/>
                        </a:solidFill>
                        <a:latin typeface="DM Sans"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latin typeface="DM Sans"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9214706"/>
                  </a:ext>
                </a:extLst>
              </a:tr>
            </a:tbl>
          </a:graphicData>
        </a:graphic>
      </p:graphicFrame>
    </p:spTree>
    <p:extLst>
      <p:ext uri="{BB962C8B-B14F-4D97-AF65-F5344CB8AC3E}">
        <p14:creationId xmlns:p14="http://schemas.microsoft.com/office/powerpoint/2010/main" val="1768094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250EFDF0-A590-4BDC-94D2-640989049D00}"/>
              </a:ext>
            </a:extLst>
          </p:cNvPr>
          <p:cNvGraphicFramePr>
            <a:graphicFrameLocks noGrp="1"/>
          </p:cNvGraphicFramePr>
          <p:nvPr>
            <p:extLst>
              <p:ext uri="{D42A27DB-BD31-4B8C-83A1-F6EECF244321}">
                <p14:modId xmlns:p14="http://schemas.microsoft.com/office/powerpoint/2010/main" val="826350619"/>
              </p:ext>
            </p:extLst>
          </p:nvPr>
        </p:nvGraphicFramePr>
        <p:xfrm>
          <a:off x="498216" y="1854759"/>
          <a:ext cx="10461662" cy="3839443"/>
        </p:xfrm>
        <a:graphic>
          <a:graphicData uri="http://schemas.openxmlformats.org/drawingml/2006/table">
            <a:tbl>
              <a:tblPr firstRow="1" bandRow="1">
                <a:tableStyleId>{7E9639D4-E3E2-4D34-9284-5A2195B3D0D7}</a:tableStyleId>
              </a:tblPr>
              <a:tblGrid>
                <a:gridCol w="3185480">
                  <a:extLst>
                    <a:ext uri="{9D8B030D-6E8A-4147-A177-3AD203B41FA5}">
                      <a16:colId xmlns:a16="http://schemas.microsoft.com/office/drawing/2014/main" val="1230807719"/>
                    </a:ext>
                  </a:extLst>
                </a:gridCol>
                <a:gridCol w="1212697">
                  <a:extLst>
                    <a:ext uri="{9D8B030D-6E8A-4147-A177-3AD203B41FA5}">
                      <a16:colId xmlns:a16="http://schemas.microsoft.com/office/drawing/2014/main" val="4264867615"/>
                    </a:ext>
                  </a:extLst>
                </a:gridCol>
                <a:gridCol w="1212697">
                  <a:extLst>
                    <a:ext uri="{9D8B030D-6E8A-4147-A177-3AD203B41FA5}">
                      <a16:colId xmlns:a16="http://schemas.microsoft.com/office/drawing/2014/main" val="1632845148"/>
                    </a:ext>
                  </a:extLst>
                </a:gridCol>
                <a:gridCol w="1212697">
                  <a:extLst>
                    <a:ext uri="{9D8B030D-6E8A-4147-A177-3AD203B41FA5}">
                      <a16:colId xmlns:a16="http://schemas.microsoft.com/office/drawing/2014/main" val="1847224002"/>
                    </a:ext>
                  </a:extLst>
                </a:gridCol>
                <a:gridCol w="1212697">
                  <a:extLst>
                    <a:ext uri="{9D8B030D-6E8A-4147-A177-3AD203B41FA5}">
                      <a16:colId xmlns:a16="http://schemas.microsoft.com/office/drawing/2014/main" val="3967460387"/>
                    </a:ext>
                  </a:extLst>
                </a:gridCol>
                <a:gridCol w="1212697">
                  <a:extLst>
                    <a:ext uri="{9D8B030D-6E8A-4147-A177-3AD203B41FA5}">
                      <a16:colId xmlns:a16="http://schemas.microsoft.com/office/drawing/2014/main" val="1646919974"/>
                    </a:ext>
                  </a:extLst>
                </a:gridCol>
                <a:gridCol w="1212697">
                  <a:extLst>
                    <a:ext uri="{9D8B030D-6E8A-4147-A177-3AD203B41FA5}">
                      <a16:colId xmlns:a16="http://schemas.microsoft.com/office/drawing/2014/main" val="3982235201"/>
                    </a:ext>
                  </a:extLst>
                </a:gridCol>
              </a:tblGrid>
              <a:tr h="489366">
                <a:tc>
                  <a:txBody>
                    <a:bodyPr/>
                    <a:lstStyle/>
                    <a:p>
                      <a:r>
                        <a:rPr lang="en-US" sz="1600">
                          <a:latin typeface="DM Sans" pitchFamily="2" charset="0"/>
                        </a:rPr>
                        <a:t>[pOv</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gridSpan="3">
                  <a:txBody>
                    <a:bodyPr/>
                    <a:lstStyle/>
                    <a:p>
                      <a:pPr algn="ctr"/>
                      <a:r>
                        <a:rPr lang="en-US" sz="1600">
                          <a:latin typeface="DM Sans" pitchFamily="2" charset="0"/>
                        </a:rPr>
                        <a:t>Overall Reaction</a:t>
                      </a:r>
                    </a:p>
                    <a:p>
                      <a:pPr algn="ctr"/>
                      <a:r>
                        <a:rPr lang="en-US" sz="1100" b="0">
                          <a:latin typeface="DM Sans" pitchFamily="2" charset="0"/>
                        </a:rPr>
                        <a:t>(5-pt scale, T2B shown)</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sz="1800" b="1" kern="1200">
                        <a:solidFill>
                          <a:schemeClr val="bg1"/>
                        </a:solidFill>
                        <a:latin typeface="Franklin Gothic Book" panose="020B0503020102020204" pitchFamily="34" charset="0"/>
                        <a:ea typeface="+mn-ea"/>
                        <a:cs typeface="+mn-cs"/>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hMerge="1">
                  <a:txBody>
                    <a:bodyPr/>
                    <a:lstStyle/>
                    <a:p>
                      <a:endParaRPr lang="en-US" sz="1800" b="1" kern="1200">
                        <a:solidFill>
                          <a:schemeClr val="bg1"/>
                        </a:solidFill>
                        <a:latin typeface="Franklin Gothic Book" panose="020B0503020102020204" pitchFamily="34" charset="0"/>
                        <a:ea typeface="+mn-ea"/>
                        <a:cs typeface="+mn-cs"/>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gridSpan="3">
                  <a:txBody>
                    <a:bodyPr/>
                    <a:lstStyle/>
                    <a:p>
                      <a:pPr algn="ctr"/>
                      <a:r>
                        <a:rPr lang="en-US" sz="1600">
                          <a:latin typeface="DM Sans" pitchFamily="2" charset="0"/>
                        </a:rPr>
                        <a:t>Relevance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latin typeface="DM Sans" pitchFamily="2" charset="0"/>
                        </a:rPr>
                        <a:t>(5-pt scale, T2B shown)</a:t>
                      </a:r>
                    </a:p>
                  </a:txBody>
                  <a:tcPr>
                    <a:lnL w="12700" cap="flat" cmpd="sng" algn="ctr">
                      <a:solidFill>
                        <a:schemeClr val="bg1"/>
                      </a:solidFill>
                      <a:prstDash val="solid"/>
                      <a:round/>
                      <a:headEnd type="none" w="med" len="med"/>
                      <a:tailEnd type="none" w="med" len="med"/>
                    </a:lnL>
                  </a:tcPr>
                </a:tc>
                <a:tc hMerge="1">
                  <a:txBody>
                    <a:bodyPr/>
                    <a:lstStyle/>
                    <a:p>
                      <a:pPr algn="ctr"/>
                      <a:endParaRPr lang="en-US" sz="1600">
                        <a:latin typeface="DM San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600">
                        <a:latin typeface="DM Sans" pitchFamily="2"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7042447"/>
                  </a:ext>
                </a:extLst>
              </a:tr>
              <a:tr h="633625">
                <a:tc>
                  <a:txBody>
                    <a:bodyPr/>
                    <a:lstStyle/>
                    <a:p>
                      <a:pPr algn="r"/>
                      <a:endParaRPr lang="en-US" sz="1100">
                        <a:latin typeface="DM Sans" pitchFamily="2" charset="0"/>
                      </a:endParaRPr>
                    </a:p>
                  </a:txBody>
                  <a:tcPr anchor="b">
                    <a:lnL w="6350" cap="flat" cmpd="sng" algn="ctr">
                      <a:noFill/>
                      <a:prstDash val="solid"/>
                      <a:miter lim="800000"/>
                    </a:lnL>
                    <a:lnR w="635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a:solidFill>
                            <a:schemeClr val="accent1"/>
                          </a:solidFill>
                          <a:latin typeface="DM Sans" pitchFamily="2" charset="0"/>
                        </a:rPr>
                        <a:t>Total Aggregate</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a:r>
                        <a:rPr lang="en-US" sz="1600" b="1">
                          <a:solidFill>
                            <a:schemeClr val="accent1"/>
                          </a:solidFill>
                          <a:latin typeface="DM Sans" pitchFamily="2" charset="0"/>
                        </a:rPr>
                        <a:t>Age </a:t>
                      </a:r>
                    </a:p>
                    <a:p>
                      <a:pPr algn="ctr"/>
                      <a:r>
                        <a:rPr lang="en-US" sz="1600" b="1">
                          <a:solidFill>
                            <a:schemeClr val="accent1"/>
                          </a:solidFill>
                          <a:latin typeface="DM Sans" pitchFamily="2" charset="0"/>
                        </a:rPr>
                        <a:t>25-54</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r>
                        <a:rPr lang="en-US" sz="1600" b="1">
                          <a:solidFill>
                            <a:schemeClr val="accent1"/>
                          </a:solidFill>
                          <a:latin typeface="DM Sans" pitchFamily="2" charset="0"/>
                        </a:rPr>
                        <a:t>All Others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r>
                        <a:rPr lang="en-US" sz="1600" b="1">
                          <a:solidFill>
                            <a:schemeClr val="accent1"/>
                          </a:solidFill>
                          <a:latin typeface="DM Sans" pitchFamily="2" charset="0"/>
                        </a:rPr>
                        <a:t>Total Aggregate</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r>
                        <a:rPr lang="en-US" sz="1600" b="1">
                          <a:solidFill>
                            <a:schemeClr val="accent1"/>
                          </a:solidFill>
                          <a:latin typeface="DM Sans" pitchFamily="2" charset="0"/>
                        </a:rPr>
                        <a:t>Age </a:t>
                      </a:r>
                    </a:p>
                    <a:p>
                      <a:pPr algn="ctr"/>
                      <a:r>
                        <a:rPr lang="en-US" sz="1600" b="1">
                          <a:solidFill>
                            <a:schemeClr val="accent1"/>
                          </a:solidFill>
                          <a:latin typeface="DM Sans" pitchFamily="2" charset="0"/>
                        </a:rPr>
                        <a:t>25-54</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r>
                        <a:rPr lang="en-US" sz="1600" b="1">
                          <a:solidFill>
                            <a:schemeClr val="accent1"/>
                          </a:solidFill>
                          <a:latin typeface="DM Sans" pitchFamily="2" charset="0"/>
                        </a:rPr>
                        <a:t>All Others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939708385"/>
                  </a:ext>
                </a:extLst>
              </a:tr>
              <a:tr h="378146">
                <a:tc>
                  <a:txBody>
                    <a:bodyPr/>
                    <a:lstStyle/>
                    <a:p>
                      <a:pPr algn="r"/>
                      <a:r>
                        <a:rPr lang="en-US" sz="1200">
                          <a:latin typeface="DM Sans" pitchFamily="2" charset="0"/>
                        </a:rPr>
                        <a:t>N=</a:t>
                      </a:r>
                    </a:p>
                  </a:txBody>
                  <a:tcPr anchor="ctr">
                    <a:lnL w="6350" cap="flat" cmpd="sng" algn="ctr">
                      <a:noFill/>
                      <a:prstDash val="solid"/>
                      <a:miter lim="800000"/>
                    </a:lnL>
                    <a:lnR w="635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a:solidFill>
                            <a:schemeClr val="tx1"/>
                          </a:solidFill>
                          <a:latin typeface="DM Sans" pitchFamily="2" charset="0"/>
                          <a:ea typeface="+mn-ea"/>
                          <a:cs typeface="+mn-cs"/>
                        </a:rPr>
                        <a:t>443</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marL="0" algn="ctr" defTabSz="914400" rtl="0" eaLnBrk="1" latinLnBrk="0" hangingPunct="1"/>
                      <a:r>
                        <a:rPr lang="en-US" sz="1200" kern="1200">
                          <a:solidFill>
                            <a:schemeClr val="tx1"/>
                          </a:solidFill>
                          <a:latin typeface="DM Sans" pitchFamily="2" charset="0"/>
                          <a:ea typeface="+mn-ea"/>
                          <a:cs typeface="+mn-cs"/>
                        </a:rPr>
                        <a:t>217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marL="0" algn="ctr" defTabSz="914400" rtl="0" eaLnBrk="1" latinLnBrk="0" hangingPunct="1"/>
                      <a:r>
                        <a:rPr lang="en-US" sz="1200" kern="1200">
                          <a:solidFill>
                            <a:schemeClr val="tx1"/>
                          </a:solidFill>
                          <a:latin typeface="DM Sans" pitchFamily="2" charset="0"/>
                          <a:ea typeface="+mn-ea"/>
                          <a:cs typeface="+mn-cs"/>
                        </a:rPr>
                        <a:t>226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marL="0" algn="ctr" defTabSz="914400" rtl="0" eaLnBrk="1" latinLnBrk="0" hangingPunct="1"/>
                      <a:r>
                        <a:rPr lang="en-US" sz="1200" kern="1200">
                          <a:solidFill>
                            <a:schemeClr val="tx1"/>
                          </a:solidFill>
                          <a:latin typeface="DM Sans" pitchFamily="2" charset="0"/>
                          <a:ea typeface="+mn-ea"/>
                          <a:cs typeface="+mn-cs"/>
                        </a:rPr>
                        <a:t>443</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marL="0" algn="ctr" defTabSz="914400" rtl="0" eaLnBrk="1" latinLnBrk="0" hangingPunct="1"/>
                      <a:r>
                        <a:rPr lang="en-US" sz="1200" kern="1200">
                          <a:solidFill>
                            <a:schemeClr val="tx1"/>
                          </a:solidFill>
                          <a:latin typeface="DM Sans" pitchFamily="2" charset="0"/>
                          <a:ea typeface="+mn-ea"/>
                          <a:cs typeface="+mn-cs"/>
                        </a:rPr>
                        <a:t>217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marL="0" algn="ctr" defTabSz="914400" rtl="0" eaLnBrk="1" latinLnBrk="0" hangingPunct="1"/>
                      <a:r>
                        <a:rPr lang="en-US" sz="1200" kern="1200">
                          <a:solidFill>
                            <a:schemeClr val="tx1"/>
                          </a:solidFill>
                          <a:latin typeface="DM Sans" pitchFamily="2" charset="0"/>
                          <a:ea typeface="+mn-ea"/>
                          <a:cs typeface="+mn-cs"/>
                        </a:rPr>
                        <a:t>226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745197302"/>
                  </a:ext>
                </a:extLst>
              </a:tr>
              <a:tr h="530278">
                <a:tc>
                  <a:txBody>
                    <a:bodyPr/>
                    <a:lstStyle/>
                    <a:p>
                      <a:pPr algn="r" fontAlgn="b"/>
                      <a:r>
                        <a:rPr kumimoji="0" lang="en-US" sz="1800" b="0" i="0" u="none" strike="noStrike" kern="1200" cap="none" spc="0" normalizeH="0" baseline="0">
                          <a:ln>
                            <a:noFill/>
                          </a:ln>
                          <a:solidFill>
                            <a:schemeClr val="tx1"/>
                          </a:solidFill>
                          <a:effectLst/>
                          <a:uLnTx/>
                          <a:uFillTx/>
                          <a:latin typeface="DM Sans" pitchFamily="2" charset="0"/>
                          <a:ea typeface="+mn-ea"/>
                          <a:cs typeface="+mn-cs"/>
                        </a:rPr>
                        <a:t>:30 Video</a:t>
                      </a:r>
                    </a:p>
                  </a:txBody>
                  <a:tcPr marL="6350" marR="6350" marT="6350" marB="0" anchor="ctr">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chemeClr val="tx1"/>
                          </a:solidFill>
                          <a:effectLst/>
                          <a:latin typeface="DM Sans" pitchFamily="2" charset="0"/>
                        </a:rPr>
                        <a:t>75 %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lang="en-US" sz="1800" b="0" i="0" u="none" strike="noStrike">
                          <a:solidFill>
                            <a:schemeClr val="tx1"/>
                          </a:solidFill>
                          <a:effectLst/>
                          <a:latin typeface="DM Sans" pitchFamily="2" charset="0"/>
                        </a:rPr>
                        <a:t>78 %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72 %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48 %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55 %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41 %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393004292"/>
                  </a:ext>
                </a:extLst>
              </a:tr>
              <a:tr h="632098">
                <a:tc>
                  <a:txBody>
                    <a:bodyPr/>
                    <a:lstStyle/>
                    <a:p>
                      <a:pPr algn="r" fontAlgn="b"/>
                      <a:r>
                        <a:rPr kumimoji="0" lang="en-US" sz="1800" b="0" i="0" u="none" strike="noStrike" kern="1200" cap="none" spc="0" normalizeH="0" baseline="0">
                          <a:ln>
                            <a:noFill/>
                          </a:ln>
                          <a:solidFill>
                            <a:schemeClr val="tx1"/>
                          </a:solidFill>
                          <a:effectLst/>
                          <a:uLnTx/>
                          <a:uFillTx/>
                          <a:latin typeface="DM Sans" pitchFamily="2" charset="0"/>
                          <a:ea typeface="+mn-ea"/>
                          <a:cs typeface="+mn-cs"/>
                        </a:rPr>
                        <a:t>:15 Support</a:t>
                      </a:r>
                    </a:p>
                  </a:txBody>
                  <a:tcPr marL="6350" marR="6350" marT="6350" marB="0" anchor="ctr">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68 %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lang="en-US" sz="1800" b="0" i="0" u="none" strike="noStrike">
                          <a:solidFill>
                            <a:schemeClr val="tx1"/>
                          </a:solidFill>
                          <a:effectLst/>
                          <a:latin typeface="DM Sans" pitchFamily="2" charset="0"/>
                        </a:rPr>
                        <a:t>75 %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61 %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43 %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50 %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35 %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993319974"/>
                  </a:ext>
                </a:extLst>
              </a:tr>
              <a:tr h="530278">
                <a:tc>
                  <a:txBody>
                    <a:bodyPr/>
                    <a:lstStyle/>
                    <a:p>
                      <a:pPr algn="r" fontAlgn="b"/>
                      <a:r>
                        <a:rPr kumimoji="0" lang="en-US" sz="1800" b="0" i="0" u="none" strike="noStrike" kern="1200" cap="none" spc="0" normalizeH="0" baseline="0">
                          <a:ln>
                            <a:noFill/>
                          </a:ln>
                          <a:solidFill>
                            <a:schemeClr val="tx1"/>
                          </a:solidFill>
                          <a:effectLst/>
                          <a:uLnTx/>
                          <a:uFillTx/>
                          <a:latin typeface="DM Sans" pitchFamily="2" charset="0"/>
                          <a:ea typeface="+mn-ea"/>
                          <a:cs typeface="+mn-cs"/>
                        </a:rPr>
                        <a:t>:15 Benefits &amp; Resources</a:t>
                      </a:r>
                    </a:p>
                  </a:txBody>
                  <a:tcPr marL="6350" marR="6350" marT="6350" marB="0" anchor="ctr">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67 %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lang="en-US" sz="1800" b="0" i="0" u="none" strike="noStrike">
                          <a:solidFill>
                            <a:schemeClr val="tx1"/>
                          </a:solidFill>
                          <a:effectLst/>
                          <a:latin typeface="DM Sans" pitchFamily="2" charset="0"/>
                        </a:rPr>
                        <a:t>75 %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noFill/>
                  </a:tcPr>
                </a:tc>
                <a:tc>
                  <a:txBody>
                    <a:bodyPr/>
                    <a:lstStyle/>
                    <a:p>
                      <a:pPr algn="ctr" fontAlgn="b"/>
                      <a:r>
                        <a:rPr lang="en-US" sz="1800" b="0" i="0" u="none" strike="noStrike">
                          <a:solidFill>
                            <a:schemeClr val="tx1"/>
                          </a:solidFill>
                          <a:effectLst/>
                          <a:latin typeface="DM Sans" pitchFamily="2" charset="0"/>
                        </a:rPr>
                        <a:t>60 %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42 %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53 %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31 %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857449763"/>
                  </a:ext>
                </a:extLst>
              </a:tr>
              <a:tr h="632098">
                <a:tc>
                  <a:txBody>
                    <a:bodyPr/>
                    <a:lstStyle/>
                    <a:p>
                      <a:pPr algn="r" fontAlgn="b"/>
                      <a:r>
                        <a:rPr kumimoji="0" lang="en-US" sz="1800" b="0" i="0" u="none" strike="noStrike" kern="1200" cap="none" spc="0" normalizeH="0" baseline="0">
                          <a:ln>
                            <a:noFill/>
                          </a:ln>
                          <a:solidFill>
                            <a:schemeClr val="tx1"/>
                          </a:solidFill>
                          <a:effectLst/>
                          <a:uLnTx/>
                          <a:uFillTx/>
                          <a:latin typeface="DM Sans" pitchFamily="2" charset="0"/>
                          <a:ea typeface="+mn-ea"/>
                          <a:cs typeface="+mn-cs"/>
                        </a:rPr>
                        <a:t>:15 Care Navigation</a:t>
                      </a:r>
                    </a:p>
                  </a:txBody>
                  <a:tcPr marL="6350" marR="6350" marT="6350" marB="0" anchor="ctr">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62 %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lang="en-US" sz="1800" b="0" i="0" u="none" strike="noStrike">
                          <a:solidFill>
                            <a:schemeClr val="tx1"/>
                          </a:solidFill>
                          <a:effectLst/>
                          <a:latin typeface="DM Sans" pitchFamily="2" charset="0"/>
                        </a:rPr>
                        <a:t>68 %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57 %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40 %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47 %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32 %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874989663"/>
                  </a:ext>
                </a:extLst>
              </a:tr>
            </a:tbl>
          </a:graphicData>
        </a:graphic>
      </p:graphicFrame>
      <p:sp>
        <p:nvSpPr>
          <p:cNvPr id="7" name="Rectangle 6">
            <a:extLst>
              <a:ext uri="{FF2B5EF4-FFF2-40B4-BE49-F238E27FC236}">
                <a16:creationId xmlns:a16="http://schemas.microsoft.com/office/drawing/2014/main" id="{F1734762-970B-6CBC-BF8A-D352609C4184}"/>
              </a:ext>
            </a:extLst>
          </p:cNvPr>
          <p:cNvSpPr/>
          <p:nvPr/>
        </p:nvSpPr>
        <p:spPr>
          <a:xfrm>
            <a:off x="8193278" y="5904357"/>
            <a:ext cx="346841" cy="24622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F105843-6A6D-6855-125E-9F626D516510}"/>
              </a:ext>
            </a:extLst>
          </p:cNvPr>
          <p:cNvSpPr txBox="1"/>
          <p:nvPr/>
        </p:nvSpPr>
        <p:spPr>
          <a:xfrm>
            <a:off x="8617323" y="5885900"/>
            <a:ext cx="1510522" cy="246221"/>
          </a:xfrm>
          <a:prstGeom prst="rect">
            <a:avLst/>
          </a:prstGeom>
        </p:spPr>
        <p:txBody>
          <a:bodyPr wrap="square" lIns="0" tIns="0" rIns="0" bIns="0" rtlCol="0">
            <a:spAutoFit/>
          </a:bodyPr>
          <a:lstStyle/>
          <a:p>
            <a:pPr fontAlgn="auto">
              <a:spcAft>
                <a:spcPts val="0"/>
              </a:spcAft>
            </a:pPr>
            <a:r>
              <a:rPr lang="en-US" sz="800">
                <a:solidFill>
                  <a:schemeClr val="bg1">
                    <a:lumMod val="50000"/>
                  </a:schemeClr>
                </a:solidFill>
                <a:latin typeface="DM Sans" pitchFamily="2" charset="0"/>
              </a:rPr>
              <a:t>Significantly higher than age groups combined</a:t>
            </a:r>
          </a:p>
        </p:txBody>
      </p:sp>
      <p:sp>
        <p:nvSpPr>
          <p:cNvPr id="10" name="Rectangle 9">
            <a:extLst>
              <a:ext uri="{FF2B5EF4-FFF2-40B4-BE49-F238E27FC236}">
                <a16:creationId xmlns:a16="http://schemas.microsoft.com/office/drawing/2014/main" id="{028256C8-3A00-1781-33B2-6C9043C21DB3}"/>
              </a:ext>
            </a:extLst>
          </p:cNvPr>
          <p:cNvSpPr/>
          <p:nvPr/>
        </p:nvSpPr>
        <p:spPr>
          <a:xfrm>
            <a:off x="8796058" y="3376180"/>
            <a:ext cx="652657" cy="2318022"/>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A1FDE86-8C60-35EB-EF20-4BB669AC9C64}"/>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Blue idea exchange/Medicare idea exchange + OOC Sample Boost (N=</a:t>
            </a:r>
            <a:r>
              <a:rPr lang="en-US" sz="1050">
                <a:solidFill>
                  <a:srgbClr val="A3A3A3">
                    <a:lumMod val="75000"/>
                  </a:srgbClr>
                </a:solidFill>
                <a:latin typeface="DM Sans" pitchFamily="2" charset="0"/>
              </a:rPr>
              <a:t>443</a:t>
            </a: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a:t>
            </a:r>
          </a:p>
        </p:txBody>
      </p:sp>
      <p:sp>
        <p:nvSpPr>
          <p:cNvPr id="16" name="Text Placeholder 1">
            <a:extLst>
              <a:ext uri="{FF2B5EF4-FFF2-40B4-BE49-F238E27FC236}">
                <a16:creationId xmlns:a16="http://schemas.microsoft.com/office/drawing/2014/main" id="{3590591D-BED6-0004-6510-0EBC726DFC27}"/>
              </a:ext>
            </a:extLst>
          </p:cNvPr>
          <p:cNvSpPr txBox="1">
            <a:spLocks/>
          </p:cNvSpPr>
          <p:nvPr/>
        </p:nvSpPr>
        <p:spPr>
          <a:xfrm>
            <a:off x="603504" y="381000"/>
            <a:ext cx="9317244" cy="3509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800" b="0">
                <a:latin typeface="Bebas Neue" panose="020B0606020202050201" pitchFamily="34" charset="0"/>
              </a:rPr>
              <a:t>Viewers aged 25-54 react more positively for the :15 storyboards and feel all content has greater relevance</a:t>
            </a:r>
          </a:p>
        </p:txBody>
      </p:sp>
      <p:sp>
        <p:nvSpPr>
          <p:cNvPr id="4" name="Rectangle 3">
            <a:extLst>
              <a:ext uri="{FF2B5EF4-FFF2-40B4-BE49-F238E27FC236}">
                <a16:creationId xmlns:a16="http://schemas.microsoft.com/office/drawing/2014/main" id="{6F5E2279-571A-0550-7499-D4E7AA9DD97B}"/>
              </a:ext>
            </a:extLst>
          </p:cNvPr>
          <p:cNvSpPr/>
          <p:nvPr/>
        </p:nvSpPr>
        <p:spPr>
          <a:xfrm>
            <a:off x="5147695" y="3907070"/>
            <a:ext cx="652657" cy="1787132"/>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881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250EFDF0-A590-4BDC-94D2-640989049D00}"/>
              </a:ext>
            </a:extLst>
          </p:cNvPr>
          <p:cNvGraphicFramePr>
            <a:graphicFrameLocks noGrp="1"/>
          </p:cNvGraphicFramePr>
          <p:nvPr>
            <p:extLst>
              <p:ext uri="{D42A27DB-BD31-4B8C-83A1-F6EECF244321}">
                <p14:modId xmlns:p14="http://schemas.microsoft.com/office/powerpoint/2010/main" val="3078152332"/>
              </p:ext>
            </p:extLst>
          </p:nvPr>
        </p:nvGraphicFramePr>
        <p:xfrm>
          <a:off x="603503" y="1232283"/>
          <a:ext cx="9509775" cy="4598030"/>
        </p:xfrm>
        <a:graphic>
          <a:graphicData uri="http://schemas.openxmlformats.org/drawingml/2006/table">
            <a:tbl>
              <a:tblPr firstRow="1" bandRow="1">
                <a:tableStyleId>{7E9639D4-E3E2-4D34-9284-5A2195B3D0D7}</a:tableStyleId>
              </a:tblPr>
              <a:tblGrid>
                <a:gridCol w="5681235">
                  <a:extLst>
                    <a:ext uri="{9D8B030D-6E8A-4147-A177-3AD203B41FA5}">
                      <a16:colId xmlns:a16="http://schemas.microsoft.com/office/drawing/2014/main" val="1230807719"/>
                    </a:ext>
                  </a:extLst>
                </a:gridCol>
                <a:gridCol w="1449330">
                  <a:extLst>
                    <a:ext uri="{9D8B030D-6E8A-4147-A177-3AD203B41FA5}">
                      <a16:colId xmlns:a16="http://schemas.microsoft.com/office/drawing/2014/main" val="4264867615"/>
                    </a:ext>
                  </a:extLst>
                </a:gridCol>
                <a:gridCol w="1189605">
                  <a:extLst>
                    <a:ext uri="{9D8B030D-6E8A-4147-A177-3AD203B41FA5}">
                      <a16:colId xmlns:a16="http://schemas.microsoft.com/office/drawing/2014/main" val="1632845148"/>
                    </a:ext>
                  </a:extLst>
                </a:gridCol>
                <a:gridCol w="1189605">
                  <a:extLst>
                    <a:ext uri="{9D8B030D-6E8A-4147-A177-3AD203B41FA5}">
                      <a16:colId xmlns:a16="http://schemas.microsoft.com/office/drawing/2014/main" val="1847224002"/>
                    </a:ext>
                  </a:extLst>
                </a:gridCol>
              </a:tblGrid>
              <a:tr h="320733">
                <a:tc>
                  <a:txBody>
                    <a:bodyPr/>
                    <a:lstStyle/>
                    <a:p>
                      <a:r>
                        <a:rPr lang="en-US" sz="1600">
                          <a:latin typeface="DM Sans" pitchFamily="2" charset="0"/>
                        </a:rPr>
                        <a:t>[p</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gridSpan="3">
                  <a:txBody>
                    <a:bodyPr/>
                    <a:lstStyle/>
                    <a:p>
                      <a:pPr algn="ctr"/>
                      <a:r>
                        <a:rPr lang="en-US" sz="1600">
                          <a:latin typeface="DM Sans" pitchFamily="2" charset="0"/>
                        </a:rPr>
                        <a:t>By Target Age</a:t>
                      </a:r>
                    </a:p>
                  </a:txBody>
                  <a:tcPr>
                    <a:lnL w="12700" cap="flat" cmpd="sng" algn="ctr">
                      <a:solidFill>
                        <a:schemeClr val="tx1"/>
                      </a:solidFill>
                      <a:prstDash val="solid"/>
                      <a:round/>
                      <a:headEnd type="none" w="med" len="med"/>
                      <a:tailEnd type="none" w="med" len="med"/>
                    </a:lnL>
                  </a:tcPr>
                </a:tc>
                <a:tc hMerge="1">
                  <a:txBody>
                    <a:bodyPr/>
                    <a:lstStyle/>
                    <a:p>
                      <a:endParaRPr lang="en-US" sz="1800" b="1" kern="1200">
                        <a:solidFill>
                          <a:schemeClr val="bg1"/>
                        </a:solidFill>
                        <a:latin typeface="Franklin Gothic Book" panose="020B0503020102020204" pitchFamily="34" charset="0"/>
                        <a:ea typeface="+mn-ea"/>
                        <a:cs typeface="+mn-cs"/>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hMerge="1">
                  <a:txBody>
                    <a:bodyPr/>
                    <a:lstStyle/>
                    <a:p>
                      <a:endParaRPr lang="en-US" sz="1800" b="1" kern="1200">
                        <a:solidFill>
                          <a:schemeClr val="bg1"/>
                        </a:solidFill>
                        <a:latin typeface="Franklin Gothic Book" panose="020B0503020102020204" pitchFamily="34" charset="0"/>
                        <a:ea typeface="+mn-ea"/>
                        <a:cs typeface="+mn-cs"/>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17042447"/>
                  </a:ext>
                </a:extLst>
              </a:tr>
              <a:tr h="553994">
                <a:tc>
                  <a:txBody>
                    <a:bodyPr/>
                    <a:lstStyle/>
                    <a:p>
                      <a:pPr algn="r"/>
                      <a:endParaRPr lang="en-US" sz="1100">
                        <a:latin typeface="DM Sans" pitchFamily="2" charset="0"/>
                      </a:endParaRPr>
                    </a:p>
                  </a:txBody>
                  <a:tcPr anchor="b">
                    <a:lnL w="6350" cap="flat" cmpd="sng" algn="ctr">
                      <a:noFill/>
                      <a:prstDash val="solid"/>
                      <a:miter lim="800000"/>
                    </a:lnL>
                    <a:lnR w="635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a:solidFill>
                            <a:schemeClr val="accent1"/>
                          </a:solidFill>
                          <a:latin typeface="DM Sans" pitchFamily="2" charset="0"/>
                        </a:rPr>
                        <a:t>Total Aggregate</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a:r>
                        <a:rPr lang="en-US" sz="1600" b="1">
                          <a:solidFill>
                            <a:schemeClr val="accent1"/>
                          </a:solidFill>
                          <a:latin typeface="DM Sans" pitchFamily="2" charset="0"/>
                        </a:rPr>
                        <a:t>Age </a:t>
                      </a:r>
                    </a:p>
                    <a:p>
                      <a:pPr algn="ctr"/>
                      <a:r>
                        <a:rPr lang="en-US" sz="1600" b="1">
                          <a:solidFill>
                            <a:schemeClr val="accent1"/>
                          </a:solidFill>
                          <a:latin typeface="DM Sans" pitchFamily="2" charset="0"/>
                        </a:rPr>
                        <a:t>25-54</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r>
                        <a:rPr lang="en-US" sz="1600" b="1">
                          <a:solidFill>
                            <a:schemeClr val="accent1"/>
                          </a:solidFill>
                          <a:latin typeface="DM Sans" pitchFamily="2" charset="0"/>
                        </a:rPr>
                        <a:t>All Others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939708385"/>
                  </a:ext>
                </a:extLst>
              </a:tr>
              <a:tr h="247839">
                <a:tc>
                  <a:txBody>
                    <a:bodyPr/>
                    <a:lstStyle/>
                    <a:p>
                      <a:pPr algn="r"/>
                      <a:r>
                        <a:rPr lang="en-US" sz="1200">
                          <a:latin typeface="DM Sans" pitchFamily="2" charset="0"/>
                        </a:rPr>
                        <a:t>N=</a:t>
                      </a:r>
                    </a:p>
                  </a:txBody>
                  <a:tcPr>
                    <a:lnL w="6350" cap="flat" cmpd="sng" algn="ctr">
                      <a:noFill/>
                      <a:prstDash val="solid"/>
                      <a:miter lim="800000"/>
                    </a:lnL>
                    <a:lnR w="635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a:solidFill>
                            <a:schemeClr val="tx1"/>
                          </a:solidFill>
                          <a:latin typeface="DM Sans" pitchFamily="2" charset="0"/>
                          <a:ea typeface="+mn-ea"/>
                          <a:cs typeface="+mn-cs"/>
                        </a:rPr>
                        <a:t>443</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marL="0" algn="ctr" defTabSz="914400" rtl="0" eaLnBrk="1" latinLnBrk="0" hangingPunct="1"/>
                      <a:r>
                        <a:rPr lang="en-US" sz="1200" kern="1200">
                          <a:solidFill>
                            <a:schemeClr val="tx1"/>
                          </a:solidFill>
                          <a:latin typeface="DM Sans" pitchFamily="2" charset="0"/>
                          <a:ea typeface="+mn-ea"/>
                          <a:cs typeface="+mn-cs"/>
                        </a:rPr>
                        <a:t>217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marL="0" algn="ctr" defTabSz="914400" rtl="0" eaLnBrk="1" latinLnBrk="0" hangingPunct="1"/>
                      <a:r>
                        <a:rPr lang="en-US" sz="1200" kern="1200">
                          <a:solidFill>
                            <a:schemeClr val="tx1"/>
                          </a:solidFill>
                          <a:latin typeface="DM Sans" pitchFamily="2" charset="0"/>
                          <a:ea typeface="+mn-ea"/>
                          <a:cs typeface="+mn-cs"/>
                        </a:rPr>
                        <a:t>226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745197302"/>
                  </a:ext>
                </a:extLst>
              </a:tr>
              <a:tr h="363310">
                <a:tc>
                  <a:txBody>
                    <a:bodyPr/>
                    <a:lstStyle/>
                    <a:p>
                      <a:pPr algn="r" fontAlgn="b"/>
                      <a:r>
                        <a:rPr kumimoji="0" lang="en-US" sz="1400" b="0" i="0" u="none" strike="noStrike" kern="1200" cap="none" spc="0" normalizeH="0" baseline="0">
                          <a:ln>
                            <a:noFill/>
                          </a:ln>
                          <a:solidFill>
                            <a:srgbClr val="0D4877"/>
                          </a:solidFill>
                          <a:effectLst/>
                          <a:uLnTx/>
                          <a:uFillTx/>
                          <a:latin typeface="DM Sans" pitchFamily="2" charset="0"/>
                          <a:ea typeface="+mn-ea"/>
                          <a:cs typeface="+mn-cs"/>
                        </a:rPr>
                        <a:t>Review my health insurance plan benefits</a:t>
                      </a:r>
                    </a:p>
                  </a:txBody>
                  <a:tcPr marL="6350" marR="6350" marT="6350" marB="0" anchor="b">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26 %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38 %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15 %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393004292"/>
                  </a:ext>
                </a:extLst>
              </a:tr>
              <a:tr h="363310">
                <a:tc>
                  <a:txBody>
                    <a:bodyPr/>
                    <a:lstStyle/>
                    <a:p>
                      <a:pPr algn="r" fontAlgn="b"/>
                      <a:r>
                        <a:rPr kumimoji="0" lang="en-US" sz="1400" b="0" i="0" u="none" strike="noStrike" kern="1200" cap="none" spc="0" normalizeH="0" baseline="0">
                          <a:ln>
                            <a:noFill/>
                          </a:ln>
                          <a:solidFill>
                            <a:srgbClr val="0D4877"/>
                          </a:solidFill>
                          <a:effectLst/>
                          <a:uLnTx/>
                          <a:uFillTx/>
                          <a:latin typeface="DM Sans" pitchFamily="2" charset="0"/>
                          <a:ea typeface="+mn-ea"/>
                          <a:cs typeface="+mn-cs"/>
                        </a:rPr>
                        <a:t>Go to the Blue Cross Blue Shield of Massachusetts website</a:t>
                      </a:r>
                    </a:p>
                  </a:txBody>
                  <a:tcPr marL="6350" marR="6350" marT="6350" marB="0" anchor="b">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26 %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35 %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18 %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993319974"/>
                  </a:ext>
                </a:extLst>
              </a:tr>
              <a:tr h="363310">
                <a:tc>
                  <a:txBody>
                    <a:bodyPr/>
                    <a:lstStyle/>
                    <a:p>
                      <a:pPr algn="r" fontAlgn="b"/>
                      <a:r>
                        <a:rPr kumimoji="0" lang="en-US" sz="1400" b="0" i="0" u="none" strike="noStrike" kern="1200" cap="none" spc="0" normalizeH="0" baseline="0">
                          <a:ln>
                            <a:noFill/>
                          </a:ln>
                          <a:solidFill>
                            <a:srgbClr val="0D4877"/>
                          </a:solidFill>
                          <a:effectLst/>
                          <a:uLnTx/>
                          <a:uFillTx/>
                          <a:latin typeface="DM Sans" pitchFamily="2" charset="0"/>
                          <a:ea typeface="+mn-ea"/>
                          <a:cs typeface="+mn-cs"/>
                        </a:rPr>
                        <a:t>I would not do anything after seeing this ad</a:t>
                      </a:r>
                    </a:p>
                  </a:txBody>
                  <a:tcPr marL="6350" marR="6350" marT="6350" marB="0" anchor="b">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49 %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34 %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noFil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63 %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857449763"/>
                  </a:ext>
                </a:extLst>
              </a:tr>
              <a:tr h="363310">
                <a:tc>
                  <a:txBody>
                    <a:bodyPr/>
                    <a:lstStyle/>
                    <a:p>
                      <a:pPr algn="r" fontAlgn="b"/>
                      <a:r>
                        <a:rPr kumimoji="0" lang="en-US" sz="1400" b="0" i="0" u="none" strike="noStrike" kern="1200" cap="none" spc="0" normalizeH="0" baseline="0">
                          <a:ln>
                            <a:noFill/>
                          </a:ln>
                          <a:solidFill>
                            <a:srgbClr val="0D4877"/>
                          </a:solidFill>
                          <a:effectLst/>
                          <a:uLnTx/>
                          <a:uFillTx/>
                          <a:latin typeface="DM Sans" pitchFamily="2" charset="0"/>
                          <a:ea typeface="+mn-ea"/>
                          <a:cs typeface="+mn-cs"/>
                        </a:rPr>
                        <a:t>Log into my Blue Cross Blue Shield of Massachusetts account</a:t>
                      </a:r>
                    </a:p>
                  </a:txBody>
                  <a:tcPr marL="6350" marR="6350" marT="6350" marB="0" anchor="b">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16 %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26 %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6 %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874989663"/>
                  </a:ext>
                </a:extLst>
              </a:tr>
              <a:tr h="414280">
                <a:tc>
                  <a:txBody>
                    <a:bodyPr/>
                    <a:lstStyle/>
                    <a:p>
                      <a:pPr algn="r" fontAlgn="b"/>
                      <a:r>
                        <a:rPr kumimoji="0" lang="en-US" sz="1400" b="0" i="0" u="none" strike="noStrike" kern="1200" cap="none" spc="0" normalizeH="0" baseline="0">
                          <a:ln>
                            <a:noFill/>
                          </a:ln>
                          <a:solidFill>
                            <a:srgbClr val="0D4877"/>
                          </a:solidFill>
                          <a:effectLst/>
                          <a:uLnTx/>
                          <a:uFillTx/>
                          <a:latin typeface="DM Sans" pitchFamily="2" charset="0"/>
                          <a:ea typeface="+mn-ea"/>
                          <a:cs typeface="+mn-cs"/>
                        </a:rPr>
                        <a:t>Comment  or share about the ad via social media (Twitter, Facebook, Instagram)</a:t>
                      </a:r>
                    </a:p>
                  </a:txBody>
                  <a:tcPr marL="6350" marR="6350" marT="6350" marB="0" anchor="b">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5 %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8 %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558134083"/>
                  </a:ext>
                </a:extLst>
              </a:tr>
              <a:tr h="363310">
                <a:tc>
                  <a:txBody>
                    <a:bodyPr/>
                    <a:lstStyle/>
                    <a:p>
                      <a:pPr algn="r" fontAlgn="b"/>
                      <a:r>
                        <a:rPr kumimoji="0" lang="en-US" sz="1400" b="0" i="0" u="none" strike="noStrike" kern="1200" cap="none" spc="0" normalizeH="0" baseline="0">
                          <a:ln>
                            <a:noFill/>
                          </a:ln>
                          <a:solidFill>
                            <a:srgbClr val="0D4877"/>
                          </a:solidFill>
                          <a:effectLst/>
                          <a:uLnTx/>
                          <a:uFillTx/>
                          <a:latin typeface="DM Sans" pitchFamily="2" charset="0"/>
                          <a:ea typeface="+mn-ea"/>
                          <a:cs typeface="+mn-cs"/>
                        </a:rPr>
                        <a:t>Call Blue Cross Blue Shield of Massachusetts</a:t>
                      </a:r>
                    </a:p>
                  </a:txBody>
                  <a:tcPr marL="6350" marR="6350" marT="6350" marB="0" anchor="b">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7 %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3355130"/>
                  </a:ext>
                </a:extLst>
              </a:tr>
              <a:tr h="363310">
                <a:tc>
                  <a:txBody>
                    <a:bodyPr/>
                    <a:lstStyle/>
                    <a:p>
                      <a:pPr algn="r" fontAlgn="b"/>
                      <a:r>
                        <a:rPr kumimoji="0" lang="en-US" sz="1400" b="0" i="0" u="none" strike="noStrike" kern="1200" cap="none" spc="0" normalizeH="0" baseline="0">
                          <a:ln>
                            <a:noFill/>
                          </a:ln>
                          <a:solidFill>
                            <a:srgbClr val="0D4877"/>
                          </a:solidFill>
                          <a:effectLst/>
                          <a:uLnTx/>
                          <a:uFillTx/>
                          <a:latin typeface="DM Sans" pitchFamily="2" charset="0"/>
                          <a:ea typeface="+mn-ea"/>
                          <a:cs typeface="+mn-cs"/>
                        </a:rPr>
                        <a:t>Email Blue Cross Blue Shield of Massachusetts</a:t>
                      </a:r>
                    </a:p>
                  </a:txBody>
                  <a:tcPr marL="6350" marR="6350" marT="6350" marB="0" anchor="b">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916547406"/>
                  </a:ext>
                </a:extLst>
              </a:tr>
              <a:tr h="363310">
                <a:tc>
                  <a:txBody>
                    <a:bodyPr/>
                    <a:lstStyle/>
                    <a:p>
                      <a:pPr algn="r" fontAlgn="b"/>
                      <a:r>
                        <a:rPr kumimoji="0" lang="en-US" sz="1400" b="0" i="0" u="none" strike="noStrike" kern="1200" cap="none" spc="0" normalizeH="0" baseline="0">
                          <a:ln>
                            <a:noFill/>
                          </a:ln>
                          <a:solidFill>
                            <a:srgbClr val="0D4877"/>
                          </a:solidFill>
                          <a:effectLst/>
                          <a:uLnTx/>
                          <a:uFillTx/>
                          <a:latin typeface="DM Sans" pitchFamily="2" charset="0"/>
                          <a:ea typeface="+mn-ea"/>
                          <a:cs typeface="+mn-cs"/>
                        </a:rPr>
                        <a:t>Search online for (please specify):</a:t>
                      </a:r>
                    </a:p>
                  </a:txBody>
                  <a:tcPr marL="6350" marR="6350" marT="6350" marB="0" anchor="b">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860624641"/>
                  </a:ext>
                </a:extLst>
              </a:tr>
              <a:tr h="414280">
                <a:tc>
                  <a:txBody>
                    <a:bodyPr/>
                    <a:lstStyle/>
                    <a:p>
                      <a:pPr algn="r" fontAlgn="b"/>
                      <a:r>
                        <a:rPr kumimoji="0" lang="en-US" sz="1400" b="0" i="0" u="none" strike="noStrike" kern="1200" cap="none" spc="0" normalizeH="0" baseline="0">
                          <a:ln>
                            <a:noFill/>
                          </a:ln>
                          <a:solidFill>
                            <a:srgbClr val="0D4877"/>
                          </a:solidFill>
                          <a:effectLst/>
                          <a:uLnTx/>
                          <a:uFillTx/>
                          <a:latin typeface="DM Sans" pitchFamily="2" charset="0"/>
                          <a:ea typeface="+mn-ea"/>
                          <a:cs typeface="+mn-cs"/>
                        </a:rPr>
                        <a:t>I would do something else not listed above after seeing this ad (please specify):</a:t>
                      </a:r>
                    </a:p>
                  </a:txBody>
                  <a:tcPr marL="6350" marR="6350" marT="6350" marB="0" anchor="b">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6 %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565998369"/>
                  </a:ext>
                </a:extLst>
              </a:tr>
            </a:tbl>
          </a:graphicData>
        </a:graphic>
      </p:graphicFrame>
      <p:sp>
        <p:nvSpPr>
          <p:cNvPr id="2" name="Text Placeholder 1">
            <a:extLst>
              <a:ext uri="{FF2B5EF4-FFF2-40B4-BE49-F238E27FC236}">
                <a16:creationId xmlns:a16="http://schemas.microsoft.com/office/drawing/2014/main" id="{1CF90149-4A77-49CA-90FA-D5EE4ED0FB17}"/>
              </a:ext>
            </a:extLst>
          </p:cNvPr>
          <p:cNvSpPr>
            <a:spLocks noGrp="1"/>
          </p:cNvSpPr>
          <p:nvPr>
            <p:ph type="body" sz="quarter" idx="12"/>
          </p:nvPr>
        </p:nvSpPr>
        <p:spPr>
          <a:xfrm>
            <a:off x="1344167" y="1232283"/>
            <a:ext cx="4653522" cy="669065"/>
          </a:xfrm>
        </p:spPr>
        <p:txBody>
          <a:bodyPr/>
          <a:lstStyle/>
          <a:p>
            <a:pPr marL="0" indent="0" algn="ctr">
              <a:buNone/>
            </a:pPr>
            <a:r>
              <a:rPr lang="en-US" sz="1600" b="1">
                <a:latin typeface="DM Sans" pitchFamily="2" charset="0"/>
              </a:rPr>
              <a:t>Anticipated Actions Upon Seeing :30 Video</a:t>
            </a:r>
          </a:p>
          <a:p>
            <a:pPr marL="0" indent="0" algn="ctr">
              <a:buNone/>
            </a:pPr>
            <a:r>
              <a:rPr lang="en-US" sz="1600">
                <a:latin typeface="DM Sans" pitchFamily="2" charset="0"/>
              </a:rPr>
              <a:t>(Multi-select)</a:t>
            </a:r>
          </a:p>
        </p:txBody>
      </p:sp>
      <p:sp>
        <p:nvSpPr>
          <p:cNvPr id="7" name="Rectangle 6">
            <a:extLst>
              <a:ext uri="{FF2B5EF4-FFF2-40B4-BE49-F238E27FC236}">
                <a16:creationId xmlns:a16="http://schemas.microsoft.com/office/drawing/2014/main" id="{F1734762-970B-6CBC-BF8A-D352609C4184}"/>
              </a:ext>
            </a:extLst>
          </p:cNvPr>
          <p:cNvSpPr/>
          <p:nvPr/>
        </p:nvSpPr>
        <p:spPr>
          <a:xfrm>
            <a:off x="8193278" y="5904357"/>
            <a:ext cx="346841" cy="24622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F105843-6A6D-6855-125E-9F626D516510}"/>
              </a:ext>
            </a:extLst>
          </p:cNvPr>
          <p:cNvSpPr txBox="1"/>
          <p:nvPr/>
        </p:nvSpPr>
        <p:spPr>
          <a:xfrm>
            <a:off x="8617323" y="5885900"/>
            <a:ext cx="1510522" cy="246221"/>
          </a:xfrm>
          <a:prstGeom prst="rect">
            <a:avLst/>
          </a:prstGeom>
        </p:spPr>
        <p:txBody>
          <a:bodyPr wrap="square" lIns="0" tIns="0" rIns="0" bIns="0" rtlCol="0">
            <a:spAutoFit/>
          </a:bodyPr>
          <a:lstStyle/>
          <a:p>
            <a:pPr fontAlgn="auto">
              <a:spcAft>
                <a:spcPts val="0"/>
              </a:spcAft>
            </a:pPr>
            <a:r>
              <a:rPr lang="en-US" sz="800">
                <a:solidFill>
                  <a:schemeClr val="bg1">
                    <a:lumMod val="50000"/>
                  </a:schemeClr>
                </a:solidFill>
                <a:latin typeface="DM Sans" pitchFamily="2" charset="0"/>
              </a:rPr>
              <a:t>Significantly higher than age groups combined</a:t>
            </a:r>
          </a:p>
        </p:txBody>
      </p:sp>
      <p:sp>
        <p:nvSpPr>
          <p:cNvPr id="10" name="Rectangle 9">
            <a:extLst>
              <a:ext uri="{FF2B5EF4-FFF2-40B4-BE49-F238E27FC236}">
                <a16:creationId xmlns:a16="http://schemas.microsoft.com/office/drawing/2014/main" id="{028256C8-3A00-1781-33B2-6C9043C21DB3}"/>
              </a:ext>
            </a:extLst>
          </p:cNvPr>
          <p:cNvSpPr/>
          <p:nvPr/>
        </p:nvSpPr>
        <p:spPr>
          <a:xfrm>
            <a:off x="7964666" y="2411148"/>
            <a:ext cx="652657" cy="73709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A1FDE86-8C60-35EB-EF20-4BB669AC9C64}"/>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Blue idea exchange/Medicare idea exchange + OOC Sample Boost (N=</a:t>
            </a:r>
            <a:r>
              <a:rPr lang="en-US" sz="1050">
                <a:solidFill>
                  <a:srgbClr val="A3A3A3">
                    <a:lumMod val="75000"/>
                  </a:srgbClr>
                </a:solidFill>
                <a:latin typeface="DM Sans" pitchFamily="2" charset="0"/>
              </a:rPr>
              <a:t>443</a:t>
            </a: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a:t>
            </a:r>
          </a:p>
        </p:txBody>
      </p:sp>
      <p:sp>
        <p:nvSpPr>
          <p:cNvPr id="16" name="Text Placeholder 1">
            <a:extLst>
              <a:ext uri="{FF2B5EF4-FFF2-40B4-BE49-F238E27FC236}">
                <a16:creationId xmlns:a16="http://schemas.microsoft.com/office/drawing/2014/main" id="{3590591D-BED6-0004-6510-0EBC726DFC27}"/>
              </a:ext>
            </a:extLst>
          </p:cNvPr>
          <p:cNvSpPr txBox="1">
            <a:spLocks/>
          </p:cNvSpPr>
          <p:nvPr/>
        </p:nvSpPr>
        <p:spPr>
          <a:xfrm>
            <a:off x="603504" y="381000"/>
            <a:ext cx="9317244" cy="3509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800" b="0">
                <a:latin typeface="Bebas Neue" panose="020B0606020202050201" pitchFamily="34" charset="0"/>
              </a:rPr>
              <a:t>Viewers aged 25-54 are more likely to act after seeing the video</a:t>
            </a:r>
          </a:p>
        </p:txBody>
      </p:sp>
      <p:sp>
        <p:nvSpPr>
          <p:cNvPr id="4" name="Rectangle 3">
            <a:extLst>
              <a:ext uri="{FF2B5EF4-FFF2-40B4-BE49-F238E27FC236}">
                <a16:creationId xmlns:a16="http://schemas.microsoft.com/office/drawing/2014/main" id="{6F5E2279-571A-0550-7499-D4E7AA9DD97B}"/>
              </a:ext>
            </a:extLst>
          </p:cNvPr>
          <p:cNvSpPr/>
          <p:nvPr/>
        </p:nvSpPr>
        <p:spPr>
          <a:xfrm>
            <a:off x="7977485" y="3523678"/>
            <a:ext cx="652657" cy="111233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229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CF4BA1BE-C31D-4046-A1AE-0DC147A1EBF8}"/>
              </a:ext>
            </a:extLst>
          </p:cNvPr>
          <p:cNvGraphicFramePr>
            <a:graphicFrameLocks noGrp="1"/>
          </p:cNvGraphicFramePr>
          <p:nvPr>
            <p:extLst>
              <p:ext uri="{D42A27DB-BD31-4B8C-83A1-F6EECF244321}">
                <p14:modId xmlns:p14="http://schemas.microsoft.com/office/powerpoint/2010/main" val="964956010"/>
              </p:ext>
            </p:extLst>
          </p:nvPr>
        </p:nvGraphicFramePr>
        <p:xfrm>
          <a:off x="603504" y="1384684"/>
          <a:ext cx="10805718" cy="4622103"/>
        </p:xfrm>
        <a:graphic>
          <a:graphicData uri="http://schemas.openxmlformats.org/drawingml/2006/table">
            <a:tbl>
              <a:tblPr firstRow="1" bandRow="1">
                <a:tableStyleId>{7E9639D4-E3E2-4D34-9284-5A2195B3D0D7}</a:tableStyleId>
              </a:tblPr>
              <a:tblGrid>
                <a:gridCol w="2168572">
                  <a:extLst>
                    <a:ext uri="{9D8B030D-6E8A-4147-A177-3AD203B41FA5}">
                      <a16:colId xmlns:a16="http://schemas.microsoft.com/office/drawing/2014/main" val="3504692493"/>
                    </a:ext>
                  </a:extLst>
                </a:gridCol>
                <a:gridCol w="1233878">
                  <a:extLst>
                    <a:ext uri="{9D8B030D-6E8A-4147-A177-3AD203B41FA5}">
                      <a16:colId xmlns:a16="http://schemas.microsoft.com/office/drawing/2014/main" val="988574359"/>
                    </a:ext>
                  </a:extLst>
                </a:gridCol>
                <a:gridCol w="1233878">
                  <a:extLst>
                    <a:ext uri="{9D8B030D-6E8A-4147-A177-3AD203B41FA5}">
                      <a16:colId xmlns:a16="http://schemas.microsoft.com/office/drawing/2014/main" val="901505905"/>
                    </a:ext>
                  </a:extLst>
                </a:gridCol>
                <a:gridCol w="1233878">
                  <a:extLst>
                    <a:ext uri="{9D8B030D-6E8A-4147-A177-3AD203B41FA5}">
                      <a16:colId xmlns:a16="http://schemas.microsoft.com/office/drawing/2014/main" val="4290755456"/>
                    </a:ext>
                  </a:extLst>
                </a:gridCol>
                <a:gridCol w="1233878">
                  <a:extLst>
                    <a:ext uri="{9D8B030D-6E8A-4147-A177-3AD203B41FA5}">
                      <a16:colId xmlns:a16="http://schemas.microsoft.com/office/drawing/2014/main" val="584655931"/>
                    </a:ext>
                  </a:extLst>
                </a:gridCol>
                <a:gridCol w="1233878">
                  <a:extLst>
                    <a:ext uri="{9D8B030D-6E8A-4147-A177-3AD203B41FA5}">
                      <a16:colId xmlns:a16="http://schemas.microsoft.com/office/drawing/2014/main" val="1176431451"/>
                    </a:ext>
                  </a:extLst>
                </a:gridCol>
                <a:gridCol w="1233878">
                  <a:extLst>
                    <a:ext uri="{9D8B030D-6E8A-4147-A177-3AD203B41FA5}">
                      <a16:colId xmlns:a16="http://schemas.microsoft.com/office/drawing/2014/main" val="2450957350"/>
                    </a:ext>
                  </a:extLst>
                </a:gridCol>
                <a:gridCol w="1233878">
                  <a:extLst>
                    <a:ext uri="{9D8B030D-6E8A-4147-A177-3AD203B41FA5}">
                      <a16:colId xmlns:a16="http://schemas.microsoft.com/office/drawing/2014/main" val="3301393651"/>
                    </a:ext>
                  </a:extLst>
                </a:gridCol>
              </a:tblGrid>
              <a:tr h="370840">
                <a:tc>
                  <a:txBody>
                    <a:bodyPr/>
                    <a:lstStyle/>
                    <a:p>
                      <a:pPr algn="ctr"/>
                      <a:r>
                        <a:rPr lang="en-US" sz="1100">
                          <a:latin typeface="DM Sans" pitchFamily="2" charset="0"/>
                        </a:rPr>
                        <a:t>Blue Cross Blue Shield of Massachusetts…</a:t>
                      </a:r>
                    </a:p>
                  </a:txBody>
                  <a:tcPr>
                    <a:lnR w="12700" cap="flat" cmpd="sng" algn="ctr">
                      <a:solidFill>
                        <a:schemeClr val="accent5"/>
                      </a:solidFill>
                      <a:prstDash val="solid"/>
                      <a:round/>
                      <a:headEnd type="none" w="med" len="med"/>
                      <a:tailEnd type="none" w="med" len="med"/>
                    </a:lnR>
                  </a:tcPr>
                </a:tc>
                <a:tc>
                  <a:txBody>
                    <a:bodyPr/>
                    <a:lstStyle/>
                    <a:p>
                      <a:pPr algn="ctr"/>
                      <a:r>
                        <a:rPr lang="en-US" sz="1100">
                          <a:latin typeface="DM Sans" pitchFamily="2" charset="0"/>
                        </a:rPr>
                        <a:t>Strongly agree</a:t>
                      </a:r>
                    </a:p>
                  </a:txBody>
                  <a:tcPr>
                    <a:lnL w="12700" cap="flat" cmpd="sng" algn="ctr">
                      <a:solidFill>
                        <a:schemeClr val="accent5"/>
                      </a:solidFill>
                      <a:prstDash val="solid"/>
                      <a:round/>
                      <a:headEnd type="none" w="med" len="med"/>
                      <a:tailEnd type="none" w="med" len="med"/>
                    </a:lnL>
                  </a:tcPr>
                </a:tc>
                <a:tc>
                  <a:txBody>
                    <a:bodyPr/>
                    <a:lstStyle/>
                    <a:p>
                      <a:pPr algn="ctr"/>
                      <a:r>
                        <a:rPr lang="en-US" sz="1100">
                          <a:latin typeface="DM Sans" pitchFamily="2" charset="0"/>
                        </a:rPr>
                        <a:t>Somewhat agree</a:t>
                      </a:r>
                    </a:p>
                  </a:txBody>
                  <a:tcPr/>
                </a:tc>
                <a:tc>
                  <a:txBody>
                    <a:bodyPr/>
                    <a:lstStyle/>
                    <a:p>
                      <a:pPr algn="ctr"/>
                      <a:r>
                        <a:rPr lang="en-US" sz="1100">
                          <a:latin typeface="DM Sans" pitchFamily="2" charset="0"/>
                        </a:rPr>
                        <a:t>Neither agree nor disagree</a:t>
                      </a:r>
                    </a:p>
                  </a:txBody>
                  <a:tcPr/>
                </a:tc>
                <a:tc>
                  <a:txBody>
                    <a:bodyPr/>
                    <a:lstStyle/>
                    <a:p>
                      <a:pPr algn="ctr"/>
                      <a:r>
                        <a:rPr lang="en-US" sz="1100">
                          <a:latin typeface="DM Sans" pitchFamily="2" charset="0"/>
                        </a:rPr>
                        <a:t>Somewhat disagree</a:t>
                      </a:r>
                    </a:p>
                  </a:txBody>
                  <a:tcPr/>
                </a:tc>
                <a:tc>
                  <a:txBody>
                    <a:bodyPr/>
                    <a:lstStyle/>
                    <a:p>
                      <a:pPr algn="ctr"/>
                      <a:r>
                        <a:rPr lang="en-US" sz="1100">
                          <a:latin typeface="DM Sans" pitchFamily="2" charset="0"/>
                        </a:rPr>
                        <a:t>Strongly disagree</a:t>
                      </a:r>
                    </a:p>
                  </a:txBody>
                  <a:tcPr>
                    <a:lnR w="12700" cap="flat" cmpd="sng" algn="ctr">
                      <a:solidFill>
                        <a:schemeClr val="accent5"/>
                      </a:solidFill>
                      <a:prstDash val="solid"/>
                      <a:round/>
                      <a:headEnd type="none" w="med" len="med"/>
                      <a:tailEnd type="none" w="med" len="med"/>
                    </a:lnR>
                  </a:tcPr>
                </a:tc>
                <a:tc>
                  <a:txBody>
                    <a:bodyPr/>
                    <a:lstStyle/>
                    <a:p>
                      <a:pPr algn="ctr"/>
                      <a:r>
                        <a:rPr lang="en-US" sz="1100">
                          <a:latin typeface="DM Sans" pitchFamily="2" charset="0"/>
                        </a:rPr>
                        <a:t>T2B</a:t>
                      </a:r>
                    </a:p>
                  </a:txBody>
                  <a:tcPr>
                    <a:lnL w="12700" cap="flat" cmpd="sng" algn="ctr">
                      <a:solidFill>
                        <a:schemeClr val="accent5"/>
                      </a:solidFill>
                      <a:prstDash val="solid"/>
                      <a:round/>
                      <a:headEnd type="none" w="med" len="med"/>
                      <a:tailEnd type="none" w="med" len="med"/>
                    </a:lnL>
                  </a:tcPr>
                </a:tc>
                <a:tc>
                  <a:txBody>
                    <a:bodyPr/>
                    <a:lstStyle/>
                    <a:p>
                      <a:pPr algn="ctr"/>
                      <a:r>
                        <a:rPr lang="en-US" sz="1100">
                          <a:latin typeface="DM Sans" pitchFamily="2" charset="0"/>
                        </a:rPr>
                        <a:t>B2B</a:t>
                      </a:r>
                    </a:p>
                  </a:txBody>
                  <a:tcPr/>
                </a:tc>
                <a:extLst>
                  <a:ext uri="{0D108BD9-81ED-4DB2-BD59-A6C34878D82A}">
                    <a16:rowId xmlns:a16="http://schemas.microsoft.com/office/drawing/2014/main" val="1088669672"/>
                  </a:ext>
                </a:extLst>
              </a:tr>
              <a:tr h="370840">
                <a:tc>
                  <a:txBody>
                    <a:bodyPr/>
                    <a:lstStyle/>
                    <a:p>
                      <a:pPr marL="0" marR="0">
                        <a:lnSpc>
                          <a:spcPct val="150000"/>
                        </a:lnSpc>
                        <a:spcBef>
                          <a:spcPts val="0"/>
                        </a:spcBef>
                        <a:spcAft>
                          <a:spcPts val="800"/>
                        </a:spcAft>
                      </a:pPr>
                      <a:r>
                        <a:rPr lang="en-US" sz="1100">
                          <a:effectLst/>
                          <a:latin typeface="DM Sans" pitchFamily="2" charset="0"/>
                          <a:ea typeface="Georgia" panose="02040502050405020303" pitchFamily="18" charset="0"/>
                          <a:cs typeface="Georgia" panose="02040502050405020303" pitchFamily="18" charset="0"/>
                        </a:rPr>
                        <a:t>… treats members as individuals with unique needs</a:t>
                      </a:r>
                      <a:endParaRPr lang="en-US" sz="1100">
                        <a:effectLst/>
                        <a:latin typeface="DM Sans" pitchFamily="2" charset="0"/>
                        <a:ea typeface="Calibri" panose="020F0502020204030204" pitchFamily="34" charset="0"/>
                      </a:endParaRPr>
                    </a:p>
                  </a:txBody>
                  <a:tcPr marL="68580" marR="68580" marT="0" marB="0">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43 %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36 %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17 %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1 %</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79 %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4 %</a:t>
                      </a:r>
                    </a:p>
                  </a:txBody>
                  <a:tcPr marL="6350" marR="6350" marT="6350" marB="0" anchor="ctr"/>
                </a:tc>
                <a:extLst>
                  <a:ext uri="{0D108BD9-81ED-4DB2-BD59-A6C34878D82A}">
                    <a16:rowId xmlns:a16="http://schemas.microsoft.com/office/drawing/2014/main" val="1199374875"/>
                  </a:ext>
                </a:extLst>
              </a:tr>
              <a:tr h="370840">
                <a:tc>
                  <a:txBody>
                    <a:bodyPr/>
                    <a:lstStyle/>
                    <a:p>
                      <a:pPr marL="0" marR="0">
                        <a:lnSpc>
                          <a:spcPct val="150000"/>
                        </a:lnSpc>
                        <a:spcBef>
                          <a:spcPts val="0"/>
                        </a:spcBef>
                        <a:spcAft>
                          <a:spcPts val="800"/>
                        </a:spcAft>
                      </a:pPr>
                      <a:r>
                        <a:rPr lang="en-US" sz="1100">
                          <a:effectLst/>
                          <a:latin typeface="DM Sans" pitchFamily="2" charset="0"/>
                          <a:ea typeface="Georgia" panose="02040502050405020303" pitchFamily="18" charset="0"/>
                          <a:cs typeface="Georgia" panose="02040502050405020303" pitchFamily="18" charset="0"/>
                        </a:rPr>
                        <a:t>… is a trustworthy company</a:t>
                      </a:r>
                      <a:endParaRPr lang="en-US" sz="1100">
                        <a:effectLst/>
                        <a:latin typeface="DM Sans" pitchFamily="2" charset="0"/>
                        <a:ea typeface="Calibri" panose="020F0502020204030204" pitchFamily="34" charset="0"/>
                      </a:endParaRPr>
                    </a:p>
                  </a:txBody>
                  <a:tcPr marL="68580" marR="68580" marT="0" marB="0">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33 %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37 %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26 %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1 %</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70 %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3 %</a:t>
                      </a:r>
                    </a:p>
                  </a:txBody>
                  <a:tcPr marL="6350" marR="6350" marT="6350" marB="0" anchor="ctr"/>
                </a:tc>
                <a:extLst>
                  <a:ext uri="{0D108BD9-81ED-4DB2-BD59-A6C34878D82A}">
                    <a16:rowId xmlns:a16="http://schemas.microsoft.com/office/drawing/2014/main" val="4108296523"/>
                  </a:ext>
                </a:extLst>
              </a:tr>
              <a:tr h="370840">
                <a:tc>
                  <a:txBody>
                    <a:bodyPr/>
                    <a:lstStyle/>
                    <a:p>
                      <a:pPr marL="0" marR="0">
                        <a:lnSpc>
                          <a:spcPct val="150000"/>
                        </a:lnSpc>
                        <a:spcBef>
                          <a:spcPts val="0"/>
                        </a:spcBef>
                        <a:spcAft>
                          <a:spcPts val="800"/>
                        </a:spcAft>
                      </a:pPr>
                      <a:r>
                        <a:rPr lang="en-US" sz="1100">
                          <a:effectLst/>
                          <a:latin typeface="DM Sans" pitchFamily="2" charset="0"/>
                          <a:ea typeface="Georgia" panose="02040502050405020303" pitchFamily="18" charset="0"/>
                          <a:cs typeface="Georgia" panose="02040502050405020303" pitchFamily="18" charset="0"/>
                        </a:rPr>
                        <a:t>… takes care of members and their families when they need it most</a:t>
                      </a:r>
                      <a:endParaRPr lang="en-US" sz="1100">
                        <a:effectLst/>
                        <a:latin typeface="DM Sans" pitchFamily="2" charset="0"/>
                        <a:ea typeface="Calibri" panose="020F0502020204030204" pitchFamily="34" charset="0"/>
                      </a:endParaRPr>
                    </a:p>
                  </a:txBody>
                  <a:tcPr marL="68580" marR="68580" marT="0" marB="0">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33 %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40 %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22 %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1 %</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73 %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5 %</a:t>
                      </a:r>
                    </a:p>
                  </a:txBody>
                  <a:tcPr marL="6350" marR="6350" marT="6350" marB="0" anchor="ctr"/>
                </a:tc>
                <a:extLst>
                  <a:ext uri="{0D108BD9-81ED-4DB2-BD59-A6C34878D82A}">
                    <a16:rowId xmlns:a16="http://schemas.microsoft.com/office/drawing/2014/main" val="2335464055"/>
                  </a:ext>
                </a:extLst>
              </a:tr>
              <a:tr h="370840">
                <a:tc>
                  <a:txBody>
                    <a:bodyPr/>
                    <a:lstStyle/>
                    <a:p>
                      <a:pPr marL="0" marR="0">
                        <a:lnSpc>
                          <a:spcPct val="150000"/>
                        </a:lnSpc>
                        <a:spcBef>
                          <a:spcPts val="0"/>
                        </a:spcBef>
                        <a:spcAft>
                          <a:spcPts val="800"/>
                        </a:spcAft>
                      </a:pPr>
                      <a:r>
                        <a:rPr lang="en-US" sz="1100">
                          <a:effectLst/>
                          <a:latin typeface="DM Sans" pitchFamily="2" charset="0"/>
                          <a:ea typeface="Georgia" panose="02040502050405020303" pitchFamily="18" charset="0"/>
                          <a:cs typeface="Georgia" panose="02040502050405020303" pitchFamily="18" charset="0"/>
                        </a:rPr>
                        <a:t>… helps members to get the most from their plan</a:t>
                      </a:r>
                      <a:endParaRPr lang="en-US" sz="1100">
                        <a:effectLst/>
                        <a:latin typeface="DM Sans" pitchFamily="2" charset="0"/>
                        <a:ea typeface="Calibri" panose="020F0502020204030204" pitchFamily="34" charset="0"/>
                      </a:endParaRPr>
                    </a:p>
                  </a:txBody>
                  <a:tcPr marL="68580" marR="68580" marT="0" marB="0">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35 %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36 %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24 %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1 %</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71 %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5 %</a:t>
                      </a:r>
                    </a:p>
                  </a:txBody>
                  <a:tcPr marL="6350" marR="6350" marT="6350" marB="0" anchor="ctr"/>
                </a:tc>
                <a:extLst>
                  <a:ext uri="{0D108BD9-81ED-4DB2-BD59-A6C34878D82A}">
                    <a16:rowId xmlns:a16="http://schemas.microsoft.com/office/drawing/2014/main" val="1523540071"/>
                  </a:ext>
                </a:extLst>
              </a:tr>
              <a:tr h="370840">
                <a:tc>
                  <a:txBody>
                    <a:bodyPr/>
                    <a:lstStyle/>
                    <a:p>
                      <a:pPr marL="0" marR="0">
                        <a:lnSpc>
                          <a:spcPct val="107000"/>
                        </a:lnSpc>
                        <a:spcBef>
                          <a:spcPts val="0"/>
                        </a:spcBef>
                        <a:spcAft>
                          <a:spcPts val="800"/>
                        </a:spcAft>
                      </a:pPr>
                      <a:r>
                        <a:rPr lang="en-US" sz="1100" kern="1200">
                          <a:solidFill>
                            <a:schemeClr val="tx1"/>
                          </a:solidFill>
                          <a:effectLst/>
                          <a:latin typeface="DM Sans" pitchFamily="2" charset="0"/>
                          <a:ea typeface="Georgia" panose="02040502050405020303" pitchFamily="18" charset="0"/>
                          <a:cs typeface="Georgia" panose="02040502050405020303" pitchFamily="18" charset="0"/>
                        </a:rPr>
                        <a:t>… empowers members to make better decisions about their health and wellbeing  </a:t>
                      </a:r>
                      <a:endParaRPr lang="en-US" sz="1100" kern="1200">
                        <a:solidFill>
                          <a:schemeClr val="tx1"/>
                        </a:solidFill>
                        <a:effectLst/>
                        <a:latin typeface="DM Sans" pitchFamily="2" charset="0"/>
                        <a:ea typeface="Calibri" panose="020F0502020204030204" pitchFamily="34" charset="0"/>
                      </a:endParaRPr>
                    </a:p>
                  </a:txBody>
                  <a:tcPr marL="68580" marR="68580" marT="0" marB="0">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32 %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39 %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25 %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1 %</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71 %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5 %</a:t>
                      </a:r>
                    </a:p>
                  </a:txBody>
                  <a:tcPr marL="6350" marR="6350" marT="6350" marB="0" anchor="ctr"/>
                </a:tc>
                <a:extLst>
                  <a:ext uri="{0D108BD9-81ED-4DB2-BD59-A6C34878D82A}">
                    <a16:rowId xmlns:a16="http://schemas.microsoft.com/office/drawing/2014/main" val="4217283661"/>
                  </a:ext>
                </a:extLst>
              </a:tr>
              <a:tr h="370840">
                <a:tc>
                  <a:txBody>
                    <a:bodyPr/>
                    <a:lstStyle/>
                    <a:p>
                      <a:pPr marL="0" marR="0">
                        <a:lnSpc>
                          <a:spcPct val="107000"/>
                        </a:lnSpc>
                        <a:spcBef>
                          <a:spcPts val="0"/>
                        </a:spcBef>
                        <a:spcAft>
                          <a:spcPts val="800"/>
                        </a:spcAft>
                      </a:pPr>
                      <a:r>
                        <a:rPr lang="en-US" sz="1100" kern="1200">
                          <a:solidFill>
                            <a:schemeClr val="tx1"/>
                          </a:solidFill>
                          <a:effectLst/>
                          <a:latin typeface="DM Sans" pitchFamily="2" charset="0"/>
                          <a:ea typeface="Georgia" panose="02040502050405020303" pitchFamily="18" charset="0"/>
                          <a:cs typeface="Georgia" panose="02040502050405020303" pitchFamily="18" charset="0"/>
                        </a:rPr>
                        <a:t>… proactively makes suggestions to members that improve their health care</a:t>
                      </a:r>
                      <a:endParaRPr lang="en-US" sz="1100" kern="1200">
                        <a:solidFill>
                          <a:schemeClr val="tx1"/>
                        </a:solidFill>
                        <a:effectLst/>
                        <a:latin typeface="DM Sans" pitchFamily="2" charset="0"/>
                        <a:ea typeface="Calibri" panose="020F0502020204030204" pitchFamily="34" charset="0"/>
                      </a:endParaRPr>
                    </a:p>
                  </a:txBody>
                  <a:tcPr marL="68580" marR="68580" marT="0" marB="0">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25 %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37 %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31 %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6 %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1 %</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62 %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7 %</a:t>
                      </a:r>
                    </a:p>
                  </a:txBody>
                  <a:tcPr marL="6350" marR="6350" marT="6350" marB="0" anchor="ctr"/>
                </a:tc>
                <a:extLst>
                  <a:ext uri="{0D108BD9-81ED-4DB2-BD59-A6C34878D82A}">
                    <a16:rowId xmlns:a16="http://schemas.microsoft.com/office/drawing/2014/main" val="1271570974"/>
                  </a:ext>
                </a:extLst>
              </a:tr>
              <a:tr h="370840">
                <a:tc>
                  <a:txBody>
                    <a:bodyPr/>
                    <a:lstStyle/>
                    <a:p>
                      <a:pPr marL="0" marR="0">
                        <a:lnSpc>
                          <a:spcPct val="107000"/>
                        </a:lnSpc>
                        <a:spcBef>
                          <a:spcPts val="0"/>
                        </a:spcBef>
                        <a:spcAft>
                          <a:spcPts val="800"/>
                        </a:spcAft>
                      </a:pPr>
                      <a:r>
                        <a:rPr lang="en-US" sz="1100" kern="1200">
                          <a:solidFill>
                            <a:schemeClr val="tx1"/>
                          </a:solidFill>
                          <a:effectLst/>
                          <a:latin typeface="DM Sans" pitchFamily="2" charset="0"/>
                          <a:ea typeface="Georgia" panose="02040502050405020303" pitchFamily="18" charset="0"/>
                          <a:cs typeface="Georgia" panose="02040502050405020303" pitchFamily="18" charset="0"/>
                        </a:rPr>
                        <a:t>… designs benefits and resources around member needs</a:t>
                      </a:r>
                      <a:endParaRPr lang="en-US" sz="1100" kern="1200">
                        <a:solidFill>
                          <a:schemeClr val="tx1"/>
                        </a:solidFill>
                        <a:effectLst/>
                        <a:latin typeface="DM Sans" pitchFamily="2" charset="0"/>
                        <a:ea typeface="Calibri" panose="020F0502020204030204" pitchFamily="34" charset="0"/>
                      </a:endParaRPr>
                    </a:p>
                  </a:txBody>
                  <a:tcPr marL="68580" marR="68580" marT="0" marB="0">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33 %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44 %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19 %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1 %</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77 %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4 %</a:t>
                      </a:r>
                    </a:p>
                  </a:txBody>
                  <a:tcPr marL="6350" marR="6350" marT="6350" marB="0" anchor="ctr"/>
                </a:tc>
                <a:extLst>
                  <a:ext uri="{0D108BD9-81ED-4DB2-BD59-A6C34878D82A}">
                    <a16:rowId xmlns:a16="http://schemas.microsoft.com/office/drawing/2014/main" val="203784442"/>
                  </a:ext>
                </a:extLst>
              </a:tr>
              <a:tr h="370840">
                <a:tc>
                  <a:txBody>
                    <a:bodyPr/>
                    <a:lstStyle/>
                    <a:p>
                      <a:pPr marL="0" marR="0">
                        <a:lnSpc>
                          <a:spcPct val="107000"/>
                        </a:lnSpc>
                        <a:spcBef>
                          <a:spcPts val="0"/>
                        </a:spcBef>
                        <a:spcAft>
                          <a:spcPts val="800"/>
                        </a:spcAft>
                      </a:pPr>
                      <a:r>
                        <a:rPr lang="en-US" sz="1100" kern="1200">
                          <a:solidFill>
                            <a:schemeClr val="tx1"/>
                          </a:solidFill>
                          <a:effectLst/>
                          <a:latin typeface="DM Sans" pitchFamily="2" charset="0"/>
                          <a:ea typeface="Georgia" panose="02040502050405020303" pitchFamily="18" charset="0"/>
                          <a:cs typeface="Georgia" panose="02040502050405020303" pitchFamily="18" charset="0"/>
                        </a:rPr>
                        <a:t>… is a resource members can turn to in helping navigate their healthcare journey</a:t>
                      </a:r>
                      <a:r>
                        <a:rPr lang="en-US" sz="1100" kern="1200">
                          <a:solidFill>
                            <a:schemeClr val="tx1"/>
                          </a:solidFill>
                          <a:effectLst/>
                          <a:latin typeface="DM Sans" pitchFamily="2" charset="0"/>
                          <a:ea typeface="Times New Roman" panose="02020603050405020304" pitchFamily="18" charset="0"/>
                        </a:rPr>
                        <a:t> </a:t>
                      </a:r>
                      <a:endParaRPr lang="en-US" sz="1100" kern="1200">
                        <a:solidFill>
                          <a:schemeClr val="tx1"/>
                        </a:solidFill>
                        <a:effectLst/>
                        <a:latin typeface="DM Sans" pitchFamily="2" charset="0"/>
                        <a:ea typeface="Calibri" panose="020F0502020204030204" pitchFamily="34" charset="0"/>
                      </a:endParaRPr>
                    </a:p>
                  </a:txBody>
                  <a:tcPr marL="68580" marR="68580" marT="0" marB="0">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35 %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41 %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20 %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1 %</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76 %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4 %</a:t>
                      </a:r>
                    </a:p>
                  </a:txBody>
                  <a:tcPr marL="6350" marR="6350" marT="6350" marB="0" anchor="ctr"/>
                </a:tc>
                <a:extLst>
                  <a:ext uri="{0D108BD9-81ED-4DB2-BD59-A6C34878D82A}">
                    <a16:rowId xmlns:a16="http://schemas.microsoft.com/office/drawing/2014/main" val="478010269"/>
                  </a:ext>
                </a:extLst>
              </a:tr>
            </a:tbl>
          </a:graphicData>
        </a:graphic>
      </p:graphicFrame>
      <p:sp>
        <p:nvSpPr>
          <p:cNvPr id="3" name="Text Placeholder 2">
            <a:extLst>
              <a:ext uri="{FF2B5EF4-FFF2-40B4-BE49-F238E27FC236}">
                <a16:creationId xmlns:a16="http://schemas.microsoft.com/office/drawing/2014/main" id="{585BD50B-ED88-4EE0-97A4-F012A8E265B8}"/>
              </a:ext>
            </a:extLst>
          </p:cNvPr>
          <p:cNvSpPr>
            <a:spLocks noGrp="1"/>
          </p:cNvSpPr>
          <p:nvPr>
            <p:ph type="body" sz="quarter" idx="10"/>
          </p:nvPr>
        </p:nvSpPr>
        <p:spPr/>
        <p:txBody>
          <a:bodyPr/>
          <a:lstStyle/>
          <a:p>
            <a:pPr marL="0" indent="0">
              <a:spcBef>
                <a:spcPts val="0"/>
              </a:spcBef>
              <a:buNone/>
            </a:pPr>
            <a:r>
              <a:rPr lang="en-US" sz="2800" b="0">
                <a:latin typeface="Bebas Neue" panose="020B0606020202050201" pitchFamily="34" charset="0"/>
              </a:rPr>
              <a:t>BCBSMA Attributes after viewing :30 Video</a:t>
            </a:r>
          </a:p>
        </p:txBody>
      </p:sp>
      <p:sp>
        <p:nvSpPr>
          <p:cNvPr id="4" name="Text Placeholder 3">
            <a:extLst>
              <a:ext uri="{FF2B5EF4-FFF2-40B4-BE49-F238E27FC236}">
                <a16:creationId xmlns:a16="http://schemas.microsoft.com/office/drawing/2014/main" id="{60CE7556-3476-41A2-9FCC-6A2ABA812C97}"/>
              </a:ext>
            </a:extLst>
          </p:cNvPr>
          <p:cNvSpPr>
            <a:spLocks noGrp="1"/>
          </p:cNvSpPr>
          <p:nvPr>
            <p:ph type="body" sz="quarter" idx="11"/>
          </p:nvPr>
        </p:nvSpPr>
        <p:spPr/>
        <p:txBody>
          <a:bodyPr/>
          <a:lstStyle/>
          <a:p>
            <a:pPr>
              <a:spcBef>
                <a:spcPts val="0"/>
              </a:spcBef>
            </a:pPr>
            <a:r>
              <a:rPr lang="en-US" sz="1800">
                <a:latin typeface="DM Sans" pitchFamily="2" charset="0"/>
              </a:rPr>
              <a:t>Total Sample </a:t>
            </a:r>
          </a:p>
          <a:p>
            <a:pPr>
              <a:spcBef>
                <a:spcPts val="0"/>
              </a:spcBef>
            </a:pPr>
            <a:r>
              <a:rPr lang="en-US" sz="1200">
                <a:latin typeface="DM Sans" pitchFamily="2" charset="0"/>
              </a:rPr>
              <a:t>(5-pt scale, N=443)</a:t>
            </a:r>
          </a:p>
        </p:txBody>
      </p:sp>
      <p:sp>
        <p:nvSpPr>
          <p:cNvPr id="6" name="TextBox 5">
            <a:extLst>
              <a:ext uri="{FF2B5EF4-FFF2-40B4-BE49-F238E27FC236}">
                <a16:creationId xmlns:a16="http://schemas.microsoft.com/office/drawing/2014/main" id="{A7229F4A-959A-7A65-2207-C5897CB692E9}"/>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Blue idea exchange/Medicare idea exchange + OOC Sample Boost (N=443)</a:t>
            </a:r>
          </a:p>
        </p:txBody>
      </p:sp>
    </p:spTree>
    <p:extLst>
      <p:ext uri="{BB962C8B-B14F-4D97-AF65-F5344CB8AC3E}">
        <p14:creationId xmlns:p14="http://schemas.microsoft.com/office/powerpoint/2010/main" val="1922374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097EED-594A-BE46-93CA-08A890DC2EA5}"/>
              </a:ext>
            </a:extLst>
          </p:cNvPr>
          <p:cNvSpPr>
            <a:spLocks noGrp="1"/>
          </p:cNvSpPr>
          <p:nvPr>
            <p:ph type="body" sz="quarter" idx="10"/>
          </p:nvPr>
        </p:nvSpPr>
        <p:spPr/>
        <p:txBody>
          <a:bodyPr/>
          <a:lstStyle/>
          <a:p>
            <a:r>
              <a:rPr lang="en-US" sz="2800" b="0" dirty="0">
                <a:latin typeface="Bebas Neue" panose="020B0606020202050201" pitchFamily="34" charset="0"/>
              </a:rPr>
              <a:t>THE APPROACH – 2024 brand campaign testing</a:t>
            </a:r>
          </a:p>
        </p:txBody>
      </p:sp>
      <p:sp>
        <p:nvSpPr>
          <p:cNvPr id="17" name="Rectangle 16">
            <a:extLst>
              <a:ext uri="{FF2B5EF4-FFF2-40B4-BE49-F238E27FC236}">
                <a16:creationId xmlns:a16="http://schemas.microsoft.com/office/drawing/2014/main" id="{85CC42E1-4959-47D0-B516-47993ADDCE29}"/>
              </a:ext>
            </a:extLst>
          </p:cNvPr>
          <p:cNvSpPr/>
          <p:nvPr/>
        </p:nvSpPr>
        <p:spPr>
          <a:xfrm>
            <a:off x="603504" y="980526"/>
            <a:ext cx="6371037" cy="3262432"/>
          </a:xfrm>
          <a:prstGeom prst="rect">
            <a:avLst/>
          </a:prstGeom>
          <a:noFill/>
        </p:spPr>
        <p:txBody>
          <a:bodyPr wrap="square" lIns="91440" tIns="91440" rIns="91440" bIns="91440" anchor="t">
            <a:spAutoFit/>
          </a:bodyPr>
          <a:lstStyle/>
          <a:p>
            <a:pPr fontAlgn="ctr">
              <a:spcBef>
                <a:spcPts val="600"/>
              </a:spcBef>
            </a:pPr>
            <a:r>
              <a:rPr lang="en-US">
                <a:solidFill>
                  <a:srgbClr val="1E4873"/>
                </a:solidFill>
                <a:latin typeface="DM Sans" pitchFamily="2" charset="0"/>
              </a:rPr>
              <a:t>To ensure results were comparable to the prior ad tests, two sample sources were used:</a:t>
            </a:r>
          </a:p>
          <a:p>
            <a:pPr marL="342900" lvl="0" indent="-342900" fontAlgn="ctr">
              <a:spcBef>
                <a:spcPts val="600"/>
              </a:spcBef>
              <a:buFont typeface="Arial" panose="020B0604020202020204" pitchFamily="34" charset="0"/>
              <a:buChar char="•"/>
            </a:pPr>
            <a:r>
              <a:rPr lang="en-US" b="1" u="sng">
                <a:latin typeface="DM Sans" pitchFamily="2" charset="0"/>
                <a:ea typeface="Calibri" panose="020F0502020204030204" pitchFamily="34" charset="0"/>
                <a:cs typeface="Times New Roman" panose="02020603050405020304" pitchFamily="18" charset="0"/>
              </a:rPr>
              <a:t>BCBSMA Community</a:t>
            </a:r>
            <a:r>
              <a:rPr lang="en-US" b="1">
                <a:latin typeface="DM Sans" pitchFamily="2" charset="0"/>
                <a:ea typeface="Calibri" panose="020F0502020204030204" pitchFamily="34" charset="0"/>
                <a:cs typeface="Times New Roman" panose="02020603050405020304" pitchFamily="18" charset="0"/>
              </a:rPr>
              <a:t>: </a:t>
            </a:r>
            <a:r>
              <a:rPr lang="en-US">
                <a:latin typeface="DM Sans" pitchFamily="2" charset="0"/>
                <a:cs typeface="Times New Roman" panose="02020603050405020304" pitchFamily="18" charset="0"/>
              </a:rPr>
              <a:t>Respondents from </a:t>
            </a:r>
            <a:r>
              <a:rPr lang="en-US">
                <a:latin typeface="DM Sans" pitchFamily="2" charset="0"/>
                <a:ea typeface="Calibri" panose="020F0502020204030204" pitchFamily="34" charset="0"/>
                <a:cs typeface="Times New Roman" panose="02020603050405020304" pitchFamily="18" charset="0"/>
              </a:rPr>
              <a:t>BCBSMA/C Space Idea Exchange </a:t>
            </a:r>
            <a:r>
              <a:rPr lang="en-US">
                <a:solidFill>
                  <a:srgbClr val="1E4873"/>
                </a:solidFill>
                <a:latin typeface="DM Sans" pitchFamily="2" charset="0"/>
              </a:rPr>
              <a:t>online community (Commercial and Medicare)</a:t>
            </a:r>
          </a:p>
          <a:p>
            <a:pPr marL="342900" lvl="0" indent="-342900" fontAlgn="ctr">
              <a:spcBef>
                <a:spcPts val="600"/>
              </a:spcBef>
              <a:buFont typeface="Arial" panose="020B0604020202020204" pitchFamily="34" charset="0"/>
              <a:buChar char="•"/>
            </a:pPr>
            <a:r>
              <a:rPr lang="en-US" b="1" u="sng">
                <a:latin typeface="DM Sans" pitchFamily="2" charset="0"/>
                <a:cs typeface="Times New Roman" panose="02020603050405020304" pitchFamily="18" charset="0"/>
              </a:rPr>
              <a:t>Out of Community (OOC): </a:t>
            </a:r>
            <a:r>
              <a:rPr lang="en-US">
                <a:solidFill>
                  <a:srgbClr val="1E4873"/>
                </a:solidFill>
                <a:latin typeface="DM Sans" pitchFamily="2" charset="0"/>
              </a:rPr>
              <a:t>Respondents recruited by C Space from supplemental panel sources, age 18+, Massachusetts residents</a:t>
            </a:r>
          </a:p>
          <a:p>
            <a:pPr lvl="0" fontAlgn="ctr">
              <a:spcBef>
                <a:spcPts val="600"/>
              </a:spcBef>
            </a:pPr>
            <a:endParaRPr lang="en-US">
              <a:solidFill>
                <a:srgbClr val="1E4873"/>
              </a:solidFill>
              <a:latin typeface="DM Sans" pitchFamily="2" charset="0"/>
            </a:endParaRPr>
          </a:p>
          <a:p>
            <a:pPr lvl="0" fontAlgn="ctr">
              <a:spcBef>
                <a:spcPts val="600"/>
              </a:spcBef>
            </a:pPr>
            <a:endParaRPr lang="en-US">
              <a:solidFill>
                <a:srgbClr val="1E4873"/>
              </a:solidFill>
              <a:latin typeface="DM Sans" pitchFamily="2" charset="0"/>
            </a:endParaRPr>
          </a:p>
        </p:txBody>
      </p:sp>
      <p:graphicFrame>
        <p:nvGraphicFramePr>
          <p:cNvPr id="19" name="Table 15">
            <a:extLst>
              <a:ext uri="{FF2B5EF4-FFF2-40B4-BE49-F238E27FC236}">
                <a16:creationId xmlns:a16="http://schemas.microsoft.com/office/drawing/2014/main" id="{C48FE2E2-6A36-46D7-AFF8-267687739DB8}"/>
              </a:ext>
            </a:extLst>
          </p:cNvPr>
          <p:cNvGraphicFramePr>
            <a:graphicFrameLocks noGrp="1"/>
          </p:cNvGraphicFramePr>
          <p:nvPr>
            <p:extLst>
              <p:ext uri="{D42A27DB-BD31-4B8C-83A1-F6EECF244321}">
                <p14:modId xmlns:p14="http://schemas.microsoft.com/office/powerpoint/2010/main" val="3832922748"/>
              </p:ext>
            </p:extLst>
          </p:nvPr>
        </p:nvGraphicFramePr>
        <p:xfrm>
          <a:off x="1616092" y="3637675"/>
          <a:ext cx="8027663" cy="1752600"/>
        </p:xfrm>
        <a:graphic>
          <a:graphicData uri="http://schemas.openxmlformats.org/drawingml/2006/table">
            <a:tbl>
              <a:tblPr firstRow="1" bandRow="1">
                <a:tableStyleId>{5A111915-BE36-4E01-A7E5-04B1672EAD32}</a:tableStyleId>
              </a:tblPr>
              <a:tblGrid>
                <a:gridCol w="2522168">
                  <a:extLst>
                    <a:ext uri="{9D8B030D-6E8A-4147-A177-3AD203B41FA5}">
                      <a16:colId xmlns:a16="http://schemas.microsoft.com/office/drawing/2014/main" val="2522321508"/>
                    </a:ext>
                  </a:extLst>
                </a:gridCol>
                <a:gridCol w="1497255">
                  <a:extLst>
                    <a:ext uri="{9D8B030D-6E8A-4147-A177-3AD203B41FA5}">
                      <a16:colId xmlns:a16="http://schemas.microsoft.com/office/drawing/2014/main" val="3937256953"/>
                    </a:ext>
                  </a:extLst>
                </a:gridCol>
                <a:gridCol w="2004120">
                  <a:extLst>
                    <a:ext uri="{9D8B030D-6E8A-4147-A177-3AD203B41FA5}">
                      <a16:colId xmlns:a16="http://schemas.microsoft.com/office/drawing/2014/main" val="1631238260"/>
                    </a:ext>
                  </a:extLst>
                </a:gridCol>
                <a:gridCol w="2004120">
                  <a:extLst>
                    <a:ext uri="{9D8B030D-6E8A-4147-A177-3AD203B41FA5}">
                      <a16:colId xmlns:a16="http://schemas.microsoft.com/office/drawing/2014/main" val="547773932"/>
                    </a:ext>
                  </a:extLst>
                </a:gridCol>
              </a:tblGrid>
              <a:tr h="506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1E4873"/>
                          </a:solidFill>
                          <a:latin typeface="DM Sans" pitchFamily="2" charset="0"/>
                        </a:rPr>
                        <a:t>Fielding dates: </a:t>
                      </a:r>
                      <a:br>
                        <a:rPr lang="en-US" sz="1800" b="1" dirty="0">
                          <a:solidFill>
                            <a:srgbClr val="1E4873"/>
                          </a:solidFill>
                          <a:latin typeface="DM Sans" pitchFamily="2" charset="0"/>
                        </a:rPr>
                      </a:br>
                      <a:r>
                        <a:rPr lang="en-US" sz="1800" dirty="0">
                          <a:solidFill>
                            <a:srgbClr val="1E4873"/>
                          </a:solidFill>
                          <a:latin typeface="DM Sans" pitchFamily="2" charset="0"/>
                        </a:rPr>
                        <a:t>4/22/24 to 4/29/24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800">
                          <a:solidFill>
                            <a:schemeClr val="tx1"/>
                          </a:solidFill>
                          <a:latin typeface="DM Sans" pitchFamily="2" charset="0"/>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solidFill>
                            <a:schemeClr val="tx1"/>
                          </a:solidFill>
                          <a:latin typeface="DM Sans" pitchFamily="2" charset="0"/>
                        </a:rPr>
                        <a:t>BCBSMA Community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solidFill>
                            <a:schemeClr val="tx1"/>
                          </a:solidFill>
                          <a:latin typeface="DM Sans" pitchFamily="2" charset="0"/>
                        </a:rPr>
                        <a:t>OOC Sample</a:t>
                      </a:r>
                    </a:p>
                  </a:txBody>
                  <a:tcPr anchor="ctr">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7700659"/>
                  </a:ext>
                </a:extLst>
              </a:tr>
              <a:tr h="370840">
                <a:tc>
                  <a:txBody>
                    <a:bodyPr/>
                    <a:lstStyle/>
                    <a:p>
                      <a:r>
                        <a:rPr lang="en-US" sz="1800" b="1">
                          <a:latin typeface="DM Sans" pitchFamily="2" charset="0"/>
                        </a:rPr>
                        <a:t>BCBSMA Member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tc>
                  <a:txBody>
                    <a:bodyPr/>
                    <a:lstStyle/>
                    <a:p>
                      <a:pPr algn="ctr"/>
                      <a:r>
                        <a:rPr lang="en-US" sz="1800">
                          <a:solidFill>
                            <a:schemeClr val="tx1"/>
                          </a:solidFill>
                          <a:latin typeface="DM Sans" pitchFamily="2" charset="0"/>
                        </a:rPr>
                        <a:t>242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4877"/>
                          </a:solidFill>
                          <a:effectLst/>
                          <a:uLnTx/>
                          <a:uFillTx/>
                          <a:latin typeface="DM Sans" pitchFamily="2" charset="0"/>
                          <a:ea typeface="+mn-ea"/>
                          <a:cs typeface="+mn-cs"/>
                        </a:rPr>
                        <a:t>189</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4877"/>
                          </a:solidFill>
                          <a:effectLst/>
                          <a:uLnTx/>
                          <a:uFillTx/>
                          <a:latin typeface="DM Sans" pitchFamily="2" charset="0"/>
                          <a:ea typeface="+mn-ea"/>
                          <a:cs typeface="+mn-cs"/>
                        </a:rPr>
                        <a:t>53</a:t>
                      </a:r>
                    </a:p>
                  </a:txBody>
                  <a:tcPr>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74138135"/>
                  </a:ext>
                </a:extLst>
              </a:tr>
              <a:tr h="370840">
                <a:tc>
                  <a:txBody>
                    <a:bodyPr/>
                    <a:lstStyle/>
                    <a:p>
                      <a:r>
                        <a:rPr lang="en-US" sz="1800" b="1">
                          <a:latin typeface="DM Sans" pitchFamily="2" charset="0"/>
                        </a:rPr>
                        <a:t>Non-member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800">
                          <a:solidFill>
                            <a:schemeClr val="tx1"/>
                          </a:solidFill>
                          <a:latin typeface="DM Sans" pitchFamily="2" charset="0"/>
                        </a:rPr>
                        <a:t>201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4877"/>
                          </a:solidFill>
                          <a:effectLst/>
                          <a:uLnTx/>
                          <a:uFillTx/>
                          <a:latin typeface="DM Sans" pitchFamily="2" charset="0"/>
                          <a:ea typeface="+mn-ea"/>
                          <a:cs typeface="+mn-cs"/>
                        </a:rPr>
                        <a:t>52</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4877"/>
                          </a:solidFill>
                          <a:effectLst/>
                          <a:uLnTx/>
                          <a:uFillTx/>
                          <a:latin typeface="DM Sans" pitchFamily="2" charset="0"/>
                          <a:ea typeface="+mn-ea"/>
                          <a:cs typeface="+mn-cs"/>
                        </a:rPr>
                        <a:t>149</a:t>
                      </a:r>
                    </a:p>
                  </a:txBody>
                  <a:tcPr>
                    <a:lnR w="12700" cap="flat" cmpd="sng" algn="ctr">
                      <a:solidFill>
                        <a:schemeClr val="accent2"/>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8409389"/>
                  </a:ext>
                </a:extLst>
              </a:tr>
              <a:tr h="370840">
                <a:tc>
                  <a:txBody>
                    <a:bodyPr/>
                    <a:lstStyle/>
                    <a:p>
                      <a:r>
                        <a:rPr lang="en-US" sz="1800" b="1">
                          <a:latin typeface="DM Sans" pitchFamily="2"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800">
                          <a:solidFill>
                            <a:schemeClr val="tx1"/>
                          </a:solidFill>
                          <a:latin typeface="DM Sans" pitchFamily="2" charset="0"/>
                          <a:cs typeface="Arial" panose="020B0604020202020204" pitchFamily="34" charset="0"/>
                        </a:rPr>
                        <a:t>443</a:t>
                      </a:r>
                      <a:endParaRPr lang="en-US" sz="1800">
                        <a:solidFill>
                          <a:schemeClr val="tx1"/>
                        </a:solidFill>
                        <a:latin typeface="DM San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4877"/>
                          </a:solidFill>
                          <a:effectLst/>
                          <a:uLnTx/>
                          <a:uFillTx/>
                          <a:latin typeface="DM Sans" pitchFamily="2" charset="0"/>
                          <a:ea typeface="+mn-ea"/>
                          <a:cs typeface="+mn-cs"/>
                        </a:rPr>
                        <a:t>241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4877"/>
                          </a:solidFill>
                          <a:effectLst/>
                          <a:uLnTx/>
                          <a:uFillTx/>
                          <a:latin typeface="DM Sans" pitchFamily="2" charset="0"/>
                          <a:ea typeface="+mn-ea"/>
                          <a:cs typeface="+mn-cs"/>
                        </a:rPr>
                        <a:t>202</a:t>
                      </a:r>
                    </a:p>
                  </a:txBody>
                  <a:tcPr>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8413486"/>
                  </a:ext>
                </a:extLst>
              </a:tr>
            </a:tbl>
          </a:graphicData>
        </a:graphic>
      </p:graphicFrame>
      <p:pic>
        <p:nvPicPr>
          <p:cNvPr id="20" name="Picture 19">
            <a:extLst>
              <a:ext uri="{FF2B5EF4-FFF2-40B4-BE49-F238E27FC236}">
                <a16:creationId xmlns:a16="http://schemas.microsoft.com/office/drawing/2014/main" id="{543ED105-98E8-40C9-9904-B28A3D776547}"/>
              </a:ext>
            </a:extLst>
          </p:cNvPr>
          <p:cNvPicPr>
            <a:picLocks noChangeAspect="1"/>
          </p:cNvPicPr>
          <p:nvPr/>
        </p:nvPicPr>
        <p:blipFill>
          <a:blip r:embed="rId3">
            <a:lum bright="20000" contrast="40000"/>
          </a:blip>
          <a:stretch>
            <a:fillRect/>
          </a:stretch>
        </p:blipFill>
        <p:spPr>
          <a:xfrm>
            <a:off x="874848" y="3849421"/>
            <a:ext cx="469900" cy="635000"/>
          </a:xfrm>
          <a:prstGeom prst="rect">
            <a:avLst/>
          </a:prstGeom>
        </p:spPr>
      </p:pic>
      <p:sp>
        <p:nvSpPr>
          <p:cNvPr id="4" name="TextBox 3">
            <a:extLst>
              <a:ext uri="{FF2B5EF4-FFF2-40B4-BE49-F238E27FC236}">
                <a16:creationId xmlns:a16="http://schemas.microsoft.com/office/drawing/2014/main" id="{E13C27F0-F680-2E8F-A2EF-29E37B404D5A}"/>
              </a:ext>
            </a:extLst>
          </p:cNvPr>
          <p:cNvSpPr txBox="1"/>
          <p:nvPr/>
        </p:nvSpPr>
        <p:spPr>
          <a:xfrm>
            <a:off x="1616092" y="5562003"/>
            <a:ext cx="9521997" cy="430887"/>
          </a:xfrm>
          <a:prstGeom prst="rect">
            <a:avLst/>
          </a:prstGeom>
        </p:spPr>
        <p:txBody>
          <a:bodyPr wrap="square" lIns="0" tIns="0" rIns="0" bIns="0" rtlCol="0">
            <a:spAutoFit/>
          </a:bodyPr>
          <a:lstStyle/>
          <a:p>
            <a:pPr fontAlgn="auto">
              <a:spcAft>
                <a:spcPts val="0"/>
              </a:spcAft>
            </a:pPr>
            <a:r>
              <a:rPr lang="en-US" sz="1400" b="1" dirty="0">
                <a:solidFill>
                  <a:schemeClr val="accent4"/>
                </a:solidFill>
                <a:latin typeface="DM Sans" pitchFamily="2" charset="0"/>
              </a:rPr>
              <a:t>NOTES: </a:t>
            </a:r>
            <a:r>
              <a:rPr lang="en-US" sz="1400" dirty="0">
                <a:solidFill>
                  <a:schemeClr val="accent4"/>
                </a:solidFill>
                <a:latin typeface="DM Sans" pitchFamily="2" charset="0"/>
              </a:rPr>
              <a:t>Statistically significant differences highlighted are (p &lt; .05).</a:t>
            </a:r>
          </a:p>
          <a:p>
            <a:pPr fontAlgn="auto">
              <a:spcAft>
                <a:spcPts val="0"/>
              </a:spcAft>
            </a:pPr>
            <a:r>
              <a:rPr lang="en-US" sz="1400" dirty="0">
                <a:solidFill>
                  <a:schemeClr val="accent4"/>
                </a:solidFill>
                <a:latin typeface="DM Sans" pitchFamily="2" charset="0"/>
              </a:rPr>
              <a:t>Survey results are </a:t>
            </a:r>
            <a:r>
              <a:rPr lang="en-US" sz="1400" u="sng" dirty="0">
                <a:solidFill>
                  <a:schemeClr val="accent4"/>
                </a:solidFill>
                <a:latin typeface="DM Sans" pitchFamily="2" charset="0"/>
              </a:rPr>
              <a:t>qualitative</a:t>
            </a:r>
            <a:r>
              <a:rPr lang="en-US" sz="1400" dirty="0">
                <a:solidFill>
                  <a:schemeClr val="accent4"/>
                </a:solidFill>
                <a:latin typeface="DM Sans" pitchFamily="2" charset="0"/>
              </a:rPr>
              <a:t> in nature and should be used for directional purposes only</a:t>
            </a:r>
          </a:p>
        </p:txBody>
      </p:sp>
      <p:pic>
        <p:nvPicPr>
          <p:cNvPr id="6" name="Picture 5">
            <a:extLst>
              <a:ext uri="{FF2B5EF4-FFF2-40B4-BE49-F238E27FC236}">
                <a16:creationId xmlns:a16="http://schemas.microsoft.com/office/drawing/2014/main" id="{A954F3C8-930F-1800-1370-531488568C2F}"/>
              </a:ext>
            </a:extLst>
          </p:cNvPr>
          <p:cNvPicPr>
            <a:picLocks noChangeAspect="1"/>
          </p:cNvPicPr>
          <p:nvPr/>
        </p:nvPicPr>
        <p:blipFill>
          <a:blip r:embed="rId4"/>
          <a:stretch>
            <a:fillRect/>
          </a:stretch>
        </p:blipFill>
        <p:spPr>
          <a:xfrm>
            <a:off x="210653" y="6473952"/>
            <a:ext cx="1041894" cy="280750"/>
          </a:xfrm>
          <a:prstGeom prst="rect">
            <a:avLst/>
          </a:prstGeom>
        </p:spPr>
      </p:pic>
    </p:spTree>
    <p:extLst>
      <p:ext uri="{BB962C8B-B14F-4D97-AF65-F5344CB8AC3E}">
        <p14:creationId xmlns:p14="http://schemas.microsoft.com/office/powerpoint/2010/main" val="781420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695D61-A13C-4A25-855F-1CF8BB26538F}"/>
              </a:ext>
            </a:extLst>
          </p:cNvPr>
          <p:cNvSpPr>
            <a:spLocks noGrp="1"/>
          </p:cNvSpPr>
          <p:nvPr>
            <p:ph type="body" sz="quarter" idx="10"/>
          </p:nvPr>
        </p:nvSpPr>
        <p:spPr/>
        <p:txBody>
          <a:bodyPr/>
          <a:lstStyle/>
          <a:p>
            <a:r>
              <a:rPr lang="en-US" sz="2800" b="0">
                <a:latin typeface="Bebas Neue" panose="020B0606020202050201" pitchFamily="34" charset="0"/>
              </a:rPr>
              <a:t>Respondent profile</a:t>
            </a:r>
          </a:p>
        </p:txBody>
      </p:sp>
      <p:graphicFrame>
        <p:nvGraphicFramePr>
          <p:cNvPr id="8" name="Table 7">
            <a:extLst>
              <a:ext uri="{FF2B5EF4-FFF2-40B4-BE49-F238E27FC236}">
                <a16:creationId xmlns:a16="http://schemas.microsoft.com/office/drawing/2014/main" id="{9DBFE90D-33D1-4F54-AEE0-270E07D622CE}"/>
              </a:ext>
            </a:extLst>
          </p:cNvPr>
          <p:cNvGraphicFramePr>
            <a:graphicFrameLocks noGrp="1"/>
          </p:cNvGraphicFramePr>
          <p:nvPr>
            <p:extLst>
              <p:ext uri="{D42A27DB-BD31-4B8C-83A1-F6EECF244321}">
                <p14:modId xmlns:p14="http://schemas.microsoft.com/office/powerpoint/2010/main" val="2279644965"/>
              </p:ext>
            </p:extLst>
          </p:nvPr>
        </p:nvGraphicFramePr>
        <p:xfrm>
          <a:off x="719209" y="1086320"/>
          <a:ext cx="4526488" cy="2539707"/>
        </p:xfrm>
        <a:graphic>
          <a:graphicData uri="http://schemas.openxmlformats.org/drawingml/2006/table">
            <a:tbl>
              <a:tblPr firstRow="1" bandRow="1"/>
              <a:tblGrid>
                <a:gridCol w="2388859">
                  <a:extLst>
                    <a:ext uri="{9D8B030D-6E8A-4147-A177-3AD203B41FA5}">
                      <a16:colId xmlns:a16="http://schemas.microsoft.com/office/drawing/2014/main" val="1826636440"/>
                    </a:ext>
                  </a:extLst>
                </a:gridCol>
                <a:gridCol w="1166733">
                  <a:extLst>
                    <a:ext uri="{9D8B030D-6E8A-4147-A177-3AD203B41FA5}">
                      <a16:colId xmlns:a16="http://schemas.microsoft.com/office/drawing/2014/main" val="3609628954"/>
                    </a:ext>
                  </a:extLst>
                </a:gridCol>
                <a:gridCol w="970896">
                  <a:extLst>
                    <a:ext uri="{9D8B030D-6E8A-4147-A177-3AD203B41FA5}">
                      <a16:colId xmlns:a16="http://schemas.microsoft.com/office/drawing/2014/main" val="2979312675"/>
                    </a:ext>
                  </a:extLst>
                </a:gridCol>
              </a:tblGrid>
              <a:tr h="202021">
                <a:tc>
                  <a:txBody>
                    <a:bodyPr/>
                    <a:lstStyle/>
                    <a:p>
                      <a:pPr marL="0" marR="0" fontAlgn="ctr">
                        <a:lnSpc>
                          <a:spcPct val="107000"/>
                        </a:lnSpc>
                        <a:spcBef>
                          <a:spcPts val="0"/>
                        </a:spcBef>
                        <a:spcAft>
                          <a:spcPts val="0"/>
                        </a:spcAft>
                      </a:pPr>
                      <a:r>
                        <a:rPr lang="en-US" sz="1200" b="1" kern="1200">
                          <a:solidFill>
                            <a:srgbClr val="164E9C"/>
                          </a:solidFill>
                          <a:effectLst/>
                          <a:latin typeface="DM Sans" pitchFamily="2" charset="0"/>
                          <a:ea typeface="Times New Roman" panose="02020603050405020304" pitchFamily="18" charset="0"/>
                          <a:cs typeface="Calibri Light" panose="020F0302020204030204" pitchFamily="34" charset="0"/>
                        </a:rPr>
                        <a:t>Age </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tc>
                  <a:txBody>
                    <a:bodyPr/>
                    <a:lstStyle/>
                    <a:p>
                      <a:pPr algn="ctr">
                        <a:lnSpc>
                          <a:spcPct val="107000"/>
                        </a:lnSpc>
                      </a:pPr>
                      <a:r>
                        <a:rPr lang="en-US" sz="1200">
                          <a:effectLst/>
                          <a:latin typeface="DM Sans" pitchFamily="2" charset="0"/>
                          <a:cs typeface="Times New Roman" panose="02020603050405020304" pitchFamily="18" charset="0"/>
                        </a:rPr>
                        <a:t>N=443</a:t>
                      </a: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tc>
                  <a:txBody>
                    <a:bodyPr/>
                    <a:lstStyle/>
                    <a:p>
                      <a:pPr>
                        <a:lnSpc>
                          <a:spcPct val="107000"/>
                        </a:lnSpc>
                      </a:pPr>
                      <a:endParaRPr lang="en-US" sz="1200">
                        <a:effectLst/>
                        <a:latin typeface="DM Sans" pitchFamily="2"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extLst>
                  <a:ext uri="{0D108BD9-81ED-4DB2-BD59-A6C34878D82A}">
                    <a16:rowId xmlns:a16="http://schemas.microsoft.com/office/drawing/2014/main" val="1011773201"/>
                  </a:ext>
                </a:extLst>
              </a:tr>
              <a:tr h="225112">
                <a:tc>
                  <a:txBody>
                    <a:bodyPr/>
                    <a:lstStyle/>
                    <a:p>
                      <a:pPr marL="0" marR="0" fontAlgn="ctr">
                        <a:lnSpc>
                          <a:spcPct val="107000"/>
                        </a:lnSpc>
                        <a:spcBef>
                          <a:spcPts val="0"/>
                        </a:spcBef>
                        <a:spcAft>
                          <a:spcPts val="0"/>
                        </a:spcAft>
                      </a:pPr>
                      <a:r>
                        <a:rPr lang="en-US" sz="1200" kern="1200">
                          <a:effectLst/>
                          <a:latin typeface="DM Sans" pitchFamily="2" charset="0"/>
                          <a:ea typeface="Times New Roman" panose="02020603050405020304" pitchFamily="18" charset="0"/>
                          <a:cs typeface="Arial" panose="020B0604020202020204" pitchFamily="34" charset="0"/>
                        </a:rPr>
                        <a:t>18-24</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12</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3 %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2011565017"/>
                  </a:ext>
                </a:extLst>
              </a:tr>
              <a:tr h="225112">
                <a:tc>
                  <a:txBody>
                    <a:bodyPr/>
                    <a:lstStyle/>
                    <a:p>
                      <a:pPr marL="0" marR="0" fontAlgn="ctr">
                        <a:lnSpc>
                          <a:spcPct val="107000"/>
                        </a:lnSpc>
                        <a:spcBef>
                          <a:spcPts val="0"/>
                        </a:spcBef>
                        <a:spcAft>
                          <a:spcPts val="0"/>
                        </a:spcAft>
                      </a:pPr>
                      <a:r>
                        <a:rPr lang="en-US" sz="1200" kern="1200">
                          <a:effectLst/>
                          <a:latin typeface="DM Sans" pitchFamily="2" charset="0"/>
                          <a:ea typeface="Calibri" panose="020F0502020204030204" pitchFamily="34" charset="0"/>
                          <a:cs typeface="Arial" panose="020B0604020202020204" pitchFamily="34" charset="0"/>
                        </a:rPr>
                        <a:t>25-34</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75</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17 %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842554377"/>
                  </a:ext>
                </a:extLst>
              </a:tr>
              <a:tr h="225112">
                <a:tc>
                  <a:txBody>
                    <a:bodyPr/>
                    <a:lstStyle/>
                    <a:p>
                      <a:pPr marL="0" marR="0" fontAlgn="ctr">
                        <a:lnSpc>
                          <a:spcPct val="107000"/>
                        </a:lnSpc>
                        <a:spcBef>
                          <a:spcPts val="0"/>
                        </a:spcBef>
                        <a:spcAft>
                          <a:spcPts val="0"/>
                        </a:spcAft>
                      </a:pPr>
                      <a:r>
                        <a:rPr lang="en-US" sz="1200" kern="1200">
                          <a:effectLst/>
                          <a:latin typeface="DM Sans" pitchFamily="2" charset="0"/>
                          <a:ea typeface="Calibri" panose="020F0502020204030204" pitchFamily="34" charset="0"/>
                          <a:cs typeface="Arial" panose="020B0604020202020204" pitchFamily="34" charset="0"/>
                        </a:rPr>
                        <a:t>35-54</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142</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32 %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098051521"/>
                  </a:ext>
                </a:extLst>
              </a:tr>
              <a:tr h="225112">
                <a:tc>
                  <a:txBody>
                    <a:bodyPr/>
                    <a:lstStyle/>
                    <a:p>
                      <a:pPr marL="0" marR="0" fontAlgn="ctr">
                        <a:lnSpc>
                          <a:spcPct val="107000"/>
                        </a:lnSpc>
                        <a:spcBef>
                          <a:spcPts val="0"/>
                        </a:spcBef>
                        <a:spcAft>
                          <a:spcPts val="0"/>
                        </a:spcAft>
                      </a:pPr>
                      <a:r>
                        <a:rPr lang="en-US" sz="1200" kern="1200">
                          <a:effectLst/>
                          <a:latin typeface="DM Sans" pitchFamily="2" charset="0"/>
                          <a:ea typeface="Calibri" panose="020F0502020204030204" pitchFamily="34" charset="0"/>
                          <a:cs typeface="Arial" panose="020B0604020202020204" pitchFamily="34" charset="0"/>
                        </a:rPr>
                        <a:t>55-64</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76</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17 %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023047301"/>
                  </a:ext>
                </a:extLst>
              </a:tr>
              <a:tr h="225112">
                <a:tc>
                  <a:txBody>
                    <a:bodyPr/>
                    <a:lstStyle/>
                    <a:p>
                      <a:pPr marL="0" marR="0" fontAlgn="ctr">
                        <a:lnSpc>
                          <a:spcPct val="107000"/>
                        </a:lnSpc>
                        <a:spcBef>
                          <a:spcPts val="0"/>
                        </a:spcBef>
                        <a:spcAft>
                          <a:spcPts val="0"/>
                        </a:spcAft>
                      </a:pPr>
                      <a:r>
                        <a:rPr lang="en-US" sz="1200">
                          <a:effectLst/>
                          <a:latin typeface="DM Sans" pitchFamily="2" charset="0"/>
                          <a:ea typeface="Calibri" panose="020F0502020204030204" pitchFamily="34" charset="0"/>
                          <a:cs typeface="Times New Roman" panose="02020603050405020304" pitchFamily="18" charset="0"/>
                        </a:rPr>
                        <a:t>65+</a:t>
                      </a: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138</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31 %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2272704603"/>
                  </a:ext>
                </a:extLst>
              </a:tr>
              <a:tr h="202021">
                <a:tc>
                  <a:txBody>
                    <a:bodyPr/>
                    <a:lstStyle/>
                    <a:p>
                      <a:pPr marL="0" marR="0" fontAlgn="ctr">
                        <a:lnSpc>
                          <a:spcPct val="107000"/>
                        </a:lnSpc>
                        <a:spcBef>
                          <a:spcPts val="0"/>
                        </a:spcBef>
                        <a:spcAft>
                          <a:spcPts val="0"/>
                        </a:spcAft>
                      </a:pPr>
                      <a:r>
                        <a:rPr lang="en-US" sz="1200" b="1" kern="1200">
                          <a:solidFill>
                            <a:srgbClr val="164E9C"/>
                          </a:solidFill>
                          <a:effectLst/>
                          <a:latin typeface="DM Sans" pitchFamily="2" charset="0"/>
                          <a:ea typeface="Times New Roman" panose="02020603050405020304" pitchFamily="18" charset="0"/>
                          <a:cs typeface="Arial" panose="020B0604020202020204" pitchFamily="34" charset="0"/>
                        </a:rPr>
                        <a:t>Gender</a:t>
                      </a:r>
                      <a:r>
                        <a:rPr lang="en-US" sz="1200" kern="1200">
                          <a:solidFill>
                            <a:srgbClr val="164E9C"/>
                          </a:solidFill>
                          <a:effectLst/>
                          <a:latin typeface="DM Sans" pitchFamily="2" charset="0"/>
                          <a:ea typeface="Times New Roman" panose="02020603050405020304" pitchFamily="18" charset="0"/>
                          <a:cs typeface="Arial" panose="020B0604020202020204" pitchFamily="34" charset="0"/>
                        </a:rPr>
                        <a:t> </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tc>
                  <a:txBody>
                    <a:bodyPr/>
                    <a:lstStyle/>
                    <a:p>
                      <a:pPr>
                        <a:lnSpc>
                          <a:spcPct val="107000"/>
                        </a:lnSpc>
                      </a:pPr>
                      <a:endParaRPr lang="en-US" sz="1200">
                        <a:effectLst/>
                        <a:latin typeface="DM Sans" pitchFamily="2"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tc>
                  <a:txBody>
                    <a:bodyPr/>
                    <a:lstStyle/>
                    <a:p>
                      <a:pPr>
                        <a:lnSpc>
                          <a:spcPct val="107000"/>
                        </a:lnSpc>
                      </a:pPr>
                      <a:endParaRPr lang="en-US" sz="1200">
                        <a:effectLst/>
                        <a:latin typeface="DM Sans" pitchFamily="2"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extLst>
                  <a:ext uri="{0D108BD9-81ED-4DB2-BD59-A6C34878D82A}">
                    <a16:rowId xmlns:a16="http://schemas.microsoft.com/office/drawing/2014/main" val="4028456753"/>
                  </a:ext>
                </a:extLst>
              </a:tr>
              <a:tr h="202021">
                <a:tc>
                  <a:txBody>
                    <a:bodyPr/>
                    <a:lstStyle/>
                    <a:p>
                      <a:pPr marL="0" marR="0" fontAlgn="ctr">
                        <a:lnSpc>
                          <a:spcPct val="107000"/>
                        </a:lnSpc>
                        <a:spcBef>
                          <a:spcPts val="0"/>
                        </a:spcBef>
                        <a:spcAft>
                          <a:spcPts val="0"/>
                        </a:spcAft>
                      </a:pPr>
                      <a:r>
                        <a:rPr lang="en-US" sz="1200" kern="1200">
                          <a:effectLst/>
                          <a:latin typeface="DM Sans" pitchFamily="2" charset="0"/>
                          <a:ea typeface="Times New Roman" panose="02020603050405020304" pitchFamily="18" charset="0"/>
                          <a:cs typeface="Arial" panose="020B0604020202020204" pitchFamily="34" charset="0"/>
                        </a:rPr>
                        <a:t>Men</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182</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41 %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2677729135"/>
                  </a:ext>
                </a:extLst>
              </a:tr>
              <a:tr h="202021">
                <a:tc>
                  <a:txBody>
                    <a:bodyPr/>
                    <a:lstStyle/>
                    <a:p>
                      <a:pPr marL="0" marR="0" fontAlgn="ctr">
                        <a:lnSpc>
                          <a:spcPct val="107000"/>
                        </a:lnSpc>
                        <a:spcBef>
                          <a:spcPts val="0"/>
                        </a:spcBef>
                        <a:spcAft>
                          <a:spcPts val="0"/>
                        </a:spcAft>
                      </a:pPr>
                      <a:r>
                        <a:rPr lang="en-US" sz="1200" kern="1200">
                          <a:effectLst/>
                          <a:latin typeface="DM Sans" pitchFamily="2" charset="0"/>
                          <a:ea typeface="Calibri" panose="020F0502020204030204" pitchFamily="34" charset="0"/>
                          <a:cs typeface="Arial" panose="020B0604020202020204" pitchFamily="34" charset="0"/>
                        </a:rPr>
                        <a:t>Women</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257</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58 %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422032546"/>
                  </a:ext>
                </a:extLst>
              </a:tr>
              <a:tr h="202021">
                <a:tc>
                  <a:txBody>
                    <a:bodyPr/>
                    <a:lstStyle/>
                    <a:p>
                      <a:pPr marL="0" marR="0" fontAlgn="ctr">
                        <a:lnSpc>
                          <a:spcPct val="107000"/>
                        </a:lnSpc>
                        <a:spcBef>
                          <a:spcPts val="0"/>
                        </a:spcBef>
                        <a:spcAft>
                          <a:spcPts val="0"/>
                        </a:spcAft>
                      </a:pPr>
                      <a:r>
                        <a:rPr lang="en-US" sz="1200" kern="1200">
                          <a:effectLst/>
                          <a:latin typeface="DM Sans" pitchFamily="2" charset="0"/>
                          <a:ea typeface="Calibri" panose="020F0502020204030204" pitchFamily="34" charset="0"/>
                          <a:cs typeface="Arial" panose="020B0604020202020204" pitchFamily="34" charset="0"/>
                        </a:rPr>
                        <a:t>Gender Fluid </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b="0" kern="1200">
                          <a:solidFill>
                            <a:schemeClr val="tx1"/>
                          </a:solidFill>
                          <a:effectLst/>
                          <a:latin typeface="DM Sans" pitchFamily="2" charset="0"/>
                          <a:cs typeface="Arial" panose="020B0604020202020204" pitchFamily="34" charset="0"/>
                        </a:rPr>
                        <a:t>&lt;1 %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746636330"/>
                  </a:ext>
                </a:extLst>
              </a:tr>
              <a:tr h="202021">
                <a:tc>
                  <a:txBody>
                    <a:bodyPr/>
                    <a:lstStyle/>
                    <a:p>
                      <a:pPr marL="0" marR="0" fontAlgn="ctr">
                        <a:lnSpc>
                          <a:spcPct val="107000"/>
                        </a:lnSpc>
                        <a:spcBef>
                          <a:spcPts val="0"/>
                        </a:spcBef>
                        <a:spcAft>
                          <a:spcPts val="0"/>
                        </a:spcAft>
                      </a:pPr>
                      <a:r>
                        <a:rPr lang="en-US" sz="1200">
                          <a:effectLst/>
                          <a:latin typeface="DM Sans" pitchFamily="2" charset="0"/>
                          <a:ea typeface="Calibri" panose="020F0502020204030204" pitchFamily="34" charset="0"/>
                          <a:cs typeface="Times New Roman" panose="02020603050405020304" pitchFamily="18" charset="0"/>
                        </a:rPr>
                        <a:t>I am: (please specify)</a:t>
                      </a: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b="0" kern="1200">
                          <a:solidFill>
                            <a:schemeClr val="tx1"/>
                          </a:solidFill>
                          <a:effectLst/>
                          <a:latin typeface="DM Sans" pitchFamily="2" charset="0"/>
                          <a:cs typeface="Arial" panose="020B0604020202020204" pitchFamily="34" charset="0"/>
                        </a:rPr>
                        <a:t>&lt;1 %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824847232"/>
                  </a:ext>
                </a:extLst>
              </a:tr>
              <a:tr h="202021">
                <a:tc>
                  <a:txBody>
                    <a:bodyPr/>
                    <a:lstStyle/>
                    <a:p>
                      <a:pPr marL="0" marR="0" fontAlgn="ctr">
                        <a:lnSpc>
                          <a:spcPct val="107000"/>
                        </a:lnSpc>
                        <a:spcBef>
                          <a:spcPts val="0"/>
                        </a:spcBef>
                        <a:spcAft>
                          <a:spcPts val="0"/>
                        </a:spcAft>
                      </a:pPr>
                      <a:r>
                        <a:rPr lang="en-US" sz="1200" kern="1200">
                          <a:effectLst/>
                          <a:latin typeface="DM Sans" pitchFamily="2" charset="0"/>
                          <a:ea typeface="Times New Roman" panose="02020603050405020304" pitchFamily="18" charset="0"/>
                          <a:cs typeface="Arial" panose="020B0604020202020204" pitchFamily="34" charset="0"/>
                        </a:rPr>
                        <a:t>Prefer not to say</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2</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&lt;1 %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2985882140"/>
                  </a:ext>
                </a:extLst>
              </a:tr>
            </a:tbl>
          </a:graphicData>
        </a:graphic>
      </p:graphicFrame>
      <p:graphicFrame>
        <p:nvGraphicFramePr>
          <p:cNvPr id="9" name="Table 8">
            <a:extLst>
              <a:ext uri="{FF2B5EF4-FFF2-40B4-BE49-F238E27FC236}">
                <a16:creationId xmlns:a16="http://schemas.microsoft.com/office/drawing/2014/main" id="{D2022430-B18C-433C-960D-62B6CFACE222}"/>
              </a:ext>
            </a:extLst>
          </p:cNvPr>
          <p:cNvGraphicFramePr>
            <a:graphicFrameLocks noGrp="1"/>
          </p:cNvGraphicFramePr>
          <p:nvPr>
            <p:extLst>
              <p:ext uri="{D42A27DB-BD31-4B8C-83A1-F6EECF244321}">
                <p14:modId xmlns:p14="http://schemas.microsoft.com/office/powerpoint/2010/main" val="3529194128"/>
              </p:ext>
            </p:extLst>
          </p:nvPr>
        </p:nvGraphicFramePr>
        <p:xfrm>
          <a:off x="719209" y="3705444"/>
          <a:ext cx="4526488" cy="1704744"/>
        </p:xfrm>
        <a:graphic>
          <a:graphicData uri="http://schemas.openxmlformats.org/drawingml/2006/table">
            <a:tbl>
              <a:tblPr firstRow="1" bandRow="1"/>
              <a:tblGrid>
                <a:gridCol w="2388859">
                  <a:extLst>
                    <a:ext uri="{9D8B030D-6E8A-4147-A177-3AD203B41FA5}">
                      <a16:colId xmlns:a16="http://schemas.microsoft.com/office/drawing/2014/main" val="1081997368"/>
                    </a:ext>
                  </a:extLst>
                </a:gridCol>
                <a:gridCol w="1166733">
                  <a:extLst>
                    <a:ext uri="{9D8B030D-6E8A-4147-A177-3AD203B41FA5}">
                      <a16:colId xmlns:a16="http://schemas.microsoft.com/office/drawing/2014/main" val="2684353563"/>
                    </a:ext>
                  </a:extLst>
                </a:gridCol>
                <a:gridCol w="970896">
                  <a:extLst>
                    <a:ext uri="{9D8B030D-6E8A-4147-A177-3AD203B41FA5}">
                      <a16:colId xmlns:a16="http://schemas.microsoft.com/office/drawing/2014/main" val="699961933"/>
                    </a:ext>
                  </a:extLst>
                </a:gridCol>
              </a:tblGrid>
              <a:tr h="189416">
                <a:tc>
                  <a:txBody>
                    <a:bodyPr/>
                    <a:lstStyle/>
                    <a:p>
                      <a:pPr marL="0" marR="0" fontAlgn="ctr">
                        <a:lnSpc>
                          <a:spcPct val="107000"/>
                        </a:lnSpc>
                        <a:spcBef>
                          <a:spcPts val="0"/>
                        </a:spcBef>
                        <a:spcAft>
                          <a:spcPts val="0"/>
                        </a:spcAft>
                      </a:pPr>
                      <a:r>
                        <a:rPr lang="en-US" sz="1100" b="1" kern="1200">
                          <a:solidFill>
                            <a:srgbClr val="164E9C"/>
                          </a:solidFill>
                          <a:effectLst/>
                          <a:latin typeface="DM Sans" pitchFamily="2" charset="0"/>
                          <a:ea typeface="Times New Roman" panose="02020603050405020304" pitchFamily="18" charset="0"/>
                          <a:cs typeface="Arial" panose="020B0604020202020204" pitchFamily="34" charset="0"/>
                        </a:rPr>
                        <a:t>Health Insurance Provider</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D0CECE"/>
                    </a:solidFill>
                  </a:tcPr>
                </a:tc>
                <a:tc>
                  <a:txBody>
                    <a:bodyPr/>
                    <a:lstStyle/>
                    <a:p>
                      <a:pPr marL="0" marR="0" algn="ctr" fontAlgn="ctr">
                        <a:lnSpc>
                          <a:spcPct val="107000"/>
                        </a:lnSpc>
                        <a:spcBef>
                          <a:spcPts val="0"/>
                        </a:spcBef>
                        <a:spcAft>
                          <a:spcPts val="0"/>
                        </a:spcAft>
                      </a:pPr>
                      <a:r>
                        <a:rPr lang="en-US" sz="1100">
                          <a:effectLst/>
                          <a:latin typeface="DM Sans" pitchFamily="2" charset="0"/>
                          <a:ea typeface="Times New Roman" panose="02020603050405020304" pitchFamily="18" charset="0"/>
                          <a:cs typeface="Arial" panose="020B0604020202020204" pitchFamily="34" charset="0"/>
                        </a:rPr>
                        <a:t> </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D0CECE"/>
                    </a:solidFill>
                  </a:tcPr>
                </a:tc>
                <a:tc>
                  <a:txBody>
                    <a:bodyPr/>
                    <a:lstStyle/>
                    <a:p>
                      <a:pPr marL="0" marR="0" algn="ctr" fontAlgn="ctr">
                        <a:lnSpc>
                          <a:spcPct val="107000"/>
                        </a:lnSpc>
                        <a:spcBef>
                          <a:spcPts val="0"/>
                        </a:spcBef>
                        <a:spcAft>
                          <a:spcPts val="0"/>
                        </a:spcAft>
                      </a:pPr>
                      <a:r>
                        <a:rPr lang="en-US" sz="1100">
                          <a:effectLst/>
                          <a:latin typeface="DM Sans" pitchFamily="2" charset="0"/>
                          <a:ea typeface="Times New Roman" panose="02020603050405020304" pitchFamily="18" charset="0"/>
                          <a:cs typeface="Arial" panose="020B0604020202020204" pitchFamily="34" charset="0"/>
                        </a:rPr>
                        <a:t> </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D0CECE"/>
                    </a:solidFill>
                  </a:tcPr>
                </a:tc>
                <a:extLst>
                  <a:ext uri="{0D108BD9-81ED-4DB2-BD59-A6C34878D82A}">
                    <a16:rowId xmlns:a16="http://schemas.microsoft.com/office/drawing/2014/main" val="2037847108"/>
                  </a:ext>
                </a:extLst>
              </a:tr>
              <a:tr h="189416">
                <a:tc>
                  <a:txBody>
                    <a:bodyPr/>
                    <a:lstStyle/>
                    <a:p>
                      <a:pPr marL="0" marR="0" fontAlgn="ctr">
                        <a:lnSpc>
                          <a:spcPct val="107000"/>
                        </a:lnSpc>
                        <a:spcBef>
                          <a:spcPts val="0"/>
                        </a:spcBef>
                        <a:spcAft>
                          <a:spcPts val="0"/>
                        </a:spcAft>
                      </a:pPr>
                      <a:r>
                        <a:rPr lang="en-US" sz="1100" kern="1200">
                          <a:effectLst/>
                          <a:latin typeface="DM Sans" pitchFamily="2" charset="0"/>
                          <a:ea typeface="Times New Roman" panose="02020603050405020304" pitchFamily="18" charset="0"/>
                          <a:cs typeface="Arial" panose="020B0604020202020204" pitchFamily="34" charset="0"/>
                        </a:rPr>
                        <a:t>BCBMA Member</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242</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55 %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774421292"/>
                  </a:ext>
                </a:extLst>
              </a:tr>
              <a:tr h="189416">
                <a:tc>
                  <a:txBody>
                    <a:bodyPr/>
                    <a:lstStyle/>
                    <a:p>
                      <a:pPr marL="0" marR="0" fontAlgn="ctr">
                        <a:lnSpc>
                          <a:spcPct val="107000"/>
                        </a:lnSpc>
                        <a:spcBef>
                          <a:spcPts val="0"/>
                        </a:spcBef>
                        <a:spcAft>
                          <a:spcPts val="0"/>
                        </a:spcAft>
                      </a:pPr>
                      <a:r>
                        <a:rPr lang="en-US" sz="1100" kern="1200">
                          <a:effectLst/>
                          <a:latin typeface="DM Sans" pitchFamily="2" charset="0"/>
                          <a:ea typeface="Times New Roman" panose="02020603050405020304" pitchFamily="18" charset="0"/>
                          <a:cs typeface="Arial" panose="020B0604020202020204" pitchFamily="34" charset="0"/>
                        </a:rPr>
                        <a:t>Nonmember </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201</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45 %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4009670511"/>
                  </a:ext>
                </a:extLst>
              </a:tr>
              <a:tr h="189416">
                <a:tc>
                  <a:txBody>
                    <a:bodyPr/>
                    <a:lstStyle/>
                    <a:p>
                      <a:pPr marL="0" marR="0" fontAlgn="ctr">
                        <a:lnSpc>
                          <a:spcPct val="107000"/>
                        </a:lnSpc>
                        <a:spcBef>
                          <a:spcPts val="0"/>
                        </a:spcBef>
                        <a:spcAft>
                          <a:spcPts val="0"/>
                        </a:spcAft>
                      </a:pPr>
                      <a:r>
                        <a:rPr lang="en-US" sz="1100" b="1" kern="1200">
                          <a:solidFill>
                            <a:srgbClr val="164E9C"/>
                          </a:solidFill>
                          <a:effectLst/>
                          <a:latin typeface="DM Sans" pitchFamily="2" charset="0"/>
                          <a:ea typeface="Times New Roman" panose="02020603050405020304" pitchFamily="18" charset="0"/>
                          <a:cs typeface="Arial" panose="020B0604020202020204" pitchFamily="34" charset="0"/>
                        </a:rPr>
                        <a:t>Health Status (5-pt Scale)</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D0CECE"/>
                    </a:solidFill>
                  </a:tcPr>
                </a:tc>
                <a:tc>
                  <a:txBody>
                    <a:bodyPr/>
                    <a:lstStyle/>
                    <a:p>
                      <a:pPr marL="0" marR="0" algn="ctr" fontAlgn="ctr">
                        <a:lnSpc>
                          <a:spcPct val="107000"/>
                        </a:lnSpc>
                        <a:spcBef>
                          <a:spcPts val="0"/>
                        </a:spcBef>
                        <a:spcAft>
                          <a:spcPts val="0"/>
                        </a:spcAft>
                      </a:pPr>
                      <a:r>
                        <a:rPr lang="en-US" sz="1100">
                          <a:effectLst/>
                          <a:latin typeface="DM Sans" pitchFamily="2" charset="0"/>
                          <a:ea typeface="Times New Roman" panose="02020603050405020304" pitchFamily="18" charset="0"/>
                          <a:cs typeface="Arial" panose="020B0604020202020204" pitchFamily="34" charset="0"/>
                        </a:rPr>
                        <a:t> </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D0CECE"/>
                    </a:solidFill>
                  </a:tcPr>
                </a:tc>
                <a:tc>
                  <a:txBody>
                    <a:bodyPr/>
                    <a:lstStyle/>
                    <a:p>
                      <a:pPr marL="0" marR="0" algn="ctr" fontAlgn="ctr">
                        <a:lnSpc>
                          <a:spcPct val="107000"/>
                        </a:lnSpc>
                        <a:spcBef>
                          <a:spcPts val="0"/>
                        </a:spcBef>
                        <a:spcAft>
                          <a:spcPts val="0"/>
                        </a:spcAft>
                      </a:pPr>
                      <a:r>
                        <a:rPr lang="en-US" sz="1100">
                          <a:effectLst/>
                          <a:latin typeface="DM Sans" pitchFamily="2" charset="0"/>
                          <a:ea typeface="Times New Roman" panose="02020603050405020304" pitchFamily="18" charset="0"/>
                          <a:cs typeface="Arial" panose="020B0604020202020204" pitchFamily="34" charset="0"/>
                        </a:rPr>
                        <a:t> </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D0CECE"/>
                    </a:solidFill>
                  </a:tcPr>
                </a:tc>
                <a:extLst>
                  <a:ext uri="{0D108BD9-81ED-4DB2-BD59-A6C34878D82A}">
                    <a16:rowId xmlns:a16="http://schemas.microsoft.com/office/drawing/2014/main" val="2587807745"/>
                  </a:ext>
                </a:extLst>
              </a:tr>
              <a:tr h="189416">
                <a:tc>
                  <a:txBody>
                    <a:bodyPr/>
                    <a:lstStyle/>
                    <a:p>
                      <a:pPr marL="0" marR="0" fontAlgn="ctr">
                        <a:lnSpc>
                          <a:spcPct val="107000"/>
                        </a:lnSpc>
                        <a:spcBef>
                          <a:spcPts val="0"/>
                        </a:spcBef>
                        <a:spcAft>
                          <a:spcPts val="0"/>
                        </a:spcAft>
                      </a:pPr>
                      <a:r>
                        <a:rPr lang="en-US" sz="1100" kern="1200">
                          <a:effectLst/>
                          <a:latin typeface="DM Sans" pitchFamily="2" charset="0"/>
                          <a:ea typeface="Times New Roman" panose="02020603050405020304" pitchFamily="18" charset="0"/>
                          <a:cs typeface="Arial" panose="020B0604020202020204" pitchFamily="34" charset="0"/>
                        </a:rPr>
                        <a:t>Excellent/Very Good Health</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241</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54 %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630304195"/>
                  </a:ext>
                </a:extLst>
              </a:tr>
              <a:tr h="189416">
                <a:tc>
                  <a:txBody>
                    <a:bodyPr/>
                    <a:lstStyle/>
                    <a:p>
                      <a:pPr marL="0" marR="0" fontAlgn="ctr">
                        <a:lnSpc>
                          <a:spcPct val="107000"/>
                        </a:lnSpc>
                        <a:spcBef>
                          <a:spcPts val="0"/>
                        </a:spcBef>
                        <a:spcAft>
                          <a:spcPts val="0"/>
                        </a:spcAft>
                      </a:pPr>
                      <a:r>
                        <a:rPr lang="en-US" sz="1100" kern="1200">
                          <a:effectLst/>
                          <a:latin typeface="DM Sans" pitchFamily="2" charset="0"/>
                          <a:ea typeface="Times New Roman" panose="02020603050405020304" pitchFamily="18" charset="0"/>
                          <a:cs typeface="Arial" panose="020B0604020202020204" pitchFamily="34" charset="0"/>
                        </a:rPr>
                        <a:t>Good/Fair/Poor Health</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202</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46 %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2677328929"/>
                  </a:ext>
                </a:extLst>
              </a:tr>
              <a:tr h="189416">
                <a:tc>
                  <a:txBody>
                    <a:bodyPr/>
                    <a:lstStyle/>
                    <a:p>
                      <a:pPr marL="0" marR="0" fontAlgn="ctr">
                        <a:lnSpc>
                          <a:spcPct val="107000"/>
                        </a:lnSpc>
                        <a:spcBef>
                          <a:spcPts val="0"/>
                        </a:spcBef>
                        <a:spcAft>
                          <a:spcPts val="0"/>
                        </a:spcAft>
                      </a:pPr>
                      <a:r>
                        <a:rPr lang="en-US" sz="1100" b="1" kern="1200">
                          <a:solidFill>
                            <a:srgbClr val="164E9C"/>
                          </a:solidFill>
                          <a:effectLst/>
                          <a:latin typeface="DM Sans" pitchFamily="2" charset="0"/>
                          <a:ea typeface="Times New Roman" panose="02020603050405020304" pitchFamily="18" charset="0"/>
                          <a:cs typeface="Arial" panose="020B0604020202020204" pitchFamily="34" charset="0"/>
                        </a:rPr>
                        <a:t>Health Engagement (10-pt Scale)</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chemeClr val="bg2">
                        <a:lumMod val="90000"/>
                      </a:schemeClr>
                    </a:solidFill>
                  </a:tcPr>
                </a:tc>
                <a:tc>
                  <a:txBody>
                    <a:bodyPr/>
                    <a:lstStyle/>
                    <a:p>
                      <a:pPr marL="0" marR="0" algn="ctr" fontAlgn="ctr">
                        <a:lnSpc>
                          <a:spcPct val="107000"/>
                        </a:lnSpc>
                        <a:spcBef>
                          <a:spcPts val="0"/>
                        </a:spcBef>
                        <a:spcAft>
                          <a:spcPts val="0"/>
                        </a:spcAft>
                      </a:pPr>
                      <a:r>
                        <a:rPr lang="en-US" sz="1100">
                          <a:effectLst/>
                          <a:latin typeface="DM Sans" pitchFamily="2" charset="0"/>
                          <a:ea typeface="Times New Roman" panose="02020603050405020304" pitchFamily="18" charset="0"/>
                          <a:cs typeface="Arial" panose="020B0604020202020204" pitchFamily="34" charset="0"/>
                        </a:rPr>
                        <a:t> </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chemeClr val="bg2">
                        <a:lumMod val="90000"/>
                      </a:schemeClr>
                    </a:solidFill>
                  </a:tcPr>
                </a:tc>
                <a:tc>
                  <a:txBody>
                    <a:bodyPr/>
                    <a:lstStyle/>
                    <a:p>
                      <a:pPr marL="0" marR="0" algn="ctr" fontAlgn="ctr">
                        <a:lnSpc>
                          <a:spcPct val="107000"/>
                        </a:lnSpc>
                        <a:spcBef>
                          <a:spcPts val="0"/>
                        </a:spcBef>
                        <a:spcAft>
                          <a:spcPts val="0"/>
                        </a:spcAft>
                      </a:pPr>
                      <a:r>
                        <a:rPr lang="en-US" sz="1100">
                          <a:effectLst/>
                          <a:latin typeface="DM Sans" pitchFamily="2" charset="0"/>
                          <a:ea typeface="Times New Roman" panose="02020603050405020304" pitchFamily="18" charset="0"/>
                          <a:cs typeface="Arial" panose="020B0604020202020204" pitchFamily="34" charset="0"/>
                        </a:rPr>
                        <a:t> </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977501028"/>
                  </a:ext>
                </a:extLst>
              </a:tr>
              <a:tr h="189416">
                <a:tc>
                  <a:txBody>
                    <a:bodyPr/>
                    <a:lstStyle/>
                    <a:p>
                      <a:pPr marL="0" marR="0" fontAlgn="ctr">
                        <a:lnSpc>
                          <a:spcPct val="107000"/>
                        </a:lnSpc>
                        <a:spcBef>
                          <a:spcPts val="0"/>
                        </a:spcBef>
                        <a:spcAft>
                          <a:spcPts val="0"/>
                        </a:spcAft>
                      </a:pPr>
                      <a:r>
                        <a:rPr lang="en-US" sz="1100" kern="1200">
                          <a:solidFill>
                            <a:schemeClr val="tx1"/>
                          </a:solidFill>
                          <a:effectLst/>
                          <a:latin typeface="DM Sans" pitchFamily="2" charset="0"/>
                          <a:ea typeface="Calibri" panose="020F0502020204030204" pitchFamily="34" charset="0"/>
                          <a:cs typeface="Arial" panose="020B0604020202020204" pitchFamily="34" charset="0"/>
                        </a:rPr>
                        <a:t>Highly Engaged – T3B </a:t>
                      </a: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290</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65 %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711552208"/>
                  </a:ext>
                </a:extLst>
              </a:tr>
              <a:tr h="189416">
                <a:tc>
                  <a:txBody>
                    <a:bodyPr/>
                    <a:lstStyle/>
                    <a:p>
                      <a:pPr marL="0" marR="0" fontAlgn="ctr">
                        <a:lnSpc>
                          <a:spcPct val="107000"/>
                        </a:lnSpc>
                        <a:spcBef>
                          <a:spcPts val="0"/>
                        </a:spcBef>
                        <a:spcAft>
                          <a:spcPts val="0"/>
                        </a:spcAft>
                      </a:pPr>
                      <a:r>
                        <a:rPr lang="en-US" sz="1100" kern="1200">
                          <a:effectLst/>
                          <a:latin typeface="DM Sans" pitchFamily="2" charset="0"/>
                          <a:ea typeface="Times New Roman" panose="02020603050405020304" pitchFamily="18" charset="0"/>
                          <a:cs typeface="Arial" panose="020B0604020202020204" pitchFamily="34" charset="0"/>
                        </a:rPr>
                        <a:t>All Others</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153</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35 %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42809224"/>
                  </a:ext>
                </a:extLst>
              </a:tr>
            </a:tbl>
          </a:graphicData>
        </a:graphic>
      </p:graphicFrame>
      <p:graphicFrame>
        <p:nvGraphicFramePr>
          <p:cNvPr id="5" name="Table 4">
            <a:extLst>
              <a:ext uri="{FF2B5EF4-FFF2-40B4-BE49-F238E27FC236}">
                <a16:creationId xmlns:a16="http://schemas.microsoft.com/office/drawing/2014/main" id="{5179EACB-C58C-0EBB-C7BC-746FBAAB3D55}"/>
              </a:ext>
            </a:extLst>
          </p:cNvPr>
          <p:cNvGraphicFramePr>
            <a:graphicFrameLocks noGrp="1"/>
          </p:cNvGraphicFramePr>
          <p:nvPr>
            <p:extLst>
              <p:ext uri="{D42A27DB-BD31-4B8C-83A1-F6EECF244321}">
                <p14:modId xmlns:p14="http://schemas.microsoft.com/office/powerpoint/2010/main" val="3217288216"/>
              </p:ext>
            </p:extLst>
          </p:nvPr>
        </p:nvGraphicFramePr>
        <p:xfrm>
          <a:off x="5938982" y="1086320"/>
          <a:ext cx="4526488" cy="2810967"/>
        </p:xfrm>
        <a:graphic>
          <a:graphicData uri="http://schemas.openxmlformats.org/drawingml/2006/table">
            <a:tbl>
              <a:tblPr firstRow="1" bandRow="1"/>
              <a:tblGrid>
                <a:gridCol w="2388859">
                  <a:extLst>
                    <a:ext uri="{9D8B030D-6E8A-4147-A177-3AD203B41FA5}">
                      <a16:colId xmlns:a16="http://schemas.microsoft.com/office/drawing/2014/main" val="956512303"/>
                    </a:ext>
                  </a:extLst>
                </a:gridCol>
                <a:gridCol w="1166733">
                  <a:extLst>
                    <a:ext uri="{9D8B030D-6E8A-4147-A177-3AD203B41FA5}">
                      <a16:colId xmlns:a16="http://schemas.microsoft.com/office/drawing/2014/main" val="2861094047"/>
                    </a:ext>
                  </a:extLst>
                </a:gridCol>
                <a:gridCol w="970896">
                  <a:extLst>
                    <a:ext uri="{9D8B030D-6E8A-4147-A177-3AD203B41FA5}">
                      <a16:colId xmlns:a16="http://schemas.microsoft.com/office/drawing/2014/main" val="3597102757"/>
                    </a:ext>
                  </a:extLst>
                </a:gridCol>
              </a:tblGrid>
              <a:tr h="202021">
                <a:tc>
                  <a:txBody>
                    <a:bodyPr/>
                    <a:lstStyle/>
                    <a:p>
                      <a:pPr marL="0" marR="0" fontAlgn="ctr">
                        <a:lnSpc>
                          <a:spcPct val="107000"/>
                        </a:lnSpc>
                        <a:spcBef>
                          <a:spcPts val="0"/>
                        </a:spcBef>
                        <a:spcAft>
                          <a:spcPts val="0"/>
                        </a:spcAft>
                      </a:pPr>
                      <a:r>
                        <a:rPr lang="en-US" sz="1200" b="1" kern="1200">
                          <a:solidFill>
                            <a:srgbClr val="164E9C"/>
                          </a:solidFill>
                          <a:effectLst/>
                          <a:latin typeface="DM Sans" pitchFamily="2" charset="0"/>
                          <a:ea typeface="Times New Roman" panose="02020603050405020304" pitchFamily="18" charset="0"/>
                          <a:cs typeface="Arial" panose="020B0604020202020204" pitchFamily="34" charset="0"/>
                        </a:rPr>
                        <a:t>Ethnicity (MS)</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tc>
                  <a:txBody>
                    <a:bodyPr/>
                    <a:lstStyle/>
                    <a:p>
                      <a:pPr>
                        <a:lnSpc>
                          <a:spcPct val="107000"/>
                        </a:lnSpc>
                      </a:pPr>
                      <a:endParaRPr lang="en-US" sz="1200">
                        <a:effectLst/>
                        <a:latin typeface="DM Sans" pitchFamily="2"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tc>
                  <a:txBody>
                    <a:bodyPr/>
                    <a:lstStyle/>
                    <a:p>
                      <a:pPr>
                        <a:lnSpc>
                          <a:spcPct val="107000"/>
                        </a:lnSpc>
                      </a:pPr>
                      <a:endParaRPr lang="en-US" sz="1200">
                        <a:effectLst/>
                        <a:latin typeface="DM Sans" pitchFamily="2"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extLst>
                  <a:ext uri="{0D108BD9-81ED-4DB2-BD59-A6C34878D82A}">
                    <a16:rowId xmlns:a16="http://schemas.microsoft.com/office/drawing/2014/main" val="1095555753"/>
                  </a:ext>
                </a:extLst>
              </a:tr>
              <a:tr h="400104">
                <a:tc>
                  <a:txBody>
                    <a:bodyPr/>
                    <a:lstStyle/>
                    <a:p>
                      <a:pPr marL="0" marR="0" fontAlgn="ctr">
                        <a:lnSpc>
                          <a:spcPct val="107000"/>
                        </a:lnSpc>
                        <a:spcBef>
                          <a:spcPts val="0"/>
                        </a:spcBef>
                        <a:spcAft>
                          <a:spcPts val="0"/>
                        </a:spcAft>
                      </a:pPr>
                      <a:r>
                        <a:rPr lang="en-US" sz="1200" kern="1200">
                          <a:effectLst/>
                          <a:latin typeface="DM Sans" pitchFamily="2" charset="0"/>
                          <a:ea typeface="Times New Roman" panose="02020603050405020304" pitchFamily="18" charset="0"/>
                          <a:cs typeface="Arial" panose="020B0604020202020204" pitchFamily="34" charset="0"/>
                        </a:rPr>
                        <a:t>Native American / Alaskan Native / Indigenous  American origin</a:t>
                      </a:r>
                      <a:endParaRPr lang="en-US" sz="1200">
                        <a:effectLst/>
                        <a:latin typeface="DM Sans" pitchFamily="2" charset="0"/>
                        <a:ea typeface="Calibri" panose="020F0502020204030204" pitchFamily="34" charset="0"/>
                        <a:cs typeface="Times New Roman" panose="02020603050405020304" pitchFamily="18" charset="0"/>
                      </a:endParaRPr>
                    </a:p>
                  </a:txBody>
                  <a:tcPr marL="5980" marR="5980" marT="598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2</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&lt;1 %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764757783"/>
                  </a:ext>
                </a:extLst>
              </a:tr>
              <a:tr h="203332">
                <a:tc>
                  <a:txBody>
                    <a:bodyPr/>
                    <a:lstStyle/>
                    <a:p>
                      <a:pPr marL="0" marR="0" fontAlgn="ctr">
                        <a:lnSpc>
                          <a:spcPct val="107000"/>
                        </a:lnSpc>
                        <a:spcBef>
                          <a:spcPts val="0"/>
                        </a:spcBef>
                        <a:spcAft>
                          <a:spcPts val="0"/>
                        </a:spcAft>
                      </a:pPr>
                      <a:r>
                        <a:rPr lang="en-US" sz="1200" kern="1200">
                          <a:effectLst/>
                          <a:latin typeface="DM Sans" pitchFamily="2" charset="0"/>
                          <a:ea typeface="Times New Roman" panose="02020603050405020304" pitchFamily="18" charset="0"/>
                          <a:cs typeface="Arial" panose="020B0604020202020204" pitchFamily="34" charset="0"/>
                        </a:rPr>
                        <a:t>Asian and/or of Pacific Islander</a:t>
                      </a:r>
                      <a:endParaRPr lang="en-US" sz="1200">
                        <a:effectLst/>
                        <a:latin typeface="DM Sans" pitchFamily="2" charset="0"/>
                        <a:ea typeface="Calibri" panose="020F0502020204030204" pitchFamily="34" charset="0"/>
                        <a:cs typeface="Times New Roman" panose="02020603050405020304" pitchFamily="18" charset="0"/>
                      </a:endParaRPr>
                    </a:p>
                  </a:txBody>
                  <a:tcPr marL="5980" marR="5980" marT="598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55</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12 %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18246399"/>
                  </a:ext>
                </a:extLst>
              </a:tr>
              <a:tr h="203332">
                <a:tc>
                  <a:txBody>
                    <a:bodyPr/>
                    <a:lstStyle/>
                    <a:p>
                      <a:pPr marL="0" marR="0" fontAlgn="ctr">
                        <a:lnSpc>
                          <a:spcPct val="107000"/>
                        </a:lnSpc>
                        <a:spcBef>
                          <a:spcPts val="0"/>
                        </a:spcBef>
                        <a:spcAft>
                          <a:spcPts val="0"/>
                        </a:spcAft>
                      </a:pPr>
                      <a:r>
                        <a:rPr lang="en-US" sz="1200" kern="1200">
                          <a:effectLst/>
                          <a:latin typeface="DM Sans" pitchFamily="2" charset="0"/>
                          <a:ea typeface="Times New Roman" panose="02020603050405020304" pitchFamily="18" charset="0"/>
                          <a:cs typeface="Arial" panose="020B0604020202020204" pitchFamily="34" charset="0"/>
                        </a:rPr>
                        <a:t>Black and/or of African origin</a:t>
                      </a:r>
                      <a:endParaRPr lang="en-US" sz="1200">
                        <a:effectLst/>
                        <a:latin typeface="DM Sans" pitchFamily="2" charset="0"/>
                        <a:ea typeface="Calibri" panose="020F0502020204030204" pitchFamily="34" charset="0"/>
                        <a:cs typeface="Times New Roman" panose="02020603050405020304" pitchFamily="18" charset="0"/>
                      </a:endParaRPr>
                    </a:p>
                  </a:txBody>
                  <a:tcPr marL="5980" marR="5980" marT="598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40</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9 %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708234710"/>
                  </a:ext>
                </a:extLst>
              </a:tr>
              <a:tr h="203332">
                <a:tc>
                  <a:txBody>
                    <a:bodyPr/>
                    <a:lstStyle/>
                    <a:p>
                      <a:pPr marL="0" marR="0" fontAlgn="ctr">
                        <a:lnSpc>
                          <a:spcPct val="107000"/>
                        </a:lnSpc>
                        <a:spcBef>
                          <a:spcPts val="0"/>
                        </a:spcBef>
                        <a:spcAft>
                          <a:spcPts val="0"/>
                        </a:spcAft>
                      </a:pPr>
                      <a:r>
                        <a:rPr lang="en-US" sz="1200" kern="1200">
                          <a:effectLst/>
                          <a:latin typeface="DM Sans" pitchFamily="2" charset="0"/>
                          <a:ea typeface="Times New Roman" panose="02020603050405020304" pitchFamily="18" charset="0"/>
                          <a:cs typeface="Arial" panose="020B0604020202020204" pitchFamily="34" charset="0"/>
                        </a:rPr>
                        <a:t>Hispanic and/or of Latin origin</a:t>
                      </a:r>
                      <a:endParaRPr lang="en-US" sz="1200">
                        <a:effectLst/>
                        <a:latin typeface="DM Sans" pitchFamily="2" charset="0"/>
                        <a:ea typeface="Calibri" panose="020F0502020204030204" pitchFamily="34" charset="0"/>
                        <a:cs typeface="Times New Roman" panose="02020603050405020304" pitchFamily="18" charset="0"/>
                      </a:endParaRPr>
                    </a:p>
                  </a:txBody>
                  <a:tcPr marL="5980" marR="5980" marT="598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39</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9 %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942148135"/>
                  </a:ext>
                </a:extLst>
              </a:tr>
              <a:tr h="391443">
                <a:tc>
                  <a:txBody>
                    <a:bodyPr/>
                    <a:lstStyle/>
                    <a:p>
                      <a:pPr marL="0" marR="0" fontAlgn="ctr">
                        <a:lnSpc>
                          <a:spcPct val="107000"/>
                        </a:lnSpc>
                        <a:spcBef>
                          <a:spcPts val="0"/>
                        </a:spcBef>
                        <a:spcAft>
                          <a:spcPts val="0"/>
                        </a:spcAft>
                      </a:pPr>
                      <a:r>
                        <a:rPr lang="en-US" sz="1200" kern="1200">
                          <a:effectLst/>
                          <a:latin typeface="DM Sans" pitchFamily="2" charset="0"/>
                          <a:ea typeface="Times New Roman" panose="02020603050405020304" pitchFamily="18" charset="0"/>
                          <a:cs typeface="Arial" panose="020B0604020202020204" pitchFamily="34" charset="0"/>
                        </a:rPr>
                        <a:t>Middle Eastern and/or of North  African origin</a:t>
                      </a:r>
                      <a:endParaRPr lang="en-US" sz="1200">
                        <a:effectLst/>
                        <a:latin typeface="DM Sans" pitchFamily="2" charset="0"/>
                        <a:ea typeface="Calibri" panose="020F0502020204030204" pitchFamily="34" charset="0"/>
                        <a:cs typeface="Times New Roman" panose="02020603050405020304" pitchFamily="18" charset="0"/>
                      </a:endParaRPr>
                    </a:p>
                  </a:txBody>
                  <a:tcPr marL="5980" marR="5980" marT="598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4</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529144267"/>
                  </a:ext>
                </a:extLst>
              </a:tr>
              <a:tr h="391443">
                <a:tc>
                  <a:txBody>
                    <a:bodyPr/>
                    <a:lstStyle/>
                    <a:p>
                      <a:pPr marL="0" marR="0" fontAlgn="ctr">
                        <a:lnSpc>
                          <a:spcPct val="107000"/>
                        </a:lnSpc>
                        <a:spcBef>
                          <a:spcPts val="0"/>
                        </a:spcBef>
                        <a:spcAft>
                          <a:spcPts val="0"/>
                        </a:spcAft>
                      </a:pPr>
                      <a:r>
                        <a:rPr lang="en-US" sz="1200" kern="1200">
                          <a:effectLst/>
                          <a:latin typeface="DM Sans" pitchFamily="2" charset="0"/>
                          <a:ea typeface="Times New Roman" panose="02020603050405020304" pitchFamily="18" charset="0"/>
                          <a:cs typeface="Arial" panose="020B0604020202020204" pitchFamily="34" charset="0"/>
                        </a:rPr>
                        <a:t>White/Caucasian and/or of European  origin</a:t>
                      </a:r>
                      <a:endParaRPr lang="en-US" sz="1200">
                        <a:effectLst/>
                        <a:latin typeface="DM Sans" pitchFamily="2" charset="0"/>
                        <a:ea typeface="Calibri" panose="020F0502020204030204" pitchFamily="34" charset="0"/>
                        <a:cs typeface="Times New Roman" panose="02020603050405020304" pitchFamily="18" charset="0"/>
                      </a:endParaRPr>
                    </a:p>
                  </a:txBody>
                  <a:tcPr marL="5980" marR="5980" marT="598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303</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68 %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4282627620"/>
                  </a:ext>
                </a:extLst>
              </a:tr>
              <a:tr h="203332">
                <a:tc>
                  <a:txBody>
                    <a:bodyPr/>
                    <a:lstStyle/>
                    <a:p>
                      <a:pPr marL="0" marR="0" fontAlgn="ctr">
                        <a:lnSpc>
                          <a:spcPct val="107000"/>
                        </a:lnSpc>
                        <a:spcBef>
                          <a:spcPts val="0"/>
                        </a:spcBef>
                        <a:spcAft>
                          <a:spcPts val="0"/>
                        </a:spcAft>
                      </a:pPr>
                      <a:r>
                        <a:rPr lang="en-US" sz="1200">
                          <a:effectLst/>
                          <a:latin typeface="DM Sans" pitchFamily="2" charset="0"/>
                          <a:ea typeface="Calibri" panose="020F0502020204030204" pitchFamily="34" charset="0"/>
                          <a:cs typeface="Times New Roman" panose="02020603050405020304" pitchFamily="18" charset="0"/>
                        </a:rPr>
                        <a:t>Multiracial / Multi-ethnic</a:t>
                      </a:r>
                    </a:p>
                  </a:txBody>
                  <a:tcPr marL="5980" marR="5980" marT="598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6</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56885107"/>
                  </a:ext>
                </a:extLst>
              </a:tr>
              <a:tr h="203332">
                <a:tc>
                  <a:txBody>
                    <a:bodyPr/>
                    <a:lstStyle/>
                    <a:p>
                      <a:pPr marL="0" marR="0" fontAlgn="ctr">
                        <a:lnSpc>
                          <a:spcPct val="107000"/>
                        </a:lnSpc>
                        <a:spcBef>
                          <a:spcPts val="0"/>
                        </a:spcBef>
                        <a:spcAft>
                          <a:spcPts val="0"/>
                        </a:spcAft>
                      </a:pPr>
                      <a:r>
                        <a:rPr lang="en-US" sz="1200" kern="1200">
                          <a:effectLst/>
                          <a:latin typeface="DM Sans" pitchFamily="2" charset="0"/>
                          <a:ea typeface="Times New Roman" panose="02020603050405020304" pitchFamily="18" charset="0"/>
                          <a:cs typeface="Arial" panose="020B0604020202020204" pitchFamily="34" charset="0"/>
                        </a:rPr>
                        <a:t>Prefer not to say</a:t>
                      </a:r>
                      <a:endParaRPr lang="en-US" sz="1200">
                        <a:effectLst/>
                        <a:latin typeface="DM Sans" pitchFamily="2" charset="0"/>
                        <a:ea typeface="Calibri" panose="020F0502020204030204" pitchFamily="34" charset="0"/>
                        <a:cs typeface="Times New Roman" panose="02020603050405020304" pitchFamily="18" charset="0"/>
                      </a:endParaRPr>
                    </a:p>
                  </a:txBody>
                  <a:tcPr marL="5980" marR="5980" marT="598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2</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&lt;1 %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560126389"/>
                  </a:ext>
                </a:extLst>
              </a:tr>
              <a:tr h="203332">
                <a:tc>
                  <a:txBody>
                    <a:bodyPr/>
                    <a:lstStyle/>
                    <a:p>
                      <a:pPr marL="0" marR="0" fontAlgn="ctr">
                        <a:lnSpc>
                          <a:spcPct val="107000"/>
                        </a:lnSpc>
                        <a:spcBef>
                          <a:spcPts val="0"/>
                        </a:spcBef>
                        <a:spcAft>
                          <a:spcPts val="0"/>
                        </a:spcAft>
                      </a:pPr>
                      <a:r>
                        <a:rPr lang="en-US" sz="1200">
                          <a:effectLst/>
                          <a:latin typeface="DM Sans" pitchFamily="2" charset="0"/>
                          <a:ea typeface="Calibri" panose="020F0502020204030204" pitchFamily="34" charset="0"/>
                          <a:cs typeface="Times New Roman" panose="02020603050405020304" pitchFamily="18" charset="0"/>
                        </a:rPr>
                        <a:t>Not listed, I identify as: (please share)</a:t>
                      </a:r>
                    </a:p>
                  </a:txBody>
                  <a:tcPr marL="5980" marR="5980" marT="598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5</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2326474318"/>
                  </a:ext>
                </a:extLst>
              </a:tr>
            </a:tbl>
          </a:graphicData>
        </a:graphic>
      </p:graphicFrame>
      <p:sp>
        <p:nvSpPr>
          <p:cNvPr id="7" name="Text Placeholder 3">
            <a:extLst>
              <a:ext uri="{FF2B5EF4-FFF2-40B4-BE49-F238E27FC236}">
                <a16:creationId xmlns:a16="http://schemas.microsoft.com/office/drawing/2014/main" id="{1506AC5F-F280-6850-058E-B9BE1FFA89E7}"/>
              </a:ext>
            </a:extLst>
          </p:cNvPr>
          <p:cNvSpPr txBox="1">
            <a:spLocks/>
          </p:cNvSpPr>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latin typeface="DM Sans" pitchFamily="2" charset="0"/>
              </a:rPr>
              <a:t>Total Sample</a:t>
            </a:r>
          </a:p>
        </p:txBody>
      </p:sp>
    </p:spTree>
    <p:extLst>
      <p:ext uri="{BB962C8B-B14F-4D97-AF65-F5344CB8AC3E}">
        <p14:creationId xmlns:p14="http://schemas.microsoft.com/office/powerpoint/2010/main" val="3202218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EEAA7D-2DAE-431A-9E95-F36A477CCBA8}"/>
              </a:ext>
            </a:extLst>
          </p:cNvPr>
          <p:cNvSpPr>
            <a:spLocks noGrp="1"/>
          </p:cNvSpPr>
          <p:nvPr>
            <p:ph type="body" sz="quarter" idx="10"/>
          </p:nvPr>
        </p:nvSpPr>
        <p:spPr/>
        <p:txBody>
          <a:bodyPr/>
          <a:lstStyle/>
          <a:p>
            <a:r>
              <a:rPr lang="en-US" sz="2800" b="0">
                <a:latin typeface="Bebas Neue" panose="020B0606020202050201" pitchFamily="34" charset="0"/>
              </a:rPr>
              <a:t>Overall reaction</a:t>
            </a:r>
          </a:p>
        </p:txBody>
      </p:sp>
      <p:graphicFrame>
        <p:nvGraphicFramePr>
          <p:cNvPr id="6" name="Table 5">
            <a:extLst>
              <a:ext uri="{FF2B5EF4-FFF2-40B4-BE49-F238E27FC236}">
                <a16:creationId xmlns:a16="http://schemas.microsoft.com/office/drawing/2014/main" id="{C575FC0C-D420-46B9-A041-A53392BD10EE}"/>
              </a:ext>
            </a:extLst>
          </p:cNvPr>
          <p:cNvGraphicFramePr>
            <a:graphicFrameLocks noGrp="1"/>
          </p:cNvGraphicFramePr>
          <p:nvPr>
            <p:extLst>
              <p:ext uri="{D42A27DB-BD31-4B8C-83A1-F6EECF244321}">
                <p14:modId xmlns:p14="http://schemas.microsoft.com/office/powerpoint/2010/main" val="880076238"/>
              </p:ext>
            </p:extLst>
          </p:nvPr>
        </p:nvGraphicFramePr>
        <p:xfrm>
          <a:off x="1624043" y="1031356"/>
          <a:ext cx="7625967" cy="1627518"/>
        </p:xfrm>
        <a:graphic>
          <a:graphicData uri="http://schemas.openxmlformats.org/drawingml/2006/table">
            <a:tbl>
              <a:tblPr firstRow="1" firstCol="1" bandRow="1"/>
              <a:tblGrid>
                <a:gridCol w="1740535">
                  <a:extLst>
                    <a:ext uri="{9D8B030D-6E8A-4147-A177-3AD203B41FA5}">
                      <a16:colId xmlns:a16="http://schemas.microsoft.com/office/drawing/2014/main" val="456152854"/>
                    </a:ext>
                  </a:extLst>
                </a:gridCol>
                <a:gridCol w="1471358">
                  <a:extLst>
                    <a:ext uri="{9D8B030D-6E8A-4147-A177-3AD203B41FA5}">
                      <a16:colId xmlns:a16="http://schemas.microsoft.com/office/drawing/2014/main" val="775493735"/>
                    </a:ext>
                  </a:extLst>
                </a:gridCol>
                <a:gridCol w="1471358">
                  <a:extLst>
                    <a:ext uri="{9D8B030D-6E8A-4147-A177-3AD203B41FA5}">
                      <a16:colId xmlns:a16="http://schemas.microsoft.com/office/drawing/2014/main" val="3706441014"/>
                    </a:ext>
                  </a:extLst>
                </a:gridCol>
                <a:gridCol w="1471358">
                  <a:extLst>
                    <a:ext uri="{9D8B030D-6E8A-4147-A177-3AD203B41FA5}">
                      <a16:colId xmlns:a16="http://schemas.microsoft.com/office/drawing/2014/main" val="3934200904"/>
                    </a:ext>
                  </a:extLst>
                </a:gridCol>
                <a:gridCol w="1471358">
                  <a:extLst>
                    <a:ext uri="{9D8B030D-6E8A-4147-A177-3AD203B41FA5}">
                      <a16:colId xmlns:a16="http://schemas.microsoft.com/office/drawing/2014/main" val="766013985"/>
                    </a:ext>
                  </a:extLst>
                </a:gridCol>
              </a:tblGrid>
              <a:tr h="212272">
                <a:tc gridSpan="5">
                  <a:txBody>
                    <a:bodyPr/>
                    <a:lstStyle/>
                    <a:p>
                      <a:pPr marL="0" marR="0" algn="ctr">
                        <a:lnSpc>
                          <a:spcPct val="107000"/>
                        </a:lnSpc>
                        <a:spcBef>
                          <a:spcPts val="0"/>
                        </a:spcBef>
                        <a:spcAft>
                          <a:spcPts val="0"/>
                        </a:spcAft>
                      </a:pPr>
                      <a:r>
                        <a:rPr lang="en-US" sz="1100" b="1">
                          <a:solidFill>
                            <a:schemeClr val="bg1"/>
                          </a:solidFill>
                          <a:effectLst/>
                          <a:latin typeface="DM Sans" pitchFamily="2" charset="0"/>
                          <a:ea typeface="Calibri" panose="020F0502020204030204" pitchFamily="34" charset="0"/>
                          <a:cs typeface="Times New Roman" panose="02020603050405020304" pitchFamily="18" charset="0"/>
                        </a:rPr>
                        <a:t>Overall Reaction by Member vs. Non-Member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6230802"/>
                  </a:ext>
                </a:extLst>
              </a:tr>
              <a:tr h="212272">
                <a:tc>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Content</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BCBSMA Member </a:t>
                      </a:r>
                    </a:p>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(n=242)</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Nonmember </a:t>
                      </a:r>
                    </a:p>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(n=201)</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70557247"/>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(Positive)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(Negative)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(Positive)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(Negative)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343595"/>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:30 Video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74 %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76 %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524973"/>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Support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66</a:t>
                      </a:r>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71 %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241284"/>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Benefits &amp; Resources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67 %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68 %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80087"/>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Care Navigation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61 %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64 %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672715"/>
                  </a:ext>
                </a:extLst>
              </a:tr>
            </a:tbl>
          </a:graphicData>
        </a:graphic>
      </p:graphicFrame>
      <p:graphicFrame>
        <p:nvGraphicFramePr>
          <p:cNvPr id="8" name="Table 7">
            <a:extLst>
              <a:ext uri="{FF2B5EF4-FFF2-40B4-BE49-F238E27FC236}">
                <a16:creationId xmlns:a16="http://schemas.microsoft.com/office/drawing/2014/main" id="{CD7665C1-A432-44D7-8DA3-28349304E2B0}"/>
              </a:ext>
            </a:extLst>
          </p:cNvPr>
          <p:cNvGraphicFramePr>
            <a:graphicFrameLocks noGrp="1"/>
          </p:cNvGraphicFramePr>
          <p:nvPr>
            <p:extLst>
              <p:ext uri="{D42A27DB-BD31-4B8C-83A1-F6EECF244321}">
                <p14:modId xmlns:p14="http://schemas.microsoft.com/office/powerpoint/2010/main" val="4053060158"/>
              </p:ext>
            </p:extLst>
          </p:nvPr>
        </p:nvGraphicFramePr>
        <p:xfrm>
          <a:off x="1624042" y="2778470"/>
          <a:ext cx="7653671" cy="1579944"/>
        </p:xfrm>
        <a:graphic>
          <a:graphicData uri="http://schemas.openxmlformats.org/drawingml/2006/table">
            <a:tbl>
              <a:tblPr firstRow="1" firstCol="1" bandRow="1"/>
              <a:tblGrid>
                <a:gridCol w="1740535">
                  <a:extLst>
                    <a:ext uri="{9D8B030D-6E8A-4147-A177-3AD203B41FA5}">
                      <a16:colId xmlns:a16="http://schemas.microsoft.com/office/drawing/2014/main" val="2604549157"/>
                    </a:ext>
                  </a:extLst>
                </a:gridCol>
                <a:gridCol w="739142">
                  <a:extLst>
                    <a:ext uri="{9D8B030D-6E8A-4147-A177-3AD203B41FA5}">
                      <a16:colId xmlns:a16="http://schemas.microsoft.com/office/drawing/2014/main" val="1660195587"/>
                    </a:ext>
                  </a:extLst>
                </a:gridCol>
                <a:gridCol w="739142">
                  <a:extLst>
                    <a:ext uri="{9D8B030D-6E8A-4147-A177-3AD203B41FA5}">
                      <a16:colId xmlns:a16="http://schemas.microsoft.com/office/drawing/2014/main" val="14904428"/>
                    </a:ext>
                  </a:extLst>
                </a:gridCol>
                <a:gridCol w="739142">
                  <a:extLst>
                    <a:ext uri="{9D8B030D-6E8A-4147-A177-3AD203B41FA5}">
                      <a16:colId xmlns:a16="http://schemas.microsoft.com/office/drawing/2014/main" val="1051388011"/>
                    </a:ext>
                  </a:extLst>
                </a:gridCol>
                <a:gridCol w="739142">
                  <a:extLst>
                    <a:ext uri="{9D8B030D-6E8A-4147-A177-3AD203B41FA5}">
                      <a16:colId xmlns:a16="http://schemas.microsoft.com/office/drawing/2014/main" val="625643669"/>
                    </a:ext>
                  </a:extLst>
                </a:gridCol>
                <a:gridCol w="739142">
                  <a:extLst>
                    <a:ext uri="{9D8B030D-6E8A-4147-A177-3AD203B41FA5}">
                      <a16:colId xmlns:a16="http://schemas.microsoft.com/office/drawing/2014/main" val="3797760880"/>
                    </a:ext>
                  </a:extLst>
                </a:gridCol>
                <a:gridCol w="739142">
                  <a:extLst>
                    <a:ext uri="{9D8B030D-6E8A-4147-A177-3AD203B41FA5}">
                      <a16:colId xmlns:a16="http://schemas.microsoft.com/office/drawing/2014/main" val="1207386679"/>
                    </a:ext>
                  </a:extLst>
                </a:gridCol>
                <a:gridCol w="739142">
                  <a:extLst>
                    <a:ext uri="{9D8B030D-6E8A-4147-A177-3AD203B41FA5}">
                      <a16:colId xmlns:a16="http://schemas.microsoft.com/office/drawing/2014/main" val="345194268"/>
                    </a:ext>
                  </a:extLst>
                </a:gridCol>
                <a:gridCol w="739142">
                  <a:extLst>
                    <a:ext uri="{9D8B030D-6E8A-4147-A177-3AD203B41FA5}">
                      <a16:colId xmlns:a16="http://schemas.microsoft.com/office/drawing/2014/main" val="3540263554"/>
                    </a:ext>
                  </a:extLst>
                </a:gridCol>
              </a:tblGrid>
              <a:tr h="140958">
                <a:tc gridSpan="9">
                  <a:txBody>
                    <a:bodyPr/>
                    <a:lstStyle/>
                    <a:p>
                      <a:pPr marL="0" marR="0" algn="ctr" defTabSz="914400" rtl="0" eaLnBrk="1" latinLnBrk="0" hangingPunct="1">
                        <a:lnSpc>
                          <a:spcPct val="107000"/>
                        </a:lnSpc>
                        <a:spcBef>
                          <a:spcPts val="0"/>
                        </a:spcBef>
                        <a:spcAft>
                          <a:spcPts val="0"/>
                        </a:spcAft>
                      </a:pPr>
                      <a:r>
                        <a:rPr lang="en-US" sz="1100" b="1" kern="1200">
                          <a:solidFill>
                            <a:schemeClr val="bg1"/>
                          </a:solidFill>
                          <a:effectLst/>
                          <a:latin typeface="DM Sans" pitchFamily="2" charset="0"/>
                          <a:ea typeface="Calibri" panose="020F0502020204030204" pitchFamily="34" charset="0"/>
                          <a:cs typeface="Times New Roman" panose="02020603050405020304" pitchFamily="18" charset="0"/>
                        </a:rPr>
                        <a:t>Overall Reaction by Ethnicity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8634845"/>
                  </a:ext>
                </a:extLst>
              </a:tr>
              <a:tr h="290948">
                <a:tc>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Content</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1">
                          <a:effectLst/>
                          <a:latin typeface="DM Sans" pitchFamily="2" charset="0"/>
                          <a:ea typeface="Calibri" panose="020F0502020204030204" pitchFamily="34" charset="0"/>
                          <a:cs typeface="Times New Roman" panose="02020603050405020304" pitchFamily="18" charset="0"/>
                        </a:rPr>
                        <a:t>White/Caucasian (n=303)</a:t>
                      </a:r>
                      <a:endParaRPr lang="en-US" sz="16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Asian/PI </a:t>
                      </a:r>
                    </a:p>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(n=55)</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Black/AA </a:t>
                      </a:r>
                    </a:p>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(n=40)</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Hispanic/Latino (n=39)</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46500544"/>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0006394"/>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:30 Video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2 %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80 %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72 %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8522"/>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Support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82 %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9520808"/>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Benefits &amp; Resources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83 %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144573"/>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Care Navigation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59 %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62 %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80 %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D4877"/>
                          </a:solidFill>
                          <a:effectLst/>
                          <a:uLnTx/>
                          <a:uFillTx/>
                          <a:latin typeface="DM Sans" pitchFamily="2" charset="0"/>
                          <a:ea typeface="+mn-ea"/>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942024"/>
                  </a:ext>
                </a:extLst>
              </a:tr>
            </a:tbl>
          </a:graphicData>
        </a:graphic>
      </p:graphicFrame>
      <p:sp>
        <p:nvSpPr>
          <p:cNvPr id="12" name="TextBox 11">
            <a:extLst>
              <a:ext uri="{FF2B5EF4-FFF2-40B4-BE49-F238E27FC236}">
                <a16:creationId xmlns:a16="http://schemas.microsoft.com/office/drawing/2014/main" id="{26504831-D8CC-453F-AAD2-6996F9C1CA45}"/>
              </a:ext>
            </a:extLst>
          </p:cNvPr>
          <p:cNvSpPr txBox="1"/>
          <p:nvPr/>
        </p:nvSpPr>
        <p:spPr>
          <a:xfrm>
            <a:off x="603503" y="6390078"/>
            <a:ext cx="3312513" cy="307777"/>
          </a:xfrm>
          <a:prstGeom prst="rect">
            <a:avLst/>
          </a:prstGeom>
        </p:spPr>
        <p:txBody>
          <a:bodyPr wrap="square" lIns="0" tIns="0" rIns="0" bIns="0" rtlCol="0">
            <a:spAutoFit/>
          </a:bodyPr>
          <a:lstStyle/>
          <a:p>
            <a:pPr algn="l" fontAlgn="auto">
              <a:spcAft>
                <a:spcPts val="0"/>
              </a:spcAft>
            </a:pPr>
            <a:r>
              <a:rPr lang="en-US" sz="1000">
                <a:latin typeface="Arial Narrow" panose="020B0606020202030204" pitchFamily="34" charset="0"/>
              </a:rPr>
              <a:t>* Small sample size</a:t>
            </a:r>
          </a:p>
          <a:p>
            <a:pPr algn="l" fontAlgn="auto">
              <a:spcAft>
                <a:spcPts val="0"/>
              </a:spcAft>
            </a:pPr>
            <a:r>
              <a:rPr lang="en-US" sz="1000">
                <a:solidFill>
                  <a:srgbClr val="FF0000"/>
                </a:solidFill>
                <a:latin typeface="Arial Narrow" panose="020B0606020202030204" pitchFamily="34" charset="0"/>
              </a:rPr>
              <a:t>NOTE: Statistically significant differences highlighted are (p &lt; .05).</a:t>
            </a:r>
          </a:p>
        </p:txBody>
      </p:sp>
      <p:sp>
        <p:nvSpPr>
          <p:cNvPr id="4" name="Rectangle 3">
            <a:extLst>
              <a:ext uri="{FF2B5EF4-FFF2-40B4-BE49-F238E27FC236}">
                <a16:creationId xmlns:a16="http://schemas.microsoft.com/office/drawing/2014/main" id="{7D31CC49-4C30-A710-C6B2-8C2275A41FA0}"/>
              </a:ext>
            </a:extLst>
          </p:cNvPr>
          <p:cNvSpPr/>
          <p:nvPr/>
        </p:nvSpPr>
        <p:spPr>
          <a:xfrm>
            <a:off x="9442704" y="3768849"/>
            <a:ext cx="346841" cy="24622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ABF7A73-3578-0FBB-A85F-98CD83A8134E}"/>
              </a:ext>
            </a:extLst>
          </p:cNvPr>
          <p:cNvSpPr txBox="1"/>
          <p:nvPr/>
        </p:nvSpPr>
        <p:spPr>
          <a:xfrm>
            <a:off x="9866749" y="3750392"/>
            <a:ext cx="1510522" cy="246221"/>
          </a:xfrm>
          <a:prstGeom prst="rect">
            <a:avLst/>
          </a:prstGeom>
        </p:spPr>
        <p:txBody>
          <a:bodyPr wrap="square" lIns="0" tIns="0" rIns="0" bIns="0" rtlCol="0">
            <a:spAutoFit/>
          </a:bodyPr>
          <a:lstStyle/>
          <a:p>
            <a:pPr fontAlgn="auto">
              <a:spcAft>
                <a:spcPts val="0"/>
              </a:spcAft>
            </a:pPr>
            <a:r>
              <a:rPr lang="en-US" sz="800">
                <a:solidFill>
                  <a:schemeClr val="bg1">
                    <a:lumMod val="50000"/>
                  </a:schemeClr>
                </a:solidFill>
                <a:latin typeface="DM Sans" pitchFamily="2" charset="0"/>
              </a:rPr>
              <a:t>Significantly higher than White / Caucasian sample group</a:t>
            </a:r>
          </a:p>
        </p:txBody>
      </p:sp>
      <p:sp>
        <p:nvSpPr>
          <p:cNvPr id="9" name="Rectangle 8">
            <a:extLst>
              <a:ext uri="{FF2B5EF4-FFF2-40B4-BE49-F238E27FC236}">
                <a16:creationId xmlns:a16="http://schemas.microsoft.com/office/drawing/2014/main" id="{FCD75B1E-5262-5AC5-64B7-2709E5BD08F7}"/>
              </a:ext>
            </a:extLst>
          </p:cNvPr>
          <p:cNvSpPr/>
          <p:nvPr/>
        </p:nvSpPr>
        <p:spPr>
          <a:xfrm>
            <a:off x="7961744" y="3750392"/>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F1A3D4A-1245-11E5-6E04-67AB704BF29B}"/>
              </a:ext>
            </a:extLst>
          </p:cNvPr>
          <p:cNvSpPr/>
          <p:nvPr/>
        </p:nvSpPr>
        <p:spPr>
          <a:xfrm>
            <a:off x="9420043" y="5555479"/>
            <a:ext cx="346841" cy="24622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3F7FEF1-CBB2-7508-50AC-2750D15D849F}"/>
              </a:ext>
            </a:extLst>
          </p:cNvPr>
          <p:cNvSpPr txBox="1"/>
          <p:nvPr/>
        </p:nvSpPr>
        <p:spPr>
          <a:xfrm>
            <a:off x="9844088" y="5537022"/>
            <a:ext cx="1510522" cy="246221"/>
          </a:xfrm>
          <a:prstGeom prst="rect">
            <a:avLst/>
          </a:prstGeom>
        </p:spPr>
        <p:txBody>
          <a:bodyPr wrap="square" lIns="0" tIns="0" rIns="0" bIns="0" rtlCol="0">
            <a:spAutoFit/>
          </a:bodyPr>
          <a:lstStyle/>
          <a:p>
            <a:pPr fontAlgn="auto">
              <a:spcAft>
                <a:spcPts val="0"/>
              </a:spcAft>
            </a:pPr>
            <a:r>
              <a:rPr lang="en-US" sz="800">
                <a:solidFill>
                  <a:schemeClr val="bg1">
                    <a:lumMod val="50000"/>
                  </a:schemeClr>
                </a:solidFill>
                <a:latin typeface="DM Sans" pitchFamily="2" charset="0"/>
              </a:rPr>
              <a:t>Significantly higher than 65+ </a:t>
            </a:r>
          </a:p>
          <a:p>
            <a:pPr fontAlgn="auto">
              <a:spcAft>
                <a:spcPts val="0"/>
              </a:spcAft>
            </a:pPr>
            <a:r>
              <a:rPr lang="en-US" sz="800">
                <a:solidFill>
                  <a:schemeClr val="bg1">
                    <a:lumMod val="50000"/>
                  </a:schemeClr>
                </a:solidFill>
                <a:latin typeface="DM Sans" pitchFamily="2" charset="0"/>
              </a:rPr>
              <a:t>sample group</a:t>
            </a:r>
          </a:p>
        </p:txBody>
      </p:sp>
      <p:graphicFrame>
        <p:nvGraphicFramePr>
          <p:cNvPr id="14" name="Table 13">
            <a:extLst>
              <a:ext uri="{FF2B5EF4-FFF2-40B4-BE49-F238E27FC236}">
                <a16:creationId xmlns:a16="http://schemas.microsoft.com/office/drawing/2014/main" id="{A9B594F5-63C0-3124-D1BF-249F354FE681}"/>
              </a:ext>
            </a:extLst>
          </p:cNvPr>
          <p:cNvGraphicFramePr>
            <a:graphicFrameLocks noGrp="1"/>
          </p:cNvGraphicFramePr>
          <p:nvPr>
            <p:extLst>
              <p:ext uri="{D42A27DB-BD31-4B8C-83A1-F6EECF244321}">
                <p14:modId xmlns:p14="http://schemas.microsoft.com/office/powerpoint/2010/main" val="4038955291"/>
              </p:ext>
            </p:extLst>
          </p:nvPr>
        </p:nvGraphicFramePr>
        <p:xfrm>
          <a:off x="1624042" y="4502482"/>
          <a:ext cx="7653666" cy="1579944"/>
        </p:xfrm>
        <a:graphic>
          <a:graphicData uri="http://schemas.openxmlformats.org/drawingml/2006/table">
            <a:tbl>
              <a:tblPr firstRow="1" firstCol="1" bandRow="1"/>
              <a:tblGrid>
                <a:gridCol w="1708926">
                  <a:extLst>
                    <a:ext uri="{9D8B030D-6E8A-4147-A177-3AD203B41FA5}">
                      <a16:colId xmlns:a16="http://schemas.microsoft.com/office/drawing/2014/main" val="556440505"/>
                    </a:ext>
                  </a:extLst>
                </a:gridCol>
                <a:gridCol w="594474">
                  <a:extLst>
                    <a:ext uri="{9D8B030D-6E8A-4147-A177-3AD203B41FA5}">
                      <a16:colId xmlns:a16="http://schemas.microsoft.com/office/drawing/2014/main" val="2229428084"/>
                    </a:ext>
                  </a:extLst>
                </a:gridCol>
                <a:gridCol w="594474">
                  <a:extLst>
                    <a:ext uri="{9D8B030D-6E8A-4147-A177-3AD203B41FA5}">
                      <a16:colId xmlns:a16="http://schemas.microsoft.com/office/drawing/2014/main" val="122992150"/>
                    </a:ext>
                  </a:extLst>
                </a:gridCol>
                <a:gridCol w="594474">
                  <a:extLst>
                    <a:ext uri="{9D8B030D-6E8A-4147-A177-3AD203B41FA5}">
                      <a16:colId xmlns:a16="http://schemas.microsoft.com/office/drawing/2014/main" val="3726239882"/>
                    </a:ext>
                  </a:extLst>
                </a:gridCol>
                <a:gridCol w="594474">
                  <a:extLst>
                    <a:ext uri="{9D8B030D-6E8A-4147-A177-3AD203B41FA5}">
                      <a16:colId xmlns:a16="http://schemas.microsoft.com/office/drawing/2014/main" val="3220590809"/>
                    </a:ext>
                  </a:extLst>
                </a:gridCol>
                <a:gridCol w="594474">
                  <a:extLst>
                    <a:ext uri="{9D8B030D-6E8A-4147-A177-3AD203B41FA5}">
                      <a16:colId xmlns:a16="http://schemas.microsoft.com/office/drawing/2014/main" val="3693270829"/>
                    </a:ext>
                  </a:extLst>
                </a:gridCol>
                <a:gridCol w="594474">
                  <a:extLst>
                    <a:ext uri="{9D8B030D-6E8A-4147-A177-3AD203B41FA5}">
                      <a16:colId xmlns:a16="http://schemas.microsoft.com/office/drawing/2014/main" val="3676078942"/>
                    </a:ext>
                  </a:extLst>
                </a:gridCol>
                <a:gridCol w="594474">
                  <a:extLst>
                    <a:ext uri="{9D8B030D-6E8A-4147-A177-3AD203B41FA5}">
                      <a16:colId xmlns:a16="http://schemas.microsoft.com/office/drawing/2014/main" val="970314132"/>
                    </a:ext>
                  </a:extLst>
                </a:gridCol>
                <a:gridCol w="594474">
                  <a:extLst>
                    <a:ext uri="{9D8B030D-6E8A-4147-A177-3AD203B41FA5}">
                      <a16:colId xmlns:a16="http://schemas.microsoft.com/office/drawing/2014/main" val="4094687243"/>
                    </a:ext>
                  </a:extLst>
                </a:gridCol>
                <a:gridCol w="594474">
                  <a:extLst>
                    <a:ext uri="{9D8B030D-6E8A-4147-A177-3AD203B41FA5}">
                      <a16:colId xmlns:a16="http://schemas.microsoft.com/office/drawing/2014/main" val="81740176"/>
                    </a:ext>
                  </a:extLst>
                </a:gridCol>
                <a:gridCol w="594474">
                  <a:extLst>
                    <a:ext uri="{9D8B030D-6E8A-4147-A177-3AD203B41FA5}">
                      <a16:colId xmlns:a16="http://schemas.microsoft.com/office/drawing/2014/main" val="4155743069"/>
                    </a:ext>
                  </a:extLst>
                </a:gridCol>
              </a:tblGrid>
              <a:tr h="172515">
                <a:tc gridSpan="11">
                  <a:txBody>
                    <a:bodyPr/>
                    <a:lstStyle/>
                    <a:p>
                      <a:pPr marL="0" marR="0" algn="ctr">
                        <a:lnSpc>
                          <a:spcPct val="107000"/>
                        </a:lnSpc>
                        <a:spcBef>
                          <a:spcPts val="0"/>
                        </a:spcBef>
                        <a:spcAft>
                          <a:spcPts val="0"/>
                        </a:spcAft>
                      </a:pPr>
                      <a:r>
                        <a:rPr lang="en-US" sz="1100" b="1" kern="1200">
                          <a:solidFill>
                            <a:schemeClr val="bg1"/>
                          </a:solidFill>
                          <a:effectLst/>
                          <a:latin typeface="DM Sans" pitchFamily="2" charset="0"/>
                          <a:ea typeface="Calibri" panose="020F0502020204030204" pitchFamily="34" charset="0"/>
                          <a:cs typeface="Times New Roman" panose="02020603050405020304" pitchFamily="18" charset="0"/>
                        </a:rPr>
                        <a:t>Overall Reaction by Age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100" b="1" kern="1200">
                        <a:solidFill>
                          <a:schemeClr val="bg1"/>
                        </a:solidFill>
                        <a:effectLst/>
                        <a:latin typeface="DM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pPr marL="0" marR="0" algn="ctr">
                        <a:lnSpc>
                          <a:spcPct val="107000"/>
                        </a:lnSpc>
                        <a:spcBef>
                          <a:spcPts val="0"/>
                        </a:spcBef>
                        <a:spcAft>
                          <a:spcPts val="0"/>
                        </a:spcAft>
                      </a:pPr>
                      <a:endParaRPr lang="en-US" sz="1100" b="1" kern="1200">
                        <a:solidFill>
                          <a:schemeClr val="bg1"/>
                        </a:solidFill>
                        <a:effectLst/>
                        <a:latin typeface="DM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79650526"/>
                  </a:ext>
                </a:extLst>
              </a:tr>
              <a:tr h="316664">
                <a:tc>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Content</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18-24 </a:t>
                      </a:r>
                    </a:p>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(n=12) *</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25-34 </a:t>
                      </a:r>
                    </a:p>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(n=75)</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35-54 </a:t>
                      </a:r>
                    </a:p>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(n=142)</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55-64 </a:t>
                      </a:r>
                    </a:p>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(n=76)</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kern="1200">
                          <a:solidFill>
                            <a:schemeClr val="tx1"/>
                          </a:solidFill>
                          <a:effectLst/>
                          <a:latin typeface="DM Sans" pitchFamily="2" charset="0"/>
                          <a:ea typeface="Calibri" panose="020F0502020204030204" pitchFamily="34" charset="0"/>
                          <a:cs typeface="Times New Roman" panose="02020603050405020304" pitchFamily="18" charset="0"/>
                        </a:rPr>
                        <a:t>65+ </a:t>
                      </a:r>
                    </a:p>
                    <a:p>
                      <a:pPr marL="0" marR="0" algn="ctr">
                        <a:lnSpc>
                          <a:spcPct val="107000"/>
                        </a:lnSpc>
                        <a:spcBef>
                          <a:spcPts val="0"/>
                        </a:spcBef>
                        <a:spcAft>
                          <a:spcPts val="0"/>
                        </a:spcAft>
                      </a:pPr>
                      <a:r>
                        <a:rPr lang="en-US" sz="1100" b="1" kern="1200">
                          <a:solidFill>
                            <a:schemeClr val="tx1"/>
                          </a:solidFill>
                          <a:effectLst/>
                          <a:latin typeface="DM Sans" pitchFamily="2" charset="0"/>
                          <a:ea typeface="Calibri" panose="020F0502020204030204" pitchFamily="34" charset="0"/>
                          <a:cs typeface="Times New Roman" panose="02020603050405020304" pitchFamily="18" charset="0"/>
                        </a:rPr>
                        <a:t>(n=138)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7472037"/>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396903"/>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:30 Video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58 %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76 %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4 %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79 %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4 %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71 %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74 %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6336352"/>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Support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1 %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67 %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1 %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57 %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12 %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5011866"/>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Benefits &amp; Resources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42 %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8 %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69 %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78 %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63 %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020401"/>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Care Navigation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67 %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1 %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69 %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66 %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4 %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51 %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9 %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3565592"/>
                  </a:ext>
                </a:extLst>
              </a:tr>
            </a:tbl>
          </a:graphicData>
        </a:graphic>
      </p:graphicFrame>
      <p:sp>
        <p:nvSpPr>
          <p:cNvPr id="10" name="Rectangle 9">
            <a:extLst>
              <a:ext uri="{FF2B5EF4-FFF2-40B4-BE49-F238E27FC236}">
                <a16:creationId xmlns:a16="http://schemas.microsoft.com/office/drawing/2014/main" id="{86BCF926-4B75-4757-4B1B-1C4E7B79066B}"/>
              </a:ext>
            </a:extLst>
          </p:cNvPr>
          <p:cNvSpPr/>
          <p:nvPr/>
        </p:nvSpPr>
        <p:spPr>
          <a:xfrm>
            <a:off x="6479308" y="3955246"/>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EE12795-55B0-1712-9A5B-5C08E72FD05F}"/>
              </a:ext>
            </a:extLst>
          </p:cNvPr>
          <p:cNvSpPr/>
          <p:nvPr/>
        </p:nvSpPr>
        <p:spPr>
          <a:xfrm>
            <a:off x="6479308" y="4164454"/>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B1398F1-8E02-4D7B-8C03-A7A2D43B81E8}"/>
              </a:ext>
            </a:extLst>
          </p:cNvPr>
          <p:cNvSpPr/>
          <p:nvPr/>
        </p:nvSpPr>
        <p:spPr>
          <a:xfrm>
            <a:off x="7961744" y="4169634"/>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3EA5337-0AFA-C18F-A161-E9BEBF55DF5B}"/>
              </a:ext>
            </a:extLst>
          </p:cNvPr>
          <p:cNvSpPr/>
          <p:nvPr/>
        </p:nvSpPr>
        <p:spPr>
          <a:xfrm>
            <a:off x="4639612" y="5470347"/>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11B5DFE-F7FD-ABBF-7FE2-52030B6AEC9C}"/>
              </a:ext>
            </a:extLst>
          </p:cNvPr>
          <p:cNvSpPr/>
          <p:nvPr/>
        </p:nvSpPr>
        <p:spPr>
          <a:xfrm>
            <a:off x="5784920" y="5470346"/>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7552128-C5B3-4D9F-6975-F16115A4F2BD}"/>
              </a:ext>
            </a:extLst>
          </p:cNvPr>
          <p:cNvSpPr/>
          <p:nvPr/>
        </p:nvSpPr>
        <p:spPr>
          <a:xfrm>
            <a:off x="5784920" y="5672437"/>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721261-DE16-75F9-7B83-84CF24649F77}"/>
              </a:ext>
            </a:extLst>
          </p:cNvPr>
          <p:cNvSpPr/>
          <p:nvPr/>
        </p:nvSpPr>
        <p:spPr>
          <a:xfrm>
            <a:off x="4639612" y="5870995"/>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F6A4E64-2227-A8B5-CD42-D04383B686CD}"/>
              </a:ext>
            </a:extLst>
          </p:cNvPr>
          <p:cNvSpPr/>
          <p:nvPr/>
        </p:nvSpPr>
        <p:spPr>
          <a:xfrm>
            <a:off x="5784920" y="5881473"/>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2CA77E1-EA1A-DB4D-FFD4-284066D2B9F8}"/>
              </a:ext>
            </a:extLst>
          </p:cNvPr>
          <p:cNvSpPr/>
          <p:nvPr/>
        </p:nvSpPr>
        <p:spPr>
          <a:xfrm>
            <a:off x="7012600" y="5870995"/>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5393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EEAA7D-2DAE-431A-9E95-F36A477CCBA8}"/>
              </a:ext>
            </a:extLst>
          </p:cNvPr>
          <p:cNvSpPr>
            <a:spLocks noGrp="1"/>
          </p:cNvSpPr>
          <p:nvPr>
            <p:ph type="body" sz="quarter" idx="10"/>
          </p:nvPr>
        </p:nvSpPr>
        <p:spPr/>
        <p:txBody>
          <a:bodyPr/>
          <a:lstStyle/>
          <a:p>
            <a:r>
              <a:rPr lang="en-US" sz="2800" b="0">
                <a:latin typeface="Bebas Neue" panose="020B0606020202050201" pitchFamily="34" charset="0"/>
              </a:rPr>
              <a:t>Overall reaction</a:t>
            </a:r>
          </a:p>
        </p:txBody>
      </p:sp>
      <p:sp>
        <p:nvSpPr>
          <p:cNvPr id="12" name="TextBox 11">
            <a:extLst>
              <a:ext uri="{FF2B5EF4-FFF2-40B4-BE49-F238E27FC236}">
                <a16:creationId xmlns:a16="http://schemas.microsoft.com/office/drawing/2014/main" id="{26504831-D8CC-453F-AAD2-6996F9C1CA45}"/>
              </a:ext>
            </a:extLst>
          </p:cNvPr>
          <p:cNvSpPr txBox="1"/>
          <p:nvPr/>
        </p:nvSpPr>
        <p:spPr>
          <a:xfrm>
            <a:off x="603503" y="6390078"/>
            <a:ext cx="3312513" cy="307777"/>
          </a:xfrm>
          <a:prstGeom prst="rect">
            <a:avLst/>
          </a:prstGeom>
        </p:spPr>
        <p:txBody>
          <a:bodyPr wrap="square" lIns="0" tIns="0" rIns="0" bIns="0" rtlCol="0">
            <a:spAutoFit/>
          </a:bodyPr>
          <a:lstStyle/>
          <a:p>
            <a:pPr algn="l" fontAlgn="auto">
              <a:spcAft>
                <a:spcPts val="0"/>
              </a:spcAft>
            </a:pPr>
            <a:r>
              <a:rPr lang="en-US" sz="1000">
                <a:latin typeface="Arial Narrow" panose="020B0606020202030204" pitchFamily="34" charset="0"/>
              </a:rPr>
              <a:t>* Small sample size</a:t>
            </a:r>
          </a:p>
          <a:p>
            <a:pPr algn="l" fontAlgn="auto">
              <a:spcAft>
                <a:spcPts val="0"/>
              </a:spcAft>
            </a:pPr>
            <a:r>
              <a:rPr lang="en-US" sz="1000">
                <a:solidFill>
                  <a:srgbClr val="FF0000"/>
                </a:solidFill>
                <a:latin typeface="Arial Narrow" panose="020B0606020202030204" pitchFamily="34" charset="0"/>
              </a:rPr>
              <a:t>NOTE: Statistically significant differences highlighted are (p &lt; .05).</a:t>
            </a:r>
          </a:p>
        </p:txBody>
      </p:sp>
      <p:sp>
        <p:nvSpPr>
          <p:cNvPr id="4" name="Rectangle 3">
            <a:extLst>
              <a:ext uri="{FF2B5EF4-FFF2-40B4-BE49-F238E27FC236}">
                <a16:creationId xmlns:a16="http://schemas.microsoft.com/office/drawing/2014/main" id="{7D31CC49-4C30-A710-C6B2-8C2275A41FA0}"/>
              </a:ext>
            </a:extLst>
          </p:cNvPr>
          <p:cNvSpPr/>
          <p:nvPr/>
        </p:nvSpPr>
        <p:spPr>
          <a:xfrm>
            <a:off x="9351135" y="1682932"/>
            <a:ext cx="346841" cy="24622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ABF7A73-3578-0FBB-A85F-98CD83A8134E}"/>
              </a:ext>
            </a:extLst>
          </p:cNvPr>
          <p:cNvSpPr txBox="1"/>
          <p:nvPr/>
        </p:nvSpPr>
        <p:spPr>
          <a:xfrm>
            <a:off x="9775180" y="1664475"/>
            <a:ext cx="1510522" cy="246221"/>
          </a:xfrm>
          <a:prstGeom prst="rect">
            <a:avLst/>
          </a:prstGeom>
        </p:spPr>
        <p:txBody>
          <a:bodyPr wrap="square" lIns="0" tIns="0" rIns="0" bIns="0" rtlCol="0">
            <a:spAutoFit/>
          </a:bodyPr>
          <a:lstStyle/>
          <a:p>
            <a:pPr fontAlgn="auto">
              <a:spcAft>
                <a:spcPts val="0"/>
              </a:spcAft>
            </a:pPr>
            <a:r>
              <a:rPr lang="en-US" sz="800">
                <a:solidFill>
                  <a:schemeClr val="bg1">
                    <a:lumMod val="50000"/>
                  </a:schemeClr>
                </a:solidFill>
                <a:latin typeface="DM Sans" pitchFamily="2" charset="0"/>
              </a:rPr>
              <a:t>Significantly higher than Lower  Health Status sample group</a:t>
            </a:r>
          </a:p>
        </p:txBody>
      </p:sp>
      <p:sp>
        <p:nvSpPr>
          <p:cNvPr id="11" name="Rectangle 10">
            <a:extLst>
              <a:ext uri="{FF2B5EF4-FFF2-40B4-BE49-F238E27FC236}">
                <a16:creationId xmlns:a16="http://schemas.microsoft.com/office/drawing/2014/main" id="{DF1A3D4A-1245-11E5-6E04-67AB704BF29B}"/>
              </a:ext>
            </a:extLst>
          </p:cNvPr>
          <p:cNvSpPr/>
          <p:nvPr/>
        </p:nvSpPr>
        <p:spPr>
          <a:xfrm>
            <a:off x="9351135" y="3446749"/>
            <a:ext cx="346841" cy="24622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3F7FEF1-CBB2-7508-50AC-2750D15D849F}"/>
              </a:ext>
            </a:extLst>
          </p:cNvPr>
          <p:cNvSpPr txBox="1"/>
          <p:nvPr/>
        </p:nvSpPr>
        <p:spPr>
          <a:xfrm>
            <a:off x="9775180" y="3428292"/>
            <a:ext cx="1864370" cy="246221"/>
          </a:xfrm>
          <a:prstGeom prst="rect">
            <a:avLst/>
          </a:prstGeom>
        </p:spPr>
        <p:txBody>
          <a:bodyPr wrap="square" lIns="0" tIns="0" rIns="0" bIns="0" rtlCol="0">
            <a:spAutoFit/>
          </a:bodyPr>
          <a:lstStyle/>
          <a:p>
            <a:pPr fontAlgn="auto">
              <a:spcAft>
                <a:spcPts val="0"/>
              </a:spcAft>
            </a:pPr>
            <a:r>
              <a:rPr lang="en-US" sz="800">
                <a:solidFill>
                  <a:schemeClr val="bg1">
                    <a:lumMod val="50000"/>
                  </a:schemeClr>
                </a:solidFill>
                <a:latin typeface="DM Sans" pitchFamily="2" charset="0"/>
              </a:rPr>
              <a:t>Significantly higher than Lower Healthcare Engagement sample group</a:t>
            </a:r>
          </a:p>
        </p:txBody>
      </p:sp>
      <p:graphicFrame>
        <p:nvGraphicFramePr>
          <p:cNvPr id="6" name="Table 5">
            <a:extLst>
              <a:ext uri="{FF2B5EF4-FFF2-40B4-BE49-F238E27FC236}">
                <a16:creationId xmlns:a16="http://schemas.microsoft.com/office/drawing/2014/main" id="{D1911F1E-B48D-0749-5963-FF5E53A1494C}"/>
              </a:ext>
            </a:extLst>
          </p:cNvPr>
          <p:cNvGraphicFramePr>
            <a:graphicFrameLocks noGrp="1"/>
          </p:cNvGraphicFramePr>
          <p:nvPr>
            <p:extLst>
              <p:ext uri="{D42A27DB-BD31-4B8C-83A1-F6EECF244321}">
                <p14:modId xmlns:p14="http://schemas.microsoft.com/office/powerpoint/2010/main" val="1924171414"/>
              </p:ext>
            </p:extLst>
          </p:nvPr>
        </p:nvGraphicFramePr>
        <p:xfrm>
          <a:off x="1624043" y="1031356"/>
          <a:ext cx="7625967" cy="1627518"/>
        </p:xfrm>
        <a:graphic>
          <a:graphicData uri="http://schemas.openxmlformats.org/drawingml/2006/table">
            <a:tbl>
              <a:tblPr firstRow="1" firstCol="1" bandRow="1"/>
              <a:tblGrid>
                <a:gridCol w="1740535">
                  <a:extLst>
                    <a:ext uri="{9D8B030D-6E8A-4147-A177-3AD203B41FA5}">
                      <a16:colId xmlns:a16="http://schemas.microsoft.com/office/drawing/2014/main" val="456152854"/>
                    </a:ext>
                  </a:extLst>
                </a:gridCol>
                <a:gridCol w="1471358">
                  <a:extLst>
                    <a:ext uri="{9D8B030D-6E8A-4147-A177-3AD203B41FA5}">
                      <a16:colId xmlns:a16="http://schemas.microsoft.com/office/drawing/2014/main" val="775493735"/>
                    </a:ext>
                  </a:extLst>
                </a:gridCol>
                <a:gridCol w="1471358">
                  <a:extLst>
                    <a:ext uri="{9D8B030D-6E8A-4147-A177-3AD203B41FA5}">
                      <a16:colId xmlns:a16="http://schemas.microsoft.com/office/drawing/2014/main" val="3706441014"/>
                    </a:ext>
                  </a:extLst>
                </a:gridCol>
                <a:gridCol w="1471358">
                  <a:extLst>
                    <a:ext uri="{9D8B030D-6E8A-4147-A177-3AD203B41FA5}">
                      <a16:colId xmlns:a16="http://schemas.microsoft.com/office/drawing/2014/main" val="3934200904"/>
                    </a:ext>
                  </a:extLst>
                </a:gridCol>
                <a:gridCol w="1471358">
                  <a:extLst>
                    <a:ext uri="{9D8B030D-6E8A-4147-A177-3AD203B41FA5}">
                      <a16:colId xmlns:a16="http://schemas.microsoft.com/office/drawing/2014/main" val="766013985"/>
                    </a:ext>
                  </a:extLst>
                </a:gridCol>
              </a:tblGrid>
              <a:tr h="212272">
                <a:tc gridSpan="5">
                  <a:txBody>
                    <a:bodyPr/>
                    <a:lstStyle/>
                    <a:p>
                      <a:pPr marL="0" marR="0" algn="ctr">
                        <a:lnSpc>
                          <a:spcPct val="107000"/>
                        </a:lnSpc>
                        <a:spcBef>
                          <a:spcPts val="0"/>
                        </a:spcBef>
                        <a:spcAft>
                          <a:spcPts val="0"/>
                        </a:spcAft>
                      </a:pPr>
                      <a:r>
                        <a:rPr lang="en-US" sz="1100" b="1">
                          <a:solidFill>
                            <a:schemeClr val="bg1"/>
                          </a:solidFill>
                          <a:effectLst/>
                          <a:latin typeface="DM Sans" pitchFamily="2" charset="0"/>
                          <a:ea typeface="Calibri" panose="020F0502020204030204" pitchFamily="34" charset="0"/>
                          <a:cs typeface="Times New Roman" panose="02020603050405020304" pitchFamily="18" charset="0"/>
                        </a:rPr>
                        <a:t>Overall Reaction by Health Status </a:t>
                      </a:r>
                      <a:r>
                        <a:rPr lang="en-US" sz="900" b="1">
                          <a:solidFill>
                            <a:schemeClr val="bg1"/>
                          </a:solidFill>
                          <a:effectLst/>
                          <a:latin typeface="DM Sans" pitchFamily="2" charset="0"/>
                          <a:ea typeface="Calibri" panose="020F0502020204030204" pitchFamily="34" charset="0"/>
                          <a:cs typeface="Times New Roman" panose="02020603050405020304" pitchFamily="18" charset="0"/>
                        </a:rPr>
                        <a:t>(5-pt. Scale)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6230802"/>
                  </a:ext>
                </a:extLst>
              </a:tr>
              <a:tr h="212272">
                <a:tc>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Content</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High Health Status -Excellent/Very Good  (n=241)</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Lower Health Status - Good/Fair/Poor (n=202)</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70557247"/>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T2B (Positive)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B2B (Negative)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T2B (Positive)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B2B (Negative)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343595"/>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:30 Video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81 %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68 %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524973"/>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Support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241284"/>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Benefits &amp; Resources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72 %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80087"/>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Care Navigation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672715"/>
                  </a:ext>
                </a:extLst>
              </a:tr>
            </a:tbl>
          </a:graphicData>
        </a:graphic>
      </p:graphicFrame>
      <p:graphicFrame>
        <p:nvGraphicFramePr>
          <p:cNvPr id="10" name="Table 9">
            <a:extLst>
              <a:ext uri="{FF2B5EF4-FFF2-40B4-BE49-F238E27FC236}">
                <a16:creationId xmlns:a16="http://schemas.microsoft.com/office/drawing/2014/main" id="{D7B596E1-8225-A4E1-4222-9D500E351759}"/>
              </a:ext>
            </a:extLst>
          </p:cNvPr>
          <p:cNvGraphicFramePr>
            <a:graphicFrameLocks noGrp="1"/>
          </p:cNvGraphicFramePr>
          <p:nvPr>
            <p:extLst>
              <p:ext uri="{D42A27DB-BD31-4B8C-83A1-F6EECF244321}">
                <p14:modId xmlns:p14="http://schemas.microsoft.com/office/powerpoint/2010/main" val="163644622"/>
              </p:ext>
            </p:extLst>
          </p:nvPr>
        </p:nvGraphicFramePr>
        <p:xfrm>
          <a:off x="1624043" y="2862444"/>
          <a:ext cx="7625967" cy="1627518"/>
        </p:xfrm>
        <a:graphic>
          <a:graphicData uri="http://schemas.openxmlformats.org/drawingml/2006/table">
            <a:tbl>
              <a:tblPr firstRow="1" firstCol="1" bandRow="1"/>
              <a:tblGrid>
                <a:gridCol w="1740535">
                  <a:extLst>
                    <a:ext uri="{9D8B030D-6E8A-4147-A177-3AD203B41FA5}">
                      <a16:colId xmlns:a16="http://schemas.microsoft.com/office/drawing/2014/main" val="456152854"/>
                    </a:ext>
                  </a:extLst>
                </a:gridCol>
                <a:gridCol w="1471358">
                  <a:extLst>
                    <a:ext uri="{9D8B030D-6E8A-4147-A177-3AD203B41FA5}">
                      <a16:colId xmlns:a16="http://schemas.microsoft.com/office/drawing/2014/main" val="775493735"/>
                    </a:ext>
                  </a:extLst>
                </a:gridCol>
                <a:gridCol w="1471358">
                  <a:extLst>
                    <a:ext uri="{9D8B030D-6E8A-4147-A177-3AD203B41FA5}">
                      <a16:colId xmlns:a16="http://schemas.microsoft.com/office/drawing/2014/main" val="3706441014"/>
                    </a:ext>
                  </a:extLst>
                </a:gridCol>
                <a:gridCol w="1471358">
                  <a:extLst>
                    <a:ext uri="{9D8B030D-6E8A-4147-A177-3AD203B41FA5}">
                      <a16:colId xmlns:a16="http://schemas.microsoft.com/office/drawing/2014/main" val="3934200904"/>
                    </a:ext>
                  </a:extLst>
                </a:gridCol>
                <a:gridCol w="1471358">
                  <a:extLst>
                    <a:ext uri="{9D8B030D-6E8A-4147-A177-3AD203B41FA5}">
                      <a16:colId xmlns:a16="http://schemas.microsoft.com/office/drawing/2014/main" val="766013985"/>
                    </a:ext>
                  </a:extLst>
                </a:gridCol>
              </a:tblGrid>
              <a:tr h="212272">
                <a:tc gridSpan="5">
                  <a:txBody>
                    <a:bodyPr/>
                    <a:lstStyle/>
                    <a:p>
                      <a:pPr marL="0" marR="0" algn="ctr">
                        <a:lnSpc>
                          <a:spcPct val="107000"/>
                        </a:lnSpc>
                        <a:spcBef>
                          <a:spcPts val="0"/>
                        </a:spcBef>
                        <a:spcAft>
                          <a:spcPts val="0"/>
                        </a:spcAft>
                      </a:pPr>
                      <a:r>
                        <a:rPr lang="en-US" sz="1100" b="1">
                          <a:solidFill>
                            <a:schemeClr val="bg1"/>
                          </a:solidFill>
                          <a:effectLst/>
                          <a:latin typeface="DM Sans" pitchFamily="2" charset="0"/>
                          <a:ea typeface="Calibri" panose="020F0502020204030204" pitchFamily="34" charset="0"/>
                          <a:cs typeface="Times New Roman" panose="02020603050405020304" pitchFamily="18" charset="0"/>
                        </a:rPr>
                        <a:t>Overall Reaction by Healthcare Engagement </a:t>
                      </a:r>
                      <a:r>
                        <a:rPr lang="en-US" sz="900" b="1">
                          <a:solidFill>
                            <a:schemeClr val="bg1"/>
                          </a:solidFill>
                          <a:effectLst/>
                          <a:latin typeface="DM Sans" pitchFamily="2" charset="0"/>
                          <a:ea typeface="Calibri" panose="020F0502020204030204" pitchFamily="34" charset="0"/>
                          <a:cs typeface="Times New Roman" panose="02020603050405020304" pitchFamily="18" charset="0"/>
                        </a:rPr>
                        <a:t>(10-pt Scale) </a:t>
                      </a:r>
                      <a:endParaRPr lang="en-US" sz="1100" b="1">
                        <a:solidFill>
                          <a:schemeClr val="bg1"/>
                        </a:solidFill>
                        <a:effectLst/>
                        <a:latin typeface="DM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6230802"/>
                  </a:ext>
                </a:extLst>
              </a:tr>
              <a:tr h="212272">
                <a:tc>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Content</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Highly Engaged – T3B </a:t>
                      </a:r>
                    </a:p>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(n=290)</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Lower Healthcare Engagers – B7B </a:t>
                      </a:r>
                    </a:p>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(n=153)</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70557247"/>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(Positive)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(Negative)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(Positive)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(Negative)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343595"/>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:30 Video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78 %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69 %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524973"/>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Support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69 %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241284"/>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Benefits &amp; Resources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80087"/>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Care Navigation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672715"/>
                  </a:ext>
                </a:extLst>
              </a:tr>
            </a:tbl>
          </a:graphicData>
        </a:graphic>
      </p:graphicFrame>
      <p:sp>
        <p:nvSpPr>
          <p:cNvPr id="15" name="Rectangle 14">
            <a:extLst>
              <a:ext uri="{FF2B5EF4-FFF2-40B4-BE49-F238E27FC236}">
                <a16:creationId xmlns:a16="http://schemas.microsoft.com/office/drawing/2014/main" id="{BAEFFCA0-AA37-10C2-6671-5DC74D2BE46A}"/>
              </a:ext>
            </a:extLst>
          </p:cNvPr>
          <p:cNvSpPr/>
          <p:nvPr/>
        </p:nvSpPr>
        <p:spPr>
          <a:xfrm>
            <a:off x="3916016" y="1861978"/>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DB7385-A523-E4DD-5493-F18547CFA615}"/>
              </a:ext>
            </a:extLst>
          </p:cNvPr>
          <p:cNvSpPr/>
          <p:nvPr/>
        </p:nvSpPr>
        <p:spPr>
          <a:xfrm>
            <a:off x="3916016" y="2270581"/>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D6C779F-2E0E-BE2D-077A-88BCEB608928}"/>
              </a:ext>
            </a:extLst>
          </p:cNvPr>
          <p:cNvSpPr/>
          <p:nvPr/>
        </p:nvSpPr>
        <p:spPr>
          <a:xfrm>
            <a:off x="3916016" y="2474883"/>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E6CAA81-2BBF-16BB-C592-955B7CB5CBFE}"/>
              </a:ext>
            </a:extLst>
          </p:cNvPr>
          <p:cNvSpPr/>
          <p:nvPr/>
        </p:nvSpPr>
        <p:spPr>
          <a:xfrm>
            <a:off x="3916016" y="3660782"/>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EC1CCCB-C97C-CE73-F699-206705A78BFA}"/>
              </a:ext>
            </a:extLst>
          </p:cNvPr>
          <p:cNvSpPr/>
          <p:nvPr/>
        </p:nvSpPr>
        <p:spPr>
          <a:xfrm>
            <a:off x="3916016" y="4093497"/>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9037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575FC0C-D420-46B9-A041-A53392BD10EE}"/>
              </a:ext>
            </a:extLst>
          </p:cNvPr>
          <p:cNvGraphicFramePr>
            <a:graphicFrameLocks noGrp="1"/>
          </p:cNvGraphicFramePr>
          <p:nvPr>
            <p:extLst>
              <p:ext uri="{D42A27DB-BD31-4B8C-83A1-F6EECF244321}">
                <p14:modId xmlns:p14="http://schemas.microsoft.com/office/powerpoint/2010/main" val="3543760776"/>
              </p:ext>
            </p:extLst>
          </p:nvPr>
        </p:nvGraphicFramePr>
        <p:xfrm>
          <a:off x="1624043" y="1031356"/>
          <a:ext cx="7706552" cy="849088"/>
        </p:xfrm>
        <a:graphic>
          <a:graphicData uri="http://schemas.openxmlformats.org/drawingml/2006/table">
            <a:tbl>
              <a:tblPr firstRow="1" firstCol="1" bandRow="1"/>
              <a:tblGrid>
                <a:gridCol w="1650588">
                  <a:extLst>
                    <a:ext uri="{9D8B030D-6E8A-4147-A177-3AD203B41FA5}">
                      <a16:colId xmlns:a16="http://schemas.microsoft.com/office/drawing/2014/main" val="456152854"/>
                    </a:ext>
                  </a:extLst>
                </a:gridCol>
                <a:gridCol w="1513991">
                  <a:extLst>
                    <a:ext uri="{9D8B030D-6E8A-4147-A177-3AD203B41FA5}">
                      <a16:colId xmlns:a16="http://schemas.microsoft.com/office/drawing/2014/main" val="775493735"/>
                    </a:ext>
                  </a:extLst>
                </a:gridCol>
                <a:gridCol w="1513991">
                  <a:extLst>
                    <a:ext uri="{9D8B030D-6E8A-4147-A177-3AD203B41FA5}">
                      <a16:colId xmlns:a16="http://schemas.microsoft.com/office/drawing/2014/main" val="3706441014"/>
                    </a:ext>
                  </a:extLst>
                </a:gridCol>
                <a:gridCol w="1513991">
                  <a:extLst>
                    <a:ext uri="{9D8B030D-6E8A-4147-A177-3AD203B41FA5}">
                      <a16:colId xmlns:a16="http://schemas.microsoft.com/office/drawing/2014/main" val="3934200904"/>
                    </a:ext>
                  </a:extLst>
                </a:gridCol>
                <a:gridCol w="1513991">
                  <a:extLst>
                    <a:ext uri="{9D8B030D-6E8A-4147-A177-3AD203B41FA5}">
                      <a16:colId xmlns:a16="http://schemas.microsoft.com/office/drawing/2014/main" val="766013985"/>
                    </a:ext>
                  </a:extLst>
                </a:gridCol>
              </a:tblGrid>
              <a:tr h="212272">
                <a:tc gridSpan="5">
                  <a:txBody>
                    <a:bodyPr/>
                    <a:lstStyle/>
                    <a:p>
                      <a:pPr marL="0" marR="0" algn="ctr">
                        <a:lnSpc>
                          <a:spcPct val="107000"/>
                        </a:lnSpc>
                        <a:spcBef>
                          <a:spcPts val="0"/>
                        </a:spcBef>
                        <a:spcAft>
                          <a:spcPts val="0"/>
                        </a:spcAft>
                      </a:pPr>
                      <a:r>
                        <a:rPr lang="en-US" sz="1100" b="1" kern="1200">
                          <a:solidFill>
                            <a:schemeClr val="bg1"/>
                          </a:solidFill>
                          <a:effectLst/>
                          <a:latin typeface="DM Sans" pitchFamily="2" charset="0"/>
                          <a:ea typeface="Calibri" panose="020F0502020204030204" pitchFamily="34" charset="0"/>
                          <a:cs typeface="Times New Roman" panose="02020603050405020304" pitchFamily="18" charset="0"/>
                        </a:rPr>
                        <a:t>Perception of BCBSMA by Member </a:t>
                      </a:r>
                      <a:r>
                        <a:rPr lang="en-US" sz="1100" b="1">
                          <a:solidFill>
                            <a:schemeClr val="bg1"/>
                          </a:solidFill>
                          <a:effectLst/>
                          <a:latin typeface="DM Sans" pitchFamily="2" charset="0"/>
                          <a:ea typeface="Calibri" panose="020F0502020204030204" pitchFamily="34" charset="0"/>
                          <a:cs typeface="Times New Roman" panose="02020603050405020304" pitchFamily="18" charset="0"/>
                        </a:rPr>
                        <a:t>vs. Non-Member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6230802"/>
                  </a:ext>
                </a:extLst>
              </a:tr>
              <a:tr h="212272">
                <a:tc>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Content</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BCBSMA Member (n=242)</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Nonmember (n=201)</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70557247"/>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(Positively)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(Negatively)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(Positively)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(Negatively)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343595"/>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:30 Video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51 %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55 %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524973"/>
                  </a:ext>
                </a:extLst>
              </a:tr>
            </a:tbl>
          </a:graphicData>
        </a:graphic>
      </p:graphicFrame>
      <p:graphicFrame>
        <p:nvGraphicFramePr>
          <p:cNvPr id="8" name="Table 7">
            <a:extLst>
              <a:ext uri="{FF2B5EF4-FFF2-40B4-BE49-F238E27FC236}">
                <a16:creationId xmlns:a16="http://schemas.microsoft.com/office/drawing/2014/main" id="{CD7665C1-A432-44D7-8DA3-28349304E2B0}"/>
              </a:ext>
            </a:extLst>
          </p:cNvPr>
          <p:cNvGraphicFramePr>
            <a:graphicFrameLocks noGrp="1"/>
          </p:cNvGraphicFramePr>
          <p:nvPr>
            <p:extLst>
              <p:ext uri="{D42A27DB-BD31-4B8C-83A1-F6EECF244321}">
                <p14:modId xmlns:p14="http://schemas.microsoft.com/office/powerpoint/2010/main" val="1687534121"/>
              </p:ext>
            </p:extLst>
          </p:nvPr>
        </p:nvGraphicFramePr>
        <p:xfrm>
          <a:off x="1624043" y="2038326"/>
          <a:ext cx="7706550" cy="945019"/>
        </p:xfrm>
        <a:graphic>
          <a:graphicData uri="http://schemas.openxmlformats.org/drawingml/2006/table">
            <a:tbl>
              <a:tblPr firstRow="1" firstCol="1" bandRow="1"/>
              <a:tblGrid>
                <a:gridCol w="1626054">
                  <a:extLst>
                    <a:ext uri="{9D8B030D-6E8A-4147-A177-3AD203B41FA5}">
                      <a16:colId xmlns:a16="http://schemas.microsoft.com/office/drawing/2014/main" val="2604549157"/>
                    </a:ext>
                  </a:extLst>
                </a:gridCol>
                <a:gridCol w="760062">
                  <a:extLst>
                    <a:ext uri="{9D8B030D-6E8A-4147-A177-3AD203B41FA5}">
                      <a16:colId xmlns:a16="http://schemas.microsoft.com/office/drawing/2014/main" val="1660195587"/>
                    </a:ext>
                  </a:extLst>
                </a:gridCol>
                <a:gridCol w="760062">
                  <a:extLst>
                    <a:ext uri="{9D8B030D-6E8A-4147-A177-3AD203B41FA5}">
                      <a16:colId xmlns:a16="http://schemas.microsoft.com/office/drawing/2014/main" val="14904428"/>
                    </a:ext>
                  </a:extLst>
                </a:gridCol>
                <a:gridCol w="760062">
                  <a:extLst>
                    <a:ext uri="{9D8B030D-6E8A-4147-A177-3AD203B41FA5}">
                      <a16:colId xmlns:a16="http://schemas.microsoft.com/office/drawing/2014/main" val="1051388011"/>
                    </a:ext>
                  </a:extLst>
                </a:gridCol>
                <a:gridCol w="760062">
                  <a:extLst>
                    <a:ext uri="{9D8B030D-6E8A-4147-A177-3AD203B41FA5}">
                      <a16:colId xmlns:a16="http://schemas.microsoft.com/office/drawing/2014/main" val="625643669"/>
                    </a:ext>
                  </a:extLst>
                </a:gridCol>
                <a:gridCol w="760062">
                  <a:extLst>
                    <a:ext uri="{9D8B030D-6E8A-4147-A177-3AD203B41FA5}">
                      <a16:colId xmlns:a16="http://schemas.microsoft.com/office/drawing/2014/main" val="3797760880"/>
                    </a:ext>
                  </a:extLst>
                </a:gridCol>
                <a:gridCol w="760062">
                  <a:extLst>
                    <a:ext uri="{9D8B030D-6E8A-4147-A177-3AD203B41FA5}">
                      <a16:colId xmlns:a16="http://schemas.microsoft.com/office/drawing/2014/main" val="1207386679"/>
                    </a:ext>
                  </a:extLst>
                </a:gridCol>
                <a:gridCol w="760062">
                  <a:extLst>
                    <a:ext uri="{9D8B030D-6E8A-4147-A177-3AD203B41FA5}">
                      <a16:colId xmlns:a16="http://schemas.microsoft.com/office/drawing/2014/main" val="345194268"/>
                    </a:ext>
                  </a:extLst>
                </a:gridCol>
                <a:gridCol w="760062">
                  <a:extLst>
                    <a:ext uri="{9D8B030D-6E8A-4147-A177-3AD203B41FA5}">
                      <a16:colId xmlns:a16="http://schemas.microsoft.com/office/drawing/2014/main" val="3540263554"/>
                    </a:ext>
                  </a:extLst>
                </a:gridCol>
              </a:tblGrid>
              <a:tr h="140958">
                <a:tc gridSpan="9">
                  <a:txBody>
                    <a:bodyPr/>
                    <a:lstStyle/>
                    <a:p>
                      <a:pPr marL="0" marR="0" algn="ctr" defTabSz="914400" rtl="0" eaLnBrk="1" latinLnBrk="0" hangingPunct="1">
                        <a:lnSpc>
                          <a:spcPct val="107000"/>
                        </a:lnSpc>
                        <a:spcBef>
                          <a:spcPts val="0"/>
                        </a:spcBef>
                        <a:spcAft>
                          <a:spcPts val="0"/>
                        </a:spcAft>
                      </a:pPr>
                      <a:r>
                        <a:rPr lang="en-US" sz="1100" b="1" kern="1200">
                          <a:solidFill>
                            <a:schemeClr val="bg1"/>
                          </a:solidFill>
                          <a:effectLst/>
                          <a:latin typeface="DM Sans" pitchFamily="2" charset="0"/>
                          <a:ea typeface="Calibri" panose="020F0502020204030204" pitchFamily="34" charset="0"/>
                          <a:cs typeface="Times New Roman" panose="02020603050405020304" pitchFamily="18" charset="0"/>
                        </a:rPr>
                        <a:t>Perception of BCBSMA by Ethnicity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8634845"/>
                  </a:ext>
                </a:extLst>
              </a:tr>
              <a:tr h="290948">
                <a:tc>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Content</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1">
                          <a:effectLst/>
                          <a:latin typeface="DM Sans" pitchFamily="2" charset="0"/>
                          <a:ea typeface="Calibri" panose="020F0502020204030204" pitchFamily="34" charset="0"/>
                          <a:cs typeface="Times New Roman" panose="02020603050405020304" pitchFamily="18" charset="0"/>
                        </a:rPr>
                        <a:t>White/Caucasian (n=303)</a:t>
                      </a:r>
                      <a:endParaRPr lang="en-US" sz="16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Asian (n=55)</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Black/AA (n=40)</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Hispanic/Latino (n=39)</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46500544"/>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0006394"/>
                  </a:ext>
                </a:extLst>
              </a:tr>
              <a:tr h="206323">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:30 Video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49 %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2 %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56 %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2 %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70 %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59 %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8522"/>
                  </a:ext>
                </a:extLst>
              </a:tr>
            </a:tbl>
          </a:graphicData>
        </a:graphic>
      </p:graphicFrame>
      <p:graphicFrame>
        <p:nvGraphicFramePr>
          <p:cNvPr id="10" name="Table 9">
            <a:extLst>
              <a:ext uri="{FF2B5EF4-FFF2-40B4-BE49-F238E27FC236}">
                <a16:creationId xmlns:a16="http://schemas.microsoft.com/office/drawing/2014/main" id="{8BE66A63-CD1D-4890-9601-E9AA3C1DF080}"/>
              </a:ext>
            </a:extLst>
          </p:cNvPr>
          <p:cNvGraphicFramePr>
            <a:graphicFrameLocks noGrp="1"/>
          </p:cNvGraphicFramePr>
          <p:nvPr>
            <p:extLst>
              <p:ext uri="{D42A27DB-BD31-4B8C-83A1-F6EECF244321}">
                <p14:modId xmlns:p14="http://schemas.microsoft.com/office/powerpoint/2010/main" val="3027771616"/>
              </p:ext>
            </p:extLst>
          </p:nvPr>
        </p:nvGraphicFramePr>
        <p:xfrm>
          <a:off x="1624040" y="3145216"/>
          <a:ext cx="7706554" cy="911786"/>
        </p:xfrm>
        <a:graphic>
          <a:graphicData uri="http://schemas.openxmlformats.org/drawingml/2006/table">
            <a:tbl>
              <a:tblPr firstRow="1" firstCol="1" bandRow="1"/>
              <a:tblGrid>
                <a:gridCol w="1617924">
                  <a:extLst>
                    <a:ext uri="{9D8B030D-6E8A-4147-A177-3AD203B41FA5}">
                      <a16:colId xmlns:a16="http://schemas.microsoft.com/office/drawing/2014/main" val="556440505"/>
                    </a:ext>
                  </a:extLst>
                </a:gridCol>
                <a:gridCol w="608863">
                  <a:extLst>
                    <a:ext uri="{9D8B030D-6E8A-4147-A177-3AD203B41FA5}">
                      <a16:colId xmlns:a16="http://schemas.microsoft.com/office/drawing/2014/main" val="2229428084"/>
                    </a:ext>
                  </a:extLst>
                </a:gridCol>
                <a:gridCol w="608863">
                  <a:extLst>
                    <a:ext uri="{9D8B030D-6E8A-4147-A177-3AD203B41FA5}">
                      <a16:colId xmlns:a16="http://schemas.microsoft.com/office/drawing/2014/main" val="122992150"/>
                    </a:ext>
                  </a:extLst>
                </a:gridCol>
                <a:gridCol w="608863">
                  <a:extLst>
                    <a:ext uri="{9D8B030D-6E8A-4147-A177-3AD203B41FA5}">
                      <a16:colId xmlns:a16="http://schemas.microsoft.com/office/drawing/2014/main" val="3726239882"/>
                    </a:ext>
                  </a:extLst>
                </a:gridCol>
                <a:gridCol w="608863">
                  <a:extLst>
                    <a:ext uri="{9D8B030D-6E8A-4147-A177-3AD203B41FA5}">
                      <a16:colId xmlns:a16="http://schemas.microsoft.com/office/drawing/2014/main" val="3220590809"/>
                    </a:ext>
                  </a:extLst>
                </a:gridCol>
                <a:gridCol w="608863">
                  <a:extLst>
                    <a:ext uri="{9D8B030D-6E8A-4147-A177-3AD203B41FA5}">
                      <a16:colId xmlns:a16="http://schemas.microsoft.com/office/drawing/2014/main" val="3693270829"/>
                    </a:ext>
                  </a:extLst>
                </a:gridCol>
                <a:gridCol w="608863">
                  <a:extLst>
                    <a:ext uri="{9D8B030D-6E8A-4147-A177-3AD203B41FA5}">
                      <a16:colId xmlns:a16="http://schemas.microsoft.com/office/drawing/2014/main" val="3676078942"/>
                    </a:ext>
                  </a:extLst>
                </a:gridCol>
                <a:gridCol w="608863">
                  <a:extLst>
                    <a:ext uri="{9D8B030D-6E8A-4147-A177-3AD203B41FA5}">
                      <a16:colId xmlns:a16="http://schemas.microsoft.com/office/drawing/2014/main" val="970314132"/>
                    </a:ext>
                  </a:extLst>
                </a:gridCol>
                <a:gridCol w="608863">
                  <a:extLst>
                    <a:ext uri="{9D8B030D-6E8A-4147-A177-3AD203B41FA5}">
                      <a16:colId xmlns:a16="http://schemas.microsoft.com/office/drawing/2014/main" val="4094687243"/>
                    </a:ext>
                  </a:extLst>
                </a:gridCol>
                <a:gridCol w="608863">
                  <a:extLst>
                    <a:ext uri="{9D8B030D-6E8A-4147-A177-3AD203B41FA5}">
                      <a16:colId xmlns:a16="http://schemas.microsoft.com/office/drawing/2014/main" val="201024316"/>
                    </a:ext>
                  </a:extLst>
                </a:gridCol>
                <a:gridCol w="608863">
                  <a:extLst>
                    <a:ext uri="{9D8B030D-6E8A-4147-A177-3AD203B41FA5}">
                      <a16:colId xmlns:a16="http://schemas.microsoft.com/office/drawing/2014/main" val="1848027925"/>
                    </a:ext>
                  </a:extLst>
                </a:gridCol>
              </a:tblGrid>
              <a:tr h="172515">
                <a:tc gridSpan="11">
                  <a:txBody>
                    <a:bodyPr/>
                    <a:lstStyle/>
                    <a:p>
                      <a:pPr marL="0" marR="0" algn="ctr">
                        <a:lnSpc>
                          <a:spcPct val="107000"/>
                        </a:lnSpc>
                        <a:spcBef>
                          <a:spcPts val="0"/>
                        </a:spcBef>
                        <a:spcAft>
                          <a:spcPts val="0"/>
                        </a:spcAft>
                      </a:pPr>
                      <a:r>
                        <a:rPr lang="en-US" sz="1100" b="1" kern="1200">
                          <a:solidFill>
                            <a:schemeClr val="bg1"/>
                          </a:solidFill>
                          <a:effectLst/>
                          <a:latin typeface="DM Sans" pitchFamily="2" charset="0"/>
                          <a:ea typeface="Calibri" panose="020F0502020204030204" pitchFamily="34" charset="0"/>
                          <a:cs typeface="Times New Roman" panose="02020603050405020304" pitchFamily="18" charset="0"/>
                        </a:rPr>
                        <a:t>Perception of BCBSMA by Age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100" b="1" kern="1200">
                        <a:solidFill>
                          <a:schemeClr val="bg1"/>
                        </a:solidFill>
                        <a:effectLst/>
                        <a:latin typeface="DM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pPr marL="0" marR="0" algn="ctr">
                        <a:lnSpc>
                          <a:spcPct val="107000"/>
                        </a:lnSpc>
                        <a:spcBef>
                          <a:spcPts val="0"/>
                        </a:spcBef>
                        <a:spcAft>
                          <a:spcPts val="0"/>
                        </a:spcAft>
                      </a:pPr>
                      <a:endParaRPr lang="en-US" sz="1100" b="1" kern="1200">
                        <a:solidFill>
                          <a:schemeClr val="bg1"/>
                        </a:solidFill>
                        <a:effectLst/>
                        <a:latin typeface="DM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79650526"/>
                  </a:ext>
                </a:extLst>
              </a:tr>
              <a:tr h="316664">
                <a:tc>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Content</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18-24 (n=12) *</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25-34 (n=75)</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35-54 (n=142)</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55-64 (n=76)</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kern="1200">
                          <a:solidFill>
                            <a:schemeClr val="tx1"/>
                          </a:solidFill>
                          <a:effectLst/>
                          <a:latin typeface="DM Sans" pitchFamily="2" charset="0"/>
                          <a:ea typeface="Calibri" panose="020F0502020204030204" pitchFamily="34" charset="0"/>
                          <a:cs typeface="Times New Roman" panose="02020603050405020304" pitchFamily="18" charset="0"/>
                        </a:rPr>
                        <a:t>65+ (n=138)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7472037"/>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396903"/>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:30 Video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58 %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8 %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2 %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38 %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6336352"/>
                  </a:ext>
                </a:extLst>
              </a:tr>
            </a:tbl>
          </a:graphicData>
        </a:graphic>
      </p:graphicFrame>
      <p:sp>
        <p:nvSpPr>
          <p:cNvPr id="12" name="TextBox 11">
            <a:extLst>
              <a:ext uri="{FF2B5EF4-FFF2-40B4-BE49-F238E27FC236}">
                <a16:creationId xmlns:a16="http://schemas.microsoft.com/office/drawing/2014/main" id="{26504831-D8CC-453F-AAD2-6996F9C1CA45}"/>
              </a:ext>
            </a:extLst>
          </p:cNvPr>
          <p:cNvSpPr txBox="1"/>
          <p:nvPr/>
        </p:nvSpPr>
        <p:spPr>
          <a:xfrm>
            <a:off x="603504" y="6508933"/>
            <a:ext cx="4249851" cy="307777"/>
          </a:xfrm>
          <a:prstGeom prst="rect">
            <a:avLst/>
          </a:prstGeom>
        </p:spPr>
        <p:txBody>
          <a:bodyPr wrap="square" lIns="0" tIns="0" rIns="0" bIns="0" rtlCol="0">
            <a:spAutoFit/>
          </a:bodyPr>
          <a:lstStyle/>
          <a:p>
            <a:pPr algn="l" fontAlgn="auto">
              <a:spcAft>
                <a:spcPts val="0"/>
              </a:spcAft>
            </a:pPr>
            <a:r>
              <a:rPr lang="en-US" sz="1000">
                <a:latin typeface="DM Sans" pitchFamily="2" charset="0"/>
              </a:rPr>
              <a:t>* Small sample size</a:t>
            </a:r>
          </a:p>
          <a:p>
            <a:pPr algn="l" fontAlgn="auto">
              <a:spcAft>
                <a:spcPts val="0"/>
              </a:spcAft>
            </a:pPr>
            <a:r>
              <a:rPr lang="en-US" sz="1000">
                <a:solidFill>
                  <a:srgbClr val="FF0000"/>
                </a:solidFill>
                <a:latin typeface="DM Sans" pitchFamily="2" charset="0"/>
              </a:rPr>
              <a:t>NOTE: Statistically significant differences highlighted are (p &lt; .05).</a:t>
            </a:r>
          </a:p>
        </p:txBody>
      </p:sp>
      <p:sp>
        <p:nvSpPr>
          <p:cNvPr id="17" name="Text Placeholder 2">
            <a:extLst>
              <a:ext uri="{FF2B5EF4-FFF2-40B4-BE49-F238E27FC236}">
                <a16:creationId xmlns:a16="http://schemas.microsoft.com/office/drawing/2014/main" id="{DD4D52B4-FDDB-742B-13E6-4FD475F5C2F3}"/>
              </a:ext>
            </a:extLst>
          </p:cNvPr>
          <p:cNvSpPr txBox="1">
            <a:spLocks/>
          </p:cNvSpPr>
          <p:nvPr/>
        </p:nvSpPr>
        <p:spPr>
          <a:xfrm>
            <a:off x="603504" y="384048"/>
            <a:ext cx="8839200" cy="3471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800" b="0">
                <a:latin typeface="Bebas Neue" panose="020B0606020202050201" pitchFamily="34" charset="0"/>
              </a:rPr>
              <a:t>Perception of BCBSMA</a:t>
            </a:r>
          </a:p>
        </p:txBody>
      </p:sp>
      <p:sp>
        <p:nvSpPr>
          <p:cNvPr id="15" name="Rectangle 14">
            <a:extLst>
              <a:ext uri="{FF2B5EF4-FFF2-40B4-BE49-F238E27FC236}">
                <a16:creationId xmlns:a16="http://schemas.microsoft.com/office/drawing/2014/main" id="{4301D6E6-1AD3-45DF-2B11-26CD1CF73150}"/>
              </a:ext>
            </a:extLst>
          </p:cNvPr>
          <p:cNvSpPr/>
          <p:nvPr/>
        </p:nvSpPr>
        <p:spPr>
          <a:xfrm>
            <a:off x="6474489" y="2794726"/>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15">
            <a:extLst>
              <a:ext uri="{FF2B5EF4-FFF2-40B4-BE49-F238E27FC236}">
                <a16:creationId xmlns:a16="http://schemas.microsoft.com/office/drawing/2014/main" id="{191E4519-7028-B1BD-B8A7-7DE1CCA65247}"/>
              </a:ext>
            </a:extLst>
          </p:cNvPr>
          <p:cNvGraphicFramePr>
            <a:graphicFrameLocks noGrp="1"/>
          </p:cNvGraphicFramePr>
          <p:nvPr>
            <p:extLst>
              <p:ext uri="{D42A27DB-BD31-4B8C-83A1-F6EECF244321}">
                <p14:modId xmlns:p14="http://schemas.microsoft.com/office/powerpoint/2010/main" val="2410028524"/>
              </p:ext>
            </p:extLst>
          </p:nvPr>
        </p:nvGraphicFramePr>
        <p:xfrm>
          <a:off x="1624042" y="4218873"/>
          <a:ext cx="7706552" cy="990702"/>
        </p:xfrm>
        <a:graphic>
          <a:graphicData uri="http://schemas.openxmlformats.org/drawingml/2006/table">
            <a:tbl>
              <a:tblPr firstRow="1" firstCol="1" bandRow="1"/>
              <a:tblGrid>
                <a:gridCol w="1650588">
                  <a:extLst>
                    <a:ext uri="{9D8B030D-6E8A-4147-A177-3AD203B41FA5}">
                      <a16:colId xmlns:a16="http://schemas.microsoft.com/office/drawing/2014/main" val="456152854"/>
                    </a:ext>
                  </a:extLst>
                </a:gridCol>
                <a:gridCol w="1513991">
                  <a:extLst>
                    <a:ext uri="{9D8B030D-6E8A-4147-A177-3AD203B41FA5}">
                      <a16:colId xmlns:a16="http://schemas.microsoft.com/office/drawing/2014/main" val="775493735"/>
                    </a:ext>
                  </a:extLst>
                </a:gridCol>
                <a:gridCol w="1513991">
                  <a:extLst>
                    <a:ext uri="{9D8B030D-6E8A-4147-A177-3AD203B41FA5}">
                      <a16:colId xmlns:a16="http://schemas.microsoft.com/office/drawing/2014/main" val="3706441014"/>
                    </a:ext>
                  </a:extLst>
                </a:gridCol>
                <a:gridCol w="1513991">
                  <a:extLst>
                    <a:ext uri="{9D8B030D-6E8A-4147-A177-3AD203B41FA5}">
                      <a16:colId xmlns:a16="http://schemas.microsoft.com/office/drawing/2014/main" val="3934200904"/>
                    </a:ext>
                  </a:extLst>
                </a:gridCol>
                <a:gridCol w="1513991">
                  <a:extLst>
                    <a:ext uri="{9D8B030D-6E8A-4147-A177-3AD203B41FA5}">
                      <a16:colId xmlns:a16="http://schemas.microsoft.com/office/drawing/2014/main" val="766013985"/>
                    </a:ext>
                  </a:extLst>
                </a:gridCol>
              </a:tblGrid>
              <a:tr h="212272">
                <a:tc gridSpan="5">
                  <a:txBody>
                    <a:bodyPr/>
                    <a:lstStyle/>
                    <a:p>
                      <a:pPr marL="0" marR="0" algn="ctr">
                        <a:lnSpc>
                          <a:spcPct val="107000"/>
                        </a:lnSpc>
                        <a:spcBef>
                          <a:spcPts val="0"/>
                        </a:spcBef>
                        <a:spcAft>
                          <a:spcPts val="0"/>
                        </a:spcAft>
                      </a:pPr>
                      <a:r>
                        <a:rPr lang="en-US" sz="1100" b="1" kern="1200">
                          <a:solidFill>
                            <a:schemeClr val="bg1"/>
                          </a:solidFill>
                          <a:effectLst/>
                          <a:latin typeface="DM Sans" pitchFamily="2" charset="0"/>
                          <a:ea typeface="Calibri" panose="020F0502020204030204" pitchFamily="34" charset="0"/>
                          <a:cs typeface="Times New Roman" panose="02020603050405020304" pitchFamily="18" charset="0"/>
                        </a:rPr>
                        <a:t>Perception of BCBSMA by </a:t>
                      </a:r>
                      <a:r>
                        <a:rPr lang="en-US" sz="1100" b="1">
                          <a:solidFill>
                            <a:schemeClr val="bg1"/>
                          </a:solidFill>
                          <a:effectLst/>
                          <a:latin typeface="DM Sans" pitchFamily="2" charset="0"/>
                          <a:ea typeface="Calibri" panose="020F0502020204030204" pitchFamily="34" charset="0"/>
                          <a:cs typeface="Times New Roman" panose="02020603050405020304" pitchFamily="18" charset="0"/>
                        </a:rPr>
                        <a:t>Health Status </a:t>
                      </a:r>
                      <a:r>
                        <a:rPr lang="en-US" sz="900" b="1">
                          <a:solidFill>
                            <a:schemeClr val="bg1"/>
                          </a:solidFill>
                          <a:effectLst/>
                          <a:latin typeface="DM Sans" pitchFamily="2" charset="0"/>
                          <a:ea typeface="Calibri" panose="020F0502020204030204" pitchFamily="34" charset="0"/>
                          <a:cs typeface="Times New Roman" panose="02020603050405020304" pitchFamily="18" charset="0"/>
                        </a:rPr>
                        <a:t>(5-pt. Scale)</a:t>
                      </a:r>
                      <a:endParaRPr lang="en-US" sz="1100" b="1">
                        <a:solidFill>
                          <a:schemeClr val="bg1"/>
                        </a:solidFill>
                        <a:effectLst/>
                        <a:latin typeface="DM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6230802"/>
                  </a:ext>
                </a:extLst>
              </a:tr>
              <a:tr h="212272">
                <a:tc>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Content</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High Health Status -Excellent/Very Good  (n=241)</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Lower Health Status - Good/Fair/Poor (n=202)</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70557247"/>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(Positively)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(Negatively)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(Positively)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(Negatively)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343595"/>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:30 Video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58 %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2 %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47 %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524973"/>
                  </a:ext>
                </a:extLst>
              </a:tr>
            </a:tbl>
          </a:graphicData>
        </a:graphic>
      </p:graphicFrame>
      <p:graphicFrame>
        <p:nvGraphicFramePr>
          <p:cNvPr id="18" name="Table 17">
            <a:extLst>
              <a:ext uri="{FF2B5EF4-FFF2-40B4-BE49-F238E27FC236}">
                <a16:creationId xmlns:a16="http://schemas.microsoft.com/office/drawing/2014/main" id="{CD917E14-FD89-EB2C-893B-181EB8F3B9B8}"/>
              </a:ext>
            </a:extLst>
          </p:cNvPr>
          <p:cNvGraphicFramePr>
            <a:graphicFrameLocks noGrp="1"/>
          </p:cNvGraphicFramePr>
          <p:nvPr>
            <p:extLst>
              <p:ext uri="{D42A27DB-BD31-4B8C-83A1-F6EECF244321}">
                <p14:modId xmlns:p14="http://schemas.microsoft.com/office/powerpoint/2010/main" val="4183755359"/>
              </p:ext>
            </p:extLst>
          </p:nvPr>
        </p:nvGraphicFramePr>
        <p:xfrm>
          <a:off x="1624040" y="5383820"/>
          <a:ext cx="7706552" cy="849088"/>
        </p:xfrm>
        <a:graphic>
          <a:graphicData uri="http://schemas.openxmlformats.org/drawingml/2006/table">
            <a:tbl>
              <a:tblPr firstRow="1" firstCol="1" bandRow="1"/>
              <a:tblGrid>
                <a:gridCol w="1650588">
                  <a:extLst>
                    <a:ext uri="{9D8B030D-6E8A-4147-A177-3AD203B41FA5}">
                      <a16:colId xmlns:a16="http://schemas.microsoft.com/office/drawing/2014/main" val="456152854"/>
                    </a:ext>
                  </a:extLst>
                </a:gridCol>
                <a:gridCol w="1513991">
                  <a:extLst>
                    <a:ext uri="{9D8B030D-6E8A-4147-A177-3AD203B41FA5}">
                      <a16:colId xmlns:a16="http://schemas.microsoft.com/office/drawing/2014/main" val="775493735"/>
                    </a:ext>
                  </a:extLst>
                </a:gridCol>
                <a:gridCol w="1513991">
                  <a:extLst>
                    <a:ext uri="{9D8B030D-6E8A-4147-A177-3AD203B41FA5}">
                      <a16:colId xmlns:a16="http://schemas.microsoft.com/office/drawing/2014/main" val="3706441014"/>
                    </a:ext>
                  </a:extLst>
                </a:gridCol>
                <a:gridCol w="1513991">
                  <a:extLst>
                    <a:ext uri="{9D8B030D-6E8A-4147-A177-3AD203B41FA5}">
                      <a16:colId xmlns:a16="http://schemas.microsoft.com/office/drawing/2014/main" val="3934200904"/>
                    </a:ext>
                  </a:extLst>
                </a:gridCol>
                <a:gridCol w="1513991">
                  <a:extLst>
                    <a:ext uri="{9D8B030D-6E8A-4147-A177-3AD203B41FA5}">
                      <a16:colId xmlns:a16="http://schemas.microsoft.com/office/drawing/2014/main" val="766013985"/>
                    </a:ext>
                  </a:extLst>
                </a:gridCol>
              </a:tblGrid>
              <a:tr h="212272">
                <a:tc gridSpan="5">
                  <a:txBody>
                    <a:bodyPr/>
                    <a:lstStyle/>
                    <a:p>
                      <a:pPr marL="0" marR="0" algn="ctr">
                        <a:lnSpc>
                          <a:spcPct val="107000"/>
                        </a:lnSpc>
                        <a:spcBef>
                          <a:spcPts val="0"/>
                        </a:spcBef>
                        <a:spcAft>
                          <a:spcPts val="0"/>
                        </a:spcAft>
                      </a:pPr>
                      <a:r>
                        <a:rPr lang="en-US" sz="1100" b="1" kern="1200">
                          <a:solidFill>
                            <a:schemeClr val="bg1"/>
                          </a:solidFill>
                          <a:effectLst/>
                          <a:latin typeface="DM Sans" pitchFamily="2" charset="0"/>
                          <a:ea typeface="Calibri" panose="020F0502020204030204" pitchFamily="34" charset="0"/>
                          <a:cs typeface="Times New Roman" panose="02020603050405020304" pitchFamily="18" charset="0"/>
                        </a:rPr>
                        <a:t>Perception of BCBSMA by </a:t>
                      </a:r>
                      <a:r>
                        <a:rPr lang="en-US" sz="1100" b="1">
                          <a:solidFill>
                            <a:schemeClr val="bg1"/>
                          </a:solidFill>
                          <a:effectLst/>
                          <a:latin typeface="DM Sans" pitchFamily="2" charset="0"/>
                          <a:ea typeface="Calibri" panose="020F0502020204030204" pitchFamily="34" charset="0"/>
                          <a:cs typeface="Times New Roman" panose="02020603050405020304" pitchFamily="18" charset="0"/>
                        </a:rPr>
                        <a:t>Healthcare Engagement </a:t>
                      </a:r>
                      <a:r>
                        <a:rPr lang="en-US" sz="900" b="1">
                          <a:solidFill>
                            <a:schemeClr val="bg1"/>
                          </a:solidFill>
                          <a:effectLst/>
                          <a:latin typeface="DM Sans" pitchFamily="2" charset="0"/>
                          <a:ea typeface="Calibri" panose="020F0502020204030204" pitchFamily="34" charset="0"/>
                          <a:cs typeface="Times New Roman" panose="02020603050405020304" pitchFamily="18" charset="0"/>
                        </a:rPr>
                        <a:t>(10-pt Scale)</a:t>
                      </a:r>
                      <a:endParaRPr lang="en-US" sz="1100" b="1">
                        <a:solidFill>
                          <a:schemeClr val="bg1"/>
                        </a:solidFill>
                        <a:effectLst/>
                        <a:latin typeface="DM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6230802"/>
                  </a:ext>
                </a:extLst>
              </a:tr>
              <a:tr h="212272">
                <a:tc>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Content</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Highly Engaged – T3B (n=290)</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Lower Healthcare Engagers – B7B (n=153)</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70557247"/>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(Positively)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(Negatively)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(Positively)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(Negatively)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343595"/>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:30 Video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47 %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524973"/>
                  </a:ext>
                </a:extLst>
              </a:tr>
            </a:tbl>
          </a:graphicData>
        </a:graphic>
      </p:graphicFrame>
      <p:sp>
        <p:nvSpPr>
          <p:cNvPr id="19" name="Rectangle 18">
            <a:extLst>
              <a:ext uri="{FF2B5EF4-FFF2-40B4-BE49-F238E27FC236}">
                <a16:creationId xmlns:a16="http://schemas.microsoft.com/office/drawing/2014/main" id="{09155401-A077-D341-F1E7-A34F36345BBE}"/>
              </a:ext>
            </a:extLst>
          </p:cNvPr>
          <p:cNvSpPr/>
          <p:nvPr/>
        </p:nvSpPr>
        <p:spPr>
          <a:xfrm>
            <a:off x="9391427" y="2603256"/>
            <a:ext cx="346841" cy="24622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E289EB5-9C22-3B28-DC31-97A10048F747}"/>
              </a:ext>
            </a:extLst>
          </p:cNvPr>
          <p:cNvSpPr txBox="1"/>
          <p:nvPr/>
        </p:nvSpPr>
        <p:spPr>
          <a:xfrm>
            <a:off x="9815472" y="2584799"/>
            <a:ext cx="1510522" cy="246221"/>
          </a:xfrm>
          <a:prstGeom prst="rect">
            <a:avLst/>
          </a:prstGeom>
        </p:spPr>
        <p:txBody>
          <a:bodyPr wrap="square" lIns="0" tIns="0" rIns="0" bIns="0" rtlCol="0">
            <a:spAutoFit/>
          </a:bodyPr>
          <a:lstStyle/>
          <a:p>
            <a:pPr fontAlgn="auto">
              <a:spcAft>
                <a:spcPts val="0"/>
              </a:spcAft>
            </a:pPr>
            <a:r>
              <a:rPr lang="en-US" sz="800">
                <a:solidFill>
                  <a:schemeClr val="bg1">
                    <a:lumMod val="50000"/>
                  </a:schemeClr>
                </a:solidFill>
                <a:latin typeface="DM Sans" pitchFamily="2" charset="0"/>
              </a:rPr>
              <a:t>Significantly higher than White / Caucasian sample group</a:t>
            </a:r>
          </a:p>
        </p:txBody>
      </p:sp>
      <p:sp>
        <p:nvSpPr>
          <p:cNvPr id="21" name="Rectangle 20">
            <a:extLst>
              <a:ext uri="{FF2B5EF4-FFF2-40B4-BE49-F238E27FC236}">
                <a16:creationId xmlns:a16="http://schemas.microsoft.com/office/drawing/2014/main" id="{358207CD-CB8A-AD69-44FE-3A29E5A1300E}"/>
              </a:ext>
            </a:extLst>
          </p:cNvPr>
          <p:cNvSpPr/>
          <p:nvPr/>
        </p:nvSpPr>
        <p:spPr>
          <a:xfrm>
            <a:off x="9391427" y="3506177"/>
            <a:ext cx="346841" cy="24622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0431C16-7DEA-797B-2554-E4B6D8959B6C}"/>
              </a:ext>
            </a:extLst>
          </p:cNvPr>
          <p:cNvSpPr txBox="1"/>
          <p:nvPr/>
        </p:nvSpPr>
        <p:spPr>
          <a:xfrm>
            <a:off x="9815472" y="3487720"/>
            <a:ext cx="1510522" cy="246221"/>
          </a:xfrm>
          <a:prstGeom prst="rect">
            <a:avLst/>
          </a:prstGeom>
        </p:spPr>
        <p:txBody>
          <a:bodyPr wrap="square" lIns="0" tIns="0" rIns="0" bIns="0" rtlCol="0">
            <a:spAutoFit/>
          </a:bodyPr>
          <a:lstStyle/>
          <a:p>
            <a:pPr fontAlgn="auto">
              <a:spcAft>
                <a:spcPts val="0"/>
              </a:spcAft>
            </a:pPr>
            <a:r>
              <a:rPr lang="en-US" sz="800">
                <a:solidFill>
                  <a:schemeClr val="bg1">
                    <a:lumMod val="50000"/>
                  </a:schemeClr>
                </a:solidFill>
                <a:latin typeface="DM Sans" pitchFamily="2" charset="0"/>
              </a:rPr>
              <a:t>Significantly higher than 65+ </a:t>
            </a:r>
          </a:p>
          <a:p>
            <a:pPr fontAlgn="auto">
              <a:spcAft>
                <a:spcPts val="0"/>
              </a:spcAft>
            </a:pPr>
            <a:r>
              <a:rPr lang="en-US" sz="800">
                <a:solidFill>
                  <a:schemeClr val="bg1">
                    <a:lumMod val="50000"/>
                  </a:schemeClr>
                </a:solidFill>
                <a:latin typeface="DM Sans" pitchFamily="2" charset="0"/>
              </a:rPr>
              <a:t>sample group</a:t>
            </a:r>
          </a:p>
        </p:txBody>
      </p:sp>
      <p:sp>
        <p:nvSpPr>
          <p:cNvPr id="23" name="Rectangle 22">
            <a:extLst>
              <a:ext uri="{FF2B5EF4-FFF2-40B4-BE49-F238E27FC236}">
                <a16:creationId xmlns:a16="http://schemas.microsoft.com/office/drawing/2014/main" id="{4EDECFA1-620C-B0E3-1B8E-1AD97B16E84C}"/>
              </a:ext>
            </a:extLst>
          </p:cNvPr>
          <p:cNvSpPr/>
          <p:nvPr/>
        </p:nvSpPr>
        <p:spPr>
          <a:xfrm>
            <a:off x="4584196" y="3872465"/>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E809A49-6D32-EA51-90D3-F775D353CFF9}"/>
              </a:ext>
            </a:extLst>
          </p:cNvPr>
          <p:cNvSpPr/>
          <p:nvPr/>
        </p:nvSpPr>
        <p:spPr>
          <a:xfrm>
            <a:off x="5789542" y="3872465"/>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1648A60-11E9-90DE-0FAF-A25F19D62415}"/>
              </a:ext>
            </a:extLst>
          </p:cNvPr>
          <p:cNvSpPr/>
          <p:nvPr/>
        </p:nvSpPr>
        <p:spPr>
          <a:xfrm>
            <a:off x="6994888" y="3872464"/>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703460B-82D3-4B64-3CBA-BB849CC594CE}"/>
              </a:ext>
            </a:extLst>
          </p:cNvPr>
          <p:cNvSpPr/>
          <p:nvPr/>
        </p:nvSpPr>
        <p:spPr>
          <a:xfrm>
            <a:off x="3831432" y="5020373"/>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8C4C0B-A28F-19B7-C969-761A3A9F6127}"/>
              </a:ext>
            </a:extLst>
          </p:cNvPr>
          <p:cNvSpPr/>
          <p:nvPr/>
        </p:nvSpPr>
        <p:spPr>
          <a:xfrm>
            <a:off x="9391427" y="4600007"/>
            <a:ext cx="346841" cy="24622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202D577-D5AA-E51E-AA05-4AA34885E458}"/>
              </a:ext>
            </a:extLst>
          </p:cNvPr>
          <p:cNvSpPr txBox="1"/>
          <p:nvPr/>
        </p:nvSpPr>
        <p:spPr>
          <a:xfrm>
            <a:off x="9815472" y="4581550"/>
            <a:ext cx="1510522" cy="246221"/>
          </a:xfrm>
          <a:prstGeom prst="rect">
            <a:avLst/>
          </a:prstGeom>
        </p:spPr>
        <p:txBody>
          <a:bodyPr wrap="square" lIns="0" tIns="0" rIns="0" bIns="0" rtlCol="0">
            <a:spAutoFit/>
          </a:bodyPr>
          <a:lstStyle/>
          <a:p>
            <a:pPr fontAlgn="auto">
              <a:spcAft>
                <a:spcPts val="0"/>
              </a:spcAft>
            </a:pPr>
            <a:r>
              <a:rPr lang="en-US" sz="800">
                <a:solidFill>
                  <a:schemeClr val="bg1">
                    <a:lumMod val="50000"/>
                  </a:schemeClr>
                </a:solidFill>
                <a:latin typeface="DM Sans" pitchFamily="2" charset="0"/>
              </a:rPr>
              <a:t>Significantly higher than B3B Health Status sample group</a:t>
            </a:r>
          </a:p>
        </p:txBody>
      </p:sp>
    </p:spTree>
    <p:extLst>
      <p:ext uri="{BB962C8B-B14F-4D97-AF65-F5344CB8AC3E}">
        <p14:creationId xmlns:p14="http://schemas.microsoft.com/office/powerpoint/2010/main" val="4029163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CF4BA1BE-C31D-4046-A1AE-0DC147A1EBF8}"/>
              </a:ext>
            </a:extLst>
          </p:cNvPr>
          <p:cNvGraphicFramePr>
            <a:graphicFrameLocks noGrp="1"/>
          </p:cNvGraphicFramePr>
          <p:nvPr>
            <p:extLst>
              <p:ext uri="{D42A27DB-BD31-4B8C-83A1-F6EECF244321}">
                <p14:modId xmlns:p14="http://schemas.microsoft.com/office/powerpoint/2010/main" val="2310932956"/>
              </p:ext>
            </p:extLst>
          </p:nvPr>
        </p:nvGraphicFramePr>
        <p:xfrm>
          <a:off x="603505" y="1666875"/>
          <a:ext cx="10281641" cy="4507022"/>
        </p:xfrm>
        <a:graphic>
          <a:graphicData uri="http://schemas.openxmlformats.org/drawingml/2006/table">
            <a:tbl>
              <a:tblPr firstRow="1" bandRow="1">
                <a:tableStyleId>{7E9639D4-E3E2-4D34-9284-5A2195B3D0D7}</a:tableStyleId>
              </a:tblPr>
              <a:tblGrid>
                <a:gridCol w="3294973">
                  <a:extLst>
                    <a:ext uri="{9D8B030D-6E8A-4147-A177-3AD203B41FA5}">
                      <a16:colId xmlns:a16="http://schemas.microsoft.com/office/drawing/2014/main" val="3504692493"/>
                    </a:ext>
                  </a:extLst>
                </a:gridCol>
                <a:gridCol w="1062160">
                  <a:extLst>
                    <a:ext uri="{9D8B030D-6E8A-4147-A177-3AD203B41FA5}">
                      <a16:colId xmlns:a16="http://schemas.microsoft.com/office/drawing/2014/main" val="2835864027"/>
                    </a:ext>
                  </a:extLst>
                </a:gridCol>
                <a:gridCol w="1062160">
                  <a:extLst>
                    <a:ext uri="{9D8B030D-6E8A-4147-A177-3AD203B41FA5}">
                      <a16:colId xmlns:a16="http://schemas.microsoft.com/office/drawing/2014/main" val="901505905"/>
                    </a:ext>
                  </a:extLst>
                </a:gridCol>
                <a:gridCol w="1062160">
                  <a:extLst>
                    <a:ext uri="{9D8B030D-6E8A-4147-A177-3AD203B41FA5}">
                      <a16:colId xmlns:a16="http://schemas.microsoft.com/office/drawing/2014/main" val="4290755456"/>
                    </a:ext>
                  </a:extLst>
                </a:gridCol>
                <a:gridCol w="950047">
                  <a:extLst>
                    <a:ext uri="{9D8B030D-6E8A-4147-A177-3AD203B41FA5}">
                      <a16:colId xmlns:a16="http://schemas.microsoft.com/office/drawing/2014/main" val="584655931"/>
                    </a:ext>
                  </a:extLst>
                </a:gridCol>
                <a:gridCol w="950047">
                  <a:extLst>
                    <a:ext uri="{9D8B030D-6E8A-4147-A177-3AD203B41FA5}">
                      <a16:colId xmlns:a16="http://schemas.microsoft.com/office/drawing/2014/main" val="1176431451"/>
                    </a:ext>
                  </a:extLst>
                </a:gridCol>
                <a:gridCol w="950047">
                  <a:extLst>
                    <a:ext uri="{9D8B030D-6E8A-4147-A177-3AD203B41FA5}">
                      <a16:colId xmlns:a16="http://schemas.microsoft.com/office/drawing/2014/main" val="2450957350"/>
                    </a:ext>
                  </a:extLst>
                </a:gridCol>
                <a:gridCol w="950047">
                  <a:extLst>
                    <a:ext uri="{9D8B030D-6E8A-4147-A177-3AD203B41FA5}">
                      <a16:colId xmlns:a16="http://schemas.microsoft.com/office/drawing/2014/main" val="3301393651"/>
                    </a:ext>
                  </a:extLst>
                </a:gridCol>
              </a:tblGrid>
              <a:tr h="697548">
                <a:tc>
                  <a:txBody>
                    <a:bodyPr/>
                    <a:lstStyle/>
                    <a:p>
                      <a:pPr algn="ctr"/>
                      <a:r>
                        <a:rPr lang="en-US" sz="1100">
                          <a:latin typeface="DM Sans" pitchFamily="2" charset="0"/>
                        </a:rPr>
                        <a:t>Metrics</a:t>
                      </a:r>
                    </a:p>
                  </a:txBody>
                  <a:tcPr anchor="b"/>
                </a:tc>
                <a:tc>
                  <a:txBody>
                    <a:bodyPr/>
                    <a:lstStyle/>
                    <a:p>
                      <a:pPr algn="ctr" fontAlgn="b"/>
                      <a:r>
                        <a:rPr lang="en-US" sz="1100" b="1" kern="1200">
                          <a:solidFill>
                            <a:schemeClr val="bg1"/>
                          </a:solidFill>
                          <a:latin typeface="DM Sans" pitchFamily="2" charset="0"/>
                          <a:ea typeface="+mn-ea"/>
                          <a:cs typeface="+mn-cs"/>
                        </a:rPr>
                        <a:t>Overall Average*</a:t>
                      </a:r>
                    </a:p>
                  </a:txBody>
                  <a:tcPr marL="6350" marR="6350" marT="6350" marB="0" anchor="b"/>
                </a:tc>
                <a:tc>
                  <a:txBody>
                    <a:bodyPr/>
                    <a:lstStyle/>
                    <a:p>
                      <a:pPr algn="ctr" fontAlgn="b"/>
                      <a:r>
                        <a:rPr lang="en-US" sz="1100" b="1" kern="1200">
                          <a:solidFill>
                            <a:schemeClr val="bg1"/>
                          </a:solidFill>
                          <a:latin typeface="DM Sans" pitchFamily="2" charset="0"/>
                          <a:ea typeface="+mn-ea"/>
                          <a:cs typeface="+mn-cs"/>
                        </a:rPr>
                        <a:t>Back to Better Ad </a:t>
                      </a:r>
                    </a:p>
                    <a:p>
                      <a:pPr algn="ctr" fontAlgn="b"/>
                      <a:r>
                        <a:rPr lang="en-US" sz="1100" b="1" kern="1200">
                          <a:solidFill>
                            <a:schemeClr val="bg1"/>
                          </a:solidFill>
                          <a:latin typeface="DM Sans" pitchFamily="2" charset="0"/>
                          <a:ea typeface="+mn-ea"/>
                          <a:cs typeface="+mn-cs"/>
                        </a:rPr>
                        <a:t>(July 2021) </a:t>
                      </a:r>
                    </a:p>
                    <a:p>
                      <a:pPr algn="ctr" fontAlgn="b"/>
                      <a:r>
                        <a:rPr lang="en-US" sz="1100" b="1" kern="1200">
                          <a:solidFill>
                            <a:schemeClr val="bg1"/>
                          </a:solidFill>
                          <a:latin typeface="DM Sans" pitchFamily="2" charset="0"/>
                          <a:ea typeface="+mn-ea"/>
                          <a:cs typeface="+mn-cs"/>
                        </a:rPr>
                        <a:t>Concept Y</a:t>
                      </a:r>
                    </a:p>
                  </a:txBody>
                  <a:tcPr marL="6350" marR="6350" marT="6350" marB="0" anchor="b"/>
                </a:tc>
                <a:tc>
                  <a:txBody>
                    <a:bodyPr/>
                    <a:lstStyle/>
                    <a:p>
                      <a:pPr algn="ctr" fontAlgn="b"/>
                      <a:r>
                        <a:rPr lang="en-US" sz="1100" b="1" kern="1200">
                          <a:solidFill>
                            <a:schemeClr val="bg1"/>
                          </a:solidFill>
                          <a:latin typeface="DM Sans" pitchFamily="2" charset="0"/>
                          <a:ea typeface="+mn-ea"/>
                          <a:cs typeface="+mn-cs"/>
                        </a:rPr>
                        <a:t>Affordable </a:t>
                      </a:r>
                    </a:p>
                    <a:p>
                      <a:pPr algn="ctr" fontAlgn="b"/>
                      <a:r>
                        <a:rPr lang="en-US" sz="1100" b="1" kern="1200">
                          <a:solidFill>
                            <a:schemeClr val="bg1"/>
                          </a:solidFill>
                          <a:latin typeface="DM Sans" pitchFamily="2" charset="0"/>
                          <a:ea typeface="+mn-ea"/>
                          <a:cs typeface="+mn-cs"/>
                        </a:rPr>
                        <a:t>(Nov 2021)</a:t>
                      </a:r>
                    </a:p>
                  </a:txBody>
                  <a:tcPr marL="6350" marR="6350" marT="6350" marB="0" anchor="b"/>
                </a:tc>
                <a:tc>
                  <a:txBody>
                    <a:bodyPr/>
                    <a:lstStyle/>
                    <a:p>
                      <a:pPr algn="ctr" fontAlgn="b"/>
                      <a:r>
                        <a:rPr lang="en-US" sz="1100" b="1" kern="1200">
                          <a:solidFill>
                            <a:schemeClr val="bg1"/>
                          </a:solidFill>
                          <a:latin typeface="DM Sans" pitchFamily="2" charset="0"/>
                          <a:ea typeface="+mn-ea"/>
                          <a:cs typeface="+mn-cs"/>
                        </a:rPr>
                        <a:t>VIP </a:t>
                      </a:r>
                    </a:p>
                    <a:p>
                      <a:pPr algn="ctr" fontAlgn="b"/>
                      <a:r>
                        <a:rPr lang="en-US" sz="1100" b="1" kern="1200">
                          <a:solidFill>
                            <a:schemeClr val="bg1"/>
                          </a:solidFill>
                          <a:latin typeface="DM Sans" pitchFamily="2" charset="0"/>
                          <a:ea typeface="+mn-ea"/>
                          <a:cs typeface="+mn-cs"/>
                        </a:rPr>
                        <a:t>(Nov 2021)</a:t>
                      </a:r>
                    </a:p>
                  </a:txBody>
                  <a:tcPr marL="6350" marR="6350" marT="6350" marB="0" anchor="b"/>
                </a:tc>
                <a:tc>
                  <a:txBody>
                    <a:bodyPr/>
                    <a:lstStyle/>
                    <a:p>
                      <a:pPr algn="ctr" fontAlgn="b"/>
                      <a:r>
                        <a:rPr lang="en-US" sz="1100" b="1" kern="1200">
                          <a:solidFill>
                            <a:schemeClr val="bg1"/>
                          </a:solidFill>
                          <a:latin typeface="DM Sans" pitchFamily="2" charset="0"/>
                          <a:ea typeface="+mn-ea"/>
                          <a:cs typeface="+mn-cs"/>
                        </a:rPr>
                        <a:t>On to Better </a:t>
                      </a:r>
                    </a:p>
                    <a:p>
                      <a:pPr algn="ctr" fontAlgn="b"/>
                      <a:r>
                        <a:rPr lang="en-US" sz="1100" b="1" kern="1200">
                          <a:solidFill>
                            <a:schemeClr val="bg1"/>
                          </a:solidFill>
                          <a:latin typeface="DM Sans" pitchFamily="2" charset="0"/>
                          <a:ea typeface="+mn-ea"/>
                          <a:cs typeface="+mn-cs"/>
                        </a:rPr>
                        <a:t>(Feb 2022)</a:t>
                      </a:r>
                    </a:p>
                  </a:txBody>
                  <a:tcPr marL="6350" marR="6350" marT="6350" marB="0" anchor="b">
                    <a:lnR w="12700" cap="flat" cmpd="sng" algn="ctr">
                      <a:solidFill>
                        <a:schemeClr val="accent5"/>
                      </a:solidFill>
                      <a:prstDash val="solid"/>
                      <a:round/>
                      <a:headEnd type="none" w="med" len="med"/>
                      <a:tailEnd type="none" w="med" len="med"/>
                    </a:lnR>
                  </a:tcPr>
                </a:tc>
                <a:tc>
                  <a:txBody>
                    <a:bodyPr/>
                    <a:lstStyle/>
                    <a:p>
                      <a:pPr algn="ctr" fontAlgn="b"/>
                      <a:r>
                        <a:rPr lang="en-US" sz="1100" b="1" kern="1200">
                          <a:solidFill>
                            <a:schemeClr val="bg1"/>
                          </a:solidFill>
                          <a:latin typeface="DM Sans" pitchFamily="2" charset="0"/>
                          <a:ea typeface="+mn-ea"/>
                          <a:cs typeface="+mn-cs"/>
                        </a:rPr>
                        <a:t>On to Better </a:t>
                      </a:r>
                    </a:p>
                    <a:p>
                      <a:pPr algn="ctr" fontAlgn="b"/>
                      <a:r>
                        <a:rPr lang="en-US" sz="1100" b="1" kern="1200">
                          <a:solidFill>
                            <a:schemeClr val="bg1"/>
                          </a:solidFill>
                          <a:latin typeface="DM Sans" pitchFamily="2" charset="0"/>
                          <a:ea typeface="+mn-ea"/>
                          <a:cs typeface="+mn-cs"/>
                        </a:rPr>
                        <a:t>(May 2023)</a:t>
                      </a:r>
                    </a:p>
                  </a:txBody>
                  <a:tcPr marL="6350" marR="6350" marT="6350" marB="0" anchor="b">
                    <a:lnL w="12700" cap="flat" cmpd="sng" algn="ctr">
                      <a:solidFill>
                        <a:schemeClr val="accent5"/>
                      </a:solidFill>
                      <a:prstDash val="solid"/>
                      <a:round/>
                      <a:headEnd type="none" w="med" len="med"/>
                      <a:tailEnd type="none" w="med" len="med"/>
                    </a:lnL>
                  </a:tcPr>
                </a:tc>
                <a:tc>
                  <a:txBody>
                    <a:bodyPr/>
                    <a:lstStyle/>
                    <a:p>
                      <a:pPr algn="ctr" fontAlgn="b"/>
                      <a:r>
                        <a:rPr lang="en-US" sz="1100" b="1" kern="1200">
                          <a:solidFill>
                            <a:schemeClr val="bg1"/>
                          </a:solidFill>
                          <a:latin typeface="DM Sans" pitchFamily="2" charset="0"/>
                          <a:ea typeface="+mn-ea"/>
                          <a:cs typeface="+mn-cs"/>
                        </a:rPr>
                        <a:t>2024 Brand Campaign </a:t>
                      </a:r>
                    </a:p>
                    <a:p>
                      <a:pPr algn="ctr" fontAlgn="b"/>
                      <a:r>
                        <a:rPr lang="en-US" sz="1100" b="1" kern="1200">
                          <a:solidFill>
                            <a:schemeClr val="bg1"/>
                          </a:solidFill>
                          <a:latin typeface="DM Sans" pitchFamily="2" charset="0"/>
                          <a:ea typeface="+mn-ea"/>
                          <a:cs typeface="+mn-cs"/>
                        </a:rPr>
                        <a:t>(April 2024)</a:t>
                      </a:r>
                    </a:p>
                  </a:txBody>
                  <a:tcPr marL="6350" marR="6350" marT="6350" marB="0" anchor="b"/>
                </a:tc>
                <a:extLst>
                  <a:ext uri="{0D108BD9-81ED-4DB2-BD59-A6C34878D82A}">
                    <a16:rowId xmlns:a16="http://schemas.microsoft.com/office/drawing/2014/main" val="1088669672"/>
                  </a:ext>
                </a:extLst>
              </a:tr>
              <a:tr h="344167">
                <a:tc>
                  <a:txBody>
                    <a:bodyPr/>
                    <a:lstStyle/>
                    <a:p>
                      <a:r>
                        <a:rPr lang="en-US" sz="1100" b="1">
                          <a:latin typeface="DM Sans" pitchFamily="2" charset="0"/>
                        </a:rPr>
                        <a:t>Overall Reaction (T2B)</a:t>
                      </a:r>
                    </a:p>
                  </a:txBody>
                  <a:tcPr anchor="ctr">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75%</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63%</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79%</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76%</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77%</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lang="en-US" sz="1100" kern="1200">
                          <a:solidFill>
                            <a:schemeClr val="tx1"/>
                          </a:solidFill>
                          <a:latin typeface="DM Sans" pitchFamily="2" charset="0"/>
                          <a:ea typeface="+mn-ea"/>
                          <a:cs typeface="+mn-cs"/>
                        </a:rPr>
                        <a:t>80%</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75%</a:t>
                      </a:r>
                    </a:p>
                  </a:txBody>
                  <a:tcPr marL="6350" marR="6350" marT="6350" marB="0" anchor="ctr">
                    <a:noFill/>
                  </a:tcPr>
                </a:tc>
                <a:extLst>
                  <a:ext uri="{0D108BD9-81ED-4DB2-BD59-A6C34878D82A}">
                    <a16:rowId xmlns:a16="http://schemas.microsoft.com/office/drawing/2014/main" val="1199374875"/>
                  </a:ext>
                </a:extLst>
              </a:tr>
              <a:tr h="344167">
                <a:tc>
                  <a:txBody>
                    <a:bodyPr/>
                    <a:lstStyle/>
                    <a:p>
                      <a:r>
                        <a:rPr lang="en-US" sz="1100" b="1">
                          <a:latin typeface="DM Sans" pitchFamily="2" charset="0"/>
                        </a:rPr>
                        <a:t>Perceptions of BCBSMA (T2B)</a:t>
                      </a:r>
                    </a:p>
                  </a:txBody>
                  <a:tcPr anchor="ctr">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57%</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61%</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64%</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55%</a:t>
                      </a:r>
                    </a:p>
                  </a:txBody>
                  <a:tcPr marL="6350" marR="6350" marT="6350" marB="0" anchor="ctr">
                    <a:lnR w="12700" cap="flat" cmpd="sng" algn="ctr">
                      <a:solidFill>
                        <a:schemeClr val="accent5"/>
                      </a:solidFill>
                      <a:prstDash val="solid"/>
                      <a:round/>
                      <a:headEnd type="none" w="med" len="med"/>
                      <a:tailEnd type="none" w="med" len="med"/>
                    </a:lnR>
                    <a:noFill/>
                  </a:tcPr>
                </a:tc>
                <a:tc>
                  <a:txBody>
                    <a:bodyPr/>
                    <a:lstStyle/>
                    <a:p>
                      <a:pPr algn="ctr" fontAlgn="b"/>
                      <a:r>
                        <a:rPr lang="en-US" sz="1100" kern="1200">
                          <a:solidFill>
                            <a:schemeClr val="tx1"/>
                          </a:solidFill>
                          <a:latin typeface="DM Sans" pitchFamily="2" charset="0"/>
                          <a:ea typeface="+mn-ea"/>
                          <a:cs typeface="+mn-cs"/>
                        </a:rPr>
                        <a:t>62%</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53%</a:t>
                      </a:r>
                    </a:p>
                  </a:txBody>
                  <a:tcPr marL="6350" marR="6350" marT="6350" marB="0" anchor="ctr">
                    <a:solidFill>
                      <a:schemeClr val="accent4">
                        <a:lumMod val="20000"/>
                        <a:lumOff val="80000"/>
                      </a:schemeClr>
                    </a:solidFill>
                  </a:tcPr>
                </a:tc>
                <a:extLst>
                  <a:ext uri="{0D108BD9-81ED-4DB2-BD59-A6C34878D82A}">
                    <a16:rowId xmlns:a16="http://schemas.microsoft.com/office/drawing/2014/main" val="4108296523"/>
                  </a:ext>
                </a:extLst>
              </a:tr>
              <a:tr h="344167">
                <a:tc>
                  <a:txBody>
                    <a:bodyPr/>
                    <a:lstStyle/>
                    <a:p>
                      <a:r>
                        <a:rPr lang="en-US" sz="1100" b="1">
                          <a:latin typeface="DM Sans" pitchFamily="2" charset="0"/>
                        </a:rPr>
                        <a:t>Actions</a:t>
                      </a:r>
                    </a:p>
                  </a:txBody>
                  <a:tcPr anchor="ctr">
                    <a:lnR w="12700" cap="flat" cmpd="sng" algn="ctr">
                      <a:solidFill>
                        <a:schemeClr val="accent5"/>
                      </a:solidFill>
                      <a:prstDash val="solid"/>
                      <a:round/>
                      <a:headEnd type="none" w="med" len="med"/>
                      <a:tailEnd type="none" w="med" len="med"/>
                    </a:lnR>
                    <a:solidFill>
                      <a:schemeClr val="bg2"/>
                    </a:solidFill>
                  </a:tcPr>
                </a:tc>
                <a:tc>
                  <a:txBody>
                    <a:bodyPr/>
                    <a:lstStyle/>
                    <a:p>
                      <a:pPr algn="ctr" fontAlgn="b"/>
                      <a:endParaRPr lang="en-US" sz="1100" kern="1200">
                        <a:solidFill>
                          <a:schemeClr val="tx1"/>
                        </a:solidFill>
                        <a:latin typeface="DM Sans" pitchFamily="2" charset="0"/>
                        <a:ea typeface="+mn-ea"/>
                        <a:cs typeface="+mn-cs"/>
                      </a:endParaRP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2"/>
                    </a:solidFill>
                  </a:tcPr>
                </a:tc>
                <a:tc>
                  <a:txBody>
                    <a:bodyPr/>
                    <a:lstStyle/>
                    <a:p>
                      <a:pPr algn="ctr" fontAlgn="b"/>
                      <a:endParaRPr lang="en-US" sz="1100" kern="1200">
                        <a:solidFill>
                          <a:schemeClr val="tx1"/>
                        </a:solidFill>
                        <a:latin typeface="DM Sans" pitchFamily="2" charset="0"/>
                        <a:ea typeface="+mn-ea"/>
                        <a:cs typeface="+mn-cs"/>
                      </a:endParaRP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endParaRPr lang="en-US" sz="1100" kern="1200">
                        <a:solidFill>
                          <a:schemeClr val="tx1"/>
                        </a:solidFill>
                        <a:latin typeface="DM Sans" pitchFamily="2" charset="0"/>
                        <a:ea typeface="+mn-ea"/>
                        <a:cs typeface="+mn-cs"/>
                      </a:endParaRPr>
                    </a:p>
                  </a:txBody>
                  <a:tcPr marL="6350" marR="6350" marT="6350" marB="0" anchor="ctr"/>
                </a:tc>
                <a:tc>
                  <a:txBody>
                    <a:bodyPr/>
                    <a:lstStyle/>
                    <a:p>
                      <a:pPr algn="ctr" fontAlgn="b"/>
                      <a:endParaRPr lang="en-US" sz="1100" kern="1200">
                        <a:solidFill>
                          <a:schemeClr val="tx1"/>
                        </a:solidFill>
                        <a:latin typeface="DM Sans" pitchFamily="2" charset="0"/>
                        <a:ea typeface="+mn-ea"/>
                        <a:cs typeface="+mn-cs"/>
                      </a:endParaRPr>
                    </a:p>
                  </a:txBody>
                  <a:tcPr marL="6350" marR="6350" marT="6350" marB="0" anchor="ctr"/>
                </a:tc>
                <a:tc>
                  <a:txBody>
                    <a:bodyPr/>
                    <a:lstStyle/>
                    <a:p>
                      <a:pPr algn="ctr" fontAlgn="b"/>
                      <a:endParaRPr lang="en-US" sz="1100" kern="1200">
                        <a:solidFill>
                          <a:schemeClr val="tx1"/>
                        </a:solidFill>
                        <a:latin typeface="DM Sans" pitchFamily="2" charset="0"/>
                        <a:ea typeface="+mn-ea"/>
                        <a:cs typeface="+mn-cs"/>
                      </a:endParaRP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endParaRPr lang="en-US" sz="1100" kern="1200">
                        <a:solidFill>
                          <a:schemeClr val="tx1"/>
                        </a:solidFill>
                        <a:latin typeface="DM Sans" pitchFamily="2" charset="0"/>
                        <a:ea typeface="+mn-ea"/>
                        <a:cs typeface="+mn-cs"/>
                      </a:endParaRP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endParaRPr lang="en-US" sz="1100" kern="1200">
                        <a:solidFill>
                          <a:schemeClr val="tx1"/>
                        </a:solidFill>
                        <a:latin typeface="DM Sans" pitchFamily="2" charset="0"/>
                        <a:ea typeface="+mn-ea"/>
                        <a:cs typeface="+mn-cs"/>
                      </a:endParaRPr>
                    </a:p>
                  </a:txBody>
                  <a:tcPr marL="6350" marR="6350" marT="6350" marB="0" anchor="ctr"/>
                </a:tc>
                <a:extLst>
                  <a:ext uri="{0D108BD9-81ED-4DB2-BD59-A6C34878D82A}">
                    <a16:rowId xmlns:a16="http://schemas.microsoft.com/office/drawing/2014/main" val="2335464055"/>
                  </a:ext>
                </a:extLst>
              </a:tr>
              <a:tr h="344167">
                <a:tc>
                  <a:txBody>
                    <a:bodyPr/>
                    <a:lstStyle/>
                    <a:p>
                      <a:pPr lvl="1" algn="l" fontAlgn="b"/>
                      <a:r>
                        <a:rPr lang="en-US" sz="1100" kern="1200">
                          <a:solidFill>
                            <a:schemeClr val="tx1"/>
                          </a:solidFill>
                          <a:latin typeface="DM Sans" pitchFamily="2" charset="0"/>
                          <a:ea typeface="+mn-ea"/>
                          <a:cs typeface="+mn-cs"/>
                        </a:rPr>
                        <a:t>Go to the Blue Cross Blue Shield Website</a:t>
                      </a:r>
                    </a:p>
                  </a:txBody>
                  <a:tcPr marL="6350" marR="6350" marT="6350" marB="0" anchor="ctr">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30%</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30%</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52%</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50%</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32%</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lang="en-US" sz="1100" kern="1200">
                          <a:solidFill>
                            <a:schemeClr val="tx1"/>
                          </a:solidFill>
                          <a:latin typeface="DM Sans" pitchFamily="2" charset="0"/>
                          <a:ea typeface="+mn-ea"/>
                          <a:cs typeface="+mn-cs"/>
                        </a:rPr>
                        <a:t>40%</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26%</a:t>
                      </a:r>
                    </a:p>
                  </a:txBody>
                  <a:tcPr marL="0" marR="0" marT="0" marB="0" anchor="ctr"/>
                </a:tc>
                <a:extLst>
                  <a:ext uri="{0D108BD9-81ED-4DB2-BD59-A6C34878D82A}">
                    <a16:rowId xmlns:a16="http://schemas.microsoft.com/office/drawing/2014/main" val="1523540071"/>
                  </a:ext>
                </a:extLst>
              </a:tr>
              <a:tr h="344167">
                <a:tc>
                  <a:txBody>
                    <a:bodyPr/>
                    <a:lstStyle/>
                    <a:p>
                      <a:pPr lvl="1" algn="l" fontAlgn="b"/>
                      <a:r>
                        <a:rPr lang="en-US" sz="1100" kern="1200">
                          <a:solidFill>
                            <a:schemeClr val="tx1"/>
                          </a:solidFill>
                          <a:latin typeface="DM Sans" pitchFamily="2" charset="0"/>
                          <a:ea typeface="+mn-ea"/>
                          <a:cs typeface="+mn-cs"/>
                        </a:rPr>
                        <a:t>Call Blue Cross Blue Shield</a:t>
                      </a:r>
                    </a:p>
                  </a:txBody>
                  <a:tcPr marL="6350" marR="6350" marT="6350" marB="0" anchor="ctr">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5%</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2%</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15%</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17%</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4%</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lang="en-US" sz="1100" kern="1200">
                          <a:solidFill>
                            <a:schemeClr val="tx1"/>
                          </a:solidFill>
                          <a:latin typeface="DM Sans" pitchFamily="2" charset="0"/>
                          <a:ea typeface="+mn-ea"/>
                          <a:cs typeface="+mn-cs"/>
                        </a:rPr>
                        <a:t>6%</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4%</a:t>
                      </a:r>
                    </a:p>
                  </a:txBody>
                  <a:tcPr marL="0" marR="0" marT="0" marB="0" anchor="ctr"/>
                </a:tc>
                <a:extLst>
                  <a:ext uri="{0D108BD9-81ED-4DB2-BD59-A6C34878D82A}">
                    <a16:rowId xmlns:a16="http://schemas.microsoft.com/office/drawing/2014/main" val="2368547505"/>
                  </a:ext>
                </a:extLst>
              </a:tr>
              <a:tr h="344167">
                <a:tc>
                  <a:txBody>
                    <a:bodyPr/>
                    <a:lstStyle/>
                    <a:p>
                      <a:pPr lvl="1" algn="l" fontAlgn="b"/>
                      <a:r>
                        <a:rPr lang="en-US" sz="1100" kern="1200">
                          <a:solidFill>
                            <a:schemeClr val="tx1"/>
                          </a:solidFill>
                          <a:latin typeface="DM Sans" pitchFamily="2" charset="0"/>
                          <a:ea typeface="+mn-ea"/>
                          <a:cs typeface="+mn-cs"/>
                        </a:rPr>
                        <a:t>Email Blue Cross Blue Shield</a:t>
                      </a:r>
                    </a:p>
                  </a:txBody>
                  <a:tcPr marL="6350" marR="6350" marT="6350" marB="0" anchor="ctr">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1%</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0%</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0%</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1%</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3%</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lang="en-US" sz="1100" kern="1200">
                          <a:solidFill>
                            <a:schemeClr val="tx1"/>
                          </a:solidFill>
                          <a:latin typeface="DM Sans" pitchFamily="2" charset="0"/>
                          <a:ea typeface="+mn-ea"/>
                          <a:cs typeface="+mn-cs"/>
                        </a:rPr>
                        <a:t>2%</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3%</a:t>
                      </a:r>
                    </a:p>
                  </a:txBody>
                  <a:tcPr marL="0" marR="0" marT="0" marB="0" anchor="ctr"/>
                </a:tc>
                <a:extLst>
                  <a:ext uri="{0D108BD9-81ED-4DB2-BD59-A6C34878D82A}">
                    <a16:rowId xmlns:a16="http://schemas.microsoft.com/office/drawing/2014/main" val="2795960193"/>
                  </a:ext>
                </a:extLst>
              </a:tr>
              <a:tr h="344167">
                <a:tc>
                  <a:txBody>
                    <a:bodyPr/>
                    <a:lstStyle/>
                    <a:p>
                      <a:pPr lvl="1" algn="l" fontAlgn="b"/>
                      <a:r>
                        <a:rPr lang="en-US" sz="1100" kern="1200">
                          <a:solidFill>
                            <a:schemeClr val="tx1"/>
                          </a:solidFill>
                          <a:latin typeface="DM Sans" pitchFamily="2" charset="0"/>
                          <a:ea typeface="+mn-ea"/>
                          <a:cs typeface="+mn-cs"/>
                        </a:rPr>
                        <a:t>Search online for (please specify): </a:t>
                      </a:r>
                    </a:p>
                  </a:txBody>
                  <a:tcPr marL="6350" marR="6350" marT="6350" marB="0" anchor="ctr">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5%</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3%</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5%</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6%</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4%</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lang="en-US" sz="1100" kern="1200">
                          <a:solidFill>
                            <a:schemeClr val="tx1"/>
                          </a:solidFill>
                          <a:latin typeface="DM Sans" pitchFamily="2" charset="0"/>
                          <a:ea typeface="+mn-ea"/>
                          <a:cs typeface="+mn-cs"/>
                        </a:rPr>
                        <a:t>7%</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2%</a:t>
                      </a:r>
                    </a:p>
                  </a:txBody>
                  <a:tcPr marL="0" marR="0" marT="0" marB="0" anchor="ctr"/>
                </a:tc>
                <a:extLst>
                  <a:ext uri="{0D108BD9-81ED-4DB2-BD59-A6C34878D82A}">
                    <a16:rowId xmlns:a16="http://schemas.microsoft.com/office/drawing/2014/main" val="616196809"/>
                  </a:ext>
                </a:extLst>
              </a:tr>
              <a:tr h="352046">
                <a:tc>
                  <a:txBody>
                    <a:bodyPr/>
                    <a:lstStyle/>
                    <a:p>
                      <a:pPr lvl="1" algn="l" fontAlgn="b"/>
                      <a:r>
                        <a:rPr lang="en-US" sz="1100" kern="1200">
                          <a:solidFill>
                            <a:schemeClr val="tx1"/>
                          </a:solidFill>
                          <a:latin typeface="DM Sans" pitchFamily="2" charset="0"/>
                          <a:ea typeface="+mn-ea"/>
                          <a:cs typeface="+mn-cs"/>
                        </a:rPr>
                        <a:t>Comment or share via social media (Twitter, Facebook, Instagram)</a:t>
                      </a:r>
                    </a:p>
                  </a:txBody>
                  <a:tcPr marL="6350" marR="6350" marT="6350" marB="0" anchor="ctr">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4%</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2%</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0%</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1%</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4%</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lang="en-US" sz="1100" kern="1200">
                          <a:solidFill>
                            <a:schemeClr val="tx1"/>
                          </a:solidFill>
                          <a:latin typeface="DM Sans" pitchFamily="2" charset="0"/>
                          <a:ea typeface="+mn-ea"/>
                          <a:cs typeface="+mn-cs"/>
                        </a:rPr>
                        <a:t>5%</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5%</a:t>
                      </a:r>
                    </a:p>
                  </a:txBody>
                  <a:tcPr marL="0" marR="0" marT="0" marB="0" anchor="ctr"/>
                </a:tc>
                <a:extLst>
                  <a:ext uri="{0D108BD9-81ED-4DB2-BD59-A6C34878D82A}">
                    <a16:rowId xmlns:a16="http://schemas.microsoft.com/office/drawing/2014/main" val="1680577179"/>
                  </a:ext>
                </a:extLst>
              </a:tr>
              <a:tr h="352046">
                <a:tc>
                  <a:txBody>
                    <a:bodyPr/>
                    <a:lstStyle/>
                    <a:p>
                      <a:pPr lvl="1" algn="l" fontAlgn="b"/>
                      <a:r>
                        <a:rPr lang="en-US" sz="1100" kern="1200">
                          <a:solidFill>
                            <a:schemeClr val="tx1"/>
                          </a:solidFill>
                          <a:latin typeface="DM Sans" pitchFamily="2" charset="0"/>
                          <a:ea typeface="+mn-ea"/>
                          <a:cs typeface="+mn-cs"/>
                        </a:rPr>
                        <a:t>I would do something else not listed above after seeing this video (please specify): </a:t>
                      </a:r>
                    </a:p>
                  </a:txBody>
                  <a:tcPr marL="6350" marR="6350" marT="6350" marB="0" anchor="ctr">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7%</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5%</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12%</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11%</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3%</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lang="en-US" sz="1100" kern="1200">
                          <a:solidFill>
                            <a:schemeClr val="tx1"/>
                          </a:solidFill>
                          <a:latin typeface="DM Sans" pitchFamily="2" charset="0"/>
                          <a:ea typeface="+mn-ea"/>
                          <a:cs typeface="+mn-cs"/>
                        </a:rPr>
                        <a:t>4%</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4%</a:t>
                      </a:r>
                    </a:p>
                  </a:txBody>
                  <a:tcPr marL="0" marR="0" marT="0" marB="0" anchor="ctr"/>
                </a:tc>
                <a:extLst>
                  <a:ext uri="{0D108BD9-81ED-4DB2-BD59-A6C34878D82A}">
                    <a16:rowId xmlns:a16="http://schemas.microsoft.com/office/drawing/2014/main" val="4222353281"/>
                  </a:ext>
                </a:extLst>
              </a:tr>
              <a:tr h="352046">
                <a:tc>
                  <a:txBody>
                    <a:bodyPr/>
                    <a:lstStyle/>
                    <a:p>
                      <a:pPr lvl="1" algn="l" fontAlgn="b"/>
                      <a:r>
                        <a:rPr lang="en-US" sz="1100" kern="1200">
                          <a:solidFill>
                            <a:schemeClr val="tx1"/>
                          </a:solidFill>
                          <a:latin typeface="DM Sans" pitchFamily="2" charset="0"/>
                          <a:ea typeface="+mn-ea"/>
                          <a:cs typeface="+mn-cs"/>
                        </a:rPr>
                        <a:t>I would not do anything after seeing this video</a:t>
                      </a:r>
                    </a:p>
                  </a:txBody>
                  <a:tcPr marL="6350" marR="6350" marT="6350" marB="0" anchor="ctr">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50%</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60%</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30%</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26%</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45%</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lang="en-US" sz="1100" kern="1200">
                          <a:solidFill>
                            <a:schemeClr val="tx1"/>
                          </a:solidFill>
                          <a:latin typeface="DM Sans" pitchFamily="2" charset="0"/>
                          <a:ea typeface="+mn-ea"/>
                          <a:cs typeface="+mn-cs"/>
                        </a:rPr>
                        <a:t>39%</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49%</a:t>
                      </a:r>
                    </a:p>
                  </a:txBody>
                  <a:tcPr marL="0" marR="0" marT="0" marB="0" anchor="ctr">
                    <a:noFill/>
                  </a:tcPr>
                </a:tc>
                <a:extLst>
                  <a:ext uri="{0D108BD9-81ED-4DB2-BD59-A6C34878D82A}">
                    <a16:rowId xmlns:a16="http://schemas.microsoft.com/office/drawing/2014/main" val="3371955933"/>
                  </a:ext>
                </a:extLst>
              </a:tr>
              <a:tr h="344167">
                <a:tc>
                  <a:txBody>
                    <a:bodyPr/>
                    <a:lstStyle/>
                    <a:p>
                      <a:r>
                        <a:rPr lang="en-US" sz="1100" b="1">
                          <a:latin typeface="DM Sans" pitchFamily="2" charset="0"/>
                        </a:rPr>
                        <a:t>Confusing</a:t>
                      </a:r>
                    </a:p>
                  </a:txBody>
                  <a:tcPr anchor="ctr">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17%</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26%</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16%</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16%</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16%</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lang="en-US" sz="1100" kern="1200">
                          <a:solidFill>
                            <a:schemeClr val="tx1"/>
                          </a:solidFill>
                          <a:latin typeface="DM Sans" pitchFamily="2" charset="0"/>
                          <a:ea typeface="+mn-ea"/>
                          <a:cs typeface="+mn-cs"/>
                        </a:rPr>
                        <a:t>24%</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12%</a:t>
                      </a:r>
                    </a:p>
                  </a:txBody>
                  <a:tcPr marL="0" marR="0" marT="0" marB="0" anchor="ctr">
                    <a:solidFill>
                      <a:schemeClr val="accent3">
                        <a:lumMod val="20000"/>
                        <a:lumOff val="80000"/>
                      </a:schemeClr>
                    </a:solidFill>
                  </a:tcPr>
                </a:tc>
                <a:extLst>
                  <a:ext uri="{0D108BD9-81ED-4DB2-BD59-A6C34878D82A}">
                    <a16:rowId xmlns:a16="http://schemas.microsoft.com/office/drawing/2014/main" val="4217283661"/>
                  </a:ext>
                </a:extLst>
              </a:tr>
            </a:tbl>
          </a:graphicData>
        </a:graphic>
      </p:graphicFrame>
      <p:sp>
        <p:nvSpPr>
          <p:cNvPr id="3" name="Text Placeholder 2">
            <a:extLst>
              <a:ext uri="{FF2B5EF4-FFF2-40B4-BE49-F238E27FC236}">
                <a16:creationId xmlns:a16="http://schemas.microsoft.com/office/drawing/2014/main" id="{585BD50B-ED88-4EE0-97A4-F012A8E265B8}"/>
              </a:ext>
            </a:extLst>
          </p:cNvPr>
          <p:cNvSpPr>
            <a:spLocks noGrp="1"/>
          </p:cNvSpPr>
          <p:nvPr>
            <p:ph type="body" sz="quarter" idx="10"/>
          </p:nvPr>
        </p:nvSpPr>
        <p:spPr/>
        <p:txBody>
          <a:bodyPr/>
          <a:lstStyle/>
          <a:p>
            <a:r>
              <a:rPr lang="en-US" sz="2800" b="0">
                <a:latin typeface="Bebas Neue" panose="020B0606020202050201" pitchFamily="34" charset="0"/>
              </a:rPr>
              <a:t>Ad performance against benchmarks</a:t>
            </a:r>
          </a:p>
        </p:txBody>
      </p:sp>
      <p:sp>
        <p:nvSpPr>
          <p:cNvPr id="4" name="Text Placeholder 3">
            <a:extLst>
              <a:ext uri="{FF2B5EF4-FFF2-40B4-BE49-F238E27FC236}">
                <a16:creationId xmlns:a16="http://schemas.microsoft.com/office/drawing/2014/main" id="{60CE7556-3476-41A2-9FCC-6A2ABA812C97}"/>
              </a:ext>
            </a:extLst>
          </p:cNvPr>
          <p:cNvSpPr>
            <a:spLocks noGrp="1"/>
          </p:cNvSpPr>
          <p:nvPr>
            <p:ph type="body" sz="quarter" idx="11"/>
          </p:nvPr>
        </p:nvSpPr>
        <p:spPr>
          <a:xfrm>
            <a:off x="603504" y="762000"/>
            <a:ext cx="8824210" cy="512618"/>
          </a:xfrm>
        </p:spPr>
        <p:txBody>
          <a:bodyPr/>
          <a:lstStyle/>
          <a:p>
            <a:r>
              <a:rPr lang="en-US" sz="1800">
                <a:latin typeface="DM Sans" pitchFamily="2" charset="0"/>
              </a:rPr>
              <a:t>2024 Brand Campaign :30 Video aligns with T2B overall reactions scores for recent ads and has a lower confusion rating than most other tested ads. Yet the ad doesn’t move the needle for BCBSMA perceptions as well as other recent ads.</a:t>
            </a:r>
          </a:p>
        </p:txBody>
      </p:sp>
      <p:sp>
        <p:nvSpPr>
          <p:cNvPr id="5" name="TextBox 4">
            <a:extLst>
              <a:ext uri="{FF2B5EF4-FFF2-40B4-BE49-F238E27FC236}">
                <a16:creationId xmlns:a16="http://schemas.microsoft.com/office/drawing/2014/main" id="{EA80B9B4-BA6F-42DF-9192-5F127A7C6793}"/>
              </a:ext>
            </a:extLst>
          </p:cNvPr>
          <p:cNvSpPr txBox="1"/>
          <p:nvPr/>
        </p:nvSpPr>
        <p:spPr>
          <a:xfrm>
            <a:off x="88490" y="6581001"/>
            <a:ext cx="5768411" cy="138499"/>
          </a:xfrm>
          <a:prstGeom prst="rect">
            <a:avLst/>
          </a:prstGeom>
        </p:spPr>
        <p:txBody>
          <a:bodyPr wrap="square" lIns="0" tIns="0" rIns="0" bIns="0" rtlCol="0">
            <a:spAutoFit/>
          </a:bodyPr>
          <a:lstStyle/>
          <a:p>
            <a:pPr fontAlgn="auto">
              <a:spcAft>
                <a:spcPts val="0"/>
              </a:spcAft>
            </a:pPr>
            <a:r>
              <a:rPr lang="en-US" sz="900">
                <a:solidFill>
                  <a:schemeClr val="bg1">
                    <a:lumMod val="50000"/>
                  </a:schemeClr>
                </a:solidFill>
                <a:latin typeface="Franklin Gothic Book" panose="020B0503020102020204" pitchFamily="34" charset="0"/>
              </a:rPr>
              <a:t>Benchmarks provided by Blue Cross Blue Shield of Massachusetts</a:t>
            </a:r>
          </a:p>
        </p:txBody>
      </p:sp>
      <p:sp>
        <p:nvSpPr>
          <p:cNvPr id="6" name="Rectangle 5">
            <a:extLst>
              <a:ext uri="{FF2B5EF4-FFF2-40B4-BE49-F238E27FC236}">
                <a16:creationId xmlns:a16="http://schemas.microsoft.com/office/drawing/2014/main" id="{A47121E6-5A78-6E4D-31B1-CC0EB1830F36}"/>
              </a:ext>
            </a:extLst>
          </p:cNvPr>
          <p:cNvSpPr/>
          <p:nvPr/>
        </p:nvSpPr>
        <p:spPr>
          <a:xfrm>
            <a:off x="9956800" y="1666874"/>
            <a:ext cx="928344" cy="450702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D546F17-E61A-28CA-5574-5AAA58244DF3}"/>
              </a:ext>
            </a:extLst>
          </p:cNvPr>
          <p:cNvSpPr txBox="1"/>
          <p:nvPr/>
        </p:nvSpPr>
        <p:spPr>
          <a:xfrm>
            <a:off x="603504" y="6168557"/>
            <a:ext cx="1923604" cy="153888"/>
          </a:xfrm>
          <a:prstGeom prst="rect">
            <a:avLst/>
          </a:prstGeom>
        </p:spPr>
        <p:txBody>
          <a:bodyPr wrap="none" lIns="0" tIns="0" rIns="0" bIns="0" rtlCol="0">
            <a:spAutoFit/>
          </a:bodyPr>
          <a:lstStyle/>
          <a:p>
            <a:pPr algn="l" fontAlgn="auto">
              <a:spcAft>
                <a:spcPts val="0"/>
              </a:spcAft>
            </a:pPr>
            <a:r>
              <a:rPr lang="en-US" sz="1000"/>
              <a:t>*Includes ads tested 2020 to present</a:t>
            </a:r>
          </a:p>
        </p:txBody>
      </p:sp>
    </p:spTree>
    <p:extLst>
      <p:ext uri="{BB962C8B-B14F-4D97-AF65-F5344CB8AC3E}">
        <p14:creationId xmlns:p14="http://schemas.microsoft.com/office/powerpoint/2010/main" val="1341111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097EED-594A-BE46-93CA-08A890DC2EA5}"/>
              </a:ext>
            </a:extLst>
          </p:cNvPr>
          <p:cNvSpPr>
            <a:spLocks noGrp="1"/>
          </p:cNvSpPr>
          <p:nvPr>
            <p:ph type="body" sz="quarter" idx="10"/>
          </p:nvPr>
        </p:nvSpPr>
        <p:spPr/>
        <p:txBody>
          <a:bodyPr/>
          <a:lstStyle/>
          <a:p>
            <a:r>
              <a:rPr lang="en-US" sz="2800" b="0" dirty="0">
                <a:latin typeface="Bebas Neue" panose="020B0606020202050201" pitchFamily="34" charset="0"/>
              </a:rPr>
              <a:t>Stimuli tested</a:t>
            </a:r>
          </a:p>
        </p:txBody>
      </p:sp>
      <p:sp>
        <p:nvSpPr>
          <p:cNvPr id="5" name="Rectangle 4">
            <a:extLst>
              <a:ext uri="{FF2B5EF4-FFF2-40B4-BE49-F238E27FC236}">
                <a16:creationId xmlns:a16="http://schemas.microsoft.com/office/drawing/2014/main" id="{C792B25D-07A6-4578-9A44-FAE683AD7F39}"/>
              </a:ext>
            </a:extLst>
          </p:cNvPr>
          <p:cNvSpPr/>
          <p:nvPr/>
        </p:nvSpPr>
        <p:spPr>
          <a:xfrm>
            <a:off x="731600" y="785449"/>
            <a:ext cx="10268561" cy="1200329"/>
          </a:xfrm>
          <a:prstGeom prst="rect">
            <a:avLst/>
          </a:prstGeom>
        </p:spPr>
        <p:txBody>
          <a:bodyPr wrap="square">
            <a:spAutoFit/>
          </a:bodyPr>
          <a:lstStyle/>
          <a:p>
            <a:r>
              <a:rPr lang="en-US">
                <a:latin typeface="DM Sans" pitchFamily="2" charset="0"/>
              </a:rPr>
              <a:t>Respondents saw </a:t>
            </a:r>
            <a:r>
              <a:rPr lang="en-US" b="1">
                <a:latin typeface="DM Sans" pitchFamily="2" charset="0"/>
              </a:rPr>
              <a:t>the :30 video </a:t>
            </a:r>
            <a:r>
              <a:rPr lang="en-US">
                <a:latin typeface="DM Sans" pitchFamily="2" charset="0"/>
              </a:rPr>
              <a:t>and provided detailed feedback; respondents were asked about possible actions expected to take after seeing the advertisement. Then participants viewed each of </a:t>
            </a:r>
            <a:r>
              <a:rPr lang="en-US" b="1">
                <a:latin typeface="DM Sans" pitchFamily="2" charset="0"/>
              </a:rPr>
              <a:t>three :15 storyboards </a:t>
            </a:r>
            <a:r>
              <a:rPr lang="en-US">
                <a:latin typeface="DM Sans" pitchFamily="2" charset="0"/>
              </a:rPr>
              <a:t>(viewing order varied) and answered feedback questions to collect further insight on the cut-down versions.</a:t>
            </a:r>
          </a:p>
        </p:txBody>
      </p:sp>
      <p:sp>
        <p:nvSpPr>
          <p:cNvPr id="40" name="Rectangle 39">
            <a:extLst>
              <a:ext uri="{FF2B5EF4-FFF2-40B4-BE49-F238E27FC236}">
                <a16:creationId xmlns:a16="http://schemas.microsoft.com/office/drawing/2014/main" id="{21BA33F9-8BF2-475A-8B22-1908900CEBF5}"/>
              </a:ext>
            </a:extLst>
          </p:cNvPr>
          <p:cNvSpPr/>
          <p:nvPr/>
        </p:nvSpPr>
        <p:spPr>
          <a:xfrm>
            <a:off x="603504" y="2465773"/>
            <a:ext cx="3681587" cy="369332"/>
          </a:xfrm>
          <a:prstGeom prst="rect">
            <a:avLst/>
          </a:prstGeom>
        </p:spPr>
        <p:txBody>
          <a:bodyPr wrap="square">
            <a:spAutoFit/>
          </a:bodyPr>
          <a:lstStyle/>
          <a:p>
            <a:pPr algn="ctr"/>
            <a:r>
              <a:rPr lang="en-US" b="1">
                <a:latin typeface="DM Sans" pitchFamily="2" charset="0"/>
              </a:rPr>
              <a:t>:30 Video</a:t>
            </a:r>
          </a:p>
        </p:txBody>
      </p:sp>
      <p:sp>
        <p:nvSpPr>
          <p:cNvPr id="41" name="Rectangle 40">
            <a:extLst>
              <a:ext uri="{FF2B5EF4-FFF2-40B4-BE49-F238E27FC236}">
                <a16:creationId xmlns:a16="http://schemas.microsoft.com/office/drawing/2014/main" id="{3B73AE22-9A3B-4107-A8FA-5C37FE147F86}"/>
              </a:ext>
            </a:extLst>
          </p:cNvPr>
          <p:cNvSpPr/>
          <p:nvPr/>
        </p:nvSpPr>
        <p:spPr>
          <a:xfrm>
            <a:off x="6096000" y="1983296"/>
            <a:ext cx="4103618" cy="369332"/>
          </a:xfrm>
          <a:prstGeom prst="rect">
            <a:avLst/>
          </a:prstGeom>
        </p:spPr>
        <p:txBody>
          <a:bodyPr wrap="square">
            <a:spAutoFit/>
          </a:bodyPr>
          <a:lstStyle/>
          <a:p>
            <a:pPr algn="ctr"/>
            <a:r>
              <a:rPr lang="en-US" b="1">
                <a:latin typeface="DM Sans" pitchFamily="2" charset="0"/>
              </a:rPr>
              <a:t>:15 storyboards</a:t>
            </a:r>
          </a:p>
        </p:txBody>
      </p:sp>
      <p:pic>
        <p:nvPicPr>
          <p:cNvPr id="7" name="Picture 6">
            <a:extLst>
              <a:ext uri="{FF2B5EF4-FFF2-40B4-BE49-F238E27FC236}">
                <a16:creationId xmlns:a16="http://schemas.microsoft.com/office/drawing/2014/main" id="{0B1E0FC4-7C95-43CF-BBB2-7E082AA0B90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61603" y="2980644"/>
            <a:ext cx="3353094" cy="1891579"/>
          </a:xfrm>
          <a:prstGeom prst="rect">
            <a:avLst/>
          </a:prstGeom>
        </p:spPr>
      </p:pic>
      <p:pic>
        <p:nvPicPr>
          <p:cNvPr id="8" name="Graphic 7" descr="Add with solid fill">
            <a:extLst>
              <a:ext uri="{FF2B5EF4-FFF2-40B4-BE49-F238E27FC236}">
                <a16:creationId xmlns:a16="http://schemas.microsoft.com/office/drawing/2014/main" id="{BA9EECD3-624B-E7CC-9EF9-584199A593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1480" y="3523397"/>
            <a:ext cx="914400" cy="914400"/>
          </a:xfrm>
          <a:prstGeom prst="rect">
            <a:avLst/>
          </a:prstGeom>
        </p:spPr>
      </p:pic>
      <p:pic>
        <p:nvPicPr>
          <p:cNvPr id="10" name="Picture 9">
            <a:extLst>
              <a:ext uri="{FF2B5EF4-FFF2-40B4-BE49-F238E27FC236}">
                <a16:creationId xmlns:a16="http://schemas.microsoft.com/office/drawing/2014/main" id="{A3F7958F-01A6-CE59-F5A8-DC99B340B1E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207465" y="2468458"/>
            <a:ext cx="1910967" cy="1074919"/>
          </a:xfrm>
          <a:prstGeom prst="rect">
            <a:avLst/>
          </a:prstGeom>
        </p:spPr>
      </p:pic>
      <p:pic>
        <p:nvPicPr>
          <p:cNvPr id="11" name="Picture 10">
            <a:extLst>
              <a:ext uri="{FF2B5EF4-FFF2-40B4-BE49-F238E27FC236}">
                <a16:creationId xmlns:a16="http://schemas.microsoft.com/office/drawing/2014/main" id="{481905AC-184F-4802-7B5B-DB6C1179FF3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207464" y="3681474"/>
            <a:ext cx="1910967" cy="1074919"/>
          </a:xfrm>
          <a:prstGeom prst="rect">
            <a:avLst/>
          </a:prstGeom>
        </p:spPr>
      </p:pic>
      <p:pic>
        <p:nvPicPr>
          <p:cNvPr id="12" name="Picture 11">
            <a:extLst>
              <a:ext uri="{FF2B5EF4-FFF2-40B4-BE49-F238E27FC236}">
                <a16:creationId xmlns:a16="http://schemas.microsoft.com/office/drawing/2014/main" id="{F934916F-239F-00B9-CF3E-2EDFE04499E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207463" y="4872223"/>
            <a:ext cx="1910967" cy="1074919"/>
          </a:xfrm>
          <a:prstGeom prst="rect">
            <a:avLst/>
          </a:prstGeom>
        </p:spPr>
      </p:pic>
      <p:sp>
        <p:nvSpPr>
          <p:cNvPr id="13" name="TextBox 12">
            <a:extLst>
              <a:ext uri="{FF2B5EF4-FFF2-40B4-BE49-F238E27FC236}">
                <a16:creationId xmlns:a16="http://schemas.microsoft.com/office/drawing/2014/main" id="{C9192DDF-EDDC-FCB6-93E5-B5873AD63B21}"/>
              </a:ext>
            </a:extLst>
          </p:cNvPr>
          <p:cNvSpPr txBox="1"/>
          <p:nvPr/>
        </p:nvSpPr>
        <p:spPr>
          <a:xfrm>
            <a:off x="6920433" y="3458537"/>
            <a:ext cx="546625" cy="307777"/>
          </a:xfrm>
          <a:prstGeom prst="rect">
            <a:avLst/>
          </a:prstGeom>
          <a:solidFill>
            <a:schemeClr val="bg1"/>
          </a:solidFill>
          <a:ln>
            <a:noFill/>
          </a:ln>
        </p:spPr>
        <p:txBody>
          <a:bodyPr wrap="none" lIns="0" tIns="0" rIns="0" bIns="0" rtlCol="0">
            <a:spAutoFit/>
          </a:bodyPr>
          <a:lstStyle/>
          <a:p>
            <a:pPr algn="l" fontAlgn="auto">
              <a:spcAft>
                <a:spcPts val="0"/>
              </a:spcAft>
            </a:pPr>
            <a:r>
              <a:rPr lang="en-US" sz="2000" b="1">
                <a:solidFill>
                  <a:srgbClr val="FF0000"/>
                </a:solidFill>
                <a:latin typeface="DM Sans" pitchFamily="2" charset="0"/>
              </a:rPr>
              <a:t>AND</a:t>
            </a:r>
          </a:p>
        </p:txBody>
      </p:sp>
      <p:sp>
        <p:nvSpPr>
          <p:cNvPr id="14" name="TextBox 13">
            <a:extLst>
              <a:ext uri="{FF2B5EF4-FFF2-40B4-BE49-F238E27FC236}">
                <a16:creationId xmlns:a16="http://schemas.microsoft.com/office/drawing/2014/main" id="{19CB1DAC-A336-B3A1-1483-AEEBCD060877}"/>
              </a:ext>
            </a:extLst>
          </p:cNvPr>
          <p:cNvSpPr txBox="1"/>
          <p:nvPr/>
        </p:nvSpPr>
        <p:spPr>
          <a:xfrm>
            <a:off x="6937196" y="4660420"/>
            <a:ext cx="546625" cy="307777"/>
          </a:xfrm>
          <a:prstGeom prst="rect">
            <a:avLst/>
          </a:prstGeom>
          <a:solidFill>
            <a:schemeClr val="bg1"/>
          </a:solidFill>
          <a:ln>
            <a:noFill/>
          </a:ln>
        </p:spPr>
        <p:txBody>
          <a:bodyPr wrap="none" lIns="0" tIns="0" rIns="0" bIns="0" rtlCol="0">
            <a:spAutoFit/>
          </a:bodyPr>
          <a:lstStyle/>
          <a:p>
            <a:pPr algn="l" fontAlgn="auto">
              <a:spcAft>
                <a:spcPts val="0"/>
              </a:spcAft>
            </a:pPr>
            <a:r>
              <a:rPr lang="en-US" sz="2000" b="1">
                <a:solidFill>
                  <a:srgbClr val="FF0000"/>
                </a:solidFill>
                <a:latin typeface="DM Sans" pitchFamily="2" charset="0"/>
              </a:rPr>
              <a:t>AND</a:t>
            </a:r>
          </a:p>
        </p:txBody>
      </p:sp>
      <p:sp>
        <p:nvSpPr>
          <p:cNvPr id="4" name="Rectangle 3">
            <a:extLst>
              <a:ext uri="{FF2B5EF4-FFF2-40B4-BE49-F238E27FC236}">
                <a16:creationId xmlns:a16="http://schemas.microsoft.com/office/drawing/2014/main" id="{A963F5F5-0BFA-1A8E-D915-843F9C41A083}"/>
              </a:ext>
            </a:extLst>
          </p:cNvPr>
          <p:cNvSpPr/>
          <p:nvPr/>
        </p:nvSpPr>
        <p:spPr>
          <a:xfrm>
            <a:off x="9124573" y="3298573"/>
            <a:ext cx="1875587" cy="276999"/>
          </a:xfrm>
          <a:prstGeom prst="rect">
            <a:avLst/>
          </a:prstGeom>
        </p:spPr>
        <p:txBody>
          <a:bodyPr wrap="square">
            <a:spAutoFit/>
          </a:bodyPr>
          <a:lstStyle/>
          <a:p>
            <a:r>
              <a:rPr lang="en-US" sz="1200" b="1">
                <a:latin typeface="DM Sans" pitchFamily="2" charset="0"/>
              </a:rPr>
              <a:t>Support</a:t>
            </a:r>
          </a:p>
        </p:txBody>
      </p:sp>
      <p:sp>
        <p:nvSpPr>
          <p:cNvPr id="6" name="Rectangle 5">
            <a:extLst>
              <a:ext uri="{FF2B5EF4-FFF2-40B4-BE49-F238E27FC236}">
                <a16:creationId xmlns:a16="http://schemas.microsoft.com/office/drawing/2014/main" id="{417E4BFE-478F-89FA-F29F-17DEFB0D1DAE}"/>
              </a:ext>
            </a:extLst>
          </p:cNvPr>
          <p:cNvSpPr/>
          <p:nvPr/>
        </p:nvSpPr>
        <p:spPr>
          <a:xfrm>
            <a:off x="9118431" y="4352643"/>
            <a:ext cx="2419727" cy="276999"/>
          </a:xfrm>
          <a:prstGeom prst="rect">
            <a:avLst/>
          </a:prstGeom>
        </p:spPr>
        <p:txBody>
          <a:bodyPr wrap="square">
            <a:spAutoFit/>
          </a:bodyPr>
          <a:lstStyle/>
          <a:p>
            <a:r>
              <a:rPr lang="en-US" sz="1200" b="1">
                <a:latin typeface="DM Sans" pitchFamily="2" charset="0"/>
              </a:rPr>
              <a:t>Benefits &amp; Resources</a:t>
            </a:r>
          </a:p>
        </p:txBody>
      </p:sp>
      <p:sp>
        <p:nvSpPr>
          <p:cNvPr id="9" name="Rectangle 8">
            <a:extLst>
              <a:ext uri="{FF2B5EF4-FFF2-40B4-BE49-F238E27FC236}">
                <a16:creationId xmlns:a16="http://schemas.microsoft.com/office/drawing/2014/main" id="{0EB4805C-117A-8030-B50D-B0EF94A8B383}"/>
              </a:ext>
            </a:extLst>
          </p:cNvPr>
          <p:cNvSpPr/>
          <p:nvPr/>
        </p:nvSpPr>
        <p:spPr>
          <a:xfrm>
            <a:off x="9118430" y="5577318"/>
            <a:ext cx="1910967" cy="276999"/>
          </a:xfrm>
          <a:prstGeom prst="rect">
            <a:avLst/>
          </a:prstGeom>
        </p:spPr>
        <p:txBody>
          <a:bodyPr wrap="square">
            <a:spAutoFit/>
          </a:bodyPr>
          <a:lstStyle/>
          <a:p>
            <a:r>
              <a:rPr lang="en-US" sz="1200" b="1">
                <a:latin typeface="DM Sans" pitchFamily="2" charset="0"/>
              </a:rPr>
              <a:t>Care Navigation</a:t>
            </a:r>
          </a:p>
        </p:txBody>
      </p:sp>
      <p:pic>
        <p:nvPicPr>
          <p:cNvPr id="2" name="Picture 1">
            <a:extLst>
              <a:ext uri="{FF2B5EF4-FFF2-40B4-BE49-F238E27FC236}">
                <a16:creationId xmlns:a16="http://schemas.microsoft.com/office/drawing/2014/main" id="{EA749DE1-FEA1-6A9E-35EB-C4EB3462AC2A}"/>
              </a:ext>
            </a:extLst>
          </p:cNvPr>
          <p:cNvPicPr>
            <a:picLocks noChangeAspect="1"/>
          </p:cNvPicPr>
          <p:nvPr/>
        </p:nvPicPr>
        <p:blipFill>
          <a:blip r:embed="rId8"/>
          <a:stretch>
            <a:fillRect/>
          </a:stretch>
        </p:blipFill>
        <p:spPr>
          <a:xfrm>
            <a:off x="210653" y="6473952"/>
            <a:ext cx="1041894" cy="280750"/>
          </a:xfrm>
          <a:prstGeom prst="rect">
            <a:avLst/>
          </a:prstGeom>
        </p:spPr>
      </p:pic>
    </p:spTree>
    <p:extLst>
      <p:ext uri="{BB962C8B-B14F-4D97-AF65-F5344CB8AC3E}">
        <p14:creationId xmlns:p14="http://schemas.microsoft.com/office/powerpoint/2010/main" val="1014440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3">
            <a:extLst>
              <a:ext uri="{FF2B5EF4-FFF2-40B4-BE49-F238E27FC236}">
                <a16:creationId xmlns:a16="http://schemas.microsoft.com/office/drawing/2014/main" id="{DB7B07B2-FB08-7CD2-EAA7-7F6DC9B3AD23}"/>
              </a:ext>
            </a:extLst>
          </p:cNvPr>
          <p:cNvGraphicFramePr>
            <a:graphicFrameLocks noGrp="1"/>
          </p:cNvGraphicFramePr>
          <p:nvPr>
            <p:extLst>
              <p:ext uri="{D42A27DB-BD31-4B8C-83A1-F6EECF244321}">
                <p14:modId xmlns:p14="http://schemas.microsoft.com/office/powerpoint/2010/main" val="2833679639"/>
              </p:ext>
            </p:extLst>
          </p:nvPr>
        </p:nvGraphicFramePr>
        <p:xfrm>
          <a:off x="306513" y="1374407"/>
          <a:ext cx="11578976" cy="4941361"/>
        </p:xfrm>
        <a:graphic>
          <a:graphicData uri="http://schemas.openxmlformats.org/drawingml/2006/table">
            <a:tbl>
              <a:tblPr firstRow="1" bandRow="1">
                <a:tableStyleId>{7E9639D4-E3E2-4D34-9284-5A2195B3D0D7}</a:tableStyleId>
              </a:tblPr>
              <a:tblGrid>
                <a:gridCol w="2652444">
                  <a:extLst>
                    <a:ext uri="{9D8B030D-6E8A-4147-A177-3AD203B41FA5}">
                      <a16:colId xmlns:a16="http://schemas.microsoft.com/office/drawing/2014/main" val="3504692493"/>
                    </a:ext>
                  </a:extLst>
                </a:gridCol>
                <a:gridCol w="2231633">
                  <a:extLst>
                    <a:ext uri="{9D8B030D-6E8A-4147-A177-3AD203B41FA5}">
                      <a16:colId xmlns:a16="http://schemas.microsoft.com/office/drawing/2014/main" val="3575944287"/>
                    </a:ext>
                  </a:extLst>
                </a:gridCol>
                <a:gridCol w="2231633">
                  <a:extLst>
                    <a:ext uri="{9D8B030D-6E8A-4147-A177-3AD203B41FA5}">
                      <a16:colId xmlns:a16="http://schemas.microsoft.com/office/drawing/2014/main" val="901505905"/>
                    </a:ext>
                  </a:extLst>
                </a:gridCol>
                <a:gridCol w="2231633">
                  <a:extLst>
                    <a:ext uri="{9D8B030D-6E8A-4147-A177-3AD203B41FA5}">
                      <a16:colId xmlns:a16="http://schemas.microsoft.com/office/drawing/2014/main" val="4290755456"/>
                    </a:ext>
                  </a:extLst>
                </a:gridCol>
                <a:gridCol w="2231633">
                  <a:extLst>
                    <a:ext uri="{9D8B030D-6E8A-4147-A177-3AD203B41FA5}">
                      <a16:colId xmlns:a16="http://schemas.microsoft.com/office/drawing/2014/main" val="584655931"/>
                    </a:ext>
                  </a:extLst>
                </a:gridCol>
              </a:tblGrid>
              <a:tr h="1243445">
                <a:tc>
                  <a:txBody>
                    <a:bodyPr/>
                    <a:lstStyle/>
                    <a:p>
                      <a:pPr algn="ctr"/>
                      <a:endParaRPr lang="en-US" sz="1300">
                        <a:solidFill>
                          <a:schemeClr val="tx1"/>
                        </a:solidFill>
                        <a:latin typeface="DM Sans" pitchFamily="2" charset="0"/>
                      </a:endParaRPr>
                    </a:p>
                    <a:p>
                      <a:pPr algn="ctr"/>
                      <a:endParaRPr lang="en-US" sz="1100">
                        <a:solidFill>
                          <a:schemeClr val="tx1"/>
                        </a:solidFill>
                        <a:latin typeface="DM Sans" pitchFamily="2" charset="0"/>
                      </a:endParaRPr>
                    </a:p>
                    <a:p>
                      <a:pPr algn="ctr"/>
                      <a:endParaRPr lang="en-US" sz="1100">
                        <a:solidFill>
                          <a:schemeClr val="tx1"/>
                        </a:solidFill>
                        <a:latin typeface="DM Sans" pitchFamily="2" charset="0"/>
                      </a:endParaRPr>
                    </a:p>
                    <a:p>
                      <a:pPr algn="ctr"/>
                      <a:endParaRPr lang="en-US" sz="1100">
                        <a:solidFill>
                          <a:schemeClr val="tx1"/>
                        </a:solidFill>
                        <a:latin typeface="DM Sans" pitchFamily="2" charset="0"/>
                      </a:endParaRPr>
                    </a:p>
                    <a:p>
                      <a:pPr algn="ctr"/>
                      <a:endParaRPr lang="en-US" sz="1100">
                        <a:solidFill>
                          <a:schemeClr val="tx1"/>
                        </a:solidFill>
                        <a:latin typeface="DM Sans" pitchFamily="2" charset="0"/>
                      </a:endParaRPr>
                    </a:p>
                    <a:p>
                      <a:pPr algn="ctr"/>
                      <a:endParaRPr lang="en-US" sz="1100">
                        <a:solidFill>
                          <a:schemeClr val="tx1"/>
                        </a:solidFill>
                        <a:latin typeface="DM Sans" pitchFamily="2" charset="0"/>
                      </a:endParaRPr>
                    </a:p>
                    <a:p>
                      <a:pPr algn="ctr"/>
                      <a:endParaRPr lang="en-US" sz="1100">
                        <a:solidFill>
                          <a:schemeClr val="tx1"/>
                        </a:solidFill>
                        <a:latin typeface="DM Sans" pitchFamily="2" charset="0"/>
                      </a:endParaRPr>
                    </a:p>
                  </a:txBody>
                  <a:tcPr anchor="ctr">
                    <a:lnL w="12700" cap="flat" cmpd="sng" algn="ctr">
                      <a:solidFill>
                        <a:schemeClr val="bg1"/>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a:txBody>
                    <a:bodyPr/>
                    <a:lstStyle/>
                    <a:p>
                      <a:pPr algn="ctr"/>
                      <a:endParaRPr lang="en-US" sz="1100">
                        <a:latin typeface="DM Sans" pitchFamily="2" charset="0"/>
                      </a:endParaRPr>
                    </a:p>
                    <a:p>
                      <a:pPr algn="ctr"/>
                      <a:endParaRPr lang="en-US" sz="1100">
                        <a:latin typeface="DM Sans" pitchFamily="2" charset="0"/>
                      </a:endParaRPr>
                    </a:p>
                    <a:p>
                      <a:pPr algn="ctr"/>
                      <a:endParaRPr lang="en-US" sz="1100">
                        <a:latin typeface="DM Sans" pitchFamily="2" charset="0"/>
                      </a:endParaRPr>
                    </a:p>
                  </a:txBody>
                  <a:tcPr>
                    <a:lnL w="12700" cap="flat" cmpd="sng" algn="ctr">
                      <a:solidFill>
                        <a:srgbClr val="A9BEC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lumMod val="95000"/>
                      </a:schemeClr>
                    </a:solidFill>
                  </a:tcPr>
                </a:tc>
                <a:tc>
                  <a:txBody>
                    <a:bodyPr/>
                    <a:lstStyle/>
                    <a:p>
                      <a:pPr algn="ctr"/>
                      <a:endParaRPr lang="en-US" sz="1100">
                        <a:latin typeface="DM Sans"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lumMod val="95000"/>
                      </a:schemeClr>
                    </a:solidFill>
                  </a:tcPr>
                </a:tc>
                <a:tc>
                  <a:txBody>
                    <a:bodyPr/>
                    <a:lstStyle/>
                    <a:p>
                      <a:pPr algn="ctr"/>
                      <a:endParaRPr lang="en-US" sz="1100">
                        <a:latin typeface="DM Sans"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lumMod val="95000"/>
                      </a:schemeClr>
                    </a:solidFill>
                  </a:tcPr>
                </a:tc>
                <a:tc>
                  <a:txBody>
                    <a:bodyPr/>
                    <a:lstStyle/>
                    <a:p>
                      <a:pPr algn="ctr"/>
                      <a:endParaRPr lang="en-US" sz="1100">
                        <a:latin typeface="DM Sans"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88669672"/>
                  </a:ext>
                </a:extLst>
              </a:tr>
              <a:tr h="1023587">
                <a:tc>
                  <a:txBody>
                    <a:bodyPr/>
                    <a:lstStyle/>
                    <a:p>
                      <a:pPr marL="0" marR="0">
                        <a:lnSpc>
                          <a:spcPct val="100000"/>
                        </a:lnSpc>
                        <a:spcBef>
                          <a:spcPts val="0"/>
                        </a:spcBef>
                        <a:spcAft>
                          <a:spcPts val="0"/>
                        </a:spcAft>
                      </a:pPr>
                      <a:r>
                        <a:rPr lang="en-US" sz="1700" b="1">
                          <a:effectLst/>
                          <a:latin typeface="DM Sans" pitchFamily="2" charset="0"/>
                          <a:ea typeface="Calibri" panose="020F0502020204030204" pitchFamily="34" charset="0"/>
                        </a:rPr>
                        <a:t>Across all content the following stood out:</a:t>
                      </a:r>
                    </a:p>
                  </a:txBody>
                  <a:tcPr marL="68580" marR="68580" marT="0" marB="0" anchor="ctr">
                    <a:lnR w="12700" cap="flat" cmpd="sng" algn="ctr">
                      <a:solidFill>
                        <a:srgbClr val="A9BECE"/>
                      </a:solidFill>
                      <a:prstDash val="solid"/>
                      <a:round/>
                      <a:headEnd type="none" w="med" len="med"/>
                      <a:tailEnd type="none" w="med" len="med"/>
                    </a:lnR>
                  </a:tcPr>
                </a:tc>
                <a:tc gridSpan="4">
                  <a:txBody>
                    <a:bodyPr/>
                    <a:lstStyle/>
                    <a:p>
                      <a:pPr marL="285750" marR="0" lvl="0" indent="-285750" algn="l" defTabSz="914400" rtl="0" eaLnBrk="1" fontAlgn="auto" latinLnBrk="0" hangingPunct="1">
                        <a:lnSpc>
                          <a:spcPts val="13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dirty="0">
                          <a:ln>
                            <a:noFill/>
                          </a:ln>
                          <a:solidFill>
                            <a:srgbClr val="0D4877"/>
                          </a:solidFill>
                          <a:effectLst/>
                          <a:uLnTx/>
                          <a:uFillTx/>
                          <a:latin typeface="DM Sans" pitchFamily="2" charset="0"/>
                          <a:ea typeface="+mn-ea"/>
                          <a:cs typeface="+mn-cs"/>
                        </a:rPr>
                        <a:t>Positive tone and message</a:t>
                      </a:r>
                    </a:p>
                    <a:p>
                      <a:pPr marL="285750" marR="0" lvl="0" indent="-285750" algn="l" defTabSz="914400" rtl="0" eaLnBrk="1" fontAlgn="auto" latinLnBrk="0" hangingPunct="1">
                        <a:lnSpc>
                          <a:spcPts val="13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dirty="0">
                          <a:ln>
                            <a:noFill/>
                          </a:ln>
                          <a:solidFill>
                            <a:srgbClr val="0D4877"/>
                          </a:solidFill>
                          <a:effectLst/>
                          <a:uLnTx/>
                          <a:uFillTx/>
                          <a:latin typeface="DM Sans" pitchFamily="2" charset="0"/>
                          <a:ea typeface="+mn-ea"/>
                          <a:cs typeface="+mn-cs"/>
                        </a:rPr>
                        <a:t>BCBSMA cares about their consumers’ unique needs and is here to support them</a:t>
                      </a:r>
                    </a:p>
                    <a:p>
                      <a:pPr marL="285750" marR="0" lvl="0" indent="-285750" algn="l" defTabSz="914400" rtl="0" eaLnBrk="1" fontAlgn="auto" latinLnBrk="0" hangingPunct="1">
                        <a:lnSpc>
                          <a:spcPts val="13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dirty="0">
                          <a:ln>
                            <a:noFill/>
                          </a:ln>
                          <a:solidFill>
                            <a:srgbClr val="0D4877"/>
                          </a:solidFill>
                          <a:effectLst/>
                          <a:uLnTx/>
                          <a:uFillTx/>
                          <a:latin typeface="DM Sans" pitchFamily="2" charset="0"/>
                          <a:ea typeface="+mn-ea"/>
                          <a:cs typeface="+mn-cs"/>
                        </a:rPr>
                        <a:t>Generic content missing the how and what (e.g., confusion on what the actual offerings are, wanting clarity on how offerings will be customized)</a:t>
                      </a:r>
                    </a:p>
                    <a:p>
                      <a:pPr marL="285750" marR="0" lvl="0" indent="-285750" algn="l" defTabSz="914400" rtl="0" eaLnBrk="1" fontAlgn="auto" latinLnBrk="0" hangingPunct="1">
                        <a:lnSpc>
                          <a:spcPts val="13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dirty="0">
                          <a:ln>
                            <a:noFill/>
                          </a:ln>
                          <a:solidFill>
                            <a:srgbClr val="0D4877"/>
                          </a:solidFill>
                          <a:effectLst/>
                          <a:uLnTx/>
                          <a:uFillTx/>
                          <a:latin typeface="DM Sans" pitchFamily="2" charset="0"/>
                          <a:ea typeface="+mn-ea"/>
                          <a:cs typeface="+mn-cs"/>
                        </a:rPr>
                        <a:t>The blue and orange animated line was distracting to a small minority*; others were unclear on its purpose</a:t>
                      </a:r>
                      <a:endParaRPr lang="en-US" sz="1300" b="1" dirty="0">
                        <a:effectLst/>
                        <a:latin typeface="DM Sans" pitchFamily="2" charset="0"/>
                        <a:ea typeface="Calibri" panose="020F0502020204030204" pitchFamily="34" charset="0"/>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hMerge="1">
                  <a:txBody>
                    <a:bodyPr/>
                    <a:lstStyle/>
                    <a:p>
                      <a:pPr marL="285750" indent="-285750" algn="l" fontAlgn="b">
                        <a:lnSpc>
                          <a:spcPts val="1300"/>
                        </a:lnSpc>
                        <a:spcAft>
                          <a:spcPts val="600"/>
                        </a:spcAft>
                        <a:buFont typeface="Arial" panose="020B0604020202020204" pitchFamily="34" charset="0"/>
                        <a:buChar char="•"/>
                      </a:pPr>
                      <a:endParaRPr kumimoji="0" lang="en-US" sz="1300" b="0" i="0" u="none" strike="noStrike" kern="1200" cap="none" spc="0" normalizeH="0" baseline="0">
                        <a:ln>
                          <a:noFill/>
                        </a:ln>
                        <a:solidFill>
                          <a:srgbClr val="0D4877"/>
                        </a:solidFill>
                        <a:effectLst/>
                        <a:uLnTx/>
                        <a:uFillTx/>
                        <a:latin typeface="DM Sans" pitchFamily="2" charset="0"/>
                        <a:ea typeface="+mn-ea"/>
                        <a:cs typeface="+mn-cs"/>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hMerge="1">
                  <a:txBody>
                    <a:bodyPr/>
                    <a:lstStyle/>
                    <a:p>
                      <a:pPr marL="285750" marR="0" lvl="0" indent="-285750" algn="l" defTabSz="914400" rtl="0" eaLnBrk="1" fontAlgn="b" latinLnBrk="0" hangingPunct="1">
                        <a:lnSpc>
                          <a:spcPts val="1300"/>
                        </a:lnSpc>
                        <a:spcBef>
                          <a:spcPts val="0"/>
                        </a:spcBef>
                        <a:spcAft>
                          <a:spcPts val="600"/>
                        </a:spcAft>
                        <a:buClrTx/>
                        <a:buSzTx/>
                        <a:buFont typeface="Arial" panose="020B0604020202020204" pitchFamily="34" charset="0"/>
                        <a:buChar char="•"/>
                        <a:tabLst/>
                        <a:defRPr/>
                      </a:pPr>
                      <a:endParaRPr lang="en-US" sz="1300" b="1">
                        <a:effectLst/>
                        <a:latin typeface="DM Sans" pitchFamily="2" charset="0"/>
                        <a:ea typeface="Calibri" panose="020F0502020204030204" pitchFamily="34" charset="0"/>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hMerge="1">
                  <a:txBody>
                    <a:bodyPr/>
                    <a:lstStyle/>
                    <a:p>
                      <a:pPr marL="285750" indent="-285750" algn="l" fontAlgn="b">
                        <a:lnSpc>
                          <a:spcPts val="1300"/>
                        </a:lnSpc>
                        <a:spcAft>
                          <a:spcPts val="600"/>
                        </a:spcAft>
                        <a:buFont typeface="Arial" panose="020B0604020202020204" pitchFamily="34" charset="0"/>
                        <a:buChar char="•"/>
                      </a:pPr>
                      <a:endParaRPr kumimoji="0" lang="en-US" sz="1300" b="0" i="0" u="none" strike="noStrike" kern="1200" cap="none" spc="0" normalizeH="0" baseline="0">
                        <a:ln>
                          <a:noFill/>
                        </a:ln>
                        <a:solidFill>
                          <a:srgbClr val="0D4877"/>
                        </a:solidFill>
                        <a:effectLst/>
                        <a:uLnTx/>
                        <a:uFillTx/>
                        <a:latin typeface="DM Sans" pitchFamily="2" charset="0"/>
                        <a:ea typeface="+mn-ea"/>
                        <a:cs typeface="+mn-cs"/>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extLst>
                  <a:ext uri="{0D108BD9-81ED-4DB2-BD59-A6C34878D82A}">
                    <a16:rowId xmlns:a16="http://schemas.microsoft.com/office/drawing/2014/main" val="3070282965"/>
                  </a:ext>
                </a:extLst>
              </a:tr>
              <a:tr h="640008">
                <a:tc>
                  <a:txBody>
                    <a:bodyPr/>
                    <a:lstStyle/>
                    <a:p>
                      <a:pPr marL="0" marR="0">
                        <a:lnSpc>
                          <a:spcPct val="100000"/>
                        </a:lnSpc>
                        <a:spcBef>
                          <a:spcPts val="0"/>
                        </a:spcBef>
                        <a:spcAft>
                          <a:spcPts val="800"/>
                        </a:spcAft>
                      </a:pPr>
                      <a:r>
                        <a:rPr lang="en-US" sz="1700" b="1">
                          <a:effectLst/>
                          <a:latin typeface="DM Sans" pitchFamily="2" charset="0"/>
                          <a:ea typeface="Calibri" panose="020F0502020204030204" pitchFamily="34" charset="0"/>
                        </a:rPr>
                        <a:t>Key Takeaways Unique to Each Ad</a:t>
                      </a:r>
                    </a:p>
                  </a:txBody>
                  <a:tcPr marL="68580" marR="68580" marT="0" marB="0" anchor="ctr">
                    <a:lnR w="12700" cap="flat" cmpd="sng" algn="ctr">
                      <a:solidFill>
                        <a:srgbClr val="A9BECE"/>
                      </a:solidFill>
                      <a:prstDash val="solid"/>
                      <a:round/>
                      <a:headEnd type="none" w="med" len="med"/>
                      <a:tailEnd type="none" w="med" len="med"/>
                    </a:lnR>
                  </a:tcPr>
                </a:tc>
                <a:tc>
                  <a:txBody>
                    <a:bodyPr/>
                    <a:lstStyle/>
                    <a:p>
                      <a:pPr marL="0" marR="0" indent="0" algn="ctr">
                        <a:lnSpc>
                          <a:spcPts val="1300"/>
                        </a:lnSpc>
                        <a:spcBef>
                          <a:spcPts val="0"/>
                        </a:spcBef>
                        <a:spcAft>
                          <a:spcPts val="600"/>
                        </a:spcAft>
                        <a:buFont typeface="Arial" panose="020B0604020202020204" pitchFamily="34" charset="0"/>
                        <a:buNone/>
                      </a:pPr>
                      <a:r>
                        <a:rPr kumimoji="0" lang="en-US" sz="1300" b="1" i="0" u="none" strike="noStrike" kern="1200" cap="none" spc="0" normalizeH="0" baseline="0">
                          <a:ln>
                            <a:noFill/>
                          </a:ln>
                          <a:solidFill>
                            <a:schemeClr val="accent4"/>
                          </a:solidFill>
                          <a:effectLst/>
                          <a:uLnTx/>
                          <a:uFillTx/>
                          <a:latin typeface="DM Sans" pitchFamily="2" charset="0"/>
                          <a:ea typeface="+mn-ea"/>
                          <a:cs typeface="+mn-cs"/>
                        </a:rPr>
                        <a:t>Diversity makes people feel seen &amp; represented</a:t>
                      </a: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ts val="1300"/>
                        </a:lnSpc>
                        <a:spcBef>
                          <a:spcPts val="0"/>
                        </a:spcBef>
                        <a:spcAft>
                          <a:spcPts val="600"/>
                        </a:spcAft>
                        <a:buClrTx/>
                        <a:buSzTx/>
                        <a:buFont typeface="Arial" panose="020B0604020202020204" pitchFamily="34" charset="0"/>
                        <a:buNone/>
                        <a:tabLst/>
                        <a:defRPr/>
                      </a:pPr>
                      <a:r>
                        <a:rPr kumimoji="0" lang="en-US" sz="1300" b="1" i="0" u="none" strike="noStrike" kern="1200" cap="none" spc="0" normalizeH="0" baseline="0">
                          <a:ln>
                            <a:noFill/>
                          </a:ln>
                          <a:solidFill>
                            <a:schemeClr val="accent4"/>
                          </a:solidFill>
                          <a:effectLst/>
                          <a:uLnTx/>
                          <a:uFillTx/>
                          <a:latin typeface="DM Sans" pitchFamily="2" charset="0"/>
                          <a:ea typeface="+mn-ea"/>
                          <a:cs typeface="+mn-cs"/>
                        </a:rPr>
                        <a:t>BCBSMA guides consumers through a complex system</a:t>
                      </a: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a:txBody>
                    <a:bodyPr/>
                    <a:lstStyle/>
                    <a:p>
                      <a:pPr marL="0" indent="0" algn="ctr" fontAlgn="b">
                        <a:lnSpc>
                          <a:spcPts val="1300"/>
                        </a:lnSpc>
                        <a:spcAft>
                          <a:spcPts val="600"/>
                        </a:spcAft>
                        <a:buFont typeface="Arial" panose="020B0604020202020204" pitchFamily="34" charset="0"/>
                        <a:buNone/>
                      </a:pPr>
                      <a:r>
                        <a:rPr kumimoji="0" lang="en-US" sz="1300" b="1" i="0" u="none" strike="noStrike" kern="1200" cap="none" spc="0" normalizeH="0" baseline="0">
                          <a:ln>
                            <a:noFill/>
                          </a:ln>
                          <a:solidFill>
                            <a:schemeClr val="accent4"/>
                          </a:solidFill>
                          <a:effectLst/>
                          <a:uLnTx/>
                          <a:uFillTx/>
                          <a:latin typeface="DM Sans" pitchFamily="2" charset="0"/>
                          <a:ea typeface="+mn-ea"/>
                          <a:cs typeface="+mn-cs"/>
                        </a:rPr>
                        <a:t>Highlights online access to support</a:t>
                      </a: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a:txBody>
                    <a:bodyPr/>
                    <a:lstStyle/>
                    <a:p>
                      <a:pPr marL="0" indent="0" algn="ctr" fontAlgn="b">
                        <a:lnSpc>
                          <a:spcPts val="1300"/>
                        </a:lnSpc>
                        <a:spcAft>
                          <a:spcPts val="600"/>
                        </a:spcAft>
                        <a:buFont typeface="Arial" panose="020B0604020202020204" pitchFamily="34" charset="0"/>
                        <a:buNone/>
                      </a:pPr>
                      <a:r>
                        <a:rPr kumimoji="0" lang="en-US" sz="1300" b="1" i="0" u="none" strike="noStrike" kern="1200" cap="none" spc="0" normalizeH="0" baseline="0" dirty="0">
                          <a:ln>
                            <a:noFill/>
                          </a:ln>
                          <a:solidFill>
                            <a:schemeClr val="accent4"/>
                          </a:solidFill>
                          <a:effectLst/>
                          <a:uLnTx/>
                          <a:uFillTx/>
                          <a:latin typeface="DM Sans" pitchFamily="2" charset="0"/>
                          <a:ea typeface="+mn-ea"/>
                          <a:cs typeface="+mn-cs"/>
                        </a:rPr>
                        <a:t>Viewers see their health needs reflected through relatable elements (e.g., man doing yoga)</a:t>
                      </a:r>
                      <a:endParaRPr kumimoji="0" lang="en-US" sz="1300" b="0" i="0" u="none" strike="noStrike" kern="1200" cap="none" spc="0" normalizeH="0" baseline="0" dirty="0">
                        <a:ln>
                          <a:noFill/>
                        </a:ln>
                        <a:solidFill>
                          <a:schemeClr val="accent4"/>
                        </a:solidFill>
                        <a:effectLst/>
                        <a:uLnTx/>
                        <a:uFillTx/>
                        <a:latin typeface="DM Sans" pitchFamily="2" charset="0"/>
                        <a:ea typeface="+mn-ea"/>
                        <a:cs typeface="+mn-cs"/>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extLst>
                  <a:ext uri="{0D108BD9-81ED-4DB2-BD59-A6C34878D82A}">
                    <a16:rowId xmlns:a16="http://schemas.microsoft.com/office/drawing/2014/main" val="3935756572"/>
                  </a:ext>
                </a:extLst>
              </a:tr>
              <a:tr h="117030">
                <a:tc gridSpan="5">
                  <a:txBody>
                    <a:bodyPr/>
                    <a:lstStyle/>
                    <a:p>
                      <a:pPr algn="ctr"/>
                      <a:endParaRPr lang="en-US" sz="800">
                        <a:solidFill>
                          <a:schemeClr val="tx1"/>
                        </a:solidFill>
                        <a:latin typeface="DM Sans" pitchFamily="2"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40000"/>
                        <a:lumOff val="60000"/>
                      </a:schemeClr>
                    </a:solidFill>
                  </a:tcPr>
                </a:tc>
                <a:tc hMerge="1">
                  <a:txBody>
                    <a:bodyPr/>
                    <a:lstStyle/>
                    <a:p>
                      <a:endParaRPr lang="en-US"/>
                    </a:p>
                  </a:txBody>
                  <a:tcPr/>
                </a:tc>
                <a:tc hMerge="1">
                  <a:txBody>
                    <a:bodyPr/>
                    <a:lstStyle/>
                    <a:p>
                      <a:pPr algn="ctr" fontAlgn="b"/>
                      <a:endParaRPr kumimoji="0" lang="en-US" sz="1800" b="0" i="0" u="none" strike="noStrike" kern="1200" cap="none" spc="0" normalizeH="0" baseline="0">
                        <a:ln>
                          <a:noFill/>
                        </a:ln>
                        <a:solidFill>
                          <a:srgbClr val="0D4877"/>
                        </a:solidFill>
                        <a:effectLst/>
                        <a:uLnTx/>
                        <a:uFillTx/>
                        <a:latin typeface="DM Sans" pitchFamily="2" charset="0"/>
                        <a:ea typeface="+mn-ea"/>
                        <a:cs typeface="+mn-cs"/>
                      </a:endParaRPr>
                    </a:p>
                  </a:txBody>
                  <a:tcPr marL="6350" marR="6350" marT="6350" marB="0" anchor="ctr">
                    <a:lnL w="12700" cap="flat" cmpd="sng" algn="ctr">
                      <a:no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hMerge="1">
                  <a:txBody>
                    <a:bodyPr/>
                    <a:lstStyle/>
                    <a:p>
                      <a:pPr algn="ctr" fontAlgn="b"/>
                      <a:endParaRPr kumimoji="0" lang="en-US" sz="1800" b="0" i="0" u="none" strike="noStrike" kern="1200" cap="none" spc="0" normalizeH="0" baseline="0">
                        <a:ln>
                          <a:noFill/>
                        </a:ln>
                        <a:solidFill>
                          <a:srgbClr val="0D4877"/>
                        </a:solidFill>
                        <a:effectLst/>
                        <a:uLnTx/>
                        <a:uFillTx/>
                        <a:latin typeface="DM Sans" pitchFamily="2" charset="0"/>
                        <a:ea typeface="+mn-ea"/>
                        <a:cs typeface="+mn-cs"/>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hMerge="1">
                  <a:txBody>
                    <a:bodyPr/>
                    <a:lstStyle/>
                    <a:p>
                      <a:pPr algn="ctr" fontAlgn="b"/>
                      <a:endParaRPr kumimoji="0" lang="en-US" sz="1800" b="0" i="0" u="none" strike="noStrike" kern="1200" cap="none" spc="0" normalizeH="0" baseline="0">
                        <a:ln>
                          <a:noFill/>
                        </a:ln>
                        <a:solidFill>
                          <a:srgbClr val="0D4877"/>
                        </a:solidFill>
                        <a:effectLst/>
                        <a:uLnTx/>
                        <a:uFillTx/>
                        <a:latin typeface="DM Sans" pitchFamily="2" charset="0"/>
                        <a:ea typeface="+mn-ea"/>
                        <a:cs typeface="+mn-cs"/>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extLst>
                  <a:ext uri="{0D108BD9-81ED-4DB2-BD59-A6C34878D82A}">
                    <a16:rowId xmlns:a16="http://schemas.microsoft.com/office/drawing/2014/main" val="858262083"/>
                  </a:ext>
                </a:extLst>
              </a:tr>
              <a:tr h="394977">
                <a:tc>
                  <a:txBody>
                    <a:bodyPr/>
                    <a:lstStyle/>
                    <a:p>
                      <a:pPr marL="0" marR="0">
                        <a:lnSpc>
                          <a:spcPct val="100000"/>
                        </a:lnSpc>
                        <a:spcBef>
                          <a:spcPts val="0"/>
                        </a:spcBef>
                        <a:spcAft>
                          <a:spcPts val="800"/>
                        </a:spcAft>
                      </a:pPr>
                      <a:r>
                        <a:rPr lang="en-US" sz="1700" b="1">
                          <a:effectLst/>
                          <a:latin typeface="DM Sans" pitchFamily="2" charset="0"/>
                          <a:ea typeface="Calibri" panose="020F0502020204030204" pitchFamily="34" charset="0"/>
                        </a:rPr>
                        <a:t>Initial Reactions             </a:t>
                      </a:r>
                      <a:r>
                        <a:rPr lang="en-US" sz="1000">
                          <a:effectLst/>
                          <a:latin typeface="DM Sans" pitchFamily="2" charset="0"/>
                          <a:ea typeface="Calibri" panose="020F0502020204030204" pitchFamily="34" charset="0"/>
                        </a:rPr>
                        <a:t>(T2B; very/somewhat positive)</a:t>
                      </a:r>
                    </a:p>
                  </a:txBody>
                  <a:tcPr marL="68580" marR="68580" marT="0" marB="0" anchor="ctr">
                    <a:lnR w="12700" cap="flat" cmpd="sng" algn="ctr">
                      <a:solidFill>
                        <a:srgbClr val="A9BECE"/>
                      </a:solidFill>
                      <a:prstDash val="solid"/>
                      <a:round/>
                      <a:headEnd type="none" w="med" len="med"/>
                      <a:tailEnd type="none" w="med" len="med"/>
                    </a:lnR>
                  </a:tcPr>
                </a:tc>
                <a:tc>
                  <a:txBody>
                    <a:bodyPr/>
                    <a:lstStyle/>
                    <a:p>
                      <a:pPr marL="0" marR="0" algn="ctr">
                        <a:lnSpc>
                          <a:spcPct val="150000"/>
                        </a:lnSpc>
                        <a:spcBef>
                          <a:spcPts val="0"/>
                        </a:spcBef>
                        <a:spcAft>
                          <a:spcPts val="800"/>
                        </a:spcAft>
                      </a:pPr>
                      <a:r>
                        <a:rPr kumimoji="0" lang="en-US" sz="1600" b="1" i="0" u="none" strike="noStrike" kern="1200" cap="none" spc="0" normalizeH="0" baseline="0">
                          <a:ln>
                            <a:noFill/>
                          </a:ln>
                          <a:solidFill>
                            <a:srgbClr val="0D4877"/>
                          </a:solidFill>
                          <a:effectLst/>
                          <a:uLnTx/>
                          <a:uFillTx/>
                          <a:latin typeface="DM Sans" pitchFamily="2" charset="0"/>
                          <a:ea typeface="+mn-ea"/>
                          <a:cs typeface="+mn-cs"/>
                        </a:rPr>
                        <a:t>75%</a:t>
                      </a:r>
                      <a:endParaRPr lang="en-US" sz="1600">
                        <a:effectLst/>
                        <a:latin typeface="DM Sans" pitchFamily="2" charset="0"/>
                        <a:ea typeface="Calibri" panose="020F0502020204030204" pitchFamily="34" charset="0"/>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a:txBody>
                    <a:bodyPr/>
                    <a:lstStyle/>
                    <a:p>
                      <a:pPr algn="ctr" fontAlgn="b"/>
                      <a:r>
                        <a:rPr kumimoji="0" lang="en-US" sz="1600" b="1" i="0" u="none" strike="noStrike" kern="1200" cap="none" spc="0" normalizeH="0" baseline="0">
                          <a:ln>
                            <a:noFill/>
                          </a:ln>
                          <a:solidFill>
                            <a:srgbClr val="0D4877"/>
                          </a:solidFill>
                          <a:effectLst/>
                          <a:uLnTx/>
                          <a:uFillTx/>
                          <a:latin typeface="DM Sans" pitchFamily="2" charset="0"/>
                          <a:ea typeface="+mn-ea"/>
                          <a:cs typeface="+mn-cs"/>
                        </a:rPr>
                        <a:t>68%</a:t>
                      </a: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a:txBody>
                    <a:bodyPr/>
                    <a:lstStyle/>
                    <a:p>
                      <a:pPr algn="ctr" fontAlgn="b"/>
                      <a:r>
                        <a:rPr kumimoji="0" lang="en-US" sz="1600" b="1" i="0" u="none" strike="noStrike" kern="1200" cap="none" spc="0" normalizeH="0" baseline="0">
                          <a:ln>
                            <a:noFill/>
                          </a:ln>
                          <a:solidFill>
                            <a:srgbClr val="0D4877"/>
                          </a:solidFill>
                          <a:effectLst/>
                          <a:uLnTx/>
                          <a:uFillTx/>
                          <a:latin typeface="DM Sans" pitchFamily="2" charset="0"/>
                          <a:ea typeface="+mn-ea"/>
                          <a:cs typeface="+mn-cs"/>
                        </a:rPr>
                        <a:t>67%</a:t>
                      </a: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a:txBody>
                    <a:bodyPr/>
                    <a:lstStyle/>
                    <a:p>
                      <a:pPr algn="ctr" fontAlgn="b"/>
                      <a:r>
                        <a:rPr kumimoji="0" lang="en-US" sz="1600" b="1" i="0" u="none" strike="noStrike" kern="1200" cap="none" spc="0" normalizeH="0" baseline="0">
                          <a:ln>
                            <a:noFill/>
                          </a:ln>
                          <a:solidFill>
                            <a:srgbClr val="0D4877"/>
                          </a:solidFill>
                          <a:effectLst/>
                          <a:uLnTx/>
                          <a:uFillTx/>
                          <a:latin typeface="DM Sans" pitchFamily="2" charset="0"/>
                          <a:ea typeface="+mn-ea"/>
                          <a:cs typeface="+mn-cs"/>
                        </a:rPr>
                        <a:t>63%</a:t>
                      </a: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extLst>
                  <a:ext uri="{0D108BD9-81ED-4DB2-BD59-A6C34878D82A}">
                    <a16:rowId xmlns:a16="http://schemas.microsoft.com/office/drawing/2014/main" val="1199374875"/>
                  </a:ext>
                </a:extLst>
              </a:tr>
              <a:tr h="394977">
                <a:tc>
                  <a:txBody>
                    <a:bodyPr/>
                    <a:lstStyle/>
                    <a:p>
                      <a:pPr marL="0" marR="0">
                        <a:lnSpc>
                          <a:spcPct val="100000"/>
                        </a:lnSpc>
                        <a:spcBef>
                          <a:spcPts val="0"/>
                        </a:spcBef>
                        <a:spcAft>
                          <a:spcPts val="800"/>
                        </a:spcAft>
                      </a:pPr>
                      <a:r>
                        <a:rPr lang="en-US" sz="1700" b="1">
                          <a:effectLst/>
                          <a:latin typeface="DM Sans" pitchFamily="2" charset="0"/>
                          <a:ea typeface="Calibri" panose="020F0502020204030204" pitchFamily="34" charset="0"/>
                        </a:rPr>
                        <a:t>Relevancy                        </a:t>
                      </a:r>
                      <a:r>
                        <a:rPr lang="en-US" sz="1600" b="1">
                          <a:effectLst/>
                          <a:latin typeface="DM Sans" pitchFamily="2" charset="0"/>
                          <a:ea typeface="Calibri" panose="020F0502020204030204" pitchFamily="34" charset="0"/>
                        </a:rPr>
                        <a:t> </a:t>
                      </a:r>
                      <a:r>
                        <a:rPr lang="en-US" sz="1000">
                          <a:effectLst/>
                          <a:latin typeface="DM Sans" pitchFamily="2" charset="0"/>
                          <a:ea typeface="Calibri" panose="020F0502020204030204" pitchFamily="34" charset="0"/>
                        </a:rPr>
                        <a:t>(T3B; extremely/very/somewhat relevant)</a:t>
                      </a:r>
                    </a:p>
                  </a:txBody>
                  <a:tcPr marL="68580" marR="68580" marT="0" marB="0" anchor="ctr">
                    <a:lnR w="12700" cap="flat" cmpd="sng" algn="ctr">
                      <a:solidFill>
                        <a:srgbClr val="A9BECE"/>
                      </a:solidFill>
                      <a:prstDash val="solid"/>
                      <a:round/>
                      <a:headEnd type="none" w="med" len="med"/>
                      <a:tailEnd type="none" w="med" len="med"/>
                    </a:lnR>
                  </a:tcPr>
                </a:tc>
                <a:tc>
                  <a:txBody>
                    <a:bodyPr/>
                    <a:lstStyle/>
                    <a:p>
                      <a:pPr marL="0" marR="0" algn="ctr">
                        <a:lnSpc>
                          <a:spcPct val="150000"/>
                        </a:lnSpc>
                        <a:spcBef>
                          <a:spcPts val="0"/>
                        </a:spcBef>
                        <a:spcAft>
                          <a:spcPts val="800"/>
                        </a:spcAft>
                      </a:pPr>
                      <a:r>
                        <a:rPr kumimoji="0" lang="en-US" sz="1600" b="1" i="0" u="none" strike="noStrike" kern="1200" cap="none" spc="0" normalizeH="0" baseline="0">
                          <a:ln>
                            <a:noFill/>
                          </a:ln>
                          <a:solidFill>
                            <a:srgbClr val="0D4877"/>
                          </a:solidFill>
                          <a:effectLst/>
                          <a:uLnTx/>
                          <a:uFillTx/>
                          <a:latin typeface="DM Sans" pitchFamily="2" charset="0"/>
                          <a:ea typeface="+mn-ea"/>
                          <a:cs typeface="+mn-cs"/>
                        </a:rPr>
                        <a:t>75%</a:t>
                      </a:r>
                      <a:endParaRPr lang="en-US" sz="1600">
                        <a:effectLst/>
                        <a:latin typeface="DM Sans" pitchFamily="2" charset="0"/>
                        <a:ea typeface="Calibri" panose="020F0502020204030204" pitchFamily="34" charset="0"/>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a:txBody>
                    <a:bodyPr/>
                    <a:lstStyle/>
                    <a:p>
                      <a:pPr algn="ctr" fontAlgn="b"/>
                      <a:r>
                        <a:rPr kumimoji="0" lang="en-US" sz="1600" b="1" i="0" u="none" strike="noStrike" kern="1200" cap="none" spc="0" normalizeH="0" baseline="0">
                          <a:ln>
                            <a:noFill/>
                          </a:ln>
                          <a:solidFill>
                            <a:srgbClr val="0D4877"/>
                          </a:solidFill>
                          <a:effectLst/>
                          <a:uLnTx/>
                          <a:uFillTx/>
                          <a:latin typeface="DM Sans" pitchFamily="2" charset="0"/>
                          <a:ea typeface="+mn-ea"/>
                          <a:cs typeface="+mn-cs"/>
                        </a:rPr>
                        <a:t>70%</a:t>
                      </a: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a:txBody>
                    <a:bodyPr/>
                    <a:lstStyle/>
                    <a:p>
                      <a:pPr algn="ctr" fontAlgn="b"/>
                      <a:r>
                        <a:rPr kumimoji="0" lang="en-US" sz="1600" b="1" i="0" u="none" strike="noStrike" kern="1200" cap="none" spc="0" normalizeH="0" baseline="0">
                          <a:ln>
                            <a:noFill/>
                          </a:ln>
                          <a:solidFill>
                            <a:srgbClr val="0D4877"/>
                          </a:solidFill>
                          <a:effectLst/>
                          <a:uLnTx/>
                          <a:uFillTx/>
                          <a:latin typeface="DM Sans" pitchFamily="2" charset="0"/>
                          <a:ea typeface="+mn-ea"/>
                          <a:cs typeface="+mn-cs"/>
                        </a:rPr>
                        <a:t>68%</a:t>
                      </a: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a:txBody>
                    <a:bodyPr/>
                    <a:lstStyle/>
                    <a:p>
                      <a:pPr algn="ctr" fontAlgn="b"/>
                      <a:r>
                        <a:rPr kumimoji="0" lang="en-US" sz="1600" b="1" i="0" u="none" strike="noStrike" kern="1200" cap="none" spc="0" normalizeH="0" baseline="0">
                          <a:ln>
                            <a:noFill/>
                          </a:ln>
                          <a:solidFill>
                            <a:srgbClr val="0D4877"/>
                          </a:solidFill>
                          <a:effectLst/>
                          <a:uLnTx/>
                          <a:uFillTx/>
                          <a:latin typeface="DM Sans" pitchFamily="2" charset="0"/>
                          <a:ea typeface="+mn-ea"/>
                          <a:cs typeface="+mn-cs"/>
                        </a:rPr>
                        <a:t>69%</a:t>
                      </a: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extLst>
                  <a:ext uri="{0D108BD9-81ED-4DB2-BD59-A6C34878D82A}">
                    <a16:rowId xmlns:a16="http://schemas.microsoft.com/office/drawing/2014/main" val="4108296523"/>
                  </a:ext>
                </a:extLst>
              </a:tr>
              <a:tr h="497378">
                <a:tc>
                  <a:txBody>
                    <a:bodyPr/>
                    <a:lstStyle/>
                    <a:p>
                      <a:pPr marL="0" marR="0">
                        <a:lnSpc>
                          <a:spcPct val="100000"/>
                        </a:lnSpc>
                        <a:spcBef>
                          <a:spcPts val="0"/>
                        </a:spcBef>
                        <a:spcAft>
                          <a:spcPts val="800"/>
                        </a:spcAft>
                      </a:pPr>
                      <a:r>
                        <a:rPr lang="en-US" sz="1700" b="1" dirty="0">
                          <a:effectLst/>
                          <a:latin typeface="DM Sans" pitchFamily="2" charset="0"/>
                          <a:ea typeface="Calibri" panose="020F0502020204030204" pitchFamily="34" charset="0"/>
                        </a:rPr>
                        <a:t>% who identify areas of confusion </a:t>
                      </a:r>
                    </a:p>
                  </a:txBody>
                  <a:tcPr marL="68580" marR="68580" marT="0" marB="0" anchor="ctr">
                    <a:lnR w="12700" cap="flat" cmpd="sng" algn="ctr">
                      <a:solidFill>
                        <a:srgbClr val="A9BECE"/>
                      </a:solidFill>
                      <a:prstDash val="solid"/>
                      <a:round/>
                      <a:headEnd type="none" w="med" len="med"/>
                      <a:tailEnd type="none" w="med" len="med"/>
                    </a:lnR>
                  </a:tcPr>
                </a:tc>
                <a:tc>
                  <a:txBody>
                    <a:bodyPr/>
                    <a:lstStyle/>
                    <a:p>
                      <a:pPr marL="0" marR="0" algn="ctr">
                        <a:lnSpc>
                          <a:spcPct val="150000"/>
                        </a:lnSpc>
                        <a:spcBef>
                          <a:spcPts val="0"/>
                        </a:spcBef>
                        <a:spcAft>
                          <a:spcPts val="800"/>
                        </a:spcAft>
                      </a:pPr>
                      <a:r>
                        <a:rPr kumimoji="0" lang="en-US" sz="1600" b="1" i="0" u="none" strike="noStrike" kern="1200" cap="none" spc="0" normalizeH="0" baseline="0">
                          <a:ln>
                            <a:noFill/>
                          </a:ln>
                          <a:solidFill>
                            <a:srgbClr val="0D4877"/>
                          </a:solidFill>
                          <a:effectLst/>
                          <a:uLnTx/>
                          <a:uFillTx/>
                          <a:latin typeface="DM Sans" pitchFamily="2" charset="0"/>
                          <a:ea typeface="+mn-ea"/>
                          <a:cs typeface="+mn-cs"/>
                        </a:rPr>
                        <a:t>12%</a:t>
                      </a:r>
                      <a:endParaRPr lang="en-US" sz="1600" b="1">
                        <a:effectLst/>
                        <a:latin typeface="DM Sans" pitchFamily="2" charset="0"/>
                        <a:ea typeface="Calibri" panose="020F0502020204030204" pitchFamily="34" charset="0"/>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a:txBody>
                    <a:bodyPr/>
                    <a:lstStyle/>
                    <a:p>
                      <a:pPr algn="ctr" fontAlgn="b"/>
                      <a:r>
                        <a:rPr kumimoji="0" lang="en-US" sz="1600" b="1" i="0" u="none" strike="noStrike" kern="1200" cap="none" spc="0" normalizeH="0" baseline="0">
                          <a:ln>
                            <a:noFill/>
                          </a:ln>
                          <a:solidFill>
                            <a:srgbClr val="0D4877"/>
                          </a:solidFill>
                          <a:effectLst/>
                          <a:uLnTx/>
                          <a:uFillTx/>
                          <a:latin typeface="DM Sans" pitchFamily="2" charset="0"/>
                          <a:ea typeface="+mn-ea"/>
                          <a:cs typeface="+mn-cs"/>
                        </a:rPr>
                        <a:t>15%</a:t>
                      </a: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a:txBody>
                    <a:bodyPr/>
                    <a:lstStyle/>
                    <a:p>
                      <a:pPr algn="ctr" fontAlgn="b"/>
                      <a:r>
                        <a:rPr kumimoji="0" lang="en-US" sz="1600" b="1" i="0" u="none" strike="noStrike" kern="1200" cap="none" spc="0" normalizeH="0" baseline="0">
                          <a:ln>
                            <a:noFill/>
                          </a:ln>
                          <a:solidFill>
                            <a:srgbClr val="0D4877"/>
                          </a:solidFill>
                          <a:effectLst/>
                          <a:uLnTx/>
                          <a:uFillTx/>
                          <a:latin typeface="DM Sans" pitchFamily="2" charset="0"/>
                          <a:ea typeface="+mn-ea"/>
                          <a:cs typeface="+mn-cs"/>
                        </a:rPr>
                        <a:t>12%</a:t>
                      </a: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a:txBody>
                    <a:bodyPr/>
                    <a:lstStyle/>
                    <a:p>
                      <a:pPr algn="ctr" fontAlgn="b"/>
                      <a:r>
                        <a:rPr kumimoji="0" lang="en-US" sz="1600" b="1" i="0" u="none" strike="noStrike" kern="1200" cap="none" spc="0" normalizeH="0" baseline="0" dirty="0">
                          <a:ln>
                            <a:noFill/>
                          </a:ln>
                          <a:solidFill>
                            <a:srgbClr val="0D4877"/>
                          </a:solidFill>
                          <a:effectLst/>
                          <a:uLnTx/>
                          <a:uFillTx/>
                          <a:latin typeface="DM Sans" pitchFamily="2" charset="0"/>
                          <a:ea typeface="+mn-ea"/>
                          <a:cs typeface="+mn-cs"/>
                        </a:rPr>
                        <a:t>14%</a:t>
                      </a: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extLst>
                  <a:ext uri="{0D108BD9-81ED-4DB2-BD59-A6C34878D82A}">
                    <a16:rowId xmlns:a16="http://schemas.microsoft.com/office/drawing/2014/main" val="1523540071"/>
                  </a:ext>
                </a:extLst>
              </a:tr>
              <a:tr h="449815">
                <a:tc>
                  <a:txBody>
                    <a:bodyPr/>
                    <a:lstStyle/>
                    <a:p>
                      <a:pPr marL="0" marR="0">
                        <a:lnSpc>
                          <a:spcPct val="100000"/>
                        </a:lnSpc>
                        <a:spcBef>
                          <a:spcPts val="0"/>
                        </a:spcBef>
                        <a:spcAft>
                          <a:spcPts val="800"/>
                        </a:spcAft>
                      </a:pPr>
                      <a:endParaRPr lang="en-US" sz="1700" b="1" dirty="0">
                        <a:effectLst/>
                        <a:latin typeface="DM Sans" pitchFamily="2" charset="0"/>
                        <a:ea typeface="Calibri" panose="020F0502020204030204" pitchFamily="34" charset="0"/>
                      </a:endParaRPr>
                    </a:p>
                  </a:txBody>
                  <a:tcPr marL="68580" marR="68580" marT="0" marB="0" anchor="ctr">
                    <a:lnR w="12700" cap="flat" cmpd="sng" algn="ctr">
                      <a:noFill/>
                      <a:prstDash val="solid"/>
                      <a:round/>
                      <a:headEnd type="none" w="med" len="med"/>
                      <a:tailEnd type="none" w="med" len="med"/>
                    </a:lnR>
                  </a:tcPr>
                </a:tc>
                <a:tc gridSpan="4">
                  <a:txBody>
                    <a:bodyPr/>
                    <a:lstStyle/>
                    <a:p>
                      <a:pPr marL="0" marR="0" algn="ctr">
                        <a:lnSpc>
                          <a:spcPct val="150000"/>
                        </a:lnSpc>
                        <a:spcBef>
                          <a:spcPts val="0"/>
                        </a:spcBef>
                        <a:spcAft>
                          <a:spcPts val="800"/>
                        </a:spcAft>
                      </a:pPr>
                      <a:r>
                        <a:rPr lang="en-US" sz="1600" b="1" dirty="0">
                          <a:effectLst/>
                          <a:latin typeface="DM Sans" pitchFamily="2" charset="0"/>
                          <a:ea typeface="Calibri" panose="020F0502020204030204" pitchFamily="34" charset="0"/>
                        </a:rPr>
                        <a:t>3-in-4 think BCBSMA is doing more for them after viewing the campaign</a:t>
                      </a:r>
                    </a:p>
                  </a:txBody>
                  <a:tcPr marL="6350" marR="6350" marT="6350" marB="0" anchor="ctr">
                    <a:lnL w="12700" cap="flat" cmpd="sng" algn="ctr">
                      <a:no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hMerge="1">
                  <a:txBody>
                    <a:bodyPr/>
                    <a:lstStyle/>
                    <a:p>
                      <a:pPr algn="ctr" fontAlgn="b"/>
                      <a:endParaRPr kumimoji="0" lang="en-US" sz="1600" b="1" i="0" u="none" strike="noStrike" kern="1200" cap="none" spc="0" normalizeH="0" baseline="0" dirty="0">
                        <a:ln>
                          <a:noFill/>
                        </a:ln>
                        <a:solidFill>
                          <a:srgbClr val="0D4877"/>
                        </a:solidFill>
                        <a:effectLst/>
                        <a:uLnTx/>
                        <a:uFillTx/>
                        <a:latin typeface="DM Sans" pitchFamily="2" charset="0"/>
                        <a:ea typeface="+mn-ea"/>
                        <a:cs typeface="+mn-cs"/>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hMerge="1">
                  <a:txBody>
                    <a:bodyPr/>
                    <a:lstStyle/>
                    <a:p>
                      <a:pPr algn="ctr" fontAlgn="b"/>
                      <a:endParaRPr kumimoji="0" lang="en-US" sz="1600" b="1" i="0" u="none" strike="noStrike" kern="1200" cap="none" spc="0" normalizeH="0" baseline="0" dirty="0">
                        <a:ln>
                          <a:noFill/>
                        </a:ln>
                        <a:solidFill>
                          <a:srgbClr val="0D4877"/>
                        </a:solidFill>
                        <a:effectLst/>
                        <a:uLnTx/>
                        <a:uFillTx/>
                        <a:latin typeface="DM Sans" pitchFamily="2" charset="0"/>
                        <a:ea typeface="+mn-ea"/>
                        <a:cs typeface="+mn-cs"/>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hMerge="1">
                  <a:txBody>
                    <a:bodyPr/>
                    <a:lstStyle/>
                    <a:p>
                      <a:pPr algn="ctr" fontAlgn="b"/>
                      <a:endParaRPr kumimoji="0" lang="en-US" sz="1600" b="1" i="0" u="none" strike="noStrike" kern="1200" cap="none" spc="0" normalizeH="0" baseline="0" dirty="0">
                        <a:ln>
                          <a:noFill/>
                        </a:ln>
                        <a:solidFill>
                          <a:srgbClr val="0D4877"/>
                        </a:solidFill>
                        <a:effectLst/>
                        <a:uLnTx/>
                        <a:uFillTx/>
                        <a:latin typeface="DM Sans" pitchFamily="2" charset="0"/>
                        <a:ea typeface="+mn-ea"/>
                        <a:cs typeface="+mn-cs"/>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extLst>
                  <a:ext uri="{0D108BD9-81ED-4DB2-BD59-A6C34878D82A}">
                    <a16:rowId xmlns:a16="http://schemas.microsoft.com/office/drawing/2014/main" val="2360071040"/>
                  </a:ext>
                </a:extLst>
              </a:tr>
            </a:tbl>
          </a:graphicData>
        </a:graphic>
      </p:graphicFrame>
      <p:pic>
        <p:nvPicPr>
          <p:cNvPr id="21" name="Picture 20">
            <a:extLst>
              <a:ext uri="{FF2B5EF4-FFF2-40B4-BE49-F238E27FC236}">
                <a16:creationId xmlns:a16="http://schemas.microsoft.com/office/drawing/2014/main" id="{1EFCB955-7BB5-33EB-5DAB-25A930E9026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52732" y="1497694"/>
            <a:ext cx="1890077" cy="1066248"/>
          </a:xfrm>
          <a:prstGeom prst="rect">
            <a:avLst/>
          </a:prstGeom>
          <a:ln w="19050">
            <a:solidFill>
              <a:schemeClr val="accent1"/>
            </a:solidFill>
          </a:ln>
        </p:spPr>
      </p:pic>
      <p:sp>
        <p:nvSpPr>
          <p:cNvPr id="22" name="TextBox 21">
            <a:extLst>
              <a:ext uri="{FF2B5EF4-FFF2-40B4-BE49-F238E27FC236}">
                <a16:creationId xmlns:a16="http://schemas.microsoft.com/office/drawing/2014/main" id="{C7C44207-0EBF-EABD-C19F-41C83F376991}"/>
              </a:ext>
            </a:extLst>
          </p:cNvPr>
          <p:cNvSpPr txBox="1"/>
          <p:nvPr/>
        </p:nvSpPr>
        <p:spPr>
          <a:xfrm>
            <a:off x="3626785" y="1135599"/>
            <a:ext cx="1077859" cy="184666"/>
          </a:xfrm>
          <a:prstGeom prst="rect">
            <a:avLst/>
          </a:prstGeom>
          <a:solidFill>
            <a:schemeClr val="accent1"/>
          </a:solidFill>
        </p:spPr>
        <p:txBody>
          <a:bodyPr wrap="none" lIns="182880" tIns="0" rIns="18288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DM Sans" pitchFamily="2" charset="0"/>
                <a:ea typeface="+mn-ea"/>
                <a:cs typeface="+mn-cs"/>
              </a:rPr>
              <a:t>:30 Video</a:t>
            </a:r>
          </a:p>
        </p:txBody>
      </p:sp>
      <p:pic>
        <p:nvPicPr>
          <p:cNvPr id="23" name="Picture 22">
            <a:extLst>
              <a:ext uri="{FF2B5EF4-FFF2-40B4-BE49-F238E27FC236}">
                <a16:creationId xmlns:a16="http://schemas.microsoft.com/office/drawing/2014/main" id="{33A12ED0-E396-F175-4847-AFD87829E1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328111" y="1497694"/>
            <a:ext cx="1895552" cy="1066248"/>
          </a:xfrm>
          <a:prstGeom prst="rect">
            <a:avLst/>
          </a:prstGeom>
          <a:ln w="19050">
            <a:solidFill>
              <a:schemeClr val="accent1"/>
            </a:solidFill>
          </a:ln>
        </p:spPr>
      </p:pic>
      <p:sp>
        <p:nvSpPr>
          <p:cNvPr id="24" name="TextBox 23">
            <a:extLst>
              <a:ext uri="{FF2B5EF4-FFF2-40B4-BE49-F238E27FC236}">
                <a16:creationId xmlns:a16="http://schemas.microsoft.com/office/drawing/2014/main" id="{A5A4E7E1-D749-A1FF-59AB-1C61183338EB}"/>
              </a:ext>
            </a:extLst>
          </p:cNvPr>
          <p:cNvSpPr txBox="1"/>
          <p:nvPr/>
        </p:nvSpPr>
        <p:spPr>
          <a:xfrm>
            <a:off x="5704973" y="1135599"/>
            <a:ext cx="1196481" cy="184666"/>
          </a:xfrm>
          <a:prstGeom prst="rect">
            <a:avLst/>
          </a:prstGeom>
          <a:solidFill>
            <a:schemeClr val="accent1"/>
          </a:solidFill>
        </p:spPr>
        <p:txBody>
          <a:bodyPr wrap="none" lIns="182880" tIns="0" rIns="18288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DM Sans" pitchFamily="2" charset="0"/>
                <a:ea typeface="+mn-ea"/>
                <a:cs typeface="+mn-cs"/>
              </a:rPr>
              <a:t>:15 Support</a:t>
            </a:r>
          </a:p>
        </p:txBody>
      </p:sp>
      <p:sp>
        <p:nvSpPr>
          <p:cNvPr id="26" name="TextBox 25">
            <a:extLst>
              <a:ext uri="{FF2B5EF4-FFF2-40B4-BE49-F238E27FC236}">
                <a16:creationId xmlns:a16="http://schemas.microsoft.com/office/drawing/2014/main" id="{77CE3FC4-0C3E-3F01-AE5B-86111BE54E30}"/>
              </a:ext>
            </a:extLst>
          </p:cNvPr>
          <p:cNvSpPr txBox="1"/>
          <p:nvPr/>
        </p:nvSpPr>
        <p:spPr>
          <a:xfrm>
            <a:off x="9881449" y="1135599"/>
            <a:ext cx="1788546" cy="184666"/>
          </a:xfrm>
          <a:prstGeom prst="rect">
            <a:avLst/>
          </a:prstGeom>
          <a:solidFill>
            <a:schemeClr val="accent1"/>
          </a:solidFill>
        </p:spPr>
        <p:txBody>
          <a:bodyPr wrap="square" lIns="182880" tIns="0" rIns="182880" bIns="0"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DM Sans" pitchFamily="2" charset="0"/>
                <a:ea typeface="+mn-ea"/>
                <a:cs typeface="+mn-cs"/>
              </a:rPr>
              <a:t>:15 Care Navigation</a:t>
            </a:r>
          </a:p>
        </p:txBody>
      </p:sp>
      <p:pic>
        <p:nvPicPr>
          <p:cNvPr id="27" name="Picture 26">
            <a:extLst>
              <a:ext uri="{FF2B5EF4-FFF2-40B4-BE49-F238E27FC236}">
                <a16:creationId xmlns:a16="http://schemas.microsoft.com/office/drawing/2014/main" id="{F3E13194-C5DF-A86D-32B9-1FCCD21B445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602039" y="1497694"/>
            <a:ext cx="1895552" cy="1066248"/>
          </a:xfrm>
          <a:prstGeom prst="rect">
            <a:avLst/>
          </a:prstGeom>
          <a:ln w="19050">
            <a:solidFill>
              <a:schemeClr val="accent1"/>
            </a:solidFill>
          </a:ln>
        </p:spPr>
      </p:pic>
      <p:sp>
        <p:nvSpPr>
          <p:cNvPr id="28" name="TextBox 27">
            <a:extLst>
              <a:ext uri="{FF2B5EF4-FFF2-40B4-BE49-F238E27FC236}">
                <a16:creationId xmlns:a16="http://schemas.microsoft.com/office/drawing/2014/main" id="{14CDB8B6-4F8E-B97C-828A-B221EE67E5AA}"/>
              </a:ext>
            </a:extLst>
          </p:cNvPr>
          <p:cNvSpPr txBox="1"/>
          <p:nvPr/>
        </p:nvSpPr>
        <p:spPr>
          <a:xfrm>
            <a:off x="7446903" y="1135599"/>
            <a:ext cx="2205823" cy="184666"/>
          </a:xfrm>
          <a:prstGeom prst="rect">
            <a:avLst/>
          </a:prstGeom>
          <a:solidFill>
            <a:schemeClr val="accent1"/>
          </a:solidFill>
        </p:spPr>
        <p:txBody>
          <a:bodyPr wrap="square" lIns="182880" tIns="0" rIns="18288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DM Sans" pitchFamily="2" charset="0"/>
                <a:ea typeface="+mn-ea"/>
                <a:cs typeface="+mn-cs"/>
              </a:rPr>
              <a:t>:15 Benefits &amp; Resources</a:t>
            </a:r>
          </a:p>
        </p:txBody>
      </p:sp>
      <p:pic>
        <p:nvPicPr>
          <p:cNvPr id="29" name="Picture 28" descr="A collage of a person&#10;&#10;Description automatically generated">
            <a:extLst>
              <a:ext uri="{FF2B5EF4-FFF2-40B4-BE49-F238E27FC236}">
                <a16:creationId xmlns:a16="http://schemas.microsoft.com/office/drawing/2014/main" id="{FF16C1C6-70D0-6983-089F-A642EFEBCA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0926" y="1499370"/>
            <a:ext cx="1889593" cy="1062896"/>
          </a:xfrm>
          <a:prstGeom prst="rect">
            <a:avLst/>
          </a:prstGeom>
          <a:ln w="19050">
            <a:solidFill>
              <a:schemeClr val="accent1"/>
            </a:solidFill>
          </a:ln>
        </p:spPr>
      </p:pic>
      <p:sp>
        <p:nvSpPr>
          <p:cNvPr id="30" name="Text Placeholder 2">
            <a:extLst>
              <a:ext uri="{FF2B5EF4-FFF2-40B4-BE49-F238E27FC236}">
                <a16:creationId xmlns:a16="http://schemas.microsoft.com/office/drawing/2014/main" id="{606E67D5-054D-5963-4047-07206665D2E0}"/>
              </a:ext>
            </a:extLst>
          </p:cNvPr>
          <p:cNvSpPr txBox="1">
            <a:spLocks/>
          </p:cNvSpPr>
          <p:nvPr/>
        </p:nvSpPr>
        <p:spPr>
          <a:xfrm>
            <a:off x="306511" y="1135599"/>
            <a:ext cx="2399931" cy="155632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all" spc="0" normalizeH="0" baseline="0" noProof="0">
                <a:ln>
                  <a:noFill/>
                </a:ln>
                <a:solidFill>
                  <a:srgbClr val="FD5D3B"/>
                </a:solidFill>
                <a:effectLst/>
                <a:uLnTx/>
                <a:uFillTx/>
                <a:latin typeface="Bebas Neue" panose="020B0606020202050201" pitchFamily="34" charset="0"/>
                <a:ea typeface="+mn-ea"/>
                <a:cs typeface="+mn-cs"/>
              </a:rPr>
              <a:t>consistent themes emerge across the video and storyboards</a:t>
            </a:r>
            <a:endParaRPr kumimoji="0" lang="en-US" sz="2800" b="0" i="0" u="none" strike="noStrike" kern="1200" cap="all" spc="0" normalizeH="0" baseline="0" noProof="0">
              <a:ln>
                <a:noFill/>
              </a:ln>
              <a:solidFill>
                <a:srgbClr val="0D4877"/>
              </a:solidFill>
              <a:effectLst/>
              <a:uLnTx/>
              <a:uFillTx/>
              <a:latin typeface="Bebas Neue" panose="020B0606020202050201" pitchFamily="34" charset="0"/>
              <a:ea typeface="+mn-ea"/>
              <a:cs typeface="+mn-cs"/>
            </a:endParaRPr>
          </a:p>
        </p:txBody>
      </p:sp>
      <p:pic>
        <p:nvPicPr>
          <p:cNvPr id="2" name="Picture 1">
            <a:extLst>
              <a:ext uri="{FF2B5EF4-FFF2-40B4-BE49-F238E27FC236}">
                <a16:creationId xmlns:a16="http://schemas.microsoft.com/office/drawing/2014/main" id="{E9DCB6E3-B61A-4661-F6D6-4FAF8771282F}"/>
              </a:ext>
            </a:extLst>
          </p:cNvPr>
          <p:cNvPicPr>
            <a:picLocks noChangeAspect="1"/>
          </p:cNvPicPr>
          <p:nvPr/>
        </p:nvPicPr>
        <p:blipFill>
          <a:blip r:embed="rId7"/>
          <a:stretch>
            <a:fillRect/>
          </a:stretch>
        </p:blipFill>
        <p:spPr>
          <a:xfrm>
            <a:off x="210653" y="6473952"/>
            <a:ext cx="1041894" cy="280750"/>
          </a:xfrm>
          <a:prstGeom prst="rect">
            <a:avLst/>
          </a:prstGeom>
        </p:spPr>
      </p:pic>
      <p:sp>
        <p:nvSpPr>
          <p:cNvPr id="3" name="Text Placeholder 2">
            <a:extLst>
              <a:ext uri="{FF2B5EF4-FFF2-40B4-BE49-F238E27FC236}">
                <a16:creationId xmlns:a16="http://schemas.microsoft.com/office/drawing/2014/main" id="{9E9F79CA-9C68-0A6D-8388-85A7FCD80EC4}"/>
              </a:ext>
            </a:extLst>
          </p:cNvPr>
          <p:cNvSpPr txBox="1">
            <a:spLocks/>
          </p:cNvSpPr>
          <p:nvPr/>
        </p:nvSpPr>
        <p:spPr>
          <a:xfrm>
            <a:off x="603504" y="384048"/>
            <a:ext cx="8839200" cy="3471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800" b="0">
                <a:latin typeface="Bebas Neue" panose="020B0606020202050201" pitchFamily="34" charset="0"/>
              </a:rPr>
              <a:t>EXECUTIVE SUMMARY: </a:t>
            </a:r>
            <a:r>
              <a:rPr lang="en-US" sz="2800" b="0">
                <a:solidFill>
                  <a:schemeClr val="tx1"/>
                </a:solidFill>
                <a:latin typeface="Bebas Neue" panose="020B0606020202050201" pitchFamily="34" charset="0"/>
              </a:rPr>
              <a:t>key findings</a:t>
            </a:r>
          </a:p>
        </p:txBody>
      </p:sp>
      <p:sp>
        <p:nvSpPr>
          <p:cNvPr id="5" name="TextBox 4">
            <a:extLst>
              <a:ext uri="{FF2B5EF4-FFF2-40B4-BE49-F238E27FC236}">
                <a16:creationId xmlns:a16="http://schemas.microsoft.com/office/drawing/2014/main" id="{AD5C85FF-8730-DA52-66B5-D233AAC6A04F}"/>
              </a:ext>
            </a:extLst>
          </p:cNvPr>
          <p:cNvSpPr txBox="1"/>
          <p:nvPr/>
        </p:nvSpPr>
        <p:spPr>
          <a:xfrm>
            <a:off x="1252547" y="6615144"/>
            <a:ext cx="6692774" cy="246221"/>
          </a:xfrm>
          <a:prstGeom prst="rect">
            <a:avLst/>
          </a:prstGeom>
          <a:noFill/>
        </p:spPr>
        <p:txBody>
          <a:bodyPr wrap="square">
            <a:spAutoFit/>
          </a:bodyPr>
          <a:lstStyle/>
          <a:p>
            <a:r>
              <a:rPr kumimoji="0" lang="en-US" sz="1000" b="0" i="0" u="none" strike="noStrike" kern="1200" cap="none" spc="0" normalizeH="0" baseline="0" dirty="0">
                <a:ln>
                  <a:noFill/>
                </a:ln>
                <a:solidFill>
                  <a:srgbClr val="0D4877"/>
                </a:solidFill>
                <a:effectLst/>
                <a:uLnTx/>
                <a:uFillTx/>
                <a:latin typeface="DM Sans" pitchFamily="2" charset="0"/>
                <a:ea typeface="+mn-ea"/>
                <a:cs typeface="+mn-cs"/>
              </a:rPr>
              <a:t>* 10% of Total Sample inclusive of mentions across all 4 content pieces; majority of commenters are aged 65+</a:t>
            </a:r>
            <a:endParaRPr lang="en-US" sz="1000" dirty="0"/>
          </a:p>
        </p:txBody>
      </p:sp>
    </p:spTree>
    <p:extLst>
      <p:ext uri="{BB962C8B-B14F-4D97-AF65-F5344CB8AC3E}">
        <p14:creationId xmlns:p14="http://schemas.microsoft.com/office/powerpoint/2010/main" val="1812884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382BB8-A1BC-365E-4042-74932680F9D9}"/>
              </a:ext>
            </a:extLst>
          </p:cNvPr>
          <p:cNvSpPr>
            <a:spLocks noGrp="1"/>
          </p:cNvSpPr>
          <p:nvPr>
            <p:ph type="body" sz="quarter" idx="10"/>
          </p:nvPr>
        </p:nvSpPr>
        <p:spPr/>
        <p:txBody>
          <a:bodyPr/>
          <a:lstStyle/>
          <a:p>
            <a:r>
              <a:rPr lang="en-US" sz="2800" b="0">
                <a:latin typeface="Bebas Neue" panose="020B0606020202050201" pitchFamily="34" charset="0"/>
              </a:rPr>
              <a:t>EXECUTIVE SUMMARY: </a:t>
            </a:r>
            <a:r>
              <a:rPr lang="en-US" sz="2800" b="0">
                <a:solidFill>
                  <a:schemeClr val="tx1"/>
                </a:solidFill>
                <a:latin typeface="Bebas Neue" panose="020B0606020202050201" pitchFamily="34" charset="0"/>
              </a:rPr>
              <a:t>key takeaways</a:t>
            </a:r>
          </a:p>
        </p:txBody>
      </p:sp>
      <p:cxnSp>
        <p:nvCxnSpPr>
          <p:cNvPr id="12" name="Straight Connector 11">
            <a:extLst>
              <a:ext uri="{FF2B5EF4-FFF2-40B4-BE49-F238E27FC236}">
                <a16:creationId xmlns:a16="http://schemas.microsoft.com/office/drawing/2014/main" id="{CE355AF1-057F-21C6-4A73-237F8150949F}"/>
              </a:ext>
            </a:extLst>
          </p:cNvPr>
          <p:cNvCxnSpPr>
            <a:cxnSpLocks/>
          </p:cNvCxnSpPr>
          <p:nvPr/>
        </p:nvCxnSpPr>
        <p:spPr>
          <a:xfrm flipV="1">
            <a:off x="165798" y="1673313"/>
            <a:ext cx="11657894" cy="12634"/>
          </a:xfrm>
          <a:prstGeom prst="line">
            <a:avLst/>
          </a:prstGeom>
          <a:ln>
            <a:solidFill>
              <a:schemeClr val="tx1"/>
            </a:solidFill>
          </a:ln>
          <a:effectLst>
            <a:glow rad="12700">
              <a:schemeClr val="tx1">
                <a:alpha val="40000"/>
              </a:schemeClr>
            </a:glow>
          </a:effectLst>
        </p:spPr>
        <p:style>
          <a:lnRef idx="2">
            <a:schemeClr val="accent1"/>
          </a:lnRef>
          <a:fillRef idx="0">
            <a:schemeClr val="accent1"/>
          </a:fillRef>
          <a:effectRef idx="1">
            <a:schemeClr val="accent1"/>
          </a:effectRef>
          <a:fontRef idx="minor">
            <a:schemeClr val="tx1"/>
          </a:fontRef>
        </p:style>
      </p:cxnSp>
      <p:pic>
        <p:nvPicPr>
          <p:cNvPr id="5" name="Graphic 4" descr="Eye with solid fill">
            <a:extLst>
              <a:ext uri="{FF2B5EF4-FFF2-40B4-BE49-F238E27FC236}">
                <a16:creationId xmlns:a16="http://schemas.microsoft.com/office/drawing/2014/main" id="{E9C9DCA4-0295-8F87-61E8-52CEE6C8C7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27130" y="849723"/>
            <a:ext cx="731520" cy="731520"/>
          </a:xfrm>
          <a:prstGeom prst="rect">
            <a:avLst/>
          </a:prstGeom>
        </p:spPr>
      </p:pic>
      <p:sp>
        <p:nvSpPr>
          <p:cNvPr id="7" name="TextBox 6">
            <a:extLst>
              <a:ext uri="{FF2B5EF4-FFF2-40B4-BE49-F238E27FC236}">
                <a16:creationId xmlns:a16="http://schemas.microsoft.com/office/drawing/2014/main" id="{C68B241D-AF51-5983-BFD0-09C19922C6C0}"/>
              </a:ext>
            </a:extLst>
          </p:cNvPr>
          <p:cNvSpPr txBox="1"/>
          <p:nvPr/>
        </p:nvSpPr>
        <p:spPr>
          <a:xfrm>
            <a:off x="1034652" y="1842986"/>
            <a:ext cx="2316477"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
                <a:srgbClr val="6CC049"/>
              </a:buClr>
              <a:buSzTx/>
              <a:buFontTx/>
              <a:buNone/>
              <a:tabLst/>
              <a:defRPr/>
            </a:pPr>
            <a:r>
              <a:rPr kumimoji="0" lang="en-US" sz="1800" b="1" i="0" u="none" strike="noStrike" kern="1200" cap="none" spc="0" normalizeH="0" baseline="0" noProof="0">
                <a:ln>
                  <a:noFill/>
                </a:ln>
                <a:solidFill>
                  <a:schemeClr val="accent1"/>
                </a:solidFill>
                <a:effectLst/>
                <a:uLnTx/>
                <a:uFillTx/>
                <a:latin typeface="DM Sans" pitchFamily="2" charset="0"/>
                <a:cs typeface="Arial" panose="020B0604020202020204" pitchFamily="34" charset="0"/>
              </a:rPr>
              <a:t>Visuals</a:t>
            </a:r>
          </a:p>
        </p:txBody>
      </p:sp>
      <p:sp>
        <p:nvSpPr>
          <p:cNvPr id="13" name="TextBox 12">
            <a:extLst>
              <a:ext uri="{FF2B5EF4-FFF2-40B4-BE49-F238E27FC236}">
                <a16:creationId xmlns:a16="http://schemas.microsoft.com/office/drawing/2014/main" id="{98D6BEC0-31DA-8D86-8135-95F5E0AC0860}"/>
              </a:ext>
            </a:extLst>
          </p:cNvPr>
          <p:cNvSpPr txBox="1"/>
          <p:nvPr/>
        </p:nvSpPr>
        <p:spPr>
          <a:xfrm>
            <a:off x="329394" y="2245126"/>
            <a:ext cx="3726992" cy="289310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rPr>
              <a:t>Diverse representation of family types, ages, races, etc. is well received. It </a:t>
            </a:r>
            <a:r>
              <a:rPr lang="en-US" sz="1400" dirty="0">
                <a:solidFill>
                  <a:srgbClr val="000000"/>
                </a:solidFill>
                <a:latin typeface="DM Sans" pitchFamily="2" charset="0"/>
                <a:cs typeface="Arial" panose="020B0604020202020204" pitchFamily="34" charset="0"/>
              </a:rPr>
              <a:t>makes</a:t>
            </a:r>
            <a:r>
              <a:rPr kumimoji="0" lang="en-US" sz="1400"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rPr>
              <a:t> viewers feel </a:t>
            </a:r>
            <a:r>
              <a:rPr kumimoji="0" lang="en-US" sz="1400" b="1"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rPr>
              <a:t>heard and seen while creating an authentic and supportive tone</a:t>
            </a:r>
            <a:r>
              <a:rPr kumimoji="0" lang="en-US" sz="1400"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rPr>
              <a:t>. The diversity also underscores BCBSMA’s overall goal of demonstrating the </a:t>
            </a:r>
            <a:r>
              <a:rPr kumimoji="0" lang="en-US" sz="1400" b="1"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rPr>
              <a:t>personalization of offerings and treating customers as individuals </a:t>
            </a:r>
            <a:r>
              <a:rPr kumimoji="0" lang="en-US" sz="1400"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rPr>
              <a:t>with unique needs.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rPr>
              <a:t>The</a:t>
            </a:r>
            <a:r>
              <a:rPr kumimoji="0" lang="en-US" sz="1400" b="1"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rPr>
              <a:t> blue and orange animation </a:t>
            </a:r>
            <a:r>
              <a:rPr kumimoji="0" lang="en-US" sz="1400"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rPr>
              <a:t>is</a:t>
            </a:r>
            <a:r>
              <a:rPr kumimoji="0" lang="en-US" sz="1400" b="1"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rPr>
              <a:t> </a:t>
            </a:r>
            <a:r>
              <a:rPr kumimoji="0" lang="en-US" sz="1400"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rPr>
              <a:t>distracting or unclear in purpose for a small minority.</a:t>
            </a:r>
          </a:p>
        </p:txBody>
      </p:sp>
      <p:sp>
        <p:nvSpPr>
          <p:cNvPr id="14" name="TextBox 13">
            <a:extLst>
              <a:ext uri="{FF2B5EF4-FFF2-40B4-BE49-F238E27FC236}">
                <a16:creationId xmlns:a16="http://schemas.microsoft.com/office/drawing/2014/main" id="{EDBFC52A-65E3-168F-BC9C-0A84DEA756FB}"/>
              </a:ext>
            </a:extLst>
          </p:cNvPr>
          <p:cNvSpPr txBox="1"/>
          <p:nvPr/>
        </p:nvSpPr>
        <p:spPr>
          <a:xfrm>
            <a:off x="453663" y="5115078"/>
            <a:ext cx="3445841" cy="1077218"/>
          </a:xfrm>
          <a:prstGeom prst="rect">
            <a:avLst/>
          </a:prstGeom>
          <a:solidFill>
            <a:srgbClr val="0E4878"/>
          </a:solidFill>
        </p:spPr>
        <p:txBody>
          <a:bodyPr wrap="square" rtlCol="0">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600" i="0" u="none" strike="noStrike" kern="1200" cap="none" spc="0" normalizeH="0" baseline="0" noProof="0">
                <a:ln>
                  <a:noFill/>
                </a:ln>
                <a:solidFill>
                  <a:srgbClr val="FFFFFF"/>
                </a:solidFill>
                <a:effectLst/>
                <a:uLnTx/>
                <a:uFillTx/>
                <a:latin typeface="DM Sans" pitchFamily="2" charset="0"/>
                <a:cs typeface="Arial" panose="020B0604020202020204" pitchFamily="34" charset="0"/>
              </a:rPr>
              <a:t>Maintain the inclusive feel to highlight key brand perception goals of customized offerings and treating customers as individuals. </a:t>
            </a:r>
          </a:p>
        </p:txBody>
      </p:sp>
      <p:pic>
        <p:nvPicPr>
          <p:cNvPr id="6" name="Graphic 5" descr="Information with solid fill">
            <a:extLst>
              <a:ext uri="{FF2B5EF4-FFF2-40B4-BE49-F238E27FC236}">
                <a16:creationId xmlns:a16="http://schemas.microsoft.com/office/drawing/2014/main" id="{EA5C664A-724D-CD86-A9E2-11A23BD3EA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85443" y="849723"/>
            <a:ext cx="731520" cy="731520"/>
          </a:xfrm>
          <a:prstGeom prst="rect">
            <a:avLst/>
          </a:prstGeom>
        </p:spPr>
      </p:pic>
      <p:sp>
        <p:nvSpPr>
          <p:cNvPr id="8" name="TextBox 7">
            <a:extLst>
              <a:ext uri="{FF2B5EF4-FFF2-40B4-BE49-F238E27FC236}">
                <a16:creationId xmlns:a16="http://schemas.microsoft.com/office/drawing/2014/main" id="{E397D812-10EE-69F5-ECC4-423FC48614AB}"/>
              </a:ext>
            </a:extLst>
          </p:cNvPr>
          <p:cNvSpPr txBox="1"/>
          <p:nvPr/>
        </p:nvSpPr>
        <p:spPr>
          <a:xfrm>
            <a:off x="4672950" y="1842986"/>
            <a:ext cx="2756506"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chemeClr val="accent4"/>
                </a:solidFill>
                <a:effectLst/>
                <a:uLnTx/>
                <a:uFillTx/>
                <a:latin typeface="DM Sans" pitchFamily="2" charset="0"/>
                <a:cs typeface="Arial" panose="020B0604020202020204" pitchFamily="34" charset="0"/>
              </a:rPr>
              <a:t>Content</a:t>
            </a:r>
            <a:endParaRPr kumimoji="0" lang="en-US" sz="1800" b="0" i="0" u="none" strike="noStrike" kern="1200" cap="none" spc="0" normalizeH="0" baseline="0" noProof="0">
              <a:ln>
                <a:noFill/>
              </a:ln>
              <a:solidFill>
                <a:schemeClr val="accent4"/>
              </a:solidFill>
              <a:effectLst/>
              <a:uLnTx/>
              <a:uFillTx/>
              <a:latin typeface="DM Sans" pitchFamily="2" charset="0"/>
            </a:endParaRPr>
          </a:p>
        </p:txBody>
      </p:sp>
      <p:sp>
        <p:nvSpPr>
          <p:cNvPr id="10" name="TextBox 9">
            <a:extLst>
              <a:ext uri="{FF2B5EF4-FFF2-40B4-BE49-F238E27FC236}">
                <a16:creationId xmlns:a16="http://schemas.microsoft.com/office/drawing/2014/main" id="{5BDB4DC7-BF89-46E7-5B3B-8926CC881882}"/>
              </a:ext>
            </a:extLst>
          </p:cNvPr>
          <p:cNvSpPr txBox="1"/>
          <p:nvPr/>
        </p:nvSpPr>
        <p:spPr>
          <a:xfrm>
            <a:off x="4328282" y="2245126"/>
            <a:ext cx="3445842" cy="246221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a:ln>
                  <a:noFill/>
                </a:ln>
                <a:solidFill>
                  <a:srgbClr val="000000"/>
                </a:solidFill>
                <a:effectLst/>
                <a:uLnTx/>
                <a:uFillTx/>
                <a:latin typeface="DM Sans" pitchFamily="2" charset="0"/>
                <a:cs typeface="Arial" panose="020B0604020202020204" pitchFamily="34" charset="0"/>
              </a:rPr>
              <a:t>However, viewers want </a:t>
            </a:r>
            <a:r>
              <a:rPr kumimoji="0" lang="en-US" sz="1400" b="1" i="0" u="none" strike="noStrike" kern="1200" cap="none" spc="0" normalizeH="0" baseline="0" noProof="0">
                <a:ln>
                  <a:noFill/>
                </a:ln>
                <a:solidFill>
                  <a:srgbClr val="000000"/>
                </a:solidFill>
                <a:effectLst/>
                <a:uLnTx/>
                <a:uFillTx/>
                <a:latin typeface="DM Sans" pitchFamily="2" charset="0"/>
                <a:cs typeface="Arial" panose="020B0604020202020204" pitchFamily="34" charset="0"/>
              </a:rPr>
              <a:t>more information on the specifics </a:t>
            </a:r>
            <a:r>
              <a:rPr kumimoji="0" lang="en-US" sz="1400" i="0" u="none" strike="noStrike" kern="1200" cap="none" spc="0" normalizeH="0" baseline="0" noProof="0">
                <a:ln>
                  <a:noFill/>
                </a:ln>
                <a:solidFill>
                  <a:srgbClr val="000000"/>
                </a:solidFill>
                <a:effectLst/>
                <a:uLnTx/>
                <a:uFillTx/>
                <a:latin typeface="DM Sans" pitchFamily="2" charset="0"/>
                <a:cs typeface="Arial" panose="020B0604020202020204" pitchFamily="34" charset="0"/>
              </a:rPr>
              <a:t>i.e., what is actually being personalized and what customized offerings could look like.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b="1">
              <a:solidFill>
                <a:srgbClr val="000000"/>
              </a:solidFill>
              <a:latin typeface="DM Sans" pitchFamily="2"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a:ln>
                  <a:noFill/>
                </a:ln>
                <a:solidFill>
                  <a:srgbClr val="000000"/>
                </a:solidFill>
                <a:effectLst/>
                <a:uLnTx/>
                <a:uFillTx/>
                <a:latin typeface="DM Sans" pitchFamily="2" charset="0"/>
                <a:cs typeface="Arial" panose="020B0604020202020204" pitchFamily="34" charset="0"/>
              </a:rPr>
              <a:t>Without examples, the campaign feels somewhat </a:t>
            </a:r>
            <a:r>
              <a:rPr kumimoji="0" lang="en-US" sz="1400" b="1" i="0" u="none" strike="noStrike" kern="1200" cap="none" spc="0" normalizeH="0" baseline="0" noProof="0">
                <a:ln>
                  <a:noFill/>
                </a:ln>
                <a:solidFill>
                  <a:srgbClr val="000000"/>
                </a:solidFill>
                <a:effectLst/>
                <a:uLnTx/>
                <a:uFillTx/>
                <a:latin typeface="DM Sans" pitchFamily="2" charset="0"/>
                <a:cs typeface="Arial" panose="020B0604020202020204" pitchFamily="34" charset="0"/>
              </a:rPr>
              <a:t>vague and doesn’t succeed in standing out </a:t>
            </a:r>
            <a:r>
              <a:rPr kumimoji="0" lang="en-US" sz="1400" i="0" u="none" strike="noStrike" kern="1200" cap="none" spc="0" normalizeH="0" baseline="0" noProof="0">
                <a:ln>
                  <a:noFill/>
                </a:ln>
                <a:solidFill>
                  <a:srgbClr val="000000"/>
                </a:solidFill>
                <a:effectLst/>
                <a:uLnTx/>
                <a:uFillTx/>
                <a:latin typeface="DM Sans" pitchFamily="2" charset="0"/>
                <a:cs typeface="Arial" panose="020B0604020202020204" pitchFamily="34" charset="0"/>
              </a:rPr>
              <a:t>from other ads.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a:solidFill>
                <a:srgbClr val="000000"/>
              </a:solidFill>
              <a:latin typeface="DM Sans" pitchFamily="2"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b="1">
              <a:solidFill>
                <a:srgbClr val="000000"/>
              </a:solidFill>
              <a:latin typeface="DM Sans" pitchFamily="2" charset="0"/>
              <a:cs typeface="Arial" panose="020B0604020202020204" pitchFamily="34" charset="0"/>
            </a:endParaRPr>
          </a:p>
        </p:txBody>
      </p:sp>
      <p:sp>
        <p:nvSpPr>
          <p:cNvPr id="15" name="TextBox 14">
            <a:extLst>
              <a:ext uri="{FF2B5EF4-FFF2-40B4-BE49-F238E27FC236}">
                <a16:creationId xmlns:a16="http://schemas.microsoft.com/office/drawing/2014/main" id="{B9215988-D6E8-2F04-82E7-285EFB85718E}"/>
              </a:ext>
            </a:extLst>
          </p:cNvPr>
          <p:cNvSpPr txBox="1"/>
          <p:nvPr/>
        </p:nvSpPr>
        <p:spPr>
          <a:xfrm>
            <a:off x="4328283" y="4622636"/>
            <a:ext cx="3445841" cy="1569660"/>
          </a:xfrm>
          <a:prstGeom prst="rect">
            <a:avLst/>
          </a:prstGeom>
          <a:solidFill>
            <a:schemeClr val="accent4"/>
          </a:solidFill>
        </p:spPr>
        <p:txBody>
          <a:bodyPr wrap="square" rtlCol="0">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600" i="0" u="none" strike="noStrike" kern="1200" cap="none" spc="0" normalizeH="0" baseline="0" noProof="0">
                <a:ln>
                  <a:noFill/>
                </a:ln>
                <a:solidFill>
                  <a:srgbClr val="FFFFFF"/>
                </a:solidFill>
                <a:effectLst/>
                <a:uLnTx/>
                <a:uFillTx/>
                <a:latin typeface="DM Sans" pitchFamily="2" charset="0"/>
                <a:cs typeface="Arial" panose="020B0604020202020204" pitchFamily="34" charset="0"/>
              </a:rPr>
              <a:t>Build trust and believability with </a:t>
            </a:r>
            <a:r>
              <a:rPr lang="en-US" sz="1600">
                <a:solidFill>
                  <a:srgbClr val="FFFFFF"/>
                </a:solidFill>
                <a:latin typeface="DM Sans" pitchFamily="2" charset="0"/>
                <a:cs typeface="Arial" panose="020B0604020202020204" pitchFamily="34" charset="0"/>
              </a:rPr>
              <a:t>viewers by demonstrating how BCBSMA will meet their consumers’ unique needs with examples of customized benefits and tools.</a:t>
            </a:r>
            <a:endParaRPr kumimoji="0" lang="en-US" sz="1600" i="0" u="none" strike="noStrike" kern="1200" cap="none" spc="0" normalizeH="0" baseline="0" noProof="0">
              <a:ln>
                <a:noFill/>
              </a:ln>
              <a:solidFill>
                <a:srgbClr val="FFFFFF"/>
              </a:solidFill>
              <a:effectLst/>
              <a:uLnTx/>
              <a:uFillTx/>
              <a:latin typeface="DM Sans" pitchFamily="2" charset="0"/>
              <a:cs typeface="Arial" panose="020B0604020202020204" pitchFamily="34" charset="0"/>
            </a:endParaRPr>
          </a:p>
        </p:txBody>
      </p:sp>
      <p:sp>
        <p:nvSpPr>
          <p:cNvPr id="9" name="TextBox 8">
            <a:extLst>
              <a:ext uri="{FF2B5EF4-FFF2-40B4-BE49-F238E27FC236}">
                <a16:creationId xmlns:a16="http://schemas.microsoft.com/office/drawing/2014/main" id="{80741E15-64E0-25DC-7D5E-37B7FBF96BC9}"/>
              </a:ext>
            </a:extLst>
          </p:cNvPr>
          <p:cNvSpPr txBox="1"/>
          <p:nvPr/>
        </p:nvSpPr>
        <p:spPr>
          <a:xfrm>
            <a:off x="8046020" y="1842986"/>
            <a:ext cx="3472581"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1">
                <a:solidFill>
                  <a:srgbClr val="2474BB"/>
                </a:solidFill>
                <a:latin typeface="DM Sans" pitchFamily="2" charset="0"/>
                <a:cs typeface="Arial" panose="020B0604020202020204" pitchFamily="34" charset="0"/>
              </a:rPr>
              <a:t>Impact</a:t>
            </a:r>
            <a:endParaRPr kumimoji="0" lang="en-US" sz="1800" b="0" i="0" u="none" strike="noStrike" kern="1200" cap="none" spc="0" normalizeH="0" baseline="0" noProof="0">
              <a:ln>
                <a:noFill/>
              </a:ln>
              <a:solidFill>
                <a:srgbClr val="2474BB"/>
              </a:solidFill>
              <a:effectLst/>
              <a:uLnTx/>
              <a:uFillTx/>
              <a:latin typeface="DM Sans" pitchFamily="2" charset="0"/>
            </a:endParaRPr>
          </a:p>
        </p:txBody>
      </p:sp>
      <p:sp>
        <p:nvSpPr>
          <p:cNvPr id="11" name="TextBox 10">
            <a:extLst>
              <a:ext uri="{FF2B5EF4-FFF2-40B4-BE49-F238E27FC236}">
                <a16:creationId xmlns:a16="http://schemas.microsoft.com/office/drawing/2014/main" id="{A2D91551-FABC-3CC6-EC15-5ED786EA8FD7}"/>
              </a:ext>
            </a:extLst>
          </p:cNvPr>
          <p:cNvSpPr txBox="1"/>
          <p:nvPr/>
        </p:nvSpPr>
        <p:spPr>
          <a:xfrm>
            <a:off x="8135616" y="2245126"/>
            <a:ext cx="3570108" cy="2893100"/>
          </a:xfrm>
          <a:prstGeom prst="rect">
            <a:avLst/>
          </a:prstGeom>
          <a:noFill/>
        </p:spPr>
        <p:txBody>
          <a:bodyPr wrap="square">
            <a:spAutoFit/>
          </a:bodyPr>
          <a:lstStyle/>
          <a:p>
            <a:pPr>
              <a:defRPr/>
            </a:pPr>
            <a:r>
              <a:rPr lang="en-US" sz="1400" dirty="0">
                <a:solidFill>
                  <a:srgbClr val="000000"/>
                </a:solidFill>
                <a:latin typeface="DM Sans" pitchFamily="2" charset="0"/>
                <a:cs typeface="Arial" panose="020B0604020202020204" pitchFamily="34" charset="0"/>
              </a:rPr>
              <a:t>The campaign confirms for viewers that </a:t>
            </a:r>
          </a:p>
          <a:p>
            <a:pPr>
              <a:defRPr/>
            </a:pPr>
            <a:r>
              <a:rPr lang="en-US" sz="1400" b="1" dirty="0">
                <a:solidFill>
                  <a:srgbClr val="000000"/>
                </a:solidFill>
                <a:latin typeface="DM Sans" pitchFamily="2" charset="0"/>
                <a:cs typeface="Arial" panose="020B0604020202020204" pitchFamily="34" charset="0"/>
              </a:rPr>
              <a:t>BCBSMA exhibits many positive attributes</a:t>
            </a:r>
            <a:r>
              <a:rPr lang="en-US" sz="1400" dirty="0">
                <a:solidFill>
                  <a:srgbClr val="000000"/>
                </a:solidFill>
                <a:latin typeface="DM Sans" pitchFamily="2" charset="0"/>
                <a:cs typeface="Arial" panose="020B0604020202020204" pitchFamily="34" charset="0"/>
              </a:rPr>
              <a:t> and </a:t>
            </a:r>
            <a:r>
              <a:rPr lang="en-US" sz="1400" b="1" dirty="0">
                <a:solidFill>
                  <a:srgbClr val="000000"/>
                </a:solidFill>
                <a:latin typeface="DM Sans" pitchFamily="2" charset="0"/>
                <a:cs typeface="Arial" panose="020B0604020202020204" pitchFamily="34" charset="0"/>
              </a:rPr>
              <a:t>can do more </a:t>
            </a:r>
            <a:r>
              <a:rPr lang="en-US" sz="1400" dirty="0">
                <a:solidFill>
                  <a:srgbClr val="000000"/>
                </a:solidFill>
                <a:latin typeface="DM Sans" pitchFamily="2" charset="0"/>
                <a:cs typeface="Arial" panose="020B0604020202020204" pitchFamily="34" charset="0"/>
              </a:rPr>
              <a:t>than they previously thought. </a:t>
            </a:r>
          </a:p>
          <a:p>
            <a:pPr>
              <a:defRPr/>
            </a:pPr>
            <a:endParaRPr lang="en-US" sz="1400" dirty="0">
              <a:solidFill>
                <a:srgbClr val="000000"/>
              </a:solidFill>
              <a:latin typeface="DM Sans" pitchFamily="2" charset="0"/>
              <a:cs typeface="Arial" panose="020B0604020202020204" pitchFamily="34" charset="0"/>
            </a:endParaRPr>
          </a:p>
          <a:p>
            <a:pPr>
              <a:defRPr/>
            </a:pPr>
            <a:r>
              <a:rPr lang="en-US" sz="1400" dirty="0">
                <a:solidFill>
                  <a:srgbClr val="000000"/>
                </a:solidFill>
                <a:latin typeface="DM Sans" pitchFamily="2" charset="0"/>
                <a:cs typeface="Arial" panose="020B0604020202020204" pitchFamily="34" charset="0"/>
              </a:rPr>
              <a:t>After viewing, roughly 1-in-4 would </a:t>
            </a:r>
            <a:r>
              <a:rPr lang="en-US" sz="1400" b="1" dirty="0">
                <a:solidFill>
                  <a:srgbClr val="000000"/>
                </a:solidFill>
                <a:latin typeface="DM Sans" pitchFamily="2" charset="0"/>
                <a:cs typeface="Arial" panose="020B0604020202020204" pitchFamily="34" charset="0"/>
              </a:rPr>
              <a:t>visit the BCBSMA website</a:t>
            </a:r>
            <a:r>
              <a:rPr lang="en-US" sz="1400" dirty="0">
                <a:solidFill>
                  <a:srgbClr val="000000"/>
                </a:solidFill>
                <a:latin typeface="DM Sans" pitchFamily="2" charset="0"/>
                <a:cs typeface="Arial" panose="020B0604020202020204" pitchFamily="34" charset="0"/>
              </a:rPr>
              <a:t>, but half felt no call to action from the campaign.</a:t>
            </a:r>
            <a:endParaRPr kumimoji="0" lang="en-US" sz="1400"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dirty="0">
              <a:solidFill>
                <a:srgbClr val="000000"/>
              </a:solidFill>
              <a:latin typeface="DM Sans" pitchFamily="2"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0000"/>
                </a:solidFill>
                <a:latin typeface="DM Sans" pitchFamily="2" charset="0"/>
                <a:cs typeface="Arial" panose="020B0604020202020204" pitchFamily="34" charset="0"/>
              </a:rPr>
              <a:t>Despite positive reactions on par with past BCBSMA ads, viewers report </a:t>
            </a:r>
            <a:r>
              <a:rPr lang="en-US" sz="1400" b="1" dirty="0">
                <a:solidFill>
                  <a:srgbClr val="000000"/>
                </a:solidFill>
                <a:latin typeface="DM Sans" pitchFamily="2" charset="0"/>
                <a:cs typeface="Arial" panose="020B0604020202020204" pitchFamily="34" charset="0"/>
              </a:rPr>
              <a:t>lower impact </a:t>
            </a:r>
            <a:r>
              <a:rPr lang="en-US" sz="1400" dirty="0">
                <a:solidFill>
                  <a:srgbClr val="000000"/>
                </a:solidFill>
                <a:latin typeface="DM Sans" pitchFamily="2" charset="0"/>
                <a:cs typeface="Arial" panose="020B0604020202020204" pitchFamily="34" charset="0"/>
              </a:rPr>
              <a:t>on their perception of BCBSMA.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endParaRPr>
          </a:p>
        </p:txBody>
      </p:sp>
      <p:pic>
        <p:nvPicPr>
          <p:cNvPr id="4" name="Graphic 3" descr="Hockey Stick Curve Graph with solid fill">
            <a:extLst>
              <a:ext uri="{FF2B5EF4-FFF2-40B4-BE49-F238E27FC236}">
                <a16:creationId xmlns:a16="http://schemas.microsoft.com/office/drawing/2014/main" id="{F5116223-EA5D-6128-0560-C589B83F9D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416550" y="849723"/>
            <a:ext cx="731520" cy="731520"/>
          </a:xfrm>
          <a:prstGeom prst="rect">
            <a:avLst/>
          </a:prstGeom>
        </p:spPr>
      </p:pic>
      <p:pic>
        <p:nvPicPr>
          <p:cNvPr id="2" name="Picture 1">
            <a:extLst>
              <a:ext uri="{FF2B5EF4-FFF2-40B4-BE49-F238E27FC236}">
                <a16:creationId xmlns:a16="http://schemas.microsoft.com/office/drawing/2014/main" id="{53768862-3F4D-AB9A-148F-70D2D76AF541}"/>
              </a:ext>
            </a:extLst>
          </p:cNvPr>
          <p:cNvPicPr>
            <a:picLocks noChangeAspect="1"/>
          </p:cNvPicPr>
          <p:nvPr/>
        </p:nvPicPr>
        <p:blipFill>
          <a:blip r:embed="rId8"/>
          <a:stretch>
            <a:fillRect/>
          </a:stretch>
        </p:blipFill>
        <p:spPr>
          <a:xfrm>
            <a:off x="210653" y="6473952"/>
            <a:ext cx="1041894" cy="280750"/>
          </a:xfrm>
          <a:prstGeom prst="rect">
            <a:avLst/>
          </a:prstGeom>
        </p:spPr>
      </p:pic>
      <p:sp>
        <p:nvSpPr>
          <p:cNvPr id="21" name="TextBox 20">
            <a:extLst>
              <a:ext uri="{FF2B5EF4-FFF2-40B4-BE49-F238E27FC236}">
                <a16:creationId xmlns:a16="http://schemas.microsoft.com/office/drawing/2014/main" id="{3DBAA624-8202-DE93-917F-FC3B5E4F4628}"/>
              </a:ext>
            </a:extLst>
          </p:cNvPr>
          <p:cNvSpPr txBox="1"/>
          <p:nvPr/>
        </p:nvSpPr>
        <p:spPr>
          <a:xfrm>
            <a:off x="8145888" y="5115078"/>
            <a:ext cx="3011973" cy="1077218"/>
          </a:xfrm>
          <a:prstGeom prst="rect">
            <a:avLst/>
          </a:prstGeom>
          <a:solidFill>
            <a:schemeClr val="accent2"/>
          </a:solidFill>
        </p:spPr>
        <p:txBody>
          <a:bodyPr wrap="square" rtlCol="0">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600" i="0" u="none" strike="noStrike" kern="1200" cap="none" spc="0" normalizeH="0" baseline="0" noProof="0">
                <a:ln>
                  <a:noFill/>
                </a:ln>
                <a:solidFill>
                  <a:srgbClr val="FFFFFF"/>
                </a:solidFill>
                <a:effectLst/>
                <a:uLnTx/>
                <a:uFillTx/>
                <a:latin typeface="DM Sans" pitchFamily="2" charset="0"/>
                <a:cs typeface="Arial" panose="020B0604020202020204" pitchFamily="34" charset="0"/>
              </a:rPr>
              <a:t>Strengthen the call to action by offering the specific information they can expect to find by visiting the website.</a:t>
            </a:r>
          </a:p>
        </p:txBody>
      </p:sp>
    </p:spTree>
    <p:extLst>
      <p:ext uri="{BB962C8B-B14F-4D97-AF65-F5344CB8AC3E}">
        <p14:creationId xmlns:p14="http://schemas.microsoft.com/office/powerpoint/2010/main" val="58247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34000">
              <a:schemeClr val="accent2"/>
            </a:gs>
            <a:gs pos="67000">
              <a:schemeClr val="accent2"/>
            </a:gs>
            <a:gs pos="100000">
              <a:srgbClr val="FFC000"/>
            </a:gs>
          </a:gsLst>
          <a:lin ang="0" scaled="1"/>
          <a:tileRect/>
        </a:gradFill>
        <a:effectLst/>
      </p:bgPr>
    </p:bg>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315DEAD7-10C9-7169-4CC4-5B63A69781F5}"/>
              </a:ext>
            </a:extLst>
          </p:cNvPr>
          <p:cNvGraphicFramePr/>
          <p:nvPr>
            <p:extLst>
              <p:ext uri="{D42A27DB-BD31-4B8C-83A1-F6EECF244321}">
                <p14:modId xmlns:p14="http://schemas.microsoft.com/office/powerpoint/2010/main" val="2586465405"/>
              </p:ext>
            </p:extLst>
          </p:nvPr>
        </p:nvGraphicFramePr>
        <p:xfrm>
          <a:off x="1416144" y="3174143"/>
          <a:ext cx="9695202" cy="130579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A1DA674E-4072-8456-DFDE-0F9869D431AD}"/>
              </a:ext>
            </a:extLst>
          </p:cNvPr>
          <p:cNvCxnSpPr>
            <a:cxnSpLocks/>
          </p:cNvCxnSpPr>
          <p:nvPr/>
        </p:nvCxnSpPr>
        <p:spPr>
          <a:xfrm flipV="1">
            <a:off x="1775919" y="3979364"/>
            <a:ext cx="7421078" cy="605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27" name="Chart 26">
            <a:extLst>
              <a:ext uri="{FF2B5EF4-FFF2-40B4-BE49-F238E27FC236}">
                <a16:creationId xmlns:a16="http://schemas.microsoft.com/office/drawing/2014/main" id="{BE7DFE5A-ACC5-0075-3B7B-A048F938E7A1}"/>
              </a:ext>
            </a:extLst>
          </p:cNvPr>
          <p:cNvGraphicFramePr/>
          <p:nvPr>
            <p:extLst>
              <p:ext uri="{D42A27DB-BD31-4B8C-83A1-F6EECF244321}">
                <p14:modId xmlns:p14="http://schemas.microsoft.com/office/powerpoint/2010/main" val="2418148488"/>
              </p:ext>
            </p:extLst>
          </p:nvPr>
        </p:nvGraphicFramePr>
        <p:xfrm>
          <a:off x="1131025" y="4551908"/>
          <a:ext cx="9980320" cy="23060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p:cNvGraphicFramePr/>
          <p:nvPr>
            <p:extLst>
              <p:ext uri="{D42A27DB-BD31-4B8C-83A1-F6EECF244321}">
                <p14:modId xmlns:p14="http://schemas.microsoft.com/office/powerpoint/2010/main" val="1739506383"/>
              </p:ext>
            </p:extLst>
          </p:nvPr>
        </p:nvGraphicFramePr>
        <p:xfrm>
          <a:off x="1416142" y="1756582"/>
          <a:ext cx="9695203" cy="1305798"/>
        </p:xfrm>
        <a:graphic>
          <a:graphicData uri="http://schemas.openxmlformats.org/drawingml/2006/chart">
            <c:chart xmlns:c="http://schemas.openxmlformats.org/drawingml/2006/chart" xmlns:r="http://schemas.openxmlformats.org/officeDocument/2006/relationships" r:id="rId5"/>
          </a:graphicData>
        </a:graphic>
      </p:graphicFrame>
      <p:cxnSp>
        <p:nvCxnSpPr>
          <p:cNvPr id="7" name="Straight Connector 6">
            <a:extLst>
              <a:ext uri="{FF2B5EF4-FFF2-40B4-BE49-F238E27FC236}">
                <a16:creationId xmlns:a16="http://schemas.microsoft.com/office/drawing/2014/main" id="{CB8273D3-FDC9-F02C-B0CD-ECB1BC1A05A5}"/>
              </a:ext>
            </a:extLst>
          </p:cNvPr>
          <p:cNvCxnSpPr>
            <a:cxnSpLocks/>
          </p:cNvCxnSpPr>
          <p:nvPr/>
        </p:nvCxnSpPr>
        <p:spPr>
          <a:xfrm>
            <a:off x="1660416" y="5381485"/>
            <a:ext cx="765208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6913933-EA62-6611-FBCD-B47076D03297}"/>
              </a:ext>
            </a:extLst>
          </p:cNvPr>
          <p:cNvCxnSpPr>
            <a:cxnSpLocks/>
          </p:cNvCxnSpPr>
          <p:nvPr/>
        </p:nvCxnSpPr>
        <p:spPr>
          <a:xfrm>
            <a:off x="1727793" y="2193860"/>
            <a:ext cx="751733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9D8EFC7-0BD2-AA15-28AB-B19304CB5446}"/>
              </a:ext>
            </a:extLst>
          </p:cNvPr>
          <p:cNvSpPr txBox="1"/>
          <p:nvPr/>
        </p:nvSpPr>
        <p:spPr>
          <a:xfrm>
            <a:off x="575300" y="1790240"/>
            <a:ext cx="800027" cy="988459"/>
          </a:xfrm>
          <a:prstGeom prst="rect">
            <a:avLst/>
          </a:prstGeom>
          <a:noFill/>
        </p:spPr>
        <p:txBody>
          <a:bodyPr vert="vert270" wrap="square" rtlCol="0">
            <a:spAutoFit/>
          </a:bodyPr>
          <a:lstStyle/>
          <a:p>
            <a:pPr algn="ctr" defTabSz="380985"/>
            <a:r>
              <a:rPr lang="en-US" sz="1333">
                <a:solidFill>
                  <a:prstClr val="black"/>
                </a:solidFill>
                <a:latin typeface="DM Sans" pitchFamily="2" charset="0"/>
                <a:ea typeface="Verdana" panose="020B0604030504040204" pitchFamily="34" charset="0"/>
                <a:cs typeface="Verdana" panose="020B0604030504040204" pitchFamily="34" charset="0"/>
              </a:rPr>
              <a:t>Overall Reaction (T2B)</a:t>
            </a:r>
          </a:p>
        </p:txBody>
      </p:sp>
      <p:sp>
        <p:nvSpPr>
          <p:cNvPr id="26" name="TextBox 25">
            <a:extLst>
              <a:ext uri="{FF2B5EF4-FFF2-40B4-BE49-F238E27FC236}">
                <a16:creationId xmlns:a16="http://schemas.microsoft.com/office/drawing/2014/main" id="{063437C2-551A-EF15-2EE6-33F189CFE36E}"/>
              </a:ext>
            </a:extLst>
          </p:cNvPr>
          <p:cNvSpPr txBox="1"/>
          <p:nvPr/>
        </p:nvSpPr>
        <p:spPr>
          <a:xfrm>
            <a:off x="575300" y="3152046"/>
            <a:ext cx="1005147" cy="1115123"/>
          </a:xfrm>
          <a:prstGeom prst="rect">
            <a:avLst/>
          </a:prstGeom>
          <a:noFill/>
        </p:spPr>
        <p:txBody>
          <a:bodyPr vert="vert270" wrap="square" rtlCol="0">
            <a:spAutoFit/>
          </a:bodyPr>
          <a:lstStyle/>
          <a:p>
            <a:pPr algn="ctr" defTabSz="380985"/>
            <a:r>
              <a:rPr lang="en-US" sz="1333">
                <a:solidFill>
                  <a:prstClr val="black"/>
                </a:solidFill>
                <a:latin typeface="DM Sans" pitchFamily="2" charset="0"/>
                <a:ea typeface="Verdana" panose="020B0604030504040204" pitchFamily="34" charset="0"/>
                <a:cs typeface="Verdana" panose="020B0604030504040204" pitchFamily="34" charset="0"/>
              </a:rPr>
              <a:t>Impact on Perception of BCBSMA (T2B)</a:t>
            </a:r>
          </a:p>
        </p:txBody>
      </p:sp>
      <p:sp>
        <p:nvSpPr>
          <p:cNvPr id="28" name="TextBox 27">
            <a:extLst>
              <a:ext uri="{FF2B5EF4-FFF2-40B4-BE49-F238E27FC236}">
                <a16:creationId xmlns:a16="http://schemas.microsoft.com/office/drawing/2014/main" id="{D546B373-9782-A19B-C1F4-EFE74BE6F78D}"/>
              </a:ext>
            </a:extLst>
          </p:cNvPr>
          <p:cNvSpPr txBox="1"/>
          <p:nvPr/>
        </p:nvSpPr>
        <p:spPr>
          <a:xfrm>
            <a:off x="575300" y="4578885"/>
            <a:ext cx="594906" cy="1115123"/>
          </a:xfrm>
          <a:prstGeom prst="rect">
            <a:avLst/>
          </a:prstGeom>
          <a:noFill/>
        </p:spPr>
        <p:txBody>
          <a:bodyPr vert="vert270" wrap="square" rtlCol="0">
            <a:spAutoFit/>
          </a:bodyPr>
          <a:lstStyle/>
          <a:p>
            <a:pPr algn="ctr" defTabSz="380985"/>
            <a:r>
              <a:rPr lang="en-US" sz="1333" dirty="0">
                <a:solidFill>
                  <a:prstClr val="black"/>
                </a:solidFill>
                <a:latin typeface="DM Sans" pitchFamily="2" charset="0"/>
                <a:ea typeface="Verdana" panose="020B0604030504040204" pitchFamily="34" charset="0"/>
                <a:cs typeface="Verdana" panose="020B0604030504040204" pitchFamily="34" charset="0"/>
              </a:rPr>
              <a:t>Confusing (Yes)</a:t>
            </a:r>
          </a:p>
        </p:txBody>
      </p:sp>
      <p:sp>
        <p:nvSpPr>
          <p:cNvPr id="30" name="TextBox 29">
            <a:extLst>
              <a:ext uri="{FF2B5EF4-FFF2-40B4-BE49-F238E27FC236}">
                <a16:creationId xmlns:a16="http://schemas.microsoft.com/office/drawing/2014/main" id="{75B12F05-06FB-2F28-8954-B0249CD6DFDB}"/>
              </a:ext>
            </a:extLst>
          </p:cNvPr>
          <p:cNvSpPr txBox="1"/>
          <p:nvPr/>
        </p:nvSpPr>
        <p:spPr>
          <a:xfrm>
            <a:off x="9843698" y="1905784"/>
            <a:ext cx="1784262" cy="738664"/>
          </a:xfrm>
          <a:prstGeom prst="rect">
            <a:avLst/>
          </a:prstGeom>
        </p:spPr>
        <p:txBody>
          <a:bodyPr wrap="square" lIns="0" tIns="0" rIns="0" bIns="0" rtlCol="0">
            <a:spAutoFit/>
          </a:bodyPr>
          <a:lstStyle/>
          <a:p>
            <a:pPr algn="l" fontAlgn="auto">
              <a:spcAft>
                <a:spcPts val="0"/>
              </a:spcAft>
            </a:pPr>
            <a:r>
              <a:rPr lang="en-US" sz="1200" b="1">
                <a:solidFill>
                  <a:schemeClr val="accent1"/>
                </a:solidFill>
                <a:latin typeface="DM Sans" pitchFamily="2" charset="0"/>
              </a:rPr>
              <a:t>2024 Brand Campaign in April 2024 </a:t>
            </a:r>
            <a:r>
              <a:rPr lang="en-US" sz="1200">
                <a:solidFill>
                  <a:schemeClr val="accent1"/>
                </a:solidFill>
                <a:latin typeface="DM Sans" pitchFamily="2" charset="0"/>
              </a:rPr>
              <a:t>is in the middle of the pack for overall reactions</a:t>
            </a:r>
          </a:p>
        </p:txBody>
      </p:sp>
      <p:sp>
        <p:nvSpPr>
          <p:cNvPr id="32" name="TextBox 31">
            <a:extLst>
              <a:ext uri="{FF2B5EF4-FFF2-40B4-BE49-F238E27FC236}">
                <a16:creationId xmlns:a16="http://schemas.microsoft.com/office/drawing/2014/main" id="{630C813C-B15D-0A80-BDAC-1E1C57DB6F5F}"/>
              </a:ext>
            </a:extLst>
          </p:cNvPr>
          <p:cNvSpPr txBox="1"/>
          <p:nvPr/>
        </p:nvSpPr>
        <p:spPr>
          <a:xfrm>
            <a:off x="9840528" y="3159499"/>
            <a:ext cx="1784262" cy="1107996"/>
          </a:xfrm>
          <a:prstGeom prst="rect">
            <a:avLst/>
          </a:prstGeom>
        </p:spPr>
        <p:txBody>
          <a:bodyPr wrap="square" lIns="0" tIns="0" rIns="0" bIns="0" rtlCol="0">
            <a:spAutoFit/>
          </a:bodyPr>
          <a:lstStyle/>
          <a:p>
            <a:pPr algn="l" fontAlgn="auto">
              <a:spcAft>
                <a:spcPts val="0"/>
              </a:spcAft>
            </a:pPr>
            <a:r>
              <a:rPr lang="en-US" sz="1200" b="1">
                <a:solidFill>
                  <a:schemeClr val="accent4"/>
                </a:solidFill>
                <a:latin typeface="DM Sans" pitchFamily="2" charset="0"/>
              </a:rPr>
              <a:t>2024 Brand Campaign in April 2024 </a:t>
            </a:r>
            <a:r>
              <a:rPr lang="en-US" sz="1200">
                <a:solidFill>
                  <a:schemeClr val="accent4"/>
                </a:solidFill>
                <a:latin typeface="DM Sans" pitchFamily="2" charset="0"/>
              </a:rPr>
              <a:t>has lower positive impact (less change) on BCBSMA perceptions compared to most BCBSMA ads.</a:t>
            </a:r>
          </a:p>
        </p:txBody>
      </p:sp>
      <p:sp>
        <p:nvSpPr>
          <p:cNvPr id="8" name="Text Placeholder 3">
            <a:extLst>
              <a:ext uri="{FF2B5EF4-FFF2-40B4-BE49-F238E27FC236}">
                <a16:creationId xmlns:a16="http://schemas.microsoft.com/office/drawing/2014/main" id="{D24F3573-BBDC-277D-90F0-96DEB4DE4C16}"/>
              </a:ext>
            </a:extLst>
          </p:cNvPr>
          <p:cNvSpPr txBox="1">
            <a:spLocks/>
          </p:cNvSpPr>
          <p:nvPr/>
        </p:nvSpPr>
        <p:spPr>
          <a:xfrm>
            <a:off x="603504" y="762000"/>
            <a:ext cx="9043424"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latin typeface="DM Sans" pitchFamily="2" charset="0"/>
              </a:rPr>
              <a:t>2024 Brand Campaign :30 Video aligns with other BCBSMA ads for viewer reaction and excels for clarity yet has lower positive impact on BCBSMA perception.</a:t>
            </a:r>
          </a:p>
        </p:txBody>
      </p:sp>
      <p:sp>
        <p:nvSpPr>
          <p:cNvPr id="16" name="TextBox 15">
            <a:extLst>
              <a:ext uri="{FF2B5EF4-FFF2-40B4-BE49-F238E27FC236}">
                <a16:creationId xmlns:a16="http://schemas.microsoft.com/office/drawing/2014/main" id="{C90A7BB7-C8FA-2F25-C520-8A2D41E7BF65}"/>
              </a:ext>
            </a:extLst>
          </p:cNvPr>
          <p:cNvSpPr txBox="1"/>
          <p:nvPr/>
        </p:nvSpPr>
        <p:spPr>
          <a:xfrm>
            <a:off x="5550888" y="2522798"/>
            <a:ext cx="1140593" cy="461665"/>
          </a:xfrm>
          <a:prstGeom prst="rect">
            <a:avLst/>
          </a:prstGeom>
          <a:noFill/>
        </p:spPr>
        <p:txBody>
          <a:bodyPr wrap="square">
            <a:spAutoFit/>
          </a:bodyPr>
          <a:lstStyle/>
          <a:p>
            <a:pPr algn="ctr"/>
            <a:r>
              <a:rPr lang="en-US" sz="1200" b="1">
                <a:solidFill>
                  <a:schemeClr val="accent4"/>
                </a:solidFill>
                <a:latin typeface="DM Sans" pitchFamily="2" charset="0"/>
              </a:rPr>
              <a:t>2024 Brand Campaign </a:t>
            </a:r>
          </a:p>
        </p:txBody>
      </p:sp>
      <p:cxnSp>
        <p:nvCxnSpPr>
          <p:cNvPr id="22" name="Straight Connector 21">
            <a:extLst>
              <a:ext uri="{FF2B5EF4-FFF2-40B4-BE49-F238E27FC236}">
                <a16:creationId xmlns:a16="http://schemas.microsoft.com/office/drawing/2014/main" id="{745E4AED-08B2-8DE3-2886-02E3EB39D803}"/>
              </a:ext>
            </a:extLst>
          </p:cNvPr>
          <p:cNvCxnSpPr>
            <a:cxnSpLocks/>
          </p:cNvCxnSpPr>
          <p:nvPr/>
        </p:nvCxnSpPr>
        <p:spPr>
          <a:xfrm>
            <a:off x="6062594" y="2286918"/>
            <a:ext cx="0" cy="190229"/>
          </a:xfrm>
          <a:prstGeom prst="line">
            <a:avLst/>
          </a:prstGeom>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1F501668-F354-FD83-6EE4-6C6C47E043F1}"/>
              </a:ext>
            </a:extLst>
          </p:cNvPr>
          <p:cNvCxnSpPr>
            <a:cxnSpLocks/>
          </p:cNvCxnSpPr>
          <p:nvPr/>
        </p:nvCxnSpPr>
        <p:spPr>
          <a:xfrm>
            <a:off x="8221314" y="4142123"/>
            <a:ext cx="0" cy="190229"/>
          </a:xfrm>
          <a:prstGeom prst="line">
            <a:avLst/>
          </a:prstGeom>
        </p:spPr>
        <p:style>
          <a:lnRef idx="1">
            <a:schemeClr val="accent4"/>
          </a:lnRef>
          <a:fillRef idx="0">
            <a:schemeClr val="accent4"/>
          </a:fillRef>
          <a:effectRef idx="0">
            <a:schemeClr val="accent4"/>
          </a:effectRef>
          <a:fontRef idx="minor">
            <a:schemeClr val="tx1"/>
          </a:fontRef>
        </p:style>
      </p:cxnSp>
      <p:cxnSp>
        <p:nvCxnSpPr>
          <p:cNvPr id="33" name="Straight Connector 32">
            <a:extLst>
              <a:ext uri="{FF2B5EF4-FFF2-40B4-BE49-F238E27FC236}">
                <a16:creationId xmlns:a16="http://schemas.microsoft.com/office/drawing/2014/main" id="{0EB64CF6-C1CE-5309-D1F6-48BB6681B8B0}"/>
              </a:ext>
            </a:extLst>
          </p:cNvPr>
          <p:cNvCxnSpPr>
            <a:cxnSpLocks/>
          </p:cNvCxnSpPr>
          <p:nvPr/>
        </p:nvCxnSpPr>
        <p:spPr>
          <a:xfrm>
            <a:off x="3473268" y="5529467"/>
            <a:ext cx="0" cy="190229"/>
          </a:xfrm>
          <a:prstGeom prst="line">
            <a:avLst/>
          </a:prstGeom>
        </p:spPr>
        <p:style>
          <a:lnRef idx="1">
            <a:schemeClr val="accent4"/>
          </a:lnRef>
          <a:fillRef idx="0">
            <a:schemeClr val="accent4"/>
          </a:fillRef>
          <a:effectRef idx="0">
            <a:schemeClr val="accent4"/>
          </a:effectRef>
          <a:fontRef idx="minor">
            <a:schemeClr val="tx1"/>
          </a:fontRef>
        </p:style>
      </p:cxnSp>
      <p:sp>
        <p:nvSpPr>
          <p:cNvPr id="34" name="TextBox 33">
            <a:extLst>
              <a:ext uri="{FF2B5EF4-FFF2-40B4-BE49-F238E27FC236}">
                <a16:creationId xmlns:a16="http://schemas.microsoft.com/office/drawing/2014/main" id="{7EFCA308-BA94-29DF-819C-DE9A63129E01}"/>
              </a:ext>
            </a:extLst>
          </p:cNvPr>
          <p:cNvSpPr txBox="1"/>
          <p:nvPr/>
        </p:nvSpPr>
        <p:spPr>
          <a:xfrm>
            <a:off x="7426271" y="4336357"/>
            <a:ext cx="1140593" cy="461665"/>
          </a:xfrm>
          <a:prstGeom prst="rect">
            <a:avLst/>
          </a:prstGeom>
          <a:noFill/>
        </p:spPr>
        <p:txBody>
          <a:bodyPr wrap="square">
            <a:spAutoFit/>
          </a:bodyPr>
          <a:lstStyle/>
          <a:p>
            <a:pPr algn="ctr"/>
            <a:r>
              <a:rPr lang="en-US" sz="1200" b="1">
                <a:solidFill>
                  <a:schemeClr val="accent4"/>
                </a:solidFill>
                <a:latin typeface="DM Sans" pitchFamily="2" charset="0"/>
              </a:rPr>
              <a:t>2024 Brand Campaign</a:t>
            </a:r>
          </a:p>
        </p:txBody>
      </p:sp>
      <p:sp>
        <p:nvSpPr>
          <p:cNvPr id="36" name="TextBox 35">
            <a:extLst>
              <a:ext uri="{FF2B5EF4-FFF2-40B4-BE49-F238E27FC236}">
                <a16:creationId xmlns:a16="http://schemas.microsoft.com/office/drawing/2014/main" id="{6C3D7E52-3879-ED96-4E49-78FA63CB6A96}"/>
              </a:ext>
            </a:extLst>
          </p:cNvPr>
          <p:cNvSpPr txBox="1"/>
          <p:nvPr/>
        </p:nvSpPr>
        <p:spPr>
          <a:xfrm>
            <a:off x="2852581" y="5740032"/>
            <a:ext cx="1140593" cy="461665"/>
          </a:xfrm>
          <a:prstGeom prst="rect">
            <a:avLst/>
          </a:prstGeom>
          <a:noFill/>
        </p:spPr>
        <p:txBody>
          <a:bodyPr wrap="square">
            <a:spAutoFit/>
          </a:bodyPr>
          <a:lstStyle/>
          <a:p>
            <a:pPr algn="ctr"/>
            <a:r>
              <a:rPr lang="en-US" sz="1200" b="1">
                <a:solidFill>
                  <a:schemeClr val="accent4"/>
                </a:solidFill>
                <a:latin typeface="DM Sans" pitchFamily="2" charset="0"/>
              </a:rPr>
              <a:t>2024 Brand Campaign</a:t>
            </a:r>
          </a:p>
        </p:txBody>
      </p:sp>
      <p:sp>
        <p:nvSpPr>
          <p:cNvPr id="37" name="TextBox 36">
            <a:extLst>
              <a:ext uri="{FF2B5EF4-FFF2-40B4-BE49-F238E27FC236}">
                <a16:creationId xmlns:a16="http://schemas.microsoft.com/office/drawing/2014/main" id="{8FF024CF-2AE9-1CD6-771B-6D3D15D427CD}"/>
              </a:ext>
            </a:extLst>
          </p:cNvPr>
          <p:cNvSpPr txBox="1"/>
          <p:nvPr/>
        </p:nvSpPr>
        <p:spPr>
          <a:xfrm>
            <a:off x="1418508" y="2159945"/>
            <a:ext cx="1140593" cy="430887"/>
          </a:xfrm>
          <a:prstGeom prst="rect">
            <a:avLst/>
          </a:prstGeom>
          <a:noFill/>
        </p:spPr>
        <p:txBody>
          <a:bodyPr wrap="square">
            <a:spAutoFit/>
          </a:bodyPr>
          <a:lstStyle/>
          <a:p>
            <a:pPr algn="ctr"/>
            <a:r>
              <a:rPr lang="en-US" sz="1050" b="1">
                <a:solidFill>
                  <a:schemeClr val="accent3"/>
                </a:solidFill>
                <a:latin typeface="DM Sans" pitchFamily="2" charset="0"/>
              </a:rPr>
              <a:t>Mighty Mass</a:t>
            </a:r>
          </a:p>
          <a:p>
            <a:pPr algn="ctr"/>
            <a:r>
              <a:rPr lang="en-US" sz="1050" b="1">
                <a:solidFill>
                  <a:schemeClr val="accent3"/>
                </a:solidFill>
                <a:latin typeface="DM Sans" pitchFamily="2" charset="0"/>
              </a:rPr>
              <a:t>(2020)</a:t>
            </a:r>
          </a:p>
        </p:txBody>
      </p:sp>
      <p:cxnSp>
        <p:nvCxnSpPr>
          <p:cNvPr id="38" name="Straight Connector 37">
            <a:extLst>
              <a:ext uri="{FF2B5EF4-FFF2-40B4-BE49-F238E27FC236}">
                <a16:creationId xmlns:a16="http://schemas.microsoft.com/office/drawing/2014/main" id="{1EB3CDD0-4799-0AB4-B3C8-C2458604613F}"/>
              </a:ext>
            </a:extLst>
          </p:cNvPr>
          <p:cNvCxnSpPr>
            <a:cxnSpLocks/>
          </p:cNvCxnSpPr>
          <p:nvPr/>
        </p:nvCxnSpPr>
        <p:spPr>
          <a:xfrm>
            <a:off x="1950305" y="2008216"/>
            <a:ext cx="0" cy="190229"/>
          </a:xfrm>
          <a:prstGeom prst="line">
            <a:avLst/>
          </a:prstGeom>
          <a:ln>
            <a:solidFill>
              <a:schemeClr val="accent3"/>
            </a:solidFill>
          </a:ln>
        </p:spPr>
        <p:style>
          <a:lnRef idx="1">
            <a:schemeClr val="accent4"/>
          </a:lnRef>
          <a:fillRef idx="0">
            <a:schemeClr val="accent4"/>
          </a:fillRef>
          <a:effectRef idx="0">
            <a:schemeClr val="accent4"/>
          </a:effectRef>
          <a:fontRef idx="minor">
            <a:schemeClr val="tx1"/>
          </a:fontRef>
        </p:style>
      </p:cxnSp>
      <p:sp>
        <p:nvSpPr>
          <p:cNvPr id="39" name="TextBox 38">
            <a:extLst>
              <a:ext uri="{FF2B5EF4-FFF2-40B4-BE49-F238E27FC236}">
                <a16:creationId xmlns:a16="http://schemas.microsoft.com/office/drawing/2014/main" id="{83E14870-8C02-65C5-E5C3-466DC644C33F}"/>
              </a:ext>
            </a:extLst>
          </p:cNvPr>
          <p:cNvSpPr txBox="1"/>
          <p:nvPr/>
        </p:nvSpPr>
        <p:spPr>
          <a:xfrm>
            <a:off x="8506335" y="2623872"/>
            <a:ext cx="1140593" cy="577081"/>
          </a:xfrm>
          <a:prstGeom prst="rect">
            <a:avLst/>
          </a:prstGeom>
          <a:noFill/>
        </p:spPr>
        <p:txBody>
          <a:bodyPr wrap="square">
            <a:spAutoFit/>
          </a:bodyPr>
          <a:lstStyle/>
          <a:p>
            <a:pPr algn="ctr"/>
            <a:r>
              <a:rPr lang="en-US" sz="1050" b="1">
                <a:solidFill>
                  <a:srgbClr val="FFC000"/>
                </a:solidFill>
                <a:latin typeface="DM Sans" pitchFamily="2" charset="0"/>
              </a:rPr>
              <a:t>Back to Better: Concept Y</a:t>
            </a:r>
          </a:p>
          <a:p>
            <a:pPr algn="ctr"/>
            <a:r>
              <a:rPr lang="en-US" sz="1050" b="1">
                <a:solidFill>
                  <a:srgbClr val="FFC000"/>
                </a:solidFill>
                <a:latin typeface="DM Sans" pitchFamily="2" charset="0"/>
              </a:rPr>
              <a:t>(2021)</a:t>
            </a:r>
          </a:p>
        </p:txBody>
      </p:sp>
      <p:cxnSp>
        <p:nvCxnSpPr>
          <p:cNvPr id="40" name="Straight Connector 39">
            <a:extLst>
              <a:ext uri="{FF2B5EF4-FFF2-40B4-BE49-F238E27FC236}">
                <a16:creationId xmlns:a16="http://schemas.microsoft.com/office/drawing/2014/main" id="{EED9FC44-4FE3-245F-6D85-54646D42BD3A}"/>
              </a:ext>
            </a:extLst>
          </p:cNvPr>
          <p:cNvCxnSpPr>
            <a:cxnSpLocks/>
          </p:cNvCxnSpPr>
          <p:nvPr/>
        </p:nvCxnSpPr>
        <p:spPr>
          <a:xfrm>
            <a:off x="9063532" y="2472143"/>
            <a:ext cx="0" cy="190229"/>
          </a:xfrm>
          <a:prstGeom prst="line">
            <a:avLst/>
          </a:prstGeom>
          <a:ln>
            <a:solidFill>
              <a:srgbClr val="FFC000"/>
            </a:solidFill>
          </a:ln>
        </p:spPr>
        <p:style>
          <a:lnRef idx="1">
            <a:schemeClr val="accent4"/>
          </a:lnRef>
          <a:fillRef idx="0">
            <a:schemeClr val="accent4"/>
          </a:fillRef>
          <a:effectRef idx="0">
            <a:schemeClr val="accent4"/>
          </a:effectRef>
          <a:fontRef idx="minor">
            <a:schemeClr val="tx1"/>
          </a:fontRef>
        </p:style>
      </p:cxnSp>
      <p:sp>
        <p:nvSpPr>
          <p:cNvPr id="41" name="TextBox 40">
            <a:extLst>
              <a:ext uri="{FF2B5EF4-FFF2-40B4-BE49-F238E27FC236}">
                <a16:creationId xmlns:a16="http://schemas.microsoft.com/office/drawing/2014/main" id="{CFE8EF3D-1CEA-CC3D-2A37-CCF9A21B2F74}"/>
              </a:ext>
            </a:extLst>
          </p:cNvPr>
          <p:cNvSpPr txBox="1"/>
          <p:nvPr/>
        </p:nvSpPr>
        <p:spPr>
          <a:xfrm>
            <a:off x="1288119" y="4200051"/>
            <a:ext cx="1365507" cy="577081"/>
          </a:xfrm>
          <a:prstGeom prst="rect">
            <a:avLst/>
          </a:prstGeom>
          <a:noFill/>
        </p:spPr>
        <p:txBody>
          <a:bodyPr wrap="square">
            <a:spAutoFit/>
          </a:bodyPr>
          <a:lstStyle/>
          <a:p>
            <a:pPr algn="ctr"/>
            <a:r>
              <a:rPr lang="en-US" sz="1050" b="1">
                <a:solidFill>
                  <a:schemeClr val="accent3"/>
                </a:solidFill>
                <a:latin typeface="DM Sans" pitchFamily="2" charset="0"/>
              </a:rPr>
              <a:t>Removing Barriers: Bret (2020)</a:t>
            </a:r>
          </a:p>
        </p:txBody>
      </p:sp>
      <p:cxnSp>
        <p:nvCxnSpPr>
          <p:cNvPr id="42" name="Straight Connector 41">
            <a:extLst>
              <a:ext uri="{FF2B5EF4-FFF2-40B4-BE49-F238E27FC236}">
                <a16:creationId xmlns:a16="http://schemas.microsoft.com/office/drawing/2014/main" id="{48C19819-E6FE-11BE-59C7-AA21D606366C}"/>
              </a:ext>
            </a:extLst>
          </p:cNvPr>
          <p:cNvCxnSpPr>
            <a:cxnSpLocks/>
            <a:endCxn id="41" idx="0"/>
          </p:cNvCxnSpPr>
          <p:nvPr/>
        </p:nvCxnSpPr>
        <p:spPr>
          <a:xfrm>
            <a:off x="1970873" y="3750647"/>
            <a:ext cx="0" cy="449404"/>
          </a:xfrm>
          <a:prstGeom prst="line">
            <a:avLst/>
          </a:prstGeom>
          <a:ln>
            <a:solidFill>
              <a:schemeClr val="accent3"/>
            </a:solidFill>
          </a:ln>
        </p:spPr>
        <p:style>
          <a:lnRef idx="1">
            <a:schemeClr val="accent4"/>
          </a:lnRef>
          <a:fillRef idx="0">
            <a:schemeClr val="accent4"/>
          </a:fillRef>
          <a:effectRef idx="0">
            <a:schemeClr val="accent4"/>
          </a:effectRef>
          <a:fontRef idx="minor">
            <a:schemeClr val="tx1"/>
          </a:fontRef>
        </p:style>
      </p:cxnSp>
      <p:sp>
        <p:nvSpPr>
          <p:cNvPr id="43" name="TextBox 42">
            <a:extLst>
              <a:ext uri="{FF2B5EF4-FFF2-40B4-BE49-F238E27FC236}">
                <a16:creationId xmlns:a16="http://schemas.microsoft.com/office/drawing/2014/main" id="{45C0B049-8BA7-9026-A5C8-AA45B31ACFA7}"/>
              </a:ext>
            </a:extLst>
          </p:cNvPr>
          <p:cNvSpPr txBox="1"/>
          <p:nvPr/>
        </p:nvSpPr>
        <p:spPr>
          <a:xfrm>
            <a:off x="8373462" y="4318654"/>
            <a:ext cx="1444792" cy="577081"/>
          </a:xfrm>
          <a:prstGeom prst="rect">
            <a:avLst/>
          </a:prstGeom>
          <a:noFill/>
        </p:spPr>
        <p:txBody>
          <a:bodyPr wrap="square">
            <a:spAutoFit/>
          </a:bodyPr>
          <a:lstStyle/>
          <a:p>
            <a:pPr algn="ctr"/>
            <a:r>
              <a:rPr lang="en-US" sz="1050" b="1">
                <a:solidFill>
                  <a:srgbClr val="FFC000"/>
                </a:solidFill>
                <a:latin typeface="DM Sans" pitchFamily="2" charset="0"/>
              </a:rPr>
              <a:t>MH Ad: Leadership in Community</a:t>
            </a:r>
          </a:p>
          <a:p>
            <a:pPr algn="ctr"/>
            <a:r>
              <a:rPr lang="en-US" sz="1050" b="1">
                <a:solidFill>
                  <a:srgbClr val="FFC000"/>
                </a:solidFill>
                <a:latin typeface="DM Sans" pitchFamily="2" charset="0"/>
              </a:rPr>
              <a:t>(2020)</a:t>
            </a:r>
          </a:p>
        </p:txBody>
      </p:sp>
      <p:cxnSp>
        <p:nvCxnSpPr>
          <p:cNvPr id="44" name="Straight Connector 43">
            <a:extLst>
              <a:ext uri="{FF2B5EF4-FFF2-40B4-BE49-F238E27FC236}">
                <a16:creationId xmlns:a16="http://schemas.microsoft.com/office/drawing/2014/main" id="{9BC949C7-1EF5-5900-B424-9CC912C926EA}"/>
              </a:ext>
            </a:extLst>
          </p:cNvPr>
          <p:cNvCxnSpPr>
            <a:cxnSpLocks/>
          </p:cNvCxnSpPr>
          <p:nvPr/>
        </p:nvCxnSpPr>
        <p:spPr>
          <a:xfrm>
            <a:off x="9067223" y="4188968"/>
            <a:ext cx="0" cy="190229"/>
          </a:xfrm>
          <a:prstGeom prst="line">
            <a:avLst/>
          </a:prstGeom>
          <a:ln>
            <a:solidFill>
              <a:srgbClr val="FFC000"/>
            </a:solidFill>
          </a:ln>
        </p:spPr>
        <p:style>
          <a:lnRef idx="1">
            <a:schemeClr val="accent4"/>
          </a:lnRef>
          <a:fillRef idx="0">
            <a:schemeClr val="accent4"/>
          </a:fillRef>
          <a:effectRef idx="0">
            <a:schemeClr val="accent4"/>
          </a:effectRef>
          <a:fontRef idx="minor">
            <a:schemeClr val="tx1"/>
          </a:fontRef>
        </p:style>
      </p:cxnSp>
      <p:sp>
        <p:nvSpPr>
          <p:cNvPr id="45" name="TextBox 44">
            <a:extLst>
              <a:ext uri="{FF2B5EF4-FFF2-40B4-BE49-F238E27FC236}">
                <a16:creationId xmlns:a16="http://schemas.microsoft.com/office/drawing/2014/main" id="{A41000ED-9B8C-3B7C-1A01-01503302D852}"/>
              </a:ext>
            </a:extLst>
          </p:cNvPr>
          <p:cNvSpPr txBox="1"/>
          <p:nvPr/>
        </p:nvSpPr>
        <p:spPr>
          <a:xfrm>
            <a:off x="1275698" y="5797405"/>
            <a:ext cx="1365507" cy="430887"/>
          </a:xfrm>
          <a:prstGeom prst="rect">
            <a:avLst/>
          </a:prstGeom>
          <a:noFill/>
        </p:spPr>
        <p:txBody>
          <a:bodyPr wrap="square">
            <a:spAutoFit/>
          </a:bodyPr>
          <a:lstStyle/>
          <a:p>
            <a:pPr algn="ctr"/>
            <a:r>
              <a:rPr lang="en-US" sz="1050" b="1">
                <a:solidFill>
                  <a:schemeClr val="accent3"/>
                </a:solidFill>
                <a:latin typeface="DM Sans" pitchFamily="2" charset="0"/>
              </a:rPr>
              <a:t>MH Ad: RTB </a:t>
            </a:r>
          </a:p>
          <a:p>
            <a:pPr algn="ctr"/>
            <a:r>
              <a:rPr lang="en-US" sz="1050" b="1">
                <a:solidFill>
                  <a:schemeClr val="accent3"/>
                </a:solidFill>
                <a:latin typeface="DM Sans" pitchFamily="2" charset="0"/>
              </a:rPr>
              <a:t>(2020)</a:t>
            </a:r>
          </a:p>
        </p:txBody>
      </p:sp>
      <p:cxnSp>
        <p:nvCxnSpPr>
          <p:cNvPr id="46" name="Straight Connector 45">
            <a:extLst>
              <a:ext uri="{FF2B5EF4-FFF2-40B4-BE49-F238E27FC236}">
                <a16:creationId xmlns:a16="http://schemas.microsoft.com/office/drawing/2014/main" id="{427990BB-2065-E8AC-634A-E6EC4F9B1963}"/>
              </a:ext>
            </a:extLst>
          </p:cNvPr>
          <p:cNvCxnSpPr>
            <a:cxnSpLocks/>
          </p:cNvCxnSpPr>
          <p:nvPr/>
        </p:nvCxnSpPr>
        <p:spPr>
          <a:xfrm>
            <a:off x="2007450" y="5626002"/>
            <a:ext cx="0" cy="190229"/>
          </a:xfrm>
          <a:prstGeom prst="line">
            <a:avLst/>
          </a:prstGeom>
          <a:ln>
            <a:solidFill>
              <a:schemeClr val="accent3"/>
            </a:solidFill>
          </a:ln>
        </p:spPr>
        <p:style>
          <a:lnRef idx="1">
            <a:schemeClr val="accent4"/>
          </a:lnRef>
          <a:fillRef idx="0">
            <a:schemeClr val="accent4"/>
          </a:fillRef>
          <a:effectRef idx="0">
            <a:schemeClr val="accent4"/>
          </a:effectRef>
          <a:fontRef idx="minor">
            <a:schemeClr val="tx1"/>
          </a:fontRef>
        </p:style>
      </p:cxnSp>
      <p:sp>
        <p:nvSpPr>
          <p:cNvPr id="47" name="TextBox 46">
            <a:extLst>
              <a:ext uri="{FF2B5EF4-FFF2-40B4-BE49-F238E27FC236}">
                <a16:creationId xmlns:a16="http://schemas.microsoft.com/office/drawing/2014/main" id="{DA1CB63B-96AC-2D33-EB3C-6325FEEC9D1C}"/>
              </a:ext>
            </a:extLst>
          </p:cNvPr>
          <p:cNvSpPr txBox="1"/>
          <p:nvPr/>
        </p:nvSpPr>
        <p:spPr>
          <a:xfrm>
            <a:off x="8401687" y="5521271"/>
            <a:ext cx="1349888" cy="430887"/>
          </a:xfrm>
          <a:prstGeom prst="rect">
            <a:avLst/>
          </a:prstGeom>
          <a:noFill/>
        </p:spPr>
        <p:txBody>
          <a:bodyPr wrap="square">
            <a:spAutoFit/>
          </a:bodyPr>
          <a:lstStyle/>
          <a:p>
            <a:pPr algn="ctr"/>
            <a:r>
              <a:rPr lang="en-US" sz="1050" b="1">
                <a:solidFill>
                  <a:srgbClr val="FFC000"/>
                </a:solidFill>
                <a:latin typeface="DM Sans" pitchFamily="2" charset="0"/>
              </a:rPr>
              <a:t>Plant the Flag </a:t>
            </a:r>
          </a:p>
          <a:p>
            <a:pPr algn="ctr"/>
            <a:r>
              <a:rPr lang="en-US" sz="1050" b="1">
                <a:solidFill>
                  <a:srgbClr val="FFC000"/>
                </a:solidFill>
                <a:latin typeface="DM Sans" pitchFamily="2" charset="0"/>
              </a:rPr>
              <a:t>re-test (2020)</a:t>
            </a:r>
          </a:p>
        </p:txBody>
      </p:sp>
      <p:cxnSp>
        <p:nvCxnSpPr>
          <p:cNvPr id="48" name="Straight Connector 47">
            <a:extLst>
              <a:ext uri="{FF2B5EF4-FFF2-40B4-BE49-F238E27FC236}">
                <a16:creationId xmlns:a16="http://schemas.microsoft.com/office/drawing/2014/main" id="{7F2A24A7-AA2F-0F22-B6A0-E48C6A0F2926}"/>
              </a:ext>
            </a:extLst>
          </p:cNvPr>
          <p:cNvCxnSpPr>
            <a:cxnSpLocks/>
          </p:cNvCxnSpPr>
          <p:nvPr/>
        </p:nvCxnSpPr>
        <p:spPr>
          <a:xfrm>
            <a:off x="9019624" y="5213641"/>
            <a:ext cx="0" cy="284076"/>
          </a:xfrm>
          <a:prstGeom prst="line">
            <a:avLst/>
          </a:prstGeom>
          <a:ln>
            <a:solidFill>
              <a:srgbClr val="FFC000"/>
            </a:solidFill>
          </a:ln>
        </p:spPr>
        <p:style>
          <a:lnRef idx="1">
            <a:schemeClr val="accent4"/>
          </a:lnRef>
          <a:fillRef idx="0">
            <a:schemeClr val="accent4"/>
          </a:fillRef>
          <a:effectRef idx="0">
            <a:schemeClr val="accent4"/>
          </a:effectRef>
          <a:fontRef idx="minor">
            <a:schemeClr val="tx1"/>
          </a:fontRef>
        </p:style>
      </p:cxnSp>
      <p:cxnSp>
        <p:nvCxnSpPr>
          <p:cNvPr id="10" name="Straight Arrow Connector 9">
            <a:extLst>
              <a:ext uri="{FF2B5EF4-FFF2-40B4-BE49-F238E27FC236}">
                <a16:creationId xmlns:a16="http://schemas.microsoft.com/office/drawing/2014/main" id="{148726EF-665D-BEC8-23DA-5168E0604062}"/>
              </a:ext>
            </a:extLst>
          </p:cNvPr>
          <p:cNvCxnSpPr>
            <a:cxnSpLocks/>
          </p:cNvCxnSpPr>
          <p:nvPr/>
        </p:nvCxnSpPr>
        <p:spPr>
          <a:xfrm>
            <a:off x="3284376" y="1505870"/>
            <a:ext cx="4254759" cy="0"/>
          </a:xfrm>
          <a:prstGeom prst="straightConnector1">
            <a:avLst/>
          </a:prstGeom>
          <a:ln w="57150">
            <a:gradFill flip="none" rotWithShape="1">
              <a:gsLst>
                <a:gs pos="0">
                  <a:schemeClr val="accent3"/>
                </a:gs>
                <a:gs pos="41000">
                  <a:schemeClr val="accent2"/>
                </a:gs>
                <a:gs pos="67000">
                  <a:schemeClr val="accent2"/>
                </a:gs>
                <a:gs pos="100000">
                  <a:srgbClr val="FFC000"/>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853B0F-FDAC-4D40-1898-36E8A19BC05B}"/>
              </a:ext>
            </a:extLst>
          </p:cNvPr>
          <p:cNvSpPr txBox="1"/>
          <p:nvPr/>
        </p:nvSpPr>
        <p:spPr>
          <a:xfrm>
            <a:off x="2587049" y="1362662"/>
            <a:ext cx="762644" cy="261610"/>
          </a:xfrm>
          <a:prstGeom prst="rect">
            <a:avLst/>
          </a:prstGeom>
          <a:noFill/>
        </p:spPr>
        <p:txBody>
          <a:bodyPr wrap="square">
            <a:spAutoFit/>
          </a:bodyPr>
          <a:lstStyle/>
          <a:p>
            <a:pPr algn="ctr"/>
            <a:r>
              <a:rPr lang="en-US" sz="1050" b="1">
                <a:solidFill>
                  <a:schemeClr val="accent3"/>
                </a:solidFill>
                <a:latin typeface="DM Sans" pitchFamily="2" charset="0"/>
              </a:rPr>
              <a:t>Positive</a:t>
            </a:r>
          </a:p>
        </p:txBody>
      </p:sp>
      <p:sp>
        <p:nvSpPr>
          <p:cNvPr id="12" name="TextBox 11">
            <a:extLst>
              <a:ext uri="{FF2B5EF4-FFF2-40B4-BE49-F238E27FC236}">
                <a16:creationId xmlns:a16="http://schemas.microsoft.com/office/drawing/2014/main" id="{50CBBD3D-7A98-5D48-0A82-AE1671FD6F90}"/>
              </a:ext>
            </a:extLst>
          </p:cNvPr>
          <p:cNvSpPr txBox="1"/>
          <p:nvPr/>
        </p:nvSpPr>
        <p:spPr>
          <a:xfrm>
            <a:off x="7436494" y="1364778"/>
            <a:ext cx="836663" cy="261610"/>
          </a:xfrm>
          <a:prstGeom prst="rect">
            <a:avLst/>
          </a:prstGeom>
          <a:noFill/>
        </p:spPr>
        <p:txBody>
          <a:bodyPr wrap="square">
            <a:spAutoFit/>
          </a:bodyPr>
          <a:lstStyle/>
          <a:p>
            <a:pPr algn="ctr"/>
            <a:r>
              <a:rPr lang="en-US" sz="1050" b="1">
                <a:solidFill>
                  <a:srgbClr val="FFC000"/>
                </a:solidFill>
                <a:latin typeface="DM Sans" pitchFamily="2" charset="0"/>
              </a:rPr>
              <a:t>Negative</a:t>
            </a:r>
          </a:p>
        </p:txBody>
      </p:sp>
      <p:sp>
        <p:nvSpPr>
          <p:cNvPr id="15" name="TextBox 14">
            <a:extLst>
              <a:ext uri="{FF2B5EF4-FFF2-40B4-BE49-F238E27FC236}">
                <a16:creationId xmlns:a16="http://schemas.microsoft.com/office/drawing/2014/main" id="{647FE7FE-A69A-3F8F-E520-DEC0BDD2893B}"/>
              </a:ext>
            </a:extLst>
          </p:cNvPr>
          <p:cNvSpPr txBox="1"/>
          <p:nvPr/>
        </p:nvSpPr>
        <p:spPr>
          <a:xfrm>
            <a:off x="2543919" y="2322184"/>
            <a:ext cx="1140593" cy="430887"/>
          </a:xfrm>
          <a:prstGeom prst="rect">
            <a:avLst/>
          </a:prstGeom>
          <a:noFill/>
        </p:spPr>
        <p:txBody>
          <a:bodyPr wrap="square">
            <a:spAutoFit/>
          </a:bodyPr>
          <a:lstStyle/>
          <a:p>
            <a:pPr algn="ctr"/>
            <a:r>
              <a:rPr lang="en-US" sz="1050" b="1">
                <a:solidFill>
                  <a:schemeClr val="accent2">
                    <a:lumMod val="40000"/>
                    <a:lumOff val="60000"/>
                  </a:schemeClr>
                </a:solidFill>
                <a:latin typeface="DM Sans" pitchFamily="2" charset="0"/>
              </a:rPr>
              <a:t>On to Better</a:t>
            </a:r>
          </a:p>
          <a:p>
            <a:pPr algn="ctr"/>
            <a:r>
              <a:rPr lang="en-US" sz="1050" b="1">
                <a:solidFill>
                  <a:schemeClr val="accent2">
                    <a:lumMod val="40000"/>
                    <a:lumOff val="60000"/>
                  </a:schemeClr>
                </a:solidFill>
                <a:latin typeface="DM Sans" pitchFamily="2" charset="0"/>
              </a:rPr>
              <a:t>(2023)</a:t>
            </a:r>
          </a:p>
        </p:txBody>
      </p:sp>
      <p:cxnSp>
        <p:nvCxnSpPr>
          <p:cNvPr id="17" name="Straight Connector 16">
            <a:extLst>
              <a:ext uri="{FF2B5EF4-FFF2-40B4-BE49-F238E27FC236}">
                <a16:creationId xmlns:a16="http://schemas.microsoft.com/office/drawing/2014/main" id="{15A436DE-5A44-D4EA-8EA7-3317C599FDED}"/>
              </a:ext>
            </a:extLst>
          </p:cNvPr>
          <p:cNvCxnSpPr>
            <a:cxnSpLocks/>
          </p:cNvCxnSpPr>
          <p:nvPr/>
        </p:nvCxnSpPr>
        <p:spPr>
          <a:xfrm>
            <a:off x="3075716" y="2170455"/>
            <a:ext cx="0" cy="190229"/>
          </a:xfrm>
          <a:prstGeom prst="line">
            <a:avLst/>
          </a:prstGeom>
          <a:ln>
            <a:solidFill>
              <a:schemeClr val="accent3"/>
            </a:solidFill>
          </a:ln>
        </p:spPr>
        <p:style>
          <a:lnRef idx="1">
            <a:schemeClr val="accent4"/>
          </a:lnRef>
          <a:fillRef idx="0">
            <a:schemeClr val="accent4"/>
          </a:fillRef>
          <a:effectRef idx="0">
            <a:schemeClr val="accent4"/>
          </a:effectRef>
          <a:fontRef idx="minor">
            <a:schemeClr val="tx1"/>
          </a:fontRef>
        </p:style>
      </p:cxnSp>
      <p:sp>
        <p:nvSpPr>
          <p:cNvPr id="18" name="TextBox 17">
            <a:extLst>
              <a:ext uri="{FF2B5EF4-FFF2-40B4-BE49-F238E27FC236}">
                <a16:creationId xmlns:a16="http://schemas.microsoft.com/office/drawing/2014/main" id="{3118699E-8A34-494F-EB1B-7413AD430AF8}"/>
              </a:ext>
            </a:extLst>
          </p:cNvPr>
          <p:cNvSpPr txBox="1"/>
          <p:nvPr/>
        </p:nvSpPr>
        <p:spPr>
          <a:xfrm>
            <a:off x="3509779" y="4174270"/>
            <a:ext cx="1140593" cy="430887"/>
          </a:xfrm>
          <a:prstGeom prst="rect">
            <a:avLst/>
          </a:prstGeom>
          <a:noFill/>
        </p:spPr>
        <p:txBody>
          <a:bodyPr wrap="square">
            <a:spAutoFit/>
          </a:bodyPr>
          <a:lstStyle/>
          <a:p>
            <a:pPr algn="ctr"/>
            <a:r>
              <a:rPr lang="en-US" sz="1050" b="1">
                <a:solidFill>
                  <a:schemeClr val="accent2">
                    <a:lumMod val="40000"/>
                    <a:lumOff val="60000"/>
                  </a:schemeClr>
                </a:solidFill>
                <a:latin typeface="DM Sans" pitchFamily="2" charset="0"/>
              </a:rPr>
              <a:t>On to Better</a:t>
            </a:r>
          </a:p>
          <a:p>
            <a:pPr algn="ctr"/>
            <a:r>
              <a:rPr lang="en-US" sz="1050" b="1">
                <a:solidFill>
                  <a:schemeClr val="accent2">
                    <a:lumMod val="40000"/>
                    <a:lumOff val="60000"/>
                  </a:schemeClr>
                </a:solidFill>
                <a:latin typeface="DM Sans" pitchFamily="2" charset="0"/>
              </a:rPr>
              <a:t>(2023)</a:t>
            </a:r>
          </a:p>
        </p:txBody>
      </p:sp>
      <p:cxnSp>
        <p:nvCxnSpPr>
          <p:cNvPr id="19" name="Straight Connector 18">
            <a:extLst>
              <a:ext uri="{FF2B5EF4-FFF2-40B4-BE49-F238E27FC236}">
                <a16:creationId xmlns:a16="http://schemas.microsoft.com/office/drawing/2014/main" id="{177C7BF0-CEFA-751F-B354-7AE558C17039}"/>
              </a:ext>
            </a:extLst>
          </p:cNvPr>
          <p:cNvCxnSpPr>
            <a:cxnSpLocks/>
          </p:cNvCxnSpPr>
          <p:nvPr/>
        </p:nvCxnSpPr>
        <p:spPr>
          <a:xfrm>
            <a:off x="4041576" y="4022541"/>
            <a:ext cx="0" cy="190229"/>
          </a:xfrm>
          <a:prstGeom prst="line">
            <a:avLst/>
          </a:prstGeom>
          <a:ln>
            <a:solidFill>
              <a:schemeClr val="accent3"/>
            </a:solidFill>
          </a:ln>
        </p:spPr>
        <p:style>
          <a:lnRef idx="1">
            <a:schemeClr val="accent4"/>
          </a:lnRef>
          <a:fillRef idx="0">
            <a:schemeClr val="accent4"/>
          </a:fillRef>
          <a:effectRef idx="0">
            <a:schemeClr val="accent4"/>
          </a:effectRef>
          <a:fontRef idx="minor">
            <a:schemeClr val="tx1"/>
          </a:fontRef>
        </p:style>
      </p:cxnSp>
      <p:sp>
        <p:nvSpPr>
          <p:cNvPr id="20" name="TextBox 19">
            <a:extLst>
              <a:ext uri="{FF2B5EF4-FFF2-40B4-BE49-F238E27FC236}">
                <a16:creationId xmlns:a16="http://schemas.microsoft.com/office/drawing/2014/main" id="{6616A109-E573-0609-584C-35C509A247D5}"/>
              </a:ext>
            </a:extLst>
          </p:cNvPr>
          <p:cNvSpPr txBox="1"/>
          <p:nvPr/>
        </p:nvSpPr>
        <p:spPr>
          <a:xfrm>
            <a:off x="7365742" y="5544639"/>
            <a:ext cx="1140593" cy="430887"/>
          </a:xfrm>
          <a:prstGeom prst="rect">
            <a:avLst/>
          </a:prstGeom>
          <a:noFill/>
        </p:spPr>
        <p:txBody>
          <a:bodyPr wrap="square">
            <a:spAutoFit/>
          </a:bodyPr>
          <a:lstStyle/>
          <a:p>
            <a:pPr algn="ctr"/>
            <a:r>
              <a:rPr lang="en-US" sz="1050" b="1">
                <a:solidFill>
                  <a:schemeClr val="accent2">
                    <a:lumMod val="40000"/>
                    <a:lumOff val="60000"/>
                  </a:schemeClr>
                </a:solidFill>
                <a:latin typeface="DM Sans" pitchFamily="2" charset="0"/>
              </a:rPr>
              <a:t>On to Better</a:t>
            </a:r>
          </a:p>
          <a:p>
            <a:pPr algn="ctr"/>
            <a:r>
              <a:rPr lang="en-US" sz="1050" b="1">
                <a:solidFill>
                  <a:schemeClr val="accent2">
                    <a:lumMod val="40000"/>
                    <a:lumOff val="60000"/>
                  </a:schemeClr>
                </a:solidFill>
                <a:latin typeface="DM Sans" pitchFamily="2" charset="0"/>
              </a:rPr>
              <a:t>(2023)</a:t>
            </a:r>
          </a:p>
        </p:txBody>
      </p:sp>
      <p:cxnSp>
        <p:nvCxnSpPr>
          <p:cNvPr id="21" name="Straight Connector 20">
            <a:extLst>
              <a:ext uri="{FF2B5EF4-FFF2-40B4-BE49-F238E27FC236}">
                <a16:creationId xmlns:a16="http://schemas.microsoft.com/office/drawing/2014/main" id="{C24416E2-E45B-76A9-3CA4-A18F6FA14C77}"/>
              </a:ext>
            </a:extLst>
          </p:cNvPr>
          <p:cNvCxnSpPr>
            <a:cxnSpLocks/>
          </p:cNvCxnSpPr>
          <p:nvPr/>
        </p:nvCxnSpPr>
        <p:spPr>
          <a:xfrm>
            <a:off x="7913414" y="5367510"/>
            <a:ext cx="0" cy="190229"/>
          </a:xfrm>
          <a:prstGeom prst="line">
            <a:avLst/>
          </a:prstGeom>
          <a:ln>
            <a:solidFill>
              <a:schemeClr val="accent3"/>
            </a:solidFill>
          </a:ln>
        </p:spPr>
        <p:style>
          <a:lnRef idx="1">
            <a:schemeClr val="accent4"/>
          </a:lnRef>
          <a:fillRef idx="0">
            <a:schemeClr val="accent4"/>
          </a:fillRef>
          <a:effectRef idx="0">
            <a:schemeClr val="accent4"/>
          </a:effectRef>
          <a:fontRef idx="minor">
            <a:schemeClr val="tx1"/>
          </a:fontRef>
        </p:style>
      </p:cxnSp>
      <p:grpSp>
        <p:nvGrpSpPr>
          <p:cNvPr id="49" name="Group 48">
            <a:extLst>
              <a:ext uri="{FF2B5EF4-FFF2-40B4-BE49-F238E27FC236}">
                <a16:creationId xmlns:a16="http://schemas.microsoft.com/office/drawing/2014/main" id="{481D17F7-F95F-3F16-727B-992576A86871}"/>
              </a:ext>
            </a:extLst>
          </p:cNvPr>
          <p:cNvGrpSpPr/>
          <p:nvPr/>
        </p:nvGrpSpPr>
        <p:grpSpPr>
          <a:xfrm>
            <a:off x="5950355" y="1590806"/>
            <a:ext cx="623569" cy="607081"/>
            <a:chOff x="5950355" y="1590806"/>
            <a:chExt cx="623569" cy="607081"/>
          </a:xfrm>
        </p:grpSpPr>
        <p:sp>
          <p:nvSpPr>
            <p:cNvPr id="24" name="Flowchart: Merge 23">
              <a:extLst>
                <a:ext uri="{FF2B5EF4-FFF2-40B4-BE49-F238E27FC236}">
                  <a16:creationId xmlns:a16="http://schemas.microsoft.com/office/drawing/2014/main" id="{44A82C19-3E01-302D-4E6A-EE4B8B892865}"/>
                </a:ext>
              </a:extLst>
            </p:cNvPr>
            <p:cNvSpPr/>
            <p:nvPr/>
          </p:nvSpPr>
          <p:spPr>
            <a:xfrm>
              <a:off x="6147404" y="1660816"/>
              <a:ext cx="189618" cy="537071"/>
            </a:xfrm>
            <a:prstGeom prst="flowChartMerg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068BCE6-03C2-DA5D-DADD-C5BD3374C90D}"/>
                </a:ext>
              </a:extLst>
            </p:cNvPr>
            <p:cNvSpPr txBox="1"/>
            <p:nvPr/>
          </p:nvSpPr>
          <p:spPr>
            <a:xfrm>
              <a:off x="5950355" y="1590806"/>
              <a:ext cx="623569" cy="307777"/>
            </a:xfrm>
            <a:prstGeom prst="rect">
              <a:avLst/>
            </a:prstGeom>
            <a:solidFill>
              <a:schemeClr val="accent6"/>
            </a:solidFill>
          </p:spPr>
          <p:txBody>
            <a:bodyPr wrap="none" lIns="0" tIns="0" rIns="0" bIns="0" rtlCol="0">
              <a:spAutoFit/>
            </a:bodyPr>
            <a:lstStyle/>
            <a:p>
              <a:pPr algn="l" fontAlgn="auto">
                <a:spcAft>
                  <a:spcPts val="0"/>
                </a:spcAft>
              </a:pPr>
              <a:r>
                <a:rPr lang="en-US" sz="1000" dirty="0">
                  <a:solidFill>
                    <a:schemeClr val="bg1"/>
                  </a:solidFill>
                </a:rPr>
                <a:t>Overall Avg.</a:t>
              </a:r>
            </a:p>
            <a:p>
              <a:pPr algn="ctr" fontAlgn="auto">
                <a:spcAft>
                  <a:spcPts val="0"/>
                </a:spcAft>
              </a:pPr>
              <a:r>
                <a:rPr lang="en-US" sz="1000" dirty="0">
                  <a:solidFill>
                    <a:schemeClr val="bg1"/>
                  </a:solidFill>
                </a:rPr>
                <a:t>75%</a:t>
              </a:r>
            </a:p>
          </p:txBody>
        </p:sp>
      </p:grpSp>
      <p:grpSp>
        <p:nvGrpSpPr>
          <p:cNvPr id="50" name="Group 49">
            <a:extLst>
              <a:ext uri="{FF2B5EF4-FFF2-40B4-BE49-F238E27FC236}">
                <a16:creationId xmlns:a16="http://schemas.microsoft.com/office/drawing/2014/main" id="{A0EABA73-C52C-DEF6-8BB8-83E80D2892C9}"/>
              </a:ext>
            </a:extLst>
          </p:cNvPr>
          <p:cNvGrpSpPr/>
          <p:nvPr/>
        </p:nvGrpSpPr>
        <p:grpSpPr>
          <a:xfrm>
            <a:off x="6473677" y="3265558"/>
            <a:ext cx="623569" cy="726943"/>
            <a:chOff x="5928825" y="1470944"/>
            <a:chExt cx="623569" cy="726943"/>
          </a:xfrm>
        </p:grpSpPr>
        <p:sp>
          <p:nvSpPr>
            <p:cNvPr id="51" name="Flowchart: Merge 50">
              <a:extLst>
                <a:ext uri="{FF2B5EF4-FFF2-40B4-BE49-F238E27FC236}">
                  <a16:creationId xmlns:a16="http://schemas.microsoft.com/office/drawing/2014/main" id="{9BCB0B3B-9F77-C8CC-23DC-5190620F0D36}"/>
                </a:ext>
              </a:extLst>
            </p:cNvPr>
            <p:cNvSpPr/>
            <p:nvPr/>
          </p:nvSpPr>
          <p:spPr>
            <a:xfrm>
              <a:off x="6147404" y="1660816"/>
              <a:ext cx="189618" cy="537071"/>
            </a:xfrm>
            <a:prstGeom prst="flowChartMerg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9008DCF4-B8E0-B2A5-9AC4-57A6AC421A84}"/>
                </a:ext>
              </a:extLst>
            </p:cNvPr>
            <p:cNvSpPr txBox="1"/>
            <p:nvPr/>
          </p:nvSpPr>
          <p:spPr>
            <a:xfrm>
              <a:off x="5928825" y="1470944"/>
              <a:ext cx="623569" cy="307777"/>
            </a:xfrm>
            <a:prstGeom prst="rect">
              <a:avLst/>
            </a:prstGeom>
            <a:solidFill>
              <a:schemeClr val="accent6"/>
            </a:solidFill>
          </p:spPr>
          <p:txBody>
            <a:bodyPr wrap="none" lIns="0" tIns="0" rIns="0" bIns="0" rtlCol="0">
              <a:spAutoFit/>
            </a:bodyPr>
            <a:lstStyle/>
            <a:p>
              <a:pPr algn="l" fontAlgn="auto">
                <a:spcAft>
                  <a:spcPts val="0"/>
                </a:spcAft>
              </a:pPr>
              <a:r>
                <a:rPr lang="en-US" sz="1000" dirty="0">
                  <a:solidFill>
                    <a:schemeClr val="bg1"/>
                  </a:solidFill>
                </a:rPr>
                <a:t>Overall Avg.</a:t>
              </a:r>
            </a:p>
            <a:p>
              <a:pPr algn="ctr" fontAlgn="auto">
                <a:spcAft>
                  <a:spcPts val="0"/>
                </a:spcAft>
              </a:pPr>
              <a:r>
                <a:rPr lang="en-US" sz="1000" dirty="0">
                  <a:solidFill>
                    <a:schemeClr val="bg1"/>
                  </a:solidFill>
                </a:rPr>
                <a:t>57%</a:t>
              </a:r>
            </a:p>
          </p:txBody>
        </p:sp>
      </p:grpSp>
      <p:grpSp>
        <p:nvGrpSpPr>
          <p:cNvPr id="53" name="Group 52">
            <a:extLst>
              <a:ext uri="{FF2B5EF4-FFF2-40B4-BE49-F238E27FC236}">
                <a16:creationId xmlns:a16="http://schemas.microsoft.com/office/drawing/2014/main" id="{1444EF54-01B4-5C5C-D51D-9D44FFD21B59}"/>
              </a:ext>
            </a:extLst>
          </p:cNvPr>
          <p:cNvGrpSpPr/>
          <p:nvPr/>
        </p:nvGrpSpPr>
        <p:grpSpPr>
          <a:xfrm>
            <a:off x="5194919" y="4728199"/>
            <a:ext cx="623569" cy="653286"/>
            <a:chOff x="5929639" y="1544601"/>
            <a:chExt cx="623569" cy="653286"/>
          </a:xfrm>
        </p:grpSpPr>
        <p:sp>
          <p:nvSpPr>
            <p:cNvPr id="54" name="Flowchart: Merge 53">
              <a:extLst>
                <a:ext uri="{FF2B5EF4-FFF2-40B4-BE49-F238E27FC236}">
                  <a16:creationId xmlns:a16="http://schemas.microsoft.com/office/drawing/2014/main" id="{3EB3F855-0CE2-1C58-8F30-8E32F01E9E71}"/>
                </a:ext>
              </a:extLst>
            </p:cNvPr>
            <p:cNvSpPr/>
            <p:nvPr/>
          </p:nvSpPr>
          <p:spPr>
            <a:xfrm>
              <a:off x="6147404" y="1660816"/>
              <a:ext cx="189618" cy="537071"/>
            </a:xfrm>
            <a:prstGeom prst="flowChartMerg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F0A02E3F-3CC6-083A-3C17-35BF3E354C65}"/>
                </a:ext>
              </a:extLst>
            </p:cNvPr>
            <p:cNvSpPr txBox="1"/>
            <p:nvPr/>
          </p:nvSpPr>
          <p:spPr>
            <a:xfrm>
              <a:off x="5929639" y="1544601"/>
              <a:ext cx="623569" cy="307777"/>
            </a:xfrm>
            <a:prstGeom prst="rect">
              <a:avLst/>
            </a:prstGeom>
            <a:solidFill>
              <a:schemeClr val="accent6"/>
            </a:solidFill>
          </p:spPr>
          <p:txBody>
            <a:bodyPr wrap="none" lIns="0" tIns="0" rIns="0" bIns="0" rtlCol="0">
              <a:spAutoFit/>
            </a:bodyPr>
            <a:lstStyle/>
            <a:p>
              <a:pPr algn="l" fontAlgn="auto">
                <a:spcAft>
                  <a:spcPts val="0"/>
                </a:spcAft>
              </a:pPr>
              <a:r>
                <a:rPr lang="en-US" sz="1000" dirty="0">
                  <a:solidFill>
                    <a:schemeClr val="bg1"/>
                  </a:solidFill>
                </a:rPr>
                <a:t>Overall Avg.</a:t>
              </a:r>
            </a:p>
            <a:p>
              <a:pPr algn="ctr" fontAlgn="auto">
                <a:spcAft>
                  <a:spcPts val="0"/>
                </a:spcAft>
              </a:pPr>
              <a:r>
                <a:rPr lang="en-US" sz="1000" dirty="0">
                  <a:solidFill>
                    <a:schemeClr val="bg1"/>
                  </a:solidFill>
                </a:rPr>
                <a:t>17%</a:t>
              </a:r>
            </a:p>
          </p:txBody>
        </p:sp>
      </p:grpSp>
      <p:sp>
        <p:nvSpPr>
          <p:cNvPr id="62" name="Text Placeholder 2">
            <a:extLst>
              <a:ext uri="{FF2B5EF4-FFF2-40B4-BE49-F238E27FC236}">
                <a16:creationId xmlns:a16="http://schemas.microsoft.com/office/drawing/2014/main" id="{C406E055-85DD-692E-A3B5-165A9F05AEF1}"/>
              </a:ext>
            </a:extLst>
          </p:cNvPr>
          <p:cNvSpPr txBox="1">
            <a:spLocks/>
          </p:cNvSpPr>
          <p:nvPr/>
        </p:nvSpPr>
        <p:spPr>
          <a:xfrm>
            <a:off x="603504" y="384048"/>
            <a:ext cx="8839200" cy="3471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800" b="0">
                <a:latin typeface="Bebas Neue" panose="020B0606020202050201" pitchFamily="34" charset="0"/>
              </a:rPr>
              <a:t>EXECUTIVE SUMMARY: </a:t>
            </a:r>
            <a:r>
              <a:rPr lang="en-US" sz="2800" b="0">
                <a:solidFill>
                  <a:schemeClr val="tx1"/>
                </a:solidFill>
                <a:latin typeface="Bebas Neue" panose="020B0606020202050201" pitchFamily="34" charset="0"/>
              </a:rPr>
              <a:t>ad performance benchmarks</a:t>
            </a:r>
          </a:p>
        </p:txBody>
      </p:sp>
      <p:sp>
        <p:nvSpPr>
          <p:cNvPr id="2" name="TextBox 1">
            <a:extLst>
              <a:ext uri="{FF2B5EF4-FFF2-40B4-BE49-F238E27FC236}">
                <a16:creationId xmlns:a16="http://schemas.microsoft.com/office/drawing/2014/main" id="{CC8AF21C-EC97-8895-64F7-79A9FE173F7F}"/>
              </a:ext>
            </a:extLst>
          </p:cNvPr>
          <p:cNvSpPr txBox="1"/>
          <p:nvPr/>
        </p:nvSpPr>
        <p:spPr>
          <a:xfrm>
            <a:off x="9804381" y="4822725"/>
            <a:ext cx="1784262" cy="923330"/>
          </a:xfrm>
          <a:prstGeom prst="rect">
            <a:avLst/>
          </a:prstGeom>
        </p:spPr>
        <p:txBody>
          <a:bodyPr wrap="square" lIns="0" tIns="0" rIns="0" bIns="0" rtlCol="0">
            <a:spAutoFit/>
          </a:bodyPr>
          <a:lstStyle/>
          <a:p>
            <a:pPr algn="l" fontAlgn="auto">
              <a:spcAft>
                <a:spcPts val="0"/>
              </a:spcAft>
            </a:pPr>
            <a:r>
              <a:rPr lang="en-US" sz="1200" b="1">
                <a:solidFill>
                  <a:schemeClr val="accent1"/>
                </a:solidFill>
                <a:latin typeface="DM Sans" pitchFamily="2" charset="0"/>
              </a:rPr>
              <a:t>2024 Brand Campaign in April 2024 </a:t>
            </a:r>
            <a:r>
              <a:rPr lang="en-US" sz="1200">
                <a:solidFill>
                  <a:schemeClr val="accent1"/>
                </a:solidFill>
                <a:latin typeface="DM Sans" pitchFamily="2" charset="0"/>
              </a:rPr>
              <a:t>has lower levels of confusion compared to most BCBSMA ads.</a:t>
            </a:r>
          </a:p>
        </p:txBody>
      </p:sp>
    </p:spTree>
    <p:extLst>
      <p:ext uri="{BB962C8B-B14F-4D97-AF65-F5344CB8AC3E}">
        <p14:creationId xmlns:p14="http://schemas.microsoft.com/office/powerpoint/2010/main" val="1002351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360F15-2E3F-473D-9784-42305D212186}"/>
              </a:ext>
            </a:extLst>
          </p:cNvPr>
          <p:cNvSpPr>
            <a:spLocks noGrp="1"/>
          </p:cNvSpPr>
          <p:nvPr>
            <p:ph type="body" sz="quarter" idx="10"/>
          </p:nvPr>
        </p:nvSpPr>
        <p:spPr/>
        <p:txBody>
          <a:bodyPr/>
          <a:lstStyle/>
          <a:p>
            <a:r>
              <a:rPr lang="en-US">
                <a:latin typeface="Bebas Neue" panose="020B0606020202050201" pitchFamily="34" charset="0"/>
              </a:rPr>
              <a:t>DETAILED FINDINGS:</a:t>
            </a:r>
          </a:p>
          <a:p>
            <a:r>
              <a:rPr lang="en-US">
                <a:latin typeface="Bebas Neue" panose="020B0606020202050201" pitchFamily="34" charset="0"/>
              </a:rPr>
              <a:t>:30 video</a:t>
            </a:r>
          </a:p>
        </p:txBody>
      </p:sp>
      <p:pic>
        <p:nvPicPr>
          <p:cNvPr id="8" name="Picture 7">
            <a:extLst>
              <a:ext uri="{FF2B5EF4-FFF2-40B4-BE49-F238E27FC236}">
                <a16:creationId xmlns:a16="http://schemas.microsoft.com/office/drawing/2014/main" id="{CD92EBBC-60BC-0B19-C28C-BB31B70E855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32278" y="2521585"/>
            <a:ext cx="3968957" cy="2236044"/>
          </a:xfrm>
          <a:prstGeom prst="rect">
            <a:avLst/>
          </a:prstGeom>
        </p:spPr>
      </p:pic>
    </p:spTree>
    <p:extLst>
      <p:ext uri="{BB962C8B-B14F-4D97-AF65-F5344CB8AC3E}">
        <p14:creationId xmlns:p14="http://schemas.microsoft.com/office/powerpoint/2010/main" val="3101130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1B9F2C-26E9-4A5F-8C0B-00209235D794}"/>
              </a:ext>
            </a:extLst>
          </p:cNvPr>
          <p:cNvSpPr>
            <a:spLocks noGrp="1"/>
          </p:cNvSpPr>
          <p:nvPr>
            <p:ph type="body" sz="quarter" idx="10"/>
          </p:nvPr>
        </p:nvSpPr>
        <p:spPr>
          <a:xfrm>
            <a:off x="1907740" y="384048"/>
            <a:ext cx="7534963" cy="347137"/>
          </a:xfrm>
        </p:spPr>
        <p:txBody>
          <a:bodyPr/>
          <a:lstStyle/>
          <a:p>
            <a:r>
              <a:rPr lang="en-US" sz="2800" b="0">
                <a:latin typeface="Bebas Neue" panose="020B0606020202050201" pitchFamily="34" charset="0"/>
              </a:rPr>
              <a:t>By acknowledging and appreciating everyone’s unique needs, viewers feel seen and heard</a:t>
            </a:r>
          </a:p>
        </p:txBody>
      </p:sp>
      <p:sp>
        <p:nvSpPr>
          <p:cNvPr id="21" name="Rectangle 20">
            <a:extLst>
              <a:ext uri="{FF2B5EF4-FFF2-40B4-BE49-F238E27FC236}">
                <a16:creationId xmlns:a16="http://schemas.microsoft.com/office/drawing/2014/main" id="{8DD1C876-FBB5-08DD-7877-1E3F53075739}"/>
              </a:ext>
            </a:extLst>
          </p:cNvPr>
          <p:cNvSpPr/>
          <p:nvPr/>
        </p:nvSpPr>
        <p:spPr>
          <a:xfrm>
            <a:off x="7324192" y="2070736"/>
            <a:ext cx="4153312" cy="1169551"/>
          </a:xfrm>
          <a:prstGeom prst="rect">
            <a:avLst/>
          </a:prstGeom>
        </p:spPr>
        <p:txBody>
          <a:bodyPr wrap="square">
            <a:spAutoFit/>
          </a:bodyPr>
          <a:lstStyle/>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“Just as each individual has unique traits, they have </a:t>
            </a:r>
            <a:r>
              <a:rPr lang="en-US" sz="1400" b="1" i="1">
                <a:solidFill>
                  <a:schemeClr val="accent1"/>
                </a:solidFill>
                <a:latin typeface="DM Sans" pitchFamily="2" charset="0"/>
                <a:ea typeface="Calibri" panose="020F0502020204030204" pitchFamily="34" charset="0"/>
                <a:cs typeface="Times New Roman" panose="02020603050405020304" pitchFamily="18" charset="0"/>
              </a:rPr>
              <a:t>unique health needs </a:t>
            </a:r>
            <a:r>
              <a:rPr lang="en-US" sz="1400" i="1">
                <a:solidFill>
                  <a:schemeClr val="accent1"/>
                </a:solidFill>
                <a:latin typeface="DM Sans" pitchFamily="2" charset="0"/>
                <a:ea typeface="Calibri" panose="020F0502020204030204" pitchFamily="34" charset="0"/>
                <a:cs typeface="Times New Roman" panose="02020603050405020304" pitchFamily="18" charset="0"/>
              </a:rPr>
              <a:t>as well. BCBSMA provides </a:t>
            </a:r>
            <a:r>
              <a:rPr lang="en-US" sz="1400" b="1" i="1">
                <a:solidFill>
                  <a:schemeClr val="accent1"/>
                </a:solidFill>
                <a:latin typeface="DM Sans" pitchFamily="2" charset="0"/>
                <a:ea typeface="Calibri" panose="020F0502020204030204" pitchFamily="34" charset="0"/>
                <a:cs typeface="Times New Roman" panose="02020603050405020304" pitchFamily="18" charset="0"/>
              </a:rPr>
              <a:t>personalized care plans </a:t>
            </a:r>
            <a:r>
              <a:rPr lang="en-US" sz="1400" i="1">
                <a:solidFill>
                  <a:schemeClr val="accent1"/>
                </a:solidFill>
                <a:latin typeface="DM Sans" pitchFamily="2" charset="0"/>
                <a:ea typeface="Calibri" panose="020F0502020204030204" pitchFamily="34" charset="0"/>
                <a:cs typeface="Times New Roman" panose="02020603050405020304" pitchFamily="18" charset="0"/>
              </a:rPr>
              <a:t>for individual needs.” </a:t>
            </a:r>
            <a:r>
              <a:rPr lang="en-US" sz="1400">
                <a:solidFill>
                  <a:schemeClr val="accent1"/>
                </a:solidFill>
                <a:latin typeface="DM Sans" pitchFamily="2" charset="0"/>
                <a:ea typeface="Calibri" panose="020F0502020204030204" pitchFamily="34" charset="0"/>
                <a:cs typeface="Times New Roman" panose="02020603050405020304" pitchFamily="18" charset="0"/>
              </a:rPr>
              <a:t>– Man, Nonmember, Commercial, Asian/PI, 40-54</a:t>
            </a:r>
          </a:p>
        </p:txBody>
      </p:sp>
      <p:sp>
        <p:nvSpPr>
          <p:cNvPr id="8" name="Rectangle 7">
            <a:extLst>
              <a:ext uri="{FF2B5EF4-FFF2-40B4-BE49-F238E27FC236}">
                <a16:creationId xmlns:a16="http://schemas.microsoft.com/office/drawing/2014/main" id="{4C4D73FF-654E-D2EC-BC3A-F24256F4CEC4}"/>
              </a:ext>
            </a:extLst>
          </p:cNvPr>
          <p:cNvSpPr/>
          <p:nvPr/>
        </p:nvSpPr>
        <p:spPr>
          <a:xfrm>
            <a:off x="7346220" y="3606045"/>
            <a:ext cx="3954224" cy="738664"/>
          </a:xfrm>
          <a:prstGeom prst="rect">
            <a:avLst/>
          </a:prstGeom>
        </p:spPr>
        <p:txBody>
          <a:bodyPr wrap="square">
            <a:spAutoFit/>
          </a:bodyPr>
          <a:lstStyle/>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“We value you as </a:t>
            </a:r>
            <a:r>
              <a:rPr lang="en-US" sz="1400" b="1" i="1">
                <a:solidFill>
                  <a:schemeClr val="accent1"/>
                </a:solidFill>
                <a:latin typeface="DM Sans" pitchFamily="2" charset="0"/>
                <a:ea typeface="Calibri" panose="020F0502020204030204" pitchFamily="34" charset="0"/>
                <a:cs typeface="Times New Roman" panose="02020603050405020304" pitchFamily="18" charset="0"/>
              </a:rPr>
              <a:t>more than just a customer</a:t>
            </a:r>
            <a:r>
              <a:rPr lang="en-US" sz="1400" i="1">
                <a:solidFill>
                  <a:schemeClr val="accent1"/>
                </a:solidFill>
                <a:latin typeface="DM Sans" pitchFamily="2" charset="0"/>
                <a:ea typeface="Calibri" panose="020F0502020204030204" pitchFamily="34" charset="0"/>
                <a:cs typeface="Times New Roman" panose="02020603050405020304" pitchFamily="18" charset="0"/>
              </a:rPr>
              <a:t>.” – </a:t>
            </a:r>
            <a:r>
              <a:rPr lang="en-US" sz="1400">
                <a:solidFill>
                  <a:schemeClr val="accent1"/>
                </a:solidFill>
                <a:latin typeface="DM Sans" pitchFamily="2" charset="0"/>
                <a:ea typeface="Calibri" panose="020F0502020204030204" pitchFamily="34" charset="0"/>
                <a:cs typeface="Times New Roman" panose="02020603050405020304" pitchFamily="18" charset="0"/>
              </a:rPr>
              <a:t>Woman, Member, Commercial, Asian/PI, 25-39</a:t>
            </a:r>
          </a:p>
        </p:txBody>
      </p:sp>
      <p:sp>
        <p:nvSpPr>
          <p:cNvPr id="10" name="TextBox 9">
            <a:extLst>
              <a:ext uri="{FF2B5EF4-FFF2-40B4-BE49-F238E27FC236}">
                <a16:creationId xmlns:a16="http://schemas.microsoft.com/office/drawing/2014/main" id="{F6E44CFF-96C5-4BEE-9B59-FE97F73134B2}"/>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Blue idea exchange/Medicare idea exchange + OOC Sample Boost (N=443)</a:t>
            </a:r>
          </a:p>
        </p:txBody>
      </p:sp>
      <p:pic>
        <p:nvPicPr>
          <p:cNvPr id="5" name="Picture 4">
            <a:extLst>
              <a:ext uri="{FF2B5EF4-FFF2-40B4-BE49-F238E27FC236}">
                <a16:creationId xmlns:a16="http://schemas.microsoft.com/office/drawing/2014/main" id="{2C04496E-41B9-E1BB-3169-23F4B13FCE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32" y="-13138"/>
            <a:ext cx="1890077" cy="1066248"/>
          </a:xfrm>
          <a:prstGeom prst="rect">
            <a:avLst/>
          </a:prstGeom>
        </p:spPr>
      </p:pic>
      <p:sp>
        <p:nvSpPr>
          <p:cNvPr id="6" name="TextBox 5">
            <a:extLst>
              <a:ext uri="{FF2B5EF4-FFF2-40B4-BE49-F238E27FC236}">
                <a16:creationId xmlns:a16="http://schemas.microsoft.com/office/drawing/2014/main" id="{8770B456-D7DF-76CD-13F0-1B450306E93B}"/>
              </a:ext>
            </a:extLst>
          </p:cNvPr>
          <p:cNvSpPr txBox="1"/>
          <p:nvPr/>
        </p:nvSpPr>
        <p:spPr>
          <a:xfrm>
            <a:off x="0" y="868444"/>
            <a:ext cx="1077859" cy="184666"/>
          </a:xfrm>
          <a:prstGeom prst="rect">
            <a:avLst/>
          </a:prstGeom>
          <a:solidFill>
            <a:schemeClr val="accent1"/>
          </a:solidFill>
        </p:spPr>
        <p:txBody>
          <a:bodyPr wrap="none" lIns="182880" tIns="0" rIns="182880" bIns="0" rtlCol="0">
            <a:spAutoFit/>
          </a:bodyPr>
          <a:lstStyle/>
          <a:p>
            <a:pPr algn="l" fontAlgn="auto">
              <a:spcAft>
                <a:spcPts val="0"/>
              </a:spcAft>
            </a:pPr>
            <a:r>
              <a:rPr lang="en-US" sz="1200" b="1">
                <a:solidFill>
                  <a:schemeClr val="bg1"/>
                </a:solidFill>
                <a:latin typeface="DM Sans" pitchFamily="2" charset="0"/>
              </a:rPr>
              <a:t>:30 Video</a:t>
            </a:r>
          </a:p>
        </p:txBody>
      </p:sp>
      <p:sp>
        <p:nvSpPr>
          <p:cNvPr id="25" name="Rectangle 24">
            <a:extLst>
              <a:ext uri="{FF2B5EF4-FFF2-40B4-BE49-F238E27FC236}">
                <a16:creationId xmlns:a16="http://schemas.microsoft.com/office/drawing/2014/main" id="{3F49FDCF-BE75-E736-0D75-3E24E8D5E8A7}"/>
              </a:ext>
            </a:extLst>
          </p:cNvPr>
          <p:cNvSpPr/>
          <p:nvPr/>
        </p:nvSpPr>
        <p:spPr>
          <a:xfrm>
            <a:off x="7346219" y="4710467"/>
            <a:ext cx="3855181" cy="954107"/>
          </a:xfrm>
          <a:prstGeom prst="rect">
            <a:avLst/>
          </a:prstGeom>
        </p:spPr>
        <p:txBody>
          <a:bodyPr wrap="square">
            <a:spAutoFit/>
          </a:bodyPr>
          <a:lstStyle/>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“The overall message is that </a:t>
            </a:r>
            <a:r>
              <a:rPr lang="en-US" sz="1400" b="1" i="1">
                <a:solidFill>
                  <a:schemeClr val="accent1"/>
                </a:solidFill>
                <a:latin typeface="DM Sans" pitchFamily="2" charset="0"/>
                <a:ea typeface="Calibri" panose="020F0502020204030204" pitchFamily="34" charset="0"/>
                <a:cs typeface="Times New Roman" panose="02020603050405020304" pitchFamily="18" charset="0"/>
              </a:rPr>
              <a:t>BCBS supports your needs so you can live a fulfilling life</a:t>
            </a:r>
            <a:r>
              <a:rPr lang="en-US" sz="1400" i="1">
                <a:solidFill>
                  <a:schemeClr val="accent1"/>
                </a:solidFill>
                <a:latin typeface="DM Sans" pitchFamily="2" charset="0"/>
                <a:ea typeface="Calibri" panose="020F0502020204030204" pitchFamily="34" charset="0"/>
                <a:cs typeface="Times New Roman" panose="02020603050405020304" pitchFamily="18" charset="0"/>
              </a:rPr>
              <a:t>.” – </a:t>
            </a:r>
            <a:r>
              <a:rPr lang="en-US" sz="1400">
                <a:solidFill>
                  <a:schemeClr val="accent1"/>
                </a:solidFill>
                <a:latin typeface="DM Sans" pitchFamily="2" charset="0"/>
                <a:ea typeface="Calibri" panose="020F0502020204030204" pitchFamily="34" charset="0"/>
                <a:cs typeface="Times New Roman" panose="02020603050405020304" pitchFamily="18" charset="0"/>
              </a:rPr>
              <a:t>Woman, Nonmember, Commercial, Black/AA, 25-29</a:t>
            </a:r>
          </a:p>
        </p:txBody>
      </p:sp>
      <p:sp>
        <p:nvSpPr>
          <p:cNvPr id="26" name="Text Placeholder 3">
            <a:extLst>
              <a:ext uri="{FF2B5EF4-FFF2-40B4-BE49-F238E27FC236}">
                <a16:creationId xmlns:a16="http://schemas.microsoft.com/office/drawing/2014/main" id="{645B9145-017D-554A-2D1C-CFA151F3A76F}"/>
              </a:ext>
            </a:extLst>
          </p:cNvPr>
          <p:cNvSpPr txBox="1">
            <a:spLocks/>
          </p:cNvSpPr>
          <p:nvPr/>
        </p:nvSpPr>
        <p:spPr>
          <a:xfrm>
            <a:off x="2014707" y="1742984"/>
            <a:ext cx="3428782"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400" b="1">
                <a:solidFill>
                  <a:schemeClr val="tx1"/>
                </a:solidFill>
                <a:latin typeface="DM Sans" pitchFamily="2" charset="0"/>
              </a:rPr>
              <a:t>Main Messages</a:t>
            </a:r>
          </a:p>
          <a:p>
            <a:pPr algn="ctr">
              <a:spcBef>
                <a:spcPts val="0"/>
              </a:spcBef>
            </a:pPr>
            <a:r>
              <a:rPr lang="en-US" sz="1200">
                <a:solidFill>
                  <a:schemeClr val="tx1"/>
                </a:solidFill>
                <a:latin typeface="DM Sans" pitchFamily="2" charset="0"/>
              </a:rPr>
              <a:t>(Unaided OE, N=443)</a:t>
            </a:r>
          </a:p>
        </p:txBody>
      </p:sp>
      <p:sp>
        <p:nvSpPr>
          <p:cNvPr id="27" name="TextBox 26">
            <a:extLst>
              <a:ext uri="{FF2B5EF4-FFF2-40B4-BE49-F238E27FC236}">
                <a16:creationId xmlns:a16="http://schemas.microsoft.com/office/drawing/2014/main" id="{FF38898A-8A84-C79D-62E7-D4206242E0E5}"/>
              </a:ext>
            </a:extLst>
          </p:cNvPr>
          <p:cNvSpPr txBox="1"/>
          <p:nvPr/>
        </p:nvSpPr>
        <p:spPr>
          <a:xfrm>
            <a:off x="571621" y="2302481"/>
            <a:ext cx="6314954" cy="3770263"/>
          </a:xfrm>
          <a:prstGeom prst="rect">
            <a:avLst/>
          </a:prstGeom>
        </p:spPr>
        <p:txBody>
          <a:bodyPr wrap="square" lIns="0" tIns="0" rIns="0" bIns="0" rtlCol="0">
            <a:spAutoFit/>
          </a:bodyPr>
          <a:lstStyle/>
          <a:p>
            <a:pPr marL="285750" indent="-285750">
              <a:buFont typeface="Wingdings" panose="05000000000000000000" pitchFamily="2" charset="2"/>
              <a:buChar char="ü"/>
            </a:pPr>
            <a:r>
              <a:rPr lang="en-US" sz="2000" b="1"/>
              <a:t>BCBSMA is for everyone </a:t>
            </a:r>
            <a:r>
              <a:rPr lang="en-US" sz="2000"/>
              <a:t>(e.g., all ages, all health statuses) and has tailored healthcare options to cater to people’s unique needs</a:t>
            </a:r>
          </a:p>
          <a:p>
            <a:endParaRPr lang="en-US" sz="2000"/>
          </a:p>
          <a:p>
            <a:pPr marL="285750" indent="-285750">
              <a:buFont typeface="Wingdings" panose="05000000000000000000" pitchFamily="2" charset="2"/>
              <a:buChar char="ü"/>
            </a:pPr>
            <a:r>
              <a:rPr lang="en-US" sz="2000" b="1"/>
              <a:t>BCBSMA values their customers </a:t>
            </a:r>
            <a:r>
              <a:rPr lang="en-US" sz="2000"/>
              <a:t>– they see their customers as real human beings with unique needs and not just as a number </a:t>
            </a:r>
          </a:p>
          <a:p>
            <a:endParaRPr lang="en-US" sz="2000"/>
          </a:p>
          <a:p>
            <a:pPr marL="285750" indent="-285750">
              <a:buFont typeface="Wingdings" panose="05000000000000000000" pitchFamily="2" charset="2"/>
              <a:buChar char="ü"/>
            </a:pPr>
            <a:r>
              <a:rPr lang="en-US" sz="2000" b="1"/>
              <a:t>BCBSMA is here to help</a:t>
            </a:r>
            <a:r>
              <a:rPr lang="en-US" sz="2000"/>
              <a:t> people achieve their health goals so they can live their best, most fulfilled life</a:t>
            </a:r>
          </a:p>
          <a:p>
            <a:endParaRPr lang="en-US" sz="2000"/>
          </a:p>
          <a:p>
            <a:pPr marL="342900" indent="-342900" algn="l" fontAlgn="auto">
              <a:spcAft>
                <a:spcPts val="0"/>
              </a:spcAft>
              <a:buFontTx/>
              <a:buChar char="-"/>
            </a:pPr>
            <a:endParaRPr lang="en-US" sz="2500"/>
          </a:p>
        </p:txBody>
      </p:sp>
      <p:sp>
        <p:nvSpPr>
          <p:cNvPr id="28" name="Text Placeholder 3">
            <a:extLst>
              <a:ext uri="{FF2B5EF4-FFF2-40B4-BE49-F238E27FC236}">
                <a16:creationId xmlns:a16="http://schemas.microsoft.com/office/drawing/2014/main" id="{472B5B85-C1F2-1636-DA69-FF15FA27911B}"/>
              </a:ext>
            </a:extLst>
          </p:cNvPr>
          <p:cNvSpPr txBox="1">
            <a:spLocks/>
          </p:cNvSpPr>
          <p:nvPr/>
        </p:nvSpPr>
        <p:spPr>
          <a:xfrm>
            <a:off x="1907740" y="1162050"/>
            <a:ext cx="8626909"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0D4877"/>
                </a:solidFill>
                <a:latin typeface="DM Sans" pitchFamily="2" charset="0"/>
              </a:rPr>
              <a:t>And viewers see BCBSMA as an inclusive, supportive, and authentic healthcare provider</a:t>
            </a:r>
          </a:p>
        </p:txBody>
      </p:sp>
    </p:spTree>
    <p:extLst>
      <p:ext uri="{BB962C8B-B14F-4D97-AF65-F5344CB8AC3E}">
        <p14:creationId xmlns:p14="http://schemas.microsoft.com/office/powerpoint/2010/main" val="4267852956"/>
      </p:ext>
    </p:extLst>
  </p:cSld>
  <p:clrMapOvr>
    <a:masterClrMapping/>
  </p:clrMapOvr>
</p:sld>
</file>

<file path=ppt/theme/theme1.xml><?xml version="1.0" encoding="utf-8"?>
<a:theme xmlns:a="http://schemas.openxmlformats.org/drawingml/2006/main" name="Office Theme">
  <a:themeElements>
    <a:clrScheme name="Custom 2">
      <a:dk1>
        <a:srgbClr val="0D4877"/>
      </a:dk1>
      <a:lt1>
        <a:srgbClr val="FFFFFF"/>
      </a:lt1>
      <a:dk2>
        <a:srgbClr val="000000"/>
      </a:dk2>
      <a:lt2>
        <a:srgbClr val="E7E6E6"/>
      </a:lt2>
      <a:accent1>
        <a:srgbClr val="0D4877"/>
      </a:accent1>
      <a:accent2>
        <a:srgbClr val="2474BB"/>
      </a:accent2>
      <a:accent3>
        <a:srgbClr val="02C3FE"/>
      </a:accent3>
      <a:accent4>
        <a:srgbClr val="FD5D3B"/>
      </a:accent4>
      <a:accent5>
        <a:srgbClr val="DDDDDD"/>
      </a:accent5>
      <a:accent6>
        <a:srgbClr val="A3A3A3"/>
      </a:accent6>
      <a:hlink>
        <a:srgbClr val="0000EE"/>
      </a:hlink>
      <a:folHlink>
        <a:srgbClr val="551A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lIns="0" tIns="0" rIns="0" bIns="0"/>
      <a:lstStyle>
        <a:defPPr algn="l" fontAlgn="auto">
          <a:spcAft>
            <a:spcPts val="0"/>
          </a:spcAft>
          <a:defRPr sz="25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079D2B748EE74D81F98CF4862775DC" ma:contentTypeVersion="3" ma:contentTypeDescription="Create a new document." ma:contentTypeScope="" ma:versionID="62f15e361d83861f98b05b6f7c0c93ea">
  <xsd:schema xmlns:xsd="http://www.w3.org/2001/XMLSchema" xmlns:xs="http://www.w3.org/2001/XMLSchema" xmlns:p="http://schemas.microsoft.com/office/2006/metadata/properties" xmlns:ns2="4fd547bd-de5e-484e-b36f-a089762660f6" targetNamespace="http://schemas.microsoft.com/office/2006/metadata/properties" ma:root="true" ma:fieldsID="a2977c1b02af3a20429e2f2cb3626a61" ns2:_="">
    <xsd:import namespace="4fd547bd-de5e-484e-b36f-a089762660f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547bd-de5e-484e-b36f-a089762660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146902-4B8C-4AA0-815B-325DE908D4E5}"/>
</file>

<file path=customXml/itemProps2.xml><?xml version="1.0" encoding="utf-8"?>
<ds:datastoreItem xmlns:ds="http://schemas.openxmlformats.org/officeDocument/2006/customXml" ds:itemID="{BD6B3C3A-E271-490B-BCD6-2F45F6403FBB}">
  <ds:schemaRefs>
    <ds:schemaRef ds:uri="http://schemas.microsoft.com/sharepoint/v3/contenttype/forms"/>
  </ds:schemaRefs>
</ds:datastoreItem>
</file>

<file path=customXml/itemProps3.xml><?xml version="1.0" encoding="utf-8"?>
<ds:datastoreItem xmlns:ds="http://schemas.openxmlformats.org/officeDocument/2006/customXml" ds:itemID="{B5DFF3D9-0968-4193-B60C-1381CF67AF16}">
  <ds:schemaRef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http://purl.org/dc/terms/"/>
    <ds:schemaRef ds:uri="http://schemas.microsoft.com/office/2006/documentManagement/types"/>
    <ds:schemaRef ds:uri="http://purl.org/dc/elements/1.1/"/>
    <ds:schemaRef ds:uri="271ad07c-d68a-4924-b07f-189c845016b2"/>
    <ds:schemaRef ds:uri="http://purl.org/dc/dcmitype/"/>
    <ds:schemaRef ds:uri="316356f7-636b-44a3-a7e7-698e7e87b7c1"/>
  </ds:schemaRefs>
</ds:datastoreItem>
</file>

<file path=docProps/app.xml><?xml version="1.0" encoding="utf-8"?>
<Properties xmlns="http://schemas.openxmlformats.org/officeDocument/2006/extended-properties" xmlns:vt="http://schemas.openxmlformats.org/officeDocument/2006/docPropsVTypes">
  <Template/>
  <TotalTime>567</TotalTime>
  <Words>8068</Words>
  <Application>Microsoft Office PowerPoint</Application>
  <PresentationFormat>Widescreen</PresentationFormat>
  <Paragraphs>1304</Paragraphs>
  <Slides>34</Slides>
  <Notes>23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Blue Cross Blue Shield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McGlinchey, Tracie</dc:creator>
  <cp:lastModifiedBy>Miller, Scott</cp:lastModifiedBy>
  <cp:revision>14</cp:revision>
  <cp:lastPrinted>2019-04-11T11:30:24Z</cp:lastPrinted>
  <dcterms:created xsi:type="dcterms:W3CDTF">2015-03-12T13:39:30Z</dcterms:created>
  <dcterms:modified xsi:type="dcterms:W3CDTF">2025-02-08T03:58:10Z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0x01010054079D2B748EE74D81F98CF4862775DC</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4dca8e14-98a2-4c1e-8174-08954dc16641</vt:lpwstr>
  </property>
  <property fmtid="{D5CDD505-2E9C-101B-9397-08002B2CF9AE}" pid="6" name="SharedWithUsers">
    <vt:lpwstr>56;#Tang, Yvonne</vt:lpwstr>
  </property>
</Properties>
</file>