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421" r:id="rId7"/>
    <p:sldMasterId id="2147484563" r:id="rId8"/>
  </p:sldMasterIdLst>
  <p:notesMasterIdLst>
    <p:notesMasterId r:id="rId36"/>
  </p:notesMasterIdLst>
  <p:handoutMasterIdLst>
    <p:handoutMasterId r:id="rId37"/>
  </p:handoutMasterIdLst>
  <p:sldIdLst>
    <p:sldId id="496" r:id="rId9"/>
    <p:sldId id="2146847240" r:id="rId10"/>
    <p:sldId id="2146847239" r:id="rId11"/>
    <p:sldId id="497" r:id="rId12"/>
    <p:sldId id="2146847279" r:id="rId13"/>
    <p:sldId id="2146847278" r:id="rId14"/>
    <p:sldId id="2146847243" r:id="rId15"/>
    <p:sldId id="2146847275" r:id="rId16"/>
    <p:sldId id="2146847270" r:id="rId17"/>
    <p:sldId id="2146847271" r:id="rId18"/>
    <p:sldId id="2146847245" r:id="rId19"/>
    <p:sldId id="2146847246" r:id="rId20"/>
    <p:sldId id="2146847276" r:id="rId21"/>
    <p:sldId id="2146847265" r:id="rId22"/>
    <p:sldId id="2146847259" r:id="rId23"/>
    <p:sldId id="2146847248" r:id="rId24"/>
    <p:sldId id="2146847250" r:id="rId25"/>
    <p:sldId id="2146847277" r:id="rId26"/>
    <p:sldId id="2146847273" r:id="rId27"/>
    <p:sldId id="2146847281" r:id="rId28"/>
    <p:sldId id="2146847274" r:id="rId29"/>
    <p:sldId id="2146847261" r:id="rId30"/>
    <p:sldId id="2146847262" r:id="rId31"/>
    <p:sldId id="2146847254" r:id="rId32"/>
    <p:sldId id="2146847266" r:id="rId33"/>
    <p:sldId id="2146847267" r:id="rId34"/>
    <p:sldId id="2146847263" r:id="rId3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816" userDrawn="1">
          <p15:clr>
            <a:srgbClr val="A4A3A4"/>
          </p15:clr>
        </p15:guide>
        <p15:guide id="3" orient="horz" pos="25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445E4E-1F1D-DF5C-D1E4-0EC0F4353D12}" name="Rachel Donnellan" initials="RD" userId="S::rdonnellan@cspace.com::259995ab-3759-4693-b001-06b799ab2295" providerId="AD"/>
  <p188:author id="{5C601665-9B88-6135-BF1C-1E5477C5DE08}" name="Kirstin Lindeman" initials="KL" userId="S::klindeman@cspace.com::ed00cf68-79de-4f6a-938e-5f801eb910c7" providerId="AD"/>
  <p188:author id="{30D4F66D-3E1A-DF7D-54B5-B0427F29B9C6}" name="Laura Boudrie" initials="LB" userId="S::lboudrie@cspace.com::560b6370-9768-4987-a8ab-d449d18629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A3A3"/>
    <a:srgbClr val="0D4877"/>
    <a:srgbClr val="666666"/>
    <a:srgbClr val="FD5D3B"/>
    <a:srgbClr val="A4A4A4"/>
    <a:srgbClr val="02C3FE"/>
    <a:srgbClr val="0D75B6"/>
    <a:srgbClr val="1E4873"/>
    <a:srgbClr val="0E3A60"/>
    <a:srgbClr val="58C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14" y="606"/>
      </p:cViewPr>
      <p:guideLst>
        <p:guide orient="horz" pos="2208"/>
        <p:guide pos="816"/>
        <p:guide orient="horz" pos="254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viewProps" Target="viewProps.xml"/><Relationship Id="rId21" Type="http://schemas.openxmlformats.org/officeDocument/2006/relationships/slide" Target="slides/slide13.xml"/><Relationship Id="rId34" Type="http://schemas.openxmlformats.org/officeDocument/2006/relationships/slide" Target="slides/slide26.xml"/><Relationship Id="rId42" Type="http://schemas.microsoft.com/office/2016/11/relationships/changesInfo" Target="changesInfos/changesInfo1.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handoutMaster" Target="handoutMasters/handoutMaster1.xml"/><Relationship Id="rId40" Type="http://schemas.openxmlformats.org/officeDocument/2006/relationships/theme" Target="theme/theme1.xml"/><Relationship Id="rId36" Type="http://schemas.openxmlformats.org/officeDocument/2006/relationships/notesMaster" Target="notesMasters/notes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3" Type="http://schemas.microsoft.com/office/2018/10/relationships/authors" Target="authors.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Scott" userId="b338a497-79ff-4852-9133-a3c04f6cc6e3" providerId="ADAL" clId="{1FBF7862-D14A-4223-8E6F-75EA3741A05D}"/>
    <pc:docChg chg="modSld">
      <pc:chgData name="Miller, Scott" userId="b338a497-79ff-4852-9133-a3c04f6cc6e3" providerId="ADAL" clId="{1FBF7862-D14A-4223-8E6F-75EA3741A05D}" dt="2025-01-11T19:22:10.481" v="1" actId="6549"/>
      <pc:docMkLst>
        <pc:docMk/>
      </pc:docMkLst>
      <pc:sldChg chg="modSp mod">
        <pc:chgData name="Miller, Scott" userId="b338a497-79ff-4852-9133-a3c04f6cc6e3" providerId="ADAL" clId="{1FBF7862-D14A-4223-8E6F-75EA3741A05D}" dt="2025-01-11T19:21:50.172" v="0" actId="6549"/>
        <pc:sldMkLst>
          <pc:docMk/>
          <pc:sldMk cId="659176837" sldId="2146847240"/>
        </pc:sldMkLst>
        <pc:spChg chg="mod">
          <ac:chgData name="Miller, Scott" userId="b338a497-79ff-4852-9133-a3c04f6cc6e3" providerId="ADAL" clId="{1FBF7862-D14A-4223-8E6F-75EA3741A05D}" dt="2025-01-11T19:21:50.172" v="0" actId="6549"/>
          <ac:spMkLst>
            <pc:docMk/>
            <pc:sldMk cId="659176837" sldId="2146847240"/>
            <ac:spMk id="8" creationId="{F92AAC93-EE9C-5CAD-DCA3-278EF3617AB5}"/>
          </ac:spMkLst>
        </pc:spChg>
      </pc:sldChg>
      <pc:sldChg chg="modSp mod">
        <pc:chgData name="Miller, Scott" userId="b338a497-79ff-4852-9133-a3c04f6cc6e3" providerId="ADAL" clId="{1FBF7862-D14A-4223-8E6F-75EA3741A05D}" dt="2025-01-11T19:22:10.481" v="1" actId="6549"/>
        <pc:sldMkLst>
          <pc:docMk/>
          <pc:sldMk cId="2427802963" sldId="2146847261"/>
        </pc:sldMkLst>
        <pc:spChg chg="mod">
          <ac:chgData name="Miller, Scott" userId="b338a497-79ff-4852-9133-a3c04f6cc6e3" providerId="ADAL" clId="{1FBF7862-D14A-4223-8E6F-75EA3741A05D}" dt="2025-01-11T19:22:10.481" v="1" actId="6549"/>
          <ac:spMkLst>
            <pc:docMk/>
            <pc:sldMk cId="2427802963" sldId="2146847261"/>
            <ac:spMk id="4" creationId="{AE9E1ED1-DCC7-F125-8CEF-74FB57FFDB52}"/>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C94-444D-AB12-91A16E7FB036}"/>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FC94-444D-AB12-91A16E7FB036}"/>
              </c:ext>
            </c:extLst>
          </c:dPt>
          <c:cat>
            <c:strRef>
              <c:f>Sheet1!$A$2:$A$3</c:f>
              <c:strCache>
                <c:ptCount val="2"/>
                <c:pt idx="0">
                  <c:v>Yes</c:v>
                </c:pt>
                <c:pt idx="1">
                  <c:v>No</c:v>
                </c:pt>
              </c:strCache>
            </c:strRef>
          </c:cat>
          <c:val>
            <c:numRef>
              <c:f>Sheet1!$B$2:$B$3</c:f>
              <c:numCache>
                <c:formatCode>0%</c:formatCode>
                <c:ptCount val="2"/>
                <c:pt idx="0">
                  <c:v>0.95</c:v>
                </c:pt>
                <c:pt idx="1">
                  <c:v>0.05</c:v>
                </c:pt>
              </c:numCache>
            </c:numRef>
          </c:val>
          <c:extLst>
            <c:ext xmlns:c16="http://schemas.microsoft.com/office/drawing/2014/chart" uri="{C3380CC4-5D6E-409C-BE32-E72D297353CC}">
              <c16:uniqueId val="{00000000-FE11-4BB3-81CD-4103D9A9E49C}"/>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B8BF4E-287A-4089-AE89-63FDA866574A}" type="doc">
      <dgm:prSet loTypeId="urn:microsoft.com/office/officeart/2005/8/layout/venn1" loCatId="relationship" qsTypeId="urn:microsoft.com/office/officeart/2005/8/quickstyle/simple1" qsCatId="simple" csTypeId="urn:microsoft.com/office/officeart/2005/8/colors/accent1_2" csCatId="accent1" phldr="1"/>
      <dgm:spPr/>
    </dgm:pt>
    <dgm:pt modelId="{BA9F5903-994E-4D94-8087-C8EF9463A689}">
      <dgm:prSet phldrT="[Text]"/>
      <dgm:spPr>
        <a:solidFill>
          <a:schemeClr val="accent2">
            <a:alpha val="50000"/>
          </a:schemeClr>
        </a:solidFill>
      </dgm:spPr>
      <dgm:t>
        <a:bodyPr/>
        <a:lstStyle/>
        <a:p>
          <a:r>
            <a:rPr lang="en-US"/>
            <a:t> </a:t>
          </a:r>
        </a:p>
      </dgm:t>
    </dgm:pt>
    <dgm:pt modelId="{E9A13FBB-BA28-42BB-B2A3-66FC5213D547}" type="parTrans" cxnId="{8777FCE0-8F8A-4ABD-A5E6-8F8D38CB2DCE}">
      <dgm:prSet/>
      <dgm:spPr/>
      <dgm:t>
        <a:bodyPr/>
        <a:lstStyle/>
        <a:p>
          <a:endParaRPr lang="en-US"/>
        </a:p>
      </dgm:t>
    </dgm:pt>
    <dgm:pt modelId="{E045D3BE-0FA0-423E-886B-838FC1B574B5}" type="sibTrans" cxnId="{8777FCE0-8F8A-4ABD-A5E6-8F8D38CB2DCE}">
      <dgm:prSet/>
      <dgm:spPr/>
      <dgm:t>
        <a:bodyPr/>
        <a:lstStyle/>
        <a:p>
          <a:endParaRPr lang="en-US"/>
        </a:p>
      </dgm:t>
    </dgm:pt>
    <dgm:pt modelId="{173058EA-A26B-425C-BCF2-E875A0E57330}">
      <dgm:prSet phldrT="[Text]"/>
      <dgm:spPr>
        <a:solidFill>
          <a:schemeClr val="accent4">
            <a:alpha val="50000"/>
          </a:schemeClr>
        </a:solidFill>
      </dgm:spPr>
      <dgm:t>
        <a:bodyPr/>
        <a:lstStyle/>
        <a:p>
          <a:r>
            <a:rPr lang="en-US"/>
            <a:t> </a:t>
          </a:r>
        </a:p>
      </dgm:t>
    </dgm:pt>
    <dgm:pt modelId="{9870A9FE-1F66-407B-A0EF-EE133B880EEF}" type="parTrans" cxnId="{CEA4D8CC-74CE-4184-A94C-0FBB85933681}">
      <dgm:prSet/>
      <dgm:spPr/>
      <dgm:t>
        <a:bodyPr/>
        <a:lstStyle/>
        <a:p>
          <a:endParaRPr lang="en-US"/>
        </a:p>
      </dgm:t>
    </dgm:pt>
    <dgm:pt modelId="{74EAB9D2-10E7-45D6-9D68-CD652C64C880}" type="sibTrans" cxnId="{CEA4D8CC-74CE-4184-A94C-0FBB85933681}">
      <dgm:prSet/>
      <dgm:spPr/>
      <dgm:t>
        <a:bodyPr/>
        <a:lstStyle/>
        <a:p>
          <a:endParaRPr lang="en-US"/>
        </a:p>
      </dgm:t>
    </dgm:pt>
    <dgm:pt modelId="{A9CE20F1-67E0-4DC2-A327-97EEF5D0B6B3}" type="pres">
      <dgm:prSet presAssocID="{73B8BF4E-287A-4089-AE89-63FDA866574A}" presName="compositeShape" presStyleCnt="0">
        <dgm:presLayoutVars>
          <dgm:chMax val="7"/>
          <dgm:dir/>
          <dgm:resizeHandles val="exact"/>
        </dgm:presLayoutVars>
      </dgm:prSet>
      <dgm:spPr/>
    </dgm:pt>
    <dgm:pt modelId="{E018B5AE-8291-4BF7-A79D-74D05403B092}" type="pres">
      <dgm:prSet presAssocID="{BA9F5903-994E-4D94-8087-C8EF9463A689}" presName="circ1" presStyleLbl="vennNode1" presStyleIdx="0" presStyleCnt="2" custLinFactNeighborX="21734" custLinFactNeighborY="-593"/>
      <dgm:spPr/>
    </dgm:pt>
    <dgm:pt modelId="{B0DCBC7E-0A16-41F0-AC53-6AC723552691}" type="pres">
      <dgm:prSet presAssocID="{BA9F5903-994E-4D94-8087-C8EF9463A689}" presName="circ1Tx" presStyleLbl="revTx" presStyleIdx="0" presStyleCnt="0">
        <dgm:presLayoutVars>
          <dgm:chMax val="0"/>
          <dgm:chPref val="0"/>
          <dgm:bulletEnabled val="1"/>
        </dgm:presLayoutVars>
      </dgm:prSet>
      <dgm:spPr/>
    </dgm:pt>
    <dgm:pt modelId="{D7E01D40-8266-4FF2-BBB9-7ADDC21559BB}" type="pres">
      <dgm:prSet presAssocID="{173058EA-A26B-425C-BCF2-E875A0E57330}" presName="circ2" presStyleLbl="vennNode1" presStyleIdx="1" presStyleCnt="2"/>
      <dgm:spPr/>
    </dgm:pt>
    <dgm:pt modelId="{BEB3AB20-1D1B-4487-B64C-FE13B57C194C}" type="pres">
      <dgm:prSet presAssocID="{173058EA-A26B-425C-BCF2-E875A0E57330}" presName="circ2Tx" presStyleLbl="revTx" presStyleIdx="0" presStyleCnt="0">
        <dgm:presLayoutVars>
          <dgm:chMax val="0"/>
          <dgm:chPref val="0"/>
          <dgm:bulletEnabled val="1"/>
        </dgm:presLayoutVars>
      </dgm:prSet>
      <dgm:spPr/>
    </dgm:pt>
  </dgm:ptLst>
  <dgm:cxnLst>
    <dgm:cxn modelId="{D76B080A-6633-4066-B618-0E32398CA9ED}" type="presOf" srcId="{BA9F5903-994E-4D94-8087-C8EF9463A689}" destId="{E018B5AE-8291-4BF7-A79D-74D05403B092}" srcOrd="0" destOrd="0" presId="urn:microsoft.com/office/officeart/2005/8/layout/venn1"/>
    <dgm:cxn modelId="{EBFB2C35-8F61-4DB3-A556-798796FA62A9}" type="presOf" srcId="{BA9F5903-994E-4D94-8087-C8EF9463A689}" destId="{B0DCBC7E-0A16-41F0-AC53-6AC723552691}" srcOrd="1" destOrd="0" presId="urn:microsoft.com/office/officeart/2005/8/layout/venn1"/>
    <dgm:cxn modelId="{F7EEAA78-C6BE-416E-A24B-942AD3A314AC}" type="presOf" srcId="{73B8BF4E-287A-4089-AE89-63FDA866574A}" destId="{A9CE20F1-67E0-4DC2-A327-97EEF5D0B6B3}" srcOrd="0" destOrd="0" presId="urn:microsoft.com/office/officeart/2005/8/layout/venn1"/>
    <dgm:cxn modelId="{8C381296-381D-4E54-888A-DE043CDFBDB9}" type="presOf" srcId="{173058EA-A26B-425C-BCF2-E875A0E57330}" destId="{D7E01D40-8266-4FF2-BBB9-7ADDC21559BB}" srcOrd="0" destOrd="0" presId="urn:microsoft.com/office/officeart/2005/8/layout/venn1"/>
    <dgm:cxn modelId="{CEA4D8CC-74CE-4184-A94C-0FBB85933681}" srcId="{73B8BF4E-287A-4089-AE89-63FDA866574A}" destId="{173058EA-A26B-425C-BCF2-E875A0E57330}" srcOrd="1" destOrd="0" parTransId="{9870A9FE-1F66-407B-A0EF-EE133B880EEF}" sibTransId="{74EAB9D2-10E7-45D6-9D68-CD652C64C880}"/>
    <dgm:cxn modelId="{4D0417CF-7AEF-40D0-A022-850DF6CF3C62}" type="presOf" srcId="{173058EA-A26B-425C-BCF2-E875A0E57330}" destId="{BEB3AB20-1D1B-4487-B64C-FE13B57C194C}" srcOrd="1" destOrd="0" presId="urn:microsoft.com/office/officeart/2005/8/layout/venn1"/>
    <dgm:cxn modelId="{8777FCE0-8F8A-4ABD-A5E6-8F8D38CB2DCE}" srcId="{73B8BF4E-287A-4089-AE89-63FDA866574A}" destId="{BA9F5903-994E-4D94-8087-C8EF9463A689}" srcOrd="0" destOrd="0" parTransId="{E9A13FBB-BA28-42BB-B2A3-66FC5213D547}" sibTransId="{E045D3BE-0FA0-423E-886B-838FC1B574B5}"/>
    <dgm:cxn modelId="{8B274579-A657-49B5-92F1-E63B22B0F180}" type="presParOf" srcId="{A9CE20F1-67E0-4DC2-A327-97EEF5D0B6B3}" destId="{E018B5AE-8291-4BF7-A79D-74D05403B092}" srcOrd="0" destOrd="0" presId="urn:microsoft.com/office/officeart/2005/8/layout/venn1"/>
    <dgm:cxn modelId="{71BDE12F-07AB-4E3D-8EBB-B18ECA033A29}" type="presParOf" srcId="{A9CE20F1-67E0-4DC2-A327-97EEF5D0B6B3}" destId="{B0DCBC7E-0A16-41F0-AC53-6AC723552691}" srcOrd="1" destOrd="0" presId="urn:microsoft.com/office/officeart/2005/8/layout/venn1"/>
    <dgm:cxn modelId="{46D6BFD8-13ED-469D-A5F3-08247D6DE7BA}" type="presParOf" srcId="{A9CE20F1-67E0-4DC2-A327-97EEF5D0B6B3}" destId="{D7E01D40-8266-4FF2-BBB9-7ADDC21559BB}" srcOrd="2" destOrd="0" presId="urn:microsoft.com/office/officeart/2005/8/layout/venn1"/>
    <dgm:cxn modelId="{1DB0560D-6520-47B0-A54D-2ACBADB5FDE3}" type="presParOf" srcId="{A9CE20F1-67E0-4DC2-A327-97EEF5D0B6B3}" destId="{BEB3AB20-1D1B-4487-B64C-FE13B57C194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8B5AE-8291-4BF7-A79D-74D05403B092}">
      <dsp:nvSpPr>
        <dsp:cNvPr id="0" name=""/>
        <dsp:cNvSpPr/>
      </dsp:nvSpPr>
      <dsp:spPr>
        <a:xfrm>
          <a:off x="1265099" y="108830"/>
          <a:ext cx="4905756" cy="4905755"/>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1950137" y="687324"/>
        <a:ext cx="2828544" cy="3748767"/>
      </dsp:txXfrm>
    </dsp:sp>
    <dsp:sp modelId="{D7E01D40-8266-4FF2-BBB9-7ADDC21559BB}">
      <dsp:nvSpPr>
        <dsp:cNvPr id="0" name=""/>
        <dsp:cNvSpPr/>
      </dsp:nvSpPr>
      <dsp:spPr>
        <a:xfrm>
          <a:off x="3734562" y="137922"/>
          <a:ext cx="4905756" cy="4905755"/>
        </a:xfrm>
        <a:prstGeom prst="ellipse">
          <a:avLst/>
        </a:prstGeom>
        <a:solidFill>
          <a:schemeClr val="accent4">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a:t> </a:t>
          </a:r>
        </a:p>
      </dsp:txBody>
      <dsp:txXfrm>
        <a:off x="5126736" y="716416"/>
        <a:ext cx="2828544" cy="37487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46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465"/>
          </a:xfrm>
          <a:prstGeom prst="rect">
            <a:avLst/>
          </a:prstGeom>
        </p:spPr>
        <p:txBody>
          <a:bodyPr vert="horz" lIns="91440" tIns="45720" rIns="91440" bIns="45720" rtlCol="0"/>
          <a:lstStyle>
            <a:lvl1pPr algn="r">
              <a:defRPr sz="1200"/>
            </a:lvl1pPr>
          </a:lstStyle>
          <a:p>
            <a:r>
              <a:rPr lang="en-US"/>
              <a:t>2/9/2016</a:t>
            </a:r>
          </a:p>
        </p:txBody>
      </p:sp>
      <p:sp>
        <p:nvSpPr>
          <p:cNvPr id="4" name="Footer Placeholder 3"/>
          <p:cNvSpPr>
            <a:spLocks noGrp="1"/>
          </p:cNvSpPr>
          <p:nvPr>
            <p:ph type="ftr" sz="quarter" idx="2"/>
          </p:nvPr>
        </p:nvSpPr>
        <p:spPr>
          <a:xfrm>
            <a:off x="1" y="8830937"/>
            <a:ext cx="3038475" cy="46546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937"/>
            <a:ext cx="3038475" cy="465464"/>
          </a:xfrm>
          <a:prstGeom prst="rect">
            <a:avLst/>
          </a:prstGeom>
        </p:spPr>
        <p:txBody>
          <a:bodyPr vert="horz" lIns="91440" tIns="45720" rIns="91440" bIns="45720" rtlCol="0" anchor="b"/>
          <a:lstStyle>
            <a:lvl1pPr algn="r">
              <a:defRPr sz="1200"/>
            </a:lvl1pPr>
          </a:lstStyle>
          <a:p>
            <a:fld id="{F32F1893-4415-4DA6-8BE2-2B4C2FBA35A8}" type="slidenum">
              <a:rPr lang="en-US" smtClean="0"/>
              <a:t>‹#›</a:t>
            </a:fld>
            <a:endParaRPr lang="en-US"/>
          </a:p>
        </p:txBody>
      </p:sp>
    </p:spTree>
    <p:extLst>
      <p:ext uri="{BB962C8B-B14F-4D97-AF65-F5344CB8AC3E}">
        <p14:creationId xmlns:p14="http://schemas.microsoft.com/office/powerpoint/2010/main" val="138012772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7075"/>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970339" y="0"/>
            <a:ext cx="3038475" cy="467075"/>
          </a:xfrm>
          <a:prstGeom prst="rect">
            <a:avLst/>
          </a:prstGeom>
        </p:spPr>
        <p:txBody>
          <a:bodyPr vert="horz" lIns="91440" tIns="45720" rIns="91440" bIns="45720" rtlCol="0"/>
          <a:lstStyle>
            <a:lvl1pPr algn="r" eaLnBrk="1" hangingPunct="1">
              <a:defRPr sz="1200"/>
            </a:lvl1pPr>
          </a:lstStyle>
          <a:p>
            <a:pPr>
              <a:defRPr/>
            </a:pPr>
            <a:r>
              <a:rPr lang="en-US"/>
              <a:t>2/9/2016</a:t>
            </a:r>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74255"/>
            <a:ext cx="5607050" cy="366090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326"/>
            <a:ext cx="3038475" cy="467075"/>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970339" y="8829326"/>
            <a:ext cx="3038475" cy="4670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4228AB9-9B89-4876-849B-77CEC0A44651}" type="slidenum">
              <a:rPr lang="en-US" altLang="en-US"/>
              <a:pPr>
                <a:defRPr/>
              </a:pPr>
              <a:t>‹#›</a:t>
            </a:fld>
            <a:endParaRPr lang="en-US" altLang="en-US"/>
          </a:p>
        </p:txBody>
      </p:sp>
    </p:spTree>
    <p:extLst>
      <p:ext uri="{BB962C8B-B14F-4D97-AF65-F5344CB8AC3E}">
        <p14:creationId xmlns:p14="http://schemas.microsoft.com/office/powerpoint/2010/main" val="370917676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3</a:t>
            </a:fld>
            <a:endParaRPr lang="en-US" altLang="en-US"/>
          </a:p>
        </p:txBody>
      </p:sp>
    </p:spTree>
    <p:extLst>
      <p:ext uri="{BB962C8B-B14F-4D97-AF65-F5344CB8AC3E}">
        <p14:creationId xmlns:p14="http://schemas.microsoft.com/office/powerpoint/2010/main" val="2548148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Q14. </a:t>
            </a:r>
            <a:r>
              <a:rPr lang="en-US" sz="1200" dirty="0">
                <a:effectLst/>
                <a:latin typeface="Georgia" panose="02040502050405020303" pitchFamily="18" charset="0"/>
                <a:ea typeface="Calibri" panose="020F0502020204030204" pitchFamily="34" charset="0"/>
                <a:cs typeface="Arial" panose="020B0604020202020204" pitchFamily="34" charset="0"/>
              </a:rPr>
              <a:t>Based on your perception of </a:t>
            </a:r>
            <a:r>
              <a:rPr lang="en-US" sz="1200" u="sng" dirty="0">
                <a:effectLst/>
                <a:latin typeface="Georgia" panose="02040502050405020303" pitchFamily="18" charset="0"/>
                <a:ea typeface="Calibri" panose="020F0502020204030204" pitchFamily="34" charset="0"/>
                <a:cs typeface="Arial" panose="020B0604020202020204" pitchFamily="34" charset="0"/>
              </a:rPr>
              <a:t>Blue Cross Blue Shield of Massachusetts</a:t>
            </a:r>
            <a:r>
              <a:rPr lang="en-US" sz="1200" dirty="0">
                <a:effectLst/>
                <a:latin typeface="Georgia" panose="02040502050405020303" pitchFamily="18" charset="0"/>
                <a:ea typeface="Calibri" panose="020F0502020204030204" pitchFamily="34" charset="0"/>
                <a:cs typeface="Arial" panose="020B0604020202020204" pitchFamily="34" charset="0"/>
              </a:rPr>
              <a:t>, </a:t>
            </a:r>
            <a:r>
              <a:rPr lang="en-US" sz="1200" b="1" dirty="0">
                <a:effectLst/>
                <a:latin typeface="Georgia" panose="02040502050405020303" pitchFamily="18" charset="0"/>
                <a:ea typeface="Calibri" panose="020F0502020204030204" pitchFamily="34" charset="0"/>
                <a:cs typeface="Arial" panose="020B0604020202020204" pitchFamily="34" charset="0"/>
              </a:rPr>
              <a:t>how</a:t>
            </a:r>
            <a:r>
              <a:rPr lang="en-US" sz="1200" dirty="0">
                <a:effectLst/>
                <a:latin typeface="Georgia" panose="02040502050405020303" pitchFamily="18" charset="0"/>
                <a:ea typeface="Calibri" panose="020F0502020204030204" pitchFamily="34" charset="0"/>
                <a:cs typeface="Arial" panose="020B0604020202020204" pitchFamily="34" charset="0"/>
              </a:rPr>
              <a:t> </a:t>
            </a:r>
            <a:r>
              <a:rPr lang="en-US" sz="1200" b="1" dirty="0">
                <a:effectLst/>
                <a:latin typeface="Georgia" panose="02040502050405020303" pitchFamily="18" charset="0"/>
                <a:ea typeface="Calibri" panose="020F0502020204030204" pitchFamily="34" charset="0"/>
                <a:cs typeface="Arial" panose="020B0604020202020204" pitchFamily="34" charset="0"/>
              </a:rPr>
              <a:t>well do you think they would show up for you</a:t>
            </a:r>
            <a:r>
              <a:rPr lang="en-US" sz="1200" dirty="0">
                <a:effectLst/>
                <a:latin typeface="Georgia" panose="02040502050405020303" pitchFamily="18" charset="0"/>
                <a:ea typeface="Calibri" panose="020F0502020204030204" pitchFamily="34" charset="0"/>
                <a:cs typeface="Arial" panose="020B0604020202020204" pitchFamily="34" charset="0"/>
              </a:rPr>
              <a:t> when you need them? Please rate the company on a scale of 1 to 5, where 5 is very well, and 1 is not at all. Use the space provided to explain your answer. (Rating with open end, n=49)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20</a:t>
            </a:fld>
            <a:endParaRPr lang="en-US" altLang="en-US"/>
          </a:p>
        </p:txBody>
      </p:sp>
    </p:spTree>
    <p:extLst>
      <p:ext uri="{BB962C8B-B14F-4D97-AF65-F5344CB8AC3E}">
        <p14:creationId xmlns:p14="http://schemas.microsoft.com/office/powerpoint/2010/main" val="382191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Q15. </a:t>
            </a:r>
            <a:r>
              <a:rPr lang="en-US" sz="1800">
                <a:effectLst/>
                <a:latin typeface="Georgia" panose="02040502050405020303" pitchFamily="18" charset="0"/>
                <a:ea typeface="Calibri" panose="020F0502020204030204" pitchFamily="34" charset="0"/>
                <a:cs typeface="Arial" panose="020B0604020202020204" pitchFamily="34" charset="0"/>
              </a:rPr>
              <a:t>Now thinking of </a:t>
            </a:r>
            <a:r>
              <a:rPr lang="en-US" sz="1800" u="sng">
                <a:effectLst/>
                <a:latin typeface="Georgia" panose="02040502050405020303" pitchFamily="18" charset="0"/>
                <a:ea typeface="Calibri" panose="020F0502020204030204" pitchFamily="34" charset="0"/>
                <a:cs typeface="Arial" panose="020B0604020202020204" pitchFamily="34" charset="0"/>
              </a:rPr>
              <a:t>Blue Cross Blue Shield of Massachusetts</a:t>
            </a:r>
            <a:r>
              <a:rPr lang="en-US" sz="1800" b="1">
                <a:effectLst/>
                <a:latin typeface="Georgia" panose="02040502050405020303" pitchFamily="18" charset="0"/>
                <a:ea typeface="Calibri" panose="020F0502020204030204" pitchFamily="34" charset="0"/>
                <a:cs typeface="Arial" panose="020B0604020202020204" pitchFamily="34" charset="0"/>
              </a:rPr>
              <a:t> as a health insurance leader</a:t>
            </a:r>
            <a:r>
              <a:rPr lang="en-US" sz="1800">
                <a:effectLst/>
                <a:latin typeface="Georgia" panose="02040502050405020303" pitchFamily="18" charset="0"/>
                <a:ea typeface="Calibri" panose="020F0502020204030204" pitchFamily="34" charset="0"/>
                <a:cs typeface="Arial" panose="020B0604020202020204" pitchFamily="34" charset="0"/>
              </a:rPr>
              <a:t>, how would you hope they would show up for you and your family? (open text, n=49)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21</a:t>
            </a:fld>
            <a:endParaRPr lang="en-US" altLang="en-US"/>
          </a:p>
        </p:txBody>
      </p:sp>
    </p:spTree>
    <p:extLst>
      <p:ext uri="{BB962C8B-B14F-4D97-AF65-F5344CB8AC3E}">
        <p14:creationId xmlns:p14="http://schemas.microsoft.com/office/powerpoint/2010/main" val="3672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Q10. </a:t>
            </a:r>
            <a:r>
              <a:rPr lang="en-US" sz="1800">
                <a:effectLst/>
                <a:latin typeface="Georgia" panose="02040502050405020303" pitchFamily="18" charset="0"/>
                <a:ea typeface="Calibri" panose="020F0502020204030204" pitchFamily="34" charset="0"/>
                <a:cs typeface="Arial" panose="020B0604020202020204" pitchFamily="34" charset="0"/>
              </a:rPr>
              <a:t>Changing gears, now we’d like you to briefly describe a time when </a:t>
            </a:r>
            <a:r>
              <a:rPr lang="en-US" sz="1800" b="1">
                <a:effectLst/>
                <a:latin typeface="Georgia" panose="02040502050405020303" pitchFamily="18" charset="0"/>
                <a:ea typeface="Calibri" panose="020F0502020204030204" pitchFamily="34" charset="0"/>
                <a:cs typeface="Arial" panose="020B0604020202020204" pitchFamily="34" charset="0"/>
              </a:rPr>
              <a:t>an organization or company </a:t>
            </a:r>
            <a:r>
              <a:rPr lang="en-US" sz="1800" b="1" u="sng">
                <a:effectLst/>
                <a:latin typeface="Georgia" panose="02040502050405020303" pitchFamily="18" charset="0"/>
                <a:ea typeface="Calibri" panose="020F0502020204030204" pitchFamily="34" charset="0"/>
                <a:cs typeface="Arial" panose="020B0604020202020204" pitchFamily="34" charset="0"/>
              </a:rPr>
              <a:t>missed the opportunity</a:t>
            </a:r>
            <a:r>
              <a:rPr lang="en-US" sz="1800">
                <a:effectLst/>
                <a:latin typeface="Georgia" panose="02040502050405020303" pitchFamily="18" charset="0"/>
                <a:ea typeface="Calibri" panose="020F0502020204030204" pitchFamily="34" charset="0"/>
                <a:cs typeface="Arial" panose="020B0604020202020204" pitchFamily="34" charset="0"/>
              </a:rPr>
              <a:t> to show up for you. (open end, n=49)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a:effectLst/>
                <a:latin typeface="Georgia" panose="02040502050405020303" pitchFamily="18" charset="0"/>
                <a:ea typeface="Calibri" panose="020F0502020204030204" pitchFamily="34" charset="0"/>
                <a:cs typeface="Arial" panose="020B0604020202020204" pitchFamily="34" charset="0"/>
              </a:rPr>
              <a:t>Q11. In the missed opportunity for showing up that you just described, tell us up to three words that describe </a:t>
            </a:r>
            <a:r>
              <a:rPr lang="en-US" sz="1800" b="1">
                <a:effectLst/>
                <a:latin typeface="Georgia" panose="02040502050405020303" pitchFamily="18" charset="0"/>
                <a:ea typeface="Calibri" panose="020F0502020204030204" pitchFamily="34" charset="0"/>
                <a:cs typeface="Arial" panose="020B0604020202020204" pitchFamily="34" charset="0"/>
              </a:rPr>
              <a:t>how it made you feel when the company or organization DID </a:t>
            </a:r>
            <a:r>
              <a:rPr lang="en-US" sz="1800" b="1" u="sng">
                <a:effectLst/>
                <a:latin typeface="Georgia" panose="02040502050405020303" pitchFamily="18" charset="0"/>
                <a:ea typeface="Calibri" panose="020F0502020204030204" pitchFamily="34" charset="0"/>
                <a:cs typeface="Arial" panose="020B0604020202020204" pitchFamily="34" charset="0"/>
              </a:rPr>
              <a:t>NOT</a:t>
            </a:r>
            <a:r>
              <a:rPr lang="en-US" sz="1800" b="1">
                <a:effectLst/>
                <a:latin typeface="Georgia" panose="02040502050405020303" pitchFamily="18" charset="0"/>
                <a:ea typeface="Calibri" panose="020F0502020204030204" pitchFamily="34" charset="0"/>
                <a:cs typeface="Arial" panose="020B0604020202020204" pitchFamily="34" charset="0"/>
              </a:rPr>
              <a:t> show up</a:t>
            </a:r>
            <a:r>
              <a:rPr lang="en-US" sz="1800">
                <a:effectLst/>
                <a:latin typeface="Georgia" panose="02040502050405020303" pitchFamily="18" charset="0"/>
                <a:ea typeface="Calibri" panose="020F0502020204030204" pitchFamily="34" charset="0"/>
                <a:cs typeface="Arial" panose="020B0604020202020204" pitchFamily="34" charset="0"/>
              </a:rPr>
              <a:t> for you. (open text list, n=43)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a:effectLst/>
                <a:latin typeface="Georgia" panose="02040502050405020303" pitchFamily="18" charset="0"/>
                <a:ea typeface="Calibri" panose="020F0502020204030204" pitchFamily="34" charset="0"/>
                <a:cs typeface="Arial" panose="020B0604020202020204" pitchFamily="34" charset="0"/>
              </a:rPr>
              <a:t>Q12. On a scale of 1 to 5, where 5 is much more negatively and 1 is no impact, how did </a:t>
            </a:r>
            <a:r>
              <a:rPr lang="en-US" sz="1800" u="sng">
                <a:effectLst/>
                <a:latin typeface="Georgia" panose="02040502050405020303" pitchFamily="18" charset="0"/>
                <a:ea typeface="Calibri" panose="020F0502020204030204" pitchFamily="34" charset="0"/>
                <a:cs typeface="Arial" panose="020B0604020202020204" pitchFamily="34" charset="0"/>
              </a:rPr>
              <a:t>NOT </a:t>
            </a:r>
            <a:r>
              <a:rPr lang="en-US" sz="1800">
                <a:effectLst/>
                <a:latin typeface="Georgia" panose="02040502050405020303" pitchFamily="18" charset="0"/>
                <a:ea typeface="Calibri" panose="020F0502020204030204" pitchFamily="34" charset="0"/>
                <a:cs typeface="Arial" panose="020B0604020202020204" pitchFamily="34" charset="0"/>
              </a:rPr>
              <a:t>“</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Georgia" panose="02040502050405020303" pitchFamily="18" charset="0"/>
                <a:ea typeface="Calibri" panose="020F0502020204030204" pitchFamily="34" charset="0"/>
                <a:cs typeface="Arial" panose="020B0604020202020204" pitchFamily="34" charset="0"/>
              </a:rPr>
              <a:t>showing up" for you impact your </a:t>
            </a:r>
            <a:r>
              <a:rPr lang="en-US" sz="1800" b="1">
                <a:effectLst/>
                <a:latin typeface="Georgia" panose="02040502050405020303" pitchFamily="18" charset="0"/>
                <a:ea typeface="Calibri" panose="020F0502020204030204" pitchFamily="34" charset="0"/>
                <a:cs typeface="Arial" panose="020B0604020202020204" pitchFamily="34" charset="0"/>
              </a:rPr>
              <a:t>perception of the company or organization</a:t>
            </a:r>
            <a:r>
              <a:rPr lang="en-US" sz="1800">
                <a:effectLst/>
                <a:latin typeface="Georgia" panose="02040502050405020303" pitchFamily="18" charset="0"/>
                <a:ea typeface="Calibri" panose="020F0502020204030204" pitchFamily="34" charset="0"/>
                <a:cs typeface="Arial" panose="020B0604020202020204" pitchFamily="34" charset="0"/>
              </a:rPr>
              <a:t>? (single-select, n=43)</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a:latin typeface="DM Sans" pitchFamily="2" charset="0"/>
              </a:rPr>
              <a:t>Note:. 6 respondents were unable to recall a story to tell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24</a:t>
            </a:fld>
            <a:endParaRPr lang="en-US" altLang="en-US"/>
          </a:p>
        </p:txBody>
      </p:sp>
    </p:spTree>
    <p:extLst>
      <p:ext uri="{BB962C8B-B14F-4D97-AF65-F5344CB8AC3E}">
        <p14:creationId xmlns:p14="http://schemas.microsoft.com/office/powerpoint/2010/main" val="1209745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Q7. </a:t>
            </a:r>
            <a:r>
              <a:rPr lang="en-US" sz="1200">
                <a:effectLst/>
                <a:latin typeface="Georgia" panose="02040502050405020303" pitchFamily="18" charset="0"/>
                <a:ea typeface="Calibri" panose="020F0502020204030204" pitchFamily="34" charset="0"/>
                <a:cs typeface="Arial" panose="020B0604020202020204" pitchFamily="34" charset="0"/>
              </a:rPr>
              <a:t>Now, please tell us another story from your own real-life experience to illustrate what showing up means for you. This time, please tell a story about a time </a:t>
            </a:r>
            <a:r>
              <a:rPr lang="en-US" sz="1200" b="1">
                <a:effectLst/>
                <a:latin typeface="Georgia" panose="02040502050405020303" pitchFamily="18" charset="0"/>
                <a:ea typeface="Calibri" panose="020F0502020204030204" pitchFamily="34" charset="0"/>
                <a:cs typeface="Arial" panose="020B0604020202020204" pitchFamily="34" charset="0"/>
              </a:rPr>
              <a:t>an organization or company</a:t>
            </a:r>
            <a:r>
              <a:rPr lang="en-US" sz="1200">
                <a:effectLst/>
                <a:latin typeface="Georgia" panose="02040502050405020303" pitchFamily="18" charset="0"/>
                <a:ea typeface="Calibri" panose="020F0502020204030204" pitchFamily="34" charset="0"/>
                <a:cs typeface="Arial" panose="020B0604020202020204" pitchFamily="34" charset="0"/>
              </a:rPr>
              <a:t> showed up for you. (open end, n=38)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Q14. </a:t>
            </a:r>
            <a:r>
              <a:rPr lang="en-US" sz="1200">
                <a:effectLst/>
                <a:latin typeface="Georgia" panose="02040502050405020303" pitchFamily="18" charset="0"/>
                <a:ea typeface="Calibri" panose="020F0502020204030204" pitchFamily="34" charset="0"/>
                <a:cs typeface="Arial" panose="020B0604020202020204" pitchFamily="34" charset="0"/>
              </a:rPr>
              <a:t>Based on your perception of </a:t>
            </a:r>
            <a:r>
              <a:rPr lang="en-US" sz="1200" u="sng">
                <a:effectLst/>
                <a:latin typeface="Georgia" panose="02040502050405020303" pitchFamily="18" charset="0"/>
                <a:ea typeface="Calibri" panose="020F0502020204030204" pitchFamily="34" charset="0"/>
                <a:cs typeface="Arial" panose="020B0604020202020204" pitchFamily="34" charset="0"/>
              </a:rPr>
              <a:t>Blue Cross Blue Shield of Massachusetts</a:t>
            </a:r>
            <a:r>
              <a:rPr lang="en-US" sz="1200">
                <a:effectLst/>
                <a:latin typeface="Georgia" panose="02040502050405020303" pitchFamily="18" charset="0"/>
                <a:ea typeface="Calibri" panose="020F0502020204030204" pitchFamily="34" charset="0"/>
                <a:cs typeface="Arial" panose="020B0604020202020204" pitchFamily="34" charset="0"/>
              </a:rPr>
              <a:t>, </a:t>
            </a:r>
            <a:r>
              <a:rPr lang="en-US" sz="1200" b="1">
                <a:effectLst/>
                <a:latin typeface="Georgia" panose="02040502050405020303" pitchFamily="18" charset="0"/>
                <a:ea typeface="Calibri" panose="020F0502020204030204" pitchFamily="34" charset="0"/>
                <a:cs typeface="Arial" panose="020B0604020202020204" pitchFamily="34" charset="0"/>
              </a:rPr>
              <a:t>how</a:t>
            </a:r>
            <a:r>
              <a:rPr lang="en-US" sz="1200">
                <a:effectLst/>
                <a:latin typeface="Georgia" panose="02040502050405020303" pitchFamily="18" charset="0"/>
                <a:ea typeface="Calibri" panose="020F0502020204030204" pitchFamily="34" charset="0"/>
                <a:cs typeface="Arial" panose="020B0604020202020204" pitchFamily="34" charset="0"/>
              </a:rPr>
              <a:t> </a:t>
            </a:r>
            <a:r>
              <a:rPr lang="en-US" sz="1200" b="1">
                <a:effectLst/>
                <a:latin typeface="Georgia" panose="02040502050405020303" pitchFamily="18" charset="0"/>
                <a:ea typeface="Calibri" panose="020F0502020204030204" pitchFamily="34" charset="0"/>
                <a:cs typeface="Arial" panose="020B0604020202020204" pitchFamily="34" charset="0"/>
              </a:rPr>
              <a:t>well do you think they would show up for you</a:t>
            </a:r>
            <a:r>
              <a:rPr lang="en-US" sz="1200">
                <a:effectLst/>
                <a:latin typeface="Georgia" panose="02040502050405020303" pitchFamily="18" charset="0"/>
                <a:ea typeface="Calibri" panose="020F0502020204030204" pitchFamily="34" charset="0"/>
                <a:cs typeface="Arial" panose="020B0604020202020204" pitchFamily="34" charset="0"/>
              </a:rPr>
              <a:t> when you need them? Please rate the company on a scale of 1 to 5, where 5 is very well, and 1 is not at all. Use the space provided to explain your answer. (Rating with open end, n=49)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effectLst/>
              <a:latin typeface="Georgia" panose="02040502050405020303" pitchFamily="18" charset="0"/>
              <a:ea typeface="Calibri" panose="020F0502020204030204" pitchFamily="34" charset="0"/>
              <a:cs typeface="Arial" panose="020B0604020202020204" pitchFamily="34" charset="0"/>
            </a:endParaRP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25</a:t>
            </a:fld>
            <a:endParaRPr lang="en-US" altLang="en-US"/>
          </a:p>
        </p:txBody>
      </p:sp>
    </p:spTree>
    <p:extLst>
      <p:ext uri="{BB962C8B-B14F-4D97-AF65-F5344CB8AC3E}">
        <p14:creationId xmlns:p14="http://schemas.microsoft.com/office/powerpoint/2010/main" val="3917160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Q10. </a:t>
            </a:r>
            <a:r>
              <a:rPr lang="en-US" sz="1200">
                <a:effectLst/>
                <a:latin typeface="Georgia" panose="02040502050405020303" pitchFamily="18" charset="0"/>
                <a:ea typeface="Calibri" panose="020F0502020204030204" pitchFamily="34" charset="0"/>
                <a:cs typeface="Arial" panose="020B0604020202020204" pitchFamily="34" charset="0"/>
              </a:rPr>
              <a:t>Changing gears, now we’d like you to briefly describe a time when </a:t>
            </a:r>
            <a:r>
              <a:rPr lang="en-US" sz="1200" b="1">
                <a:effectLst/>
                <a:latin typeface="Georgia" panose="02040502050405020303" pitchFamily="18" charset="0"/>
                <a:ea typeface="Calibri" panose="020F0502020204030204" pitchFamily="34" charset="0"/>
                <a:cs typeface="Arial" panose="020B0604020202020204" pitchFamily="34" charset="0"/>
              </a:rPr>
              <a:t>an organization or company </a:t>
            </a:r>
            <a:r>
              <a:rPr lang="en-US" sz="1200" b="1" u="sng">
                <a:effectLst/>
                <a:latin typeface="Georgia" panose="02040502050405020303" pitchFamily="18" charset="0"/>
                <a:ea typeface="Calibri" panose="020F0502020204030204" pitchFamily="34" charset="0"/>
                <a:cs typeface="Arial" panose="020B0604020202020204" pitchFamily="34" charset="0"/>
              </a:rPr>
              <a:t>missed the opportunity</a:t>
            </a:r>
            <a:r>
              <a:rPr lang="en-US" sz="1200">
                <a:effectLst/>
                <a:latin typeface="Georgia" panose="02040502050405020303" pitchFamily="18" charset="0"/>
                <a:ea typeface="Calibri" panose="020F0502020204030204" pitchFamily="34" charset="0"/>
                <a:cs typeface="Arial" panose="020B0604020202020204" pitchFamily="34" charset="0"/>
              </a:rPr>
              <a:t> to show up for you. (open end, n=49)</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26</a:t>
            </a:fld>
            <a:endParaRPr lang="en-US" altLang="en-US"/>
          </a:p>
        </p:txBody>
      </p:sp>
    </p:spTree>
    <p:extLst>
      <p:ext uri="{BB962C8B-B14F-4D97-AF65-F5344CB8AC3E}">
        <p14:creationId xmlns:p14="http://schemas.microsoft.com/office/powerpoint/2010/main" val="133376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Q3. </a:t>
            </a:r>
            <a:r>
              <a:rPr lang="en-US" sz="1800">
                <a:effectLst/>
                <a:latin typeface="Georgia" panose="02040502050405020303" pitchFamily="18" charset="0"/>
                <a:ea typeface="Calibri" panose="020F0502020204030204" pitchFamily="34" charset="0"/>
                <a:cs typeface="Arial" panose="020B0604020202020204" pitchFamily="34" charset="0"/>
              </a:rPr>
              <a:t>First, tell us in your own words what it means for </a:t>
            </a:r>
            <a:r>
              <a:rPr lang="en-US" sz="1800" b="1">
                <a:effectLst/>
                <a:latin typeface="Georgia" panose="02040502050405020303" pitchFamily="18" charset="0"/>
                <a:ea typeface="Calibri" panose="020F0502020204030204" pitchFamily="34" charset="0"/>
                <a:cs typeface="Arial" panose="020B0604020202020204" pitchFamily="34" charset="0"/>
              </a:rPr>
              <a:t>a person</a:t>
            </a:r>
            <a:r>
              <a:rPr lang="en-US" sz="1800">
                <a:effectLst/>
                <a:latin typeface="Georgia" panose="02040502050405020303" pitchFamily="18" charset="0"/>
                <a:ea typeface="Calibri" panose="020F0502020204030204" pitchFamily="34" charset="0"/>
                <a:cs typeface="Arial" panose="020B0604020202020204" pitchFamily="34" charset="0"/>
              </a:rPr>
              <a:t> to show up for someone? This person could be anyone, including a family, friend, or colleague. What does that mean or look like to you personally? (open end, n=49)</a:t>
            </a:r>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9</a:t>
            </a:fld>
            <a:endParaRPr lang="en-US" altLang="en-US"/>
          </a:p>
        </p:txBody>
      </p:sp>
    </p:spTree>
    <p:extLst>
      <p:ext uri="{BB962C8B-B14F-4D97-AF65-F5344CB8AC3E}">
        <p14:creationId xmlns:p14="http://schemas.microsoft.com/office/powerpoint/2010/main" val="391489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b="1">
                <a:effectLst/>
                <a:latin typeface="Georgia" panose="02040502050405020303" pitchFamily="18" charset="0"/>
                <a:ea typeface="Calibri" panose="020F0502020204030204" pitchFamily="34" charset="0"/>
                <a:cs typeface="Arial" panose="020B0604020202020204" pitchFamily="34" charset="0"/>
              </a:rPr>
              <a:t>Q4. Tell us a story</a:t>
            </a:r>
            <a:r>
              <a:rPr lang="en-US" sz="1800">
                <a:effectLst/>
                <a:latin typeface="Georgia" panose="02040502050405020303" pitchFamily="18" charset="0"/>
                <a:ea typeface="Calibri" panose="020F0502020204030204" pitchFamily="34" charset="0"/>
                <a:cs typeface="Arial" panose="020B0604020202020204" pitchFamily="34" charset="0"/>
              </a:rPr>
              <a:t> from your own real-life experience to illustrate what showing up means for you. It can be any story about any time </a:t>
            </a:r>
            <a:r>
              <a:rPr lang="en-US" sz="1800" b="1">
                <a:effectLst/>
                <a:latin typeface="Georgia" panose="02040502050405020303" pitchFamily="18" charset="0"/>
                <a:ea typeface="Calibri" panose="020F0502020204030204" pitchFamily="34" charset="0"/>
                <a:cs typeface="Arial" panose="020B0604020202020204" pitchFamily="34" charset="0"/>
              </a:rPr>
              <a:t>a family, friend, or coworker</a:t>
            </a:r>
            <a:r>
              <a:rPr lang="en-US" sz="1800">
                <a:effectLst/>
                <a:latin typeface="Georgia" panose="02040502050405020303" pitchFamily="18" charset="0"/>
                <a:ea typeface="Calibri" panose="020F0502020204030204" pitchFamily="34" charset="0"/>
                <a:cs typeface="Arial" panose="020B0604020202020204" pitchFamily="34" charset="0"/>
              </a:rPr>
              <a:t> showed up for you. (open end, n=49)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10</a:t>
            </a:fld>
            <a:endParaRPr lang="en-US" altLang="en-US"/>
          </a:p>
        </p:txBody>
      </p:sp>
    </p:spTree>
    <p:extLst>
      <p:ext uri="{BB962C8B-B14F-4D97-AF65-F5344CB8AC3E}">
        <p14:creationId xmlns:p14="http://schemas.microsoft.com/office/powerpoint/2010/main" val="324099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Q4. </a:t>
            </a:r>
            <a:r>
              <a:rPr lang="en-US" sz="1800" b="1">
                <a:effectLst/>
                <a:latin typeface="Georgia" panose="02040502050405020303" pitchFamily="18" charset="0"/>
                <a:ea typeface="Calibri" panose="020F0502020204030204" pitchFamily="34" charset="0"/>
                <a:cs typeface="Arial" panose="020B0604020202020204" pitchFamily="34" charset="0"/>
              </a:rPr>
              <a:t>Tell us a story</a:t>
            </a:r>
            <a:r>
              <a:rPr lang="en-US" sz="1800">
                <a:effectLst/>
                <a:latin typeface="Georgia" panose="02040502050405020303" pitchFamily="18" charset="0"/>
                <a:ea typeface="Calibri" panose="020F0502020204030204" pitchFamily="34" charset="0"/>
                <a:cs typeface="Arial" panose="020B0604020202020204" pitchFamily="34" charset="0"/>
              </a:rPr>
              <a:t> from your own real-life experience to illustrate what showing up means for you. It can be any story about any time </a:t>
            </a:r>
            <a:r>
              <a:rPr lang="en-US" sz="1800" b="1">
                <a:effectLst/>
                <a:latin typeface="Georgia" panose="02040502050405020303" pitchFamily="18" charset="0"/>
                <a:ea typeface="Calibri" panose="020F0502020204030204" pitchFamily="34" charset="0"/>
                <a:cs typeface="Arial" panose="020B0604020202020204" pitchFamily="34" charset="0"/>
              </a:rPr>
              <a:t>a family, friend, or coworker</a:t>
            </a:r>
            <a:r>
              <a:rPr lang="en-US" sz="1800">
                <a:effectLst/>
                <a:latin typeface="Georgia" panose="02040502050405020303" pitchFamily="18" charset="0"/>
                <a:ea typeface="Calibri" panose="020F0502020204030204" pitchFamily="34" charset="0"/>
                <a:cs typeface="Arial" panose="020B0604020202020204" pitchFamily="34" charset="0"/>
              </a:rPr>
              <a:t> showed up for you. (open end, n=49)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11</a:t>
            </a:fld>
            <a:endParaRPr lang="en-US" altLang="en-US"/>
          </a:p>
        </p:txBody>
      </p:sp>
    </p:spTree>
    <p:extLst>
      <p:ext uri="{BB962C8B-B14F-4D97-AF65-F5344CB8AC3E}">
        <p14:creationId xmlns:p14="http://schemas.microsoft.com/office/powerpoint/2010/main" val="2714606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Q5. </a:t>
            </a:r>
            <a:r>
              <a:rPr lang="en-US" sz="1800">
                <a:effectLst/>
                <a:latin typeface="Georgia" panose="02040502050405020303" pitchFamily="18" charset="0"/>
                <a:ea typeface="Calibri" panose="020F0502020204030204" pitchFamily="34" charset="0"/>
                <a:cs typeface="Arial" panose="020B0604020202020204" pitchFamily="34" charset="0"/>
              </a:rPr>
              <a:t>In the examples of showing up that you just described, tell us up to three words that describe </a:t>
            </a:r>
            <a:r>
              <a:rPr lang="en-US" sz="1800" b="1">
                <a:effectLst/>
                <a:latin typeface="Georgia" panose="02040502050405020303" pitchFamily="18" charset="0"/>
                <a:ea typeface="Calibri" panose="020F0502020204030204" pitchFamily="34" charset="0"/>
                <a:cs typeface="Arial" panose="020B0604020202020204" pitchFamily="34" charset="0"/>
              </a:rPr>
              <a:t>how it made you feel when this person showed up</a:t>
            </a:r>
            <a:r>
              <a:rPr lang="en-US" sz="1800">
                <a:effectLst/>
                <a:latin typeface="Georgia" panose="02040502050405020303" pitchFamily="18" charset="0"/>
                <a:ea typeface="Calibri" panose="020F0502020204030204" pitchFamily="34" charset="0"/>
                <a:cs typeface="Arial" panose="020B0604020202020204" pitchFamily="34" charset="0"/>
              </a:rPr>
              <a:t> for you. (open text list, n=49)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12</a:t>
            </a:fld>
            <a:endParaRPr lang="en-US" altLang="en-US"/>
          </a:p>
        </p:txBody>
      </p:sp>
    </p:spTree>
    <p:extLst>
      <p:ext uri="{BB962C8B-B14F-4D97-AF65-F5344CB8AC3E}">
        <p14:creationId xmlns:p14="http://schemas.microsoft.com/office/powerpoint/2010/main" val="315753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Q6. </a:t>
            </a:r>
            <a:r>
              <a:rPr lang="en-US" sz="1800">
                <a:effectLst/>
                <a:latin typeface="Georgia" panose="02040502050405020303" pitchFamily="18" charset="0"/>
                <a:ea typeface="Calibri" panose="020F0502020204030204" pitchFamily="34" charset="0"/>
                <a:cs typeface="Arial" panose="020B0604020202020204" pitchFamily="34" charset="0"/>
              </a:rPr>
              <a:t>Now we’d like to think about what it means for </a:t>
            </a:r>
            <a:r>
              <a:rPr lang="en-US" sz="1800" b="1">
                <a:effectLst/>
                <a:latin typeface="Georgia" panose="02040502050405020303" pitchFamily="18" charset="0"/>
                <a:ea typeface="Calibri" panose="020F0502020204030204" pitchFamily="34" charset="0"/>
                <a:cs typeface="Arial" panose="020B0604020202020204" pitchFamily="34" charset="0"/>
              </a:rPr>
              <a:t>a company or organization</a:t>
            </a:r>
            <a:r>
              <a:rPr lang="en-US" sz="1800">
                <a:effectLst/>
                <a:latin typeface="Georgia" panose="02040502050405020303" pitchFamily="18" charset="0"/>
                <a:ea typeface="Calibri" panose="020F0502020204030204" pitchFamily="34" charset="0"/>
                <a:cs typeface="Arial" panose="020B0604020202020204" pitchFamily="34" charset="0"/>
              </a:rPr>
              <a:t> to show up for someone. What does that mean or look like for you? (open end, n=49)</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a:latin typeface="DM Sans" pitchFamily="2" charset="0"/>
              </a:rPr>
              <a:t>Note: 3 respondents did not feel the concept of “showing up” was applicable to a company or organization. 10 respondents were unable to recall a story to tell.</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14</a:t>
            </a:fld>
            <a:endParaRPr lang="en-US" altLang="en-US"/>
          </a:p>
        </p:txBody>
      </p:sp>
    </p:spTree>
    <p:extLst>
      <p:ext uri="{BB962C8B-B14F-4D97-AF65-F5344CB8AC3E}">
        <p14:creationId xmlns:p14="http://schemas.microsoft.com/office/powerpoint/2010/main" val="173785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Q7. </a:t>
            </a:r>
            <a:r>
              <a:rPr lang="en-US" sz="1200">
                <a:effectLst/>
                <a:latin typeface="Georgia" panose="02040502050405020303" pitchFamily="18" charset="0"/>
                <a:ea typeface="Calibri" panose="020F0502020204030204" pitchFamily="34" charset="0"/>
                <a:cs typeface="Arial" panose="020B0604020202020204" pitchFamily="34" charset="0"/>
              </a:rPr>
              <a:t>Now, please tell us another story from your own real-life experience to illustrate what showing up means for you. This time, please tell a story about a time </a:t>
            </a:r>
            <a:r>
              <a:rPr lang="en-US" sz="1200" b="1">
                <a:effectLst/>
                <a:latin typeface="Georgia" panose="02040502050405020303" pitchFamily="18" charset="0"/>
                <a:ea typeface="Calibri" panose="020F0502020204030204" pitchFamily="34" charset="0"/>
                <a:cs typeface="Arial" panose="020B0604020202020204" pitchFamily="34" charset="0"/>
              </a:rPr>
              <a:t>an organization or company</a:t>
            </a:r>
            <a:r>
              <a:rPr lang="en-US" sz="1200">
                <a:effectLst/>
                <a:latin typeface="Georgia" panose="02040502050405020303" pitchFamily="18" charset="0"/>
                <a:ea typeface="Calibri" panose="020F0502020204030204" pitchFamily="34" charset="0"/>
                <a:cs typeface="Arial" panose="020B0604020202020204" pitchFamily="34" charset="0"/>
              </a:rPr>
              <a:t> showed up for you. (open end, n=38)</a:t>
            </a: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DM Sans" pitchFamily="2" charset="0"/>
              </a:rPr>
              <a:t>Note: 3 respondents did not feel the concept of “showing up” was applicable to a company or organization. 11 respondents were unable to recall a story to tell.</a:t>
            </a:r>
          </a:p>
          <a:p>
            <a:endParaRPr lang="en-US"/>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15</a:t>
            </a:fld>
            <a:endParaRPr lang="en-US" altLang="en-US"/>
          </a:p>
        </p:txBody>
      </p:sp>
    </p:spTree>
    <p:extLst>
      <p:ext uri="{BB962C8B-B14F-4D97-AF65-F5344CB8AC3E}">
        <p14:creationId xmlns:p14="http://schemas.microsoft.com/office/powerpoint/2010/main" val="625349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Q7. </a:t>
            </a:r>
            <a:r>
              <a:rPr lang="en-US" sz="1800">
                <a:effectLst/>
                <a:latin typeface="Georgia" panose="02040502050405020303" pitchFamily="18" charset="0"/>
                <a:ea typeface="Calibri" panose="020F0502020204030204" pitchFamily="34" charset="0"/>
                <a:cs typeface="Arial" panose="020B0604020202020204" pitchFamily="34" charset="0"/>
              </a:rPr>
              <a:t>Now, please tell us another story from your own real-life experience to illustrate what showing up means for you. This time, please tell a story about a time </a:t>
            </a:r>
            <a:r>
              <a:rPr lang="en-US" sz="1800" b="1">
                <a:effectLst/>
                <a:latin typeface="Georgia" panose="02040502050405020303" pitchFamily="18" charset="0"/>
                <a:ea typeface="Calibri" panose="020F0502020204030204" pitchFamily="34" charset="0"/>
                <a:cs typeface="Arial" panose="020B0604020202020204" pitchFamily="34" charset="0"/>
              </a:rPr>
              <a:t>an organization or company</a:t>
            </a:r>
            <a:r>
              <a:rPr lang="en-US" sz="1800">
                <a:effectLst/>
                <a:latin typeface="Georgia" panose="02040502050405020303" pitchFamily="18" charset="0"/>
                <a:ea typeface="Calibri" panose="020F0502020204030204" pitchFamily="34" charset="0"/>
                <a:cs typeface="Arial" panose="020B0604020202020204" pitchFamily="34" charset="0"/>
              </a:rPr>
              <a:t> showed up for you. (open end, n=38)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DM Sans" pitchFamily="2" charset="0"/>
              </a:rPr>
              <a:t>Note: 3 respondents did not feel the concept of “showing up” was applicable to a company or organization. 11 respondents were unable to recall a story to tell.</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16</a:t>
            </a:fld>
            <a:endParaRPr lang="en-US" altLang="en-US"/>
          </a:p>
        </p:txBody>
      </p:sp>
    </p:spTree>
    <p:extLst>
      <p:ext uri="{BB962C8B-B14F-4D97-AF65-F5344CB8AC3E}">
        <p14:creationId xmlns:p14="http://schemas.microsoft.com/office/powerpoint/2010/main" val="111225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Q8. </a:t>
            </a:r>
            <a:r>
              <a:rPr lang="en-US" sz="1800">
                <a:effectLst/>
                <a:latin typeface="Georgia" panose="02040502050405020303" pitchFamily="18" charset="0"/>
                <a:ea typeface="Calibri" panose="020F0502020204030204" pitchFamily="34" charset="0"/>
                <a:cs typeface="Arial" panose="020B0604020202020204" pitchFamily="34" charset="0"/>
              </a:rPr>
              <a:t>In the examples of showing up that you just described, tell us up to three words that describe </a:t>
            </a:r>
            <a:r>
              <a:rPr lang="en-US" sz="1800" b="1">
                <a:effectLst/>
                <a:latin typeface="Georgia" panose="02040502050405020303" pitchFamily="18" charset="0"/>
                <a:ea typeface="Calibri" panose="020F0502020204030204" pitchFamily="34" charset="0"/>
                <a:cs typeface="Arial" panose="020B0604020202020204" pitchFamily="34" charset="0"/>
              </a:rPr>
              <a:t>how it made you feel when the company or organization showed up</a:t>
            </a:r>
            <a:r>
              <a:rPr lang="en-US" sz="1800">
                <a:effectLst/>
                <a:latin typeface="Georgia" panose="02040502050405020303" pitchFamily="18" charset="0"/>
                <a:ea typeface="Calibri" panose="020F0502020204030204" pitchFamily="34" charset="0"/>
                <a:cs typeface="Arial" panose="020B0604020202020204" pitchFamily="34" charset="0"/>
              </a:rPr>
              <a:t> for you. (open end, n=38)</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a:effectLst/>
                <a:latin typeface="Georgia" panose="02040502050405020303" pitchFamily="18" charset="0"/>
                <a:ea typeface="Calibri" panose="020F0502020204030204" pitchFamily="34" charset="0"/>
                <a:cs typeface="Arial" panose="020B0604020202020204" pitchFamily="34" charset="0"/>
              </a:rPr>
              <a:t>Q9. On a scale of 1 to 5, where 5 is much more positively and 1 is no impact, how did “</a:t>
            </a:r>
            <a:r>
              <a:rPr lang="en-US" sz="1800">
                <a:effectLst/>
                <a:latin typeface="Calibri" panose="020F0502020204030204" pitchFamily="34" charset="0"/>
                <a:ea typeface="Calibri" panose="020F0502020204030204" pitchFamily="34" charset="0"/>
                <a:cs typeface="Times New Roman" panose="02020603050405020304" pitchFamily="18" charset="0"/>
              </a:rPr>
              <a:t> </a:t>
            </a:r>
            <a:r>
              <a:rPr lang="en-US" sz="1800">
                <a:effectLst/>
                <a:latin typeface="Georgia" panose="02040502050405020303" pitchFamily="18" charset="0"/>
                <a:ea typeface="Calibri" panose="020F0502020204030204" pitchFamily="34" charset="0"/>
                <a:cs typeface="Arial" panose="020B0604020202020204" pitchFamily="34" charset="0"/>
              </a:rPr>
              <a:t>showing up" for you impact your </a:t>
            </a:r>
            <a:r>
              <a:rPr lang="en-US" sz="1800" b="1">
                <a:effectLst/>
                <a:latin typeface="Georgia" panose="02040502050405020303" pitchFamily="18" charset="0"/>
                <a:ea typeface="Calibri" panose="020F0502020204030204" pitchFamily="34" charset="0"/>
                <a:cs typeface="Arial" panose="020B0604020202020204" pitchFamily="34" charset="0"/>
              </a:rPr>
              <a:t>perception of the company or organization</a:t>
            </a:r>
            <a:r>
              <a:rPr lang="en-US" sz="1800">
                <a:effectLst/>
                <a:latin typeface="Georgia" panose="02040502050405020303" pitchFamily="18" charset="0"/>
                <a:ea typeface="Calibri" panose="020F0502020204030204" pitchFamily="34" charset="0"/>
                <a:cs typeface="Arial" panose="020B0604020202020204" pitchFamily="34" charset="0"/>
              </a:rPr>
              <a:t>? (single-select, n=38)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DM Sans" pitchFamily="2" charset="0"/>
              </a:rPr>
              <a:t>Note: 3 respondents did not feel the concept of “showing up” was applicable to a company or organization. 11 respondents were unable to recall a story to tell.</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17</a:t>
            </a:fld>
            <a:endParaRPr lang="en-US" altLang="en-US"/>
          </a:p>
        </p:txBody>
      </p:sp>
    </p:spTree>
    <p:extLst>
      <p:ext uri="{BB962C8B-B14F-4D97-AF65-F5344CB8AC3E}">
        <p14:creationId xmlns:p14="http://schemas.microsoft.com/office/powerpoint/2010/main" val="1616355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DM Sans" pitchFamily="2" charset="77"/>
              </a:defRPr>
            </a:lvl1pPr>
          </a:lstStyle>
          <a:p>
            <a:pPr lvl="0"/>
            <a:r>
              <a:rPr lang="en-US" sz="180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27792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5076871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a:p>
            <a:pPr lvl="0"/>
            <a:endParaRPr lang="en-US"/>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362058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DM Sans" pitchFamily="2" charset="77"/>
              </a:defRPr>
            </a:lvl1pPr>
            <a:lvl2pPr>
              <a:defRPr sz="1800" spc="0">
                <a:solidFill>
                  <a:schemeClr val="accent1"/>
                </a:solidFill>
                <a:latin typeface="DM Sans" pitchFamily="2" charset="77"/>
              </a:defRPr>
            </a:lvl2pPr>
            <a:lvl3pPr>
              <a:defRPr sz="1600" spc="0">
                <a:solidFill>
                  <a:schemeClr val="accent1"/>
                </a:solidFill>
                <a:latin typeface="DM Sans" pitchFamily="2" charset="77"/>
              </a:defRPr>
            </a:lvl3pPr>
            <a:lvl4pPr>
              <a:defRPr sz="1400" spc="0">
                <a:solidFill>
                  <a:schemeClr val="accent1"/>
                </a:solidFill>
                <a:latin typeface="DM Sans" pitchFamily="2" charset="77"/>
              </a:defRPr>
            </a:lvl4pPr>
            <a:lvl5pPr>
              <a:defRPr sz="12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49650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179219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030645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ea typeface="Arial" charset="0"/>
              <a:cs typeface="Arial" charset="0"/>
            </a:endParaRPr>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3647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category</a:t>
            </a:r>
          </a:p>
          <a:p>
            <a:pPr lvl="0"/>
            <a:endParaRPr lang="en-US"/>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DM Sans" pitchFamily="2" charset="77"/>
              </a:defRPr>
            </a:lvl1pPr>
          </a:lstStyle>
          <a:p>
            <a:pPr marL="0" indent="0" algn="ctr">
              <a:buNone/>
            </a:pPr>
            <a:r>
              <a:rPr lang="en-US" b="1" spc="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DM Sans" pitchFamily="2" charset="77"/>
              </a:defRPr>
            </a:lvl1pPr>
          </a:lstStyle>
          <a:p>
            <a:r>
              <a:rPr lang="en-US" sz="480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605591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DM Sans" pitchFamily="2" charset="77"/>
              </a:defRPr>
            </a:lvl1pPr>
          </a:lstStyle>
          <a:p>
            <a:pPr lvl="0"/>
            <a:r>
              <a:rPr lang="en-US"/>
              <a:t>Small bullet sample small bullet sample small bullet sample small bullet sample</a:t>
            </a:r>
            <a:endParaRPr lang="en-US" i="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endParaRPr lang="en-US" i="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Small bullet sample small bullet sample small bullet sample small bullet sample</a:t>
            </a:r>
            <a:endParaRPr lang="en-US" i="0"/>
          </a:p>
          <a:p>
            <a:pPr lvl="0"/>
            <a:endParaRPr lang="en-US" i="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a:t>Small bullet sample small bullet sample small bullet sample small bullet sample</a:t>
            </a:r>
            <a:endParaRPr lang="en-US" i="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a:t>Row category</a:t>
            </a:r>
            <a:endParaRPr lang="en-US"/>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97024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049917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DM Sans" pitchFamily="2" charset="77"/>
              </a:defRPr>
            </a:lvl1pPr>
          </a:lstStyle>
          <a:p>
            <a:pPr lvl="0"/>
            <a:r>
              <a:rPr lang="en-US"/>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DM Sans" pitchFamily="2" charset="77"/>
              </a:defRPr>
            </a:lvl1pPr>
          </a:lstStyle>
          <a:p>
            <a:pPr lvl="0"/>
            <a:r>
              <a:rPr lang="en-US"/>
              <a:t>Sample citation sample citation sample citation sample citation sample citation sample citation sample citation.</a:t>
            </a:r>
            <a:r>
              <a:rPr lang="en-US" baseline="30000"/>
              <a:t>1</a:t>
            </a:r>
            <a:endParaRPr lang="en-US"/>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DM Sans" pitchFamily="2" charset="77"/>
              </a:defRPr>
            </a:lvl1pPr>
          </a:lstStyle>
          <a:p>
            <a:pPr lvl="0"/>
            <a:r>
              <a:rPr lang="en-US"/>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Sample Large copy Sample Large copy </a:t>
            </a:r>
          </a:p>
          <a:p>
            <a:pPr lvl="0"/>
            <a:endParaRPr lang="en-US"/>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0" spc="0">
                <a:solidFill>
                  <a:schemeClr val="accent4"/>
                </a:solidFill>
                <a:latin typeface="Bebas Neue" panose="020B0606020202050201" pitchFamily="34" charset="77"/>
              </a:defRPr>
            </a:lvl1pPr>
          </a:lstStyle>
          <a:p>
            <a:pPr lvl="0"/>
            <a:r>
              <a:rPr lang="en-US"/>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DM Sans" pitchFamily="2" charset="77"/>
              </a:defRPr>
            </a:lvl1pPr>
          </a:lstStyle>
          <a:p>
            <a:pPr lvl="0"/>
            <a:r>
              <a:rPr lang="en-US"/>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403015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DM Sans" pitchFamily="2" charset="77"/>
              </a:defRPr>
            </a:lvl1pPr>
          </a:lstStyle>
          <a:p>
            <a:pPr lvl="0"/>
            <a:r>
              <a:rPr lang="en-US" sz="180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Title Slide option 1</a:t>
            </a:r>
          </a:p>
        </p:txBody>
      </p:sp>
    </p:spTree>
    <p:extLst>
      <p:ext uri="{BB962C8B-B14F-4D97-AF65-F5344CB8AC3E}">
        <p14:creationId xmlns:p14="http://schemas.microsoft.com/office/powerpoint/2010/main" val="5463263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354966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747657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a:t>Sample medium copy sample medium copy sample medium copy sample medium copy sample.</a:t>
            </a:r>
            <a:endParaRPr lang="en-US" b="1"/>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1018919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a:latin typeface="DM Sans" pitchFamily="2" charset="77"/>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a:latin typeface="DM Sans" pitchFamily="2" charset="77"/>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a:t>Small bullet point</a:t>
            </a:r>
          </a:p>
          <a:p>
            <a:pPr lvl="0"/>
            <a:endParaRPr lang="en-US"/>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DM Sans" pitchFamily="2" charset="77"/>
              </a:defRPr>
            </a:lvl1pPr>
          </a:lstStyle>
          <a:p>
            <a:pPr lvl="0"/>
            <a:r>
              <a:rPr lang="en-US"/>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a:t>Row category title</a:t>
            </a:r>
            <a:endParaRPr lang="en-US"/>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a:latin typeface="DM Sans" pitchFamily="2" charset="77"/>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a:t>2019-2020</a:t>
            </a:r>
          </a:p>
        </p:txBody>
      </p:sp>
    </p:spTree>
    <p:extLst>
      <p:ext uri="{BB962C8B-B14F-4D97-AF65-F5344CB8AC3E}">
        <p14:creationId xmlns:p14="http://schemas.microsoft.com/office/powerpoint/2010/main" val="4098224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437947"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DM Sans" pitchFamily="2" charset="77"/>
              </a:defRPr>
            </a:lvl1pPr>
          </a:lstStyle>
          <a:p>
            <a:pPr lvl="0"/>
            <a:r>
              <a:rPr lang="en-US"/>
              <a:t>Blue Cross Blue Shield of Massachusetts is an Independent Licensee </a:t>
            </a:r>
            <a:br>
              <a:rPr lang="en-US"/>
            </a:br>
            <a:r>
              <a:rPr lang="en-US"/>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437948"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Tree>
    <p:extLst>
      <p:ext uri="{BB962C8B-B14F-4D97-AF65-F5344CB8AC3E}">
        <p14:creationId xmlns:p14="http://schemas.microsoft.com/office/powerpoint/2010/main" val="38188806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DE32C1-0CA2-C347-8192-111898918D22}"/>
              </a:ext>
            </a:extLst>
          </p:cNvPr>
          <p:cNvSpPr>
            <a:spLocks noGrp="1"/>
          </p:cNvSpPr>
          <p:nvPr>
            <p:ph type="body" sz="quarter" idx="11" hasCustomPrompt="1"/>
          </p:nvPr>
        </p:nvSpPr>
        <p:spPr>
          <a:xfrm>
            <a:off x="7781925" y="1447799"/>
            <a:ext cx="3359150" cy="4883427"/>
          </a:xfrm>
          <a:prstGeom prst="rect">
            <a:avLst/>
          </a:prstGeom>
        </p:spPr>
        <p:txBody>
          <a:bodyPr anchor="ctr"/>
          <a:lstStyle>
            <a:lvl1pPr>
              <a:defRPr sz="2400">
                <a:solidFill>
                  <a:srgbClr val="1E4873"/>
                </a:solidFill>
                <a:latin typeface="DM Sans" pitchFamily="2" charset="77"/>
              </a:defRPr>
            </a:lvl1pPr>
          </a:lstStyle>
          <a:p>
            <a:pPr lvl="0"/>
            <a:r>
              <a:rPr lang="en-US"/>
              <a:t>Key Insights</a:t>
            </a:r>
          </a:p>
        </p:txBody>
      </p:sp>
      <p:sp>
        <p:nvSpPr>
          <p:cNvPr id="2" name="Title 1">
            <a:extLst>
              <a:ext uri="{FF2B5EF4-FFF2-40B4-BE49-F238E27FC236}">
                <a16:creationId xmlns:a16="http://schemas.microsoft.com/office/drawing/2014/main" id="{A27325A4-64AB-4A4E-9927-E06BFF5F2BFC}"/>
              </a:ext>
            </a:extLst>
          </p:cNvPr>
          <p:cNvSpPr>
            <a:spLocks noGrp="1"/>
          </p:cNvSpPr>
          <p:nvPr>
            <p:ph type="title" hasCustomPrompt="1"/>
          </p:nvPr>
        </p:nvSpPr>
        <p:spPr>
          <a:xfrm>
            <a:off x="839788" y="457200"/>
            <a:ext cx="6276629" cy="530225"/>
          </a:xfrm>
          <a:prstGeom prst="rect">
            <a:avLst/>
          </a:prstGeom>
        </p:spPr>
        <p:txBody>
          <a:bodyPr anchor="t"/>
          <a:lstStyle>
            <a:lvl1pPr>
              <a:defRPr sz="3200" baseline="0">
                <a:solidFill>
                  <a:srgbClr val="FC5C3B"/>
                </a:solidFill>
                <a:latin typeface="Bebas Neue" panose="020B0606020202050201" pitchFamily="34" charset="77"/>
              </a:defRPr>
            </a:lvl1pPr>
          </a:lstStyle>
          <a:p>
            <a:r>
              <a:rPr lang="en-US"/>
              <a:t>Basic chart slide</a:t>
            </a:r>
          </a:p>
        </p:txBody>
      </p:sp>
      <p:sp>
        <p:nvSpPr>
          <p:cNvPr id="3" name="Content Placeholder 2">
            <a:extLst>
              <a:ext uri="{FF2B5EF4-FFF2-40B4-BE49-F238E27FC236}">
                <a16:creationId xmlns:a16="http://schemas.microsoft.com/office/drawing/2014/main" id="{FB2C3F3F-79AD-A047-8DE9-BBC29BB1133A}"/>
              </a:ext>
            </a:extLst>
          </p:cNvPr>
          <p:cNvSpPr>
            <a:spLocks noGrp="1"/>
          </p:cNvSpPr>
          <p:nvPr>
            <p:ph idx="1" hasCustomPrompt="1"/>
          </p:nvPr>
        </p:nvSpPr>
        <p:spPr>
          <a:xfrm>
            <a:off x="839788" y="1447663"/>
            <a:ext cx="6172200" cy="4873625"/>
          </a:xfrm>
          <a:prstGeom prst="rect">
            <a:avLst/>
          </a:prstGeom>
        </p:spPr>
        <p:txBody>
          <a:bodyPr anchor="ctr"/>
          <a:lstStyle>
            <a:lvl1pPr marL="0" indent="0" algn="ctr">
              <a:buNone/>
              <a:defRPr sz="1800" cap="all" spc="300" baseline="0">
                <a:solidFill>
                  <a:srgbClr val="0D4877"/>
                </a:solidFill>
                <a:latin typeface="DM Sans" pitchFamily="2"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add chart]</a:t>
            </a:r>
          </a:p>
        </p:txBody>
      </p:sp>
      <p:sp>
        <p:nvSpPr>
          <p:cNvPr id="4" name="Text Placeholder 3">
            <a:extLst>
              <a:ext uri="{FF2B5EF4-FFF2-40B4-BE49-F238E27FC236}">
                <a16:creationId xmlns:a16="http://schemas.microsoft.com/office/drawing/2014/main" id="{30F9A7BC-FA19-5043-AB36-7EAFE5575478}"/>
              </a:ext>
            </a:extLst>
          </p:cNvPr>
          <p:cNvSpPr>
            <a:spLocks noGrp="1"/>
          </p:cNvSpPr>
          <p:nvPr>
            <p:ph type="body" sz="half" idx="2" hasCustomPrompt="1"/>
          </p:nvPr>
        </p:nvSpPr>
        <p:spPr>
          <a:xfrm>
            <a:off x="839788" y="1013792"/>
            <a:ext cx="6276629" cy="365125"/>
          </a:xfrm>
          <a:prstGeom prst="rect">
            <a:avLst/>
          </a:prstGeom>
        </p:spPr>
        <p:txBody>
          <a:bodyPr/>
          <a:lstStyle>
            <a:lvl1pPr marL="0" indent="0">
              <a:buNone/>
              <a:defRPr sz="1600" baseline="0">
                <a:latin typeface="DM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subtitle</a:t>
            </a:r>
          </a:p>
        </p:txBody>
      </p:sp>
      <p:cxnSp>
        <p:nvCxnSpPr>
          <p:cNvPr id="9" name="Straight Connector 8">
            <a:extLst>
              <a:ext uri="{FF2B5EF4-FFF2-40B4-BE49-F238E27FC236}">
                <a16:creationId xmlns:a16="http://schemas.microsoft.com/office/drawing/2014/main" id="{60B15EDC-F6C2-FD4E-A204-FBAE63EF2118}"/>
              </a:ext>
            </a:extLst>
          </p:cNvPr>
          <p:cNvCxnSpPr/>
          <p:nvPr userDrawn="1"/>
        </p:nvCxnSpPr>
        <p:spPr>
          <a:xfrm>
            <a:off x="7345019" y="1457602"/>
            <a:ext cx="0" cy="4873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949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2BFBD-1A75-6295-7F76-2BFF74614FA6}"/>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3" name="Footer Placeholder 2">
            <a:extLst>
              <a:ext uri="{FF2B5EF4-FFF2-40B4-BE49-F238E27FC236}">
                <a16:creationId xmlns:a16="http://schemas.microsoft.com/office/drawing/2014/main" id="{6AD75596-345E-49D2-047F-12D27C9952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0CBDF5-2637-768B-8796-584B28B83961}"/>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28913260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479C-3BE0-586E-A757-F6DC6FD6EE7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E34B30-89F1-BD9C-0F36-BF7B0C212DE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25D8C0-6A30-656F-63F9-71D0A3453B68}"/>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5" name="Footer Placeholder 4">
            <a:extLst>
              <a:ext uri="{FF2B5EF4-FFF2-40B4-BE49-F238E27FC236}">
                <a16:creationId xmlns:a16="http://schemas.microsoft.com/office/drawing/2014/main" id="{8700B84B-90FB-D652-9098-83DDCB9382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9A33AF-7D76-BBBD-D13F-728469562646}"/>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1995307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B37D-A8C8-E6F6-5870-9AAA1C6400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2304A3B-AB8B-A3E1-D7B1-55352F9EB4C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A9318-21CD-48C1-57A4-B9329EAE714F}"/>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5" name="Footer Placeholder 4">
            <a:extLst>
              <a:ext uri="{FF2B5EF4-FFF2-40B4-BE49-F238E27FC236}">
                <a16:creationId xmlns:a16="http://schemas.microsoft.com/office/drawing/2014/main" id="{C822E6C3-FDF2-BA5D-0CF9-C483171970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E111727-B443-7FE3-DCD6-15DC53C5FBFB}"/>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1281568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6BEF8-6F60-680E-16A7-4806AA77423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FBA9F-E987-B47A-20E0-C1445A754A1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548D8A-4666-443F-C4BF-F46CD2BCE492}"/>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5" name="Footer Placeholder 4">
            <a:extLst>
              <a:ext uri="{FF2B5EF4-FFF2-40B4-BE49-F238E27FC236}">
                <a16:creationId xmlns:a16="http://schemas.microsoft.com/office/drawing/2014/main" id="{BD2DC04F-05C4-D754-C356-43190F057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ECC3120-414E-E171-1820-1A0126F3321D}"/>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402485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121285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1120-9D40-AD45-3D88-79623010B6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A826E6D-A94B-8AF2-B321-94C13DE4221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248AB3-4AA3-62C1-46ED-F1B2706C213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804CD-BEB4-4028-A84C-D911DFD68A27}"/>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6" name="Footer Placeholder 5">
            <a:extLst>
              <a:ext uri="{FF2B5EF4-FFF2-40B4-BE49-F238E27FC236}">
                <a16:creationId xmlns:a16="http://schemas.microsoft.com/office/drawing/2014/main" id="{AAFA9684-17D0-8E21-9A1F-434C163871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281C6F-389D-84DD-09D8-740CD6FCB0B1}"/>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14299936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268D-253B-EAE3-14F7-5ECC7190AF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0069F0F-6565-7688-70D9-EADE763E0F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F85294-238E-64B0-64B1-0F9F89132F5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196BC5-B5A2-DF78-D867-8CC7A83E787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38CA9-46B4-8DC6-B47B-0D65B6D71AC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D9DF1B-B125-EE3A-3CAE-46CA0B0ABD3B}"/>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8" name="Footer Placeholder 7">
            <a:extLst>
              <a:ext uri="{FF2B5EF4-FFF2-40B4-BE49-F238E27FC236}">
                <a16:creationId xmlns:a16="http://schemas.microsoft.com/office/drawing/2014/main" id="{0F5E02AE-E010-F471-5B29-13EE765F0C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291C795-F67F-D2CD-A311-D6CC8A693E31}"/>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2720812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4F9D-94BE-A180-D41B-0544E04354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4AD6E38-95A3-7515-2306-8831C571299F}"/>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4" name="Footer Placeholder 3">
            <a:extLst>
              <a:ext uri="{FF2B5EF4-FFF2-40B4-BE49-F238E27FC236}">
                <a16:creationId xmlns:a16="http://schemas.microsoft.com/office/drawing/2014/main" id="{BA109949-88E9-1A07-339F-EA1536EDDB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37E3841-E5D6-9B2A-9B7C-34CFCF3ED3FB}"/>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606058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2BFBD-1A75-6295-7F76-2BFF74614FA6}"/>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3" name="Footer Placeholder 2">
            <a:extLst>
              <a:ext uri="{FF2B5EF4-FFF2-40B4-BE49-F238E27FC236}">
                <a16:creationId xmlns:a16="http://schemas.microsoft.com/office/drawing/2014/main" id="{6AD75596-345E-49D2-047F-12D27C9952F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0CBDF5-2637-768B-8796-584B28B83961}"/>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3167008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B07E-047D-B9AE-A8DD-26122AE71B0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68F84F-8491-82D5-DE29-F81D7A0B821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70975C-3503-E6F6-47BC-0271151B479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A303C-97BC-DABC-59D2-A67A6B78C172}"/>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6" name="Footer Placeholder 5">
            <a:extLst>
              <a:ext uri="{FF2B5EF4-FFF2-40B4-BE49-F238E27FC236}">
                <a16:creationId xmlns:a16="http://schemas.microsoft.com/office/drawing/2014/main" id="{6EDBDBE1-14A6-515D-1DA6-3A58D0D717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78C42F-0B43-6601-0AD6-4A49A7AEE194}"/>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2812919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DCAA-2924-15BE-4DDC-EE5ACBCF93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FF24D-76B9-AB51-0829-75A330584B8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36A63C-F1A7-A46D-43E9-160F1722EA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8CC8C-11DF-4275-62C2-04F3C3468F8D}"/>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6" name="Footer Placeholder 5">
            <a:extLst>
              <a:ext uri="{FF2B5EF4-FFF2-40B4-BE49-F238E27FC236}">
                <a16:creationId xmlns:a16="http://schemas.microsoft.com/office/drawing/2014/main" id="{BEF2EC0E-8511-F24B-4DCC-7380E93AD0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44F7B5-714E-3E98-3298-02C30CDE45D0}"/>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33650162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5FFA-7968-CB52-DCD9-FF7F82B26E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70C06A-D93F-16B1-9346-4B1BF88859A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374C9-3D5A-7131-B4B9-A15C27F0B4A4}"/>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5" name="Footer Placeholder 4">
            <a:extLst>
              <a:ext uri="{FF2B5EF4-FFF2-40B4-BE49-F238E27FC236}">
                <a16:creationId xmlns:a16="http://schemas.microsoft.com/office/drawing/2014/main" id="{5C452213-94E4-9956-AB3C-90BCACD71C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8224C3-FC7B-CA57-3F93-87864E4EA3CB}"/>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493140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379F5-AFCC-13EA-B922-BDBD27A03B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42BB2E-8877-8FF8-1C07-175D3F3531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A9279-C081-8629-0E82-D3A590F1A21A}"/>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1/11/2025</a:t>
            </a:fld>
            <a:endParaRPr lang="en-US"/>
          </a:p>
        </p:txBody>
      </p:sp>
      <p:sp>
        <p:nvSpPr>
          <p:cNvPr id="5" name="Footer Placeholder 4">
            <a:extLst>
              <a:ext uri="{FF2B5EF4-FFF2-40B4-BE49-F238E27FC236}">
                <a16:creationId xmlns:a16="http://schemas.microsoft.com/office/drawing/2014/main" id="{65AC31B4-E432-536A-5904-81BAC15012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5D00DA7-BA17-DFAC-9929-B9359466D707}"/>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a:p>
        </p:txBody>
      </p:sp>
    </p:spTree>
    <p:extLst>
      <p:ext uri="{BB962C8B-B14F-4D97-AF65-F5344CB8AC3E}">
        <p14:creationId xmlns:p14="http://schemas.microsoft.com/office/powerpoint/2010/main" val="68582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DM Sans" pitchFamily="2" charset="77"/>
              </a:defRPr>
            </a:lvl1pPr>
          </a:lstStyle>
          <a:p>
            <a:pPr lvl="0"/>
            <a:r>
              <a:rPr lang="en-US"/>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accent6"/>
                </a:solidFill>
                <a:effectLst/>
                <a:latin typeface="Roboto" charset="0"/>
              </a:rPr>
              <a:t>Blue Cross Blue Shield of Massachusetts is an Independent Licensee of the Blue Cross and Blue Shield Association.</a:t>
            </a:r>
            <a:endParaRPr lang="en-US" sz="55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79918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a:t>Placeholder</a:t>
            </a:r>
          </a:p>
        </p:txBody>
      </p:sp>
    </p:spTree>
    <p:extLst>
      <p:ext uri="{BB962C8B-B14F-4D97-AF65-F5344CB8AC3E}">
        <p14:creationId xmlns:p14="http://schemas.microsoft.com/office/powerpoint/2010/main" val="60368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315968"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chemeClr val="accent5"/>
                </a:solidFill>
                <a:effectLst/>
                <a:latin typeface="Roboto" charset="0"/>
              </a:rPr>
              <a:t>Blue Cross Blue Shield of Massachusetts is an Independent Licensee of the Blue Cross and Blue Shield Association.</a:t>
            </a:r>
            <a:endParaRPr lang="en-US" sz="55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2450943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0" cap="all" spc="0" baseline="0">
                <a:solidFill>
                  <a:schemeClr val="accent4"/>
                </a:solidFill>
                <a:latin typeface="Bebas Neue" panose="020B0606020202050201" pitchFamily="34" charset="77"/>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000" b="0" i="0" baseline="0">
                <a:solidFill>
                  <a:schemeClr val="accent1"/>
                </a:solidFill>
                <a:latin typeface="DM Sans" pitchFamily="2" charset="77"/>
              </a:defRPr>
            </a:lvl2pPr>
            <a:lvl3pPr>
              <a:buClr>
                <a:srgbClr val="164E9C"/>
              </a:buClr>
              <a:defRPr sz="1800" b="0" i="0" baseline="0">
                <a:solidFill>
                  <a:schemeClr val="accent1"/>
                </a:solidFill>
                <a:latin typeface="DM Sans" pitchFamily="2" charset="77"/>
              </a:defRPr>
            </a:lvl3pPr>
            <a:lvl4pPr>
              <a:buClr>
                <a:srgbClr val="164E9C"/>
              </a:buClr>
              <a:defRPr sz="1600" b="0" i="0" baseline="0">
                <a:solidFill>
                  <a:schemeClr val="accent1"/>
                </a:solidFill>
                <a:latin typeface="DM Sans" pitchFamily="2" charset="77"/>
              </a:defRPr>
            </a:lvl4pPr>
            <a:lvl5pPr>
              <a:buClr>
                <a:srgbClr val="164E9C"/>
              </a:buClr>
              <a:defRPr sz="1400" b="0" i="0" baseline="0">
                <a:solidFill>
                  <a:schemeClr val="accent1"/>
                </a:solidFill>
                <a:latin typeface="DM Sans"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27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DM Sans"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65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Slide Subtitle</a:t>
            </a:r>
          </a:p>
        </p:txBody>
      </p:sp>
    </p:spTree>
    <p:extLst>
      <p:ext uri="{BB962C8B-B14F-4D97-AF65-F5344CB8AC3E}">
        <p14:creationId xmlns:p14="http://schemas.microsoft.com/office/powerpoint/2010/main" val="2886451394"/>
      </p:ext>
    </p:extLst>
  </p:cSld>
  <p:clrMapOvr>
    <a:masterClrMapping/>
  </p:clrMapOvr>
  <p:extLst>
    <p:ext uri="{DCECCB84-F9BA-43D5-87BE-67443E8EF086}">
      <p15:sldGuideLst xmlns:p15="http://schemas.microsoft.com/office/powerpoint/2012/main">
        <p15:guide id="1" orient="horz" pos="2352" userDrawn="1">
          <p15:clr>
            <a:srgbClr val="FBAE40"/>
          </p15:clr>
        </p15:guide>
        <p15:guide id="2" pos="432" userDrawn="1">
          <p15:clr>
            <a:srgbClr val="FBAE40"/>
          </p15:clr>
        </p15:guide>
        <p15:guide id="3" orient="horz" pos="11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875428D-4C5C-A849-9B5B-866A00438A2A}"/>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1808B6-F8CC-5041-A2DB-E51A230E32A8}"/>
              </a:ext>
            </a:extLst>
          </p:cNvPr>
          <p:cNvSpPr txBox="1"/>
          <p:nvPr userDrawn="1"/>
        </p:nvSpPr>
        <p:spPr>
          <a:xfrm>
            <a:off x="3330799"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a:solidFill>
                  <a:srgbClr val="999999"/>
                </a:solidFill>
                <a:effectLst/>
                <a:latin typeface="Roboto" charset="0"/>
              </a:rPr>
              <a:t>Blue Cross Blue Shield of Massachusetts is an Independent Licensee of the Blue Cross and Blue Shield Association.</a:t>
            </a:r>
            <a:endParaRPr lang="en-US" sz="550"/>
          </a:p>
        </p:txBody>
      </p:sp>
      <p:pic>
        <p:nvPicPr>
          <p:cNvPr id="2" name="Picture 1" descr="Blue Cross Blue Shield of Massachusetts Logo">
            <a:extLst>
              <a:ext uri="{FF2B5EF4-FFF2-40B4-BE49-F238E27FC236}">
                <a16:creationId xmlns:a16="http://schemas.microsoft.com/office/drawing/2014/main" id="{6333E655-5EE8-25C9-1155-81BAB215A117}"/>
              </a:ext>
            </a:extLst>
          </p:cNvPr>
          <p:cNvPicPr preferRelativeResize="0">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4171466387"/>
      </p:ext>
    </p:extLst>
  </p:cSld>
  <p:clrMap bg1="lt1" tx1="dk1" bg2="lt2" tx2="dk2" accent1="accent1" accent2="accent2" accent3="accent3" accent4="accent4" accent5="accent5" accent6="accent6" hlink="hlink" folHlink="folHlink"/>
  <p:sldLayoutIdLst>
    <p:sldLayoutId id="2147484539" r:id="rId1"/>
    <p:sldLayoutId id="2147484549" r:id="rId2"/>
    <p:sldLayoutId id="2147484540" r:id="rId3"/>
    <p:sldLayoutId id="2147484547" r:id="rId4"/>
    <p:sldLayoutId id="2147484560" r:id="rId5"/>
    <p:sldLayoutId id="2147484550" r:id="rId6"/>
    <p:sldLayoutId id="2147484531" r:id="rId7"/>
    <p:sldLayoutId id="2147484484" r:id="rId8"/>
    <p:sldLayoutId id="2147484542" r:id="rId9"/>
    <p:sldLayoutId id="2147484541" r:id="rId10"/>
    <p:sldLayoutId id="2147484552" r:id="rId11"/>
    <p:sldLayoutId id="2147484553" r:id="rId12"/>
    <p:sldLayoutId id="2147484554" r:id="rId13"/>
    <p:sldLayoutId id="2147484532" r:id="rId14"/>
    <p:sldLayoutId id="2147484544" r:id="rId15"/>
    <p:sldLayoutId id="2147484546" r:id="rId16"/>
    <p:sldLayoutId id="2147484545" r:id="rId17"/>
    <p:sldLayoutId id="2147484562" r:id="rId18"/>
    <p:sldLayoutId id="2147484485" r:id="rId19"/>
    <p:sldLayoutId id="2147484486" r:id="rId20"/>
    <p:sldLayoutId id="2147484487" r:id="rId21"/>
    <p:sldLayoutId id="2147484488" r:id="rId22"/>
    <p:sldLayoutId id="2147484529" r:id="rId23"/>
    <p:sldLayoutId id="2147484561" r:id="rId24"/>
    <p:sldLayoutId id="2147484559" r:id="rId25"/>
    <p:sldLayoutId id="2147484576"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userDrawn="1">
          <p15:clr>
            <a:srgbClr val="F26B43"/>
          </p15:clr>
        </p15:guide>
        <p15:guide id="2" pos="3840" userDrawn="1">
          <p15:clr>
            <a:srgbClr val="F26B43"/>
          </p15:clr>
        </p15:guide>
        <p15:guide id="4" pos="7296" userDrawn="1">
          <p15:clr>
            <a:srgbClr val="F26B43"/>
          </p15:clr>
        </p15:guide>
        <p15:guide id="6" orient="horz" pos="1104" userDrawn="1">
          <p15:clr>
            <a:srgbClr val="F26B43"/>
          </p15:clr>
        </p15:guide>
        <p15:guide id="7" pos="432" userDrawn="1">
          <p15:clr>
            <a:srgbClr val="F26B43"/>
          </p15:clr>
        </p15:guide>
        <p15:guide id="8" orient="horz" pos="384" userDrawn="1">
          <p15:clr>
            <a:srgbClr val="F26B43"/>
          </p15:clr>
        </p15:guide>
        <p15:guide id="9" orient="horz" pos="624" userDrawn="1">
          <p15:clr>
            <a:srgbClr val="F26B43"/>
          </p15:clr>
        </p15:guide>
        <p15:guide id="10" orient="horz"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421973"/>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7.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2.jpe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6.xml"/><Relationship Id="rId5" Type="http://schemas.openxmlformats.org/officeDocument/2006/relationships/image" Target="../media/image8.sv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8.sv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5.xml"/><Relationship Id="rId5" Type="http://schemas.openxmlformats.org/officeDocument/2006/relationships/image" Target="../media/image8.sv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495D5F0-CE18-FFF4-5399-33AD9586FC7C}"/>
              </a:ext>
            </a:extLst>
          </p:cNvPr>
          <p:cNvSpPr>
            <a:spLocks noGrp="1"/>
          </p:cNvSpPr>
          <p:nvPr>
            <p:ph type="body" sz="quarter" idx="10"/>
          </p:nvPr>
        </p:nvSpPr>
        <p:spPr/>
        <p:txBody>
          <a:bodyPr/>
          <a:lstStyle/>
          <a:p>
            <a:r>
              <a:rPr lang="en-US" dirty="0"/>
              <a:t>Summary of Qualitative Findings</a:t>
            </a:r>
          </a:p>
        </p:txBody>
      </p:sp>
      <p:sp>
        <p:nvSpPr>
          <p:cNvPr id="6" name="Text Placeholder 5">
            <a:extLst>
              <a:ext uri="{FF2B5EF4-FFF2-40B4-BE49-F238E27FC236}">
                <a16:creationId xmlns:a16="http://schemas.microsoft.com/office/drawing/2014/main" id="{87D23512-F0F8-E07E-A17D-0972459AE6A9}"/>
              </a:ext>
            </a:extLst>
          </p:cNvPr>
          <p:cNvSpPr>
            <a:spLocks noGrp="1"/>
          </p:cNvSpPr>
          <p:nvPr>
            <p:ph type="body" sz="quarter" idx="12"/>
          </p:nvPr>
        </p:nvSpPr>
        <p:spPr/>
        <p:txBody>
          <a:bodyPr/>
          <a:lstStyle/>
          <a:p>
            <a:r>
              <a:rPr lang="en-US"/>
              <a:t>October 2024</a:t>
            </a:r>
          </a:p>
        </p:txBody>
      </p:sp>
      <p:sp>
        <p:nvSpPr>
          <p:cNvPr id="7" name="Text Placeholder 6">
            <a:extLst>
              <a:ext uri="{FF2B5EF4-FFF2-40B4-BE49-F238E27FC236}">
                <a16:creationId xmlns:a16="http://schemas.microsoft.com/office/drawing/2014/main" id="{E4FC1311-161E-64A6-0263-68D92EF42390}"/>
              </a:ext>
            </a:extLst>
          </p:cNvPr>
          <p:cNvSpPr>
            <a:spLocks noGrp="1"/>
          </p:cNvSpPr>
          <p:nvPr>
            <p:ph type="body" sz="quarter" idx="15"/>
          </p:nvPr>
        </p:nvSpPr>
        <p:spPr/>
        <p:txBody>
          <a:bodyPr/>
          <a:lstStyle/>
          <a:p>
            <a:r>
              <a:rPr lang="en-US" dirty="0"/>
              <a:t>Exploration of showing up</a:t>
            </a:r>
          </a:p>
        </p:txBody>
      </p:sp>
    </p:spTree>
    <p:extLst>
      <p:ext uri="{BB962C8B-B14F-4D97-AF65-F5344CB8AC3E}">
        <p14:creationId xmlns:p14="http://schemas.microsoft.com/office/powerpoint/2010/main" val="279944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3B7A8B8-4DA7-EDAC-098E-C4AC23115400}"/>
              </a:ext>
            </a:extLst>
          </p:cNvPr>
          <p:cNvSpPr>
            <a:spLocks noGrp="1"/>
          </p:cNvSpPr>
          <p:nvPr>
            <p:ph type="body" sz="quarter" idx="12"/>
          </p:nvPr>
        </p:nvSpPr>
        <p:spPr>
          <a:xfrm>
            <a:off x="1594213" y="1870520"/>
            <a:ext cx="6455576" cy="4032555"/>
          </a:xfrm>
        </p:spPr>
        <p:txBody>
          <a:bodyPr/>
          <a:lstStyle/>
          <a:p>
            <a:pPr marL="0">
              <a:lnSpc>
                <a:spcPct val="107000"/>
              </a:lnSpc>
              <a:spcBef>
                <a:spcPts val="600"/>
              </a:spcBef>
              <a:spcAft>
                <a:spcPts val="800"/>
              </a:spcAft>
            </a:pPr>
            <a:r>
              <a:rPr lang="en-US" sz="1400" b="1" kern="100" dirty="0">
                <a:effectLst/>
                <a:latin typeface="DM Sans" pitchFamily="2" charset="0"/>
                <a:ea typeface="Calibri" panose="020F0502020204030204" pitchFamily="34" charset="0"/>
                <a:cs typeface="Times New Roman" panose="02020603050405020304" pitchFamily="18" charset="0"/>
              </a:rPr>
              <a:t>Listening and Caring: </a:t>
            </a:r>
            <a:r>
              <a:rPr lang="en-US" sz="1400" kern="100" dirty="0">
                <a:effectLst/>
                <a:latin typeface="DM Sans" pitchFamily="2" charset="0"/>
                <a:ea typeface="Calibri" panose="020F0502020204030204" pitchFamily="34" charset="0"/>
                <a:cs typeface="Times New Roman" panose="02020603050405020304" pitchFamily="18" charset="0"/>
              </a:rPr>
              <a:t>emotional support during tough times, especially when grieving (n=6) and during significant life events, such as moving out, divorce, or transitioning to new phases in life (n=3)</a:t>
            </a:r>
            <a:endParaRPr lang="en-US" sz="1400" b="1" kern="100" dirty="0">
              <a:effectLst/>
              <a:latin typeface="DM Sans" pitchFamily="2" charset="0"/>
              <a:ea typeface="Calibri" panose="020F0502020204030204" pitchFamily="34" charset="0"/>
              <a:cs typeface="Times New Roman" panose="02020603050405020304" pitchFamily="18" charset="0"/>
            </a:endParaRPr>
          </a:p>
          <a:p>
            <a:pPr marL="0">
              <a:lnSpc>
                <a:spcPct val="107000"/>
              </a:lnSpc>
              <a:spcBef>
                <a:spcPts val="600"/>
              </a:spcBef>
              <a:spcAft>
                <a:spcPts val="800"/>
              </a:spcAft>
            </a:pPr>
            <a:r>
              <a:rPr lang="en-US" sz="1400" b="1" kern="100" dirty="0">
                <a:effectLst/>
                <a:latin typeface="DM Sans" pitchFamily="2" charset="0"/>
                <a:ea typeface="Calibri" panose="020F0502020204030204" pitchFamily="34" charset="0"/>
                <a:cs typeface="Times New Roman" panose="02020603050405020304" pitchFamily="18" charset="0"/>
              </a:rPr>
              <a:t>Practical Help: </a:t>
            </a:r>
            <a:r>
              <a:rPr lang="en-US" sz="1400" kern="100" dirty="0">
                <a:effectLst/>
                <a:latin typeface="DM Sans" pitchFamily="2" charset="0"/>
                <a:ea typeface="Calibri" panose="020F0502020204030204" pitchFamily="34" charset="0"/>
                <a:cs typeface="Times New Roman" panose="02020603050405020304" pitchFamily="18" charset="0"/>
              </a:rPr>
              <a:t>tasks like moving, cooking, or cleaning, especially during illness or recovery from surgery (n=8) or transportation support to appointments (n=3) also unprompted acts of kindness, such as shoveling snow or bringing homemade cookies, to show care and support (n=2)</a:t>
            </a:r>
          </a:p>
          <a:p>
            <a:pPr marL="0">
              <a:lnSpc>
                <a:spcPct val="107000"/>
              </a:lnSpc>
              <a:spcBef>
                <a:spcPts val="600"/>
              </a:spcBef>
              <a:spcAft>
                <a:spcPts val="800"/>
              </a:spcAft>
            </a:pPr>
            <a:r>
              <a:rPr lang="en-US" sz="1400" b="1" kern="100" dirty="0">
                <a:effectLst/>
                <a:latin typeface="DM Sans" pitchFamily="2" charset="0"/>
                <a:ea typeface="Calibri" panose="020F0502020204030204" pitchFamily="34" charset="0"/>
                <a:cs typeface="Times New Roman" panose="02020603050405020304" pitchFamily="18" charset="0"/>
              </a:rPr>
              <a:t>Physical Presence: </a:t>
            </a:r>
            <a:r>
              <a:rPr lang="en-US" sz="1400" kern="100" dirty="0">
                <a:effectLst/>
                <a:latin typeface="DM Sans" pitchFamily="2" charset="0"/>
                <a:ea typeface="Calibri" panose="020F0502020204030204" pitchFamily="34" charset="0"/>
                <a:cs typeface="Times New Roman" panose="02020603050405020304" pitchFamily="18" charset="0"/>
              </a:rPr>
              <a:t>the simple act of being physically present as a form of support, such as attending appointments, events such as funerals, or just visiting (n=5) someone in the hospital or being by their side during medical treatments (n=7)</a:t>
            </a:r>
          </a:p>
          <a:p>
            <a:pPr marL="0" marR="0">
              <a:lnSpc>
                <a:spcPct val="107000"/>
              </a:lnSpc>
              <a:spcBef>
                <a:spcPts val="600"/>
              </a:spcBef>
              <a:spcAft>
                <a:spcPts val="800"/>
              </a:spcAft>
            </a:pPr>
            <a:r>
              <a:rPr lang="en-US" sz="1400" b="1" kern="100" dirty="0">
                <a:effectLst/>
                <a:latin typeface="DM Sans" pitchFamily="2" charset="0"/>
                <a:ea typeface="Calibri" panose="020F0502020204030204" pitchFamily="34" charset="0"/>
                <a:cs typeface="Times New Roman" panose="02020603050405020304" pitchFamily="18" charset="0"/>
              </a:rPr>
              <a:t>Work-Related Support: </a:t>
            </a:r>
            <a:r>
              <a:rPr lang="en-US" sz="1400" kern="100" dirty="0">
                <a:effectLst/>
                <a:latin typeface="DM Sans" pitchFamily="2" charset="0"/>
                <a:ea typeface="Calibri" panose="020F0502020204030204" pitchFamily="34" charset="0"/>
                <a:cs typeface="Times New Roman" panose="02020603050405020304" pitchFamily="18" charset="0"/>
              </a:rPr>
              <a:t>stepping in to help with work responsibilities or offering moral support during work-related challenges (n=5)</a:t>
            </a:r>
          </a:p>
        </p:txBody>
      </p:sp>
      <p:sp>
        <p:nvSpPr>
          <p:cNvPr id="10" name="Text Placeholder 9">
            <a:extLst>
              <a:ext uri="{FF2B5EF4-FFF2-40B4-BE49-F238E27FC236}">
                <a16:creationId xmlns:a16="http://schemas.microsoft.com/office/drawing/2014/main" id="{BE2846B0-B385-49B1-185D-3CBE8FB5C83D}"/>
              </a:ext>
            </a:extLst>
          </p:cNvPr>
          <p:cNvSpPr>
            <a:spLocks noGrp="1"/>
          </p:cNvSpPr>
          <p:nvPr>
            <p:ph type="body" sz="quarter" idx="10"/>
          </p:nvPr>
        </p:nvSpPr>
        <p:spPr>
          <a:xfrm>
            <a:off x="603503" y="384048"/>
            <a:ext cx="9734029" cy="347137"/>
          </a:xfrm>
        </p:spPr>
        <p:txBody>
          <a:bodyPr/>
          <a:lstStyle/>
          <a:p>
            <a:r>
              <a:rPr lang="en-US"/>
              <a:t>Ways members have experienced someone showing up for them in the past range from simply listening and being present to helping with chores or tasks</a:t>
            </a:r>
          </a:p>
        </p:txBody>
      </p:sp>
      <p:sp>
        <p:nvSpPr>
          <p:cNvPr id="3" name="TextBox 2">
            <a:extLst>
              <a:ext uri="{FF2B5EF4-FFF2-40B4-BE49-F238E27FC236}">
                <a16:creationId xmlns:a16="http://schemas.microsoft.com/office/drawing/2014/main" id="{6C4AE948-D7EE-D868-F0DE-EA62DF612B9C}"/>
              </a:ext>
            </a:extLst>
          </p:cNvPr>
          <p:cNvSpPr txBox="1"/>
          <p:nvPr/>
        </p:nvSpPr>
        <p:spPr>
          <a:xfrm>
            <a:off x="0" y="0"/>
            <a:ext cx="1857676" cy="153888"/>
          </a:xfrm>
          <a:prstGeom prst="rect">
            <a:avLst/>
          </a:prstGeom>
          <a:solidFill>
            <a:schemeClr val="accent3"/>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ACTIONS</a:t>
            </a:r>
          </a:p>
        </p:txBody>
      </p:sp>
      <p:sp>
        <p:nvSpPr>
          <p:cNvPr id="4" name="TextBox 3">
            <a:extLst>
              <a:ext uri="{FF2B5EF4-FFF2-40B4-BE49-F238E27FC236}">
                <a16:creationId xmlns:a16="http://schemas.microsoft.com/office/drawing/2014/main" id="{EBD03090-38B4-2040-E087-743BB53FCA04}"/>
              </a:ext>
            </a:extLst>
          </p:cNvPr>
          <p:cNvSpPr txBox="1"/>
          <p:nvPr/>
        </p:nvSpPr>
        <p:spPr>
          <a:xfrm>
            <a:off x="603503" y="1252521"/>
            <a:ext cx="7657299" cy="338554"/>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a:solidFill>
                  <a:schemeClr val="accent1"/>
                </a:solidFill>
                <a:latin typeface="DM Sans" pitchFamily="2" charset="0"/>
              </a:rPr>
              <a:t>Ways that people show up for each other, from member stories </a:t>
            </a:r>
            <a:r>
              <a:rPr lang="en-US" sz="1200">
                <a:solidFill>
                  <a:schemeClr val="accent1"/>
                </a:solidFill>
                <a:latin typeface="DM Sans" pitchFamily="2" charset="0"/>
              </a:rPr>
              <a:t>(unaided, n=49)</a:t>
            </a:r>
          </a:p>
        </p:txBody>
      </p:sp>
      <p:cxnSp>
        <p:nvCxnSpPr>
          <p:cNvPr id="8" name="Straight Connector 7">
            <a:extLst>
              <a:ext uri="{FF2B5EF4-FFF2-40B4-BE49-F238E27FC236}">
                <a16:creationId xmlns:a16="http://schemas.microsoft.com/office/drawing/2014/main" id="{EE1D8114-C99B-0AE8-196E-20005B82BB9E}"/>
              </a:ext>
            </a:extLst>
          </p:cNvPr>
          <p:cNvCxnSpPr>
            <a:cxnSpLocks/>
          </p:cNvCxnSpPr>
          <p:nvPr/>
        </p:nvCxnSpPr>
        <p:spPr bwMode="auto">
          <a:xfrm>
            <a:off x="1497055" y="1870521"/>
            <a:ext cx="0" cy="417212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7C753460-82A7-CA2F-70CD-8216919CFDEA}"/>
              </a:ext>
            </a:extLst>
          </p:cNvPr>
          <p:cNvCxnSpPr>
            <a:cxnSpLocks/>
          </p:cNvCxnSpPr>
          <p:nvPr/>
        </p:nvCxnSpPr>
        <p:spPr bwMode="auto">
          <a:xfrm>
            <a:off x="8049789" y="1924407"/>
            <a:ext cx="0" cy="417212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sp>
        <p:nvSpPr>
          <p:cNvPr id="11" name="Text Placeholder 11">
            <a:extLst>
              <a:ext uri="{FF2B5EF4-FFF2-40B4-BE49-F238E27FC236}">
                <a16:creationId xmlns:a16="http://schemas.microsoft.com/office/drawing/2014/main" id="{44F6B9F2-97EB-C5D3-F177-3A4F23ECD014}"/>
              </a:ext>
            </a:extLst>
          </p:cNvPr>
          <p:cNvSpPr txBox="1">
            <a:spLocks/>
          </p:cNvSpPr>
          <p:nvPr/>
        </p:nvSpPr>
        <p:spPr>
          <a:xfrm>
            <a:off x="8146947" y="1866058"/>
            <a:ext cx="3778724" cy="42304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0">
                <a:solidFill>
                  <a:schemeClr val="accent1"/>
                </a:solidFill>
                <a:latin typeface="DM Sans"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0">
                <a:solidFill>
                  <a:schemeClr val="accent1"/>
                </a:solidFill>
                <a:latin typeface="DM Sans"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spc="0">
                <a:solidFill>
                  <a:schemeClr val="accent1"/>
                </a:solidFill>
                <a:latin typeface="DM Sans"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spc="0">
                <a:solidFill>
                  <a:schemeClr val="accent1"/>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7000"/>
              </a:lnSpc>
              <a:spcBef>
                <a:spcPts val="0"/>
              </a:spcBef>
              <a:spcAft>
                <a:spcPts val="800"/>
              </a:spcAft>
              <a:buNone/>
            </a:pPr>
            <a:r>
              <a:rPr lang="en-US" sz="1400" b="1" kern="100" dirty="0">
                <a:latin typeface="DM Sans" pitchFamily="2" charset="0"/>
                <a:ea typeface="Calibri" panose="020F0502020204030204" pitchFamily="34" charset="0"/>
                <a:cs typeface="Times New Roman" panose="02020603050405020304" pitchFamily="18" charset="0"/>
              </a:rPr>
              <a:t>Thought-starter: How can BCBSMA be present and supportive in a time of need? </a:t>
            </a:r>
          </a:p>
          <a:p>
            <a:pPr marL="0" fontAlgn="auto">
              <a:lnSpc>
                <a:spcPct val="107000"/>
              </a:lnSpc>
              <a:spcBef>
                <a:spcPts val="0"/>
              </a:spcBef>
              <a:spcAft>
                <a:spcPts val="800"/>
              </a:spcAft>
            </a:pPr>
            <a:r>
              <a:rPr lang="en-US" sz="1400" b="1" kern="100" dirty="0">
                <a:latin typeface="DM Sans" pitchFamily="2" charset="0"/>
                <a:ea typeface="Calibri" panose="020F0502020204030204" pitchFamily="34" charset="0"/>
                <a:cs typeface="Times New Roman" panose="02020603050405020304" pitchFamily="18" charset="0"/>
              </a:rPr>
              <a:t>Listening and being there: </a:t>
            </a:r>
            <a:r>
              <a:rPr lang="en-US" sz="1400" kern="100" dirty="0">
                <a:latin typeface="DM Sans" pitchFamily="2" charset="0"/>
                <a:ea typeface="Calibri" panose="020F0502020204030204" pitchFamily="34" charset="0"/>
                <a:cs typeface="Times New Roman" panose="02020603050405020304" pitchFamily="18" charset="0"/>
              </a:rPr>
              <a:t>member advocates (across channels) that actively listen and offer genuine empathy to concerned members. Ease access to mental health care and other counseling services.</a:t>
            </a:r>
          </a:p>
          <a:p>
            <a:pPr marL="0" fontAlgn="auto">
              <a:lnSpc>
                <a:spcPct val="107000"/>
              </a:lnSpc>
              <a:spcBef>
                <a:spcPts val="0"/>
              </a:spcBef>
              <a:spcAft>
                <a:spcPts val="800"/>
              </a:spcAft>
            </a:pPr>
            <a:r>
              <a:rPr lang="en-US" sz="1400" b="1" kern="100" dirty="0">
                <a:latin typeface="DM Sans" pitchFamily="2" charset="0"/>
                <a:cs typeface="Times New Roman" panose="02020603050405020304" pitchFamily="18" charset="0"/>
              </a:rPr>
              <a:t>Practical Help: </a:t>
            </a:r>
            <a:r>
              <a:rPr lang="en-US" sz="1400" kern="100" dirty="0">
                <a:latin typeface="DM Sans" pitchFamily="2" charset="0"/>
                <a:ea typeface="Calibri" panose="020F0502020204030204" pitchFamily="34" charset="0"/>
                <a:cs typeface="Times New Roman" panose="02020603050405020304" pitchFamily="18" charset="0"/>
              </a:rPr>
              <a:t>Consider how BCBSMA can offer or promote respite care for caregivers and other services at hospital discharge that support the transition to home and continued healing. </a:t>
            </a:r>
          </a:p>
          <a:p>
            <a:pPr marL="0" fontAlgn="auto">
              <a:lnSpc>
                <a:spcPct val="107000"/>
              </a:lnSpc>
              <a:spcBef>
                <a:spcPts val="0"/>
              </a:spcBef>
              <a:spcAft>
                <a:spcPts val="800"/>
              </a:spcAft>
            </a:pPr>
            <a:r>
              <a:rPr lang="en-US" sz="1400" b="1" kern="100" dirty="0">
                <a:effectLst/>
                <a:latin typeface="DM Sans" pitchFamily="2" charset="0"/>
                <a:ea typeface="Calibri" panose="020F0502020204030204" pitchFamily="34" charset="0"/>
                <a:cs typeface="Times New Roman" panose="02020603050405020304" pitchFamily="18" charset="0"/>
              </a:rPr>
              <a:t>Physical Presence: </a:t>
            </a:r>
            <a:r>
              <a:rPr lang="en-US" sz="1400" kern="100" dirty="0">
                <a:effectLst/>
                <a:latin typeface="DM Sans" pitchFamily="2" charset="0"/>
                <a:ea typeface="Calibri" panose="020F0502020204030204" pitchFamily="34" charset="0"/>
                <a:cs typeface="Times New Roman" panose="02020603050405020304" pitchFamily="18" charset="0"/>
              </a:rPr>
              <a:t>provide network hospitals with care packages for members experiencing inpatient stays.</a:t>
            </a:r>
          </a:p>
        </p:txBody>
      </p:sp>
      <p:pic>
        <p:nvPicPr>
          <p:cNvPr id="13" name="Picture 12">
            <a:extLst>
              <a:ext uri="{FF2B5EF4-FFF2-40B4-BE49-F238E27FC236}">
                <a16:creationId xmlns:a16="http://schemas.microsoft.com/office/drawing/2014/main" id="{03211245-0537-19FF-D089-2E29E32115A6}"/>
              </a:ext>
            </a:extLst>
          </p:cNvPr>
          <p:cNvPicPr>
            <a:picLocks noChangeAspect="1"/>
          </p:cNvPicPr>
          <p:nvPr/>
        </p:nvPicPr>
        <p:blipFill>
          <a:blip r:embed="rId3"/>
          <a:stretch>
            <a:fillRect/>
          </a:stretch>
        </p:blipFill>
        <p:spPr>
          <a:xfrm>
            <a:off x="729481" y="2001347"/>
            <a:ext cx="575309" cy="457200"/>
          </a:xfrm>
          <a:prstGeom prst="rect">
            <a:avLst/>
          </a:prstGeom>
        </p:spPr>
      </p:pic>
      <p:pic>
        <p:nvPicPr>
          <p:cNvPr id="14" name="Picture 13">
            <a:extLst>
              <a:ext uri="{FF2B5EF4-FFF2-40B4-BE49-F238E27FC236}">
                <a16:creationId xmlns:a16="http://schemas.microsoft.com/office/drawing/2014/main" id="{7E445890-1E1D-C288-3FCE-AECB3D66F038}"/>
              </a:ext>
            </a:extLst>
          </p:cNvPr>
          <p:cNvPicPr>
            <a:picLocks noChangeAspect="1"/>
          </p:cNvPicPr>
          <p:nvPr/>
        </p:nvPicPr>
        <p:blipFill>
          <a:blip r:embed="rId4"/>
          <a:stretch>
            <a:fillRect/>
          </a:stretch>
        </p:blipFill>
        <p:spPr>
          <a:xfrm>
            <a:off x="701069" y="4987708"/>
            <a:ext cx="571500" cy="457200"/>
          </a:xfrm>
          <a:prstGeom prst="rect">
            <a:avLst/>
          </a:prstGeom>
        </p:spPr>
      </p:pic>
      <p:pic>
        <p:nvPicPr>
          <p:cNvPr id="15" name="Picture 14">
            <a:extLst>
              <a:ext uri="{FF2B5EF4-FFF2-40B4-BE49-F238E27FC236}">
                <a16:creationId xmlns:a16="http://schemas.microsoft.com/office/drawing/2014/main" id="{3A89D705-4DAE-F829-82CA-68E0FAB6B59D}"/>
              </a:ext>
            </a:extLst>
          </p:cNvPr>
          <p:cNvPicPr>
            <a:picLocks noChangeAspect="1"/>
          </p:cNvPicPr>
          <p:nvPr/>
        </p:nvPicPr>
        <p:blipFill>
          <a:blip r:embed="rId5"/>
          <a:stretch>
            <a:fillRect/>
          </a:stretch>
        </p:blipFill>
        <p:spPr>
          <a:xfrm>
            <a:off x="817109" y="3956583"/>
            <a:ext cx="400051" cy="457200"/>
          </a:xfrm>
          <a:prstGeom prst="rect">
            <a:avLst/>
          </a:prstGeom>
        </p:spPr>
      </p:pic>
      <p:pic>
        <p:nvPicPr>
          <p:cNvPr id="16" name="Picture 15">
            <a:extLst>
              <a:ext uri="{FF2B5EF4-FFF2-40B4-BE49-F238E27FC236}">
                <a16:creationId xmlns:a16="http://schemas.microsoft.com/office/drawing/2014/main" id="{71644558-F339-70D2-20C3-A5108CC8C9BF}"/>
              </a:ext>
            </a:extLst>
          </p:cNvPr>
          <p:cNvPicPr>
            <a:picLocks noChangeAspect="1"/>
          </p:cNvPicPr>
          <p:nvPr/>
        </p:nvPicPr>
        <p:blipFill>
          <a:blip r:embed="rId6"/>
          <a:stretch>
            <a:fillRect/>
          </a:stretch>
        </p:blipFill>
        <p:spPr>
          <a:xfrm>
            <a:off x="845684" y="2959057"/>
            <a:ext cx="342900" cy="457200"/>
          </a:xfrm>
          <a:prstGeom prst="rect">
            <a:avLst/>
          </a:prstGeom>
        </p:spPr>
      </p:pic>
      <p:pic>
        <p:nvPicPr>
          <p:cNvPr id="7" name="Graphic 6">
            <a:extLst>
              <a:ext uri="{FF2B5EF4-FFF2-40B4-BE49-F238E27FC236}">
                <a16:creationId xmlns:a16="http://schemas.microsoft.com/office/drawing/2014/main" id="{45581C2D-4D20-21B2-9CCF-3DE75540895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144" y="6347571"/>
            <a:ext cx="1067443" cy="173568"/>
          </a:xfrm>
          <a:prstGeom prst="rect">
            <a:avLst/>
          </a:prstGeom>
        </p:spPr>
      </p:pic>
      <p:sp>
        <p:nvSpPr>
          <p:cNvPr id="18" name="TextBox 17">
            <a:extLst>
              <a:ext uri="{FF2B5EF4-FFF2-40B4-BE49-F238E27FC236}">
                <a16:creationId xmlns:a16="http://schemas.microsoft.com/office/drawing/2014/main" id="{3093C84D-55D1-9AED-60A4-287A0D6C52AA}"/>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133589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3E7047F-A325-C9C0-B648-565E107C717D}"/>
              </a:ext>
            </a:extLst>
          </p:cNvPr>
          <p:cNvSpPr>
            <a:spLocks noGrp="1"/>
          </p:cNvSpPr>
          <p:nvPr>
            <p:ph type="body" sz="quarter" idx="10"/>
          </p:nvPr>
        </p:nvSpPr>
        <p:spPr>
          <a:xfrm>
            <a:off x="609599" y="381000"/>
            <a:ext cx="10084067" cy="347137"/>
          </a:xfrm>
        </p:spPr>
        <p:txBody>
          <a:bodyPr/>
          <a:lstStyle/>
          <a:p>
            <a:r>
              <a:rPr lang="en-US"/>
              <a:t>The common thread is the act of being available and supportive to each other, in big and small ways</a:t>
            </a:r>
          </a:p>
        </p:txBody>
      </p:sp>
      <p:sp>
        <p:nvSpPr>
          <p:cNvPr id="16" name="Text Placeholder 15">
            <a:extLst>
              <a:ext uri="{FF2B5EF4-FFF2-40B4-BE49-F238E27FC236}">
                <a16:creationId xmlns:a16="http://schemas.microsoft.com/office/drawing/2014/main" id="{37CBA350-EF0F-713D-36B5-FF94A1C0A08E}"/>
              </a:ext>
            </a:extLst>
          </p:cNvPr>
          <p:cNvSpPr>
            <a:spLocks noGrp="1"/>
          </p:cNvSpPr>
          <p:nvPr>
            <p:ph type="body" sz="quarter" idx="35"/>
          </p:nvPr>
        </p:nvSpPr>
        <p:spPr>
          <a:xfrm>
            <a:off x="676986" y="3696156"/>
            <a:ext cx="2339975" cy="921489"/>
          </a:xfrm>
        </p:spPr>
        <p:txBody>
          <a:bodyPr/>
          <a:lstStyle/>
          <a:p>
            <a:r>
              <a:rPr lang="en-US" sz="1200" i="1"/>
              <a:t>“I had a hard time moving away for the first time from my family and </a:t>
            </a:r>
            <a:r>
              <a:rPr lang="en-US" sz="1200" b="1" i="1"/>
              <a:t>my girlfriend showed up for me in many ways</a:t>
            </a:r>
            <a:r>
              <a:rPr lang="en-US" sz="1200" i="1"/>
              <a:t>. She came over and stayed many nights, cooked and cleaned when I couldn't bring myself to, and provided a space where I could feel how I felt without feeling ashamed.” – Commercial, </a:t>
            </a:r>
            <a:br>
              <a:rPr lang="en-US" sz="1200" i="1"/>
            </a:br>
            <a:r>
              <a:rPr lang="en-US" sz="1200" i="1"/>
              <a:t>18-34, Man</a:t>
            </a:r>
          </a:p>
        </p:txBody>
      </p:sp>
      <p:sp>
        <p:nvSpPr>
          <p:cNvPr id="20" name="Text Placeholder 19">
            <a:extLst>
              <a:ext uri="{FF2B5EF4-FFF2-40B4-BE49-F238E27FC236}">
                <a16:creationId xmlns:a16="http://schemas.microsoft.com/office/drawing/2014/main" id="{E2896078-00C4-4EBB-E106-2CC145979B6B}"/>
              </a:ext>
            </a:extLst>
          </p:cNvPr>
          <p:cNvSpPr>
            <a:spLocks noGrp="1"/>
          </p:cNvSpPr>
          <p:nvPr>
            <p:ph type="body" sz="quarter" idx="42"/>
          </p:nvPr>
        </p:nvSpPr>
        <p:spPr>
          <a:xfrm>
            <a:off x="3352800" y="3696156"/>
            <a:ext cx="2249652" cy="2057401"/>
          </a:xfrm>
        </p:spPr>
        <p:txBody>
          <a:bodyPr/>
          <a:lstStyle/>
          <a:p>
            <a:r>
              <a:rPr lang="en-US" sz="1200" i="1"/>
              <a:t>“I called two friends to let them know I wasn't well, and </a:t>
            </a:r>
            <a:r>
              <a:rPr lang="en-US" sz="1200" b="1" i="1"/>
              <a:t>they came to the [ER] in the middle of the night </a:t>
            </a:r>
            <a:r>
              <a:rPr lang="en-US" sz="1200" i="1"/>
              <a:t>to support me. …they took me back to their house, made up a bed for me, and one of them went to the only 24-hour pharmacy in the area to fill the hospital prescription that night.” - Medicare, 65+, Woman </a:t>
            </a:r>
          </a:p>
          <a:p>
            <a:endParaRPr lang="en-US"/>
          </a:p>
          <a:p>
            <a:endParaRPr lang="en-US"/>
          </a:p>
        </p:txBody>
      </p:sp>
      <p:sp>
        <p:nvSpPr>
          <p:cNvPr id="21" name="Text Placeholder 20">
            <a:extLst>
              <a:ext uri="{FF2B5EF4-FFF2-40B4-BE49-F238E27FC236}">
                <a16:creationId xmlns:a16="http://schemas.microsoft.com/office/drawing/2014/main" id="{D2A4A163-2F17-E80F-FB1A-732415C1B123}"/>
              </a:ext>
            </a:extLst>
          </p:cNvPr>
          <p:cNvSpPr>
            <a:spLocks noGrp="1"/>
          </p:cNvSpPr>
          <p:nvPr>
            <p:ph type="body" sz="quarter" idx="43"/>
          </p:nvPr>
        </p:nvSpPr>
        <p:spPr>
          <a:xfrm>
            <a:off x="5985257" y="3696156"/>
            <a:ext cx="2169948" cy="921489"/>
          </a:xfrm>
        </p:spPr>
        <p:txBody>
          <a:bodyPr/>
          <a:lstStyle/>
          <a:p>
            <a:r>
              <a:rPr lang="en-US" sz="1200" i="1"/>
              <a:t>“Several years ago, I had some minor surgery that put me out of my office for a week. One of my </a:t>
            </a:r>
            <a:r>
              <a:rPr lang="en-US" sz="1200" b="1" i="1"/>
              <a:t>coworkers organized the others to make cookies for me </a:t>
            </a:r>
            <a:r>
              <a:rPr lang="en-US" sz="1200" i="1"/>
              <a:t>and then brought them to my home. 10 dozen homemade cookies went a long way to ease my pain. That is showing up for me!” </a:t>
            </a:r>
            <a:br>
              <a:rPr lang="en-US" sz="1200" i="1"/>
            </a:br>
            <a:r>
              <a:rPr lang="en-US" sz="1200" i="1"/>
              <a:t>- Medicare, 65+, Man </a:t>
            </a:r>
          </a:p>
          <a:p>
            <a:endParaRPr lang="en-US"/>
          </a:p>
          <a:p>
            <a:endParaRPr lang="en-US"/>
          </a:p>
        </p:txBody>
      </p:sp>
      <p:sp>
        <p:nvSpPr>
          <p:cNvPr id="22" name="Text Placeholder 21">
            <a:extLst>
              <a:ext uri="{FF2B5EF4-FFF2-40B4-BE49-F238E27FC236}">
                <a16:creationId xmlns:a16="http://schemas.microsoft.com/office/drawing/2014/main" id="{C70E9F0F-ED62-C302-7FF6-BE59F7AA265F}"/>
              </a:ext>
            </a:extLst>
          </p:cNvPr>
          <p:cNvSpPr>
            <a:spLocks noGrp="1"/>
          </p:cNvSpPr>
          <p:nvPr>
            <p:ph type="body" sz="quarter" idx="44"/>
          </p:nvPr>
        </p:nvSpPr>
        <p:spPr>
          <a:xfrm>
            <a:off x="8525028" y="3696156"/>
            <a:ext cx="2249652" cy="921489"/>
          </a:xfrm>
        </p:spPr>
        <p:txBody>
          <a:bodyPr/>
          <a:lstStyle/>
          <a:p>
            <a:r>
              <a:rPr lang="en-US" sz="1200" i="1"/>
              <a:t>“During a time of poor health having loved ones </a:t>
            </a:r>
            <a:r>
              <a:rPr lang="en-US" sz="1200" b="1" i="1"/>
              <a:t>just send random texts checking in and expressing their love </a:t>
            </a:r>
            <a:r>
              <a:rPr lang="en-US" sz="1200" i="1"/>
              <a:t>was very meaningful. Often, the messages did not necessitate a response or update (which was relieving) and served as a reminder of the strong support network I have.” - Commercial, 35-49, Man </a:t>
            </a:r>
          </a:p>
          <a:p>
            <a:endParaRPr lang="en-US"/>
          </a:p>
          <a:p>
            <a:endParaRPr lang="en-US"/>
          </a:p>
        </p:txBody>
      </p:sp>
      <p:pic>
        <p:nvPicPr>
          <p:cNvPr id="24" name="Picture 23" descr="Couple in a kitchen">
            <a:extLst>
              <a:ext uri="{FF2B5EF4-FFF2-40B4-BE49-F238E27FC236}">
                <a16:creationId xmlns:a16="http://schemas.microsoft.com/office/drawing/2014/main" id="{979A100D-46C9-C6B7-E1C0-6D67EC3EFD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529" r="1268"/>
          <a:stretch/>
        </p:blipFill>
        <p:spPr>
          <a:xfrm>
            <a:off x="722148" y="1676400"/>
            <a:ext cx="2249652" cy="1870902"/>
          </a:xfrm>
          <a:prstGeom prst="rect">
            <a:avLst/>
          </a:prstGeom>
        </p:spPr>
      </p:pic>
      <p:pic>
        <p:nvPicPr>
          <p:cNvPr id="25" name="Picture 24" descr="Close-up of held hands in hospital bed">
            <a:extLst>
              <a:ext uri="{FF2B5EF4-FFF2-40B4-BE49-F238E27FC236}">
                <a16:creationId xmlns:a16="http://schemas.microsoft.com/office/drawing/2014/main" id="{EFE0EA54-589B-DF8C-E130-8470D741BDF6}"/>
              </a:ext>
            </a:extLst>
          </p:cNvPr>
          <p:cNvPicPr>
            <a:picLocks noChangeAspect="1"/>
          </p:cNvPicPr>
          <p:nvPr/>
        </p:nvPicPr>
        <p:blipFill>
          <a:blip r:embed="rId4" cstate="print">
            <a:extLst>
              <a:ext uri="{28A0092B-C50C-407E-A947-70E740481C1C}">
                <a14:useLocalDpi xmlns:a14="http://schemas.microsoft.com/office/drawing/2010/main" val="0"/>
              </a:ext>
            </a:extLst>
          </a:blip>
          <a:srcRect l="16761" r="16761"/>
          <a:stretch/>
        </p:blipFill>
        <p:spPr>
          <a:xfrm>
            <a:off x="3352800" y="1676400"/>
            <a:ext cx="2249652" cy="1870902"/>
          </a:xfrm>
          <a:prstGeom prst="rect">
            <a:avLst/>
          </a:prstGeom>
        </p:spPr>
      </p:pic>
      <p:pic>
        <p:nvPicPr>
          <p:cNvPr id="26" name="Picture 25" descr="Hands holding Linzer cookie">
            <a:extLst>
              <a:ext uri="{FF2B5EF4-FFF2-40B4-BE49-F238E27FC236}">
                <a16:creationId xmlns:a16="http://schemas.microsoft.com/office/drawing/2014/main" id="{3AE2D131-BF6C-2F87-01A8-4FD032E06349}"/>
              </a:ext>
            </a:extLst>
          </p:cNvPr>
          <p:cNvPicPr>
            <a:picLocks noChangeAspect="1"/>
          </p:cNvPicPr>
          <p:nvPr/>
        </p:nvPicPr>
        <p:blipFill>
          <a:blip r:embed="rId5" cstate="print">
            <a:extLst>
              <a:ext uri="{28A0092B-C50C-407E-A947-70E740481C1C}">
                <a14:useLocalDpi xmlns:a14="http://schemas.microsoft.com/office/drawing/2010/main" val="0"/>
              </a:ext>
            </a:extLst>
          </a:blip>
          <a:srcRect l="9862" r="9862"/>
          <a:stretch/>
        </p:blipFill>
        <p:spPr>
          <a:xfrm>
            <a:off x="5940399" y="1690416"/>
            <a:ext cx="2249652" cy="1870902"/>
          </a:xfrm>
          <a:prstGeom prst="rect">
            <a:avLst/>
          </a:prstGeom>
        </p:spPr>
      </p:pic>
      <p:pic>
        <p:nvPicPr>
          <p:cNvPr id="27" name="Picture 26" descr="Young man using a phone">
            <a:extLst>
              <a:ext uri="{FF2B5EF4-FFF2-40B4-BE49-F238E27FC236}">
                <a16:creationId xmlns:a16="http://schemas.microsoft.com/office/drawing/2014/main" id="{9CD038F0-F9C1-7CBF-0C7E-1D7F7224A627}"/>
              </a:ext>
            </a:extLst>
          </p:cNvPr>
          <p:cNvPicPr>
            <a:picLocks noChangeAspect="1"/>
          </p:cNvPicPr>
          <p:nvPr/>
        </p:nvPicPr>
        <p:blipFill>
          <a:blip r:embed="rId6" cstate="print">
            <a:extLst>
              <a:ext uri="{28A0092B-C50C-407E-A947-70E740481C1C}">
                <a14:useLocalDpi xmlns:a14="http://schemas.microsoft.com/office/drawing/2010/main" val="0"/>
              </a:ext>
            </a:extLst>
          </a:blip>
          <a:srcRect l="9919" r="9919"/>
          <a:stretch/>
        </p:blipFill>
        <p:spPr>
          <a:xfrm>
            <a:off x="8532648" y="1714183"/>
            <a:ext cx="2249652" cy="1870902"/>
          </a:xfrm>
          <a:prstGeom prst="rect">
            <a:avLst/>
          </a:prstGeom>
        </p:spPr>
      </p:pic>
      <p:sp>
        <p:nvSpPr>
          <p:cNvPr id="3" name="TextBox 2">
            <a:extLst>
              <a:ext uri="{FF2B5EF4-FFF2-40B4-BE49-F238E27FC236}">
                <a16:creationId xmlns:a16="http://schemas.microsoft.com/office/drawing/2014/main" id="{431852BF-CFD4-D7A0-85D5-A075E7E01EFE}"/>
              </a:ext>
            </a:extLst>
          </p:cNvPr>
          <p:cNvSpPr txBox="1"/>
          <p:nvPr/>
        </p:nvSpPr>
        <p:spPr>
          <a:xfrm>
            <a:off x="0" y="0"/>
            <a:ext cx="1857676" cy="153888"/>
          </a:xfrm>
          <a:prstGeom prst="rect">
            <a:avLst/>
          </a:prstGeom>
          <a:solidFill>
            <a:schemeClr val="accent3"/>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ACTIONS</a:t>
            </a:r>
          </a:p>
        </p:txBody>
      </p:sp>
      <p:pic>
        <p:nvPicPr>
          <p:cNvPr id="7" name="Graphic 6">
            <a:extLst>
              <a:ext uri="{FF2B5EF4-FFF2-40B4-BE49-F238E27FC236}">
                <a16:creationId xmlns:a16="http://schemas.microsoft.com/office/drawing/2014/main" id="{11382FDF-9898-782A-DD0F-9E6073A74ED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144" y="6347571"/>
            <a:ext cx="1067443" cy="173568"/>
          </a:xfrm>
          <a:prstGeom prst="rect">
            <a:avLst/>
          </a:prstGeom>
        </p:spPr>
      </p:pic>
      <p:sp>
        <p:nvSpPr>
          <p:cNvPr id="8" name="TextBox 7">
            <a:extLst>
              <a:ext uri="{FF2B5EF4-FFF2-40B4-BE49-F238E27FC236}">
                <a16:creationId xmlns:a16="http://schemas.microsoft.com/office/drawing/2014/main" id="{4564867A-D027-ED23-CA90-9EA31A431659}"/>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77890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5302BBB-CF02-63E0-518D-F9A9A8C6E016}"/>
              </a:ext>
            </a:extLst>
          </p:cNvPr>
          <p:cNvSpPr>
            <a:spLocks noGrp="1"/>
          </p:cNvSpPr>
          <p:nvPr>
            <p:ph type="body" sz="quarter" idx="12"/>
          </p:nvPr>
        </p:nvSpPr>
        <p:spPr>
          <a:xfrm>
            <a:off x="609600" y="1371600"/>
            <a:ext cx="3352800" cy="4230474"/>
          </a:xfrm>
        </p:spPr>
        <p:txBody>
          <a:bodyPr/>
          <a:lstStyle/>
          <a:p>
            <a:r>
              <a:rPr lang="en-US" dirty="0"/>
              <a:t>These feelings of love and support likely strengthen the quality of the relationship beyond just this moment of showing up</a:t>
            </a:r>
          </a:p>
        </p:txBody>
      </p:sp>
      <p:sp>
        <p:nvSpPr>
          <p:cNvPr id="10" name="Text Placeholder 9">
            <a:extLst>
              <a:ext uri="{FF2B5EF4-FFF2-40B4-BE49-F238E27FC236}">
                <a16:creationId xmlns:a16="http://schemas.microsoft.com/office/drawing/2014/main" id="{523702FD-3C2F-27F1-F4A1-D2388DE29A98}"/>
              </a:ext>
            </a:extLst>
          </p:cNvPr>
          <p:cNvSpPr>
            <a:spLocks noGrp="1"/>
          </p:cNvSpPr>
          <p:nvPr>
            <p:ph type="body" sz="quarter" idx="10"/>
          </p:nvPr>
        </p:nvSpPr>
        <p:spPr/>
        <p:txBody>
          <a:bodyPr/>
          <a:lstStyle/>
          <a:p>
            <a:r>
              <a:rPr lang="en-US"/>
              <a:t>When someone shows up for you, it elicits feelings of being supported, loved, relieved and happy</a:t>
            </a:r>
          </a:p>
        </p:txBody>
      </p:sp>
      <p:pic>
        <p:nvPicPr>
          <p:cNvPr id="14" name="Picture 13" descr="A close up of words&#10;&#10;Description automatically generated">
            <a:extLst>
              <a:ext uri="{FF2B5EF4-FFF2-40B4-BE49-F238E27FC236}">
                <a16:creationId xmlns:a16="http://schemas.microsoft.com/office/drawing/2014/main" id="{09F1BBA2-E646-8859-8E0B-22C3D49C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339" y="1918365"/>
            <a:ext cx="8418728" cy="4230474"/>
          </a:xfrm>
          <a:prstGeom prst="rect">
            <a:avLst/>
          </a:prstGeom>
        </p:spPr>
      </p:pic>
      <p:sp>
        <p:nvSpPr>
          <p:cNvPr id="3" name="TextBox 2">
            <a:extLst>
              <a:ext uri="{FF2B5EF4-FFF2-40B4-BE49-F238E27FC236}">
                <a16:creationId xmlns:a16="http://schemas.microsoft.com/office/drawing/2014/main" id="{909ABA19-EAFA-787D-DE61-3C2B3F17A6E7}"/>
              </a:ext>
            </a:extLst>
          </p:cNvPr>
          <p:cNvSpPr txBox="1"/>
          <p:nvPr/>
        </p:nvSpPr>
        <p:spPr>
          <a:xfrm>
            <a:off x="0" y="0"/>
            <a:ext cx="1857676" cy="153888"/>
          </a:xfrm>
          <a:prstGeom prst="rect">
            <a:avLst/>
          </a:prstGeom>
          <a:solidFill>
            <a:schemeClr val="accent2">
              <a:lumMod val="60000"/>
              <a:lumOff val="40000"/>
            </a:schemeClr>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EMOTIONS</a:t>
            </a:r>
          </a:p>
        </p:txBody>
      </p:sp>
      <p:sp>
        <p:nvSpPr>
          <p:cNvPr id="5" name="TextBox 4">
            <a:extLst>
              <a:ext uri="{FF2B5EF4-FFF2-40B4-BE49-F238E27FC236}">
                <a16:creationId xmlns:a16="http://schemas.microsoft.com/office/drawing/2014/main" id="{8C798231-05D5-FC81-A931-6D0DFC027BE6}"/>
              </a:ext>
            </a:extLst>
          </p:cNvPr>
          <p:cNvSpPr txBox="1"/>
          <p:nvPr/>
        </p:nvSpPr>
        <p:spPr>
          <a:xfrm>
            <a:off x="5109732" y="1371600"/>
            <a:ext cx="6097604" cy="523220"/>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a:solidFill>
                  <a:schemeClr val="tx1"/>
                </a:solidFill>
                <a:latin typeface="DM Sans" pitchFamily="2" charset="0"/>
              </a:rPr>
              <a:t>How it feels when a person shows up</a:t>
            </a:r>
          </a:p>
          <a:p>
            <a:pPr algn="ctr" rtl="0">
              <a:defRPr sz="1862" b="0" i="0" u="none" strike="noStrike" kern="1200" spc="0" baseline="0">
                <a:solidFill>
                  <a:srgbClr val="0D4877">
                    <a:lumMod val="65000"/>
                    <a:lumOff val="35000"/>
                  </a:srgbClr>
                </a:solidFill>
                <a:latin typeface="+mn-lt"/>
                <a:ea typeface="+mn-ea"/>
                <a:cs typeface="+mn-cs"/>
              </a:defRPr>
            </a:pPr>
            <a:r>
              <a:rPr lang="en-US" sz="1200">
                <a:solidFill>
                  <a:schemeClr val="tx1"/>
                </a:solidFill>
                <a:latin typeface="DM Sans" pitchFamily="2" charset="0"/>
              </a:rPr>
              <a:t>(</a:t>
            </a:r>
            <a:r>
              <a:rPr lang="en-US" sz="1200">
                <a:solidFill>
                  <a:schemeClr val="accent1"/>
                </a:solidFill>
                <a:latin typeface="DM Sans" pitchFamily="2" charset="0"/>
              </a:rPr>
              <a:t>unaided, up to 3 words, n=49</a:t>
            </a:r>
            <a:r>
              <a:rPr lang="en-US" sz="1200">
                <a:solidFill>
                  <a:schemeClr val="tx1"/>
                </a:solidFill>
                <a:latin typeface="DM Sans" pitchFamily="2" charset="0"/>
              </a:rPr>
              <a:t>)</a:t>
            </a:r>
          </a:p>
        </p:txBody>
      </p:sp>
      <p:pic>
        <p:nvPicPr>
          <p:cNvPr id="8" name="Graphic 7">
            <a:extLst>
              <a:ext uri="{FF2B5EF4-FFF2-40B4-BE49-F238E27FC236}">
                <a16:creationId xmlns:a16="http://schemas.microsoft.com/office/drawing/2014/main" id="{A0605DD2-30C1-196C-B239-25D9C3B68C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144" y="6347571"/>
            <a:ext cx="1067443" cy="173568"/>
          </a:xfrm>
          <a:prstGeom prst="rect">
            <a:avLst/>
          </a:prstGeom>
        </p:spPr>
      </p:pic>
      <p:sp>
        <p:nvSpPr>
          <p:cNvPr id="9" name="TextBox 8">
            <a:extLst>
              <a:ext uri="{FF2B5EF4-FFF2-40B4-BE49-F238E27FC236}">
                <a16:creationId xmlns:a16="http://schemas.microsoft.com/office/drawing/2014/main" id="{595E77EC-2B0A-2FE7-15AA-12DD83D12517}"/>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5740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A23744-A8BE-B21A-B897-C3149F2A15A5}"/>
              </a:ext>
            </a:extLst>
          </p:cNvPr>
          <p:cNvSpPr>
            <a:spLocks noGrp="1"/>
          </p:cNvSpPr>
          <p:nvPr>
            <p:ph type="body" sz="quarter" idx="14"/>
          </p:nvPr>
        </p:nvSpPr>
        <p:spPr/>
        <p:txBody>
          <a:bodyPr/>
          <a:lstStyle/>
          <a:p>
            <a:r>
              <a:rPr lang="en-US"/>
              <a:t>Companies Showing up is fundamentally about meeting or exceeding their customer service obligations, which leaves consumers grateful at the end of a transaction</a:t>
            </a:r>
          </a:p>
        </p:txBody>
      </p:sp>
      <p:sp>
        <p:nvSpPr>
          <p:cNvPr id="3" name="TextBox 2">
            <a:extLst>
              <a:ext uri="{FF2B5EF4-FFF2-40B4-BE49-F238E27FC236}">
                <a16:creationId xmlns:a16="http://schemas.microsoft.com/office/drawing/2014/main" id="{8ED59D2D-71B0-6B4F-E37B-A8DDA938EB4D}"/>
              </a:ext>
            </a:extLst>
          </p:cNvPr>
          <p:cNvSpPr txBox="1"/>
          <p:nvPr/>
        </p:nvSpPr>
        <p:spPr>
          <a:xfrm>
            <a:off x="609600" y="1917269"/>
            <a:ext cx="6094520" cy="400110"/>
          </a:xfrm>
          <a:prstGeom prst="rect">
            <a:avLst/>
          </a:prstGeom>
          <a:noFill/>
        </p:spPr>
        <p:txBody>
          <a:bodyPr wrap="square">
            <a:spAutoFit/>
          </a:bodyPr>
          <a:lstStyle/>
          <a:p>
            <a:r>
              <a:rPr kumimoji="0" lang="en-US" sz="2000" b="0" i="0" u="none" strike="noStrike" kern="1200" cap="all" spc="0" normalizeH="0" baseline="0" noProof="0">
                <a:ln>
                  <a:noFill/>
                </a:ln>
                <a:solidFill>
                  <a:srgbClr val="FD5D3B"/>
                </a:solidFill>
                <a:effectLst/>
                <a:uLnTx/>
                <a:uFillTx/>
                <a:latin typeface="Bebas Neue" panose="020B0606020202050201" pitchFamily="34" charset="77"/>
                <a:ea typeface="+mn-ea"/>
                <a:cs typeface="+mn-cs"/>
              </a:rPr>
              <a:t>WHAT IT MEANS FOR A COMPANY TO SHOW UP FOR YOU</a:t>
            </a:r>
            <a:endParaRPr lang="en-US"/>
          </a:p>
        </p:txBody>
      </p:sp>
      <p:pic>
        <p:nvPicPr>
          <p:cNvPr id="7" name="Graphic 6">
            <a:extLst>
              <a:ext uri="{FF2B5EF4-FFF2-40B4-BE49-F238E27FC236}">
                <a16:creationId xmlns:a16="http://schemas.microsoft.com/office/drawing/2014/main" id="{18D7D3EB-4FE4-7088-2752-5AC3BB8BB6B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144" y="6347571"/>
            <a:ext cx="1067443" cy="173568"/>
          </a:xfrm>
          <a:prstGeom prst="rect">
            <a:avLst/>
          </a:prstGeom>
        </p:spPr>
      </p:pic>
      <p:sp>
        <p:nvSpPr>
          <p:cNvPr id="8" name="TextBox 7">
            <a:extLst>
              <a:ext uri="{FF2B5EF4-FFF2-40B4-BE49-F238E27FC236}">
                <a16:creationId xmlns:a16="http://schemas.microsoft.com/office/drawing/2014/main" id="{A3858B44-A361-439D-A9DC-35D87B0E9562}"/>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166170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E18C625-2A61-E42D-B373-6E8323926A77}"/>
              </a:ext>
            </a:extLst>
          </p:cNvPr>
          <p:cNvSpPr>
            <a:spLocks noGrp="1"/>
          </p:cNvSpPr>
          <p:nvPr>
            <p:ph type="body" sz="quarter" idx="16"/>
          </p:nvPr>
        </p:nvSpPr>
        <p:spPr>
          <a:xfrm>
            <a:off x="4721014" y="1896190"/>
            <a:ext cx="2339975" cy="438150"/>
          </a:xfrm>
        </p:spPr>
        <p:txBody>
          <a:bodyPr/>
          <a:lstStyle/>
          <a:p>
            <a:r>
              <a:rPr lang="en-US"/>
              <a:t>SHOWING UP FOR Community</a:t>
            </a:r>
          </a:p>
        </p:txBody>
      </p:sp>
      <p:sp>
        <p:nvSpPr>
          <p:cNvPr id="6" name="Text Placeholder 5">
            <a:extLst>
              <a:ext uri="{FF2B5EF4-FFF2-40B4-BE49-F238E27FC236}">
                <a16:creationId xmlns:a16="http://schemas.microsoft.com/office/drawing/2014/main" id="{3F2DFFB1-D589-0C1B-ACAD-B77686E69031}"/>
              </a:ext>
            </a:extLst>
          </p:cNvPr>
          <p:cNvSpPr>
            <a:spLocks noGrp="1"/>
          </p:cNvSpPr>
          <p:nvPr>
            <p:ph type="body" sz="quarter" idx="15"/>
          </p:nvPr>
        </p:nvSpPr>
        <p:spPr>
          <a:xfrm>
            <a:off x="768541" y="1896190"/>
            <a:ext cx="2339975" cy="438150"/>
          </a:xfrm>
        </p:spPr>
        <p:txBody>
          <a:bodyPr/>
          <a:lstStyle/>
          <a:p>
            <a:r>
              <a:rPr lang="en-US"/>
              <a:t>Showing up for customers</a:t>
            </a:r>
          </a:p>
        </p:txBody>
      </p:sp>
      <p:sp>
        <p:nvSpPr>
          <p:cNvPr id="5" name="Text Placeholder 4">
            <a:extLst>
              <a:ext uri="{FF2B5EF4-FFF2-40B4-BE49-F238E27FC236}">
                <a16:creationId xmlns:a16="http://schemas.microsoft.com/office/drawing/2014/main" id="{18F6FFB5-CABC-B602-D606-C55C78F6C502}"/>
              </a:ext>
            </a:extLst>
          </p:cNvPr>
          <p:cNvSpPr>
            <a:spLocks noGrp="1"/>
          </p:cNvSpPr>
          <p:nvPr>
            <p:ph type="body" sz="quarter" idx="14"/>
          </p:nvPr>
        </p:nvSpPr>
        <p:spPr>
          <a:xfrm>
            <a:off x="8663441" y="1897604"/>
            <a:ext cx="2339975" cy="438150"/>
          </a:xfrm>
        </p:spPr>
        <p:txBody>
          <a:bodyPr/>
          <a:lstStyle/>
          <a:p>
            <a:r>
              <a:rPr lang="en-US"/>
              <a:t>SHOWING UP FOR employees</a:t>
            </a:r>
          </a:p>
        </p:txBody>
      </p:sp>
      <p:sp>
        <p:nvSpPr>
          <p:cNvPr id="3" name="Text Placeholder 2">
            <a:extLst>
              <a:ext uri="{FF2B5EF4-FFF2-40B4-BE49-F238E27FC236}">
                <a16:creationId xmlns:a16="http://schemas.microsoft.com/office/drawing/2014/main" id="{9CE1664B-10C7-13AE-4740-718506167D7E}"/>
              </a:ext>
            </a:extLst>
          </p:cNvPr>
          <p:cNvSpPr>
            <a:spLocks noGrp="1"/>
          </p:cNvSpPr>
          <p:nvPr>
            <p:ph type="body" sz="quarter" idx="10"/>
          </p:nvPr>
        </p:nvSpPr>
        <p:spPr>
          <a:xfrm>
            <a:off x="609600" y="381000"/>
            <a:ext cx="8816104" cy="347137"/>
          </a:xfrm>
        </p:spPr>
        <p:txBody>
          <a:bodyPr/>
          <a:lstStyle/>
          <a:p>
            <a:r>
              <a:rPr lang="en-US"/>
              <a:t>Companies CAN show up for PEOPLE in three distinct ways: AS customers, AS A community, and AS Employees</a:t>
            </a:r>
          </a:p>
        </p:txBody>
      </p:sp>
      <p:sp>
        <p:nvSpPr>
          <p:cNvPr id="8" name="Text Placeholder 7">
            <a:extLst>
              <a:ext uri="{FF2B5EF4-FFF2-40B4-BE49-F238E27FC236}">
                <a16:creationId xmlns:a16="http://schemas.microsoft.com/office/drawing/2014/main" id="{51693C96-7795-9E44-9E30-5276C60BCE1F}"/>
              </a:ext>
            </a:extLst>
          </p:cNvPr>
          <p:cNvSpPr>
            <a:spLocks noGrp="1"/>
          </p:cNvSpPr>
          <p:nvPr>
            <p:ph type="body" sz="quarter" idx="35"/>
          </p:nvPr>
        </p:nvSpPr>
        <p:spPr>
          <a:xfrm>
            <a:off x="8018585" y="2671762"/>
            <a:ext cx="3795657" cy="3470645"/>
          </a:xfrm>
        </p:spPr>
        <p:txBody>
          <a:bodyPr/>
          <a:lstStyle/>
          <a:p>
            <a:pPr marL="171450" indent="-171450" algn="l">
              <a:spcBef>
                <a:spcPts val="0"/>
              </a:spcBef>
              <a:buFont typeface="Arial" panose="020B0604020202020204" pitchFamily="34" charset="0"/>
              <a:buChar char="•"/>
            </a:pPr>
            <a:r>
              <a:rPr lang="en-US" sz="1200"/>
              <a:t>Giving time off for personal matters without penalizing the employee</a:t>
            </a:r>
          </a:p>
          <a:p>
            <a:pPr marL="171450" indent="-171450" algn="l">
              <a:buFont typeface="Arial" panose="020B0604020202020204" pitchFamily="34" charset="0"/>
              <a:buChar char="•"/>
            </a:pPr>
            <a:r>
              <a:rPr lang="en-US" sz="1200"/>
              <a:t>Providing benefits and support that are not strictly required but enhance the well-being of employees and their families</a:t>
            </a:r>
          </a:p>
          <a:p>
            <a:pPr marL="171450" indent="-171450" algn="l">
              <a:buFont typeface="Arial" panose="020B0604020202020204" pitchFamily="34" charset="0"/>
              <a:buChar char="•"/>
            </a:pPr>
            <a:r>
              <a:rPr lang="en-US" sz="1200"/>
              <a:t>Acting with understanding, flexibility, and compassion towards employees' lives outside of work</a:t>
            </a:r>
          </a:p>
          <a:p>
            <a:pPr marL="171450" indent="-171450" algn="l">
              <a:buFont typeface="Arial" panose="020B0604020202020204" pitchFamily="34" charset="0"/>
              <a:buChar char="•"/>
            </a:pPr>
            <a:r>
              <a:rPr lang="en-US" sz="1200"/>
              <a:t>Celebrating employees' milestones and showing genuine care for them as individuals</a:t>
            </a:r>
          </a:p>
          <a:p>
            <a:pPr marL="171450" indent="-171450" algn="l">
              <a:buFont typeface="Arial" panose="020B0604020202020204" pitchFamily="34" charset="0"/>
              <a:buChar char="•"/>
            </a:pPr>
            <a:r>
              <a:rPr lang="en-US" sz="1200"/>
              <a:t>Supporting personal and professional development through coaching, training, and opportunities</a:t>
            </a:r>
          </a:p>
          <a:p>
            <a:pPr marL="171450" indent="-171450" algn="l">
              <a:buFont typeface="Arial" panose="020B0604020202020204" pitchFamily="34" charset="0"/>
              <a:buChar char="•"/>
            </a:pPr>
            <a:r>
              <a:rPr lang="en-US" sz="1200"/>
              <a:t>Ensuring that employees feel valued, secure in their employment, and that their career is a priority</a:t>
            </a:r>
          </a:p>
        </p:txBody>
      </p:sp>
      <p:sp>
        <p:nvSpPr>
          <p:cNvPr id="4" name="Text Placeholder 3">
            <a:extLst>
              <a:ext uri="{FF2B5EF4-FFF2-40B4-BE49-F238E27FC236}">
                <a16:creationId xmlns:a16="http://schemas.microsoft.com/office/drawing/2014/main" id="{19F1E44F-B81B-C4BA-D82B-6D4CCCE82EEF}"/>
              </a:ext>
            </a:extLst>
          </p:cNvPr>
          <p:cNvSpPr>
            <a:spLocks noGrp="1"/>
          </p:cNvSpPr>
          <p:nvPr>
            <p:ph type="body" sz="quarter" idx="11"/>
          </p:nvPr>
        </p:nvSpPr>
        <p:spPr>
          <a:xfrm>
            <a:off x="601494" y="1222325"/>
            <a:ext cx="9557390" cy="381000"/>
          </a:xfrm>
        </p:spPr>
        <p:txBody>
          <a:bodyPr/>
          <a:lstStyle/>
          <a:p>
            <a:r>
              <a:rPr lang="en-US"/>
              <a:t>Members reflected on ways companies and organizations can show up through these lenses… </a:t>
            </a:r>
            <a:r>
              <a:rPr lang="en-US" sz="1200">
                <a:solidFill>
                  <a:schemeClr val="accent1"/>
                </a:solidFill>
                <a:latin typeface="DM Sans" pitchFamily="2" charset="0"/>
              </a:rPr>
              <a:t>(unaided, n=49)</a:t>
            </a:r>
            <a:endParaRPr lang="en-US"/>
          </a:p>
        </p:txBody>
      </p:sp>
      <p:sp>
        <p:nvSpPr>
          <p:cNvPr id="14" name="Text Placeholder 7">
            <a:extLst>
              <a:ext uri="{FF2B5EF4-FFF2-40B4-BE49-F238E27FC236}">
                <a16:creationId xmlns:a16="http://schemas.microsoft.com/office/drawing/2014/main" id="{57396BE0-3E42-DC92-54CA-7E87AD631714}"/>
              </a:ext>
            </a:extLst>
          </p:cNvPr>
          <p:cNvSpPr txBox="1">
            <a:spLocks/>
          </p:cNvSpPr>
          <p:nvPr/>
        </p:nvSpPr>
        <p:spPr>
          <a:xfrm>
            <a:off x="223131" y="2670347"/>
            <a:ext cx="3795656" cy="3470645"/>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40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fontAlgn="auto">
              <a:spcAft>
                <a:spcPts val="0"/>
              </a:spcAft>
              <a:buFont typeface="Arial" panose="020B0604020202020204" pitchFamily="34" charset="0"/>
              <a:buChar char="•"/>
            </a:pPr>
            <a:r>
              <a:rPr lang="en-US" sz="1200"/>
              <a:t>Going above and beyond in customer service, offering more value than what is paid for</a:t>
            </a:r>
          </a:p>
          <a:p>
            <a:pPr marL="171450" indent="-171450" algn="l" fontAlgn="auto">
              <a:spcAft>
                <a:spcPts val="0"/>
              </a:spcAft>
              <a:buFont typeface="Arial" panose="020B0604020202020204" pitchFamily="34" charset="0"/>
              <a:buChar char="•"/>
            </a:pPr>
            <a:r>
              <a:rPr lang="en-US" sz="1200"/>
              <a:t>Responding promptly and thoughtfully to complaints and problems</a:t>
            </a:r>
          </a:p>
          <a:p>
            <a:pPr marL="171450" indent="-171450" algn="l" fontAlgn="auto">
              <a:spcAft>
                <a:spcPts val="0"/>
              </a:spcAft>
              <a:buFont typeface="Arial" panose="020B0604020202020204" pitchFamily="34" charset="0"/>
              <a:buChar char="•"/>
            </a:pPr>
            <a:r>
              <a:rPr lang="en-US" sz="1200"/>
              <a:t>Standing behind their products and services with guarantees and support</a:t>
            </a:r>
          </a:p>
          <a:p>
            <a:pPr marL="171450" indent="-171450" algn="l" fontAlgn="auto">
              <a:spcAft>
                <a:spcPts val="0"/>
              </a:spcAft>
              <a:buFont typeface="Arial" panose="020B0604020202020204" pitchFamily="34" charset="0"/>
              <a:buChar char="•"/>
            </a:pPr>
            <a:r>
              <a:rPr lang="en-US" sz="1200"/>
              <a:t>Listening to customers' issues and offering assistance, support, and suggestions</a:t>
            </a:r>
          </a:p>
          <a:p>
            <a:pPr marL="171450" indent="-171450" algn="l" fontAlgn="auto">
              <a:spcAft>
                <a:spcPts val="0"/>
              </a:spcAft>
              <a:buFont typeface="Arial" panose="020B0604020202020204" pitchFamily="34" charset="0"/>
              <a:buChar char="•"/>
            </a:pPr>
            <a:r>
              <a:rPr lang="en-US" sz="1200"/>
              <a:t>Providing proactive updates, follow-ups, and customized services tailored to individual needs</a:t>
            </a:r>
          </a:p>
          <a:p>
            <a:pPr marL="171450" indent="-171450" algn="l" fontAlgn="auto">
              <a:spcAft>
                <a:spcPts val="0"/>
              </a:spcAft>
              <a:buFont typeface="Arial" panose="020B0604020202020204" pitchFamily="34" charset="0"/>
              <a:buChar char="•"/>
            </a:pPr>
            <a:r>
              <a:rPr lang="en-US" sz="1200"/>
              <a:t>Being reliable, transparent, and ethical in all actions</a:t>
            </a:r>
          </a:p>
          <a:p>
            <a:pPr marL="171450" indent="-171450" algn="l" fontAlgn="auto">
              <a:spcAft>
                <a:spcPts val="0"/>
              </a:spcAft>
              <a:buFont typeface="Arial" panose="020B0604020202020204" pitchFamily="34" charset="0"/>
              <a:buChar char="•"/>
            </a:pPr>
            <a:r>
              <a:rPr lang="en-US" sz="1200"/>
              <a:t>Allowing flexibility in policies, such as return policies, to accommodate exceptional circumstances</a:t>
            </a:r>
          </a:p>
        </p:txBody>
      </p:sp>
      <p:sp>
        <p:nvSpPr>
          <p:cNvPr id="15" name="Text Placeholder 7">
            <a:extLst>
              <a:ext uri="{FF2B5EF4-FFF2-40B4-BE49-F238E27FC236}">
                <a16:creationId xmlns:a16="http://schemas.microsoft.com/office/drawing/2014/main" id="{1A37FC17-D7A0-43F3-3EC9-0E3F77FD65AE}"/>
              </a:ext>
            </a:extLst>
          </p:cNvPr>
          <p:cNvSpPr txBox="1">
            <a:spLocks/>
          </p:cNvSpPr>
          <p:nvPr/>
        </p:nvSpPr>
        <p:spPr>
          <a:xfrm>
            <a:off x="4022739" y="2671762"/>
            <a:ext cx="3653027" cy="2123574"/>
          </a:xfrm>
          <a:prstGeom prst="rect">
            <a:avLst/>
          </a:prstGeom>
        </p:spPr>
        <p:txBody>
          <a:bodyPr anchor="ctr" anchorCtr="0"/>
          <a:lstStyle>
            <a:lvl1pPr marL="0" indent="0" algn="ctr" defTabSz="914400" rtl="0" eaLnBrk="1" latinLnBrk="0" hangingPunct="1">
              <a:lnSpc>
                <a:spcPct val="90000"/>
              </a:lnSpc>
              <a:spcBef>
                <a:spcPts val="1000"/>
              </a:spcBef>
              <a:buFont typeface="Arial" panose="020B0604020202020204" pitchFamily="34" charset="0"/>
              <a:buNone/>
              <a:defRPr sz="140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l" fontAlgn="auto">
              <a:spcAft>
                <a:spcPts val="0"/>
              </a:spcAft>
              <a:buFont typeface="Arial" panose="020B0604020202020204" pitchFamily="34" charset="0"/>
              <a:buChar char="•"/>
            </a:pPr>
            <a:r>
              <a:rPr lang="en-US" sz="1200"/>
              <a:t>Taking actions or changing policies to support social causes or disadvantaged groups</a:t>
            </a:r>
          </a:p>
          <a:p>
            <a:pPr marL="171450" indent="-171450" algn="l" fontAlgn="auto">
              <a:spcAft>
                <a:spcPts val="0"/>
              </a:spcAft>
              <a:buFont typeface="Arial" panose="020B0604020202020204" pitchFamily="34" charset="0"/>
              <a:buChar char="•"/>
            </a:pPr>
            <a:r>
              <a:rPr lang="en-US" sz="1200"/>
              <a:t>Engaging in fundraising or community support activities during important times like heritage months or pride month</a:t>
            </a:r>
          </a:p>
          <a:p>
            <a:pPr marL="171450" indent="-171450" algn="l" fontAlgn="auto">
              <a:spcAft>
                <a:spcPts val="0"/>
              </a:spcAft>
              <a:buFont typeface="Arial" panose="020B0604020202020204" pitchFamily="34" charset="0"/>
              <a:buChar char="•"/>
            </a:pPr>
            <a:r>
              <a:rPr lang="en-US" sz="1200"/>
              <a:t>Sourcing products in a way that does not harm indigenous groups or the environment</a:t>
            </a:r>
          </a:p>
          <a:p>
            <a:pPr marL="171450" indent="-171450" algn="l" fontAlgn="auto">
              <a:spcAft>
                <a:spcPts val="0"/>
              </a:spcAft>
              <a:buFont typeface="Arial" panose="020B0604020202020204" pitchFamily="34" charset="0"/>
              <a:buChar char="•"/>
            </a:pPr>
            <a:r>
              <a:rPr lang="en-US" sz="1200"/>
              <a:t>Showing up in support of groups by being present and advocating for their needs</a:t>
            </a:r>
          </a:p>
        </p:txBody>
      </p:sp>
      <p:sp>
        <p:nvSpPr>
          <p:cNvPr id="9" name="TextBox 8">
            <a:extLst>
              <a:ext uri="{FF2B5EF4-FFF2-40B4-BE49-F238E27FC236}">
                <a16:creationId xmlns:a16="http://schemas.microsoft.com/office/drawing/2014/main" id="{38139515-16BC-6592-A087-928C8837001F}"/>
              </a:ext>
            </a:extLst>
          </p:cNvPr>
          <p:cNvSpPr txBox="1"/>
          <p:nvPr/>
        </p:nvSpPr>
        <p:spPr>
          <a:xfrm>
            <a:off x="0" y="0"/>
            <a:ext cx="1857676" cy="153888"/>
          </a:xfrm>
          <a:prstGeom prst="rect">
            <a:avLst/>
          </a:prstGeom>
          <a:solidFill>
            <a:schemeClr val="accent2"/>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EXPECTATIONS</a:t>
            </a:r>
          </a:p>
        </p:txBody>
      </p:sp>
      <p:pic>
        <p:nvPicPr>
          <p:cNvPr id="13" name="Graphic 12">
            <a:extLst>
              <a:ext uri="{FF2B5EF4-FFF2-40B4-BE49-F238E27FC236}">
                <a16:creationId xmlns:a16="http://schemas.microsoft.com/office/drawing/2014/main" id="{3BFF4312-8802-DBCE-1FB8-011472277F0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144" y="6347571"/>
            <a:ext cx="1067443" cy="173568"/>
          </a:xfrm>
          <a:prstGeom prst="rect">
            <a:avLst/>
          </a:prstGeom>
        </p:spPr>
      </p:pic>
      <p:sp>
        <p:nvSpPr>
          <p:cNvPr id="16" name="TextBox 15">
            <a:extLst>
              <a:ext uri="{FF2B5EF4-FFF2-40B4-BE49-F238E27FC236}">
                <a16:creationId xmlns:a16="http://schemas.microsoft.com/office/drawing/2014/main" id="{3413E564-5A9A-1676-02AF-E527D31B0A08}"/>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74074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4DEBEB9B-CC08-F3DA-C420-A15BE344ADA5}"/>
              </a:ext>
            </a:extLst>
          </p:cNvPr>
          <p:cNvSpPr>
            <a:spLocks noGrp="1"/>
          </p:cNvSpPr>
          <p:nvPr>
            <p:ph type="body" sz="quarter" idx="12"/>
          </p:nvPr>
        </p:nvSpPr>
        <p:spPr>
          <a:xfrm>
            <a:off x="603504" y="1818716"/>
            <a:ext cx="10591800" cy="4230474"/>
          </a:xfrm>
        </p:spPr>
        <p:txBody>
          <a:bodyPr/>
          <a:lstStyle/>
          <a:p>
            <a:pPr algn="l" fontAlgn="auto">
              <a:spcAft>
                <a:spcPts val="0"/>
              </a:spcAft>
            </a:pPr>
            <a:r>
              <a:rPr lang="en-US" sz="1600" b="1">
                <a:effectLst/>
                <a:latin typeface="DM Sans" pitchFamily="2" charset="0"/>
                <a:ea typeface="Calibri" panose="020F0502020204030204" pitchFamily="34" charset="0"/>
                <a:cs typeface="Times New Roman" panose="02020603050405020304" pitchFamily="18" charset="0"/>
              </a:rPr>
              <a:t>Exceptional Customer Service </a:t>
            </a:r>
            <a:r>
              <a:rPr lang="en-US" sz="1600">
                <a:effectLst/>
                <a:latin typeface="DM Sans" pitchFamily="2" charset="0"/>
                <a:ea typeface="Calibri" panose="020F0502020204030204" pitchFamily="34" charset="0"/>
                <a:cs typeface="Times New Roman" panose="02020603050405020304" pitchFamily="18" charset="0"/>
              </a:rPr>
              <a:t>that is responsive, timely, and hassle-free </a:t>
            </a:r>
            <a:r>
              <a:rPr lang="en-US" sz="1200">
                <a:effectLst/>
                <a:latin typeface="DM Sans" pitchFamily="2" charset="0"/>
                <a:ea typeface="Calibri" panose="020F0502020204030204" pitchFamily="34" charset="0"/>
                <a:cs typeface="Times New Roman" panose="02020603050405020304" pitchFamily="18" charset="0"/>
              </a:rPr>
              <a:t>(n=10) </a:t>
            </a:r>
            <a:endParaRPr lang="en-US" sz="1600">
              <a:effectLst/>
              <a:latin typeface="DM Sans" pitchFamily="2" charset="0"/>
              <a:ea typeface="Calibri" panose="020F0502020204030204" pitchFamily="34" charset="0"/>
              <a:cs typeface="Times New Roman" panose="02020603050405020304" pitchFamily="18" charset="0"/>
            </a:endParaRPr>
          </a:p>
          <a:p>
            <a:pPr marL="457200" lvl="1" indent="0">
              <a:buNone/>
            </a:pPr>
            <a:r>
              <a:rPr lang="en-US" sz="1400">
                <a:latin typeface="DM Sans" pitchFamily="2" charset="0"/>
              </a:rPr>
              <a:t>Members shared stories of company representatives making exceptional efforts to resolve issues and companies making exceptions to policy to ensure an individual got what they needed. </a:t>
            </a:r>
          </a:p>
          <a:p>
            <a:r>
              <a:rPr lang="en-US" sz="1600" b="1">
                <a:effectLst/>
                <a:latin typeface="DM Sans" pitchFamily="2" charset="0"/>
                <a:ea typeface="Calibri" panose="020F0502020204030204" pitchFamily="34" charset="0"/>
                <a:cs typeface="Times New Roman" panose="02020603050405020304" pitchFamily="18" charset="0"/>
              </a:rPr>
              <a:t>Employer Support during Personal Challenges </a:t>
            </a:r>
            <a:r>
              <a:rPr lang="en-US" sz="1200">
                <a:effectLst/>
                <a:latin typeface="DM Sans" pitchFamily="2" charset="0"/>
                <a:ea typeface="Calibri" panose="020F0502020204030204" pitchFamily="34" charset="0"/>
                <a:cs typeface="Times New Roman" panose="02020603050405020304" pitchFamily="18" charset="0"/>
              </a:rPr>
              <a:t>(n=9)</a:t>
            </a:r>
          </a:p>
          <a:p>
            <a:pPr marL="457200" lvl="1" indent="0">
              <a:buNone/>
            </a:pPr>
            <a:r>
              <a:rPr lang="en-US" sz="1400">
                <a:latin typeface="DM Sans" pitchFamily="2" charset="0"/>
              </a:rPr>
              <a:t>Companies show up for their employees by responding with compassion and flexibility as the personal circumstances of employees change leaves a powerful and positive impression of the organization with that individual. </a:t>
            </a:r>
          </a:p>
          <a:p>
            <a:r>
              <a:rPr lang="en-US" sz="1600" b="1">
                <a:effectLst/>
                <a:latin typeface="DM Sans" pitchFamily="2" charset="0"/>
                <a:ea typeface="Calibri" panose="020F0502020204030204" pitchFamily="34" charset="0"/>
                <a:cs typeface="Times New Roman" panose="02020603050405020304" pitchFamily="18" charset="0"/>
              </a:rPr>
              <a:t>Financial and Material Support </a:t>
            </a:r>
            <a:r>
              <a:rPr lang="en-US" sz="1600">
                <a:effectLst/>
                <a:latin typeface="DM Sans" pitchFamily="2" charset="0"/>
                <a:ea typeface="Calibri" panose="020F0502020204030204" pitchFamily="34" charset="0"/>
                <a:cs typeface="Times New Roman" panose="02020603050405020304" pitchFamily="18" charset="0"/>
              </a:rPr>
              <a:t>that offers more value than what is paid for </a:t>
            </a:r>
            <a:r>
              <a:rPr lang="en-US" sz="1200">
                <a:effectLst/>
                <a:latin typeface="DM Sans" pitchFamily="2" charset="0"/>
                <a:ea typeface="Calibri" panose="020F0502020204030204" pitchFamily="34" charset="0"/>
                <a:cs typeface="Times New Roman" panose="02020603050405020304" pitchFamily="18" charset="0"/>
              </a:rPr>
              <a:t>(n=6)</a:t>
            </a:r>
          </a:p>
          <a:p>
            <a:pPr marL="457200" lvl="1" indent="0">
              <a:buNone/>
            </a:pPr>
            <a:r>
              <a:rPr lang="en-US" sz="1400">
                <a:latin typeface="DM Sans" pitchFamily="2" charset="0"/>
              </a:rPr>
              <a:t>Members shared stories of gratis services and waived fees, problem resolutions, and adjustments to be sure individual needs were met. </a:t>
            </a:r>
          </a:p>
          <a:p>
            <a:r>
              <a:rPr lang="en-US" sz="1600" b="1">
                <a:effectLst/>
                <a:latin typeface="DM Sans" pitchFamily="2" charset="0"/>
                <a:ea typeface="Calibri" panose="020F0502020204030204" pitchFamily="34" charset="0"/>
                <a:cs typeface="Times New Roman" panose="02020603050405020304" pitchFamily="18" charset="0"/>
              </a:rPr>
              <a:t>Acts of Kindness and Going Beyond Duty </a:t>
            </a:r>
            <a:r>
              <a:rPr lang="en-US" sz="1600">
                <a:effectLst/>
                <a:latin typeface="DM Sans" pitchFamily="2" charset="0"/>
                <a:ea typeface="Calibri" panose="020F0502020204030204" pitchFamily="34" charset="0"/>
                <a:cs typeface="Times New Roman" panose="02020603050405020304" pitchFamily="18" charset="0"/>
              </a:rPr>
              <a:t>makes customers feel valued and important </a:t>
            </a:r>
            <a:r>
              <a:rPr lang="en-US" sz="1200">
                <a:effectLst/>
                <a:latin typeface="DM Sans" pitchFamily="2" charset="0"/>
                <a:ea typeface="Calibri" panose="020F0502020204030204" pitchFamily="34" charset="0"/>
                <a:cs typeface="Times New Roman" panose="02020603050405020304" pitchFamily="18" charset="0"/>
              </a:rPr>
              <a:t>(n=5)</a:t>
            </a:r>
          </a:p>
          <a:p>
            <a:pPr marL="457200" lvl="1" indent="0">
              <a:buNone/>
            </a:pPr>
            <a:r>
              <a:rPr lang="en-US" sz="1400">
                <a:latin typeface="DM Sans" pitchFamily="2" charset="0"/>
                <a:ea typeface="Calibri" panose="020F0502020204030204" pitchFamily="34" charset="0"/>
                <a:cs typeface="Times New Roman" panose="02020603050405020304" pitchFamily="18" charset="0"/>
              </a:rPr>
              <a:t>Stories describe moments where companies and their representatives honored promises and did what felt right even if it went beyond policy.</a:t>
            </a:r>
          </a:p>
          <a:p>
            <a:r>
              <a:rPr lang="en-US" sz="1600" b="1">
                <a:effectLst/>
                <a:latin typeface="DM Sans" pitchFamily="2" charset="0"/>
                <a:ea typeface="Calibri" panose="020F0502020204030204" pitchFamily="34" charset="0"/>
                <a:cs typeface="Times New Roman" panose="02020603050405020304" pitchFamily="18" charset="0"/>
              </a:rPr>
              <a:t>Advocacy and Problem Resolution </a:t>
            </a:r>
            <a:r>
              <a:rPr lang="en-US" sz="1600">
                <a:effectLst/>
                <a:latin typeface="DM Sans" pitchFamily="2" charset="0"/>
                <a:ea typeface="Calibri" panose="020F0502020204030204" pitchFamily="34" charset="0"/>
                <a:cs typeface="Times New Roman" panose="02020603050405020304" pitchFamily="18" charset="0"/>
              </a:rPr>
              <a:t>on a person’s behalf </a:t>
            </a:r>
            <a:r>
              <a:rPr lang="en-US" sz="1200">
                <a:effectLst/>
                <a:latin typeface="DM Sans" pitchFamily="2" charset="0"/>
                <a:ea typeface="Calibri" panose="020F0502020204030204" pitchFamily="34" charset="0"/>
                <a:cs typeface="Times New Roman" panose="02020603050405020304" pitchFamily="18" charset="0"/>
              </a:rPr>
              <a:t>(n=3)</a:t>
            </a:r>
          </a:p>
          <a:p>
            <a:pPr marL="457200" lvl="1" indent="0">
              <a:buNone/>
            </a:pPr>
            <a:r>
              <a:rPr lang="en-US" sz="1400">
                <a:latin typeface="DM Sans" pitchFamily="2" charset="0"/>
                <a:cs typeface="Times New Roman" panose="02020603050405020304" pitchFamily="18" charset="0"/>
              </a:rPr>
              <a:t>Members describe issues that seemed unresolvable until someone stepped in to clear the path to resolution.</a:t>
            </a:r>
            <a:endParaRPr lang="en-US" sz="1400">
              <a:latin typeface="DM Sans" pitchFamily="2" charset="0"/>
            </a:endParaRPr>
          </a:p>
        </p:txBody>
      </p:sp>
      <p:sp>
        <p:nvSpPr>
          <p:cNvPr id="10" name="Text Placeholder 9">
            <a:extLst>
              <a:ext uri="{FF2B5EF4-FFF2-40B4-BE49-F238E27FC236}">
                <a16:creationId xmlns:a16="http://schemas.microsoft.com/office/drawing/2014/main" id="{AB611D2B-A8F2-D92A-EBB3-E036BBECFCB4}"/>
              </a:ext>
            </a:extLst>
          </p:cNvPr>
          <p:cNvSpPr>
            <a:spLocks noGrp="1"/>
          </p:cNvSpPr>
          <p:nvPr>
            <p:ph type="body" sz="quarter" idx="10"/>
          </p:nvPr>
        </p:nvSpPr>
        <p:spPr>
          <a:xfrm>
            <a:off x="603504" y="384048"/>
            <a:ext cx="8839200" cy="606552"/>
          </a:xfrm>
        </p:spPr>
        <p:txBody>
          <a:bodyPr/>
          <a:lstStyle/>
          <a:p>
            <a:r>
              <a:rPr lang="en-US"/>
              <a:t>Companies and organizations show up by offering exceptional service, genuine commitment to well-being and satisfaction, and a culture of support and integrity</a:t>
            </a:r>
          </a:p>
        </p:txBody>
      </p:sp>
      <p:sp>
        <p:nvSpPr>
          <p:cNvPr id="4" name="TextBox 3">
            <a:extLst>
              <a:ext uri="{FF2B5EF4-FFF2-40B4-BE49-F238E27FC236}">
                <a16:creationId xmlns:a16="http://schemas.microsoft.com/office/drawing/2014/main" id="{42357EB3-B1E7-6FA9-D889-376C139B8469}"/>
              </a:ext>
            </a:extLst>
          </p:cNvPr>
          <p:cNvSpPr txBox="1"/>
          <p:nvPr/>
        </p:nvSpPr>
        <p:spPr>
          <a:xfrm>
            <a:off x="0" y="0"/>
            <a:ext cx="1857676" cy="153888"/>
          </a:xfrm>
          <a:prstGeom prst="rect">
            <a:avLst/>
          </a:prstGeom>
          <a:solidFill>
            <a:schemeClr val="accent3"/>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ACTIONS</a:t>
            </a:r>
          </a:p>
        </p:txBody>
      </p:sp>
      <p:sp>
        <p:nvSpPr>
          <p:cNvPr id="5" name="TextBox 4">
            <a:extLst>
              <a:ext uri="{FF2B5EF4-FFF2-40B4-BE49-F238E27FC236}">
                <a16:creationId xmlns:a16="http://schemas.microsoft.com/office/drawing/2014/main" id="{B66BAD3D-B153-EEB3-5B9A-F12E6649F1F4}"/>
              </a:ext>
            </a:extLst>
          </p:cNvPr>
          <p:cNvSpPr txBox="1"/>
          <p:nvPr/>
        </p:nvSpPr>
        <p:spPr>
          <a:xfrm>
            <a:off x="479576" y="1435534"/>
            <a:ext cx="8597046" cy="338554"/>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a:solidFill>
                  <a:schemeClr val="accent1"/>
                </a:solidFill>
                <a:latin typeface="DM Sans" pitchFamily="2" charset="0"/>
              </a:rPr>
              <a:t>Ways that companies and organizations show up, from member stories </a:t>
            </a:r>
            <a:r>
              <a:rPr lang="en-US" sz="1200">
                <a:solidFill>
                  <a:schemeClr val="accent1"/>
                </a:solidFill>
                <a:latin typeface="DM Sans" pitchFamily="2" charset="0"/>
              </a:rPr>
              <a:t>(unaided, n=38)</a:t>
            </a:r>
          </a:p>
        </p:txBody>
      </p:sp>
      <p:pic>
        <p:nvPicPr>
          <p:cNvPr id="6" name="Graphic 5">
            <a:extLst>
              <a:ext uri="{FF2B5EF4-FFF2-40B4-BE49-F238E27FC236}">
                <a16:creationId xmlns:a16="http://schemas.microsoft.com/office/drawing/2014/main" id="{4A4EAF93-2192-9C40-0DFB-B951C66B19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144" y="6347571"/>
            <a:ext cx="1067443" cy="173568"/>
          </a:xfrm>
          <a:prstGeom prst="rect">
            <a:avLst/>
          </a:prstGeom>
        </p:spPr>
      </p:pic>
      <p:sp>
        <p:nvSpPr>
          <p:cNvPr id="7" name="TextBox 6">
            <a:extLst>
              <a:ext uri="{FF2B5EF4-FFF2-40B4-BE49-F238E27FC236}">
                <a16:creationId xmlns:a16="http://schemas.microsoft.com/office/drawing/2014/main" id="{731ECE3E-B37E-61EF-68A2-CC2BF5778034}"/>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127807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3E7047F-A325-C9C0-B648-565E107C717D}"/>
              </a:ext>
            </a:extLst>
          </p:cNvPr>
          <p:cNvSpPr>
            <a:spLocks noGrp="1"/>
          </p:cNvSpPr>
          <p:nvPr>
            <p:ph type="body" sz="quarter" idx="10"/>
          </p:nvPr>
        </p:nvSpPr>
        <p:spPr/>
        <p:txBody>
          <a:bodyPr/>
          <a:lstStyle/>
          <a:p>
            <a:r>
              <a:rPr lang="en-US"/>
              <a:t>Positively impactful moments are often delivered by representatives empowered and encouraged to meet the needs of the moment, not just their obligations</a:t>
            </a:r>
          </a:p>
        </p:txBody>
      </p:sp>
      <p:sp>
        <p:nvSpPr>
          <p:cNvPr id="16" name="Text Placeholder 15">
            <a:extLst>
              <a:ext uri="{FF2B5EF4-FFF2-40B4-BE49-F238E27FC236}">
                <a16:creationId xmlns:a16="http://schemas.microsoft.com/office/drawing/2014/main" id="{37CBA350-EF0F-713D-36B5-FF94A1C0A08E}"/>
              </a:ext>
            </a:extLst>
          </p:cNvPr>
          <p:cNvSpPr>
            <a:spLocks noGrp="1"/>
          </p:cNvSpPr>
          <p:nvPr>
            <p:ph type="body" sz="quarter" idx="35"/>
          </p:nvPr>
        </p:nvSpPr>
        <p:spPr>
          <a:xfrm>
            <a:off x="704055" y="3599329"/>
            <a:ext cx="2339975" cy="1745730"/>
          </a:xfrm>
        </p:spPr>
        <p:txBody>
          <a:bodyPr/>
          <a:lstStyle/>
          <a:p>
            <a:r>
              <a:rPr lang="en-US" sz="1200" i="1"/>
              <a:t>“Once I had an issue with luggage and an employee completely went out of her way to assist, even going to physically get my luggage off the plane once it was checked through and rechecked it in the correct flight.” - Commercial, 50-64, Woman </a:t>
            </a:r>
          </a:p>
          <a:p>
            <a:endParaRPr lang="en-US" sz="1200" i="1"/>
          </a:p>
        </p:txBody>
      </p:sp>
      <p:sp>
        <p:nvSpPr>
          <p:cNvPr id="20" name="Text Placeholder 19">
            <a:extLst>
              <a:ext uri="{FF2B5EF4-FFF2-40B4-BE49-F238E27FC236}">
                <a16:creationId xmlns:a16="http://schemas.microsoft.com/office/drawing/2014/main" id="{E2896078-00C4-4EBB-E106-2CC145979B6B}"/>
              </a:ext>
            </a:extLst>
          </p:cNvPr>
          <p:cNvSpPr>
            <a:spLocks noGrp="1"/>
          </p:cNvSpPr>
          <p:nvPr>
            <p:ph type="body" sz="quarter" idx="42"/>
          </p:nvPr>
        </p:nvSpPr>
        <p:spPr>
          <a:xfrm>
            <a:off x="3352800" y="3599329"/>
            <a:ext cx="2249652" cy="2057401"/>
          </a:xfrm>
        </p:spPr>
        <p:txBody>
          <a:bodyPr/>
          <a:lstStyle/>
          <a:p>
            <a:r>
              <a:rPr lang="en-US" sz="1200" i="1"/>
              <a:t>“We were having a reno done on our newly purchased home… in the middle of all this, I got diagnosed with breast cancer. The [contractor] worked with me to be sure that I had a working home 2 days before my surgery so I could get rid of the construction dust and settle in.” - Commercial, 50-64, Woman </a:t>
            </a:r>
          </a:p>
          <a:p>
            <a:endParaRPr lang="en-US"/>
          </a:p>
          <a:p>
            <a:endParaRPr lang="en-US"/>
          </a:p>
        </p:txBody>
      </p:sp>
      <p:sp>
        <p:nvSpPr>
          <p:cNvPr id="21" name="Text Placeholder 20">
            <a:extLst>
              <a:ext uri="{FF2B5EF4-FFF2-40B4-BE49-F238E27FC236}">
                <a16:creationId xmlns:a16="http://schemas.microsoft.com/office/drawing/2014/main" id="{D2A4A163-2F17-E80F-FB1A-732415C1B123}"/>
              </a:ext>
            </a:extLst>
          </p:cNvPr>
          <p:cNvSpPr>
            <a:spLocks noGrp="1"/>
          </p:cNvSpPr>
          <p:nvPr>
            <p:ph type="body" sz="quarter" idx="43"/>
          </p:nvPr>
        </p:nvSpPr>
        <p:spPr>
          <a:xfrm>
            <a:off x="6019800" y="3599329"/>
            <a:ext cx="2169948" cy="1870902"/>
          </a:xfrm>
        </p:spPr>
        <p:txBody>
          <a:bodyPr/>
          <a:lstStyle/>
          <a:p>
            <a:r>
              <a:rPr lang="en-US" sz="1200" i="1"/>
              <a:t>“My gas company, which has been unable to bill my account due to a glitch for almost 6 months [has] a representative who communicates proactively to tell me what to expect in this odd, uncommon scenario. This makes me trust the company a little more.” - Commercial, </a:t>
            </a:r>
            <a:br>
              <a:rPr lang="en-US" sz="1200" i="1"/>
            </a:br>
            <a:r>
              <a:rPr lang="en-US" sz="1200" i="1"/>
              <a:t>35-49, Woman </a:t>
            </a:r>
          </a:p>
          <a:p>
            <a:endParaRPr lang="en-US"/>
          </a:p>
          <a:p>
            <a:endParaRPr lang="en-US"/>
          </a:p>
        </p:txBody>
      </p:sp>
      <p:sp>
        <p:nvSpPr>
          <p:cNvPr id="22" name="Text Placeholder 21">
            <a:extLst>
              <a:ext uri="{FF2B5EF4-FFF2-40B4-BE49-F238E27FC236}">
                <a16:creationId xmlns:a16="http://schemas.microsoft.com/office/drawing/2014/main" id="{C70E9F0F-ED62-C302-7FF6-BE59F7AA265F}"/>
              </a:ext>
            </a:extLst>
          </p:cNvPr>
          <p:cNvSpPr>
            <a:spLocks noGrp="1"/>
          </p:cNvSpPr>
          <p:nvPr>
            <p:ph type="body" sz="quarter" idx="44"/>
          </p:nvPr>
        </p:nvSpPr>
        <p:spPr>
          <a:xfrm>
            <a:off x="8532648" y="3599329"/>
            <a:ext cx="2249652" cy="1870902"/>
          </a:xfrm>
        </p:spPr>
        <p:txBody>
          <a:bodyPr/>
          <a:lstStyle/>
          <a:p>
            <a:r>
              <a:rPr lang="en-US" sz="1200" i="1"/>
              <a:t>“I went to the local watering hole and had one too many drinks. One of the bartenders walked me home and got me into my house to make sure I was safe. That was above and beyond what the business needed to do. They could have just thrown me out instead of took me by the hand to my home.” </a:t>
            </a:r>
            <a:br>
              <a:rPr lang="en-US" sz="1200" i="1"/>
            </a:br>
            <a:r>
              <a:rPr lang="en-US" sz="1200" i="1"/>
              <a:t>- Commercial, 35-49, Man </a:t>
            </a:r>
          </a:p>
          <a:p>
            <a:endParaRPr lang="en-US"/>
          </a:p>
          <a:p>
            <a:endParaRPr lang="en-US"/>
          </a:p>
        </p:txBody>
      </p:sp>
      <p:pic>
        <p:nvPicPr>
          <p:cNvPr id="24" name="Picture 23" descr="Masked woman rolling suitcase">
            <a:extLst>
              <a:ext uri="{FF2B5EF4-FFF2-40B4-BE49-F238E27FC236}">
                <a16:creationId xmlns:a16="http://schemas.microsoft.com/office/drawing/2014/main" id="{979A100D-46C9-C6B7-E1C0-6D67EC3EFDEE}"/>
              </a:ext>
            </a:extLst>
          </p:cNvPr>
          <p:cNvPicPr>
            <a:picLocks noChangeAspect="1"/>
          </p:cNvPicPr>
          <p:nvPr/>
        </p:nvPicPr>
        <p:blipFill>
          <a:blip r:embed="rId3" cstate="print">
            <a:extLst>
              <a:ext uri="{28A0092B-C50C-407E-A947-70E740481C1C}">
                <a14:useLocalDpi xmlns:a14="http://schemas.microsoft.com/office/drawing/2010/main" val="0"/>
              </a:ext>
            </a:extLst>
          </a:blip>
          <a:srcRect l="9897" r="9897"/>
          <a:stretch/>
        </p:blipFill>
        <p:spPr>
          <a:xfrm>
            <a:off x="722148" y="1676400"/>
            <a:ext cx="2249652" cy="1870902"/>
          </a:xfrm>
          <a:prstGeom prst="rect">
            <a:avLst/>
          </a:prstGeom>
        </p:spPr>
      </p:pic>
      <p:pic>
        <p:nvPicPr>
          <p:cNvPr id="25" name="Picture 24" descr="Person handing over keys">
            <a:extLst>
              <a:ext uri="{FF2B5EF4-FFF2-40B4-BE49-F238E27FC236}">
                <a16:creationId xmlns:a16="http://schemas.microsoft.com/office/drawing/2014/main" id="{EFE0EA54-589B-DF8C-E130-8470D741BDF6}"/>
              </a:ext>
            </a:extLst>
          </p:cNvPr>
          <p:cNvPicPr>
            <a:picLocks noChangeAspect="1"/>
          </p:cNvPicPr>
          <p:nvPr/>
        </p:nvPicPr>
        <p:blipFill>
          <a:blip r:embed="rId4" cstate="print">
            <a:extLst>
              <a:ext uri="{28A0092B-C50C-407E-A947-70E740481C1C}">
                <a14:useLocalDpi xmlns:a14="http://schemas.microsoft.com/office/drawing/2010/main" val="0"/>
              </a:ext>
            </a:extLst>
          </a:blip>
          <a:srcRect l="9919" r="9919"/>
          <a:stretch/>
        </p:blipFill>
        <p:spPr>
          <a:xfrm>
            <a:off x="3352800" y="1676400"/>
            <a:ext cx="2249652" cy="1870902"/>
          </a:xfrm>
          <a:prstGeom prst="rect">
            <a:avLst/>
          </a:prstGeom>
        </p:spPr>
      </p:pic>
      <p:pic>
        <p:nvPicPr>
          <p:cNvPr id="26" name="Picture 25" descr="Team of four people using computer in call center">
            <a:extLst>
              <a:ext uri="{FF2B5EF4-FFF2-40B4-BE49-F238E27FC236}">
                <a16:creationId xmlns:a16="http://schemas.microsoft.com/office/drawing/2014/main" id="{3AE2D131-BF6C-2F87-01A8-4FD032E06349}"/>
              </a:ext>
            </a:extLst>
          </p:cNvPr>
          <p:cNvPicPr>
            <a:picLocks noChangeAspect="1"/>
          </p:cNvPicPr>
          <p:nvPr/>
        </p:nvPicPr>
        <p:blipFill>
          <a:blip r:embed="rId5" cstate="print">
            <a:extLst>
              <a:ext uri="{28A0092B-C50C-407E-A947-70E740481C1C}">
                <a14:useLocalDpi xmlns:a14="http://schemas.microsoft.com/office/drawing/2010/main" val="0"/>
              </a:ext>
            </a:extLst>
          </a:blip>
          <a:srcRect l="16215" r="16215"/>
          <a:stretch/>
        </p:blipFill>
        <p:spPr>
          <a:xfrm>
            <a:off x="5940399" y="1690416"/>
            <a:ext cx="2249652" cy="1870902"/>
          </a:xfrm>
          <a:prstGeom prst="rect">
            <a:avLst/>
          </a:prstGeom>
        </p:spPr>
      </p:pic>
      <p:pic>
        <p:nvPicPr>
          <p:cNvPr id="27" name="Picture 26">
            <a:extLst>
              <a:ext uri="{FF2B5EF4-FFF2-40B4-BE49-F238E27FC236}">
                <a16:creationId xmlns:a16="http://schemas.microsoft.com/office/drawing/2014/main" id="{9CD038F0-F9C1-7CBF-0C7E-1D7F7224A62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7960" t="19497" r="11850" b="17908"/>
          <a:stretch/>
        </p:blipFill>
        <p:spPr>
          <a:xfrm>
            <a:off x="8532648" y="1714183"/>
            <a:ext cx="2249652" cy="1870902"/>
          </a:xfrm>
          <a:prstGeom prst="rect">
            <a:avLst/>
          </a:prstGeom>
        </p:spPr>
      </p:pic>
      <p:sp>
        <p:nvSpPr>
          <p:cNvPr id="2" name="TextBox 1">
            <a:extLst>
              <a:ext uri="{FF2B5EF4-FFF2-40B4-BE49-F238E27FC236}">
                <a16:creationId xmlns:a16="http://schemas.microsoft.com/office/drawing/2014/main" id="{5C17970D-E98C-80A7-E5F9-C11D6C228E0B}"/>
              </a:ext>
            </a:extLst>
          </p:cNvPr>
          <p:cNvSpPr txBox="1"/>
          <p:nvPr/>
        </p:nvSpPr>
        <p:spPr>
          <a:xfrm>
            <a:off x="232144" y="5972391"/>
            <a:ext cx="3660648" cy="246221"/>
          </a:xfrm>
          <a:prstGeom prst="rect">
            <a:avLst/>
          </a:prstGeom>
        </p:spPr>
        <p:txBody>
          <a:bodyPr wrap="square" lIns="0" tIns="0" rIns="0" bIns="0" rtlCol="0">
            <a:spAutoFit/>
          </a:bodyPr>
          <a:lstStyle/>
          <a:p>
            <a:pPr algn="l" fontAlgn="auto">
              <a:spcAft>
                <a:spcPts val="0"/>
              </a:spcAft>
            </a:pPr>
            <a:r>
              <a:rPr lang="en-US" sz="800" dirty="0">
                <a:latin typeface="DM Sans" pitchFamily="2" charset="0"/>
              </a:rPr>
              <a:t>Note: 3 respondents did not feel the concept of “showing up” was applicable to a company or organization. 11 were unable to recall a story to tell.</a:t>
            </a:r>
          </a:p>
        </p:txBody>
      </p:sp>
      <p:sp>
        <p:nvSpPr>
          <p:cNvPr id="4" name="TextBox 3">
            <a:extLst>
              <a:ext uri="{FF2B5EF4-FFF2-40B4-BE49-F238E27FC236}">
                <a16:creationId xmlns:a16="http://schemas.microsoft.com/office/drawing/2014/main" id="{C3A7BCC1-513E-3A95-5C42-24CA1C563586}"/>
              </a:ext>
            </a:extLst>
          </p:cNvPr>
          <p:cNvSpPr txBox="1"/>
          <p:nvPr/>
        </p:nvSpPr>
        <p:spPr>
          <a:xfrm>
            <a:off x="0" y="0"/>
            <a:ext cx="1857676" cy="153888"/>
          </a:xfrm>
          <a:prstGeom prst="rect">
            <a:avLst/>
          </a:prstGeom>
          <a:solidFill>
            <a:schemeClr val="accent3"/>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ACTIONS</a:t>
            </a:r>
          </a:p>
        </p:txBody>
      </p:sp>
      <p:pic>
        <p:nvPicPr>
          <p:cNvPr id="6" name="Graphic 5">
            <a:extLst>
              <a:ext uri="{FF2B5EF4-FFF2-40B4-BE49-F238E27FC236}">
                <a16:creationId xmlns:a16="http://schemas.microsoft.com/office/drawing/2014/main" id="{EEF0CFB6-D887-F451-7732-1F264039BAE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144" y="6347571"/>
            <a:ext cx="1067443" cy="173568"/>
          </a:xfrm>
          <a:prstGeom prst="rect">
            <a:avLst/>
          </a:prstGeom>
        </p:spPr>
      </p:pic>
      <p:sp>
        <p:nvSpPr>
          <p:cNvPr id="7" name="TextBox 6">
            <a:extLst>
              <a:ext uri="{FF2B5EF4-FFF2-40B4-BE49-F238E27FC236}">
                <a16:creationId xmlns:a16="http://schemas.microsoft.com/office/drawing/2014/main" id="{C158512E-7C47-B91D-A84D-5D4277904598}"/>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168192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23702FD-3C2F-27F1-F4A1-D2388DE29A98}"/>
              </a:ext>
            </a:extLst>
          </p:cNvPr>
          <p:cNvSpPr>
            <a:spLocks noGrp="1"/>
          </p:cNvSpPr>
          <p:nvPr>
            <p:ph type="body" sz="quarter" idx="10"/>
          </p:nvPr>
        </p:nvSpPr>
        <p:spPr/>
        <p:txBody>
          <a:bodyPr/>
          <a:lstStyle/>
          <a:p>
            <a:r>
              <a:rPr lang="en-US"/>
              <a:t>These Actions and attitudes that go beyond the minimum required effort leave members feeling grateful, RELIEVED, AND APPRECIATED and more positive about the company</a:t>
            </a:r>
          </a:p>
        </p:txBody>
      </p:sp>
      <p:pic>
        <p:nvPicPr>
          <p:cNvPr id="14" name="Picture 13">
            <a:extLst>
              <a:ext uri="{FF2B5EF4-FFF2-40B4-BE49-F238E27FC236}">
                <a16:creationId xmlns:a16="http://schemas.microsoft.com/office/drawing/2014/main" id="{09F1BBA2-E646-8859-8E0B-22C3D49C81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06400" y="2014888"/>
            <a:ext cx="8267087" cy="4154274"/>
          </a:xfrm>
          <a:prstGeom prst="rect">
            <a:avLst/>
          </a:prstGeom>
        </p:spPr>
      </p:pic>
      <p:sp>
        <p:nvSpPr>
          <p:cNvPr id="3" name="TextBox 2">
            <a:extLst>
              <a:ext uri="{FF2B5EF4-FFF2-40B4-BE49-F238E27FC236}">
                <a16:creationId xmlns:a16="http://schemas.microsoft.com/office/drawing/2014/main" id="{786F55CE-634A-1746-C93F-F2BB8A6FAC86}"/>
              </a:ext>
            </a:extLst>
          </p:cNvPr>
          <p:cNvSpPr txBox="1"/>
          <p:nvPr/>
        </p:nvSpPr>
        <p:spPr>
          <a:xfrm>
            <a:off x="0" y="0"/>
            <a:ext cx="1857676" cy="153888"/>
          </a:xfrm>
          <a:prstGeom prst="rect">
            <a:avLst/>
          </a:prstGeom>
          <a:solidFill>
            <a:schemeClr val="accent2">
              <a:lumMod val="60000"/>
              <a:lumOff val="40000"/>
            </a:schemeClr>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EMOTIONS</a:t>
            </a:r>
          </a:p>
        </p:txBody>
      </p:sp>
      <p:sp>
        <p:nvSpPr>
          <p:cNvPr id="4" name="TextBox 3">
            <a:extLst>
              <a:ext uri="{FF2B5EF4-FFF2-40B4-BE49-F238E27FC236}">
                <a16:creationId xmlns:a16="http://schemas.microsoft.com/office/drawing/2014/main" id="{016E7FDB-EF19-F7B7-2C23-2858F3135CE9}"/>
              </a:ext>
            </a:extLst>
          </p:cNvPr>
          <p:cNvSpPr txBox="1"/>
          <p:nvPr/>
        </p:nvSpPr>
        <p:spPr>
          <a:xfrm>
            <a:off x="5109732" y="1371600"/>
            <a:ext cx="6097604" cy="523220"/>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dirty="0">
                <a:solidFill>
                  <a:schemeClr val="tx1"/>
                </a:solidFill>
                <a:latin typeface="DM Sans" pitchFamily="2" charset="0"/>
              </a:rPr>
              <a:t>How it feels when a company shows up</a:t>
            </a:r>
          </a:p>
          <a:p>
            <a:pPr algn="ctr" rtl="0">
              <a:defRPr sz="1862" b="0" i="0" u="none" strike="noStrike" kern="1200" spc="0" baseline="0">
                <a:solidFill>
                  <a:srgbClr val="0D4877">
                    <a:lumMod val="65000"/>
                    <a:lumOff val="35000"/>
                  </a:srgbClr>
                </a:solidFill>
                <a:latin typeface="+mn-lt"/>
                <a:ea typeface="+mn-ea"/>
                <a:cs typeface="+mn-cs"/>
              </a:defRPr>
            </a:pPr>
            <a:r>
              <a:rPr lang="en-US" sz="1200" dirty="0">
                <a:solidFill>
                  <a:schemeClr val="tx1"/>
                </a:solidFill>
                <a:latin typeface="DM Sans" pitchFamily="2" charset="0"/>
              </a:rPr>
              <a:t>(</a:t>
            </a:r>
            <a:r>
              <a:rPr lang="en-US" sz="1200" dirty="0">
                <a:solidFill>
                  <a:schemeClr val="accent1"/>
                </a:solidFill>
                <a:latin typeface="DM Sans" pitchFamily="2" charset="0"/>
              </a:rPr>
              <a:t>unaided, up to 3 words, n=38</a:t>
            </a:r>
            <a:r>
              <a:rPr lang="en-US" sz="1200" dirty="0">
                <a:solidFill>
                  <a:schemeClr val="tx1"/>
                </a:solidFill>
                <a:latin typeface="DM Sans" pitchFamily="2" charset="0"/>
              </a:rPr>
              <a:t>)</a:t>
            </a:r>
          </a:p>
        </p:txBody>
      </p:sp>
      <p:graphicFrame>
        <p:nvGraphicFramePr>
          <p:cNvPr id="8" name="Chart 7">
            <a:extLst>
              <a:ext uri="{FF2B5EF4-FFF2-40B4-BE49-F238E27FC236}">
                <a16:creationId xmlns:a16="http://schemas.microsoft.com/office/drawing/2014/main" id="{6159DFF3-D264-B1D4-8EC0-F21956977A13}"/>
              </a:ext>
            </a:extLst>
          </p:cNvPr>
          <p:cNvGraphicFramePr/>
          <p:nvPr>
            <p:extLst>
              <p:ext uri="{D42A27DB-BD31-4B8C-83A1-F6EECF244321}">
                <p14:modId xmlns:p14="http://schemas.microsoft.com/office/powerpoint/2010/main" val="2839105573"/>
              </p:ext>
            </p:extLst>
          </p:nvPr>
        </p:nvGraphicFramePr>
        <p:xfrm>
          <a:off x="518512" y="2403582"/>
          <a:ext cx="3106216" cy="291462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FF174F75-EF14-0DAE-816C-BCEABFB45C5A}"/>
              </a:ext>
            </a:extLst>
          </p:cNvPr>
          <p:cNvSpPr txBox="1"/>
          <p:nvPr/>
        </p:nvSpPr>
        <p:spPr>
          <a:xfrm>
            <a:off x="1270881" y="3166388"/>
            <a:ext cx="1601478" cy="1661993"/>
          </a:xfrm>
          <a:prstGeom prst="rect">
            <a:avLst/>
          </a:prstGeom>
          <a:noFill/>
        </p:spPr>
        <p:txBody>
          <a:bodyPr wrap="square">
            <a:spAutoFit/>
          </a:bodyPr>
          <a:lstStyle/>
          <a:p>
            <a:pPr algn="ctr"/>
            <a:r>
              <a:rPr lang="en-US" sz="2800" b="1" dirty="0"/>
              <a:t>36 of 38 </a:t>
            </a:r>
          </a:p>
          <a:p>
            <a:pPr algn="ctr"/>
            <a:r>
              <a:rPr lang="en-US" sz="1400" dirty="0"/>
              <a:t>have a more positive perception of a company that showed up for them</a:t>
            </a:r>
          </a:p>
        </p:txBody>
      </p:sp>
      <p:sp>
        <p:nvSpPr>
          <p:cNvPr id="15" name="TextBox 14">
            <a:extLst>
              <a:ext uri="{FF2B5EF4-FFF2-40B4-BE49-F238E27FC236}">
                <a16:creationId xmlns:a16="http://schemas.microsoft.com/office/drawing/2014/main" id="{AAA6A3EF-B231-3C7C-7FC0-46ADA7E1D3F2}"/>
              </a:ext>
            </a:extLst>
          </p:cNvPr>
          <p:cNvSpPr txBox="1"/>
          <p:nvPr/>
        </p:nvSpPr>
        <p:spPr>
          <a:xfrm>
            <a:off x="347912" y="1367586"/>
            <a:ext cx="3447417" cy="769441"/>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dirty="0">
                <a:solidFill>
                  <a:schemeClr val="accent1"/>
                </a:solidFill>
                <a:latin typeface="DM Sans" pitchFamily="2" charset="0"/>
              </a:rPr>
              <a:t>Impacts of showing up on company perception</a:t>
            </a:r>
          </a:p>
          <a:p>
            <a:pPr algn="ctr" rtl="0">
              <a:defRPr sz="1862" b="0" i="0" u="none" strike="noStrike" kern="1200" spc="0" baseline="0">
                <a:solidFill>
                  <a:srgbClr val="0D4877">
                    <a:lumMod val="65000"/>
                    <a:lumOff val="35000"/>
                  </a:srgbClr>
                </a:solidFill>
                <a:latin typeface="+mn-lt"/>
                <a:ea typeface="+mn-ea"/>
                <a:cs typeface="+mn-cs"/>
              </a:defRPr>
            </a:pPr>
            <a:r>
              <a:rPr lang="en-US" sz="1200" dirty="0">
                <a:solidFill>
                  <a:schemeClr val="tx1"/>
                </a:solidFill>
                <a:latin typeface="DM Sans" pitchFamily="2" charset="0"/>
              </a:rPr>
              <a:t>(</a:t>
            </a:r>
            <a:r>
              <a:rPr lang="en-US" sz="1200" dirty="0">
                <a:solidFill>
                  <a:schemeClr val="accent1"/>
                </a:solidFill>
                <a:latin typeface="DM Sans" pitchFamily="2" charset="0"/>
              </a:rPr>
              <a:t>5-pt scale, T2B shown, n=38</a:t>
            </a:r>
            <a:r>
              <a:rPr lang="en-US" sz="1200" dirty="0">
                <a:solidFill>
                  <a:schemeClr val="tx1"/>
                </a:solidFill>
                <a:latin typeface="DM Sans" pitchFamily="2" charset="0"/>
              </a:rPr>
              <a:t>)</a:t>
            </a:r>
          </a:p>
        </p:txBody>
      </p:sp>
      <p:pic>
        <p:nvPicPr>
          <p:cNvPr id="6" name="Graphic 5">
            <a:extLst>
              <a:ext uri="{FF2B5EF4-FFF2-40B4-BE49-F238E27FC236}">
                <a16:creationId xmlns:a16="http://schemas.microsoft.com/office/drawing/2014/main" id="{745D758E-3066-3B85-7FE0-A37558A8281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144" y="6347571"/>
            <a:ext cx="1067443" cy="173568"/>
          </a:xfrm>
          <a:prstGeom prst="rect">
            <a:avLst/>
          </a:prstGeom>
        </p:spPr>
      </p:pic>
      <p:sp>
        <p:nvSpPr>
          <p:cNvPr id="7" name="TextBox 6">
            <a:extLst>
              <a:ext uri="{FF2B5EF4-FFF2-40B4-BE49-F238E27FC236}">
                <a16:creationId xmlns:a16="http://schemas.microsoft.com/office/drawing/2014/main" id="{E2678030-D838-1F6C-F1A2-DB3208158212}"/>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149584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A23744-A8BE-B21A-B897-C3149F2A15A5}"/>
              </a:ext>
            </a:extLst>
          </p:cNvPr>
          <p:cNvSpPr>
            <a:spLocks noGrp="1"/>
          </p:cNvSpPr>
          <p:nvPr>
            <p:ph type="body" sz="quarter" idx="4294967295"/>
          </p:nvPr>
        </p:nvSpPr>
        <p:spPr>
          <a:xfrm>
            <a:off x="599500" y="838975"/>
            <a:ext cx="10921940" cy="1689985"/>
          </a:xfrm>
          <a:prstGeom prst="rect">
            <a:avLst/>
          </a:prstGeom>
        </p:spPr>
        <p:txBody>
          <a:bodyPr/>
          <a:lstStyle/>
          <a:p>
            <a:pPr marL="0" indent="0">
              <a:buNone/>
            </a:pPr>
            <a:r>
              <a:rPr lang="en-US" sz="3200" b="1" cap="all">
                <a:solidFill>
                  <a:schemeClr val="accent1"/>
                </a:solidFill>
                <a:latin typeface="DM Sans" pitchFamily="2" charset="77"/>
              </a:rPr>
              <a:t>Thought-starter: HOW can BCBSMA move beyond the transactional nature of company expectations and reach toward the emotional impacts of interpersonal relationships?</a:t>
            </a:r>
          </a:p>
        </p:txBody>
      </p:sp>
      <p:pic>
        <p:nvPicPr>
          <p:cNvPr id="4" name="Picture 3">
            <a:extLst>
              <a:ext uri="{FF2B5EF4-FFF2-40B4-BE49-F238E27FC236}">
                <a16:creationId xmlns:a16="http://schemas.microsoft.com/office/drawing/2014/main" id="{D303B8C9-9B24-5F48-21D4-38C05630FB3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176297" y="3764669"/>
            <a:ext cx="3714708" cy="1866669"/>
          </a:xfrm>
          <a:prstGeom prst="rect">
            <a:avLst/>
          </a:prstGeom>
        </p:spPr>
      </p:pic>
      <p:pic>
        <p:nvPicPr>
          <p:cNvPr id="6" name="Picture 5">
            <a:extLst>
              <a:ext uri="{FF2B5EF4-FFF2-40B4-BE49-F238E27FC236}">
                <a16:creationId xmlns:a16="http://schemas.microsoft.com/office/drawing/2014/main" id="{95D9F860-5F80-16F3-A4EA-12D9BB4DA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841" y="3618125"/>
            <a:ext cx="4451371" cy="2236848"/>
          </a:xfrm>
          <a:prstGeom prst="rect">
            <a:avLst/>
          </a:prstGeom>
        </p:spPr>
      </p:pic>
      <p:sp>
        <p:nvSpPr>
          <p:cNvPr id="7" name="TextBox 6">
            <a:extLst>
              <a:ext uri="{FF2B5EF4-FFF2-40B4-BE49-F238E27FC236}">
                <a16:creationId xmlns:a16="http://schemas.microsoft.com/office/drawing/2014/main" id="{57CB7815-2292-BDAA-3225-02BD3D840522}"/>
              </a:ext>
            </a:extLst>
          </p:cNvPr>
          <p:cNvSpPr txBox="1"/>
          <p:nvPr/>
        </p:nvSpPr>
        <p:spPr>
          <a:xfrm>
            <a:off x="1240058" y="3130142"/>
            <a:ext cx="4211089" cy="369332"/>
          </a:xfrm>
          <a:prstGeom prst="rect">
            <a:avLst/>
          </a:prstGeom>
        </p:spPr>
        <p:txBody>
          <a:bodyPr wrap="none" lIns="0" tIns="0" rIns="0" bIns="0" rtlCol="0">
            <a:spAutoFit/>
          </a:bodyPr>
          <a:lstStyle/>
          <a:p>
            <a:pPr algn="l" fontAlgn="auto">
              <a:spcAft>
                <a:spcPts val="0"/>
              </a:spcAft>
            </a:pPr>
            <a:r>
              <a:rPr lang="en-US" sz="2400" b="1">
                <a:solidFill>
                  <a:schemeClr val="accent2"/>
                </a:solidFill>
                <a:latin typeface="DM Sans" pitchFamily="2" charset="0"/>
              </a:rPr>
              <a:t>Can we go beyond gratitude</a:t>
            </a:r>
          </a:p>
        </p:txBody>
      </p:sp>
      <p:sp>
        <p:nvSpPr>
          <p:cNvPr id="8" name="TextBox 7">
            <a:extLst>
              <a:ext uri="{FF2B5EF4-FFF2-40B4-BE49-F238E27FC236}">
                <a16:creationId xmlns:a16="http://schemas.microsoft.com/office/drawing/2014/main" id="{EF13D662-6966-959A-7069-F4B0DB752D49}"/>
              </a:ext>
            </a:extLst>
          </p:cNvPr>
          <p:cNvSpPr txBox="1"/>
          <p:nvPr/>
        </p:nvSpPr>
        <p:spPr>
          <a:xfrm>
            <a:off x="5814641" y="3130142"/>
            <a:ext cx="4789773" cy="369332"/>
          </a:xfrm>
          <a:prstGeom prst="rect">
            <a:avLst/>
          </a:prstGeom>
        </p:spPr>
        <p:txBody>
          <a:bodyPr wrap="none" lIns="0" tIns="0" rIns="0" bIns="0" rtlCol="0">
            <a:spAutoFit/>
          </a:bodyPr>
          <a:lstStyle/>
          <a:p>
            <a:pPr algn="l" fontAlgn="auto">
              <a:spcAft>
                <a:spcPts val="0"/>
              </a:spcAft>
            </a:pPr>
            <a:r>
              <a:rPr lang="en-US" sz="2400" b="1">
                <a:solidFill>
                  <a:schemeClr val="accent2"/>
                </a:solidFill>
                <a:latin typeface="DM Sans" pitchFamily="2" charset="0"/>
              </a:rPr>
              <a:t>…toward supported and valued?</a:t>
            </a:r>
          </a:p>
        </p:txBody>
      </p:sp>
      <p:sp>
        <p:nvSpPr>
          <p:cNvPr id="10" name="TextBox 9">
            <a:extLst>
              <a:ext uri="{FF2B5EF4-FFF2-40B4-BE49-F238E27FC236}">
                <a16:creationId xmlns:a16="http://schemas.microsoft.com/office/drawing/2014/main" id="{5D7ACE75-F69C-F8C9-054E-7E4DDC1C6327}"/>
              </a:ext>
            </a:extLst>
          </p:cNvPr>
          <p:cNvSpPr txBox="1"/>
          <p:nvPr/>
        </p:nvSpPr>
        <p:spPr>
          <a:xfrm>
            <a:off x="1176297" y="6004658"/>
            <a:ext cx="2146421" cy="123111"/>
          </a:xfrm>
          <a:prstGeom prst="rect">
            <a:avLst/>
          </a:prstGeom>
        </p:spPr>
        <p:txBody>
          <a:bodyPr wrap="none" lIns="0" tIns="0" rIns="0" bIns="0" rtlCol="0">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800">
                <a:solidFill>
                  <a:schemeClr val="tx1"/>
                </a:solidFill>
                <a:latin typeface="DM Sans" pitchFamily="2" charset="0"/>
              </a:rPr>
              <a:t>How it feels when a company shows up, n=38</a:t>
            </a:r>
          </a:p>
        </p:txBody>
      </p:sp>
      <p:sp>
        <p:nvSpPr>
          <p:cNvPr id="11" name="TextBox 10">
            <a:extLst>
              <a:ext uri="{FF2B5EF4-FFF2-40B4-BE49-F238E27FC236}">
                <a16:creationId xmlns:a16="http://schemas.microsoft.com/office/drawing/2014/main" id="{C83E8CB8-EED2-A5E6-59D9-9FE5C365C0A5}"/>
              </a:ext>
            </a:extLst>
          </p:cNvPr>
          <p:cNvSpPr txBox="1"/>
          <p:nvPr/>
        </p:nvSpPr>
        <p:spPr>
          <a:xfrm>
            <a:off x="7690893" y="5973625"/>
            <a:ext cx="4225490" cy="246221"/>
          </a:xfrm>
          <a:prstGeom prst="rect">
            <a:avLst/>
          </a:prstGeom>
        </p:spPr>
        <p:txBody>
          <a:bodyPr wrap="square" lIns="0" tIns="0" rIns="0" bIns="0" rtlCol="0">
            <a:spAutoFit/>
          </a:bodyPr>
          <a:lstStyle/>
          <a:p>
            <a:pPr algn="r" rtl="0">
              <a:defRPr sz="1862" b="0" i="0" u="none" strike="noStrike" kern="1200" spc="0" baseline="0">
                <a:solidFill>
                  <a:srgbClr val="0D4877">
                    <a:lumMod val="65000"/>
                    <a:lumOff val="35000"/>
                  </a:srgbClr>
                </a:solidFill>
                <a:latin typeface="+mn-lt"/>
                <a:ea typeface="+mn-ea"/>
                <a:cs typeface="+mn-cs"/>
              </a:defRPr>
            </a:pPr>
            <a:r>
              <a:rPr lang="en-US" sz="800">
                <a:solidFill>
                  <a:schemeClr val="accent1"/>
                </a:solidFill>
                <a:latin typeface="DM Sans" pitchFamily="2" charset="0"/>
              </a:rPr>
              <a:t>Combined how if feels for a person and a company to show up; results speculate deeper emotional response is possible for a company engaging in a personal approach.</a:t>
            </a:r>
          </a:p>
        </p:txBody>
      </p:sp>
      <p:cxnSp>
        <p:nvCxnSpPr>
          <p:cNvPr id="3" name="Straight Connector 2">
            <a:extLst>
              <a:ext uri="{FF2B5EF4-FFF2-40B4-BE49-F238E27FC236}">
                <a16:creationId xmlns:a16="http://schemas.microsoft.com/office/drawing/2014/main" id="{7F9B9491-47B5-6C6E-EA50-78651808CB73}"/>
              </a:ext>
            </a:extLst>
          </p:cNvPr>
          <p:cNvCxnSpPr>
            <a:cxnSpLocks/>
          </p:cNvCxnSpPr>
          <p:nvPr/>
        </p:nvCxnSpPr>
        <p:spPr bwMode="auto">
          <a:xfrm flipH="1">
            <a:off x="1401457" y="2856219"/>
            <a:ext cx="8826367" cy="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pic>
        <p:nvPicPr>
          <p:cNvPr id="9" name="Graphic 8">
            <a:extLst>
              <a:ext uri="{FF2B5EF4-FFF2-40B4-BE49-F238E27FC236}">
                <a16:creationId xmlns:a16="http://schemas.microsoft.com/office/drawing/2014/main" id="{9E5464E4-A0F4-C7ED-B639-E70C5D1DE6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144" y="6347571"/>
            <a:ext cx="1067443" cy="173568"/>
          </a:xfrm>
          <a:prstGeom prst="rect">
            <a:avLst/>
          </a:prstGeom>
        </p:spPr>
      </p:pic>
      <p:sp>
        <p:nvSpPr>
          <p:cNvPr id="12" name="TextBox 11">
            <a:extLst>
              <a:ext uri="{FF2B5EF4-FFF2-40B4-BE49-F238E27FC236}">
                <a16:creationId xmlns:a16="http://schemas.microsoft.com/office/drawing/2014/main" id="{8357FA4D-905A-8FFE-A613-3706D159ED43}"/>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409834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883A4563-FF14-858B-650B-07DF78BA5836}"/>
              </a:ext>
            </a:extLst>
          </p:cNvPr>
          <p:cNvSpPr txBox="1">
            <a:spLocks/>
          </p:cNvSpPr>
          <p:nvPr/>
        </p:nvSpPr>
        <p:spPr>
          <a:xfrm>
            <a:off x="0" y="3025710"/>
            <a:ext cx="12192000" cy="609600"/>
          </a:xfrm>
          <a:prstGeom prst="rect">
            <a:avLst/>
          </a:prstGeom>
        </p:spPr>
        <p:txBody>
          <a:bodyPr vert="horz" lIns="0" tIns="0" rIns="0" bIns="0" rtlCol="0" anchor="ctr"/>
          <a:lstStyle>
            <a:defPPr>
              <a:defRPr lang="en-US"/>
            </a:defPPr>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a:t>Perceptions of BCBSMA</a:t>
            </a:r>
          </a:p>
        </p:txBody>
      </p:sp>
      <p:sp>
        <p:nvSpPr>
          <p:cNvPr id="5" name="Rectangle 4">
            <a:extLst>
              <a:ext uri="{FF2B5EF4-FFF2-40B4-BE49-F238E27FC236}">
                <a16:creationId xmlns:a16="http://schemas.microsoft.com/office/drawing/2014/main" id="{D808A667-5743-4B46-0AAC-828A0829E4A1}"/>
              </a:ext>
            </a:extLst>
          </p:cNvPr>
          <p:cNvSpPr/>
          <p:nvPr/>
        </p:nvSpPr>
        <p:spPr>
          <a:xfrm>
            <a:off x="6325906"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
        <p:nvSpPr>
          <p:cNvPr id="6" name="TextBox 5">
            <a:extLst>
              <a:ext uri="{FF2B5EF4-FFF2-40B4-BE49-F238E27FC236}">
                <a16:creationId xmlns:a16="http://schemas.microsoft.com/office/drawing/2014/main" id="{2240300C-6553-E45B-DC32-5CDF844480DA}"/>
              </a:ext>
            </a:extLst>
          </p:cNvPr>
          <p:cNvSpPr txBox="1"/>
          <p:nvPr/>
        </p:nvSpPr>
        <p:spPr>
          <a:xfrm>
            <a:off x="7788946"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pic>
        <p:nvPicPr>
          <p:cNvPr id="7" name="Picture 6" descr="Blue Cross Blue Shield of Massachusetts Logo">
            <a:extLst>
              <a:ext uri="{FF2B5EF4-FFF2-40B4-BE49-F238E27FC236}">
                <a16:creationId xmlns:a16="http://schemas.microsoft.com/office/drawing/2014/main" id="{6A6AFB31-E879-3CC5-3272-812AC0B729D2}"/>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
        <p:nvSpPr>
          <p:cNvPr id="10" name="Rectangle 9">
            <a:extLst>
              <a:ext uri="{FF2B5EF4-FFF2-40B4-BE49-F238E27FC236}">
                <a16:creationId xmlns:a16="http://schemas.microsoft.com/office/drawing/2014/main" id="{5A43190C-70BA-143C-9D1B-4960BAC68BDE}"/>
              </a:ext>
            </a:extLst>
          </p:cNvPr>
          <p:cNvSpPr/>
          <p:nvPr/>
        </p:nvSpPr>
        <p:spPr>
          <a:xfrm>
            <a:off x="8636883" y="1974336"/>
            <a:ext cx="3555117" cy="192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C33538-2935-FE49-8F5A-AB0E2E5BB1B2}"/>
              </a:ext>
            </a:extLst>
          </p:cNvPr>
          <p:cNvSpPr/>
          <p:nvPr/>
        </p:nvSpPr>
        <p:spPr>
          <a:xfrm>
            <a:off x="0" y="2063572"/>
            <a:ext cx="6238442" cy="228600"/>
          </a:xfrm>
          <a:prstGeom prst="rect">
            <a:avLst/>
          </a:pr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A79311-EF8E-1595-C6EC-3A94C05B257A}"/>
              </a:ext>
            </a:extLst>
          </p:cNvPr>
          <p:cNvSpPr/>
          <p:nvPr/>
        </p:nvSpPr>
        <p:spPr>
          <a:xfrm>
            <a:off x="551766" y="5934730"/>
            <a:ext cx="3182034" cy="192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A327AB-1C52-5A8A-4379-CC1B79DAE07A}"/>
              </a:ext>
            </a:extLst>
          </p:cNvPr>
          <p:cNvSpPr/>
          <p:nvPr/>
        </p:nvSpPr>
        <p:spPr>
          <a:xfrm>
            <a:off x="5486400" y="4593656"/>
            <a:ext cx="6705600" cy="228600"/>
          </a:xfrm>
          <a:prstGeom prst="rect">
            <a:avLst/>
          </a:prstGeom>
          <a:solidFill>
            <a:srgbClr val="0076BD"/>
          </a:solidFill>
          <a:ln>
            <a:solidFill>
              <a:srgbClr val="0D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85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7F1B4F5-66A4-E221-2F20-12D8F792CF99}"/>
              </a:ext>
            </a:extLst>
          </p:cNvPr>
          <p:cNvSpPr>
            <a:spLocks noGrp="1"/>
          </p:cNvSpPr>
          <p:nvPr>
            <p:ph type="body" sz="quarter" idx="12"/>
          </p:nvPr>
        </p:nvSpPr>
        <p:spPr>
          <a:xfrm>
            <a:off x="690838" y="1981200"/>
            <a:ext cx="4809745" cy="3057525"/>
          </a:xfrm>
          <a:ln w="19050">
            <a:solidFill>
              <a:schemeClr val="accent4"/>
            </a:solidFill>
          </a:ln>
        </p:spPr>
        <p:txBody>
          <a:bodyPr/>
          <a:lstStyle/>
          <a:p>
            <a:pPr marL="0" indent="0">
              <a:buNone/>
            </a:pPr>
            <a:r>
              <a:rPr lang="en-US" dirty="0"/>
              <a:t>Qualitative Exploration</a:t>
            </a:r>
          </a:p>
          <a:p>
            <a:r>
              <a:rPr lang="en-US" sz="1600" dirty="0"/>
              <a:t>Illustrate what showing up and not showing up means to members generally and in a BCBSMA context </a:t>
            </a:r>
          </a:p>
          <a:p>
            <a:r>
              <a:rPr lang="en-US" sz="1600" dirty="0"/>
              <a:t>Explore emotional impacts of showing up and not showing up in these contexts</a:t>
            </a:r>
          </a:p>
          <a:p>
            <a:r>
              <a:rPr lang="en-US" sz="1600" dirty="0"/>
              <a:t>Uncover how members want BCBSMA to show up for them</a:t>
            </a:r>
          </a:p>
          <a:p>
            <a:r>
              <a:rPr lang="en-US" sz="1600" dirty="0"/>
              <a:t>Develop input for phase two quant survey module leveraging insights on the above </a:t>
            </a:r>
          </a:p>
        </p:txBody>
      </p:sp>
      <p:sp>
        <p:nvSpPr>
          <p:cNvPr id="8" name="Text Placeholder 7">
            <a:extLst>
              <a:ext uri="{FF2B5EF4-FFF2-40B4-BE49-F238E27FC236}">
                <a16:creationId xmlns:a16="http://schemas.microsoft.com/office/drawing/2014/main" id="{F92AAC93-EE9C-5CAD-DCA3-278EF3617AB5}"/>
              </a:ext>
            </a:extLst>
          </p:cNvPr>
          <p:cNvSpPr>
            <a:spLocks noGrp="1"/>
          </p:cNvSpPr>
          <p:nvPr>
            <p:ph type="body" sz="quarter" idx="14"/>
          </p:nvPr>
        </p:nvSpPr>
        <p:spPr>
          <a:xfrm>
            <a:off x="5638800" y="1981200"/>
            <a:ext cx="4809745" cy="3057525"/>
          </a:xfrm>
        </p:spPr>
        <p:txBody>
          <a:bodyPr/>
          <a:lstStyle/>
          <a:p>
            <a:pPr marL="0" indent="0">
              <a:buNone/>
            </a:pPr>
            <a:r>
              <a:rPr lang="en-US" dirty="0"/>
              <a:t>Potential Follow-up Research</a:t>
            </a:r>
          </a:p>
          <a:p>
            <a:r>
              <a:rPr lang="en-US" sz="1600" dirty="0"/>
              <a:t>Identify critical moments for members, member needs in the moments, and the possible ways and means for BCBSMA to show up for members in those critical moments</a:t>
            </a:r>
          </a:p>
          <a:p>
            <a:r>
              <a:rPr lang="en-US" sz="1600" dirty="0"/>
              <a:t>Then, return to the C Space communities to  measure scope and scale of interest in proposed actions from BCBSMA</a:t>
            </a:r>
          </a:p>
          <a:p>
            <a:endParaRPr lang="en-US" sz="1600" dirty="0"/>
          </a:p>
          <a:p>
            <a:endParaRPr lang="en-US" sz="1600" dirty="0"/>
          </a:p>
        </p:txBody>
      </p:sp>
      <p:sp>
        <p:nvSpPr>
          <p:cNvPr id="9" name="Text Placeholder 8">
            <a:extLst>
              <a:ext uri="{FF2B5EF4-FFF2-40B4-BE49-F238E27FC236}">
                <a16:creationId xmlns:a16="http://schemas.microsoft.com/office/drawing/2014/main" id="{56EFF265-0AF2-7EF7-2F31-AD8888B3D4E5}"/>
              </a:ext>
            </a:extLst>
          </p:cNvPr>
          <p:cNvSpPr>
            <a:spLocks noGrp="1"/>
          </p:cNvSpPr>
          <p:nvPr>
            <p:ph type="body" sz="quarter" idx="15"/>
          </p:nvPr>
        </p:nvSpPr>
        <p:spPr>
          <a:xfrm>
            <a:off x="690457" y="1676400"/>
            <a:ext cx="4810125" cy="304800"/>
          </a:xfrm>
        </p:spPr>
        <p:txBody>
          <a:bodyPr/>
          <a:lstStyle/>
          <a:p>
            <a:r>
              <a:rPr lang="en-US"/>
              <a:t>This report</a:t>
            </a:r>
          </a:p>
        </p:txBody>
      </p:sp>
      <p:sp>
        <p:nvSpPr>
          <p:cNvPr id="10" name="Text Placeholder 9">
            <a:extLst>
              <a:ext uri="{FF2B5EF4-FFF2-40B4-BE49-F238E27FC236}">
                <a16:creationId xmlns:a16="http://schemas.microsoft.com/office/drawing/2014/main" id="{D79E3C2D-DEAD-BF11-75CE-5690CAA259F8}"/>
              </a:ext>
            </a:extLst>
          </p:cNvPr>
          <p:cNvSpPr>
            <a:spLocks noGrp="1"/>
          </p:cNvSpPr>
          <p:nvPr>
            <p:ph type="body" sz="quarter" idx="16"/>
          </p:nvPr>
        </p:nvSpPr>
        <p:spPr>
          <a:xfrm>
            <a:off x="5638418" y="1676400"/>
            <a:ext cx="4810125" cy="347137"/>
          </a:xfrm>
        </p:spPr>
        <p:txBody>
          <a:bodyPr/>
          <a:lstStyle/>
          <a:p>
            <a:r>
              <a:rPr lang="en-US"/>
              <a:t>Next Steps</a:t>
            </a:r>
          </a:p>
        </p:txBody>
      </p:sp>
      <p:sp>
        <p:nvSpPr>
          <p:cNvPr id="5" name="Text Placeholder 4">
            <a:extLst>
              <a:ext uri="{FF2B5EF4-FFF2-40B4-BE49-F238E27FC236}">
                <a16:creationId xmlns:a16="http://schemas.microsoft.com/office/drawing/2014/main" id="{76C88570-8BCC-1AFF-DA47-48159708CFBC}"/>
              </a:ext>
            </a:extLst>
          </p:cNvPr>
          <p:cNvSpPr>
            <a:spLocks noGrp="1"/>
          </p:cNvSpPr>
          <p:nvPr>
            <p:ph type="body" sz="quarter" idx="10"/>
          </p:nvPr>
        </p:nvSpPr>
        <p:spPr/>
        <p:txBody>
          <a:bodyPr/>
          <a:lstStyle/>
          <a:p>
            <a:r>
              <a:rPr lang="en-US"/>
              <a:t>The Ask</a:t>
            </a:r>
          </a:p>
        </p:txBody>
      </p:sp>
      <p:sp>
        <p:nvSpPr>
          <p:cNvPr id="6" name="Text Placeholder 5">
            <a:extLst>
              <a:ext uri="{FF2B5EF4-FFF2-40B4-BE49-F238E27FC236}">
                <a16:creationId xmlns:a16="http://schemas.microsoft.com/office/drawing/2014/main" id="{E4EB6875-6646-EBE9-BD81-769BF2DC878F}"/>
              </a:ext>
            </a:extLst>
          </p:cNvPr>
          <p:cNvSpPr>
            <a:spLocks noGrp="1"/>
          </p:cNvSpPr>
          <p:nvPr>
            <p:ph type="body" sz="quarter" idx="11"/>
          </p:nvPr>
        </p:nvSpPr>
        <p:spPr/>
        <p:txBody>
          <a:bodyPr/>
          <a:lstStyle/>
          <a:p>
            <a:r>
              <a:rPr lang="en-US" dirty="0"/>
              <a:t>BCBSMA has a new mission statement: “Show up for everyone like they’re the only one”. This project explores the meaning of showing up to help the company activate on its mission. </a:t>
            </a:r>
          </a:p>
        </p:txBody>
      </p:sp>
      <p:pic>
        <p:nvPicPr>
          <p:cNvPr id="2" name="Graphic 1">
            <a:extLst>
              <a:ext uri="{FF2B5EF4-FFF2-40B4-BE49-F238E27FC236}">
                <a16:creationId xmlns:a16="http://schemas.microsoft.com/office/drawing/2014/main" id="{6C17D6E3-CDDE-2D0A-19B6-CED6216241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4800" y="6473952"/>
            <a:ext cx="1067443" cy="173568"/>
          </a:xfrm>
          <a:prstGeom prst="rect">
            <a:avLst/>
          </a:prstGeom>
        </p:spPr>
      </p:pic>
    </p:spTree>
    <p:extLst>
      <p:ext uri="{BB962C8B-B14F-4D97-AF65-F5344CB8AC3E}">
        <p14:creationId xmlns:p14="http://schemas.microsoft.com/office/powerpoint/2010/main" val="659176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71BE6E4-70A1-0733-1A15-DD7D56EAF96C}"/>
              </a:ext>
            </a:extLst>
          </p:cNvPr>
          <p:cNvSpPr/>
          <p:nvPr/>
        </p:nvSpPr>
        <p:spPr>
          <a:xfrm>
            <a:off x="8559450" y="1751737"/>
            <a:ext cx="2516957" cy="842974"/>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9940FAC-B7CA-DC43-CC94-E5D2C2F6D8FE}"/>
              </a:ext>
            </a:extLst>
          </p:cNvPr>
          <p:cNvSpPr/>
          <p:nvPr/>
        </p:nvSpPr>
        <p:spPr>
          <a:xfrm>
            <a:off x="4647021" y="1738389"/>
            <a:ext cx="2516957" cy="842974"/>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994CD15F-10B5-D687-9B6E-E56A73949AFF}"/>
              </a:ext>
            </a:extLst>
          </p:cNvPr>
          <p:cNvSpPr>
            <a:spLocks noGrp="1"/>
          </p:cNvSpPr>
          <p:nvPr>
            <p:ph type="body" sz="quarter" idx="16"/>
          </p:nvPr>
        </p:nvSpPr>
        <p:spPr>
          <a:xfrm>
            <a:off x="8559450" y="1954149"/>
            <a:ext cx="2516957" cy="438150"/>
          </a:xfrm>
        </p:spPr>
        <p:txBody>
          <a:bodyPr anchor="ctr"/>
          <a:lstStyle/>
          <a:p>
            <a:r>
              <a:rPr lang="en-US" sz="1400" dirty="0"/>
              <a:t>ABOUT </a:t>
            </a:r>
            <a:r>
              <a:rPr lang="en-US" sz="1400" dirty="0">
                <a:latin typeface="DM Sans" pitchFamily="2" charset="0"/>
                <a:cs typeface="Calibri Light" panose="020F0302020204030204" pitchFamily="34" charset="0"/>
              </a:rPr>
              <a:t>ONE-FIFTH THINK BCBSMA WILL NOT SHOW UP BECAUSE…</a:t>
            </a:r>
          </a:p>
        </p:txBody>
      </p:sp>
      <p:sp>
        <p:nvSpPr>
          <p:cNvPr id="9" name="Text Placeholder 8">
            <a:extLst>
              <a:ext uri="{FF2B5EF4-FFF2-40B4-BE49-F238E27FC236}">
                <a16:creationId xmlns:a16="http://schemas.microsoft.com/office/drawing/2014/main" id="{151E2D16-1D68-B80A-3D8A-5E1FB3DC61DE}"/>
              </a:ext>
            </a:extLst>
          </p:cNvPr>
          <p:cNvSpPr>
            <a:spLocks noGrp="1"/>
          </p:cNvSpPr>
          <p:nvPr>
            <p:ph type="body" sz="quarter" idx="15"/>
          </p:nvPr>
        </p:nvSpPr>
        <p:spPr>
          <a:xfrm>
            <a:off x="4508561" y="1954149"/>
            <a:ext cx="2759986" cy="438150"/>
          </a:xfrm>
        </p:spPr>
        <p:txBody>
          <a:bodyPr anchor="ctr"/>
          <a:lstStyle/>
          <a:p>
            <a:r>
              <a:rPr lang="en-US" sz="1400" dirty="0">
                <a:latin typeface="DM Sans" pitchFamily="2" charset="0"/>
                <a:cs typeface="Calibri Light" panose="020F0302020204030204" pitchFamily="34" charset="0"/>
              </a:rPr>
              <a:t>ABOUT one-third FEEL UNSURE ABOUT BCBSMA SHOWING UP BECAUSE…</a:t>
            </a:r>
          </a:p>
        </p:txBody>
      </p:sp>
      <p:sp>
        <p:nvSpPr>
          <p:cNvPr id="8" name="Text Placeholder 7">
            <a:extLst>
              <a:ext uri="{FF2B5EF4-FFF2-40B4-BE49-F238E27FC236}">
                <a16:creationId xmlns:a16="http://schemas.microsoft.com/office/drawing/2014/main" id="{715FEA06-9083-9BA6-91C4-71F6A0632383}"/>
              </a:ext>
            </a:extLst>
          </p:cNvPr>
          <p:cNvSpPr>
            <a:spLocks noGrp="1"/>
          </p:cNvSpPr>
          <p:nvPr>
            <p:ph type="body" sz="quarter" idx="14"/>
          </p:nvPr>
        </p:nvSpPr>
        <p:spPr>
          <a:xfrm>
            <a:off x="688157" y="1954149"/>
            <a:ext cx="2424932" cy="438150"/>
          </a:xfrm>
        </p:spPr>
        <p:txBody>
          <a:bodyPr anchor="ctr"/>
          <a:lstStyle/>
          <a:p>
            <a:r>
              <a:rPr lang="en-US" sz="1400" dirty="0">
                <a:latin typeface="DM Sans" pitchFamily="2" charset="0"/>
                <a:cs typeface="Calibri Light" panose="020F0302020204030204" pitchFamily="34" charset="0"/>
              </a:rPr>
              <a:t>ABOUT HALF THINK BCBSMA WILL SHOW UP VERY well bECAUSE…</a:t>
            </a:r>
            <a:endParaRPr kumimoji="0" lang="en-US" sz="1400" i="0" u="none" strike="noStrike" kern="1200" cap="none" spc="0" normalizeH="0" baseline="0" noProof="0" dirty="0">
              <a:ln>
                <a:noFill/>
              </a:ln>
              <a:effectLst/>
              <a:uLnTx/>
              <a:uFillTx/>
              <a:latin typeface="DM Sans" pitchFamily="2" charset="0"/>
              <a:cs typeface="Calibri Light" panose="020F0302020204030204" pitchFamily="34" charset="0"/>
            </a:endParaRPr>
          </a:p>
        </p:txBody>
      </p:sp>
      <p:sp>
        <p:nvSpPr>
          <p:cNvPr id="6" name="Text Placeholder 5">
            <a:extLst>
              <a:ext uri="{FF2B5EF4-FFF2-40B4-BE49-F238E27FC236}">
                <a16:creationId xmlns:a16="http://schemas.microsoft.com/office/drawing/2014/main" id="{119D5899-77DB-940C-0C2C-6D78589697BD}"/>
              </a:ext>
            </a:extLst>
          </p:cNvPr>
          <p:cNvSpPr>
            <a:spLocks noGrp="1"/>
          </p:cNvSpPr>
          <p:nvPr>
            <p:ph type="body" sz="quarter" idx="10"/>
          </p:nvPr>
        </p:nvSpPr>
        <p:spPr>
          <a:xfrm>
            <a:off x="609599" y="381001"/>
            <a:ext cx="7440891" cy="320912"/>
          </a:xfrm>
        </p:spPr>
        <p:txBody>
          <a:bodyPr/>
          <a:lstStyle/>
          <a:p>
            <a:r>
              <a:rPr lang="en-US" sz="2000" dirty="0"/>
              <a:t>perception of </a:t>
            </a:r>
            <a:r>
              <a:rPr lang="en-US" sz="2000" dirty="0" err="1"/>
              <a:t>bcbsma</a:t>
            </a:r>
            <a:r>
              <a:rPr lang="en-US" sz="2000" dirty="0"/>
              <a:t> as a company that shows up reflects belief that BCBSMA is making a genuine effort to provide the best care possible</a:t>
            </a:r>
          </a:p>
        </p:txBody>
      </p:sp>
      <p:sp>
        <p:nvSpPr>
          <p:cNvPr id="11" name="Text Placeholder 10">
            <a:extLst>
              <a:ext uri="{FF2B5EF4-FFF2-40B4-BE49-F238E27FC236}">
                <a16:creationId xmlns:a16="http://schemas.microsoft.com/office/drawing/2014/main" id="{8EC83D30-C26F-2D4E-22B2-062982A17AD8}"/>
              </a:ext>
            </a:extLst>
          </p:cNvPr>
          <p:cNvSpPr>
            <a:spLocks noGrp="1"/>
          </p:cNvSpPr>
          <p:nvPr>
            <p:ph type="body" sz="quarter" idx="35"/>
          </p:nvPr>
        </p:nvSpPr>
        <p:spPr>
          <a:xfrm>
            <a:off x="506581" y="3023637"/>
            <a:ext cx="2971909" cy="2519323"/>
          </a:xfrm>
        </p:spPr>
        <p:txBody>
          <a:bodyPr/>
          <a:lstStyle/>
          <a:p>
            <a:r>
              <a:rPr lang="en-US" sz="1800" dirty="0">
                <a:solidFill>
                  <a:schemeClr val="accent1"/>
                </a:solidFill>
                <a:latin typeface="DM Sans" pitchFamily="2" charset="77"/>
                <a:cs typeface="Calibri Light" panose="020F0302020204030204" pitchFamily="34" charset="0"/>
              </a:rPr>
              <a:t>members are optimistic the company would show up stemming from a </a:t>
            </a:r>
            <a:r>
              <a:rPr lang="en-US" sz="1800" b="1" dirty="0">
                <a:solidFill>
                  <a:schemeClr val="accent1"/>
                </a:solidFill>
                <a:latin typeface="DM Sans" pitchFamily="2" charset="77"/>
                <a:cs typeface="Calibri Light" panose="020F0302020204030204" pitchFamily="34" charset="0"/>
              </a:rPr>
              <a:t>history of effective customer service, reliable coverage, the company's perceived care for their well-being</a:t>
            </a:r>
            <a:r>
              <a:rPr lang="en-US" sz="1800" dirty="0">
                <a:solidFill>
                  <a:schemeClr val="accent1"/>
                </a:solidFill>
                <a:latin typeface="DM Sans" pitchFamily="2" charset="77"/>
                <a:cs typeface="Calibri Light" panose="020F0302020204030204" pitchFamily="34" charset="0"/>
              </a:rPr>
              <a:t>, and the ease of </a:t>
            </a:r>
            <a:r>
              <a:rPr lang="en-US" sz="1800" b="1" dirty="0">
                <a:solidFill>
                  <a:schemeClr val="accent1"/>
                </a:solidFill>
                <a:latin typeface="DM Sans" pitchFamily="2" charset="77"/>
                <a:cs typeface="Calibri Light" panose="020F0302020204030204" pitchFamily="34" charset="0"/>
              </a:rPr>
              <a:t>access to information and assistance</a:t>
            </a:r>
            <a:endParaRPr lang="en-US" sz="1800" dirty="0"/>
          </a:p>
        </p:txBody>
      </p:sp>
      <p:sp>
        <p:nvSpPr>
          <p:cNvPr id="12" name="Text Placeholder 11">
            <a:extLst>
              <a:ext uri="{FF2B5EF4-FFF2-40B4-BE49-F238E27FC236}">
                <a16:creationId xmlns:a16="http://schemas.microsoft.com/office/drawing/2014/main" id="{B17BC003-FB5E-AE60-FD10-7A3FD766BCFC}"/>
              </a:ext>
            </a:extLst>
          </p:cNvPr>
          <p:cNvSpPr>
            <a:spLocks noGrp="1"/>
          </p:cNvSpPr>
          <p:nvPr>
            <p:ph type="body" sz="quarter" idx="37"/>
          </p:nvPr>
        </p:nvSpPr>
        <p:spPr>
          <a:xfrm>
            <a:off x="4468981" y="3023637"/>
            <a:ext cx="2971909" cy="2519323"/>
          </a:xfrm>
        </p:spPr>
        <p:txBody>
          <a:bodyPr/>
          <a:lstStyle/>
          <a:p>
            <a:r>
              <a:rPr lang="en-US" sz="1800" dirty="0">
                <a:solidFill>
                  <a:schemeClr val="accent6">
                    <a:lumMod val="75000"/>
                  </a:schemeClr>
                </a:solidFill>
                <a:latin typeface="DM Sans" pitchFamily="2" charset="77"/>
                <a:cs typeface="Calibri Light" panose="020F0302020204030204" pitchFamily="34" charset="0"/>
              </a:rPr>
              <a:t>members have mixed experience with support and expect the </a:t>
            </a:r>
            <a:r>
              <a:rPr lang="en-US" sz="1800" b="1" dirty="0">
                <a:solidFill>
                  <a:schemeClr val="accent6">
                    <a:lumMod val="75000"/>
                  </a:schemeClr>
                </a:solidFill>
                <a:latin typeface="DM Sans" pitchFamily="2" charset="77"/>
                <a:cs typeface="Calibri Light" panose="020F0302020204030204" pitchFamily="34" charset="0"/>
              </a:rPr>
              <a:t>company’s motivation for profit and the regulatory nature of the industry </a:t>
            </a:r>
            <a:r>
              <a:rPr lang="en-US" sz="1800" dirty="0">
                <a:solidFill>
                  <a:schemeClr val="accent6">
                    <a:lumMod val="75000"/>
                  </a:schemeClr>
                </a:solidFill>
                <a:latin typeface="DM Sans" pitchFamily="2" charset="77"/>
                <a:cs typeface="Calibri Light" panose="020F0302020204030204" pitchFamily="34" charset="0"/>
              </a:rPr>
              <a:t>would hamper BCBSMA’s ability to go beyond the basic requirements</a:t>
            </a:r>
            <a:endParaRPr kumimoji="0" lang="en-US" sz="1800" u="none" strike="noStrike" kern="1200" cap="none" spc="0" normalizeH="0" baseline="0" noProof="0" dirty="0">
              <a:ln>
                <a:noFill/>
              </a:ln>
              <a:solidFill>
                <a:schemeClr val="accent6">
                  <a:lumMod val="75000"/>
                </a:schemeClr>
              </a:solidFill>
              <a:effectLst/>
              <a:uLnTx/>
              <a:uFillTx/>
              <a:latin typeface="DM Sans" pitchFamily="2" charset="77"/>
              <a:cs typeface="Calibri Light" panose="020F0302020204030204" pitchFamily="34" charset="0"/>
            </a:endParaRPr>
          </a:p>
          <a:p>
            <a:endParaRPr lang="en-US" sz="1800" dirty="0"/>
          </a:p>
        </p:txBody>
      </p:sp>
      <p:sp>
        <p:nvSpPr>
          <p:cNvPr id="13" name="Text Placeholder 12">
            <a:extLst>
              <a:ext uri="{FF2B5EF4-FFF2-40B4-BE49-F238E27FC236}">
                <a16:creationId xmlns:a16="http://schemas.microsoft.com/office/drawing/2014/main" id="{99ADB8C7-AE8F-C790-4B65-2BF4FCEF2058}"/>
              </a:ext>
            </a:extLst>
          </p:cNvPr>
          <p:cNvSpPr>
            <a:spLocks noGrp="1"/>
          </p:cNvSpPr>
          <p:nvPr>
            <p:ph type="body" sz="quarter" idx="39"/>
          </p:nvPr>
        </p:nvSpPr>
        <p:spPr>
          <a:xfrm>
            <a:off x="8381410" y="3023637"/>
            <a:ext cx="2971909" cy="2151678"/>
          </a:xfrm>
        </p:spPr>
        <p:txBody>
          <a:bodyPr/>
          <a:lstStyle/>
          <a:p>
            <a:r>
              <a:rPr lang="en-US" sz="1800" dirty="0">
                <a:solidFill>
                  <a:schemeClr val="accent4"/>
                </a:solidFill>
                <a:latin typeface="DM Sans" pitchFamily="2" charset="77"/>
                <a:cs typeface="Calibri Light" panose="020F0302020204030204" pitchFamily="34" charset="0"/>
              </a:rPr>
              <a:t>members describe moments where they felt </a:t>
            </a:r>
            <a:r>
              <a:rPr lang="en-US" sz="1800" b="1" dirty="0">
                <a:solidFill>
                  <a:schemeClr val="accent4"/>
                </a:solidFill>
                <a:latin typeface="DM Sans" pitchFamily="2" charset="77"/>
                <a:cs typeface="Calibri Light" panose="020F0302020204030204" pitchFamily="34" charset="0"/>
              </a:rPr>
              <a:t>left in the lurch and unsupported</a:t>
            </a:r>
            <a:r>
              <a:rPr lang="en-US" sz="1800" dirty="0">
                <a:solidFill>
                  <a:schemeClr val="accent4"/>
                </a:solidFill>
                <a:latin typeface="DM Sans" pitchFamily="2" charset="77"/>
                <a:cs typeface="Calibri Light" panose="020F0302020204030204" pitchFamily="34" charset="0"/>
              </a:rPr>
              <a:t>, sometimes a feeling of powerlessness in the face of </a:t>
            </a:r>
            <a:r>
              <a:rPr lang="en-US" sz="1800" b="1" dirty="0">
                <a:solidFill>
                  <a:schemeClr val="accent4"/>
                </a:solidFill>
                <a:latin typeface="DM Sans" pitchFamily="2" charset="77"/>
                <a:cs typeface="Calibri Light" panose="020F0302020204030204" pitchFamily="34" charset="0"/>
              </a:rPr>
              <a:t>rigid or impersonal responses </a:t>
            </a:r>
            <a:r>
              <a:rPr lang="en-US" sz="1800" dirty="0">
                <a:solidFill>
                  <a:schemeClr val="accent4"/>
                </a:solidFill>
                <a:latin typeface="DM Sans" pitchFamily="2" charset="77"/>
                <a:cs typeface="Calibri Light" panose="020F0302020204030204" pitchFamily="34" charset="0"/>
              </a:rPr>
              <a:t>to their need</a:t>
            </a:r>
            <a:endParaRPr kumimoji="0" lang="en-US" sz="1800" u="none" strike="noStrike" kern="1200" cap="none" spc="0" normalizeH="0" baseline="0" noProof="0" dirty="0">
              <a:ln>
                <a:noFill/>
              </a:ln>
              <a:solidFill>
                <a:schemeClr val="accent4"/>
              </a:solidFill>
              <a:effectLst/>
              <a:uLnTx/>
              <a:uFillTx/>
              <a:latin typeface="DM Sans" pitchFamily="2" charset="77"/>
              <a:cs typeface="Calibri Light" panose="020F0302020204030204" pitchFamily="34" charset="0"/>
            </a:endParaRPr>
          </a:p>
          <a:p>
            <a:endParaRPr lang="en-US" sz="1800" dirty="0"/>
          </a:p>
        </p:txBody>
      </p:sp>
      <p:sp>
        <p:nvSpPr>
          <p:cNvPr id="14" name="TextBox 13">
            <a:extLst>
              <a:ext uri="{FF2B5EF4-FFF2-40B4-BE49-F238E27FC236}">
                <a16:creationId xmlns:a16="http://schemas.microsoft.com/office/drawing/2014/main" id="{BB2E9AD2-8457-D300-8AD7-F91A3C69AA37}"/>
              </a:ext>
            </a:extLst>
          </p:cNvPr>
          <p:cNvSpPr txBox="1"/>
          <p:nvPr/>
        </p:nvSpPr>
        <p:spPr>
          <a:xfrm>
            <a:off x="3048762" y="1144186"/>
            <a:ext cx="6094476" cy="584775"/>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800" b="1" dirty="0">
                <a:solidFill>
                  <a:schemeClr val="tx1"/>
                </a:solidFill>
                <a:latin typeface="DM Sans" pitchFamily="2" charset="0"/>
              </a:rPr>
              <a:t>How well would BCBSMA show up for you?</a:t>
            </a:r>
          </a:p>
          <a:p>
            <a:pPr algn="ctr" rtl="0">
              <a:defRPr sz="1862" b="0" i="0" u="none" strike="noStrike" kern="1200" spc="0" baseline="0">
                <a:solidFill>
                  <a:srgbClr val="0D4877">
                    <a:lumMod val="65000"/>
                    <a:lumOff val="35000"/>
                  </a:srgbClr>
                </a:solidFill>
                <a:latin typeface="+mn-lt"/>
                <a:ea typeface="+mn-ea"/>
                <a:cs typeface="+mn-cs"/>
              </a:defRPr>
            </a:pPr>
            <a:r>
              <a:rPr lang="en-US" sz="1400" dirty="0">
                <a:solidFill>
                  <a:schemeClr val="tx1"/>
                </a:solidFill>
                <a:latin typeface="DM Sans" pitchFamily="2" charset="0"/>
              </a:rPr>
              <a:t>(5-pt scale, n=49)</a:t>
            </a:r>
          </a:p>
        </p:txBody>
      </p:sp>
      <p:pic>
        <p:nvPicPr>
          <p:cNvPr id="17" name="Graphic 16">
            <a:extLst>
              <a:ext uri="{FF2B5EF4-FFF2-40B4-BE49-F238E27FC236}">
                <a16:creationId xmlns:a16="http://schemas.microsoft.com/office/drawing/2014/main" id="{30D9E855-5B10-9F50-4E50-E3FA7CCA518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144" y="6347571"/>
            <a:ext cx="1067443" cy="173568"/>
          </a:xfrm>
          <a:prstGeom prst="rect">
            <a:avLst/>
          </a:prstGeom>
        </p:spPr>
      </p:pic>
      <p:sp>
        <p:nvSpPr>
          <p:cNvPr id="18" name="TextBox 17">
            <a:extLst>
              <a:ext uri="{FF2B5EF4-FFF2-40B4-BE49-F238E27FC236}">
                <a16:creationId xmlns:a16="http://schemas.microsoft.com/office/drawing/2014/main" id="{2C6826F4-0351-1C3B-0A6A-09ED488CA9FD}"/>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
        <p:nvSpPr>
          <p:cNvPr id="2" name="TextBox 1">
            <a:extLst>
              <a:ext uri="{FF2B5EF4-FFF2-40B4-BE49-F238E27FC236}">
                <a16:creationId xmlns:a16="http://schemas.microsoft.com/office/drawing/2014/main" id="{B1BDE7FC-3C7B-B198-2672-E834861D626A}"/>
              </a:ext>
            </a:extLst>
          </p:cNvPr>
          <p:cNvSpPr txBox="1"/>
          <p:nvPr/>
        </p:nvSpPr>
        <p:spPr>
          <a:xfrm>
            <a:off x="688156" y="2617487"/>
            <a:ext cx="1489190" cy="123111"/>
          </a:xfrm>
          <a:prstGeom prst="rect">
            <a:avLst/>
          </a:prstGeom>
        </p:spPr>
        <p:txBody>
          <a:bodyPr wrap="none" lIns="0" tIns="0" rIns="0" bIns="0" rtlCol="0">
            <a:spAutoFit/>
          </a:bodyPr>
          <a:lstStyle/>
          <a:p>
            <a:pPr algn="l" fontAlgn="auto">
              <a:spcAft>
                <a:spcPts val="0"/>
              </a:spcAft>
            </a:pPr>
            <a:r>
              <a:rPr lang="en-US" sz="800" dirty="0">
                <a:latin typeface="DM Sans" pitchFamily="2" charset="0"/>
              </a:rPr>
              <a:t>(Rated 4 or 5 – Very well, n=25)</a:t>
            </a:r>
          </a:p>
        </p:txBody>
      </p:sp>
      <p:sp>
        <p:nvSpPr>
          <p:cNvPr id="3" name="TextBox 2">
            <a:extLst>
              <a:ext uri="{FF2B5EF4-FFF2-40B4-BE49-F238E27FC236}">
                <a16:creationId xmlns:a16="http://schemas.microsoft.com/office/drawing/2014/main" id="{204E90FE-1908-C8C4-402F-6D2A8B62DAE7}"/>
              </a:ext>
            </a:extLst>
          </p:cNvPr>
          <p:cNvSpPr txBox="1"/>
          <p:nvPr/>
        </p:nvSpPr>
        <p:spPr>
          <a:xfrm>
            <a:off x="4647021" y="2619412"/>
            <a:ext cx="722955" cy="123111"/>
          </a:xfrm>
          <a:prstGeom prst="rect">
            <a:avLst/>
          </a:prstGeom>
        </p:spPr>
        <p:txBody>
          <a:bodyPr wrap="none" lIns="0" tIns="0" rIns="0" bIns="0" rtlCol="0">
            <a:spAutoFit/>
          </a:bodyPr>
          <a:lstStyle/>
          <a:p>
            <a:pPr algn="l" fontAlgn="auto">
              <a:spcAft>
                <a:spcPts val="0"/>
              </a:spcAft>
            </a:pPr>
            <a:r>
              <a:rPr lang="en-US" sz="800" dirty="0">
                <a:solidFill>
                  <a:schemeClr val="accent6">
                    <a:lumMod val="75000"/>
                  </a:schemeClr>
                </a:solidFill>
                <a:latin typeface="DM Sans" pitchFamily="2" charset="0"/>
              </a:rPr>
              <a:t>(Rated 3, n=15)</a:t>
            </a:r>
          </a:p>
        </p:txBody>
      </p:sp>
      <p:sp>
        <p:nvSpPr>
          <p:cNvPr id="4" name="TextBox 3">
            <a:extLst>
              <a:ext uri="{FF2B5EF4-FFF2-40B4-BE49-F238E27FC236}">
                <a16:creationId xmlns:a16="http://schemas.microsoft.com/office/drawing/2014/main" id="{449BF2FF-9D75-53C1-681A-C22B993469B4}"/>
              </a:ext>
            </a:extLst>
          </p:cNvPr>
          <p:cNvSpPr txBox="1"/>
          <p:nvPr/>
        </p:nvSpPr>
        <p:spPr>
          <a:xfrm>
            <a:off x="8559450" y="2634361"/>
            <a:ext cx="1380186" cy="123111"/>
          </a:xfrm>
          <a:prstGeom prst="rect">
            <a:avLst/>
          </a:prstGeom>
        </p:spPr>
        <p:txBody>
          <a:bodyPr wrap="none" lIns="0" tIns="0" rIns="0" bIns="0" rtlCol="0">
            <a:spAutoFit/>
          </a:bodyPr>
          <a:lstStyle/>
          <a:p>
            <a:pPr algn="l" fontAlgn="auto">
              <a:spcAft>
                <a:spcPts val="0"/>
              </a:spcAft>
            </a:pPr>
            <a:r>
              <a:rPr lang="en-US" sz="800" dirty="0">
                <a:solidFill>
                  <a:schemeClr val="accent4"/>
                </a:solidFill>
                <a:latin typeface="DM Sans" pitchFamily="2" charset="0"/>
              </a:rPr>
              <a:t>(Rated 2 or 1 – not at all, n=9)</a:t>
            </a:r>
          </a:p>
        </p:txBody>
      </p:sp>
    </p:spTree>
    <p:extLst>
      <p:ext uri="{BB962C8B-B14F-4D97-AF65-F5344CB8AC3E}">
        <p14:creationId xmlns:p14="http://schemas.microsoft.com/office/powerpoint/2010/main" val="2947752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D939E-51AF-BC60-E373-1937813C4C86}"/>
              </a:ext>
            </a:extLst>
          </p:cNvPr>
          <p:cNvSpPr>
            <a:spLocks noGrp="1"/>
          </p:cNvSpPr>
          <p:nvPr>
            <p:ph type="body" sz="quarter" idx="12"/>
          </p:nvPr>
        </p:nvSpPr>
        <p:spPr>
          <a:xfrm>
            <a:off x="762000" y="1509857"/>
            <a:ext cx="8839199" cy="4409267"/>
          </a:xfrm>
        </p:spPr>
        <p:txBody>
          <a:bodyPr/>
          <a:lstStyle/>
          <a:p>
            <a:r>
              <a:rPr lang="en-US" sz="1400" b="1" dirty="0"/>
              <a:t>Coverage and Cost Control </a:t>
            </a:r>
            <a:r>
              <a:rPr lang="en-US" sz="1100" dirty="0"/>
              <a:t>(n=19)</a:t>
            </a:r>
          </a:p>
          <a:p>
            <a:pPr marL="457200" lvl="1" indent="0">
              <a:buNone/>
            </a:pPr>
            <a:r>
              <a:rPr lang="en-US" sz="1200" i="1" dirty="0"/>
              <a:t>“Provide broad enough coverage for my medical needs without me having to worry about researching what might or might not be covered.” – Medicare, 65+, Man</a:t>
            </a:r>
          </a:p>
          <a:p>
            <a:pPr marL="457200" lvl="1" indent="0">
              <a:buNone/>
            </a:pPr>
            <a:r>
              <a:rPr lang="en-US" sz="1200" i="1" dirty="0"/>
              <a:t>“I expect them to do what they can to help bring down the cost of prescription medication (I am on their plan for Part D of Medicare).” - Medicare, 65+, Woman</a:t>
            </a:r>
          </a:p>
          <a:p>
            <a:pPr>
              <a:spcBef>
                <a:spcPts val="600"/>
              </a:spcBef>
            </a:pPr>
            <a:r>
              <a:rPr lang="en-US" sz="1400" b="1" dirty="0"/>
              <a:t>Customer Service and Support </a:t>
            </a:r>
            <a:r>
              <a:rPr lang="en-US" sz="1100" dirty="0"/>
              <a:t>(n=17)</a:t>
            </a:r>
          </a:p>
          <a:p>
            <a:pPr marL="457200" indent="0">
              <a:spcBef>
                <a:spcPts val="500"/>
              </a:spcBef>
              <a:buNone/>
            </a:pPr>
            <a:r>
              <a:rPr lang="en-US" sz="1200" i="1" dirty="0"/>
              <a:t>“I would hope that BCBS would truly understand my perspective and position on the matter.” – Commercial, 50-64, Woman</a:t>
            </a:r>
          </a:p>
          <a:p>
            <a:pPr marL="457200" indent="0">
              <a:spcBef>
                <a:spcPts val="500"/>
              </a:spcBef>
              <a:buNone/>
            </a:pPr>
            <a:r>
              <a:rPr lang="en-US" sz="1200" i="1" dirty="0"/>
              <a:t>“Providing support beyond the minimal requirements.” - Commercial, 18-34, Man</a:t>
            </a:r>
          </a:p>
          <a:p>
            <a:pPr>
              <a:spcBef>
                <a:spcPts val="600"/>
              </a:spcBef>
            </a:pPr>
            <a:r>
              <a:rPr lang="en-US" sz="1400" b="1" dirty="0"/>
              <a:t>Transparency and Communication </a:t>
            </a:r>
            <a:r>
              <a:rPr lang="en-US" sz="1100" dirty="0"/>
              <a:t>(n=16)</a:t>
            </a:r>
          </a:p>
          <a:p>
            <a:pPr marL="457200" indent="0">
              <a:spcBef>
                <a:spcPts val="50"/>
              </a:spcBef>
              <a:buNone/>
            </a:pPr>
            <a:r>
              <a:rPr lang="en-US" sz="1200" i="1" dirty="0"/>
              <a:t>“Better ways to see what you are being charged for.  Seeing "medical services" on a bill is not useful.” - Commercial, 50-64, Man</a:t>
            </a:r>
          </a:p>
          <a:p>
            <a:pPr>
              <a:spcBef>
                <a:spcPts val="600"/>
              </a:spcBef>
            </a:pPr>
            <a:r>
              <a:rPr lang="en-US" sz="1400" b="1" dirty="0"/>
              <a:t>Health and Wellness Support </a:t>
            </a:r>
            <a:r>
              <a:rPr lang="en-US" sz="1100" dirty="0"/>
              <a:t>(n=9)</a:t>
            </a:r>
          </a:p>
          <a:p>
            <a:pPr marL="457200" indent="0">
              <a:spcBef>
                <a:spcPts val="500"/>
              </a:spcBef>
              <a:buNone/>
            </a:pPr>
            <a:r>
              <a:rPr lang="en-US" sz="1200" i="1" dirty="0"/>
              <a:t>“I would hope that they would support initiatives that promote the health of the larger community. One example is through their work to address inequality in health care.” </a:t>
            </a:r>
            <a:br>
              <a:rPr lang="en-US" sz="1200" i="1" dirty="0"/>
            </a:br>
            <a:r>
              <a:rPr lang="en-US" sz="1200" i="1" dirty="0"/>
              <a:t>- Medicare, 65+, Woman</a:t>
            </a:r>
          </a:p>
          <a:p>
            <a:pPr>
              <a:spcBef>
                <a:spcPts val="600"/>
              </a:spcBef>
            </a:pPr>
            <a:r>
              <a:rPr lang="en-US" sz="1400" b="1" dirty="0"/>
              <a:t>Simplification and Accessibility </a:t>
            </a:r>
            <a:r>
              <a:rPr lang="en-US" sz="1100" dirty="0"/>
              <a:t>(n=8)</a:t>
            </a:r>
          </a:p>
          <a:p>
            <a:pPr marL="457200" indent="0">
              <a:spcBef>
                <a:spcPts val="500"/>
              </a:spcBef>
              <a:buNone/>
            </a:pPr>
            <a:r>
              <a:rPr lang="en-US" sz="1200" i="1" dirty="0"/>
              <a:t>“[Make it] easy to get support and expedite approvals when needed, also explaining ways to make it simple (in terms of docs needed, etc.).” - Commercial, 35-49, Man</a:t>
            </a:r>
          </a:p>
          <a:p>
            <a:pPr>
              <a:spcBef>
                <a:spcPts val="600"/>
              </a:spcBef>
            </a:pPr>
            <a:r>
              <a:rPr lang="en-US" sz="1400" b="1" dirty="0"/>
              <a:t>Innovation and Adaptation </a:t>
            </a:r>
            <a:r>
              <a:rPr lang="en-US" sz="1100" dirty="0"/>
              <a:t>(n=5)</a:t>
            </a:r>
          </a:p>
          <a:p>
            <a:pPr marL="457200" indent="0">
              <a:spcBef>
                <a:spcPts val="500"/>
              </a:spcBef>
              <a:buNone/>
            </a:pPr>
            <a:r>
              <a:rPr lang="en-US" sz="1200" i="1" dirty="0"/>
              <a:t>“Through research and communication, they will share new innovations in health care to help everyone be better.” - Commercial, 35-49, Man</a:t>
            </a:r>
          </a:p>
        </p:txBody>
      </p:sp>
      <p:sp>
        <p:nvSpPr>
          <p:cNvPr id="3" name="Text Placeholder 2">
            <a:extLst>
              <a:ext uri="{FF2B5EF4-FFF2-40B4-BE49-F238E27FC236}">
                <a16:creationId xmlns:a16="http://schemas.microsoft.com/office/drawing/2014/main" id="{F4D4DA66-CC64-EB17-B047-07AFB57E5000}"/>
              </a:ext>
            </a:extLst>
          </p:cNvPr>
          <p:cNvSpPr>
            <a:spLocks noGrp="1"/>
          </p:cNvSpPr>
          <p:nvPr>
            <p:ph type="body" sz="quarter" idx="10"/>
          </p:nvPr>
        </p:nvSpPr>
        <p:spPr/>
        <p:txBody>
          <a:bodyPr/>
          <a:lstStyle/>
          <a:p>
            <a:r>
              <a:rPr lang="en-US"/>
              <a:t>members hope that BCBSMA will show UP AS AN industry leader by demonstrating dedication to their health and satisfaction</a:t>
            </a:r>
          </a:p>
        </p:txBody>
      </p:sp>
      <p:sp>
        <p:nvSpPr>
          <p:cNvPr id="4" name="Text Placeholder 3">
            <a:extLst>
              <a:ext uri="{FF2B5EF4-FFF2-40B4-BE49-F238E27FC236}">
                <a16:creationId xmlns:a16="http://schemas.microsoft.com/office/drawing/2014/main" id="{265F1B61-0F64-090E-DA99-2F9B3D27F456}"/>
              </a:ext>
            </a:extLst>
          </p:cNvPr>
          <p:cNvSpPr>
            <a:spLocks noGrp="1"/>
          </p:cNvSpPr>
          <p:nvPr>
            <p:ph type="body" sz="quarter" idx="11"/>
          </p:nvPr>
        </p:nvSpPr>
        <p:spPr>
          <a:xfrm>
            <a:off x="762000" y="1249776"/>
            <a:ext cx="9912096" cy="347138"/>
          </a:xfrm>
        </p:spPr>
        <p:txBody>
          <a:bodyPr/>
          <a:lstStyle/>
          <a:p>
            <a:r>
              <a:rPr lang="en-US" b="1"/>
              <a:t>In order to better serve them and their families, members are looking for…  </a:t>
            </a:r>
            <a:r>
              <a:rPr lang="en-US" sz="1200"/>
              <a:t>(unaided, n=49)</a:t>
            </a:r>
            <a:endParaRPr lang="en-US"/>
          </a:p>
        </p:txBody>
      </p:sp>
      <p:pic>
        <p:nvPicPr>
          <p:cNvPr id="8" name="Picture 7" descr="Group of people doing push ups">
            <a:extLst>
              <a:ext uri="{FF2B5EF4-FFF2-40B4-BE49-F238E27FC236}">
                <a16:creationId xmlns:a16="http://schemas.microsoft.com/office/drawing/2014/main" id="{1EBCB1C5-6130-3967-ECC2-4C32B1A36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7394" y="1857682"/>
            <a:ext cx="1946008" cy="1298630"/>
          </a:xfrm>
          <a:prstGeom prst="rect">
            <a:avLst/>
          </a:prstGeom>
          <a:ln w="28575">
            <a:noFill/>
          </a:ln>
        </p:spPr>
      </p:pic>
      <p:pic>
        <p:nvPicPr>
          <p:cNvPr id="9" name="Picture 8" descr="Nurse with patients in hospital">
            <a:extLst>
              <a:ext uri="{FF2B5EF4-FFF2-40B4-BE49-F238E27FC236}">
                <a16:creationId xmlns:a16="http://schemas.microsoft.com/office/drawing/2014/main" id="{A2C9EF53-0045-D987-3927-42FC9F79A7C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27394" y="4822385"/>
            <a:ext cx="1946008" cy="1297950"/>
          </a:xfrm>
          <a:prstGeom prst="rect">
            <a:avLst/>
          </a:prstGeom>
          <a:ln w="28575">
            <a:noFill/>
          </a:ln>
        </p:spPr>
      </p:pic>
      <p:pic>
        <p:nvPicPr>
          <p:cNvPr id="10" name="Picture 9" descr="Person with dog and laptop">
            <a:extLst>
              <a:ext uri="{FF2B5EF4-FFF2-40B4-BE49-F238E27FC236}">
                <a16:creationId xmlns:a16="http://schemas.microsoft.com/office/drawing/2014/main" id="{247B9593-AB1F-F6D1-5D9E-00B8F1C641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828345" y="3340368"/>
            <a:ext cx="1944105" cy="1297622"/>
          </a:xfrm>
          <a:prstGeom prst="rect">
            <a:avLst/>
          </a:prstGeom>
          <a:ln w="28575">
            <a:noFill/>
          </a:ln>
        </p:spPr>
      </p:pic>
      <p:pic>
        <p:nvPicPr>
          <p:cNvPr id="7" name="Graphic 6">
            <a:extLst>
              <a:ext uri="{FF2B5EF4-FFF2-40B4-BE49-F238E27FC236}">
                <a16:creationId xmlns:a16="http://schemas.microsoft.com/office/drawing/2014/main" id="{6CF0607E-586A-2F17-2AD6-E0699CD3A56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144" y="6347571"/>
            <a:ext cx="1067443" cy="173568"/>
          </a:xfrm>
          <a:prstGeom prst="rect">
            <a:avLst/>
          </a:prstGeom>
        </p:spPr>
      </p:pic>
      <p:sp>
        <p:nvSpPr>
          <p:cNvPr id="11" name="TextBox 10">
            <a:extLst>
              <a:ext uri="{FF2B5EF4-FFF2-40B4-BE49-F238E27FC236}">
                <a16:creationId xmlns:a16="http://schemas.microsoft.com/office/drawing/2014/main" id="{0D18AF49-62A6-44B0-12B5-3E24A7FA5D9E}"/>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80361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E624B2-6DE9-1314-6C83-B17E8C73A5E9}"/>
              </a:ext>
            </a:extLst>
          </p:cNvPr>
          <p:cNvSpPr/>
          <p:nvPr/>
        </p:nvSpPr>
        <p:spPr>
          <a:xfrm>
            <a:off x="6325906" y="0"/>
            <a:ext cx="5906346" cy="6858000"/>
          </a:xfrm>
          <a:prstGeom prst="rect">
            <a:avLst/>
          </a:prstGeom>
          <a:solidFill>
            <a:srgbClr val="0E3A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883A4563-FF14-858B-650B-07DF78BA5836}"/>
              </a:ext>
            </a:extLst>
          </p:cNvPr>
          <p:cNvSpPr txBox="1">
            <a:spLocks/>
          </p:cNvSpPr>
          <p:nvPr/>
        </p:nvSpPr>
        <p:spPr>
          <a:xfrm>
            <a:off x="990600" y="3052881"/>
            <a:ext cx="4535216" cy="752238"/>
          </a:xfrm>
          <a:prstGeom prst="rect">
            <a:avLst/>
          </a:prstGeom>
        </p:spPr>
        <p:txBody>
          <a:bodyPr vert="horz" lIns="0" tIns="0" rIns="0" bIns="0" rtlCol="0" anchor="t"/>
          <a:lstStyle>
            <a:defPPr>
              <a:defRPr lang="en-US"/>
            </a:defPPr>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00000"/>
              </a:lnSpc>
              <a:spcBef>
                <a:spcPts val="0"/>
              </a:spcBef>
            </a:pPr>
            <a:r>
              <a:rPr lang="en-US" sz="4500" dirty="0"/>
              <a:t>Coming soon!</a:t>
            </a:r>
          </a:p>
        </p:txBody>
      </p:sp>
      <p:sp>
        <p:nvSpPr>
          <p:cNvPr id="9" name="Rectangle 8">
            <a:extLst>
              <a:ext uri="{FF2B5EF4-FFF2-40B4-BE49-F238E27FC236}">
                <a16:creationId xmlns:a16="http://schemas.microsoft.com/office/drawing/2014/main" id="{9375F831-AA08-832A-3CE2-96C00A738369}"/>
              </a:ext>
            </a:extLst>
          </p:cNvPr>
          <p:cNvSpPr/>
          <p:nvPr/>
        </p:nvSpPr>
        <p:spPr>
          <a:xfrm>
            <a:off x="5525816" y="1562100"/>
            <a:ext cx="5069452" cy="228600"/>
          </a:xfrm>
          <a:prstGeom prst="rect">
            <a:avLst/>
          </a:prstGeom>
          <a:solidFill>
            <a:srgbClr val="02C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9C53C8A-1839-66DE-C34B-68D314DBF0E6}"/>
              </a:ext>
            </a:extLst>
          </p:cNvPr>
          <p:cNvSpPr/>
          <p:nvPr/>
        </p:nvSpPr>
        <p:spPr>
          <a:xfrm>
            <a:off x="0" y="4953000"/>
            <a:ext cx="8763000" cy="228600"/>
          </a:xfrm>
          <a:prstGeom prst="rect">
            <a:avLst/>
          </a:prstGeom>
          <a:solidFill>
            <a:srgbClr val="0D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7">
            <a:extLst>
              <a:ext uri="{FF2B5EF4-FFF2-40B4-BE49-F238E27FC236}">
                <a16:creationId xmlns:a16="http://schemas.microsoft.com/office/drawing/2014/main" id="{AE9E1ED1-DCC7-F125-8CEF-74FB57FFDB52}"/>
              </a:ext>
            </a:extLst>
          </p:cNvPr>
          <p:cNvSpPr txBox="1">
            <a:spLocks/>
          </p:cNvSpPr>
          <p:nvPr/>
        </p:nvSpPr>
        <p:spPr>
          <a:xfrm>
            <a:off x="6488545" y="1843087"/>
            <a:ext cx="4809745" cy="3057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dirty="0">
                <a:solidFill>
                  <a:schemeClr val="bg1"/>
                </a:solidFill>
              </a:rPr>
              <a:t>Potential Follow-up Research</a:t>
            </a:r>
          </a:p>
          <a:p>
            <a:pPr fontAlgn="auto">
              <a:spcAft>
                <a:spcPts val="0"/>
              </a:spcAft>
            </a:pPr>
            <a:r>
              <a:rPr lang="en-US" sz="1600" dirty="0">
                <a:solidFill>
                  <a:schemeClr val="bg1"/>
                </a:solidFill>
              </a:rPr>
              <a:t>Identify critical moments for members, member needs in the moments, and the possible ways and means for BCBSMA to show up for members in those critical moments</a:t>
            </a:r>
          </a:p>
          <a:p>
            <a:pPr fontAlgn="auto">
              <a:spcAft>
                <a:spcPts val="0"/>
              </a:spcAft>
            </a:pPr>
            <a:r>
              <a:rPr lang="en-US" sz="1600" dirty="0">
                <a:solidFill>
                  <a:schemeClr val="bg1"/>
                </a:solidFill>
              </a:rPr>
              <a:t>Then, return to the C Space communities to  measure scope and scale of interest in proposed actions from BCBSMA</a:t>
            </a:r>
          </a:p>
          <a:p>
            <a:pPr fontAlgn="auto">
              <a:spcAft>
                <a:spcPts val="0"/>
              </a:spcAft>
            </a:pPr>
            <a:endParaRPr lang="en-US" sz="1600" dirty="0">
              <a:solidFill>
                <a:schemeClr val="bg1"/>
              </a:solidFill>
            </a:endParaRPr>
          </a:p>
          <a:p>
            <a:pPr fontAlgn="auto">
              <a:spcAft>
                <a:spcPts val="0"/>
              </a:spcAft>
            </a:pPr>
            <a:endParaRPr lang="en-US" sz="1600" dirty="0">
              <a:solidFill>
                <a:schemeClr val="bg1"/>
              </a:solidFill>
            </a:endParaRPr>
          </a:p>
        </p:txBody>
      </p:sp>
    </p:spTree>
    <p:extLst>
      <p:ext uri="{BB962C8B-B14F-4D97-AF65-F5344CB8AC3E}">
        <p14:creationId xmlns:p14="http://schemas.microsoft.com/office/powerpoint/2010/main" val="2427802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759DE6-674C-F663-8A8E-BA0E8F5C6499}"/>
              </a:ext>
            </a:extLst>
          </p:cNvPr>
          <p:cNvSpPr>
            <a:spLocks noGrp="1"/>
          </p:cNvSpPr>
          <p:nvPr>
            <p:ph type="body" sz="quarter" idx="15"/>
          </p:nvPr>
        </p:nvSpPr>
        <p:spPr/>
        <p:txBody>
          <a:bodyPr/>
          <a:lstStyle/>
          <a:p>
            <a:r>
              <a:rPr lang="en-US"/>
              <a:t>Appendix</a:t>
            </a:r>
          </a:p>
        </p:txBody>
      </p:sp>
    </p:spTree>
    <p:extLst>
      <p:ext uri="{BB962C8B-B14F-4D97-AF65-F5344CB8AC3E}">
        <p14:creationId xmlns:p14="http://schemas.microsoft.com/office/powerpoint/2010/main" val="59732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9FAA31-1940-310F-8C60-2ACAFB85EDDF}"/>
              </a:ext>
            </a:extLst>
          </p:cNvPr>
          <p:cNvSpPr>
            <a:spLocks noGrp="1"/>
          </p:cNvSpPr>
          <p:nvPr>
            <p:ph type="title"/>
          </p:nvPr>
        </p:nvSpPr>
        <p:spPr>
          <a:xfrm>
            <a:off x="839788" y="457201"/>
            <a:ext cx="8532812" cy="365126"/>
          </a:xfrm>
        </p:spPr>
        <p:txBody>
          <a:bodyPr/>
          <a:lstStyle/>
          <a:p>
            <a:r>
              <a:rPr lang="en-US" sz="2000"/>
              <a:t>Members feel let down when an organization or company misses an opportunity to show up</a:t>
            </a:r>
            <a:br>
              <a:rPr lang="en-US" sz="2000"/>
            </a:br>
            <a:endParaRPr lang="en-US" sz="2000"/>
          </a:p>
        </p:txBody>
      </p:sp>
      <p:sp>
        <p:nvSpPr>
          <p:cNvPr id="10" name="Text Placeholder 9">
            <a:extLst>
              <a:ext uri="{FF2B5EF4-FFF2-40B4-BE49-F238E27FC236}">
                <a16:creationId xmlns:a16="http://schemas.microsoft.com/office/drawing/2014/main" id="{6428B769-1B0B-9E9B-0FA7-3D16050BF072}"/>
              </a:ext>
            </a:extLst>
          </p:cNvPr>
          <p:cNvSpPr>
            <a:spLocks noGrp="1"/>
          </p:cNvSpPr>
          <p:nvPr>
            <p:ph type="body" sz="half" idx="2"/>
          </p:nvPr>
        </p:nvSpPr>
        <p:spPr>
          <a:xfrm>
            <a:off x="839788" y="828090"/>
            <a:ext cx="9218612" cy="365125"/>
          </a:xfrm>
        </p:spPr>
        <p:txBody>
          <a:bodyPr/>
          <a:lstStyle/>
          <a:p>
            <a:r>
              <a:rPr lang="en-US" dirty="0"/>
              <a:t>Failures are disappointing and frustrating, often leading to a loss of trust and consideration to take their business elsewhere in the future. 3-of-4 feel more negatively toward the company.</a:t>
            </a:r>
          </a:p>
          <a:p>
            <a:endParaRPr lang="en-US" dirty="0"/>
          </a:p>
        </p:txBody>
      </p:sp>
      <p:pic>
        <p:nvPicPr>
          <p:cNvPr id="12" name="Picture 11" descr="A close up of words&#10;&#10;Description automatically generated">
            <a:extLst>
              <a:ext uri="{FF2B5EF4-FFF2-40B4-BE49-F238E27FC236}">
                <a16:creationId xmlns:a16="http://schemas.microsoft.com/office/drawing/2014/main" id="{C7B1CEFD-CA7F-B3D0-EFE3-5E3A48219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2206643"/>
            <a:ext cx="7179768" cy="3607887"/>
          </a:xfrm>
          <a:prstGeom prst="rect">
            <a:avLst/>
          </a:prstGeom>
        </p:spPr>
      </p:pic>
      <p:sp>
        <p:nvSpPr>
          <p:cNvPr id="13" name="Text Placeholder 6">
            <a:extLst>
              <a:ext uri="{FF2B5EF4-FFF2-40B4-BE49-F238E27FC236}">
                <a16:creationId xmlns:a16="http://schemas.microsoft.com/office/drawing/2014/main" id="{041D9DF6-33D2-1046-9CAA-0BE72EB2FB4F}"/>
              </a:ext>
            </a:extLst>
          </p:cNvPr>
          <p:cNvSpPr txBox="1">
            <a:spLocks/>
          </p:cNvSpPr>
          <p:nvPr/>
        </p:nvSpPr>
        <p:spPr>
          <a:xfrm>
            <a:off x="7476390" y="1924939"/>
            <a:ext cx="4420402" cy="45637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7000"/>
              </a:lnSpc>
              <a:spcBef>
                <a:spcPts val="0"/>
              </a:spcBef>
              <a:spcAft>
                <a:spcPts val="0"/>
              </a:spcAft>
              <a:buFont typeface="Wingdings" panose="05000000000000000000" pitchFamily="2" charset="2"/>
              <a:buChar char=""/>
            </a:pPr>
            <a:r>
              <a:rPr lang="en-US" sz="1600" kern="100">
                <a:latin typeface="DM Sans" pitchFamily="2" charset="0"/>
                <a:ea typeface="Calibri" panose="020F0502020204030204" pitchFamily="34" charset="0"/>
                <a:cs typeface="Times New Roman" panose="02020603050405020304" pitchFamily="18" charset="0"/>
              </a:rPr>
              <a:t>Strictly adhered to policies without offering customer-friendly solutions, showing lack of compassion and inflexibility </a:t>
            </a:r>
            <a:r>
              <a:rPr lang="en-US" sz="1200" kern="100">
                <a:latin typeface="DM Sans" pitchFamily="2" charset="0"/>
                <a:ea typeface="Calibri" panose="020F0502020204030204" pitchFamily="34" charset="0"/>
                <a:cs typeface="Times New Roman" panose="02020603050405020304" pitchFamily="18" charset="0"/>
              </a:rPr>
              <a:t>(e.g., refusing to extend a warranty by one day or not canceling a service contract early). (n=15)</a:t>
            </a:r>
          </a:p>
          <a:p>
            <a:pPr fontAlgn="auto">
              <a:lnSpc>
                <a:spcPct val="107000"/>
              </a:lnSpc>
              <a:spcBef>
                <a:spcPts val="0"/>
              </a:spcBef>
              <a:spcAft>
                <a:spcPts val="0"/>
              </a:spcAft>
              <a:buFont typeface="Wingdings" panose="05000000000000000000" pitchFamily="2" charset="2"/>
              <a:buChar char=""/>
            </a:pPr>
            <a:r>
              <a:rPr lang="en-US" sz="1600" kern="100">
                <a:latin typeface="DM Sans" pitchFamily="2" charset="0"/>
                <a:ea typeface="Calibri" panose="020F0502020204030204" pitchFamily="34" charset="0"/>
                <a:cs typeface="Times New Roman" panose="02020603050405020304" pitchFamily="18" charset="0"/>
              </a:rPr>
              <a:t>Provided poor communication and follow-up </a:t>
            </a:r>
            <a:r>
              <a:rPr lang="en-US" sz="1200" kern="100">
                <a:latin typeface="DM Sans" pitchFamily="2" charset="0"/>
                <a:ea typeface="Calibri" panose="020F0502020204030204" pitchFamily="34" charset="0"/>
                <a:cs typeface="Times New Roman" panose="02020603050405020304" pitchFamily="18" charset="0"/>
              </a:rPr>
              <a:t>(e.g., not returning phone calls or emails, not providing clear information about insurance coverage). (n=6)</a:t>
            </a:r>
          </a:p>
          <a:p>
            <a:pPr fontAlgn="auto">
              <a:lnSpc>
                <a:spcPct val="107000"/>
              </a:lnSpc>
              <a:spcBef>
                <a:spcPts val="0"/>
              </a:spcBef>
              <a:spcAft>
                <a:spcPts val="0"/>
              </a:spcAft>
              <a:buFont typeface="Wingdings" panose="05000000000000000000" pitchFamily="2" charset="2"/>
              <a:buChar char=""/>
            </a:pPr>
            <a:r>
              <a:rPr lang="en-US" sz="1600" kern="100">
                <a:latin typeface="DM Sans" pitchFamily="2" charset="0"/>
                <a:ea typeface="Calibri" panose="020F0502020204030204" pitchFamily="34" charset="0"/>
                <a:cs typeface="Times New Roman" panose="02020603050405020304" pitchFamily="18" charset="0"/>
              </a:rPr>
              <a:t>Demonstrated a lack of customer appreciation or recognition </a:t>
            </a:r>
            <a:r>
              <a:rPr lang="en-US" sz="1200" kern="100">
                <a:latin typeface="DM Sans" pitchFamily="2" charset="0"/>
                <a:ea typeface="Calibri" panose="020F0502020204030204" pitchFamily="34" charset="0"/>
                <a:cs typeface="Times New Roman" panose="02020603050405020304" pitchFamily="18" charset="0"/>
              </a:rPr>
              <a:t>(e.g., not rewarding loyalty, not accommodating disabilities). (n=6)</a:t>
            </a:r>
          </a:p>
          <a:p>
            <a:pPr fontAlgn="auto">
              <a:lnSpc>
                <a:spcPct val="107000"/>
              </a:lnSpc>
              <a:spcBef>
                <a:spcPts val="0"/>
              </a:spcBef>
              <a:spcAft>
                <a:spcPts val="0"/>
              </a:spcAft>
              <a:buFont typeface="Wingdings" panose="05000000000000000000" pitchFamily="2" charset="2"/>
              <a:buChar char=""/>
            </a:pPr>
            <a:r>
              <a:rPr lang="en-US" sz="1600" kern="100">
                <a:latin typeface="DM Sans" pitchFamily="2" charset="0"/>
                <a:ea typeface="Calibri" panose="020F0502020204030204" pitchFamily="34" charset="0"/>
                <a:cs typeface="Times New Roman" panose="02020603050405020304" pitchFamily="18" charset="0"/>
              </a:rPr>
              <a:t>Failed to fulfill commitments or promises </a:t>
            </a:r>
            <a:r>
              <a:rPr lang="en-US" sz="1200" kern="100">
                <a:latin typeface="DM Sans" pitchFamily="2" charset="0"/>
                <a:ea typeface="Calibri" panose="020F0502020204030204" pitchFamily="34" charset="0"/>
                <a:cs typeface="Times New Roman" panose="02020603050405020304" pitchFamily="18" charset="0"/>
              </a:rPr>
              <a:t>(e.g., not reimbursing costs as agreed, not completing work on time). (n=10)</a:t>
            </a:r>
            <a:endParaRPr lang="en-US" sz="1700" kern="100">
              <a:latin typeface="DM Sans" pitchFamily="2" charset="0"/>
              <a:ea typeface="Calibri" panose="020F0502020204030204" pitchFamily="34" charset="0"/>
              <a:cs typeface="Times New Roman" panose="02020603050405020304" pitchFamily="18" charset="0"/>
            </a:endParaRPr>
          </a:p>
          <a:p>
            <a:pPr fontAlgn="auto">
              <a:lnSpc>
                <a:spcPct val="107000"/>
              </a:lnSpc>
              <a:spcBef>
                <a:spcPts val="0"/>
              </a:spcBef>
              <a:spcAft>
                <a:spcPts val="0"/>
              </a:spcAft>
              <a:buFont typeface="Wingdings" panose="05000000000000000000" pitchFamily="2" charset="2"/>
              <a:buChar char=""/>
            </a:pPr>
            <a:r>
              <a:rPr lang="en-US" sz="1600" kern="100">
                <a:latin typeface="DM Sans" pitchFamily="2" charset="0"/>
                <a:ea typeface="Calibri" panose="020F0502020204030204" pitchFamily="34" charset="0"/>
                <a:cs typeface="Times New Roman" panose="02020603050405020304" pitchFamily="18" charset="0"/>
              </a:rPr>
              <a:t>Did not take responsibility for mistakes or errors </a:t>
            </a:r>
            <a:r>
              <a:rPr lang="en-US" sz="1200" kern="100">
                <a:latin typeface="DM Sans" pitchFamily="2" charset="0"/>
                <a:ea typeface="Calibri" panose="020F0502020204030204" pitchFamily="34" charset="0"/>
                <a:cs typeface="Times New Roman" panose="02020603050405020304" pitchFamily="18" charset="0"/>
              </a:rPr>
              <a:t>(e.g., not addressing defective products, not crediting interest to an account). (n=3)</a:t>
            </a:r>
          </a:p>
        </p:txBody>
      </p:sp>
      <p:sp>
        <p:nvSpPr>
          <p:cNvPr id="2" name="TextBox 1">
            <a:extLst>
              <a:ext uri="{FF2B5EF4-FFF2-40B4-BE49-F238E27FC236}">
                <a16:creationId xmlns:a16="http://schemas.microsoft.com/office/drawing/2014/main" id="{5A5F907C-96F5-F430-5563-4FA410DC0F8D}"/>
              </a:ext>
            </a:extLst>
          </p:cNvPr>
          <p:cNvSpPr txBox="1"/>
          <p:nvPr/>
        </p:nvSpPr>
        <p:spPr>
          <a:xfrm>
            <a:off x="295208" y="6158333"/>
            <a:ext cx="3660648" cy="123111"/>
          </a:xfrm>
          <a:prstGeom prst="rect">
            <a:avLst/>
          </a:prstGeom>
        </p:spPr>
        <p:txBody>
          <a:bodyPr wrap="square" lIns="0" tIns="0" rIns="0" bIns="0" rtlCol="0">
            <a:spAutoFit/>
          </a:bodyPr>
          <a:lstStyle/>
          <a:p>
            <a:pPr algn="l" fontAlgn="auto">
              <a:spcAft>
                <a:spcPts val="0"/>
              </a:spcAft>
            </a:pPr>
            <a:r>
              <a:rPr lang="en-US" sz="800" dirty="0">
                <a:latin typeface="DM Sans" pitchFamily="2" charset="0"/>
              </a:rPr>
              <a:t>Note:. 6 respondents were unable to recall a story to tell.</a:t>
            </a:r>
          </a:p>
        </p:txBody>
      </p:sp>
      <p:sp>
        <p:nvSpPr>
          <p:cNvPr id="5" name="TextBox 4">
            <a:extLst>
              <a:ext uri="{FF2B5EF4-FFF2-40B4-BE49-F238E27FC236}">
                <a16:creationId xmlns:a16="http://schemas.microsoft.com/office/drawing/2014/main" id="{38F25554-8A1C-F4E1-FB14-76AA717A7FB1}"/>
              </a:ext>
            </a:extLst>
          </p:cNvPr>
          <p:cNvSpPr txBox="1"/>
          <p:nvPr/>
        </p:nvSpPr>
        <p:spPr>
          <a:xfrm>
            <a:off x="0" y="0"/>
            <a:ext cx="1857676" cy="153888"/>
          </a:xfrm>
          <a:prstGeom prst="rect">
            <a:avLst/>
          </a:prstGeom>
          <a:solidFill>
            <a:schemeClr val="accent2">
              <a:lumMod val="60000"/>
              <a:lumOff val="40000"/>
            </a:schemeClr>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EMOTIONS</a:t>
            </a:r>
          </a:p>
        </p:txBody>
      </p:sp>
      <p:sp>
        <p:nvSpPr>
          <p:cNvPr id="6" name="TextBox 5">
            <a:extLst>
              <a:ext uri="{FF2B5EF4-FFF2-40B4-BE49-F238E27FC236}">
                <a16:creationId xmlns:a16="http://schemas.microsoft.com/office/drawing/2014/main" id="{EB8FF295-30E7-DA03-FFD5-E4601B998EF7}"/>
              </a:ext>
            </a:extLst>
          </p:cNvPr>
          <p:cNvSpPr txBox="1"/>
          <p:nvPr/>
        </p:nvSpPr>
        <p:spPr>
          <a:xfrm>
            <a:off x="769682" y="1538204"/>
            <a:ext cx="6097604" cy="523220"/>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a:solidFill>
                  <a:schemeClr val="tx1"/>
                </a:solidFill>
                <a:latin typeface="DM Sans" pitchFamily="2" charset="0"/>
              </a:rPr>
              <a:t>How it feels when a company </a:t>
            </a:r>
            <a:r>
              <a:rPr lang="en-US" sz="1600" b="1">
                <a:solidFill>
                  <a:schemeClr val="accent1"/>
                </a:solidFill>
                <a:latin typeface="DM Sans" pitchFamily="2" charset="0"/>
              </a:rPr>
              <a:t>does not </a:t>
            </a:r>
            <a:r>
              <a:rPr lang="en-US" sz="1600" b="1">
                <a:solidFill>
                  <a:schemeClr val="tx1"/>
                </a:solidFill>
                <a:latin typeface="DM Sans" pitchFamily="2" charset="0"/>
              </a:rPr>
              <a:t>show up</a:t>
            </a:r>
          </a:p>
          <a:p>
            <a:pPr algn="ctr" rtl="0">
              <a:defRPr sz="1862" b="0" i="0" u="none" strike="noStrike" kern="1200" spc="0" baseline="0">
                <a:solidFill>
                  <a:srgbClr val="0D4877">
                    <a:lumMod val="65000"/>
                    <a:lumOff val="35000"/>
                  </a:srgbClr>
                </a:solidFill>
                <a:latin typeface="+mn-lt"/>
                <a:ea typeface="+mn-ea"/>
                <a:cs typeface="+mn-cs"/>
              </a:defRPr>
            </a:pPr>
            <a:r>
              <a:rPr lang="en-US" sz="1200">
                <a:solidFill>
                  <a:schemeClr val="tx1"/>
                </a:solidFill>
                <a:latin typeface="DM Sans" pitchFamily="2" charset="0"/>
              </a:rPr>
              <a:t>(</a:t>
            </a:r>
            <a:r>
              <a:rPr lang="en-US" sz="1200">
                <a:solidFill>
                  <a:schemeClr val="accent1"/>
                </a:solidFill>
                <a:latin typeface="DM Sans" pitchFamily="2" charset="0"/>
              </a:rPr>
              <a:t>unaided, up to 3 words, n=43</a:t>
            </a:r>
            <a:r>
              <a:rPr lang="en-US" sz="1200">
                <a:solidFill>
                  <a:schemeClr val="tx1"/>
                </a:solidFill>
                <a:latin typeface="DM Sans" pitchFamily="2" charset="0"/>
              </a:rPr>
              <a:t>)</a:t>
            </a:r>
          </a:p>
        </p:txBody>
      </p:sp>
      <p:sp>
        <p:nvSpPr>
          <p:cNvPr id="7" name="TextBox 6">
            <a:extLst>
              <a:ext uri="{FF2B5EF4-FFF2-40B4-BE49-F238E27FC236}">
                <a16:creationId xmlns:a16="http://schemas.microsoft.com/office/drawing/2014/main" id="{CDBDD8B7-9C5F-36AB-4EE9-0B333B506F5C}"/>
              </a:ext>
            </a:extLst>
          </p:cNvPr>
          <p:cNvSpPr txBox="1"/>
          <p:nvPr/>
        </p:nvSpPr>
        <p:spPr>
          <a:xfrm>
            <a:off x="7476390" y="1538204"/>
            <a:ext cx="4576679" cy="523220"/>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a:solidFill>
                  <a:schemeClr val="accent1"/>
                </a:solidFill>
                <a:latin typeface="DM Sans" pitchFamily="2" charset="0"/>
              </a:rPr>
              <a:t>Missed opportunities, from member stories</a:t>
            </a:r>
          </a:p>
          <a:p>
            <a:pPr algn="ctr" rtl="0">
              <a:defRPr sz="1862" b="0" i="0" u="none" strike="noStrike" kern="1200" spc="0" baseline="0">
                <a:solidFill>
                  <a:srgbClr val="0D4877">
                    <a:lumMod val="65000"/>
                    <a:lumOff val="35000"/>
                  </a:srgbClr>
                </a:solidFill>
                <a:latin typeface="+mn-lt"/>
                <a:ea typeface="+mn-ea"/>
                <a:cs typeface="+mn-cs"/>
              </a:defRPr>
            </a:pPr>
            <a:r>
              <a:rPr lang="en-US" sz="1200" b="1">
                <a:solidFill>
                  <a:schemeClr val="accent1"/>
                </a:solidFill>
                <a:latin typeface="DM Sans" pitchFamily="2" charset="0"/>
              </a:rPr>
              <a:t> </a:t>
            </a:r>
            <a:r>
              <a:rPr lang="en-US" sz="1200">
                <a:solidFill>
                  <a:schemeClr val="accent1"/>
                </a:solidFill>
                <a:latin typeface="DM Sans" pitchFamily="2" charset="0"/>
              </a:rPr>
              <a:t>(unaided, n=43)</a:t>
            </a:r>
          </a:p>
        </p:txBody>
      </p:sp>
      <p:pic>
        <p:nvPicPr>
          <p:cNvPr id="9" name="Graphic 8">
            <a:extLst>
              <a:ext uri="{FF2B5EF4-FFF2-40B4-BE49-F238E27FC236}">
                <a16:creationId xmlns:a16="http://schemas.microsoft.com/office/drawing/2014/main" id="{472EF1F6-4240-4263-CFF5-7B1ED2A3EB4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2144" y="6347571"/>
            <a:ext cx="1067443" cy="173568"/>
          </a:xfrm>
          <a:prstGeom prst="rect">
            <a:avLst/>
          </a:prstGeom>
        </p:spPr>
      </p:pic>
      <p:sp>
        <p:nvSpPr>
          <p:cNvPr id="11" name="TextBox 10">
            <a:extLst>
              <a:ext uri="{FF2B5EF4-FFF2-40B4-BE49-F238E27FC236}">
                <a16:creationId xmlns:a16="http://schemas.microsoft.com/office/drawing/2014/main" id="{2F57D27F-1217-32D2-CAA1-B755DEAB1D84}"/>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856859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7E1E105-0C84-6A26-B838-2D6DB6DC86FE}"/>
              </a:ext>
            </a:extLst>
          </p:cNvPr>
          <p:cNvSpPr>
            <a:spLocks noGrp="1"/>
          </p:cNvSpPr>
          <p:nvPr>
            <p:ph type="body" sz="quarter" idx="12"/>
          </p:nvPr>
        </p:nvSpPr>
        <p:spPr>
          <a:xfrm>
            <a:off x="603504" y="1066800"/>
            <a:ext cx="9759696" cy="4724400"/>
          </a:xfrm>
        </p:spPr>
        <p:txBody>
          <a:bodyPr/>
          <a:lstStyle/>
          <a:p>
            <a:pPr marL="0" indent="0">
              <a:buNone/>
            </a:pPr>
            <a:r>
              <a:rPr lang="en-US" sz="1200" i="1" dirty="0"/>
              <a:t>“A life insurance company I had a policy from provided by the company I worked for at the time tried to cancel me for no reason after 10 years.  </a:t>
            </a:r>
            <a:r>
              <a:rPr lang="en-US" sz="1200" b="1" i="1" dirty="0"/>
              <a:t>The HR department went to the bat against them</a:t>
            </a:r>
            <a:r>
              <a:rPr lang="en-US" sz="1200" i="1" dirty="0"/>
              <a:t> and forced reinstatement of the policy and looked for a replacement with a better company keeping the same coverage and premium.” - Medicare, 65+, Man</a:t>
            </a:r>
          </a:p>
          <a:p>
            <a:pPr marL="0" indent="0">
              <a:buNone/>
            </a:pPr>
            <a:r>
              <a:rPr lang="en-US" sz="1200" i="1" dirty="0"/>
              <a:t>“My insurance company (USAA) is a great example, whether it was car accident, hurricane or other incident. The </a:t>
            </a:r>
            <a:r>
              <a:rPr lang="en-US" sz="1200" b="1" i="1" dirty="0"/>
              <a:t>first question they ask is am I okay</a:t>
            </a:r>
            <a:r>
              <a:rPr lang="en-US" sz="1200" i="1" dirty="0"/>
              <a:t>, how am I feeing, I never had any issue with them when making a claim.” - Commercial, 50-64, Woman</a:t>
            </a:r>
          </a:p>
          <a:p>
            <a:pPr marL="0" indent="0">
              <a:buNone/>
            </a:pPr>
            <a:r>
              <a:rPr lang="en-US" sz="1200" i="1" dirty="0"/>
              <a:t>“I had a car accident that was not my fault. The insurance adjuster looked at Google maps and concluded that I was driving where there were no legal roads. And so found me at fault. In fact I was on an entirely legal road, as proven by Google Earth. The adjuster refused to acknowledge this. </a:t>
            </a:r>
            <a:r>
              <a:rPr lang="en-US" sz="1200" b="1" i="1" dirty="0"/>
              <a:t>The owner of my insurance company intervened on my behalf and resolved this problem</a:t>
            </a:r>
            <a:r>
              <a:rPr lang="en-US" sz="1200" i="1" dirty="0"/>
              <a:t>.” - Medicare, 65+, Man</a:t>
            </a:r>
          </a:p>
          <a:p>
            <a:pPr marL="0" indent="0">
              <a:buNone/>
            </a:pPr>
            <a:r>
              <a:rPr lang="en-US" sz="1200" i="1" dirty="0"/>
              <a:t>“I probably have more counterexamples but one time I was supported by my company was when I was going through chemo treatments and my </a:t>
            </a:r>
            <a:r>
              <a:rPr lang="en-US" sz="1200" b="1" i="1" dirty="0"/>
              <a:t>boss allowed me to keep my health insurance despite company policy</a:t>
            </a:r>
            <a:r>
              <a:rPr lang="en-US" sz="1200" i="1" dirty="0"/>
              <a:t>.” - Commercial, 35-49, Man </a:t>
            </a:r>
          </a:p>
          <a:p>
            <a:pPr marL="0" indent="0">
              <a:spcBef>
                <a:spcPts val="1800"/>
              </a:spcBef>
              <a:buNone/>
            </a:pPr>
            <a:r>
              <a:rPr lang="en-US" cap="all" dirty="0">
                <a:solidFill>
                  <a:schemeClr val="accent4"/>
                </a:solidFill>
                <a:latin typeface="Bebas Neue" panose="020B0606020202050201" pitchFamily="34" charset="77"/>
              </a:rPr>
              <a:t>Positive descriptions of BCBSMA as a company that shows up for members</a:t>
            </a:r>
          </a:p>
          <a:p>
            <a:pPr marL="0" indent="0">
              <a:buNone/>
            </a:pPr>
            <a:r>
              <a:rPr lang="en-US" sz="1200" i="1" dirty="0"/>
              <a:t>“They have </a:t>
            </a:r>
            <a:r>
              <a:rPr lang="en-US" sz="1200" b="1" i="1" dirty="0"/>
              <a:t>covered SO much of my expenses out of state</a:t>
            </a:r>
            <a:r>
              <a:rPr lang="en-US" sz="1200" i="1" dirty="0"/>
              <a:t>. I can't imagine what I would do without this policy.” - Commercial, </a:t>
            </a:r>
            <a:br>
              <a:rPr lang="en-US" sz="1200" i="1" dirty="0"/>
            </a:br>
            <a:r>
              <a:rPr lang="en-US" sz="1200" i="1" dirty="0"/>
              <a:t>50-64, Woman</a:t>
            </a:r>
          </a:p>
          <a:p>
            <a:pPr marL="0" indent="0">
              <a:buNone/>
            </a:pPr>
            <a:r>
              <a:rPr lang="en-US" sz="1200" i="1" dirty="0"/>
              <a:t>“I have </a:t>
            </a:r>
            <a:r>
              <a:rPr lang="en-US" sz="1200" b="1" i="1" dirty="0"/>
              <a:t>always been given help when I needed it. </a:t>
            </a:r>
            <a:r>
              <a:rPr lang="en-US" sz="1200" i="1" dirty="0"/>
              <a:t>It has not mattered if it was a simple question or it was much more complex.” </a:t>
            </a:r>
            <a:br>
              <a:rPr lang="en-US" sz="1200" i="1" dirty="0"/>
            </a:br>
            <a:r>
              <a:rPr lang="en-US" sz="1200" i="1" dirty="0"/>
              <a:t>- Commercial, 50-64, Man</a:t>
            </a:r>
          </a:p>
          <a:p>
            <a:pPr marL="0" indent="0">
              <a:buNone/>
            </a:pPr>
            <a:r>
              <a:rPr lang="en-US" sz="1200" i="1" dirty="0"/>
              <a:t>“Every time I needed to contact BC/BS with questions, I </a:t>
            </a:r>
            <a:r>
              <a:rPr lang="en-US" sz="1200" b="1" i="1" dirty="0"/>
              <a:t>received prompt, knowledgeable and accurate information and guidance</a:t>
            </a:r>
            <a:r>
              <a:rPr lang="en-US" sz="1200" i="1" dirty="0"/>
              <a:t>.” - Medicare, 65+, Man</a:t>
            </a:r>
          </a:p>
          <a:p>
            <a:pPr marL="0" indent="0">
              <a:buNone/>
            </a:pPr>
            <a:r>
              <a:rPr lang="en-US" sz="1200" i="1" dirty="0"/>
              <a:t>“They realize that caring for their customers engenders happy and healthy customers.  They also have </a:t>
            </a:r>
            <a:r>
              <a:rPr lang="en-US" sz="1200" b="1" i="1" dirty="0"/>
              <a:t>incentives and offered bonuses financially and in other aspects to educate and stay healthy</a:t>
            </a:r>
            <a:r>
              <a:rPr lang="en-US" sz="1200" i="1" dirty="0"/>
              <a:t>.” - Commercial, 35-49, Man</a:t>
            </a:r>
          </a:p>
          <a:p>
            <a:pPr marL="0" indent="0">
              <a:buNone/>
            </a:pPr>
            <a:r>
              <a:rPr lang="en-US" sz="1200" i="1" dirty="0"/>
              <a:t>“I feel that BCBS of MA has gotten better about showing up, </a:t>
            </a:r>
            <a:r>
              <a:rPr lang="en-US" sz="1200" b="1" i="1" dirty="0"/>
              <a:t>sending thoughtful reminders, messages, and updates </a:t>
            </a:r>
            <a:r>
              <a:rPr lang="en-US" sz="1200" i="1" dirty="0"/>
              <a:t>that are not overwhelming, too frequent, and not based on advertising but rather information and available supports.” - Commercial, 35-49, Man </a:t>
            </a:r>
          </a:p>
          <a:p>
            <a:pPr marL="0" indent="0">
              <a:buNone/>
            </a:pPr>
            <a:endParaRPr lang="en-US" sz="1200" i="1" dirty="0"/>
          </a:p>
          <a:p>
            <a:pPr marL="0" indent="0">
              <a:buNone/>
            </a:pPr>
            <a:endParaRPr lang="en-US" sz="1200" dirty="0"/>
          </a:p>
          <a:p>
            <a:pPr marL="0" indent="0">
              <a:buNone/>
            </a:pPr>
            <a:endParaRPr lang="en-US" sz="1200" dirty="0"/>
          </a:p>
        </p:txBody>
      </p:sp>
      <p:sp>
        <p:nvSpPr>
          <p:cNvPr id="3" name="Text Placeholder 2">
            <a:extLst>
              <a:ext uri="{FF2B5EF4-FFF2-40B4-BE49-F238E27FC236}">
                <a16:creationId xmlns:a16="http://schemas.microsoft.com/office/drawing/2014/main" id="{5A75368C-27D4-C261-66DE-5231342931A1}"/>
              </a:ext>
            </a:extLst>
          </p:cNvPr>
          <p:cNvSpPr>
            <a:spLocks noGrp="1"/>
          </p:cNvSpPr>
          <p:nvPr>
            <p:ph type="body" sz="quarter" idx="10"/>
          </p:nvPr>
        </p:nvSpPr>
        <p:spPr>
          <a:xfrm>
            <a:off x="603504" y="567263"/>
            <a:ext cx="8839200" cy="347137"/>
          </a:xfrm>
        </p:spPr>
        <p:txBody>
          <a:bodyPr/>
          <a:lstStyle/>
          <a:p>
            <a:r>
              <a:rPr lang="en-US"/>
              <a:t>Positive member stories about insurance companies</a:t>
            </a:r>
          </a:p>
        </p:txBody>
      </p:sp>
      <p:pic>
        <p:nvPicPr>
          <p:cNvPr id="6" name="Graphic 5">
            <a:extLst>
              <a:ext uri="{FF2B5EF4-FFF2-40B4-BE49-F238E27FC236}">
                <a16:creationId xmlns:a16="http://schemas.microsoft.com/office/drawing/2014/main" id="{7FF3BC45-2561-3F00-9A4F-59A47A2832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144" y="6347571"/>
            <a:ext cx="1067443" cy="173568"/>
          </a:xfrm>
          <a:prstGeom prst="rect">
            <a:avLst/>
          </a:prstGeom>
        </p:spPr>
      </p:pic>
      <p:sp>
        <p:nvSpPr>
          <p:cNvPr id="7" name="TextBox 6">
            <a:extLst>
              <a:ext uri="{FF2B5EF4-FFF2-40B4-BE49-F238E27FC236}">
                <a16:creationId xmlns:a16="http://schemas.microsoft.com/office/drawing/2014/main" id="{24335DB8-03D1-9B41-FE10-F137273E28D1}"/>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2988813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4B0DEE-052B-1EEF-D9C7-FFC3E8523FE1}"/>
              </a:ext>
            </a:extLst>
          </p:cNvPr>
          <p:cNvSpPr>
            <a:spLocks noGrp="1"/>
          </p:cNvSpPr>
          <p:nvPr>
            <p:ph type="body" sz="quarter" idx="12"/>
          </p:nvPr>
        </p:nvSpPr>
        <p:spPr>
          <a:xfrm>
            <a:off x="603504" y="807551"/>
            <a:ext cx="9988296" cy="4230474"/>
          </a:xfrm>
        </p:spPr>
        <p:txBody>
          <a:bodyPr/>
          <a:lstStyle/>
          <a:p>
            <a:pPr marL="0" indent="0">
              <a:buNone/>
            </a:pPr>
            <a:r>
              <a:rPr lang="en-US" sz="1400" i="1"/>
              <a:t>“My mother, then in her 80s, was suddenly dropped from Medicare. Neither the Medicare offices nor the supplemental insurance company was helpful. I finally wrote to my senator's office (Ted Kennedy). They called me promptly and got to work sorting it out--which they did successfully.” - Medicare, 65+, Woman</a:t>
            </a:r>
          </a:p>
          <a:p>
            <a:pPr marL="0" indent="0">
              <a:buNone/>
            </a:pPr>
            <a:r>
              <a:rPr lang="en-US" sz="1400" i="1"/>
              <a:t>“I was previously insured by Harvard Pilgrim. Their newsletter encouraged members to get the shingles vaccine, which my husband and I did. They then refused to pay for it. I wrote to the president and described the behavior as sleazy. So they hadn't shown up. After the complaint, they paid for it. So eventually they did. As you know, they are no longer my insurer.” - Medicare, 65+, Woman </a:t>
            </a:r>
          </a:p>
          <a:p>
            <a:pPr marL="0" indent="0">
              <a:buNone/>
            </a:pPr>
            <a:r>
              <a:rPr lang="en-US" sz="1400" i="1"/>
              <a:t>“Last year, a car insurer (not the one I described earlier) failed to follow through with a non-insured motorist who rear-ended my car. This left me with a $1000 deductible which I deeply resented paying.” - Medicare, 65+, Woman</a:t>
            </a:r>
          </a:p>
          <a:p>
            <a:pPr marL="0" indent="0">
              <a:buNone/>
            </a:pPr>
            <a:r>
              <a:rPr lang="en-US" sz="1400" i="1"/>
              <a:t>“When I purchased insurance on an appliance, and the appliance broke after a few months.  The company made me jump through hoops to even get a repair.” – Commercial, 35-49, Man </a:t>
            </a:r>
          </a:p>
          <a:p>
            <a:pPr marL="0" indent="0">
              <a:buNone/>
            </a:pPr>
            <a:r>
              <a:rPr lang="en-US" sz="1400" i="1"/>
              <a:t>“Some years ago I had a procedure and it was covered (paid) by the insurance. But then the insurance withdrew that payment and I was left holding the bag.” - Medicare, 65+, Man </a:t>
            </a:r>
          </a:p>
          <a:p>
            <a:pPr marL="0" indent="0">
              <a:spcBef>
                <a:spcPts val="1800"/>
              </a:spcBef>
              <a:buNone/>
            </a:pPr>
            <a:r>
              <a:rPr lang="en-US" cap="all">
                <a:solidFill>
                  <a:schemeClr val="accent4"/>
                </a:solidFill>
                <a:latin typeface="Bebas Neue" panose="020B0606020202050201" pitchFamily="34" charset="77"/>
              </a:rPr>
              <a:t>Moments when BCBSMA missed an opportunity to show up for a member</a:t>
            </a:r>
          </a:p>
          <a:p>
            <a:pPr marL="0" indent="0">
              <a:spcBef>
                <a:spcPts val="0"/>
              </a:spcBef>
              <a:buNone/>
            </a:pPr>
            <a:r>
              <a:rPr lang="en-US" sz="1400" i="1"/>
              <a:t>“When Blue Cross instructed my doctor to send a note to all patients scheduled for any procedure with him that they might not pay for anesthesia. It was alarming and incorrect. The note only applied to a small number of people.” </a:t>
            </a:r>
            <a:br>
              <a:rPr lang="en-US" sz="1400" i="1"/>
            </a:br>
            <a:r>
              <a:rPr lang="en-US" sz="1400" i="1"/>
              <a:t>- Medicare, 65+, Unspecified gender</a:t>
            </a:r>
          </a:p>
          <a:p>
            <a:pPr marL="0" indent="0">
              <a:buNone/>
            </a:pPr>
            <a:r>
              <a:rPr lang="en-US" sz="1400" i="1"/>
              <a:t>“Currently Blue Cross Blue Shield is not showing up for me or more importantly my grandson’s follow up care for emergency surgery he received in the winter.” - Commercial, 50-64, Woman </a:t>
            </a:r>
          </a:p>
          <a:p>
            <a:pPr marL="0" indent="0">
              <a:buNone/>
            </a:pPr>
            <a:r>
              <a:rPr lang="en-US" sz="1400" i="1"/>
              <a:t>“BC/BS had missed the opportunity several times by not disclosing what the out-of-pocket cost is to me, getting a bill for over $2,000 is one example. As a consumer you cannot make an informed decision.” - Commercial, 50-64, Woman </a:t>
            </a:r>
          </a:p>
          <a:p>
            <a:pPr marL="0" indent="0">
              <a:buNone/>
            </a:pPr>
            <a:r>
              <a:rPr lang="en-US" sz="1400" i="1"/>
              <a:t>“When Blue Cross decided to end coverage for covid tests after the mandate ended.” - Commercial, 18-34, Man </a:t>
            </a:r>
          </a:p>
        </p:txBody>
      </p:sp>
      <p:sp>
        <p:nvSpPr>
          <p:cNvPr id="3" name="Text Placeholder 2">
            <a:extLst>
              <a:ext uri="{FF2B5EF4-FFF2-40B4-BE49-F238E27FC236}">
                <a16:creationId xmlns:a16="http://schemas.microsoft.com/office/drawing/2014/main" id="{4CC6931E-0879-EA8C-FDC1-597AFDBEFBF7}"/>
              </a:ext>
            </a:extLst>
          </p:cNvPr>
          <p:cNvSpPr>
            <a:spLocks noGrp="1"/>
          </p:cNvSpPr>
          <p:nvPr>
            <p:ph type="body" sz="quarter" idx="10"/>
          </p:nvPr>
        </p:nvSpPr>
        <p:spPr/>
        <p:txBody>
          <a:bodyPr/>
          <a:lstStyle/>
          <a:p>
            <a:r>
              <a:rPr lang="en-US"/>
              <a:t>Negative member stories about insurance companies</a:t>
            </a:r>
          </a:p>
        </p:txBody>
      </p:sp>
      <p:pic>
        <p:nvPicPr>
          <p:cNvPr id="6" name="Graphic 5">
            <a:extLst>
              <a:ext uri="{FF2B5EF4-FFF2-40B4-BE49-F238E27FC236}">
                <a16:creationId xmlns:a16="http://schemas.microsoft.com/office/drawing/2014/main" id="{2017E827-025C-B274-E97C-7E1A18A13B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144" y="6347571"/>
            <a:ext cx="1067443" cy="173568"/>
          </a:xfrm>
          <a:prstGeom prst="rect">
            <a:avLst/>
          </a:prstGeom>
        </p:spPr>
      </p:pic>
      <p:sp>
        <p:nvSpPr>
          <p:cNvPr id="7" name="TextBox 6">
            <a:extLst>
              <a:ext uri="{FF2B5EF4-FFF2-40B4-BE49-F238E27FC236}">
                <a16:creationId xmlns:a16="http://schemas.microsoft.com/office/drawing/2014/main" id="{0872BD61-BEFD-AEB7-D43C-6B04B8CE6164}"/>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22447053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F2975A-A67B-269E-BBC7-4058831A7450}"/>
              </a:ext>
            </a:extLst>
          </p:cNvPr>
          <p:cNvSpPr>
            <a:spLocks noGrp="1"/>
          </p:cNvSpPr>
          <p:nvPr>
            <p:ph type="body" sz="quarter" idx="10"/>
          </p:nvPr>
        </p:nvSpPr>
        <p:spPr/>
        <p:txBody>
          <a:bodyPr/>
          <a:lstStyle/>
          <a:p>
            <a:r>
              <a:rPr lang="en-US"/>
              <a:t>Sample description</a:t>
            </a:r>
          </a:p>
        </p:txBody>
      </p:sp>
      <p:graphicFrame>
        <p:nvGraphicFramePr>
          <p:cNvPr id="2" name="Table 1">
            <a:extLst>
              <a:ext uri="{FF2B5EF4-FFF2-40B4-BE49-F238E27FC236}">
                <a16:creationId xmlns:a16="http://schemas.microsoft.com/office/drawing/2014/main" id="{A40FC86F-BD00-80FD-EE50-A5CEE08F82DF}"/>
              </a:ext>
            </a:extLst>
          </p:cNvPr>
          <p:cNvGraphicFramePr>
            <a:graphicFrameLocks noGrp="1"/>
          </p:cNvGraphicFramePr>
          <p:nvPr>
            <p:extLst>
              <p:ext uri="{D42A27DB-BD31-4B8C-83A1-F6EECF244321}">
                <p14:modId xmlns:p14="http://schemas.microsoft.com/office/powerpoint/2010/main" val="656347287"/>
              </p:ext>
            </p:extLst>
          </p:nvPr>
        </p:nvGraphicFramePr>
        <p:xfrm>
          <a:off x="728734" y="1623091"/>
          <a:ext cx="4526488" cy="3122679"/>
        </p:xfrm>
        <a:graphic>
          <a:graphicData uri="http://schemas.openxmlformats.org/drawingml/2006/table">
            <a:tbl>
              <a:tblPr firstRow="1" bandRow="1"/>
              <a:tblGrid>
                <a:gridCol w="2388859">
                  <a:extLst>
                    <a:ext uri="{9D8B030D-6E8A-4147-A177-3AD203B41FA5}">
                      <a16:colId xmlns:a16="http://schemas.microsoft.com/office/drawing/2014/main" val="1826636440"/>
                    </a:ext>
                  </a:extLst>
                </a:gridCol>
                <a:gridCol w="1166733">
                  <a:extLst>
                    <a:ext uri="{9D8B030D-6E8A-4147-A177-3AD203B41FA5}">
                      <a16:colId xmlns:a16="http://schemas.microsoft.com/office/drawing/2014/main" val="3609628954"/>
                    </a:ext>
                  </a:extLst>
                </a:gridCol>
                <a:gridCol w="970896">
                  <a:extLst>
                    <a:ext uri="{9D8B030D-6E8A-4147-A177-3AD203B41FA5}">
                      <a16:colId xmlns:a16="http://schemas.microsoft.com/office/drawing/2014/main" val="2979312675"/>
                    </a:ext>
                  </a:extLst>
                </a:gridCol>
              </a:tblGrid>
              <a:tr h="202021">
                <a:tc>
                  <a:txBody>
                    <a:bodyPr/>
                    <a:lstStyle/>
                    <a:p>
                      <a:pPr marL="0" marR="0" fontAlgn="ctr">
                        <a:lnSpc>
                          <a:spcPct val="107000"/>
                        </a:lnSpc>
                        <a:spcBef>
                          <a:spcPts val="0"/>
                        </a:spcBef>
                        <a:spcAft>
                          <a:spcPts val="0"/>
                        </a:spcAft>
                      </a:pPr>
                      <a:r>
                        <a:rPr lang="en-US" sz="1200" b="1" kern="1200">
                          <a:solidFill>
                            <a:srgbClr val="164E9C"/>
                          </a:solidFill>
                          <a:effectLst/>
                          <a:latin typeface="DM Sans" pitchFamily="2" charset="0"/>
                          <a:ea typeface="Times New Roman" panose="02020603050405020304" pitchFamily="18" charset="0"/>
                          <a:cs typeface="Calibri Light" panose="020F0302020204030204" pitchFamily="34" charset="0"/>
                        </a:rPr>
                        <a:t>Age </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gn="ctr">
                        <a:lnSpc>
                          <a:spcPct val="107000"/>
                        </a:lnSpc>
                      </a:pPr>
                      <a:r>
                        <a:rPr lang="en-US" sz="1200">
                          <a:effectLst/>
                          <a:latin typeface="DM Sans" pitchFamily="2" charset="0"/>
                          <a:cs typeface="Times New Roman" panose="02020603050405020304" pitchFamily="18" charset="0"/>
                        </a:rPr>
                        <a:t>N=49</a:t>
                      </a: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extLst>
                  <a:ext uri="{0D108BD9-81ED-4DB2-BD59-A6C34878D82A}">
                    <a16:rowId xmlns:a16="http://schemas.microsoft.com/office/drawing/2014/main" val="1011773201"/>
                  </a:ext>
                </a:extLst>
              </a:tr>
              <a:tr h="225112">
                <a:tc>
                  <a:txBody>
                    <a:bodyPr/>
                    <a:lstStyle/>
                    <a:p>
                      <a:pPr algn="l" fontAlgn="b"/>
                      <a:r>
                        <a:rPr lang="en-US" sz="1200" kern="1200">
                          <a:solidFill>
                            <a:schemeClr val="tx1"/>
                          </a:solidFill>
                          <a:effectLst/>
                          <a:latin typeface="DM Sans" pitchFamily="2" charset="0"/>
                          <a:cs typeface="Arial" panose="020B0604020202020204" pitchFamily="34" charset="0"/>
                        </a:rPr>
                        <a:t>18-34</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7</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14%</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011565017"/>
                  </a:ext>
                </a:extLst>
              </a:tr>
              <a:tr h="225112">
                <a:tc>
                  <a:txBody>
                    <a:bodyPr/>
                    <a:lstStyle/>
                    <a:p>
                      <a:pPr algn="l" fontAlgn="b"/>
                      <a:r>
                        <a:rPr lang="en-US" sz="1200" kern="1200">
                          <a:solidFill>
                            <a:schemeClr val="tx1"/>
                          </a:solidFill>
                          <a:effectLst/>
                          <a:latin typeface="DM Sans" pitchFamily="2" charset="0"/>
                          <a:cs typeface="Arial" panose="020B0604020202020204" pitchFamily="34" charset="0"/>
                        </a:rPr>
                        <a:t>35-49</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13</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27%</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842554377"/>
                  </a:ext>
                </a:extLst>
              </a:tr>
              <a:tr h="225112">
                <a:tc>
                  <a:txBody>
                    <a:bodyPr/>
                    <a:lstStyle/>
                    <a:p>
                      <a:pPr algn="l" fontAlgn="b"/>
                      <a:r>
                        <a:rPr lang="en-US" sz="1200" kern="1200">
                          <a:solidFill>
                            <a:schemeClr val="tx1"/>
                          </a:solidFill>
                          <a:effectLst/>
                          <a:latin typeface="DM Sans" pitchFamily="2" charset="0"/>
                          <a:cs typeface="Arial" panose="020B0604020202020204" pitchFamily="34" charset="0"/>
                        </a:rPr>
                        <a:t>50-64</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098051521"/>
                  </a:ext>
                </a:extLst>
              </a:tr>
              <a:tr h="225112">
                <a:tc>
                  <a:txBody>
                    <a:bodyPr/>
                    <a:lstStyle/>
                    <a:p>
                      <a:pPr algn="l" fontAlgn="b"/>
                      <a:r>
                        <a:rPr lang="en-US" sz="1200" kern="1200">
                          <a:solidFill>
                            <a:schemeClr val="tx1"/>
                          </a:solidFill>
                          <a:effectLst/>
                          <a:latin typeface="DM Sans" pitchFamily="2" charset="0"/>
                          <a:cs typeface="Arial" panose="020B0604020202020204" pitchFamily="34" charset="0"/>
                        </a:rPr>
                        <a:t>65+</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19</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39%</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023047301"/>
                  </a:ext>
                </a:extLst>
              </a:tr>
              <a:tr h="202021">
                <a:tc>
                  <a:txBody>
                    <a:bodyPr/>
                    <a:lstStyle/>
                    <a:p>
                      <a:pPr marL="0" marR="0" fontAlgn="ctr">
                        <a:lnSpc>
                          <a:spcPct val="107000"/>
                        </a:lnSpc>
                        <a:spcBef>
                          <a:spcPts val="0"/>
                        </a:spcBef>
                        <a:spcAft>
                          <a:spcPts val="0"/>
                        </a:spcAft>
                      </a:pPr>
                      <a:r>
                        <a:rPr lang="en-US" sz="1200" b="1" kern="1200">
                          <a:solidFill>
                            <a:srgbClr val="164E9C"/>
                          </a:solidFill>
                          <a:effectLst/>
                          <a:latin typeface="DM Sans" pitchFamily="2" charset="0"/>
                          <a:ea typeface="Times New Roman" panose="02020603050405020304" pitchFamily="18" charset="0"/>
                          <a:cs typeface="Arial" panose="020B0604020202020204" pitchFamily="34" charset="0"/>
                        </a:rPr>
                        <a:t>Gender</a:t>
                      </a:r>
                      <a:r>
                        <a:rPr lang="en-US" sz="1200" kern="1200">
                          <a:solidFill>
                            <a:srgbClr val="164E9C"/>
                          </a:solidFill>
                          <a:effectLst/>
                          <a:latin typeface="DM Sans" pitchFamily="2" charset="0"/>
                          <a:ea typeface="Times New Roman" panose="02020603050405020304" pitchFamily="18" charset="0"/>
                          <a:cs typeface="Arial" panose="020B0604020202020204" pitchFamily="34" charset="0"/>
                        </a:rPr>
                        <a:t> </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marL="0" algn="ctr" defTabSz="914400" rtl="0" eaLnBrk="1" fontAlgn="b" latinLnBrk="0" hangingPunct="1">
                        <a:lnSpc>
                          <a:spcPct val="107000"/>
                        </a:lnSpc>
                      </a:pPr>
                      <a:endParaRPr lang="en-US" sz="1200" kern="1200">
                        <a:solidFill>
                          <a:schemeClr val="tx1"/>
                        </a:solidFill>
                        <a:effectLst/>
                        <a:latin typeface="DM Sans" pitchFamily="2" charset="0"/>
                        <a:ea typeface="+mn-ea"/>
                        <a:cs typeface="Arial" panose="020B0604020202020204" pitchFamily="34"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marL="0" algn="ctr" defTabSz="914400" rtl="0" eaLnBrk="1" fontAlgn="b" latinLnBrk="0" hangingPunct="1">
                        <a:lnSpc>
                          <a:spcPct val="107000"/>
                        </a:lnSpc>
                      </a:pPr>
                      <a:endParaRPr lang="en-US" sz="1200" kern="1200">
                        <a:solidFill>
                          <a:schemeClr val="tx1"/>
                        </a:solidFill>
                        <a:effectLst/>
                        <a:latin typeface="DM Sans" pitchFamily="2" charset="0"/>
                        <a:ea typeface="+mn-ea"/>
                        <a:cs typeface="Arial" panose="020B0604020202020204" pitchFamily="34"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extLst>
                  <a:ext uri="{0D108BD9-81ED-4DB2-BD59-A6C34878D82A}">
                    <a16:rowId xmlns:a16="http://schemas.microsoft.com/office/drawing/2014/main" val="4028456753"/>
                  </a:ext>
                </a:extLst>
              </a:tr>
              <a:tr h="202021">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Woman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41%</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677729135"/>
                  </a:ext>
                </a:extLst>
              </a:tr>
              <a:tr h="202021">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Man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57%</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28</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422032546"/>
                  </a:ext>
                </a:extLst>
              </a:tr>
              <a:tr h="202021">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Non-binary / third gender</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746636330"/>
                  </a:ext>
                </a:extLst>
              </a:tr>
              <a:tr h="202021">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Genderfluid</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824847232"/>
                  </a:ext>
                </a:extLst>
              </a:tr>
              <a:tr h="202021">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I am: </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985882140"/>
                  </a:ext>
                </a:extLst>
              </a:tr>
              <a:tr h="202021">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Prefer not to say</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866495595"/>
                  </a:ext>
                </a:extLst>
              </a:tr>
              <a:tr h="202021">
                <a:tc>
                  <a:txBody>
                    <a:bodyPr/>
                    <a:lstStyle/>
                    <a:p>
                      <a:pPr marL="0" marR="0" fontAlgn="ctr">
                        <a:lnSpc>
                          <a:spcPct val="107000"/>
                        </a:lnSpc>
                        <a:spcBef>
                          <a:spcPts val="0"/>
                        </a:spcBef>
                        <a:spcAft>
                          <a:spcPts val="0"/>
                        </a:spcAft>
                      </a:pPr>
                      <a:r>
                        <a:rPr lang="en-US" sz="1100" b="1" kern="1200">
                          <a:solidFill>
                            <a:srgbClr val="164E9C"/>
                          </a:solidFill>
                          <a:effectLst/>
                          <a:latin typeface="DM Sans" pitchFamily="2" charset="0"/>
                          <a:ea typeface="Calibri" panose="020F0502020204030204" pitchFamily="34" charset="0"/>
                          <a:cs typeface="Arial" panose="020B0604020202020204" pitchFamily="34" charset="0"/>
                        </a:rPr>
                        <a:t>Plan Type</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chemeClr val="accent5">
                        <a:lumMod val="90000"/>
                      </a:schemeClr>
                    </a:solidFill>
                  </a:tcPr>
                </a:tc>
                <a:tc>
                  <a:txBody>
                    <a:bodyPr/>
                    <a:lstStyle/>
                    <a:p>
                      <a:pPr marL="0" algn="ctr" defTabSz="914400" rtl="0" eaLnBrk="1" fontAlgn="b" latinLnBrk="0" hangingPunct="1"/>
                      <a:endParaRPr lang="en-US" sz="1200" kern="1200">
                        <a:solidFill>
                          <a:schemeClr val="tx1"/>
                        </a:solidFill>
                        <a:effectLst/>
                        <a:latin typeface="DM Sans" pitchFamily="2" charset="0"/>
                        <a:ea typeface="+mn-ea"/>
                        <a:cs typeface="Arial" panose="020B0604020202020204" pitchFamily="34" charset="0"/>
                      </a:endParaRP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chemeClr val="accent5">
                        <a:lumMod val="90000"/>
                      </a:schemeClr>
                    </a:solidFill>
                  </a:tcPr>
                </a:tc>
                <a:tc>
                  <a:txBody>
                    <a:bodyPr/>
                    <a:lstStyle/>
                    <a:p>
                      <a:pPr marL="0" algn="ctr" defTabSz="914400" rtl="0" eaLnBrk="1" fontAlgn="b" latinLnBrk="0" hangingPunct="1"/>
                      <a:endParaRPr lang="en-US" sz="1200" kern="1200">
                        <a:solidFill>
                          <a:schemeClr val="tx1"/>
                        </a:solidFill>
                        <a:effectLst/>
                        <a:latin typeface="DM Sans" pitchFamily="2" charset="0"/>
                        <a:ea typeface="+mn-ea"/>
                        <a:cs typeface="Arial" panose="020B0604020202020204" pitchFamily="34" charset="0"/>
                      </a:endParaRP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317324505"/>
                  </a:ext>
                </a:extLst>
              </a:tr>
              <a:tr h="202021">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ea typeface="+mn-ea"/>
                          <a:cs typeface="Arial" panose="020B0604020202020204" pitchFamily="34" charset="0"/>
                        </a:rPr>
                        <a:t>Commercial</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30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61%</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278832425"/>
                  </a:ext>
                </a:extLst>
              </a:tr>
              <a:tr h="202021">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ea typeface="+mn-ea"/>
                          <a:cs typeface="Arial" panose="020B0604020202020204" pitchFamily="34" charset="0"/>
                        </a:rPr>
                        <a:t>Medicare</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dirty="0">
                          <a:solidFill>
                            <a:schemeClr val="tx1"/>
                          </a:solidFill>
                          <a:effectLst/>
                          <a:latin typeface="DM Sans" pitchFamily="2" charset="0"/>
                          <a:ea typeface="+mn-ea"/>
                          <a:cs typeface="Arial" panose="020B0604020202020204" pitchFamily="34" charset="0"/>
                        </a:rPr>
                        <a:t>19</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dirty="0">
                          <a:solidFill>
                            <a:schemeClr val="tx1"/>
                          </a:solidFill>
                          <a:effectLst/>
                          <a:latin typeface="DM Sans" pitchFamily="2" charset="0"/>
                          <a:ea typeface="+mn-ea"/>
                          <a:cs typeface="Arial" panose="020B0604020202020204" pitchFamily="34" charset="0"/>
                        </a:rPr>
                        <a:t>39%</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448417640"/>
                  </a:ext>
                </a:extLst>
              </a:tr>
            </a:tbl>
          </a:graphicData>
        </a:graphic>
      </p:graphicFrame>
      <p:graphicFrame>
        <p:nvGraphicFramePr>
          <p:cNvPr id="5" name="Table 4">
            <a:extLst>
              <a:ext uri="{FF2B5EF4-FFF2-40B4-BE49-F238E27FC236}">
                <a16:creationId xmlns:a16="http://schemas.microsoft.com/office/drawing/2014/main" id="{D93519B6-BDF3-9161-4339-590DE4936581}"/>
              </a:ext>
            </a:extLst>
          </p:cNvPr>
          <p:cNvGraphicFramePr>
            <a:graphicFrameLocks noGrp="1"/>
          </p:cNvGraphicFramePr>
          <p:nvPr>
            <p:extLst>
              <p:ext uri="{D42A27DB-BD31-4B8C-83A1-F6EECF244321}">
                <p14:modId xmlns:p14="http://schemas.microsoft.com/office/powerpoint/2010/main" val="4147843204"/>
              </p:ext>
            </p:extLst>
          </p:nvPr>
        </p:nvGraphicFramePr>
        <p:xfrm>
          <a:off x="5948507" y="1623091"/>
          <a:ext cx="4526488" cy="2928589"/>
        </p:xfrm>
        <a:graphic>
          <a:graphicData uri="http://schemas.openxmlformats.org/drawingml/2006/table">
            <a:tbl>
              <a:tblPr firstRow="1" bandRow="1"/>
              <a:tblGrid>
                <a:gridCol w="2388859">
                  <a:extLst>
                    <a:ext uri="{9D8B030D-6E8A-4147-A177-3AD203B41FA5}">
                      <a16:colId xmlns:a16="http://schemas.microsoft.com/office/drawing/2014/main" val="956512303"/>
                    </a:ext>
                  </a:extLst>
                </a:gridCol>
                <a:gridCol w="1166733">
                  <a:extLst>
                    <a:ext uri="{9D8B030D-6E8A-4147-A177-3AD203B41FA5}">
                      <a16:colId xmlns:a16="http://schemas.microsoft.com/office/drawing/2014/main" val="2861094047"/>
                    </a:ext>
                  </a:extLst>
                </a:gridCol>
                <a:gridCol w="970896">
                  <a:extLst>
                    <a:ext uri="{9D8B030D-6E8A-4147-A177-3AD203B41FA5}">
                      <a16:colId xmlns:a16="http://schemas.microsoft.com/office/drawing/2014/main" val="3597102757"/>
                    </a:ext>
                  </a:extLst>
                </a:gridCol>
              </a:tblGrid>
              <a:tr h="202021">
                <a:tc>
                  <a:txBody>
                    <a:bodyPr/>
                    <a:lstStyle/>
                    <a:p>
                      <a:pPr marL="0" marR="0" fontAlgn="ctr">
                        <a:lnSpc>
                          <a:spcPct val="107000"/>
                        </a:lnSpc>
                        <a:spcBef>
                          <a:spcPts val="0"/>
                        </a:spcBef>
                        <a:spcAft>
                          <a:spcPts val="0"/>
                        </a:spcAft>
                      </a:pPr>
                      <a:r>
                        <a:rPr lang="en-US" sz="1200" b="1" kern="1200">
                          <a:solidFill>
                            <a:srgbClr val="164E9C"/>
                          </a:solidFill>
                          <a:effectLst/>
                          <a:latin typeface="DM Sans" pitchFamily="2" charset="0"/>
                          <a:ea typeface="Times New Roman" panose="02020603050405020304" pitchFamily="18" charset="0"/>
                          <a:cs typeface="Arial" panose="020B0604020202020204" pitchFamily="34" charset="0"/>
                        </a:rPr>
                        <a:t>Ethnicity (MS)</a:t>
                      </a:r>
                      <a:endParaRPr lang="en-US" sz="1200">
                        <a:effectLst/>
                        <a:latin typeface="DM Sans" pitchFamily="2" charset="0"/>
                        <a:ea typeface="Calibri" panose="020F0502020204030204" pitchFamily="34"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gn="ctr">
                        <a:lnSpc>
                          <a:spcPct val="107000"/>
                        </a:lnSpc>
                      </a:pPr>
                      <a:r>
                        <a:rPr lang="en-US" sz="1200">
                          <a:effectLst/>
                          <a:latin typeface="DM Sans" pitchFamily="2" charset="0"/>
                          <a:cs typeface="Times New Roman" panose="02020603050405020304" pitchFamily="18" charset="0"/>
                        </a:rPr>
                        <a:t>N=49</a:t>
                      </a: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tc>
                  <a:txBody>
                    <a:bodyPr/>
                    <a:lstStyle/>
                    <a:p>
                      <a:pPr>
                        <a:lnSpc>
                          <a:spcPct val="107000"/>
                        </a:lnSpc>
                      </a:pPr>
                      <a:endParaRPr lang="en-US" sz="1200">
                        <a:effectLst/>
                        <a:latin typeface="DM Sans" pitchFamily="2" charset="0"/>
                        <a:cs typeface="Times New Roman" panose="02020603050405020304" pitchFamily="18" charset="0"/>
                      </a:endParaRPr>
                    </a:p>
                  </a:txBody>
                  <a:tcPr marL="4784" marR="4784" marT="4784"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CCCCCC"/>
                    </a:solidFill>
                  </a:tcPr>
                </a:tc>
                <a:extLst>
                  <a:ext uri="{0D108BD9-81ED-4DB2-BD59-A6C34878D82A}">
                    <a16:rowId xmlns:a16="http://schemas.microsoft.com/office/drawing/2014/main" val="1095555753"/>
                  </a:ext>
                </a:extLst>
              </a:tr>
              <a:tr h="400104">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Asian and/or of Pacific Islander origin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12%</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6</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764757783"/>
                  </a:ext>
                </a:extLst>
              </a:tr>
              <a:tr h="203332">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Black and/or of African origin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5</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18246399"/>
                  </a:ext>
                </a:extLst>
              </a:tr>
              <a:tr h="203332">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Hispanic and/or of Latin origin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5</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708234710"/>
                  </a:ext>
                </a:extLst>
              </a:tr>
              <a:tr h="203332">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Middle Eastern and/or of North African origin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4%</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942148135"/>
                  </a:ext>
                </a:extLst>
              </a:tr>
              <a:tr h="391443">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Native American / Alaskan Native / Indigenous American origin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529144267"/>
                  </a:ext>
                </a:extLst>
              </a:tr>
              <a:tr h="391443">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White/Caucasian and/or of European origin</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67%</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33</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4282627620"/>
                  </a:ext>
                </a:extLst>
              </a:tr>
              <a:tr h="203332">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Multiracial / Multi-ethnic</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56885107"/>
                  </a:ext>
                </a:extLst>
              </a:tr>
              <a:tr h="203332">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Not listed above, I identify as (please share):</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560126389"/>
                  </a:ext>
                </a:extLst>
              </a:tr>
              <a:tr h="203332">
                <a:tc>
                  <a:txBody>
                    <a:bodyPr/>
                    <a:lstStyle/>
                    <a:p>
                      <a:pPr marL="0" marR="0" algn="l" defTabSz="914400" rtl="0" eaLnBrk="1" fontAlgn="ctr" latinLnBrk="0" hangingPunct="1">
                        <a:lnSpc>
                          <a:spcPct val="107000"/>
                        </a:lnSpc>
                        <a:spcBef>
                          <a:spcPts val="0"/>
                        </a:spcBef>
                        <a:spcAft>
                          <a:spcPts val="0"/>
                        </a:spcAft>
                      </a:pPr>
                      <a:r>
                        <a:rPr lang="en-US" sz="1100" kern="1200">
                          <a:solidFill>
                            <a:schemeClr val="tx1"/>
                          </a:solidFill>
                          <a:effectLst/>
                          <a:latin typeface="DM Sans" pitchFamily="2" charset="0"/>
                          <a:cs typeface="Arial" panose="020B0604020202020204" pitchFamily="34" charset="0"/>
                        </a:rPr>
                        <a:t>Prefer not to say</a:t>
                      </a:r>
                    </a:p>
                  </a:txBody>
                  <a:tcPr marL="6350" marR="6350" marT="6350" marB="0">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2326474318"/>
                  </a:ext>
                </a:extLst>
              </a:tr>
            </a:tbl>
          </a:graphicData>
        </a:graphic>
      </p:graphicFrame>
      <p:graphicFrame>
        <p:nvGraphicFramePr>
          <p:cNvPr id="6" name="Table 5">
            <a:extLst>
              <a:ext uri="{FF2B5EF4-FFF2-40B4-BE49-F238E27FC236}">
                <a16:creationId xmlns:a16="http://schemas.microsoft.com/office/drawing/2014/main" id="{8213BB21-143A-9834-D56F-03A2B4E8A254}"/>
              </a:ext>
            </a:extLst>
          </p:cNvPr>
          <p:cNvGraphicFramePr>
            <a:graphicFrameLocks noGrp="1"/>
          </p:cNvGraphicFramePr>
          <p:nvPr>
            <p:extLst>
              <p:ext uri="{D42A27DB-BD31-4B8C-83A1-F6EECF244321}">
                <p14:modId xmlns:p14="http://schemas.microsoft.com/office/powerpoint/2010/main" val="1759331284"/>
              </p:ext>
            </p:extLst>
          </p:nvPr>
        </p:nvGraphicFramePr>
        <p:xfrm>
          <a:off x="728734" y="4953000"/>
          <a:ext cx="4526488" cy="757478"/>
        </p:xfrm>
        <a:graphic>
          <a:graphicData uri="http://schemas.openxmlformats.org/drawingml/2006/table">
            <a:tbl>
              <a:tblPr firstRow="1" bandRow="1"/>
              <a:tblGrid>
                <a:gridCol w="2388859">
                  <a:extLst>
                    <a:ext uri="{9D8B030D-6E8A-4147-A177-3AD203B41FA5}">
                      <a16:colId xmlns:a16="http://schemas.microsoft.com/office/drawing/2014/main" val="1705614939"/>
                    </a:ext>
                  </a:extLst>
                </a:gridCol>
                <a:gridCol w="1166733">
                  <a:extLst>
                    <a:ext uri="{9D8B030D-6E8A-4147-A177-3AD203B41FA5}">
                      <a16:colId xmlns:a16="http://schemas.microsoft.com/office/drawing/2014/main" val="3781169370"/>
                    </a:ext>
                  </a:extLst>
                </a:gridCol>
                <a:gridCol w="970896">
                  <a:extLst>
                    <a:ext uri="{9D8B030D-6E8A-4147-A177-3AD203B41FA5}">
                      <a16:colId xmlns:a16="http://schemas.microsoft.com/office/drawing/2014/main" val="327222500"/>
                    </a:ext>
                  </a:extLst>
                </a:gridCol>
              </a:tblGrid>
              <a:tr h="189416">
                <a:tc>
                  <a:txBody>
                    <a:bodyPr/>
                    <a:lstStyle/>
                    <a:p>
                      <a:pPr marL="0" marR="0" fontAlgn="ctr">
                        <a:lnSpc>
                          <a:spcPct val="107000"/>
                        </a:lnSpc>
                        <a:spcBef>
                          <a:spcPts val="0"/>
                        </a:spcBef>
                        <a:spcAft>
                          <a:spcPts val="0"/>
                        </a:spcAft>
                      </a:pPr>
                      <a:r>
                        <a:rPr lang="en-US" sz="1100" b="1" kern="1200">
                          <a:solidFill>
                            <a:srgbClr val="164E9C"/>
                          </a:solidFill>
                          <a:effectLst/>
                          <a:latin typeface="DM Sans" pitchFamily="2" charset="0"/>
                          <a:ea typeface="Times New Roman" panose="02020603050405020304" pitchFamily="18" charset="0"/>
                          <a:cs typeface="Arial" panose="020B0604020202020204" pitchFamily="34" charset="0"/>
                        </a:rPr>
                        <a:t>Testimonial Interest</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tc>
                  <a:txBody>
                    <a:bodyPr/>
                    <a:lstStyle/>
                    <a:p>
                      <a:pPr marL="0" marR="0" algn="ctr" fontAlgn="ctr">
                        <a:lnSpc>
                          <a:spcPct val="107000"/>
                        </a:lnSpc>
                        <a:spcBef>
                          <a:spcPts val="0"/>
                        </a:spcBef>
                        <a:spcAft>
                          <a:spcPts val="0"/>
                        </a:spcAft>
                      </a:pP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tc>
                  <a:txBody>
                    <a:bodyPr/>
                    <a:lstStyle/>
                    <a:p>
                      <a:pPr marL="0" marR="0" algn="ctr" fontAlgn="ctr">
                        <a:lnSpc>
                          <a:spcPct val="107000"/>
                        </a:lnSpc>
                        <a:spcBef>
                          <a:spcPts val="0"/>
                        </a:spcBef>
                        <a:spcAft>
                          <a:spcPts val="0"/>
                        </a:spcAft>
                      </a:pPr>
                      <a:r>
                        <a:rPr lang="en-US" sz="1100">
                          <a:effectLst/>
                          <a:latin typeface="DM Sans" pitchFamily="2" charset="0"/>
                          <a:ea typeface="Times New Roman" panose="02020603050405020304" pitchFamily="18" charset="0"/>
                          <a:cs typeface="Arial" panose="020B0604020202020204" pitchFamily="34" charset="0"/>
                        </a:rPr>
                        <a:t> </a:t>
                      </a:r>
                      <a:endParaRPr lang="en-US" sz="1100">
                        <a:effectLst/>
                        <a:latin typeface="DM Sans" pitchFamily="2" charset="0"/>
                        <a:ea typeface="Calibri" panose="020F0502020204030204" pitchFamily="34" charset="0"/>
                        <a:cs typeface="Times New Roman" panose="02020603050405020304" pitchFamily="18" charset="0"/>
                      </a:endParaRPr>
                    </a:p>
                  </a:txBody>
                  <a:tcPr marL="5080" marR="5080" marT="5080" marB="0" anchor="ctr">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solidFill>
                      <a:srgbClr val="D0CECE"/>
                    </a:solidFill>
                  </a:tcPr>
                </a:tc>
                <a:extLst>
                  <a:ext uri="{0D108BD9-81ED-4DB2-BD59-A6C34878D82A}">
                    <a16:rowId xmlns:a16="http://schemas.microsoft.com/office/drawing/2014/main" val="1219814469"/>
                  </a:ext>
                </a:extLst>
              </a:tr>
              <a:tr h="189416">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Yes, I am interested</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22</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45%</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3734339359"/>
                  </a:ext>
                </a:extLst>
              </a:tr>
              <a:tr h="189416">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Maybe</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20%</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1147165611"/>
                  </a:ext>
                </a:extLst>
              </a:tr>
              <a:tr h="100850">
                <a:tc>
                  <a:txBody>
                    <a:bodyPr/>
                    <a:lstStyle/>
                    <a:p>
                      <a:pPr marL="0" algn="l"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No, thank you</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17</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tc>
                  <a:txBody>
                    <a:bodyPr/>
                    <a:lstStyle/>
                    <a:p>
                      <a:pPr marL="0" algn="ctr" defTabSz="914400" rtl="0" eaLnBrk="1" fontAlgn="b" latinLnBrk="0" hangingPunct="1"/>
                      <a:r>
                        <a:rPr lang="en-US" sz="1200" kern="1200">
                          <a:solidFill>
                            <a:schemeClr val="tx1"/>
                          </a:solidFill>
                          <a:effectLst/>
                          <a:latin typeface="DM Sans" pitchFamily="2" charset="0"/>
                          <a:ea typeface="+mn-ea"/>
                          <a:cs typeface="Arial" panose="020B0604020202020204" pitchFamily="34" charset="0"/>
                        </a:rPr>
                        <a:t>35%</a:t>
                      </a:r>
                    </a:p>
                  </a:txBody>
                  <a:tcPr marL="6350" marR="6350" marT="6350" marB="0" anchor="b">
                    <a:lnL w="12700" cap="flat" cmpd="sng" algn="ctr">
                      <a:solidFill>
                        <a:srgbClr val="0D4877"/>
                      </a:solidFill>
                      <a:prstDash val="solid"/>
                      <a:round/>
                      <a:headEnd type="none" w="med" len="med"/>
                      <a:tailEnd type="none" w="med" len="med"/>
                    </a:lnL>
                    <a:lnR w="12700" cap="flat" cmpd="sng" algn="ctr">
                      <a:solidFill>
                        <a:srgbClr val="0D4877"/>
                      </a:solidFill>
                      <a:prstDash val="solid"/>
                      <a:round/>
                      <a:headEnd type="none" w="med" len="med"/>
                      <a:tailEnd type="none" w="med" len="med"/>
                    </a:lnR>
                    <a:lnT w="12700" cap="flat" cmpd="sng" algn="ctr">
                      <a:solidFill>
                        <a:srgbClr val="0D4877"/>
                      </a:solidFill>
                      <a:prstDash val="solid"/>
                      <a:round/>
                      <a:headEnd type="none" w="med" len="med"/>
                      <a:tailEnd type="none" w="med" len="med"/>
                    </a:lnT>
                    <a:lnB w="12700" cap="flat" cmpd="sng" algn="ctr">
                      <a:solidFill>
                        <a:srgbClr val="0D4877"/>
                      </a:solidFill>
                      <a:prstDash val="solid"/>
                      <a:round/>
                      <a:headEnd type="none" w="med" len="med"/>
                      <a:tailEnd type="none" w="med" len="med"/>
                    </a:lnB>
                  </a:tcPr>
                </a:tc>
                <a:extLst>
                  <a:ext uri="{0D108BD9-81ED-4DB2-BD59-A6C34878D82A}">
                    <a16:rowId xmlns:a16="http://schemas.microsoft.com/office/drawing/2014/main" val="408322710"/>
                  </a:ext>
                </a:extLst>
              </a:tr>
            </a:tbl>
          </a:graphicData>
        </a:graphic>
      </p:graphicFrame>
      <p:pic>
        <p:nvPicPr>
          <p:cNvPr id="4" name="Graphic 3">
            <a:extLst>
              <a:ext uri="{FF2B5EF4-FFF2-40B4-BE49-F238E27FC236}">
                <a16:creationId xmlns:a16="http://schemas.microsoft.com/office/drawing/2014/main" id="{7F51F38B-DADD-2D9A-563E-48746E15EF2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9477" y="6319027"/>
            <a:ext cx="1067443" cy="173568"/>
          </a:xfrm>
          <a:prstGeom prst="rect">
            <a:avLst/>
          </a:prstGeom>
        </p:spPr>
      </p:pic>
      <p:sp>
        <p:nvSpPr>
          <p:cNvPr id="9" name="Text Placeholder 9">
            <a:extLst>
              <a:ext uri="{FF2B5EF4-FFF2-40B4-BE49-F238E27FC236}">
                <a16:creationId xmlns:a16="http://schemas.microsoft.com/office/drawing/2014/main" id="{1E9B869F-B58C-A343-A938-53E1B1FF27E6}"/>
              </a:ext>
            </a:extLst>
          </p:cNvPr>
          <p:cNvSpPr txBox="1">
            <a:spLocks/>
          </p:cNvSpPr>
          <p:nvPr/>
        </p:nvSpPr>
        <p:spPr>
          <a:xfrm>
            <a:off x="839788" y="828090"/>
            <a:ext cx="9218612"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600" dirty="0">
                <a:latin typeface="DM Sans" pitchFamily="2" charset="0"/>
              </a:rPr>
              <a:t>A subset of BCBSMA members from the C Space Communities were invited to participate in the qualitative survey, including a mix of ages, genders, and ethnicities. </a:t>
            </a:r>
          </a:p>
        </p:txBody>
      </p:sp>
    </p:spTree>
    <p:extLst>
      <p:ext uri="{BB962C8B-B14F-4D97-AF65-F5344CB8AC3E}">
        <p14:creationId xmlns:p14="http://schemas.microsoft.com/office/powerpoint/2010/main" val="99657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097EED-594A-BE46-93CA-08A890DC2EA5}"/>
              </a:ext>
            </a:extLst>
          </p:cNvPr>
          <p:cNvSpPr>
            <a:spLocks noGrp="1"/>
          </p:cNvSpPr>
          <p:nvPr>
            <p:ph type="body" sz="quarter" idx="10"/>
          </p:nvPr>
        </p:nvSpPr>
        <p:spPr/>
        <p:txBody>
          <a:bodyPr/>
          <a:lstStyle/>
          <a:p>
            <a:r>
              <a:rPr lang="en-US" b="0">
                <a:latin typeface="Bebas Neue" panose="020B0606020202050201" pitchFamily="34" charset="0"/>
              </a:rPr>
              <a:t>METHODOLOGY</a:t>
            </a:r>
          </a:p>
        </p:txBody>
      </p:sp>
      <p:sp>
        <p:nvSpPr>
          <p:cNvPr id="2" name="TextBox 1">
            <a:extLst>
              <a:ext uri="{FF2B5EF4-FFF2-40B4-BE49-F238E27FC236}">
                <a16:creationId xmlns:a16="http://schemas.microsoft.com/office/drawing/2014/main" id="{BA2400C2-0F7B-401C-881B-AEE3A6F899D3}"/>
              </a:ext>
            </a:extLst>
          </p:cNvPr>
          <p:cNvSpPr txBox="1"/>
          <p:nvPr/>
        </p:nvSpPr>
        <p:spPr>
          <a:xfrm>
            <a:off x="1504680" y="1228623"/>
            <a:ext cx="4470594" cy="1723549"/>
          </a:xfrm>
          <a:prstGeom prst="rect">
            <a:avLst/>
          </a:prstGeom>
        </p:spPr>
        <p:txBody>
          <a:bodyPr wrap="square" lIns="0" tIns="0" rIns="0" bIns="0" rtlCol="0" anchor="t">
            <a:spAutoFit/>
          </a:bodyPr>
          <a:lstStyle/>
          <a:p>
            <a:pPr algn="l" fontAlgn="auto">
              <a:spcAft>
                <a:spcPts val="0"/>
              </a:spcAft>
              <a:tabLst>
                <a:tab pos="1311275" algn="l"/>
              </a:tabLst>
            </a:pPr>
            <a:r>
              <a:rPr lang="en-US" sz="1400" b="1" dirty="0">
                <a:latin typeface="Franklin Gothic Book"/>
              </a:rPr>
              <a:t>Qualitative Survey: 	</a:t>
            </a:r>
            <a:r>
              <a:rPr lang="en-US" sz="1400" dirty="0">
                <a:latin typeface="Franklin Gothic Book"/>
              </a:rPr>
              <a:t>“Tell us all about it”</a:t>
            </a:r>
          </a:p>
          <a:p>
            <a:pPr algn="l" fontAlgn="auto">
              <a:spcAft>
                <a:spcPts val="0"/>
              </a:spcAft>
              <a:tabLst>
                <a:tab pos="1311275" algn="l"/>
              </a:tabLst>
            </a:pPr>
            <a:r>
              <a:rPr lang="en-US" sz="1400" dirty="0">
                <a:latin typeface="Franklin Gothic Book"/>
              </a:rPr>
              <a:t>		</a:t>
            </a:r>
          </a:p>
          <a:p>
            <a:pPr fontAlgn="auto">
              <a:spcAft>
                <a:spcPts val="0"/>
              </a:spcAft>
              <a:tabLst>
                <a:tab pos="1311275" algn="l"/>
              </a:tabLst>
            </a:pPr>
            <a:r>
              <a:rPr lang="en-US" sz="1400" b="1" dirty="0">
                <a:latin typeface="Franklin Gothic Book"/>
              </a:rPr>
              <a:t>Fielding dates</a:t>
            </a:r>
            <a:r>
              <a:rPr lang="en-US" sz="1400" dirty="0">
                <a:latin typeface="Franklin Gothic Book"/>
              </a:rPr>
              <a:t>:      	Sept 19– Oct 1, 2024</a:t>
            </a:r>
          </a:p>
          <a:p>
            <a:pPr fontAlgn="auto">
              <a:spcAft>
                <a:spcPts val="0"/>
              </a:spcAft>
              <a:tabLst>
                <a:tab pos="1311275" algn="l"/>
              </a:tabLst>
            </a:pPr>
            <a:endParaRPr lang="en-US" sz="1400" dirty="0">
              <a:latin typeface="Franklin Gothic Book" panose="020B0503020102020204" pitchFamily="34" charset="0"/>
            </a:endParaRPr>
          </a:p>
          <a:p>
            <a:pPr fontAlgn="t">
              <a:tabLst>
                <a:tab pos="1311275" algn="l"/>
              </a:tabLst>
            </a:pPr>
            <a:r>
              <a:rPr lang="en-US" sz="1400" b="1" dirty="0">
                <a:latin typeface="Franklin Gothic Book"/>
              </a:rPr>
              <a:t>Audience:  		</a:t>
            </a:r>
            <a:r>
              <a:rPr lang="en-US" sz="1400" dirty="0">
                <a:latin typeface="Franklin Gothic Book"/>
              </a:rPr>
              <a:t>Commercial and Medicare 		BCBSMA Members</a:t>
            </a:r>
          </a:p>
          <a:p>
            <a:pPr algn="l" fontAlgn="auto">
              <a:spcAft>
                <a:spcPts val="0"/>
              </a:spcAft>
              <a:tabLst>
                <a:tab pos="1311275" algn="l"/>
              </a:tabLst>
            </a:pPr>
            <a:endParaRPr lang="en-US" sz="1400" b="1" dirty="0">
              <a:latin typeface="Franklin Gothic Book" panose="020B0503020102020204" pitchFamily="34" charset="0"/>
            </a:endParaRPr>
          </a:p>
          <a:p>
            <a:pPr fontAlgn="auto">
              <a:spcAft>
                <a:spcPts val="0"/>
              </a:spcAft>
              <a:tabLst>
                <a:tab pos="1311275" algn="l"/>
              </a:tabLst>
            </a:pPr>
            <a:r>
              <a:rPr lang="en-US" sz="1400" b="1" dirty="0">
                <a:latin typeface="Franklin Gothic Book"/>
              </a:rPr>
              <a:t>Respondents:      		</a:t>
            </a:r>
            <a:r>
              <a:rPr lang="en-US" sz="1400" dirty="0">
                <a:latin typeface="Franklin Gothic Book"/>
              </a:rPr>
              <a:t>Idea Exchange Communities</a:t>
            </a:r>
          </a:p>
        </p:txBody>
      </p:sp>
      <p:graphicFrame>
        <p:nvGraphicFramePr>
          <p:cNvPr id="15" name="Table 15">
            <a:extLst>
              <a:ext uri="{FF2B5EF4-FFF2-40B4-BE49-F238E27FC236}">
                <a16:creationId xmlns:a16="http://schemas.microsoft.com/office/drawing/2014/main" id="{73555687-E7BC-4AA2-9F23-F69FA3A983FE}"/>
              </a:ext>
            </a:extLst>
          </p:cNvPr>
          <p:cNvGraphicFramePr>
            <a:graphicFrameLocks noGrp="1"/>
          </p:cNvGraphicFramePr>
          <p:nvPr>
            <p:extLst>
              <p:ext uri="{D42A27DB-BD31-4B8C-83A1-F6EECF244321}">
                <p14:modId xmlns:p14="http://schemas.microsoft.com/office/powerpoint/2010/main" val="3633228442"/>
              </p:ext>
            </p:extLst>
          </p:nvPr>
        </p:nvGraphicFramePr>
        <p:xfrm>
          <a:off x="1495253" y="3245164"/>
          <a:ext cx="3991147" cy="1580666"/>
        </p:xfrm>
        <a:graphic>
          <a:graphicData uri="http://schemas.openxmlformats.org/drawingml/2006/table">
            <a:tbl>
              <a:tblPr firstRow="1" bandRow="1">
                <a:tableStyleId>{5A111915-BE36-4E01-A7E5-04B1672EAD32}</a:tableStyleId>
              </a:tblPr>
              <a:tblGrid>
                <a:gridCol w="2123347">
                  <a:extLst>
                    <a:ext uri="{9D8B030D-6E8A-4147-A177-3AD203B41FA5}">
                      <a16:colId xmlns:a16="http://schemas.microsoft.com/office/drawing/2014/main" val="2522321508"/>
                    </a:ext>
                  </a:extLst>
                </a:gridCol>
                <a:gridCol w="796255">
                  <a:extLst>
                    <a:ext uri="{9D8B030D-6E8A-4147-A177-3AD203B41FA5}">
                      <a16:colId xmlns:a16="http://schemas.microsoft.com/office/drawing/2014/main" val="3937256953"/>
                    </a:ext>
                  </a:extLst>
                </a:gridCol>
                <a:gridCol w="1071545">
                  <a:extLst>
                    <a:ext uri="{9D8B030D-6E8A-4147-A177-3AD203B41FA5}">
                      <a16:colId xmlns:a16="http://schemas.microsoft.com/office/drawing/2014/main" val="1353890297"/>
                    </a:ext>
                  </a:extLst>
                </a:gridCol>
              </a:tblGrid>
              <a:tr h="468146">
                <a:tc gridSpan="3">
                  <a:txBody>
                    <a:bodyPr/>
                    <a:lstStyle/>
                    <a:p>
                      <a:pPr algn="ctr"/>
                      <a:r>
                        <a:rPr lang="en-US" sz="1400">
                          <a:solidFill>
                            <a:schemeClr val="tx1"/>
                          </a:solidFill>
                          <a:latin typeface="DM Sans" pitchFamily="2" charset="0"/>
                        </a:rPr>
                        <a:t>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pPr algn="ctr"/>
                      <a:endParaRPr lang="en-US" sz="1600">
                        <a:solidFill>
                          <a:schemeClr val="tx1"/>
                        </a:solidFill>
                        <a:latin typeface="Franklin Gothic Book" panose="020B05030201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600">
                        <a:solidFill>
                          <a:schemeClr val="tx1"/>
                        </a:solidFill>
                        <a:latin typeface="Franklin Gothic Book"/>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947700659"/>
                  </a:ext>
                </a:extLst>
              </a:tr>
              <a:tr h="370840">
                <a:tc>
                  <a:txBody>
                    <a:bodyPr/>
                    <a:lstStyle/>
                    <a:p>
                      <a:r>
                        <a:rPr lang="en-US" sz="1400" b="1">
                          <a:latin typeface="DM Sans" pitchFamily="2" charset="0"/>
                        </a:rPr>
                        <a:t>Commercial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solidFill>
                  </a:tcPr>
                </a:tc>
                <a:tc>
                  <a:txBody>
                    <a:bodyPr/>
                    <a:lstStyle/>
                    <a:p>
                      <a:pPr algn="ctr"/>
                      <a:r>
                        <a:rPr lang="en-US" sz="1400">
                          <a:solidFill>
                            <a:schemeClr val="tx1"/>
                          </a:solidFill>
                          <a:latin typeface="DM Sans" pitchFamily="2"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400">
                          <a:solidFill>
                            <a:schemeClr val="tx1"/>
                          </a:solidFill>
                          <a:latin typeface="DM Sans" pitchFamily="2" charset="0"/>
                        </a:rPr>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74138135"/>
                  </a:ext>
                </a:extLst>
              </a:tr>
              <a:tr h="370840">
                <a:tc>
                  <a:txBody>
                    <a:bodyPr/>
                    <a:lstStyle/>
                    <a:p>
                      <a:r>
                        <a:rPr lang="en-US" sz="1400" b="1">
                          <a:latin typeface="DM Sans" pitchFamily="2" charset="0"/>
                        </a:rPr>
                        <a:t>Medicare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400">
                          <a:solidFill>
                            <a:schemeClr val="tx1"/>
                          </a:solidFill>
                          <a:latin typeface="DM Sans" pitchFamily="2" charset="0"/>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400">
                          <a:solidFill>
                            <a:schemeClr val="tx1"/>
                          </a:solidFill>
                          <a:latin typeface="DM Sans" pitchFamily="2" charset="0"/>
                        </a:rPr>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8409389"/>
                  </a:ext>
                </a:extLst>
              </a:tr>
              <a:tr h="370840">
                <a:tc>
                  <a:txBody>
                    <a:bodyPr/>
                    <a:lstStyle/>
                    <a:p>
                      <a:r>
                        <a:rPr lang="en-US" sz="1400" b="1">
                          <a:latin typeface="DM Sans" pitchFamily="2" charset="0"/>
                        </a:rPr>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lang="en-US" sz="1400">
                          <a:solidFill>
                            <a:schemeClr val="tx1"/>
                          </a:solidFill>
                          <a:latin typeface="DM Sans" pitchFamily="2"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solidFill>
                          <a:schemeClr val="tx1"/>
                        </a:solidFill>
                        <a:latin typeface="DM Sans"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8413486"/>
                  </a:ext>
                </a:extLst>
              </a:tr>
            </a:tbl>
          </a:graphicData>
        </a:graphic>
      </p:graphicFrame>
      <p:sp>
        <p:nvSpPr>
          <p:cNvPr id="7" name="TextBox 6">
            <a:extLst>
              <a:ext uri="{FF2B5EF4-FFF2-40B4-BE49-F238E27FC236}">
                <a16:creationId xmlns:a16="http://schemas.microsoft.com/office/drawing/2014/main" id="{6127CECE-6326-4FB2-8ADF-D2F99F3E3457}"/>
              </a:ext>
            </a:extLst>
          </p:cNvPr>
          <p:cNvSpPr txBox="1"/>
          <p:nvPr/>
        </p:nvSpPr>
        <p:spPr>
          <a:xfrm>
            <a:off x="6122088" y="843902"/>
            <a:ext cx="3251200" cy="384721"/>
          </a:xfrm>
          <a:prstGeom prst="rect">
            <a:avLst/>
          </a:prstGeom>
        </p:spPr>
        <p:txBody>
          <a:bodyPr wrap="square" lIns="0" tIns="0" rIns="0" bIns="0" rtlCol="0" anchor="t">
            <a:spAutoFit/>
          </a:bodyPr>
          <a:lstStyle/>
          <a:p>
            <a:pPr algn="l" fontAlgn="auto">
              <a:spcAft>
                <a:spcPts val="0"/>
              </a:spcAft>
            </a:pPr>
            <a:endParaRPr lang="en-US" sz="2500">
              <a:highlight>
                <a:srgbClr val="FFFF00"/>
              </a:highlight>
              <a:cs typeface="Calibri"/>
            </a:endParaRPr>
          </a:p>
        </p:txBody>
      </p:sp>
      <p:pic>
        <p:nvPicPr>
          <p:cNvPr id="13" name="Picture 12" descr="Application&#10;&#10;Description automatically generated with low confidence">
            <a:extLst>
              <a:ext uri="{FF2B5EF4-FFF2-40B4-BE49-F238E27FC236}">
                <a16:creationId xmlns:a16="http://schemas.microsoft.com/office/drawing/2014/main" id="{BC68200E-8341-2CDC-1A1F-5FFCA952D8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190"/>
          <a:stretch/>
        </p:blipFill>
        <p:spPr>
          <a:xfrm>
            <a:off x="5975274" y="1860381"/>
            <a:ext cx="2632799" cy="1752693"/>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E523E624-6574-11C1-26B0-9958809D7B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190"/>
          <a:stretch/>
        </p:blipFill>
        <p:spPr>
          <a:xfrm>
            <a:off x="8284800" y="1860381"/>
            <a:ext cx="2632800" cy="1752693"/>
          </a:xfrm>
          <a:prstGeom prst="rect">
            <a:avLst/>
          </a:prstGeom>
        </p:spPr>
      </p:pic>
      <p:pic>
        <p:nvPicPr>
          <p:cNvPr id="6" name="Picture 5">
            <a:extLst>
              <a:ext uri="{FF2B5EF4-FFF2-40B4-BE49-F238E27FC236}">
                <a16:creationId xmlns:a16="http://schemas.microsoft.com/office/drawing/2014/main" id="{FFE913FC-2C64-0B73-1469-1A606656009C}"/>
              </a:ext>
            </a:extLst>
          </p:cNvPr>
          <p:cNvPicPr>
            <a:picLocks noChangeAspect="1"/>
          </p:cNvPicPr>
          <p:nvPr/>
        </p:nvPicPr>
        <p:blipFill>
          <a:blip r:embed="rId5"/>
          <a:stretch>
            <a:fillRect/>
          </a:stretch>
        </p:blipFill>
        <p:spPr>
          <a:xfrm>
            <a:off x="690429" y="1238574"/>
            <a:ext cx="586339" cy="781785"/>
          </a:xfrm>
          <a:prstGeom prst="rect">
            <a:avLst/>
          </a:prstGeom>
        </p:spPr>
      </p:pic>
      <p:pic>
        <p:nvPicPr>
          <p:cNvPr id="10" name="Graphic 9">
            <a:extLst>
              <a:ext uri="{FF2B5EF4-FFF2-40B4-BE49-F238E27FC236}">
                <a16:creationId xmlns:a16="http://schemas.microsoft.com/office/drawing/2014/main" id="{6BCF246C-76AE-4CC4-1A69-0ADE8A48084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144" y="6347571"/>
            <a:ext cx="1067443" cy="173568"/>
          </a:xfrm>
          <a:prstGeom prst="rect">
            <a:avLst/>
          </a:prstGeom>
        </p:spPr>
      </p:pic>
      <p:sp>
        <p:nvSpPr>
          <p:cNvPr id="12" name="TextBox 11">
            <a:extLst>
              <a:ext uri="{FF2B5EF4-FFF2-40B4-BE49-F238E27FC236}">
                <a16:creationId xmlns:a16="http://schemas.microsoft.com/office/drawing/2014/main" id="{A4C1EFBA-701D-78E5-1098-0CE219697835}"/>
              </a:ext>
            </a:extLst>
          </p:cNvPr>
          <p:cNvSpPr txBox="1"/>
          <p:nvPr/>
        </p:nvSpPr>
        <p:spPr>
          <a:xfrm>
            <a:off x="5975274" y="3777229"/>
            <a:ext cx="494232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Franklin Gothic Book"/>
              </a:rPr>
              <a:t>A subset of BCBSMA members from the C Space Communities were invited to participate in the qualitative survey, including a mix of ages, genders, and ethnicities. </a:t>
            </a:r>
          </a:p>
        </p:txBody>
      </p:sp>
      <p:sp>
        <p:nvSpPr>
          <p:cNvPr id="5" name="TextBox 4">
            <a:extLst>
              <a:ext uri="{FF2B5EF4-FFF2-40B4-BE49-F238E27FC236}">
                <a16:creationId xmlns:a16="http://schemas.microsoft.com/office/drawing/2014/main" id="{E9DD30B2-971B-98BC-6361-629ED635A760}"/>
              </a:ext>
            </a:extLst>
          </p:cNvPr>
          <p:cNvSpPr txBox="1"/>
          <p:nvPr/>
        </p:nvSpPr>
        <p:spPr>
          <a:xfrm>
            <a:off x="1495253" y="4841823"/>
            <a:ext cx="6094476" cy="276999"/>
          </a:xfrm>
          <a:prstGeom prst="rect">
            <a:avLst/>
          </a:prstGeom>
          <a:noFill/>
        </p:spPr>
        <p:txBody>
          <a:bodyPr wrap="square">
            <a:spAutoFit/>
          </a:bodyPr>
          <a:lstStyle/>
          <a:p>
            <a:pPr fontAlgn="auto">
              <a:spcBef>
                <a:spcPts val="0"/>
              </a:spcBef>
              <a:spcAft>
                <a:spcPts val="0"/>
              </a:spcAft>
              <a:defRPr/>
            </a:pPr>
            <a:r>
              <a:rPr lang="en-US" sz="1200" dirty="0">
                <a:solidFill>
                  <a:schemeClr val="accent1"/>
                </a:solidFill>
                <a:latin typeface="DM Sans" pitchFamily="2" charset="0"/>
              </a:rPr>
              <a:t>See appendix for sample description</a:t>
            </a:r>
          </a:p>
        </p:txBody>
      </p:sp>
      <p:sp>
        <p:nvSpPr>
          <p:cNvPr id="8" name="TextBox 7">
            <a:extLst>
              <a:ext uri="{FF2B5EF4-FFF2-40B4-BE49-F238E27FC236}">
                <a16:creationId xmlns:a16="http://schemas.microsoft.com/office/drawing/2014/main" id="{6FEF291B-1582-1B2B-C127-ECE599B46C6F}"/>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300155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26A7EB9-D615-F401-8068-39FD48CEE90D}"/>
              </a:ext>
            </a:extLst>
          </p:cNvPr>
          <p:cNvSpPr>
            <a:spLocks noGrp="1"/>
          </p:cNvSpPr>
          <p:nvPr>
            <p:ph type="body" sz="quarter" idx="10"/>
          </p:nvPr>
        </p:nvSpPr>
        <p:spPr/>
        <p:txBody>
          <a:bodyPr/>
          <a:lstStyle/>
          <a:p>
            <a:r>
              <a:rPr lang="en-US" sz="2400" dirty="0"/>
              <a:t>Key findings</a:t>
            </a:r>
            <a:endParaRPr lang="en-US" sz="2400" dirty="0">
              <a:solidFill>
                <a:schemeClr val="tx1"/>
              </a:solidFill>
            </a:endParaRPr>
          </a:p>
        </p:txBody>
      </p:sp>
      <p:sp>
        <p:nvSpPr>
          <p:cNvPr id="8" name="Text Placeholder 7">
            <a:extLst>
              <a:ext uri="{FF2B5EF4-FFF2-40B4-BE49-F238E27FC236}">
                <a16:creationId xmlns:a16="http://schemas.microsoft.com/office/drawing/2014/main" id="{857FAE69-6BDA-5810-945C-E19F1C2C86F9}"/>
              </a:ext>
            </a:extLst>
          </p:cNvPr>
          <p:cNvSpPr>
            <a:spLocks noGrp="1"/>
          </p:cNvSpPr>
          <p:nvPr>
            <p:ph type="body" sz="quarter" idx="11"/>
          </p:nvPr>
        </p:nvSpPr>
        <p:spPr>
          <a:xfrm>
            <a:off x="5155929" y="762000"/>
            <a:ext cx="4673871" cy="381000"/>
          </a:xfrm>
        </p:spPr>
        <p:txBody>
          <a:bodyPr/>
          <a:lstStyle/>
          <a:p>
            <a:pPr algn="ctr"/>
            <a:r>
              <a:rPr lang="en-US" b="1">
                <a:solidFill>
                  <a:schemeClr val="tx1"/>
                </a:solidFill>
                <a:latin typeface="DM Sans" pitchFamily="2" charset="0"/>
              </a:rPr>
              <a:t>What “showing up” for people means…</a:t>
            </a:r>
          </a:p>
        </p:txBody>
      </p:sp>
      <p:graphicFrame>
        <p:nvGraphicFramePr>
          <p:cNvPr id="16" name="Diagram 15">
            <a:extLst>
              <a:ext uri="{FF2B5EF4-FFF2-40B4-BE49-F238E27FC236}">
                <a16:creationId xmlns:a16="http://schemas.microsoft.com/office/drawing/2014/main" id="{9137D139-CF3D-0236-0346-81F4FF7155AB}"/>
              </a:ext>
            </a:extLst>
          </p:cNvPr>
          <p:cNvGraphicFramePr/>
          <p:nvPr>
            <p:extLst>
              <p:ext uri="{D42A27DB-BD31-4B8C-83A1-F6EECF244321}">
                <p14:modId xmlns:p14="http://schemas.microsoft.com/office/powerpoint/2010/main" val="1973829338"/>
              </p:ext>
            </p:extLst>
          </p:nvPr>
        </p:nvGraphicFramePr>
        <p:xfrm>
          <a:off x="2560320" y="1114425"/>
          <a:ext cx="8839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B0040F90-3ED0-F5B3-7165-4BCC84A62FE2}"/>
              </a:ext>
            </a:extLst>
          </p:cNvPr>
          <p:cNvSpPr txBox="1"/>
          <p:nvPr/>
        </p:nvSpPr>
        <p:spPr>
          <a:xfrm>
            <a:off x="5155929" y="1540398"/>
            <a:ext cx="2037806" cy="369332"/>
          </a:xfrm>
          <a:prstGeom prst="rect">
            <a:avLst/>
          </a:prstGeom>
          <a:noFill/>
        </p:spPr>
        <p:txBody>
          <a:bodyPr wrap="square" rtlCol="0">
            <a:spAutoFit/>
          </a:bodyPr>
          <a:lstStyle/>
          <a:p>
            <a:r>
              <a:rPr lang="en-US" b="1">
                <a:latin typeface="DM Sans" pitchFamily="2" charset="0"/>
              </a:rPr>
              <a:t>…as people</a:t>
            </a:r>
          </a:p>
        </p:txBody>
      </p:sp>
      <p:sp>
        <p:nvSpPr>
          <p:cNvPr id="18" name="TextBox 17">
            <a:extLst>
              <a:ext uri="{FF2B5EF4-FFF2-40B4-BE49-F238E27FC236}">
                <a16:creationId xmlns:a16="http://schemas.microsoft.com/office/drawing/2014/main" id="{186AC153-1CB7-3E48-13F1-33601EFC5B9E}"/>
              </a:ext>
            </a:extLst>
          </p:cNvPr>
          <p:cNvSpPr txBox="1"/>
          <p:nvPr/>
        </p:nvSpPr>
        <p:spPr>
          <a:xfrm>
            <a:off x="7924800" y="1579602"/>
            <a:ext cx="2882991" cy="369332"/>
          </a:xfrm>
          <a:prstGeom prst="rect">
            <a:avLst/>
          </a:prstGeom>
          <a:noFill/>
        </p:spPr>
        <p:txBody>
          <a:bodyPr wrap="square" rtlCol="0">
            <a:spAutoFit/>
          </a:bodyPr>
          <a:lstStyle/>
          <a:p>
            <a:r>
              <a:rPr lang="en-US" b="1">
                <a:latin typeface="DM Sans" pitchFamily="2" charset="0"/>
              </a:rPr>
              <a:t>… as companies</a:t>
            </a:r>
          </a:p>
        </p:txBody>
      </p:sp>
      <p:sp>
        <p:nvSpPr>
          <p:cNvPr id="19" name="TextBox 18">
            <a:extLst>
              <a:ext uri="{FF2B5EF4-FFF2-40B4-BE49-F238E27FC236}">
                <a16:creationId xmlns:a16="http://schemas.microsoft.com/office/drawing/2014/main" id="{28E6C9D0-6EB3-C24A-C161-024F792125ED}"/>
              </a:ext>
            </a:extLst>
          </p:cNvPr>
          <p:cNvSpPr txBox="1"/>
          <p:nvPr/>
        </p:nvSpPr>
        <p:spPr>
          <a:xfrm>
            <a:off x="4199035" y="2411462"/>
            <a:ext cx="2590801" cy="2616101"/>
          </a:xfrm>
          <a:prstGeom prst="rect">
            <a:avLst/>
          </a:prstGeom>
          <a:noFill/>
        </p:spPr>
        <p:txBody>
          <a:bodyPr wrap="square" rtlCol="0">
            <a:spAutoFit/>
          </a:bodyPr>
          <a:lstStyle/>
          <a:p>
            <a:r>
              <a:rPr lang="en-US" b="1">
                <a:latin typeface="DM Sans" pitchFamily="2" charset="0"/>
              </a:rPr>
              <a:t>Expectations</a:t>
            </a:r>
          </a:p>
          <a:p>
            <a:pPr marL="285750" indent="-285750">
              <a:buFont typeface="Arial" panose="020B0604020202020204" pitchFamily="34" charset="0"/>
              <a:buChar char="•"/>
            </a:pPr>
            <a:r>
              <a:rPr lang="en-US" sz="1600">
                <a:latin typeface="DM Sans" pitchFamily="2" charset="0"/>
              </a:rPr>
              <a:t>Intimate and emotional connections</a:t>
            </a:r>
          </a:p>
          <a:p>
            <a:pPr marL="285750" indent="-285750">
              <a:buFont typeface="Arial" panose="020B0604020202020204" pitchFamily="34" charset="0"/>
              <a:buChar char="•"/>
            </a:pPr>
            <a:r>
              <a:rPr lang="en-US" sz="1600">
                <a:latin typeface="DM Sans" pitchFamily="2" charset="0"/>
              </a:rPr>
              <a:t>Individualized supports</a:t>
            </a:r>
          </a:p>
          <a:p>
            <a:r>
              <a:rPr lang="en-US" b="1">
                <a:latin typeface="DM Sans" pitchFamily="2" charset="0"/>
              </a:rPr>
              <a:t>Actions</a:t>
            </a:r>
          </a:p>
          <a:p>
            <a:pPr marL="285750" indent="-285750">
              <a:buFont typeface="Arial" panose="020B0604020202020204" pitchFamily="34" charset="0"/>
              <a:buChar char="•"/>
            </a:pPr>
            <a:r>
              <a:rPr lang="en-US" sz="1600">
                <a:latin typeface="DM Sans" pitchFamily="2" charset="0"/>
              </a:rPr>
              <a:t>Emotional support</a:t>
            </a:r>
          </a:p>
          <a:p>
            <a:pPr marL="285750" indent="-285750">
              <a:buFont typeface="Arial" panose="020B0604020202020204" pitchFamily="34" charset="0"/>
              <a:buChar char="•"/>
            </a:pPr>
            <a:r>
              <a:rPr lang="en-US" sz="1600">
                <a:latin typeface="DM Sans" pitchFamily="2" charset="0"/>
              </a:rPr>
              <a:t>Physical presence</a:t>
            </a:r>
          </a:p>
          <a:p>
            <a:pPr marL="285750" indent="-285750">
              <a:buFont typeface="Arial" panose="020B0604020202020204" pitchFamily="34" charset="0"/>
              <a:buChar char="•"/>
            </a:pPr>
            <a:r>
              <a:rPr lang="en-US" sz="1600">
                <a:latin typeface="DM Sans" pitchFamily="2" charset="0"/>
              </a:rPr>
              <a:t>Practical assistance</a:t>
            </a:r>
          </a:p>
        </p:txBody>
      </p:sp>
      <p:sp>
        <p:nvSpPr>
          <p:cNvPr id="20" name="TextBox 19">
            <a:extLst>
              <a:ext uri="{FF2B5EF4-FFF2-40B4-BE49-F238E27FC236}">
                <a16:creationId xmlns:a16="http://schemas.microsoft.com/office/drawing/2014/main" id="{D3DC9677-0D90-91FA-F217-919A82F25818}"/>
              </a:ext>
            </a:extLst>
          </p:cNvPr>
          <p:cNvSpPr txBox="1"/>
          <p:nvPr/>
        </p:nvSpPr>
        <p:spPr>
          <a:xfrm>
            <a:off x="8662545" y="2411462"/>
            <a:ext cx="2498530" cy="3108543"/>
          </a:xfrm>
          <a:prstGeom prst="rect">
            <a:avLst/>
          </a:prstGeom>
          <a:noFill/>
        </p:spPr>
        <p:txBody>
          <a:bodyPr wrap="square" rtlCol="0">
            <a:spAutoFit/>
          </a:bodyPr>
          <a:lstStyle/>
          <a:p>
            <a:r>
              <a:rPr lang="en-US" b="1" dirty="0">
                <a:latin typeface="DM Sans" pitchFamily="2" charset="0"/>
              </a:rPr>
              <a:t>Expectations</a:t>
            </a:r>
          </a:p>
          <a:p>
            <a:pPr marL="285750" indent="-285750">
              <a:buFont typeface="Arial" panose="020B0604020202020204" pitchFamily="34" charset="0"/>
              <a:buChar char="•"/>
            </a:pPr>
            <a:r>
              <a:rPr lang="en-US" sz="1600" dirty="0">
                <a:latin typeface="DM Sans" pitchFamily="2" charset="0"/>
              </a:rPr>
              <a:t>Fulfilling obligations</a:t>
            </a:r>
          </a:p>
          <a:p>
            <a:pPr marL="285750" indent="-285750">
              <a:buFont typeface="Arial" panose="020B0604020202020204" pitchFamily="34" charset="0"/>
              <a:buChar char="•"/>
            </a:pPr>
            <a:r>
              <a:rPr lang="en-US" sz="1600" dirty="0">
                <a:latin typeface="DM Sans" pitchFamily="2" charset="0"/>
              </a:rPr>
              <a:t>Customer satisfaction</a:t>
            </a:r>
          </a:p>
          <a:p>
            <a:pPr marL="285750" indent="-285750">
              <a:buFont typeface="Arial" panose="020B0604020202020204" pitchFamily="34" charset="0"/>
              <a:buChar char="•"/>
            </a:pPr>
            <a:r>
              <a:rPr lang="en-US" sz="1600" dirty="0">
                <a:latin typeface="DM Sans" pitchFamily="2" charset="0"/>
              </a:rPr>
              <a:t>Employee well-being</a:t>
            </a:r>
          </a:p>
          <a:p>
            <a:r>
              <a:rPr lang="en-US" b="1" dirty="0">
                <a:latin typeface="DM Sans" pitchFamily="2" charset="0"/>
              </a:rPr>
              <a:t>Actions</a:t>
            </a:r>
          </a:p>
          <a:p>
            <a:pPr marL="285750" indent="-285750">
              <a:buFont typeface="Arial" panose="020B0604020202020204" pitchFamily="34" charset="0"/>
              <a:buChar char="•"/>
            </a:pPr>
            <a:r>
              <a:rPr lang="en-US" sz="1600" dirty="0">
                <a:latin typeface="DM Sans" pitchFamily="2" charset="0"/>
              </a:rPr>
              <a:t>Customer service and support that goes above and beyond the bare minimum</a:t>
            </a:r>
          </a:p>
          <a:p>
            <a:pPr marL="285750" indent="-285750">
              <a:buFont typeface="Arial" panose="020B0604020202020204" pitchFamily="34" charset="0"/>
              <a:buChar char="•"/>
            </a:pPr>
            <a:r>
              <a:rPr lang="en-US" sz="1600" dirty="0">
                <a:latin typeface="DM Sans" pitchFamily="2" charset="0"/>
              </a:rPr>
              <a:t>Ethical behavior</a:t>
            </a:r>
          </a:p>
        </p:txBody>
      </p:sp>
      <p:sp>
        <p:nvSpPr>
          <p:cNvPr id="21" name="TextBox 20">
            <a:extLst>
              <a:ext uri="{FF2B5EF4-FFF2-40B4-BE49-F238E27FC236}">
                <a16:creationId xmlns:a16="http://schemas.microsoft.com/office/drawing/2014/main" id="{F36F9442-F7AA-9104-6D74-DADC6F601025}"/>
              </a:ext>
            </a:extLst>
          </p:cNvPr>
          <p:cNvSpPr txBox="1"/>
          <p:nvPr/>
        </p:nvSpPr>
        <p:spPr>
          <a:xfrm>
            <a:off x="6708845" y="3217396"/>
            <a:ext cx="2037807" cy="830997"/>
          </a:xfrm>
          <a:prstGeom prst="rect">
            <a:avLst/>
          </a:prstGeom>
          <a:noFill/>
        </p:spPr>
        <p:txBody>
          <a:bodyPr wrap="square" rtlCol="0">
            <a:spAutoFit/>
          </a:bodyPr>
          <a:lstStyle/>
          <a:p>
            <a:r>
              <a:rPr lang="en-US" sz="1600">
                <a:latin typeface="DM Sans" pitchFamily="2" charset="0"/>
              </a:rPr>
              <a:t>Be present and supportive in a moment of need</a:t>
            </a:r>
          </a:p>
        </p:txBody>
      </p:sp>
      <p:sp>
        <p:nvSpPr>
          <p:cNvPr id="22" name="TextBox 21">
            <a:extLst>
              <a:ext uri="{FF2B5EF4-FFF2-40B4-BE49-F238E27FC236}">
                <a16:creationId xmlns:a16="http://schemas.microsoft.com/office/drawing/2014/main" id="{E22A06B8-2BF2-2DFF-22B9-4FDAA0228895}"/>
              </a:ext>
            </a:extLst>
          </p:cNvPr>
          <p:cNvSpPr txBox="1"/>
          <p:nvPr/>
        </p:nvSpPr>
        <p:spPr>
          <a:xfrm>
            <a:off x="6687073" y="2808860"/>
            <a:ext cx="2987039" cy="369332"/>
          </a:xfrm>
          <a:prstGeom prst="rect">
            <a:avLst/>
          </a:prstGeom>
          <a:noFill/>
        </p:spPr>
        <p:txBody>
          <a:bodyPr wrap="square" rtlCol="0">
            <a:spAutoFit/>
          </a:bodyPr>
          <a:lstStyle/>
          <a:p>
            <a:r>
              <a:rPr lang="en-US" b="1">
                <a:latin typeface="DM Sans" pitchFamily="2" charset="0"/>
              </a:rPr>
              <a:t>… as both</a:t>
            </a:r>
          </a:p>
        </p:txBody>
      </p:sp>
      <p:sp>
        <p:nvSpPr>
          <p:cNvPr id="24" name="Text Placeholder 7">
            <a:extLst>
              <a:ext uri="{FF2B5EF4-FFF2-40B4-BE49-F238E27FC236}">
                <a16:creationId xmlns:a16="http://schemas.microsoft.com/office/drawing/2014/main" id="{4BC9E47F-5805-72C6-B8E6-D0C1C884DC6D}"/>
              </a:ext>
            </a:extLst>
          </p:cNvPr>
          <p:cNvSpPr txBox="1">
            <a:spLocks/>
          </p:cNvSpPr>
          <p:nvPr/>
        </p:nvSpPr>
        <p:spPr>
          <a:xfrm>
            <a:off x="603504" y="1143000"/>
            <a:ext cx="3139690" cy="4953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spc="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DM Sans" pitchFamily="2" charset="0"/>
              </a:rPr>
              <a:t>Whether in the context of people or companies, “showing up” carries the core idea of </a:t>
            </a:r>
            <a:r>
              <a:rPr lang="en-US" b="1" dirty="0">
                <a:latin typeface="DM Sans" pitchFamily="2" charset="0"/>
              </a:rPr>
              <a:t>being present </a:t>
            </a:r>
            <a:r>
              <a:rPr lang="en-US" dirty="0">
                <a:latin typeface="DM Sans" pitchFamily="2" charset="0"/>
              </a:rPr>
              <a:t>and </a:t>
            </a:r>
            <a:r>
              <a:rPr lang="en-US" b="1" dirty="0">
                <a:latin typeface="DM Sans" pitchFamily="2" charset="0"/>
              </a:rPr>
              <a:t>providing support </a:t>
            </a:r>
            <a:r>
              <a:rPr lang="en-US" dirty="0">
                <a:latin typeface="DM Sans" pitchFamily="2" charset="0"/>
              </a:rPr>
              <a:t>when needed. </a:t>
            </a:r>
          </a:p>
          <a:p>
            <a:r>
              <a:rPr lang="en-US" sz="1800" dirty="0">
                <a:effectLst/>
                <a:latin typeface="DM Sans" pitchFamily="2" charset="0"/>
                <a:ea typeface="Calibri" panose="020F0502020204030204" pitchFamily="34" charset="0"/>
                <a:cs typeface="Times New Roman" panose="02020603050405020304" pitchFamily="18" charset="0"/>
              </a:rPr>
              <a:t>However, the </a:t>
            </a:r>
            <a:r>
              <a:rPr lang="en-US" sz="1800" b="1" dirty="0">
                <a:effectLst/>
                <a:latin typeface="DM Sans" pitchFamily="2" charset="0"/>
                <a:ea typeface="Calibri" panose="020F0502020204030204" pitchFamily="34" charset="0"/>
                <a:cs typeface="Times New Roman" panose="02020603050405020304" pitchFamily="18" charset="0"/>
              </a:rPr>
              <a:t>context changes the expectations and the form </a:t>
            </a:r>
            <a:r>
              <a:rPr lang="en-US" sz="1800" dirty="0">
                <a:effectLst/>
                <a:latin typeface="DM Sans" pitchFamily="2" charset="0"/>
                <a:ea typeface="Calibri" panose="020F0502020204030204" pitchFamily="34" charset="0"/>
                <a:cs typeface="Times New Roman" panose="02020603050405020304" pitchFamily="18" charset="0"/>
              </a:rPr>
              <a:t>that "showing up" takes. For individuals, it's more personal and emotionally driven, while for companies, it involves customer service, support, and corporate policies that go beyond the bare minimum.</a:t>
            </a:r>
            <a:endParaRPr lang="en-US" dirty="0">
              <a:latin typeface="DM Sans" pitchFamily="2" charset="0"/>
            </a:endParaRPr>
          </a:p>
        </p:txBody>
      </p:sp>
      <p:pic>
        <p:nvPicPr>
          <p:cNvPr id="6" name="Graphic 5">
            <a:extLst>
              <a:ext uri="{FF2B5EF4-FFF2-40B4-BE49-F238E27FC236}">
                <a16:creationId xmlns:a16="http://schemas.microsoft.com/office/drawing/2014/main" id="{E3A15A5F-C28D-1027-BE57-993E030E0CD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2144" y="6347571"/>
            <a:ext cx="1067443" cy="173568"/>
          </a:xfrm>
          <a:prstGeom prst="rect">
            <a:avLst/>
          </a:prstGeom>
        </p:spPr>
      </p:pic>
      <p:sp>
        <p:nvSpPr>
          <p:cNvPr id="9" name="TextBox 8">
            <a:extLst>
              <a:ext uri="{FF2B5EF4-FFF2-40B4-BE49-F238E27FC236}">
                <a16:creationId xmlns:a16="http://schemas.microsoft.com/office/drawing/2014/main" id="{915CBAB6-22B6-2274-1DC8-5D19428BD661}"/>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47004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46CD5B-A598-FB59-D7C9-CB5C22B19468}"/>
              </a:ext>
            </a:extLst>
          </p:cNvPr>
          <p:cNvSpPr>
            <a:spLocks noGrp="1"/>
          </p:cNvSpPr>
          <p:nvPr>
            <p:ph type="body" sz="quarter" idx="16"/>
          </p:nvPr>
        </p:nvSpPr>
        <p:spPr>
          <a:xfrm>
            <a:off x="8647942" y="1888160"/>
            <a:ext cx="2339975" cy="438150"/>
          </a:xfrm>
        </p:spPr>
        <p:txBody>
          <a:bodyPr/>
          <a:lstStyle/>
          <a:p>
            <a:r>
              <a:rPr lang="en-US"/>
              <a:t>Show up as a friend / ally</a:t>
            </a:r>
          </a:p>
        </p:txBody>
      </p:sp>
      <p:sp>
        <p:nvSpPr>
          <p:cNvPr id="3" name="Text Placeholder 2">
            <a:extLst>
              <a:ext uri="{FF2B5EF4-FFF2-40B4-BE49-F238E27FC236}">
                <a16:creationId xmlns:a16="http://schemas.microsoft.com/office/drawing/2014/main" id="{D8B6E557-6B4F-DB74-ED1C-E2E25AB942DA}"/>
              </a:ext>
            </a:extLst>
          </p:cNvPr>
          <p:cNvSpPr>
            <a:spLocks noGrp="1"/>
          </p:cNvSpPr>
          <p:nvPr>
            <p:ph type="body" sz="quarter" idx="15"/>
          </p:nvPr>
        </p:nvSpPr>
        <p:spPr>
          <a:xfrm>
            <a:off x="4735513" y="1888160"/>
            <a:ext cx="2339975" cy="438150"/>
          </a:xfrm>
        </p:spPr>
        <p:txBody>
          <a:bodyPr/>
          <a:lstStyle/>
          <a:p>
            <a:r>
              <a:rPr lang="en-US"/>
              <a:t>Show up as a health insurer</a:t>
            </a:r>
          </a:p>
        </p:txBody>
      </p:sp>
      <p:sp>
        <p:nvSpPr>
          <p:cNvPr id="4" name="Text Placeholder 3">
            <a:extLst>
              <a:ext uri="{FF2B5EF4-FFF2-40B4-BE49-F238E27FC236}">
                <a16:creationId xmlns:a16="http://schemas.microsoft.com/office/drawing/2014/main" id="{7896E2FC-F85D-C02B-AC7A-389E27BDA518}"/>
              </a:ext>
            </a:extLst>
          </p:cNvPr>
          <p:cNvSpPr>
            <a:spLocks noGrp="1"/>
          </p:cNvSpPr>
          <p:nvPr>
            <p:ph type="body" sz="quarter" idx="14"/>
          </p:nvPr>
        </p:nvSpPr>
        <p:spPr>
          <a:xfrm>
            <a:off x="773113" y="1888160"/>
            <a:ext cx="2339975" cy="438150"/>
          </a:xfrm>
        </p:spPr>
        <p:txBody>
          <a:bodyPr/>
          <a:lstStyle/>
          <a:p>
            <a:r>
              <a:rPr lang="en-US"/>
              <a:t>Show up as a company</a:t>
            </a:r>
          </a:p>
        </p:txBody>
      </p:sp>
      <p:sp>
        <p:nvSpPr>
          <p:cNvPr id="5" name="Text Placeholder 4">
            <a:extLst>
              <a:ext uri="{FF2B5EF4-FFF2-40B4-BE49-F238E27FC236}">
                <a16:creationId xmlns:a16="http://schemas.microsoft.com/office/drawing/2014/main" id="{73F2F7B7-47CC-A238-097B-68589E331900}"/>
              </a:ext>
            </a:extLst>
          </p:cNvPr>
          <p:cNvSpPr>
            <a:spLocks noGrp="1"/>
          </p:cNvSpPr>
          <p:nvPr>
            <p:ph type="body" sz="quarter" idx="10"/>
          </p:nvPr>
        </p:nvSpPr>
        <p:spPr/>
        <p:txBody>
          <a:bodyPr/>
          <a:lstStyle/>
          <a:p>
            <a:r>
              <a:rPr lang="en-US"/>
              <a:t>Recommendations for BCBSMA: Bring it all together</a:t>
            </a:r>
          </a:p>
          <a:p>
            <a:endParaRPr lang="en-US"/>
          </a:p>
        </p:txBody>
      </p:sp>
      <p:sp>
        <p:nvSpPr>
          <p:cNvPr id="6" name="Text Placeholder 5">
            <a:extLst>
              <a:ext uri="{FF2B5EF4-FFF2-40B4-BE49-F238E27FC236}">
                <a16:creationId xmlns:a16="http://schemas.microsoft.com/office/drawing/2014/main" id="{B1814F5C-38E3-ED16-464E-C323093A12DA}"/>
              </a:ext>
            </a:extLst>
          </p:cNvPr>
          <p:cNvSpPr>
            <a:spLocks noGrp="1"/>
          </p:cNvSpPr>
          <p:nvPr>
            <p:ph type="body" sz="quarter" idx="35"/>
          </p:nvPr>
        </p:nvSpPr>
        <p:spPr>
          <a:xfrm>
            <a:off x="603504" y="2853954"/>
            <a:ext cx="2663670" cy="2538177"/>
          </a:xfrm>
        </p:spPr>
        <p:txBody>
          <a:bodyPr/>
          <a:lstStyle/>
          <a:p>
            <a:r>
              <a:rPr lang="en-US" b="1"/>
              <a:t>Go beyond duty to:</a:t>
            </a:r>
          </a:p>
          <a:p>
            <a:r>
              <a:rPr lang="en-US"/>
              <a:t>Demonstrate a sincere and proactive commitment to the interests and needs of members; build trust and value through exceptional service, genuine care, and a culture of support and integrity</a:t>
            </a:r>
          </a:p>
        </p:txBody>
      </p:sp>
      <p:sp>
        <p:nvSpPr>
          <p:cNvPr id="7" name="Text Placeholder 6">
            <a:extLst>
              <a:ext uri="{FF2B5EF4-FFF2-40B4-BE49-F238E27FC236}">
                <a16:creationId xmlns:a16="http://schemas.microsoft.com/office/drawing/2014/main" id="{090F49C2-5811-625E-6F8E-AE50DD9A9CFE}"/>
              </a:ext>
            </a:extLst>
          </p:cNvPr>
          <p:cNvSpPr>
            <a:spLocks noGrp="1"/>
          </p:cNvSpPr>
          <p:nvPr>
            <p:ph type="body" sz="quarter" idx="37"/>
          </p:nvPr>
        </p:nvSpPr>
        <p:spPr>
          <a:xfrm>
            <a:off x="4307607" y="2759685"/>
            <a:ext cx="3195785" cy="2726713"/>
          </a:xfrm>
        </p:spPr>
        <p:txBody>
          <a:bodyPr/>
          <a:lstStyle/>
          <a:p>
            <a:r>
              <a:rPr lang="en-US" b="1"/>
              <a:t>Be a leader in the industry:</a:t>
            </a:r>
          </a:p>
          <a:p>
            <a:r>
              <a:rPr lang="en-US"/>
              <a:t>Offer comprehensive coverage, exceptional customer service, affordability, proactive health and wellness support, patient-centric care, efficient and accessible service, fairness and advocacy in healthcare pricing, operational excellence, and extra benefits for convenience</a:t>
            </a:r>
          </a:p>
        </p:txBody>
      </p:sp>
      <p:sp>
        <p:nvSpPr>
          <p:cNvPr id="8" name="Text Placeholder 7">
            <a:extLst>
              <a:ext uri="{FF2B5EF4-FFF2-40B4-BE49-F238E27FC236}">
                <a16:creationId xmlns:a16="http://schemas.microsoft.com/office/drawing/2014/main" id="{340EF360-51BE-52AB-5808-4DE11ADF6CEF}"/>
              </a:ext>
            </a:extLst>
          </p:cNvPr>
          <p:cNvSpPr>
            <a:spLocks noGrp="1"/>
          </p:cNvSpPr>
          <p:nvPr>
            <p:ph type="body" sz="quarter" idx="39"/>
          </p:nvPr>
        </p:nvSpPr>
        <p:spPr>
          <a:xfrm>
            <a:off x="8361575" y="3174463"/>
            <a:ext cx="2780242" cy="1897155"/>
          </a:xfrm>
        </p:spPr>
        <p:txBody>
          <a:bodyPr/>
          <a:lstStyle/>
          <a:p>
            <a:r>
              <a:rPr lang="en-US" b="1"/>
              <a:t>Make a positive impact on lives of members:</a:t>
            </a:r>
          </a:p>
          <a:p>
            <a:r>
              <a:rPr lang="en-US"/>
              <a:t>Identify big and small ways to be there and support members in whatever capacity is needed during critical moments of need, especially proactive ways to offer emotional and practical supports for members</a:t>
            </a:r>
          </a:p>
        </p:txBody>
      </p:sp>
      <p:sp>
        <p:nvSpPr>
          <p:cNvPr id="9" name="Text Placeholder 8">
            <a:extLst>
              <a:ext uri="{FF2B5EF4-FFF2-40B4-BE49-F238E27FC236}">
                <a16:creationId xmlns:a16="http://schemas.microsoft.com/office/drawing/2014/main" id="{09CEF143-D59B-914E-0B69-F0C83CE3881A}"/>
              </a:ext>
            </a:extLst>
          </p:cNvPr>
          <p:cNvSpPr>
            <a:spLocks noGrp="1"/>
          </p:cNvSpPr>
          <p:nvPr>
            <p:ph type="body" sz="quarter" idx="11"/>
          </p:nvPr>
        </p:nvSpPr>
        <p:spPr/>
        <p:txBody>
          <a:bodyPr/>
          <a:lstStyle/>
          <a:p>
            <a:r>
              <a:rPr lang="en-US" sz="1600">
                <a:solidFill>
                  <a:srgbClr val="0D4877"/>
                </a:solidFill>
                <a:latin typeface="DM Sans" pitchFamily="2" charset="77"/>
              </a:rPr>
              <a:t>Showing up should encompass members’ expectations of companies generally, excellence as a health insurer, and a personalized approach to member support.</a:t>
            </a:r>
          </a:p>
        </p:txBody>
      </p:sp>
      <p:pic>
        <p:nvPicPr>
          <p:cNvPr id="14" name="Graphic 13">
            <a:extLst>
              <a:ext uri="{FF2B5EF4-FFF2-40B4-BE49-F238E27FC236}">
                <a16:creationId xmlns:a16="http://schemas.microsoft.com/office/drawing/2014/main" id="{A49550EE-618B-77AF-5811-7211B680D29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144" y="6347571"/>
            <a:ext cx="1067443" cy="173568"/>
          </a:xfrm>
          <a:prstGeom prst="rect">
            <a:avLst/>
          </a:prstGeom>
        </p:spPr>
      </p:pic>
      <p:sp>
        <p:nvSpPr>
          <p:cNvPr id="15" name="TextBox 14">
            <a:extLst>
              <a:ext uri="{FF2B5EF4-FFF2-40B4-BE49-F238E27FC236}">
                <a16:creationId xmlns:a16="http://schemas.microsoft.com/office/drawing/2014/main" id="{6DEAA065-BFA9-90EA-77DD-1E8CA8A1587A}"/>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625408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4BE54A0-7578-5FF4-7EA8-4D69AD922749}"/>
              </a:ext>
            </a:extLst>
          </p:cNvPr>
          <p:cNvSpPr>
            <a:spLocks noGrp="1"/>
          </p:cNvSpPr>
          <p:nvPr>
            <p:ph type="body" sz="quarter" idx="14"/>
          </p:nvPr>
        </p:nvSpPr>
        <p:spPr/>
        <p:txBody>
          <a:bodyPr/>
          <a:lstStyle/>
          <a:p>
            <a:r>
              <a:rPr lang="en-US"/>
              <a:t>Identify critical moments</a:t>
            </a:r>
          </a:p>
        </p:txBody>
      </p:sp>
      <p:sp>
        <p:nvSpPr>
          <p:cNvPr id="8" name="Text Placeholder 7">
            <a:extLst>
              <a:ext uri="{FF2B5EF4-FFF2-40B4-BE49-F238E27FC236}">
                <a16:creationId xmlns:a16="http://schemas.microsoft.com/office/drawing/2014/main" id="{7512FC2E-C908-9A59-A712-23D54D878CC7}"/>
              </a:ext>
            </a:extLst>
          </p:cNvPr>
          <p:cNvSpPr>
            <a:spLocks noGrp="1"/>
          </p:cNvSpPr>
          <p:nvPr>
            <p:ph type="body" sz="quarter" idx="35"/>
          </p:nvPr>
        </p:nvSpPr>
        <p:spPr/>
        <p:txBody>
          <a:bodyPr/>
          <a:lstStyle/>
          <a:p>
            <a:r>
              <a:rPr lang="en-US"/>
              <a:t>Find touchpoints when BCBSMA can anticipate member needs</a:t>
            </a:r>
          </a:p>
        </p:txBody>
      </p:sp>
      <p:sp>
        <p:nvSpPr>
          <p:cNvPr id="9" name="Text Placeholder 8">
            <a:extLst>
              <a:ext uri="{FF2B5EF4-FFF2-40B4-BE49-F238E27FC236}">
                <a16:creationId xmlns:a16="http://schemas.microsoft.com/office/drawing/2014/main" id="{11CE9F07-BEE0-561C-8C1F-5AF8889002F2}"/>
              </a:ext>
            </a:extLst>
          </p:cNvPr>
          <p:cNvSpPr>
            <a:spLocks noGrp="1"/>
          </p:cNvSpPr>
          <p:nvPr>
            <p:ph type="body" sz="quarter" idx="39"/>
          </p:nvPr>
        </p:nvSpPr>
        <p:spPr/>
        <p:txBody>
          <a:bodyPr/>
          <a:lstStyle/>
          <a:p>
            <a:r>
              <a:rPr lang="en-US"/>
              <a:t>Understand member needs in those moments</a:t>
            </a:r>
          </a:p>
        </p:txBody>
      </p:sp>
      <p:sp>
        <p:nvSpPr>
          <p:cNvPr id="10" name="Text Placeholder 9">
            <a:extLst>
              <a:ext uri="{FF2B5EF4-FFF2-40B4-BE49-F238E27FC236}">
                <a16:creationId xmlns:a16="http://schemas.microsoft.com/office/drawing/2014/main" id="{E3DAAC0D-A7CA-A5D7-DF6B-E56ECEB9E80A}"/>
              </a:ext>
            </a:extLst>
          </p:cNvPr>
          <p:cNvSpPr>
            <a:spLocks noGrp="1"/>
          </p:cNvSpPr>
          <p:nvPr>
            <p:ph type="body" sz="quarter" idx="40"/>
          </p:nvPr>
        </p:nvSpPr>
        <p:spPr/>
        <p:txBody>
          <a:bodyPr/>
          <a:lstStyle/>
          <a:p>
            <a:r>
              <a:rPr lang="en-US"/>
              <a:t>Meet or exceed member expectations for BCBSMA</a:t>
            </a:r>
          </a:p>
        </p:txBody>
      </p:sp>
      <p:sp>
        <p:nvSpPr>
          <p:cNvPr id="11" name="Text Placeholder 10">
            <a:extLst>
              <a:ext uri="{FF2B5EF4-FFF2-40B4-BE49-F238E27FC236}">
                <a16:creationId xmlns:a16="http://schemas.microsoft.com/office/drawing/2014/main" id="{6DB5C780-8D4E-8312-44CB-F4879F3D5DE1}"/>
              </a:ext>
            </a:extLst>
          </p:cNvPr>
          <p:cNvSpPr>
            <a:spLocks noGrp="1"/>
          </p:cNvSpPr>
          <p:nvPr>
            <p:ph type="body" sz="quarter" idx="41"/>
          </p:nvPr>
        </p:nvSpPr>
        <p:spPr>
          <a:xfrm>
            <a:off x="8485531" y="1732661"/>
            <a:ext cx="2339975" cy="438150"/>
          </a:xfrm>
        </p:spPr>
        <p:txBody>
          <a:bodyPr/>
          <a:lstStyle/>
          <a:p>
            <a:r>
              <a:rPr lang="en-US"/>
              <a:t>Strengthen the relationship with personalized supports</a:t>
            </a:r>
          </a:p>
        </p:txBody>
      </p:sp>
      <p:sp>
        <p:nvSpPr>
          <p:cNvPr id="12" name="Text Placeholder 11">
            <a:extLst>
              <a:ext uri="{FF2B5EF4-FFF2-40B4-BE49-F238E27FC236}">
                <a16:creationId xmlns:a16="http://schemas.microsoft.com/office/drawing/2014/main" id="{0A1670B5-C55D-0F65-289D-EA40678D0C4D}"/>
              </a:ext>
            </a:extLst>
          </p:cNvPr>
          <p:cNvSpPr>
            <a:spLocks noGrp="1"/>
          </p:cNvSpPr>
          <p:nvPr>
            <p:ph type="body" sz="quarter" idx="42"/>
          </p:nvPr>
        </p:nvSpPr>
        <p:spPr/>
        <p:txBody>
          <a:bodyPr/>
          <a:lstStyle/>
          <a:p>
            <a:r>
              <a:rPr lang="en-US"/>
              <a:t>Engage in active listening to fully comprehend the member view</a:t>
            </a:r>
          </a:p>
        </p:txBody>
      </p:sp>
      <p:sp>
        <p:nvSpPr>
          <p:cNvPr id="13" name="Text Placeholder 12">
            <a:extLst>
              <a:ext uri="{FF2B5EF4-FFF2-40B4-BE49-F238E27FC236}">
                <a16:creationId xmlns:a16="http://schemas.microsoft.com/office/drawing/2014/main" id="{778665E8-6BA4-8961-D3DC-D89744E97ED5}"/>
              </a:ext>
            </a:extLst>
          </p:cNvPr>
          <p:cNvSpPr>
            <a:spLocks noGrp="1"/>
          </p:cNvSpPr>
          <p:nvPr>
            <p:ph type="body" sz="quarter" idx="43"/>
          </p:nvPr>
        </p:nvSpPr>
        <p:spPr/>
        <p:txBody>
          <a:bodyPr/>
          <a:lstStyle/>
          <a:p>
            <a:r>
              <a:rPr lang="en-US"/>
              <a:t>Go beyond duty to demonstrate genuine care for member satisfaction and wellbeing</a:t>
            </a:r>
          </a:p>
        </p:txBody>
      </p:sp>
      <p:sp>
        <p:nvSpPr>
          <p:cNvPr id="14" name="Text Placeholder 13">
            <a:extLst>
              <a:ext uri="{FF2B5EF4-FFF2-40B4-BE49-F238E27FC236}">
                <a16:creationId xmlns:a16="http://schemas.microsoft.com/office/drawing/2014/main" id="{01DAAD63-03A6-A48F-845B-F62BBCDAC53D}"/>
              </a:ext>
            </a:extLst>
          </p:cNvPr>
          <p:cNvSpPr>
            <a:spLocks noGrp="1"/>
          </p:cNvSpPr>
          <p:nvPr>
            <p:ph type="body" sz="quarter" idx="44"/>
          </p:nvPr>
        </p:nvSpPr>
        <p:spPr/>
        <p:txBody>
          <a:bodyPr/>
          <a:lstStyle/>
          <a:p>
            <a:r>
              <a:rPr lang="en-US"/>
              <a:t>Be available, reliable, and offer proactive assistance that is emotional, physical and/or practical</a:t>
            </a:r>
          </a:p>
        </p:txBody>
      </p:sp>
      <p:sp>
        <p:nvSpPr>
          <p:cNvPr id="16" name="Text Placeholder 15">
            <a:extLst>
              <a:ext uri="{FF2B5EF4-FFF2-40B4-BE49-F238E27FC236}">
                <a16:creationId xmlns:a16="http://schemas.microsoft.com/office/drawing/2014/main" id="{ADA9A471-3917-5479-D85D-BA0C8158F2D8}"/>
              </a:ext>
            </a:extLst>
          </p:cNvPr>
          <p:cNvSpPr>
            <a:spLocks noGrp="1"/>
          </p:cNvSpPr>
          <p:nvPr>
            <p:ph type="body" sz="quarter" idx="4294967295"/>
          </p:nvPr>
        </p:nvSpPr>
        <p:spPr>
          <a:xfrm>
            <a:off x="2480649" y="5410199"/>
            <a:ext cx="6222067" cy="457200"/>
          </a:xfrm>
          <a:prstGeom prst="rect">
            <a:avLst/>
          </a:prstGeom>
        </p:spPr>
        <p:txBody>
          <a:bodyPr/>
          <a:lstStyle/>
          <a:p>
            <a:pPr marL="0" indent="0" algn="ctr">
              <a:buNone/>
            </a:pPr>
            <a:r>
              <a:rPr lang="en-US" sz="2000"/>
              <a:t>Confirm and measure scale of interest among members and prioritize ways BCBSMA can show up for members</a:t>
            </a:r>
          </a:p>
        </p:txBody>
      </p:sp>
      <p:sp>
        <p:nvSpPr>
          <p:cNvPr id="15" name="Text Placeholder 14">
            <a:extLst>
              <a:ext uri="{FF2B5EF4-FFF2-40B4-BE49-F238E27FC236}">
                <a16:creationId xmlns:a16="http://schemas.microsoft.com/office/drawing/2014/main" id="{35C5DAC2-DFC5-621E-6C05-B04B123CC7C1}"/>
              </a:ext>
            </a:extLst>
          </p:cNvPr>
          <p:cNvSpPr>
            <a:spLocks noGrp="1"/>
          </p:cNvSpPr>
          <p:nvPr>
            <p:ph type="body" sz="quarter" idx="45"/>
          </p:nvPr>
        </p:nvSpPr>
        <p:spPr>
          <a:xfrm>
            <a:off x="705998" y="4993961"/>
            <a:ext cx="10058400" cy="728134"/>
          </a:xfrm>
        </p:spPr>
        <p:txBody>
          <a:bodyPr/>
          <a:lstStyle/>
          <a:p>
            <a:r>
              <a:rPr lang="en-US" dirty="0"/>
              <a:t>Next Steps:</a:t>
            </a:r>
          </a:p>
        </p:txBody>
      </p:sp>
      <p:sp>
        <p:nvSpPr>
          <p:cNvPr id="5" name="Text Placeholder 4">
            <a:extLst>
              <a:ext uri="{FF2B5EF4-FFF2-40B4-BE49-F238E27FC236}">
                <a16:creationId xmlns:a16="http://schemas.microsoft.com/office/drawing/2014/main" id="{6F0E392F-B508-3CBD-0454-1D51615968D3}"/>
              </a:ext>
            </a:extLst>
          </p:cNvPr>
          <p:cNvSpPr>
            <a:spLocks noGrp="1"/>
          </p:cNvSpPr>
          <p:nvPr>
            <p:ph type="body" sz="quarter" idx="10"/>
          </p:nvPr>
        </p:nvSpPr>
        <p:spPr/>
        <p:txBody>
          <a:bodyPr/>
          <a:lstStyle/>
          <a:p>
            <a:r>
              <a:rPr lang="en-US" dirty="0"/>
              <a:t>Recommendations for research</a:t>
            </a:r>
          </a:p>
        </p:txBody>
      </p:sp>
      <p:sp>
        <p:nvSpPr>
          <p:cNvPr id="6" name="Text Placeholder 5">
            <a:extLst>
              <a:ext uri="{FF2B5EF4-FFF2-40B4-BE49-F238E27FC236}">
                <a16:creationId xmlns:a16="http://schemas.microsoft.com/office/drawing/2014/main" id="{F7C6D4F3-0EBB-0FD3-4A95-65B29BAA4839}"/>
              </a:ext>
            </a:extLst>
          </p:cNvPr>
          <p:cNvSpPr>
            <a:spLocks noGrp="1"/>
          </p:cNvSpPr>
          <p:nvPr>
            <p:ph type="body" sz="quarter" idx="11"/>
          </p:nvPr>
        </p:nvSpPr>
        <p:spPr/>
        <p:txBody>
          <a:bodyPr/>
          <a:lstStyle/>
          <a:p>
            <a:r>
              <a:rPr lang="en-US"/>
              <a:t>To activate on the company’s mission to show up for everyone like they’re the only one…</a:t>
            </a:r>
          </a:p>
        </p:txBody>
      </p:sp>
      <p:pic>
        <p:nvPicPr>
          <p:cNvPr id="18" name="Graphic 17">
            <a:extLst>
              <a:ext uri="{FF2B5EF4-FFF2-40B4-BE49-F238E27FC236}">
                <a16:creationId xmlns:a16="http://schemas.microsoft.com/office/drawing/2014/main" id="{6C56F7CF-5E48-4DEA-DFF8-6E1B2B4B3AE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144" y="6347571"/>
            <a:ext cx="1067443" cy="173568"/>
          </a:xfrm>
          <a:prstGeom prst="rect">
            <a:avLst/>
          </a:prstGeom>
        </p:spPr>
      </p:pic>
      <p:sp>
        <p:nvSpPr>
          <p:cNvPr id="19" name="TextBox 18">
            <a:extLst>
              <a:ext uri="{FF2B5EF4-FFF2-40B4-BE49-F238E27FC236}">
                <a16:creationId xmlns:a16="http://schemas.microsoft.com/office/drawing/2014/main" id="{C991A92D-87F7-84DF-8AB0-4DEF03CB9796}"/>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31947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883A4563-FF14-858B-650B-07DF78BA5836}"/>
              </a:ext>
            </a:extLst>
          </p:cNvPr>
          <p:cNvSpPr txBox="1">
            <a:spLocks/>
          </p:cNvSpPr>
          <p:nvPr/>
        </p:nvSpPr>
        <p:spPr>
          <a:xfrm>
            <a:off x="0" y="3025710"/>
            <a:ext cx="12192000" cy="609600"/>
          </a:xfrm>
          <a:prstGeom prst="rect">
            <a:avLst/>
          </a:prstGeom>
        </p:spPr>
        <p:txBody>
          <a:bodyPr vert="horz" lIns="0" tIns="0" rIns="0" bIns="0" rtlCol="0" anchor="ctr"/>
          <a:lstStyle>
            <a:defPPr>
              <a:defRPr lang="en-US"/>
            </a:defPPr>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500"/>
              <a:t>What showing up means to members </a:t>
            </a:r>
          </a:p>
        </p:txBody>
      </p:sp>
      <p:sp>
        <p:nvSpPr>
          <p:cNvPr id="5" name="Rectangle 4">
            <a:extLst>
              <a:ext uri="{FF2B5EF4-FFF2-40B4-BE49-F238E27FC236}">
                <a16:creationId xmlns:a16="http://schemas.microsoft.com/office/drawing/2014/main" id="{D808A667-5743-4B46-0AAC-828A0829E4A1}"/>
              </a:ext>
            </a:extLst>
          </p:cNvPr>
          <p:cNvSpPr/>
          <p:nvPr/>
        </p:nvSpPr>
        <p:spPr>
          <a:xfrm>
            <a:off x="6325906"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a:solidFill>
                  <a:schemeClr val="bg1"/>
                </a:solidFill>
                <a:effectLst/>
                <a:latin typeface="Roboto" charset="0"/>
              </a:rPr>
              <a:t>Blue Cross Blue Shield of Massachusetts is an Independent Licensee of the Blue Cross and Blue Shield Association.</a:t>
            </a:r>
            <a:endParaRPr lang="en-US" sz="550">
              <a:solidFill>
                <a:schemeClr val="bg1"/>
              </a:solidFill>
            </a:endParaRPr>
          </a:p>
        </p:txBody>
      </p:sp>
      <p:sp>
        <p:nvSpPr>
          <p:cNvPr id="6" name="TextBox 5">
            <a:extLst>
              <a:ext uri="{FF2B5EF4-FFF2-40B4-BE49-F238E27FC236}">
                <a16:creationId xmlns:a16="http://schemas.microsoft.com/office/drawing/2014/main" id="{2240300C-6553-E45B-DC32-5CDF844480DA}"/>
              </a:ext>
            </a:extLst>
          </p:cNvPr>
          <p:cNvSpPr txBox="1"/>
          <p:nvPr/>
        </p:nvSpPr>
        <p:spPr>
          <a:xfrm>
            <a:off x="7788946"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pic>
        <p:nvPicPr>
          <p:cNvPr id="7" name="Picture 6" descr="Blue Cross Blue Shield of Massachusetts Logo">
            <a:extLst>
              <a:ext uri="{FF2B5EF4-FFF2-40B4-BE49-F238E27FC236}">
                <a16:creationId xmlns:a16="http://schemas.microsoft.com/office/drawing/2014/main" id="{6A6AFB31-E879-3CC5-3272-812AC0B729D2}"/>
              </a:ext>
            </a:extLst>
          </p:cNvPr>
          <p:cNvPicPr preferRelativeResize="0">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
        <p:nvSpPr>
          <p:cNvPr id="10" name="Rectangle 9">
            <a:extLst>
              <a:ext uri="{FF2B5EF4-FFF2-40B4-BE49-F238E27FC236}">
                <a16:creationId xmlns:a16="http://schemas.microsoft.com/office/drawing/2014/main" id="{5A43190C-70BA-143C-9D1B-4960BAC68BDE}"/>
              </a:ext>
            </a:extLst>
          </p:cNvPr>
          <p:cNvSpPr/>
          <p:nvPr/>
        </p:nvSpPr>
        <p:spPr>
          <a:xfrm>
            <a:off x="8636883" y="1974336"/>
            <a:ext cx="3555117" cy="192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C33538-2935-FE49-8F5A-AB0E2E5BB1B2}"/>
              </a:ext>
            </a:extLst>
          </p:cNvPr>
          <p:cNvSpPr/>
          <p:nvPr/>
        </p:nvSpPr>
        <p:spPr>
          <a:xfrm>
            <a:off x="0" y="2063572"/>
            <a:ext cx="6238442" cy="228600"/>
          </a:xfrm>
          <a:prstGeom prst="rect">
            <a:avLst/>
          </a:prstGeom>
          <a:solidFill>
            <a:srgbClr val="0D4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AA79311-EF8E-1595-C6EC-3A94C05B257A}"/>
              </a:ext>
            </a:extLst>
          </p:cNvPr>
          <p:cNvSpPr/>
          <p:nvPr/>
        </p:nvSpPr>
        <p:spPr>
          <a:xfrm>
            <a:off x="551766" y="5934730"/>
            <a:ext cx="3182034" cy="192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A327AB-1C52-5A8A-4379-CC1B79DAE07A}"/>
              </a:ext>
            </a:extLst>
          </p:cNvPr>
          <p:cNvSpPr/>
          <p:nvPr/>
        </p:nvSpPr>
        <p:spPr>
          <a:xfrm>
            <a:off x="5486400" y="4593656"/>
            <a:ext cx="6705600" cy="228600"/>
          </a:xfrm>
          <a:prstGeom prst="rect">
            <a:avLst/>
          </a:prstGeom>
          <a:solidFill>
            <a:srgbClr val="0076BD"/>
          </a:solidFill>
          <a:ln>
            <a:solidFill>
              <a:srgbClr val="0D75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10">
            <a:extLst>
              <a:ext uri="{FF2B5EF4-FFF2-40B4-BE49-F238E27FC236}">
                <a16:creationId xmlns:a16="http://schemas.microsoft.com/office/drawing/2014/main" id="{A1340BB7-19F6-DFC2-9CFF-E71C0312CCEB}"/>
              </a:ext>
            </a:extLst>
          </p:cNvPr>
          <p:cNvSpPr txBox="1">
            <a:spLocks/>
          </p:cNvSpPr>
          <p:nvPr/>
        </p:nvSpPr>
        <p:spPr>
          <a:xfrm>
            <a:off x="0" y="3648127"/>
            <a:ext cx="12192000" cy="302580"/>
          </a:xfrm>
          <a:prstGeom prst="rect">
            <a:avLst/>
          </a:prstGeom>
        </p:spPr>
        <p:txBody>
          <a:bodyPr vert="horz" lIns="0" tIns="0" rIns="0" bIns="0" rtlCol="0" anchor="ctr"/>
          <a:lstStyle>
            <a:defPPr>
              <a:defRPr lang="en-US"/>
            </a:defPPr>
            <a:lvl1pPr marL="0" indent="0" algn="ctr" defTabSz="914400" rtl="0" eaLnBrk="1" latinLnBrk="0" hangingPunct="1">
              <a:buNone/>
              <a:defRPr sz="1800" b="0" i="0" kern="1200" cap="all" spc="0" baseline="0">
                <a:solidFill>
                  <a:schemeClr val="accent1"/>
                </a:solidFill>
                <a:latin typeface="DM Sans"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002060"/>
                </a:solidFill>
              </a:rPr>
              <a:t>Detailed findings for individuals and companies</a:t>
            </a:r>
          </a:p>
        </p:txBody>
      </p:sp>
      <p:pic>
        <p:nvPicPr>
          <p:cNvPr id="8" name="Graphic 7">
            <a:extLst>
              <a:ext uri="{FF2B5EF4-FFF2-40B4-BE49-F238E27FC236}">
                <a16:creationId xmlns:a16="http://schemas.microsoft.com/office/drawing/2014/main" id="{C0485588-FC7A-888E-D21C-47B32B06D25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4800" y="6473952"/>
            <a:ext cx="1067443" cy="173568"/>
          </a:xfrm>
          <a:prstGeom prst="rect">
            <a:avLst/>
          </a:prstGeom>
        </p:spPr>
      </p:pic>
    </p:spTree>
    <p:extLst>
      <p:ext uri="{BB962C8B-B14F-4D97-AF65-F5344CB8AC3E}">
        <p14:creationId xmlns:p14="http://schemas.microsoft.com/office/powerpoint/2010/main" val="111102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A23744-A8BE-B21A-B897-C3149F2A15A5}"/>
              </a:ext>
            </a:extLst>
          </p:cNvPr>
          <p:cNvSpPr>
            <a:spLocks noGrp="1"/>
          </p:cNvSpPr>
          <p:nvPr>
            <p:ph type="body" sz="quarter" idx="14"/>
          </p:nvPr>
        </p:nvSpPr>
        <p:spPr/>
        <p:txBody>
          <a:bodyPr/>
          <a:lstStyle/>
          <a:p>
            <a:r>
              <a:rPr lang="en-US"/>
              <a:t>people Showing up is fundamentally about being present and supportive in a time of need, which strengthens the interpersonal bond</a:t>
            </a:r>
          </a:p>
        </p:txBody>
      </p:sp>
      <p:sp>
        <p:nvSpPr>
          <p:cNvPr id="6" name="TextBox 5">
            <a:extLst>
              <a:ext uri="{FF2B5EF4-FFF2-40B4-BE49-F238E27FC236}">
                <a16:creationId xmlns:a16="http://schemas.microsoft.com/office/drawing/2014/main" id="{8BB49668-3B89-7F96-07D8-A49CBF7EC247}"/>
              </a:ext>
            </a:extLst>
          </p:cNvPr>
          <p:cNvSpPr txBox="1"/>
          <p:nvPr/>
        </p:nvSpPr>
        <p:spPr>
          <a:xfrm>
            <a:off x="609600" y="1917269"/>
            <a:ext cx="6094520" cy="400110"/>
          </a:xfrm>
          <a:prstGeom prst="rect">
            <a:avLst/>
          </a:prstGeom>
          <a:noFill/>
        </p:spPr>
        <p:txBody>
          <a:bodyPr wrap="square">
            <a:spAutoFit/>
          </a:bodyPr>
          <a:lstStyle/>
          <a:p>
            <a:r>
              <a:rPr kumimoji="0" lang="en-US" sz="2000" b="0" i="0" u="none" strike="noStrike" kern="1200" cap="all" spc="0" normalizeH="0" baseline="0" noProof="0">
                <a:ln>
                  <a:noFill/>
                </a:ln>
                <a:solidFill>
                  <a:srgbClr val="FD5D3B"/>
                </a:solidFill>
                <a:effectLst/>
                <a:uLnTx/>
                <a:uFillTx/>
                <a:latin typeface="Bebas Neue" panose="020B0606020202050201" pitchFamily="34" charset="77"/>
                <a:ea typeface="+mn-ea"/>
                <a:cs typeface="+mn-cs"/>
              </a:rPr>
              <a:t>WHAT IT MEANS FOR A PERSON TO SHOW UP FOR YOU</a:t>
            </a:r>
            <a:endParaRPr lang="en-US"/>
          </a:p>
        </p:txBody>
      </p:sp>
      <p:pic>
        <p:nvPicPr>
          <p:cNvPr id="5" name="Graphic 4">
            <a:extLst>
              <a:ext uri="{FF2B5EF4-FFF2-40B4-BE49-F238E27FC236}">
                <a16:creationId xmlns:a16="http://schemas.microsoft.com/office/drawing/2014/main" id="{C70AC632-C7B2-730E-D961-EAD0EFEB26D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144" y="6347571"/>
            <a:ext cx="1067443" cy="173568"/>
          </a:xfrm>
          <a:prstGeom prst="rect">
            <a:avLst/>
          </a:prstGeom>
        </p:spPr>
      </p:pic>
      <p:sp>
        <p:nvSpPr>
          <p:cNvPr id="8" name="TextBox 7">
            <a:extLst>
              <a:ext uri="{FF2B5EF4-FFF2-40B4-BE49-F238E27FC236}">
                <a16:creationId xmlns:a16="http://schemas.microsoft.com/office/drawing/2014/main" id="{3731BD02-A025-F8E6-DC40-C069226BF6A9}"/>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232669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3956DB5-5904-DEA2-E048-E6E6AD4876A8}"/>
              </a:ext>
            </a:extLst>
          </p:cNvPr>
          <p:cNvSpPr>
            <a:spLocks noGrp="1"/>
          </p:cNvSpPr>
          <p:nvPr>
            <p:ph type="body" sz="quarter" idx="10"/>
          </p:nvPr>
        </p:nvSpPr>
        <p:spPr>
          <a:xfrm>
            <a:off x="603504" y="384048"/>
            <a:ext cx="9695528" cy="347137"/>
          </a:xfrm>
        </p:spPr>
        <p:txBody>
          <a:bodyPr/>
          <a:lstStyle/>
          <a:p>
            <a:r>
              <a:rPr lang="en-US"/>
              <a:t>showing up for someone as A PERSON means being THERE in a critical moment and offering whatever emotional, physical, or practical support the moment calls for </a:t>
            </a:r>
          </a:p>
        </p:txBody>
      </p:sp>
      <p:sp>
        <p:nvSpPr>
          <p:cNvPr id="13" name="Text Placeholder 11">
            <a:extLst>
              <a:ext uri="{FF2B5EF4-FFF2-40B4-BE49-F238E27FC236}">
                <a16:creationId xmlns:a16="http://schemas.microsoft.com/office/drawing/2014/main" id="{E404E91B-FB15-0B35-8FC0-0DA57E64AC3A}"/>
              </a:ext>
            </a:extLst>
          </p:cNvPr>
          <p:cNvSpPr>
            <a:spLocks noGrp="1"/>
          </p:cNvSpPr>
          <p:nvPr>
            <p:ph type="body" sz="quarter" idx="12"/>
          </p:nvPr>
        </p:nvSpPr>
        <p:spPr>
          <a:xfrm>
            <a:off x="1573161" y="1811958"/>
            <a:ext cx="10123538" cy="4230688"/>
          </a:xfrm>
        </p:spPr>
        <p:txBody>
          <a:bodyPr/>
          <a:lstStyle/>
          <a:p>
            <a:pPr marL="0" marR="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Emotional Support: </a:t>
            </a:r>
            <a:r>
              <a:rPr lang="en-US" sz="1400" kern="100">
                <a:effectLst/>
                <a:latin typeface="DM Sans" pitchFamily="2" charset="0"/>
                <a:ea typeface="Calibri" panose="020F0502020204030204" pitchFamily="34" charset="0"/>
                <a:cs typeface="Times New Roman" panose="02020603050405020304" pitchFamily="18" charset="0"/>
              </a:rPr>
              <a:t>being present for someone emotionally, offering a listening ear, empathy, and understanding. (n=14)</a:t>
            </a:r>
          </a:p>
          <a:p>
            <a:pPr marL="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Support in Difficult Times: </a:t>
            </a:r>
            <a:r>
              <a:rPr lang="en-US" sz="1400" kern="100">
                <a:effectLst/>
                <a:latin typeface="DM Sans" pitchFamily="2" charset="0"/>
                <a:ea typeface="Calibri" panose="020F0502020204030204" pitchFamily="34" charset="0"/>
                <a:cs typeface="Times New Roman" panose="02020603050405020304" pitchFamily="18" charset="0"/>
              </a:rPr>
              <a:t>challenging periods like health issues, loss of a loved one, or emotional distress. (n=6)</a:t>
            </a:r>
          </a:p>
          <a:p>
            <a:pPr marL="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Active Listening and Engagement: </a:t>
            </a:r>
            <a:r>
              <a:rPr lang="en-US" sz="1400" kern="100">
                <a:effectLst/>
                <a:latin typeface="DM Sans" pitchFamily="2" charset="0"/>
                <a:ea typeface="Calibri" panose="020F0502020204030204" pitchFamily="34" charset="0"/>
                <a:cs typeface="Times New Roman" panose="02020603050405020304" pitchFamily="18" charset="0"/>
              </a:rPr>
              <a:t>giving undivided attention, focusing on the person's needs, and engaging with them without distractions. (n=5)</a:t>
            </a:r>
          </a:p>
          <a:p>
            <a:pPr marL="0" marR="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Physical Presence: </a:t>
            </a:r>
            <a:r>
              <a:rPr lang="en-US" sz="1400" kern="100">
                <a:effectLst/>
                <a:latin typeface="DM Sans" pitchFamily="2" charset="0"/>
                <a:ea typeface="Calibri" panose="020F0502020204030204" pitchFamily="34" charset="0"/>
                <a:cs typeface="Times New Roman" panose="02020603050405020304" pitchFamily="18" charset="0"/>
              </a:rPr>
              <a:t>being there in person, attending events, or being physically close to someone when they need support. (n=11)</a:t>
            </a:r>
          </a:p>
          <a:p>
            <a:pPr marL="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Reliability and Dependability: </a:t>
            </a:r>
            <a:r>
              <a:rPr lang="en-US" sz="1400" kern="100">
                <a:effectLst/>
                <a:latin typeface="DM Sans" pitchFamily="2" charset="0"/>
                <a:ea typeface="Calibri" panose="020F0502020204030204" pitchFamily="34" charset="0"/>
                <a:cs typeface="Times New Roman" panose="02020603050405020304" pitchFamily="18" charset="0"/>
              </a:rPr>
              <a:t>being someone a person can count on, showing consistency in support and follow-through (n=7) and offering unconditional support no matter the cir</a:t>
            </a:r>
            <a:r>
              <a:rPr lang="en-US" sz="1400" kern="100">
                <a:latin typeface="DM Sans" pitchFamily="2" charset="0"/>
                <a:ea typeface="Calibri" panose="020F0502020204030204" pitchFamily="34" charset="0"/>
                <a:cs typeface="Times New Roman" panose="02020603050405020304" pitchFamily="18" charset="0"/>
              </a:rPr>
              <a:t>cumstances (n=6)</a:t>
            </a:r>
            <a:endParaRPr lang="en-US" sz="1400" kern="100">
              <a:effectLst/>
              <a:latin typeface="DM Sans" pitchFamily="2"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Communication and Check-ins: </a:t>
            </a:r>
            <a:r>
              <a:rPr lang="en-US" sz="1400" kern="100">
                <a:effectLst/>
                <a:latin typeface="DM Sans" pitchFamily="2" charset="0"/>
                <a:ea typeface="Calibri" panose="020F0502020204030204" pitchFamily="34" charset="0"/>
                <a:cs typeface="Times New Roman" panose="02020603050405020304" pitchFamily="18" charset="0"/>
              </a:rPr>
              <a:t>keeping in touch through calls, messages, or emails, and regularly checking in on the person's well-being. (n=4)</a:t>
            </a:r>
          </a:p>
          <a:p>
            <a:pPr marL="0" marR="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Help with Tasks and Chores: </a:t>
            </a:r>
            <a:r>
              <a:rPr lang="en-US" sz="1400" kern="100">
                <a:effectLst/>
                <a:latin typeface="DM Sans" pitchFamily="2" charset="0"/>
                <a:ea typeface="Calibri" panose="020F0502020204030204" pitchFamily="34" charset="0"/>
                <a:cs typeface="Times New Roman" panose="02020603050405020304" pitchFamily="18" charset="0"/>
              </a:rPr>
              <a:t>such as cooking, cleaning, or running errands for someone who needs assistance. (n=7)</a:t>
            </a:r>
          </a:p>
          <a:p>
            <a:pPr marL="0" marR="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Assistance and Problem-Solving: </a:t>
            </a:r>
            <a:r>
              <a:rPr lang="en-US" sz="1400" kern="100">
                <a:effectLst/>
                <a:latin typeface="DM Sans" pitchFamily="2" charset="0"/>
                <a:ea typeface="Calibri" panose="020F0502020204030204" pitchFamily="34" charset="0"/>
                <a:cs typeface="Times New Roman" panose="02020603050405020304" pitchFamily="18" charset="0"/>
              </a:rPr>
              <a:t>offering to help solve problems, providing advice, and assisting with decision-making processes. (n=4)</a:t>
            </a:r>
          </a:p>
          <a:p>
            <a:pPr marL="0" indent="0">
              <a:lnSpc>
                <a:spcPct val="107000"/>
              </a:lnSpc>
              <a:spcBef>
                <a:spcPts val="0"/>
              </a:spcBef>
              <a:spcAft>
                <a:spcPts val="800"/>
              </a:spcAft>
              <a:buNone/>
            </a:pPr>
            <a:r>
              <a:rPr lang="en-US" sz="1400" b="1" kern="100">
                <a:effectLst/>
                <a:latin typeface="DM Sans" pitchFamily="2" charset="0"/>
                <a:ea typeface="Calibri" panose="020F0502020204030204" pitchFamily="34" charset="0"/>
                <a:cs typeface="Times New Roman" panose="02020603050405020304" pitchFamily="18" charset="0"/>
              </a:rPr>
              <a:t>Being Supportive Without Being Asked: </a:t>
            </a:r>
            <a:r>
              <a:rPr lang="en-US" sz="1400" kern="100">
                <a:effectLst/>
                <a:latin typeface="DM Sans" pitchFamily="2" charset="0"/>
                <a:ea typeface="Calibri" panose="020F0502020204030204" pitchFamily="34" charset="0"/>
                <a:cs typeface="Times New Roman" panose="02020603050405020304" pitchFamily="18" charset="0"/>
              </a:rPr>
              <a:t>anticipating the needs of the person</a:t>
            </a:r>
            <a:r>
              <a:rPr lang="en-US" sz="1400" kern="100">
                <a:latin typeface="DM Sans" pitchFamily="2" charset="0"/>
                <a:ea typeface="Calibri" panose="020F0502020204030204" pitchFamily="34" charset="0"/>
                <a:cs typeface="Times New Roman" panose="02020603050405020304" pitchFamily="18" charset="0"/>
              </a:rPr>
              <a:t> </a:t>
            </a:r>
            <a:r>
              <a:rPr lang="en-US" sz="1400" kern="100">
                <a:effectLst/>
                <a:latin typeface="DM Sans" pitchFamily="2" charset="0"/>
                <a:ea typeface="Calibri" panose="020F0502020204030204" pitchFamily="34" charset="0"/>
                <a:cs typeface="Times New Roman" panose="02020603050405020304" pitchFamily="18" charset="0"/>
              </a:rPr>
              <a:t>and taking initiative to provide support. (n=4)</a:t>
            </a:r>
          </a:p>
          <a:p>
            <a:pPr marL="0" marR="0" indent="0">
              <a:lnSpc>
                <a:spcPct val="107000"/>
              </a:lnSpc>
              <a:spcBef>
                <a:spcPts val="0"/>
              </a:spcBef>
              <a:spcAft>
                <a:spcPts val="800"/>
              </a:spcAft>
              <a:buNone/>
            </a:pPr>
            <a:endParaRPr lang="en-US" sz="1400" kern="100">
              <a:effectLst/>
              <a:latin typeface="DM Sans" pitchFamily="2"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4D0F150-76CA-5145-32ED-3012C85054EC}"/>
              </a:ext>
            </a:extLst>
          </p:cNvPr>
          <p:cNvSpPr txBox="1"/>
          <p:nvPr/>
        </p:nvSpPr>
        <p:spPr>
          <a:xfrm>
            <a:off x="0" y="0"/>
            <a:ext cx="1857676" cy="153888"/>
          </a:xfrm>
          <a:prstGeom prst="rect">
            <a:avLst/>
          </a:prstGeom>
          <a:solidFill>
            <a:schemeClr val="accent2"/>
          </a:solidFill>
        </p:spPr>
        <p:txBody>
          <a:bodyPr wrap="square" lIns="0" tIns="0" rIns="0" bIns="0" rtlCol="0">
            <a:spAutoFit/>
          </a:bodyPr>
          <a:lstStyle/>
          <a:p>
            <a:pPr algn="ctr" fontAlgn="auto">
              <a:spcAft>
                <a:spcPts val="0"/>
              </a:spcAft>
            </a:pPr>
            <a:r>
              <a:rPr lang="en-US" sz="1000" b="1">
                <a:solidFill>
                  <a:schemeClr val="bg1"/>
                </a:solidFill>
                <a:latin typeface="DM Sans" pitchFamily="2" charset="0"/>
              </a:rPr>
              <a:t>EXPECTATIONS</a:t>
            </a:r>
          </a:p>
        </p:txBody>
      </p:sp>
      <p:sp>
        <p:nvSpPr>
          <p:cNvPr id="4" name="TextBox 3">
            <a:extLst>
              <a:ext uri="{FF2B5EF4-FFF2-40B4-BE49-F238E27FC236}">
                <a16:creationId xmlns:a16="http://schemas.microsoft.com/office/drawing/2014/main" id="{1151C80E-4C5F-0CEE-5910-348CACFBAB94}"/>
              </a:ext>
            </a:extLst>
          </p:cNvPr>
          <p:cNvSpPr txBox="1"/>
          <p:nvPr/>
        </p:nvSpPr>
        <p:spPr>
          <a:xfrm>
            <a:off x="603504" y="1396346"/>
            <a:ext cx="5202454" cy="338554"/>
          </a:xfrm>
          <a:prstGeom prst="rect">
            <a:avLst/>
          </a:prstGeom>
          <a:noFill/>
        </p:spPr>
        <p:txBody>
          <a:bodyPr wrap="square">
            <a:spAutoFit/>
          </a:bodyPr>
          <a:lstStyle/>
          <a:p>
            <a:pPr algn="ctr" rtl="0">
              <a:defRPr sz="1862" b="0" i="0" u="none" strike="noStrike" kern="1200" spc="0" baseline="0">
                <a:solidFill>
                  <a:srgbClr val="0D4877">
                    <a:lumMod val="65000"/>
                    <a:lumOff val="35000"/>
                  </a:srgbClr>
                </a:solidFill>
                <a:latin typeface="+mn-lt"/>
                <a:ea typeface="+mn-ea"/>
                <a:cs typeface="+mn-cs"/>
              </a:defRPr>
            </a:pPr>
            <a:r>
              <a:rPr lang="en-US" sz="1600" b="1">
                <a:solidFill>
                  <a:schemeClr val="accent1"/>
                </a:solidFill>
                <a:latin typeface="DM Sans" pitchFamily="2" charset="0"/>
              </a:rPr>
              <a:t>What it means for a person to show up</a:t>
            </a:r>
            <a:r>
              <a:rPr lang="en-US" sz="1600">
                <a:solidFill>
                  <a:schemeClr val="accent1"/>
                </a:solidFill>
                <a:latin typeface="DM Sans" pitchFamily="2" charset="0"/>
              </a:rPr>
              <a:t> </a:t>
            </a:r>
            <a:r>
              <a:rPr lang="en-US" sz="1200">
                <a:solidFill>
                  <a:schemeClr val="accent1"/>
                </a:solidFill>
                <a:latin typeface="DM Sans" pitchFamily="2" charset="0"/>
              </a:rPr>
              <a:t>(unaided, n=49)</a:t>
            </a:r>
          </a:p>
        </p:txBody>
      </p:sp>
      <p:pic>
        <p:nvPicPr>
          <p:cNvPr id="5" name="Picture 4">
            <a:extLst>
              <a:ext uri="{FF2B5EF4-FFF2-40B4-BE49-F238E27FC236}">
                <a16:creationId xmlns:a16="http://schemas.microsoft.com/office/drawing/2014/main" id="{7E0FE718-319F-FC49-BF0A-541558E79494}"/>
              </a:ext>
            </a:extLst>
          </p:cNvPr>
          <p:cNvPicPr>
            <a:picLocks noChangeAspect="1"/>
          </p:cNvPicPr>
          <p:nvPr/>
        </p:nvPicPr>
        <p:blipFill>
          <a:blip r:embed="rId3"/>
          <a:stretch>
            <a:fillRect/>
          </a:stretch>
        </p:blipFill>
        <p:spPr>
          <a:xfrm flipH="1">
            <a:off x="776043" y="1870521"/>
            <a:ext cx="537212" cy="457200"/>
          </a:xfrm>
          <a:prstGeom prst="rect">
            <a:avLst/>
          </a:prstGeom>
          <a:ln>
            <a:noFill/>
          </a:ln>
        </p:spPr>
      </p:pic>
      <p:pic>
        <p:nvPicPr>
          <p:cNvPr id="6" name="Picture 5">
            <a:extLst>
              <a:ext uri="{FF2B5EF4-FFF2-40B4-BE49-F238E27FC236}">
                <a16:creationId xmlns:a16="http://schemas.microsoft.com/office/drawing/2014/main" id="{4BF10C66-4EFE-DFDA-EC17-DCFF6B172854}"/>
              </a:ext>
            </a:extLst>
          </p:cNvPr>
          <p:cNvPicPr>
            <a:picLocks noChangeAspect="1"/>
          </p:cNvPicPr>
          <p:nvPr/>
        </p:nvPicPr>
        <p:blipFill>
          <a:blip r:embed="rId4"/>
          <a:stretch>
            <a:fillRect/>
          </a:stretch>
        </p:blipFill>
        <p:spPr>
          <a:xfrm>
            <a:off x="772234" y="3121627"/>
            <a:ext cx="544830" cy="457200"/>
          </a:xfrm>
          <a:prstGeom prst="rect">
            <a:avLst/>
          </a:prstGeom>
          <a:ln>
            <a:noFill/>
          </a:ln>
        </p:spPr>
      </p:pic>
      <p:pic>
        <p:nvPicPr>
          <p:cNvPr id="15" name="Picture 14">
            <a:extLst>
              <a:ext uri="{FF2B5EF4-FFF2-40B4-BE49-F238E27FC236}">
                <a16:creationId xmlns:a16="http://schemas.microsoft.com/office/drawing/2014/main" id="{268A6866-2639-CC0F-A9DA-FC247F1CBBCB}"/>
              </a:ext>
            </a:extLst>
          </p:cNvPr>
          <p:cNvPicPr>
            <a:picLocks noChangeAspect="1"/>
          </p:cNvPicPr>
          <p:nvPr/>
        </p:nvPicPr>
        <p:blipFill>
          <a:blip r:embed="rId5"/>
          <a:stretch>
            <a:fillRect/>
          </a:stretch>
        </p:blipFill>
        <p:spPr>
          <a:xfrm>
            <a:off x="873199" y="4718164"/>
            <a:ext cx="342900" cy="457200"/>
          </a:xfrm>
          <a:prstGeom prst="rect">
            <a:avLst/>
          </a:prstGeom>
          <a:ln>
            <a:noFill/>
          </a:ln>
        </p:spPr>
      </p:pic>
      <p:cxnSp>
        <p:nvCxnSpPr>
          <p:cNvPr id="9" name="Straight Connector 8">
            <a:extLst>
              <a:ext uri="{FF2B5EF4-FFF2-40B4-BE49-F238E27FC236}">
                <a16:creationId xmlns:a16="http://schemas.microsoft.com/office/drawing/2014/main" id="{4376D045-4326-023B-AC12-F373BCDED1CE}"/>
              </a:ext>
            </a:extLst>
          </p:cNvPr>
          <p:cNvCxnSpPr>
            <a:cxnSpLocks/>
          </p:cNvCxnSpPr>
          <p:nvPr/>
        </p:nvCxnSpPr>
        <p:spPr bwMode="auto">
          <a:xfrm>
            <a:off x="1497055" y="1870521"/>
            <a:ext cx="0" cy="4172125"/>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pic>
        <p:nvPicPr>
          <p:cNvPr id="12" name="Graphic 11">
            <a:extLst>
              <a:ext uri="{FF2B5EF4-FFF2-40B4-BE49-F238E27FC236}">
                <a16:creationId xmlns:a16="http://schemas.microsoft.com/office/drawing/2014/main" id="{F8044D37-BC21-B43A-2F24-1F70AF89F10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2144" y="6347571"/>
            <a:ext cx="1067443" cy="173568"/>
          </a:xfrm>
          <a:prstGeom prst="rect">
            <a:avLst/>
          </a:prstGeom>
        </p:spPr>
      </p:pic>
      <p:sp>
        <p:nvSpPr>
          <p:cNvPr id="14" name="TextBox 13">
            <a:extLst>
              <a:ext uri="{FF2B5EF4-FFF2-40B4-BE49-F238E27FC236}">
                <a16:creationId xmlns:a16="http://schemas.microsoft.com/office/drawing/2014/main" id="{52064D3D-2E46-9562-86B1-2576E583D50D}"/>
              </a:ext>
            </a:extLst>
          </p:cNvPr>
          <p:cNvSpPr txBox="1"/>
          <p:nvPr/>
        </p:nvSpPr>
        <p:spPr>
          <a:xfrm>
            <a:off x="140704" y="6530283"/>
            <a:ext cx="5537720" cy="2539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accent4">
                    <a:lumMod val="75000"/>
                  </a:schemeClr>
                </a:solidFill>
                <a:effectLst/>
                <a:uLnTx/>
                <a:uFillTx/>
                <a:latin typeface="DM Sans" pitchFamily="2" charset="0"/>
              </a:rPr>
              <a:t>Results are qualitative in nature and should be used for directional purposes only.</a:t>
            </a:r>
          </a:p>
        </p:txBody>
      </p:sp>
    </p:spTree>
    <p:extLst>
      <p:ext uri="{BB962C8B-B14F-4D97-AF65-F5344CB8AC3E}">
        <p14:creationId xmlns:p14="http://schemas.microsoft.com/office/powerpoint/2010/main" val="4090709203"/>
      </p:ext>
    </p:extLst>
  </p:cSld>
  <p:clrMapOvr>
    <a:masterClrMapping/>
  </p:clrMapOvr>
</p:sld>
</file>

<file path=ppt/theme/theme1.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Worksite Document" ma:contentTypeID="0x0101000035737AB6083049AA462DE1D83AFD48010024041F127809F545B40CD494136E4A2D" ma:contentTypeVersion="37" ma:contentTypeDescription="" ma:contentTypeScope="" ma:versionID="8e688ddc81eea93ae2f765f735a136ac">
  <xsd:schema xmlns:xsd="http://www.w3.org/2001/XMLSchema" xmlns:xs="http://www.w3.org/2001/XMLSchema" xmlns:p="http://schemas.microsoft.com/office/2006/metadata/properties" xmlns:ns1="http://schemas.microsoft.com/sharepoint/v3" xmlns:ns2="e9829bc0-9c9d-4291-88f5-cbdae5171fe6" targetNamespace="http://schemas.microsoft.com/office/2006/metadata/properties" ma:root="true" ma:fieldsID="0fd4dcf8a2d40751c15de616b68d1330" ns1:_="" ns2:_="">
    <xsd:import namespace="http://schemas.microsoft.com/sharepoint/v3"/>
    <xsd:import namespace="e9829bc0-9c9d-4291-88f5-cbdae5171fe6"/>
    <xsd:element name="properties">
      <xsd:complexType>
        <xsd:sequence>
          <xsd:element name="documentManagement">
            <xsd:complexType>
              <xsd:all>
                <xsd:element ref="ns2:_dlc_DocId" minOccurs="0"/>
                <xsd:element ref="ns2:_dlc_DocIdUrl" minOccurs="0"/>
                <xsd:element ref="ns2:_dlc_DocIdPersistId" minOccurs="0"/>
                <xsd:element ref="ns2:WorksiteID" minOccurs="0"/>
                <xsd:element ref="ns1:_dlc_ExpireDateSaved" minOccurs="0"/>
                <xsd:element ref="ns1:_dlc_ExpireDate" minOccurs="0"/>
                <xsd:element ref="ns1:_dlc_Exemp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12" nillable="true" ma:displayName="Original Expiration Date" ma:description="" ma:hidden="true" ma:internalName="_dlc_ExpireDateSaved" ma:readOnly="true">
      <xsd:simpleType>
        <xsd:restriction base="dms:DateTime"/>
      </xsd:simpleType>
    </xsd:element>
    <xsd:element name="_dlc_ExpireDate" ma:index="13" nillable="true" ma:displayName="Expiration Date" ma:description="" ma:hidden="true" ma:internalName="_dlc_ExpireDate" ma:readOnly="true">
      <xsd:simpleType>
        <xsd:restriction base="dms:DateTime"/>
      </xsd:simpleType>
    </xsd:element>
    <xsd:element name="_dlc_Exempt" ma:index="14"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829bc0-9c9d-4291-88f5-cbdae5171f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WorksiteID" ma:index="11" nillable="true" ma:displayName="WorksiteID" ma:hidden="true" ma:internalName="WorksiteID"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fae7a88e-8eb5-43a8-b64a-a0fde5534205" ContentTypeId="0x0101000035737AB6083049AA462DE1D83AFD4801" PreviousValue="false"/>
</file>

<file path=customXml/item6.xml><?xml version="1.0" encoding="utf-8"?>
<ct:contentTypeSchema xmlns:ct="http://schemas.microsoft.com/office/2006/metadata/contentType" xmlns:ma="http://schemas.microsoft.com/office/2006/metadata/properties/metaAttributes" ct:_="" ma:_="" ma:contentTypeName="Document" ma:contentTypeID="0x01010054079D2B748EE74D81F98CF4862775DC" ma:contentTypeVersion="3" ma:contentTypeDescription="Create a new document." ma:contentTypeScope="" ma:versionID="62f15e361d83861f98b05b6f7c0c93ea">
  <xsd:schema xmlns:xsd="http://www.w3.org/2001/XMLSchema" xmlns:xs="http://www.w3.org/2001/XMLSchema" xmlns:p="http://schemas.microsoft.com/office/2006/metadata/properties" xmlns:ns2="4fd547bd-de5e-484e-b36f-a089762660f6" targetNamespace="http://schemas.microsoft.com/office/2006/metadata/properties" ma:root="true" ma:fieldsID="a2977c1b02af3a20429e2f2cb3626a61" ns2:_="">
    <xsd:import namespace="4fd547bd-de5e-484e-b36f-a089762660f6"/>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d547bd-de5e-484e-b36f-a089762660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6B3C3A-E271-490B-BCD6-2F45F6403FBB}">
  <ds:schemaRefs>
    <ds:schemaRef ds:uri="http://schemas.microsoft.com/sharepoint/v3/contenttype/forms"/>
  </ds:schemaRefs>
</ds:datastoreItem>
</file>

<file path=customXml/itemProps2.xml><?xml version="1.0" encoding="utf-8"?>
<ds:datastoreItem xmlns:ds="http://schemas.openxmlformats.org/officeDocument/2006/customXml" ds:itemID="{B5DFF3D9-0968-4193-B60C-1381CF67AF16}">
  <ds:schemaRefs>
    <ds:schemaRef ds:uri="e9829bc0-9c9d-4291-88f5-cbdae5171fe6"/>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6E44FD8F-6394-43F5-97AE-1949DA840D54}">
  <ds:schemaRefs>
    <ds:schemaRef ds:uri="http://schemas.microsoft.com/sharepoint/events"/>
  </ds:schemaRefs>
</ds:datastoreItem>
</file>

<file path=customXml/itemProps4.xml><?xml version="1.0" encoding="utf-8"?>
<ds:datastoreItem xmlns:ds="http://schemas.openxmlformats.org/officeDocument/2006/customXml" ds:itemID="{0556AB9F-3B1A-4618-AB3E-1F05EE077CF6}">
  <ds:schemaRefs>
    <ds:schemaRef ds:uri="e9829bc0-9c9d-4291-88f5-cbdae5171f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DD2EF70C-F54D-444C-9C2D-5789E36EFF68}">
  <ds:schemaRefs>
    <ds:schemaRef ds:uri="Microsoft.SharePoint.Taxonomy.ContentTypeSync"/>
  </ds:schemaRefs>
</ds:datastoreItem>
</file>

<file path=customXml/itemProps6.xml><?xml version="1.0" encoding="utf-8"?>
<ds:datastoreItem xmlns:ds="http://schemas.openxmlformats.org/officeDocument/2006/customXml" ds:itemID="{1819017A-BD2A-48DB-A1E1-141FAB2E0BB5}"/>
</file>

<file path=docProps/app.xml><?xml version="1.0" encoding="utf-8"?>
<Properties xmlns="http://schemas.openxmlformats.org/officeDocument/2006/extended-properties" xmlns:vt="http://schemas.openxmlformats.org/officeDocument/2006/docPropsVTypes">
  <Template/>
  <TotalTime>319</TotalTime>
  <Words>5977</Words>
  <Application>Microsoft Office PowerPoint</Application>
  <PresentationFormat>Widescreen</PresentationFormat>
  <Paragraphs>405</Paragraphs>
  <Slides>27</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Bebas Neue</vt:lpstr>
      <vt:lpstr>Calibri</vt:lpstr>
      <vt:lpstr>DM Sans</vt:lpstr>
      <vt:lpstr>DM Sans Medium</vt:lpstr>
      <vt:lpstr>Franklin Gothic Book</vt:lpstr>
      <vt:lpstr>Georgia</vt:lpstr>
      <vt:lpstr>Roboto</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 feel let down when an organization or company misses an opportunity to show up </vt:lpstr>
      <vt:lpstr>PowerPoint Presentation</vt:lpstr>
      <vt:lpstr>PowerPoint Presentation</vt:lpstr>
      <vt:lpstr>PowerPoint Presentation</vt:lpstr>
    </vt:vector>
  </TitlesOfParts>
  <Company>Blue Cross Blue Shield of Massachusetts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Miller, Scott</dc:creator>
  <cp:lastModifiedBy>Miller, Scott</cp:lastModifiedBy>
  <cp:revision>21</cp:revision>
  <cp:lastPrinted>2019-04-11T11:30:24Z</cp:lastPrinted>
  <dcterms:created xsi:type="dcterms:W3CDTF">2015-03-12T13:39:30Z</dcterms:created>
  <dcterms:modified xsi:type="dcterms:W3CDTF">2025-01-11T19:22:21Z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0x01010054079D2B748EE74D81F98CF4862775DC</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4dca8e14-98a2-4c1e-8174-08954dc16641</vt:lpwstr>
  </property>
  <property fmtid="{D5CDD505-2E9C-101B-9397-08002B2CF9AE}" pid="6" name="SharedWithUsers">
    <vt:lpwstr>56;#Tang, Yvonne</vt:lpwstr>
  </property>
</Properties>
</file>