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421" r:id="rId7"/>
  </p:sldMasterIdLst>
  <p:notesMasterIdLst>
    <p:notesMasterId r:id="rId18"/>
  </p:notesMasterIdLst>
  <p:handoutMasterIdLst>
    <p:handoutMasterId r:id="rId19"/>
  </p:handoutMasterIdLst>
  <p:sldIdLst>
    <p:sldId id="493" r:id="rId8"/>
    <p:sldId id="480" r:id="rId9"/>
    <p:sldId id="483" r:id="rId10"/>
    <p:sldId id="487" r:id="rId11"/>
    <p:sldId id="489" r:id="rId12"/>
    <p:sldId id="481" r:id="rId13"/>
    <p:sldId id="490" r:id="rId14"/>
    <p:sldId id="491" r:id="rId15"/>
    <p:sldId id="492" r:id="rId16"/>
    <p:sldId id="485" r:id="rId1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816" userDrawn="1">
          <p15:clr>
            <a:srgbClr val="A4A3A4"/>
          </p15:clr>
        </p15:guide>
        <p15:guide id="3" orient="horz" pos="25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873"/>
    <a:srgbClr val="FD5D3B"/>
    <a:srgbClr val="FF8600"/>
    <a:srgbClr val="00C4FF"/>
    <a:srgbClr val="2574BB"/>
    <a:srgbClr val="0D75B6"/>
    <a:srgbClr val="0076BD"/>
    <a:srgbClr val="0D4877"/>
    <a:srgbClr val="02C3FE"/>
    <a:srgbClr val="008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16" autoAdjust="0"/>
    <p:restoredTop sz="91781" autoAdjust="0"/>
  </p:normalViewPr>
  <p:slideViewPr>
    <p:cSldViewPr>
      <p:cViewPr varScale="1">
        <p:scale>
          <a:sx n="115" d="100"/>
          <a:sy n="115" d="100"/>
        </p:scale>
        <p:origin x="208" y="224"/>
      </p:cViewPr>
      <p:guideLst>
        <p:guide orient="horz" pos="2208"/>
        <p:guide pos="816"/>
        <p:guide orient="horz" pos="2544"/>
      </p:guideLst>
    </p:cSldViewPr>
  </p:slideViewPr>
  <p:notesTextViewPr>
    <p:cViewPr>
      <p:scale>
        <a:sx n="1" d="1"/>
        <a:sy n="1" d="1"/>
      </p:scale>
      <p:origin x="0" y="0"/>
    </p:cViewPr>
  </p:notesTextViewPr>
  <p:sorterViewPr>
    <p:cViewPr>
      <p:scale>
        <a:sx n="135" d="100"/>
        <a:sy n="135" d="100"/>
      </p:scale>
      <p:origin x="0" y="0"/>
    </p:cViewPr>
  </p:sorterViewPr>
  <p:notesViewPr>
    <p:cSldViewPr>
      <p:cViewPr varScale="1">
        <p:scale>
          <a:sx n="87" d="100"/>
          <a:sy n="87" d="100"/>
        </p:scale>
        <p:origin x="386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0" Type="http://schemas.openxmlformats.org/officeDocument/2006/relationships/presProps" Target="presProps.xml"/><Relationship Id="rId16" Type="http://schemas.openxmlformats.org/officeDocument/2006/relationships/slide" Target="slides/slide9.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46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465"/>
          </a:xfrm>
          <a:prstGeom prst="rect">
            <a:avLst/>
          </a:prstGeom>
        </p:spPr>
        <p:txBody>
          <a:bodyPr vert="horz" lIns="91440" tIns="45720" rIns="91440" bIns="45720" rtlCol="0"/>
          <a:lstStyle>
            <a:lvl1pPr algn="r">
              <a:defRPr sz="1200"/>
            </a:lvl1pPr>
          </a:lstStyle>
          <a:p>
            <a:r>
              <a:rPr lang="en-US" dirty="0"/>
              <a:t>2/9/2016</a:t>
            </a:r>
          </a:p>
        </p:txBody>
      </p:sp>
      <p:sp>
        <p:nvSpPr>
          <p:cNvPr id="4" name="Footer Placeholder 3"/>
          <p:cNvSpPr>
            <a:spLocks noGrp="1"/>
          </p:cNvSpPr>
          <p:nvPr>
            <p:ph type="ftr" sz="quarter" idx="2"/>
          </p:nvPr>
        </p:nvSpPr>
        <p:spPr>
          <a:xfrm>
            <a:off x="1" y="8830937"/>
            <a:ext cx="3038475" cy="46546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30937"/>
            <a:ext cx="3038475" cy="465464"/>
          </a:xfrm>
          <a:prstGeom prst="rect">
            <a:avLst/>
          </a:prstGeom>
        </p:spPr>
        <p:txBody>
          <a:bodyPr vert="horz" lIns="91440" tIns="45720" rIns="91440" bIns="45720" rtlCol="0" anchor="b"/>
          <a:lstStyle>
            <a:lvl1pPr algn="r">
              <a:defRPr sz="1200"/>
            </a:lvl1pPr>
          </a:lstStyle>
          <a:p>
            <a:fld id="{F32F1893-4415-4DA6-8BE2-2B4C2FBA35A8}" type="slidenum">
              <a:rPr lang="en-US" smtClean="0"/>
              <a:t>‹#›</a:t>
            </a:fld>
            <a:endParaRPr lang="en-US" dirty="0"/>
          </a:p>
        </p:txBody>
      </p:sp>
    </p:spTree>
    <p:extLst>
      <p:ext uri="{BB962C8B-B14F-4D97-AF65-F5344CB8AC3E}">
        <p14:creationId xmlns:p14="http://schemas.microsoft.com/office/powerpoint/2010/main" val="13801277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7075"/>
          </a:xfrm>
          <a:prstGeom prst="rect">
            <a:avLst/>
          </a:prstGeom>
        </p:spPr>
        <p:txBody>
          <a:bodyPr vert="horz" lIns="91440" tIns="45720" rIns="91440" bIns="45720" rtlCol="0"/>
          <a:lstStyle>
            <a:lvl1pPr algn="l" eaLnBrk="1" hangingPunct="1">
              <a:defRPr sz="1200"/>
            </a:lvl1pPr>
          </a:lstStyle>
          <a:p>
            <a:pPr>
              <a:defRPr/>
            </a:pPr>
            <a:endParaRPr lang="en-US" dirty="0"/>
          </a:p>
        </p:txBody>
      </p:sp>
      <p:sp>
        <p:nvSpPr>
          <p:cNvPr id="3" name="Date Placeholder 2"/>
          <p:cNvSpPr>
            <a:spLocks noGrp="1"/>
          </p:cNvSpPr>
          <p:nvPr>
            <p:ph type="dt" idx="1"/>
          </p:nvPr>
        </p:nvSpPr>
        <p:spPr>
          <a:xfrm>
            <a:off x="3970339" y="0"/>
            <a:ext cx="3038475" cy="467075"/>
          </a:xfrm>
          <a:prstGeom prst="rect">
            <a:avLst/>
          </a:prstGeom>
        </p:spPr>
        <p:txBody>
          <a:bodyPr vert="horz" lIns="91440" tIns="45720" rIns="91440" bIns="45720" rtlCol="0"/>
          <a:lstStyle>
            <a:lvl1pPr algn="r" eaLnBrk="1" hangingPunct="1">
              <a:defRPr sz="1200"/>
            </a:lvl1pPr>
          </a:lstStyle>
          <a:p>
            <a:pPr>
              <a:defRPr/>
            </a:pPr>
            <a:r>
              <a:rPr lang="en-US" dirty="0"/>
              <a:t>2/9/2016</a:t>
            </a:r>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74255"/>
            <a:ext cx="5607050" cy="366090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326"/>
            <a:ext cx="3038475" cy="467075"/>
          </a:xfrm>
          <a:prstGeom prst="rect">
            <a:avLst/>
          </a:prstGeom>
        </p:spPr>
        <p:txBody>
          <a:bodyPr vert="horz" lIns="91440" tIns="45720" rIns="91440" bIns="45720" rtlCol="0" anchor="b"/>
          <a:lstStyle>
            <a:lvl1pPr algn="l" eaLnBrk="1" hangingPunct="1">
              <a:defRPr sz="1200"/>
            </a:lvl1pPr>
          </a:lstStyle>
          <a:p>
            <a:pPr>
              <a:defRPr/>
            </a:pPr>
            <a:endParaRPr lang="en-US" dirty="0"/>
          </a:p>
        </p:txBody>
      </p:sp>
      <p:sp>
        <p:nvSpPr>
          <p:cNvPr id="7" name="Slide Number Placeholder 6"/>
          <p:cNvSpPr>
            <a:spLocks noGrp="1"/>
          </p:cNvSpPr>
          <p:nvPr>
            <p:ph type="sldNum" sz="quarter" idx="5"/>
          </p:nvPr>
        </p:nvSpPr>
        <p:spPr>
          <a:xfrm>
            <a:off x="3970339" y="8829326"/>
            <a:ext cx="3038475" cy="4670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4228AB9-9B89-4876-849B-77CEC0A44651}" type="slidenum">
              <a:rPr lang="en-US" altLang="en-US"/>
              <a:pPr>
                <a:defRPr/>
              </a:pPr>
              <a:t>‹#›</a:t>
            </a:fld>
            <a:endParaRPr lang="en-US" altLang="en-US" dirty="0"/>
          </a:p>
        </p:txBody>
      </p:sp>
    </p:spTree>
    <p:extLst>
      <p:ext uri="{BB962C8B-B14F-4D97-AF65-F5344CB8AC3E}">
        <p14:creationId xmlns:p14="http://schemas.microsoft.com/office/powerpoint/2010/main" val="37091767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9"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dirty="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bg1"/>
                </a:solidFill>
                <a:latin typeface="DM Sans" pitchFamily="2" charset="77"/>
              </a:defRPr>
            </a:lvl1pPr>
          </a:lstStyle>
          <a:p>
            <a:pPr lvl="0"/>
            <a:r>
              <a:rPr lang="en-US" sz="1800" dirty="0"/>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sp>
        <p:nvSpPr>
          <p:cNvPr id="10" name="TextBox 9">
            <a:extLst>
              <a:ext uri="{FF2B5EF4-FFF2-40B4-BE49-F238E27FC236}">
                <a16:creationId xmlns:a16="http://schemas.microsoft.com/office/drawing/2014/main" id="{11DC3AA0-62ED-D444-8DEE-CB6EC404B255}"/>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27792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a:p>
            <a:pPr lvl="0"/>
            <a:endParaRPr lang="en-US" dirty="0"/>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 sample medium copy sample medium copy sample.</a:t>
            </a:r>
            <a:endParaRPr lang="en-US" b="1" dirty="0"/>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507687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a:p>
            <a:pPr lvl="0"/>
            <a:endParaRPr lang="en-US" dirty="0"/>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6595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007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362058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DM Sans" pitchFamily="2" charset="77"/>
              </a:defRPr>
            </a:lvl1pPr>
            <a:lvl2pPr>
              <a:defRPr sz="1800" spc="0">
                <a:solidFill>
                  <a:schemeClr val="accent1"/>
                </a:solidFill>
                <a:latin typeface="DM Sans" pitchFamily="2" charset="77"/>
              </a:defRPr>
            </a:lvl2pPr>
            <a:lvl3pPr>
              <a:defRPr sz="1600" spc="0">
                <a:solidFill>
                  <a:schemeClr val="accent1"/>
                </a:solidFill>
                <a:latin typeface="DM Sans" pitchFamily="2" charset="77"/>
              </a:defRPr>
            </a:lvl3pPr>
            <a:lvl4pPr>
              <a:defRPr sz="1400" spc="0">
                <a:solidFill>
                  <a:schemeClr val="accent1"/>
                </a:solidFill>
                <a:latin typeface="DM Sans" pitchFamily="2" charset="77"/>
              </a:defRPr>
            </a:lvl4pPr>
            <a:lvl5pPr>
              <a:defRPr sz="12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04965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dirty="0"/>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dirty="0"/>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17921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Gri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FD48847-7968-D34A-BA6A-7CA2EA1E2EF3}"/>
              </a:ext>
            </a:extLst>
          </p:cNvPr>
          <p:cNvSpPr/>
          <p:nvPr userDrawn="1"/>
        </p:nvSpPr>
        <p:spPr>
          <a:xfrm>
            <a:off x="8560629"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2"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58" name="Rectangle 57">
            <a:extLst>
              <a:ext uri="{FF2B5EF4-FFF2-40B4-BE49-F238E27FC236}">
                <a16:creationId xmlns:a16="http://schemas.microsoft.com/office/drawing/2014/main" id="{05A6514C-413C-604E-B8EF-C92A1F850875}"/>
              </a:ext>
            </a:extLst>
          </p:cNvPr>
          <p:cNvSpPr/>
          <p:nvPr userDrawn="1"/>
        </p:nvSpPr>
        <p:spPr>
          <a:xfrm>
            <a:off x="4648200" y="1752600"/>
            <a:ext cx="2514600"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60" name="Rectangle 59">
            <a:extLst>
              <a:ext uri="{FF2B5EF4-FFF2-40B4-BE49-F238E27FC236}">
                <a16:creationId xmlns:a16="http://schemas.microsoft.com/office/drawing/2014/main" id="{6FADCDFC-F533-DD4F-9619-E493AD1774AC}"/>
              </a:ext>
            </a:extLst>
          </p:cNvPr>
          <p:cNvSpPr/>
          <p:nvPr userDrawn="1"/>
        </p:nvSpPr>
        <p:spPr>
          <a:xfrm>
            <a:off x="685800"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0" y="381000"/>
            <a:ext cx="6714746"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5" name="Straight Connector 64">
            <a:extLst>
              <a:ext uri="{FF2B5EF4-FFF2-40B4-BE49-F238E27FC236}">
                <a16:creationId xmlns:a16="http://schemas.microsoft.com/office/drawing/2014/main" id="{44FD092E-B060-3640-9907-8F807596145F}"/>
              </a:ext>
            </a:extLst>
          </p:cNvPr>
          <p:cNvCxnSpPr/>
          <p:nvPr userDrawn="1"/>
        </p:nvCxnSpPr>
        <p:spPr bwMode="auto">
          <a:xfrm>
            <a:off x="38914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B32F75B-4490-684B-BFBA-D6264B3B5920}"/>
              </a:ext>
            </a:extLst>
          </p:cNvPr>
          <p:cNvCxnSpPr/>
          <p:nvPr userDrawn="1"/>
        </p:nvCxnSpPr>
        <p:spPr bwMode="auto">
          <a:xfrm>
            <a:off x="78717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FDB30B4E-2FAF-864B-A6D3-A87CEB16B413}"/>
              </a:ext>
            </a:extLst>
          </p:cNvPr>
          <p:cNvCxnSpPr/>
          <p:nvPr userDrawn="1"/>
        </p:nvCxnSpPr>
        <p:spPr bwMode="auto">
          <a:xfrm>
            <a:off x="9144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FED23389-DEF4-C244-B89F-A957C5F00321}"/>
              </a:ext>
            </a:extLst>
          </p:cNvPr>
          <p:cNvCxnSpPr/>
          <p:nvPr userDrawn="1"/>
        </p:nvCxnSpPr>
        <p:spPr bwMode="auto">
          <a:xfrm>
            <a:off x="48768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FB0F3CD1-E2F7-BD44-9177-822023499860}"/>
              </a:ext>
            </a:extLst>
          </p:cNvPr>
          <p:cNvCxnSpPr/>
          <p:nvPr userDrawn="1"/>
        </p:nvCxnSpPr>
        <p:spPr bwMode="auto">
          <a:xfrm>
            <a:off x="8789229"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1" name="Text Placeholder 61">
            <a:extLst>
              <a:ext uri="{FF2B5EF4-FFF2-40B4-BE49-F238E27FC236}">
                <a16:creationId xmlns:a16="http://schemas.microsoft.com/office/drawing/2014/main" id="{EA23534F-C75E-BC46-AC60-8A1B80C27C5B}"/>
              </a:ext>
            </a:extLst>
          </p:cNvPr>
          <p:cNvSpPr>
            <a:spLocks noGrp="1"/>
          </p:cNvSpPr>
          <p:nvPr>
            <p:ph type="body" sz="quarter" idx="36" hasCustomPrompt="1"/>
          </p:nvPr>
        </p:nvSpPr>
        <p:spPr>
          <a:xfrm>
            <a:off x="742252"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3" name="Text Placeholder 61">
            <a:extLst>
              <a:ext uri="{FF2B5EF4-FFF2-40B4-BE49-F238E27FC236}">
                <a16:creationId xmlns:a16="http://schemas.microsoft.com/office/drawing/2014/main" id="{8E6CFF06-258B-484F-92D8-C56F0A223093}"/>
              </a:ext>
            </a:extLst>
          </p:cNvPr>
          <p:cNvSpPr>
            <a:spLocks noGrp="1"/>
          </p:cNvSpPr>
          <p:nvPr>
            <p:ph type="body" sz="quarter" idx="38" hasCustomPrompt="1"/>
          </p:nvPr>
        </p:nvSpPr>
        <p:spPr>
          <a:xfrm>
            <a:off x="4704652"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1"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5" name="Text Placeholder 61">
            <a:extLst>
              <a:ext uri="{FF2B5EF4-FFF2-40B4-BE49-F238E27FC236}">
                <a16:creationId xmlns:a16="http://schemas.microsoft.com/office/drawing/2014/main" id="{0B89B17F-DD52-7548-82E4-DAB9E2EF1267}"/>
              </a:ext>
            </a:extLst>
          </p:cNvPr>
          <p:cNvSpPr>
            <a:spLocks noGrp="1"/>
          </p:cNvSpPr>
          <p:nvPr>
            <p:ph type="body" sz="quarter" idx="40" hasCustomPrompt="1"/>
          </p:nvPr>
        </p:nvSpPr>
        <p:spPr>
          <a:xfrm>
            <a:off x="8617081"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030645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userDrawn="1"/>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4" name="Rectangle 23">
            <a:extLst>
              <a:ext uri="{FF2B5EF4-FFF2-40B4-BE49-F238E27FC236}">
                <a16:creationId xmlns:a16="http://schemas.microsoft.com/office/drawing/2014/main" id="{11C235CF-F627-CA47-936E-999F7195877F}"/>
              </a:ext>
            </a:extLst>
          </p:cNvPr>
          <p:cNvSpPr/>
          <p:nvPr userDrawn="1"/>
        </p:nvSpPr>
        <p:spPr>
          <a:xfrm>
            <a:off x="85216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userDrawn="1"/>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6" name="Rectangle 25">
            <a:extLst>
              <a:ext uri="{FF2B5EF4-FFF2-40B4-BE49-F238E27FC236}">
                <a16:creationId xmlns:a16="http://schemas.microsoft.com/office/drawing/2014/main" id="{11539835-862C-9447-9165-729CC8BDD82B}"/>
              </a:ext>
            </a:extLst>
          </p:cNvPr>
          <p:cNvSpPr/>
          <p:nvPr userDrawn="1"/>
        </p:nvSpPr>
        <p:spPr>
          <a:xfrm>
            <a:off x="59308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userDrawn="1"/>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D9131F22-B847-2E43-B46C-46F19DE96011}"/>
              </a:ext>
            </a:extLst>
          </p:cNvPr>
          <p:cNvSpPr/>
          <p:nvPr userDrawn="1"/>
        </p:nvSpPr>
        <p:spPr>
          <a:xfrm>
            <a:off x="33400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userDrawn="1"/>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1" name="Rectangle 50">
            <a:extLst>
              <a:ext uri="{FF2B5EF4-FFF2-40B4-BE49-F238E27FC236}">
                <a16:creationId xmlns:a16="http://schemas.microsoft.com/office/drawing/2014/main" id="{B051FA66-FF3A-F04A-A72D-09287C00911F}"/>
              </a:ext>
            </a:extLst>
          </p:cNvPr>
          <p:cNvSpPr/>
          <p:nvPr userDrawn="1"/>
        </p:nvSpPr>
        <p:spPr>
          <a:xfrm>
            <a:off x="715477"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2" name="Text Placeholder 2">
            <a:extLst>
              <a:ext uri="{FF2B5EF4-FFF2-40B4-BE49-F238E27FC236}">
                <a16:creationId xmlns:a16="http://schemas.microsoft.com/office/drawing/2014/main" id="{D51152F4-9265-D74B-ADDA-782835EA7648}"/>
              </a:ext>
            </a:extLst>
          </p:cNvPr>
          <p:cNvSpPr>
            <a:spLocks noGrp="1"/>
          </p:cNvSpPr>
          <p:nvPr>
            <p:ph type="body" sz="quarter" idx="14" hasCustomPrompt="1"/>
          </p:nvPr>
        </p:nvSpPr>
        <p:spPr>
          <a:xfrm>
            <a:off x="666766" y="163736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0"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userDrawn="1"/>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7"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57" name="Text Placeholder 2">
            <a:extLst>
              <a:ext uri="{FF2B5EF4-FFF2-40B4-BE49-F238E27FC236}">
                <a16:creationId xmlns:a16="http://schemas.microsoft.com/office/drawing/2014/main" id="{E84CBCC5-7613-F94A-AF23-49CDA6A1A064}"/>
              </a:ext>
            </a:extLst>
          </p:cNvPr>
          <p:cNvSpPr>
            <a:spLocks noGrp="1"/>
          </p:cNvSpPr>
          <p:nvPr>
            <p:ph type="body" sz="quarter" idx="39" hasCustomPrompt="1"/>
          </p:nvPr>
        </p:nvSpPr>
        <p:spPr>
          <a:xfrm>
            <a:off x="3293719"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58" name="Text Placeholder 2">
            <a:extLst>
              <a:ext uri="{FF2B5EF4-FFF2-40B4-BE49-F238E27FC236}">
                <a16:creationId xmlns:a16="http://schemas.microsoft.com/office/drawing/2014/main" id="{3EB3D00E-E5D3-1846-839C-E1F74D26E033}"/>
              </a:ext>
            </a:extLst>
          </p:cNvPr>
          <p:cNvSpPr>
            <a:spLocks noGrp="1"/>
          </p:cNvSpPr>
          <p:nvPr>
            <p:ph type="body" sz="quarter" idx="40" hasCustomPrompt="1"/>
          </p:nvPr>
        </p:nvSpPr>
        <p:spPr>
          <a:xfrm>
            <a:off x="5889625"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59" name="Text Placeholder 2">
            <a:extLst>
              <a:ext uri="{FF2B5EF4-FFF2-40B4-BE49-F238E27FC236}">
                <a16:creationId xmlns:a16="http://schemas.microsoft.com/office/drawing/2014/main" id="{2B2C1ED4-E6B2-F848-BC50-819456AECEB6}"/>
              </a:ext>
            </a:extLst>
          </p:cNvPr>
          <p:cNvSpPr>
            <a:spLocks noGrp="1"/>
          </p:cNvSpPr>
          <p:nvPr>
            <p:ph type="body" sz="quarter" idx="41" hasCustomPrompt="1"/>
          </p:nvPr>
        </p:nvSpPr>
        <p:spPr>
          <a:xfrm>
            <a:off x="8480425" y="163541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0"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403647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dirty="0">
              <a:solidFill>
                <a:schemeClr val="bg1"/>
              </a:solidFill>
              <a:latin typeface="DM Sans" pitchFamily="2" charset="77"/>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7"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0"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algn="l">
              <a:defRPr spc="0">
                <a:solidFill>
                  <a:schemeClr val="accent4"/>
                </a:solidFill>
                <a:latin typeface="DM Sans" pitchFamily="2" charset="77"/>
              </a:defRPr>
            </a:lvl1pPr>
          </a:lstStyle>
          <a:p>
            <a:pPr marL="0" indent="0" algn="ctr">
              <a:buNone/>
            </a:pPr>
            <a:r>
              <a:rPr lang="en-US" b="1" spc="0" dirty="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DM Sans" pitchFamily="2" charset="77"/>
              </a:defRPr>
            </a:lvl1pPr>
          </a:lstStyle>
          <a:p>
            <a:r>
              <a:rPr lang="en-US" sz="4800" dirty="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605591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49" y="2235692"/>
            <a:ext cx="3421062" cy="685800"/>
          </a:xfrm>
          <a:prstGeom prst="rect">
            <a:avLst/>
          </a:prstGeom>
        </p:spPr>
        <p:txBody>
          <a:bodyPr/>
          <a:lstStyle>
            <a:lvl1pPr marL="122238" indent="-122238">
              <a:buFont typeface="Arial" panose="020B0604020202020204" pitchFamily="34" charset="0"/>
              <a:buChar char="•"/>
              <a:tabLst/>
              <a:defRPr sz="1400" spc="0">
                <a:solidFill>
                  <a:schemeClr val="accent1"/>
                </a:solidFill>
                <a:latin typeface="DM Sans" pitchFamily="2" charset="77"/>
              </a:defRPr>
            </a:lvl1pPr>
          </a:lstStyle>
          <a:p>
            <a:pPr lvl="0"/>
            <a:r>
              <a:rPr lang="en-US" dirty="0"/>
              <a:t>Small bullet sample small bullet sample small bullet sample small bullet sample</a:t>
            </a:r>
            <a:endParaRPr lang="en-US" i="0" dirty="0"/>
          </a:p>
        </p:txBody>
      </p:sp>
      <p:sp>
        <p:nvSpPr>
          <p:cNvPr id="30" name="Rectangle 29">
            <a:extLst>
              <a:ext uri="{FF2B5EF4-FFF2-40B4-BE49-F238E27FC236}">
                <a16:creationId xmlns:a16="http://schemas.microsoft.com/office/drawing/2014/main" id="{3F3BAD77-FB6C-DB44-8D13-50F9CF82FCEA}"/>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0" y="3120228"/>
            <a:ext cx="3421474"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dirty="0"/>
              <a:t>Small bullet sample small bullet sample small bullet sample small bullet sample</a:t>
            </a:r>
            <a:endParaRPr lang="en-US" i="0" dirty="0"/>
          </a:p>
        </p:txBody>
      </p:sp>
      <p:sp>
        <p:nvSpPr>
          <p:cNvPr id="32" name="Rectangle 31">
            <a:extLst>
              <a:ext uri="{FF2B5EF4-FFF2-40B4-BE49-F238E27FC236}">
                <a16:creationId xmlns:a16="http://schemas.microsoft.com/office/drawing/2014/main" id="{6D578201-D251-714A-947F-5ACC478FA087}"/>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0" y="4347733"/>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dirty="0"/>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Small bullet sample small bullet sample small bullet sample small bullet sample</a:t>
            </a:r>
            <a:endParaRPr lang="en-US" i="0" dirty="0"/>
          </a:p>
          <a:p>
            <a:pPr lvl="0"/>
            <a:endParaRPr lang="en-US" i="0" dirty="0"/>
          </a:p>
        </p:txBody>
      </p:sp>
      <p:sp>
        <p:nvSpPr>
          <p:cNvPr id="34" name="Rectangle 33">
            <a:extLst>
              <a:ext uri="{FF2B5EF4-FFF2-40B4-BE49-F238E27FC236}">
                <a16:creationId xmlns:a16="http://schemas.microsoft.com/office/drawing/2014/main" id="{5E00E6A1-8AB9-364D-94E9-9EF8B81F03DD}"/>
              </a:ext>
            </a:extLst>
          </p:cNvPr>
          <p:cNvSpPr/>
          <p:nvPr userDrawn="1"/>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4" y="2219981"/>
            <a:ext cx="3459520" cy="701512"/>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36" name="Rectangle 35">
            <a:extLst>
              <a:ext uri="{FF2B5EF4-FFF2-40B4-BE49-F238E27FC236}">
                <a16:creationId xmlns:a16="http://schemas.microsoft.com/office/drawing/2014/main" id="{2543BF38-F116-8147-AC1A-7018BD678F86}"/>
              </a:ext>
            </a:extLst>
          </p:cNvPr>
          <p:cNvSpPr/>
          <p:nvPr userDrawn="1"/>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4" y="3120228"/>
            <a:ext cx="3459520"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39" name="Rectangle 38">
            <a:extLst>
              <a:ext uri="{FF2B5EF4-FFF2-40B4-BE49-F238E27FC236}">
                <a16:creationId xmlns:a16="http://schemas.microsoft.com/office/drawing/2014/main" id="{C50365A2-85C5-8F45-92DF-59887A259950}"/>
              </a:ext>
            </a:extLst>
          </p:cNvPr>
          <p:cNvSpPr/>
          <p:nvPr userDrawn="1"/>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4" y="4357691"/>
            <a:ext cx="3459520" cy="1625383"/>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28" y="4294220"/>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28" y="3067737"/>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28" y="2137784"/>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5" name="Rectangle 44">
            <a:extLst>
              <a:ext uri="{FF2B5EF4-FFF2-40B4-BE49-F238E27FC236}">
                <a16:creationId xmlns:a16="http://schemas.microsoft.com/office/drawing/2014/main" id="{116E6676-1CEA-7343-88C1-9A9E21CF7F0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3"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Column category</a:t>
            </a:r>
          </a:p>
        </p:txBody>
      </p:sp>
      <p:sp>
        <p:nvSpPr>
          <p:cNvPr id="47" name="Rectangle 46">
            <a:extLst>
              <a:ext uri="{FF2B5EF4-FFF2-40B4-BE49-F238E27FC236}">
                <a16:creationId xmlns:a16="http://schemas.microsoft.com/office/drawing/2014/main" id="{12B8A88A-97AE-7243-AC64-09E65EC65B62}"/>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5"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4097024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Table Slide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049917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Number &amp; Text">
    <p:spTree>
      <p:nvGrpSpPr>
        <p:cNvPr id="1" name=""/>
        <p:cNvGrpSpPr/>
        <p:nvPr/>
      </p:nvGrpSpPr>
      <p:grpSpPr>
        <a:xfrm>
          <a:off x="0" y="0"/>
          <a:ext cx="0" cy="0"/>
          <a:chOff x="0" y="0"/>
          <a:chExt cx="0" cy="0"/>
        </a:xfrm>
      </p:grpSpPr>
      <p:sp>
        <p:nvSpPr>
          <p:cNvPr id="13" name="Text Placeholder 27">
            <a:extLst>
              <a:ext uri="{FF2B5EF4-FFF2-40B4-BE49-F238E27FC236}">
                <a16:creationId xmlns:a16="http://schemas.microsoft.com/office/drawing/2014/main" id="{2C3E4242-36FD-CD47-BC8E-9AC90EE173F5}"/>
              </a:ext>
            </a:extLst>
          </p:cNvPr>
          <p:cNvSpPr>
            <a:spLocks noGrp="1"/>
          </p:cNvSpPr>
          <p:nvPr>
            <p:ph type="body" sz="quarter" idx="19" hasCustomPrompt="1"/>
          </p:nvPr>
        </p:nvSpPr>
        <p:spPr>
          <a:xfrm>
            <a:off x="1590675" y="5791200"/>
            <a:ext cx="7019925" cy="228600"/>
          </a:xfrm>
          <a:prstGeom prst="rect">
            <a:avLst/>
          </a:prstGeom>
        </p:spPr>
        <p:txBody>
          <a:bodyPr lIns="0"/>
          <a:lstStyle>
            <a:lvl1pPr marL="0" indent="0">
              <a:buNone/>
              <a:defRPr sz="900" b="0" i="0" spc="0">
                <a:solidFill>
                  <a:schemeClr val="accent1"/>
                </a:solidFill>
                <a:latin typeface="DM Sans" pitchFamily="2" charset="77"/>
              </a:defRPr>
            </a:lvl1pPr>
          </a:lstStyle>
          <a:p>
            <a:pPr lvl="0"/>
            <a:r>
              <a:rPr lang="en-US" dirty="0"/>
              <a:t>1. Sample citation sample citation sample citation sample citation sample citation</a:t>
            </a:r>
          </a:p>
        </p:txBody>
      </p:sp>
      <p:sp>
        <p:nvSpPr>
          <p:cNvPr id="15" name="Text Placeholder 23">
            <a:extLst>
              <a:ext uri="{FF2B5EF4-FFF2-40B4-BE49-F238E27FC236}">
                <a16:creationId xmlns:a16="http://schemas.microsoft.com/office/drawing/2014/main" id="{54E4BFE2-2FF4-564C-A1FB-C043ECECF43B}"/>
              </a:ext>
            </a:extLst>
          </p:cNvPr>
          <p:cNvSpPr>
            <a:spLocks noGrp="1"/>
          </p:cNvSpPr>
          <p:nvPr>
            <p:ph type="body" sz="quarter" idx="17" hasCustomPrompt="1"/>
          </p:nvPr>
        </p:nvSpPr>
        <p:spPr>
          <a:xfrm>
            <a:off x="6617512" y="3236833"/>
            <a:ext cx="4977954" cy="762000"/>
          </a:xfrm>
          <a:prstGeom prst="rect">
            <a:avLst/>
          </a:prstGeom>
        </p:spPr>
        <p:txBody>
          <a:bodyPr/>
          <a:lstStyle>
            <a:lvl1pPr marL="0" indent="0">
              <a:buNone/>
              <a:defRPr sz="1800" b="0" i="0" spc="0">
                <a:solidFill>
                  <a:schemeClr val="accent1"/>
                </a:solidFill>
                <a:latin typeface="DM Sans" pitchFamily="2" charset="77"/>
              </a:defRPr>
            </a:lvl1pPr>
          </a:lstStyle>
          <a:p>
            <a:pPr lvl="0"/>
            <a:r>
              <a:rPr lang="en-US" dirty="0"/>
              <a:t>Sample citation sample citation sample citation sample citation sample citation sample citation sample citation.</a:t>
            </a:r>
            <a:r>
              <a:rPr lang="en-US" baseline="30000" dirty="0"/>
              <a:t>1</a:t>
            </a:r>
            <a:endParaRPr lang="en-US" dirty="0"/>
          </a:p>
        </p:txBody>
      </p:sp>
      <p:sp>
        <p:nvSpPr>
          <p:cNvPr id="16" name="Text Placeholder 21">
            <a:extLst>
              <a:ext uri="{FF2B5EF4-FFF2-40B4-BE49-F238E27FC236}">
                <a16:creationId xmlns:a16="http://schemas.microsoft.com/office/drawing/2014/main" id="{BF3CCE06-8AD7-1B41-AA37-3DCB491022EA}"/>
              </a:ext>
            </a:extLst>
          </p:cNvPr>
          <p:cNvSpPr>
            <a:spLocks noGrp="1"/>
          </p:cNvSpPr>
          <p:nvPr>
            <p:ph type="body" sz="quarter" idx="16" hasCustomPrompt="1"/>
          </p:nvPr>
        </p:nvSpPr>
        <p:spPr>
          <a:xfrm>
            <a:off x="6617512" y="1676400"/>
            <a:ext cx="4991085" cy="1382615"/>
          </a:xfrm>
          <a:prstGeom prst="rect">
            <a:avLst/>
          </a:prstGeom>
        </p:spPr>
        <p:txBody>
          <a:bodyPr/>
          <a:lstStyle>
            <a:lvl1pPr marL="0" indent="0">
              <a:lnSpc>
                <a:spcPts val="2980"/>
              </a:lnSpc>
              <a:buNone/>
              <a:defRPr sz="2400" b="1" i="0" spc="0">
                <a:solidFill>
                  <a:schemeClr val="accent1"/>
                </a:solidFill>
                <a:latin typeface="DM Sans" pitchFamily="2" charset="77"/>
              </a:defRPr>
            </a:lvl1pPr>
          </a:lstStyle>
          <a:p>
            <a:pPr lvl="0"/>
            <a:r>
              <a:rPr lang="en-US" dirty="0"/>
              <a:t>“Sample quote sample quote sample quote sample quote sample quote sample quote.”</a:t>
            </a:r>
          </a:p>
        </p:txBody>
      </p:sp>
      <p:sp>
        <p:nvSpPr>
          <p:cNvPr id="17" name="Text Placeholder 6">
            <a:extLst>
              <a:ext uri="{FF2B5EF4-FFF2-40B4-BE49-F238E27FC236}">
                <a16:creationId xmlns:a16="http://schemas.microsoft.com/office/drawing/2014/main" id="{385FDB5F-0C16-C94D-9E13-500C396F9172}"/>
              </a:ext>
            </a:extLst>
          </p:cNvPr>
          <p:cNvSpPr>
            <a:spLocks noGrp="1"/>
          </p:cNvSpPr>
          <p:nvPr>
            <p:ph type="body" sz="quarter" idx="15" hasCustomPrompt="1"/>
          </p:nvPr>
        </p:nvSpPr>
        <p:spPr>
          <a:xfrm>
            <a:off x="2959912" y="1676400"/>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0" baseline="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Sample Large copy Sample Large copy </a:t>
            </a:r>
          </a:p>
          <a:p>
            <a:pPr lvl="0"/>
            <a:endParaRPr lang="en-US" dirty="0"/>
          </a:p>
        </p:txBody>
      </p:sp>
      <p:sp>
        <p:nvSpPr>
          <p:cNvPr id="18" name="Text Placeholder 2">
            <a:extLst>
              <a:ext uri="{FF2B5EF4-FFF2-40B4-BE49-F238E27FC236}">
                <a16:creationId xmlns:a16="http://schemas.microsoft.com/office/drawing/2014/main" id="{969DD3B5-8539-1B42-9153-0E13494D1D87}"/>
              </a:ext>
            </a:extLst>
          </p:cNvPr>
          <p:cNvSpPr>
            <a:spLocks noGrp="1"/>
          </p:cNvSpPr>
          <p:nvPr>
            <p:ph type="body" sz="quarter" idx="14" hasCustomPrompt="1"/>
          </p:nvPr>
        </p:nvSpPr>
        <p:spPr>
          <a:xfrm>
            <a:off x="609600" y="1676400"/>
            <a:ext cx="2286000" cy="1828800"/>
          </a:xfrm>
          <a:prstGeom prst="rect">
            <a:avLst/>
          </a:prstGeom>
        </p:spPr>
        <p:txBody>
          <a:bodyPr/>
          <a:lstStyle>
            <a:lvl1pPr marL="0" indent="0">
              <a:buNone/>
              <a:defRPr sz="15000" b="0" spc="0">
                <a:solidFill>
                  <a:schemeClr val="accent4"/>
                </a:solidFill>
                <a:latin typeface="Bebas Neue" panose="020B0606020202050201" pitchFamily="34" charset="77"/>
              </a:defRPr>
            </a:lvl1pPr>
          </a:lstStyle>
          <a:p>
            <a:pPr lvl="0"/>
            <a:r>
              <a:rPr lang="en-US" dirty="0"/>
              <a:t>XY</a:t>
            </a:r>
          </a:p>
        </p:txBody>
      </p:sp>
      <p:sp>
        <p:nvSpPr>
          <p:cNvPr id="25" name="Text Placeholder 25">
            <a:extLst>
              <a:ext uri="{FF2B5EF4-FFF2-40B4-BE49-F238E27FC236}">
                <a16:creationId xmlns:a16="http://schemas.microsoft.com/office/drawing/2014/main" id="{6AA7C46F-EF0E-8042-8A5B-8A5A4594FFDA}"/>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0" baseline="0">
                <a:solidFill>
                  <a:schemeClr val="accent1"/>
                </a:solidFill>
                <a:latin typeface="DM Sans" pitchFamily="2" charset="77"/>
              </a:defRPr>
            </a:lvl1pPr>
          </a:lstStyle>
          <a:p>
            <a:pPr lvl="0"/>
            <a:r>
              <a:rPr lang="en-US" dirty="0"/>
              <a:t>NOTES:</a:t>
            </a:r>
          </a:p>
        </p:txBody>
      </p:sp>
      <p:sp>
        <p:nvSpPr>
          <p:cNvPr id="11" name="Text Placeholder 8">
            <a:extLst>
              <a:ext uri="{FF2B5EF4-FFF2-40B4-BE49-F238E27FC236}">
                <a16:creationId xmlns:a16="http://schemas.microsoft.com/office/drawing/2014/main" id="{E6C40664-834F-4F41-8867-1EFF4908D64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4" name="Text Placeholder 10">
            <a:extLst>
              <a:ext uri="{FF2B5EF4-FFF2-40B4-BE49-F238E27FC236}">
                <a16:creationId xmlns:a16="http://schemas.microsoft.com/office/drawing/2014/main" id="{3CDCADF9-02DE-F04E-9C88-52669247F06D}"/>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403015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Title Slide - Whit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3C16B7-9F51-CC46-A3B9-CAFF031E3FE9}"/>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rgbClr val="999999"/>
                </a:solidFill>
                <a:effectLst/>
                <a:latin typeface="Roboto" charset="0"/>
              </a:rPr>
              <a:t>Blue Cross Blue Shield of Massachusetts is an Independent Licensee of the Blue Cross and Blue Shield Association.</a:t>
            </a:r>
            <a:endParaRPr lang="en-US" sz="550" dirty="0"/>
          </a:p>
        </p:txBody>
      </p:sp>
      <p:sp>
        <p:nvSpPr>
          <p:cNvPr id="10" name="Text Placeholder 17">
            <a:extLst>
              <a:ext uri="{FF2B5EF4-FFF2-40B4-BE49-F238E27FC236}">
                <a16:creationId xmlns:a16="http://schemas.microsoft.com/office/drawing/2014/main" id="{23AB1E6F-B4F3-B949-A804-BD78B9489E2B}"/>
              </a:ext>
            </a:extLst>
          </p:cNvPr>
          <p:cNvSpPr>
            <a:spLocks noGrp="1"/>
          </p:cNvSpPr>
          <p:nvPr>
            <p:ph type="body" sz="quarter" idx="10" hasCustomPrompt="1"/>
          </p:nvPr>
        </p:nvSpPr>
        <p:spPr>
          <a:xfrm>
            <a:off x="1295400"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rgbClr val="2574BB"/>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dirty="0"/>
              <a:t>Subtitle</a:t>
            </a:r>
          </a:p>
        </p:txBody>
      </p:sp>
      <p:sp>
        <p:nvSpPr>
          <p:cNvPr id="15" name="Text Placeholder 3">
            <a:extLst>
              <a:ext uri="{FF2B5EF4-FFF2-40B4-BE49-F238E27FC236}">
                <a16:creationId xmlns:a16="http://schemas.microsoft.com/office/drawing/2014/main" id="{18A9D98F-95DB-A140-918C-3A7732526BBC}"/>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accent1"/>
                </a:solidFill>
                <a:latin typeface="DM Sans" pitchFamily="2" charset="77"/>
              </a:defRPr>
            </a:lvl1pPr>
          </a:lstStyle>
          <a:p>
            <a:pPr lvl="0"/>
            <a:r>
              <a:rPr lang="en-US" sz="1800" dirty="0"/>
              <a:t>MONTH 2020</a:t>
            </a:r>
          </a:p>
        </p:txBody>
      </p:sp>
      <p:sp>
        <p:nvSpPr>
          <p:cNvPr id="6" name="Text Placeholder 6">
            <a:extLst>
              <a:ext uri="{FF2B5EF4-FFF2-40B4-BE49-F238E27FC236}">
                <a16:creationId xmlns:a16="http://schemas.microsoft.com/office/drawing/2014/main" id="{6FC7F44D-B534-9948-B1FC-F32B26EDC017}"/>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Title Slide option 1</a:t>
            </a:r>
          </a:p>
        </p:txBody>
      </p:sp>
    </p:spTree>
    <p:extLst>
      <p:ext uri="{BB962C8B-B14F-4D97-AF65-F5344CB8AC3E}">
        <p14:creationId xmlns:p14="http://schemas.microsoft.com/office/powerpoint/2010/main" val="546326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amp; Large Text 1">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1A727B7D-BF46-A140-8A2A-1CBCCED4AD59}"/>
              </a:ext>
            </a:extLst>
          </p:cNvPr>
          <p:cNvSpPr>
            <a:spLocks noGrp="1"/>
          </p:cNvSpPr>
          <p:nvPr>
            <p:ph type="body" sz="quarter" idx="17" hasCustomPrompt="1"/>
          </p:nvPr>
        </p:nvSpPr>
        <p:spPr>
          <a:xfrm>
            <a:off x="609600" y="16770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sp>
        <p:nvSpPr>
          <p:cNvPr id="12" name="Text Placeholder 6">
            <a:extLst>
              <a:ext uri="{FF2B5EF4-FFF2-40B4-BE49-F238E27FC236}">
                <a16:creationId xmlns:a16="http://schemas.microsoft.com/office/drawing/2014/main" id="{AD15028A-8531-FE4C-8E73-2865860F64C2}"/>
              </a:ext>
            </a:extLst>
          </p:cNvPr>
          <p:cNvSpPr>
            <a:spLocks noGrp="1"/>
          </p:cNvSpPr>
          <p:nvPr>
            <p:ph type="body" sz="quarter" idx="16" hasCustomPrompt="1"/>
          </p:nvPr>
        </p:nvSpPr>
        <p:spPr>
          <a:xfrm>
            <a:off x="3438525" y="1686560"/>
            <a:ext cx="3865775" cy="1752600"/>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 copy Sample medium copy Sample medium copy Sample medium copy .</a:t>
            </a:r>
          </a:p>
        </p:txBody>
      </p:sp>
      <p:cxnSp>
        <p:nvCxnSpPr>
          <p:cNvPr id="13" name="Straight Connector 12">
            <a:extLst>
              <a:ext uri="{FF2B5EF4-FFF2-40B4-BE49-F238E27FC236}">
                <a16:creationId xmlns:a16="http://schemas.microsoft.com/office/drawing/2014/main" id="{6227BC58-BF21-164E-88A7-795AF8D7CF62}"/>
              </a:ext>
            </a:extLst>
          </p:cNvPr>
          <p:cNvCxnSpPr>
            <a:cxnSpLocks/>
          </p:cNvCxnSpPr>
          <p:nvPr userDrawn="1"/>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E8F22BA-BFCD-4A40-86CF-135C435333E2}"/>
              </a:ext>
            </a:extLst>
          </p:cNvPr>
          <p:cNvSpPr>
            <a:spLocks noGrp="1"/>
          </p:cNvSpPr>
          <p:nvPr>
            <p:ph type="body" sz="quarter" idx="14" hasCustomPrompt="1"/>
          </p:nvPr>
        </p:nvSpPr>
        <p:spPr>
          <a:xfrm>
            <a:off x="3438525" y="31344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small copy sample small copy sample small copy sample small copy sample small copy sample small copy </a:t>
            </a:r>
          </a:p>
        </p:txBody>
      </p:sp>
      <p:sp>
        <p:nvSpPr>
          <p:cNvPr id="16" name="Text Placeholder 2">
            <a:extLst>
              <a:ext uri="{FF2B5EF4-FFF2-40B4-BE49-F238E27FC236}">
                <a16:creationId xmlns:a16="http://schemas.microsoft.com/office/drawing/2014/main" id="{C57AE394-073B-8944-9DD1-DB9C8851144F}"/>
              </a:ext>
            </a:extLst>
          </p:cNvPr>
          <p:cNvSpPr>
            <a:spLocks noGrp="1"/>
          </p:cNvSpPr>
          <p:nvPr>
            <p:ph type="body" sz="quarter" idx="15" hasCustomPrompt="1"/>
          </p:nvPr>
        </p:nvSpPr>
        <p:spPr>
          <a:xfrm>
            <a:off x="7649950" y="16764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610776F8-C4BA-D74E-9444-C3D2DCD6C75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0" name="Text Placeholder 10">
            <a:extLst>
              <a:ext uri="{FF2B5EF4-FFF2-40B4-BE49-F238E27FC236}">
                <a16:creationId xmlns:a16="http://schemas.microsoft.com/office/drawing/2014/main" id="{63572833-DD77-5C45-B139-20F8BDDBFDF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354966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amp; Large Text 2">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AD4A46-0552-E140-AEC0-291A2B18060B}"/>
              </a:ext>
            </a:extLst>
          </p:cNvPr>
          <p:cNvSpPr>
            <a:spLocks noGrp="1"/>
          </p:cNvSpPr>
          <p:nvPr>
            <p:ph type="body" sz="quarter" idx="20" hasCustomPrompt="1"/>
          </p:nvPr>
        </p:nvSpPr>
        <p:spPr>
          <a:xfrm>
            <a:off x="609600" y="1676400"/>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cxnSp>
        <p:nvCxnSpPr>
          <p:cNvPr id="11" name="Straight Connector 10">
            <a:extLst>
              <a:ext uri="{FF2B5EF4-FFF2-40B4-BE49-F238E27FC236}">
                <a16:creationId xmlns:a16="http://schemas.microsoft.com/office/drawing/2014/main" id="{95DDBDAE-128C-414C-9754-82CA4B05D472}"/>
              </a:ext>
            </a:extLst>
          </p:cNvPr>
          <p:cNvCxnSpPr>
            <a:cxnSpLocks/>
          </p:cNvCxnSpPr>
          <p:nvPr userDrawn="1"/>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F1BDAC0D-F27F-E04C-A22A-8F2A16B99470}"/>
              </a:ext>
            </a:extLst>
          </p:cNvPr>
          <p:cNvSpPr>
            <a:spLocks noGrp="1"/>
          </p:cNvSpPr>
          <p:nvPr>
            <p:ph type="body" sz="quarter" idx="21" hasCustomPrompt="1"/>
          </p:nvPr>
        </p:nvSpPr>
        <p:spPr>
          <a:xfrm>
            <a:off x="3505200" y="1676400"/>
            <a:ext cx="3733800" cy="306863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 copy Sample medium copy Sample medium copy Sample medium copy .</a:t>
            </a:r>
          </a:p>
        </p:txBody>
      </p:sp>
      <p:sp>
        <p:nvSpPr>
          <p:cNvPr id="13" name="Text Placeholder 8">
            <a:extLst>
              <a:ext uri="{FF2B5EF4-FFF2-40B4-BE49-F238E27FC236}">
                <a16:creationId xmlns:a16="http://schemas.microsoft.com/office/drawing/2014/main" id="{15099335-E46F-044A-97A3-9753DC36A073}"/>
              </a:ext>
            </a:extLst>
          </p:cNvPr>
          <p:cNvSpPr>
            <a:spLocks noGrp="1"/>
          </p:cNvSpPr>
          <p:nvPr>
            <p:ph type="body" sz="quarter" idx="22" hasCustomPrompt="1"/>
          </p:nvPr>
        </p:nvSpPr>
        <p:spPr>
          <a:xfrm>
            <a:off x="7620000" y="1676400"/>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a:t>
            </a:r>
          </a:p>
        </p:txBody>
      </p:sp>
      <p:sp>
        <p:nvSpPr>
          <p:cNvPr id="8" name="Text Placeholder 8">
            <a:extLst>
              <a:ext uri="{FF2B5EF4-FFF2-40B4-BE49-F238E27FC236}">
                <a16:creationId xmlns:a16="http://schemas.microsoft.com/office/drawing/2014/main" id="{773B0391-AC0D-5249-975C-ADA90791E82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9" name="Text Placeholder 10">
            <a:extLst>
              <a:ext uri="{FF2B5EF4-FFF2-40B4-BE49-F238E27FC236}">
                <a16:creationId xmlns:a16="http://schemas.microsoft.com/office/drawing/2014/main" id="{25F8AD1A-0D48-B344-8178-3CB75D60133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747657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amp; Large Text 3">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60464ED-23DC-F342-A47D-9FF8C93A95F7}"/>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p:txBody>
      </p:sp>
      <p:sp>
        <p:nvSpPr>
          <p:cNvPr id="15" name="Text Placeholder 6">
            <a:extLst>
              <a:ext uri="{FF2B5EF4-FFF2-40B4-BE49-F238E27FC236}">
                <a16:creationId xmlns:a16="http://schemas.microsoft.com/office/drawing/2014/main" id="{FF5F7CC3-B17F-924D-A29A-5588723845E5}"/>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 sample medium copy sample medium copy sample.</a:t>
            </a:r>
            <a:endParaRPr lang="en-US" b="1" dirty="0"/>
          </a:p>
        </p:txBody>
      </p:sp>
      <p:sp>
        <p:nvSpPr>
          <p:cNvPr id="18" name="Text Placeholder 2">
            <a:extLst>
              <a:ext uri="{FF2B5EF4-FFF2-40B4-BE49-F238E27FC236}">
                <a16:creationId xmlns:a16="http://schemas.microsoft.com/office/drawing/2014/main" id="{6BFDFC05-70D8-2141-B0DA-26CFE22DBBC9}"/>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21" name="Text Placeholder 8">
            <a:extLst>
              <a:ext uri="{FF2B5EF4-FFF2-40B4-BE49-F238E27FC236}">
                <a16:creationId xmlns:a16="http://schemas.microsoft.com/office/drawing/2014/main" id="{9EF025BD-B2B1-FF44-BD53-B8DF526357A6}"/>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473D445C-D709-AB41-A772-08100896236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9C3A2B-06B4-1544-AC9A-5C552904A461}"/>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46D296B-90F3-4747-9591-3A5EC1C1893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BD015DA0-7DFF-ED4E-A2DC-43576A49575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018919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15225C9-5A0C-4744-8F16-0AD26E4D65F0}"/>
              </a:ext>
            </a:extLst>
          </p:cNvPr>
          <p:cNvSpPr/>
          <p:nvPr userDrawn="1"/>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3" name="Rectangle 52">
            <a:extLst>
              <a:ext uri="{FF2B5EF4-FFF2-40B4-BE49-F238E27FC236}">
                <a16:creationId xmlns:a16="http://schemas.microsoft.com/office/drawing/2014/main" id="{0507CBA1-181D-5545-AFE9-40DEE4CB761D}"/>
              </a:ext>
            </a:extLst>
          </p:cNvPr>
          <p:cNvSpPr/>
          <p:nvPr userDrawn="1"/>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dirty="0">
              <a:latin typeface="DM Sans" pitchFamily="2" charset="77"/>
            </a:endParaRPr>
          </a:p>
        </p:txBody>
      </p:sp>
      <p:sp>
        <p:nvSpPr>
          <p:cNvPr id="54" name="Rectangle 53">
            <a:extLst>
              <a:ext uri="{FF2B5EF4-FFF2-40B4-BE49-F238E27FC236}">
                <a16:creationId xmlns:a16="http://schemas.microsoft.com/office/drawing/2014/main" id="{776E8852-FD34-D241-A703-21F108829E02}"/>
              </a:ext>
            </a:extLst>
          </p:cNvPr>
          <p:cNvSpPr/>
          <p:nvPr userDrawn="1"/>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5" name="Rectangle 54">
            <a:extLst>
              <a:ext uri="{FF2B5EF4-FFF2-40B4-BE49-F238E27FC236}">
                <a16:creationId xmlns:a16="http://schemas.microsoft.com/office/drawing/2014/main" id="{E8BBA66C-17B0-3C41-AE6E-8490BA2B514C}"/>
              </a:ext>
            </a:extLst>
          </p:cNvPr>
          <p:cNvSpPr/>
          <p:nvPr userDrawn="1"/>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6" name="Rectangle 55">
            <a:extLst>
              <a:ext uri="{FF2B5EF4-FFF2-40B4-BE49-F238E27FC236}">
                <a16:creationId xmlns:a16="http://schemas.microsoft.com/office/drawing/2014/main" id="{5ECD0E82-22AA-0B48-A38B-0BFFA1989980}"/>
              </a:ext>
            </a:extLst>
          </p:cNvPr>
          <p:cNvSpPr/>
          <p:nvPr userDrawn="1"/>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7" name="Rectangle 56">
            <a:extLst>
              <a:ext uri="{FF2B5EF4-FFF2-40B4-BE49-F238E27FC236}">
                <a16:creationId xmlns:a16="http://schemas.microsoft.com/office/drawing/2014/main" id="{A70C8DBB-1044-9446-ACF8-77C5E79CD00D}"/>
              </a:ext>
            </a:extLst>
          </p:cNvPr>
          <p:cNvSpPr/>
          <p:nvPr userDrawn="1"/>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8" name="Text Placeholder 9">
            <a:extLst>
              <a:ext uri="{FF2B5EF4-FFF2-40B4-BE49-F238E27FC236}">
                <a16:creationId xmlns:a16="http://schemas.microsoft.com/office/drawing/2014/main" id="{34CACDD3-F3B5-BD4E-8E3C-CB5D7CE3D968}"/>
              </a:ext>
            </a:extLst>
          </p:cNvPr>
          <p:cNvSpPr>
            <a:spLocks noGrp="1"/>
          </p:cNvSpPr>
          <p:nvPr>
            <p:ph type="body" sz="quarter" idx="37" hasCustomPrompt="1"/>
          </p:nvPr>
        </p:nvSpPr>
        <p:spPr>
          <a:xfrm>
            <a:off x="220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59" name="Text Placeholder 9">
            <a:extLst>
              <a:ext uri="{FF2B5EF4-FFF2-40B4-BE49-F238E27FC236}">
                <a16:creationId xmlns:a16="http://schemas.microsoft.com/office/drawing/2014/main" id="{713029CD-6475-254F-AF4F-B19B0F847B51}"/>
              </a:ext>
            </a:extLst>
          </p:cNvPr>
          <p:cNvSpPr>
            <a:spLocks noGrp="1"/>
          </p:cNvSpPr>
          <p:nvPr>
            <p:ph type="body" sz="quarter" idx="25" hasCustomPrompt="1"/>
          </p:nvPr>
        </p:nvSpPr>
        <p:spPr>
          <a:xfrm>
            <a:off x="374142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0" name="Text Placeholder 9">
            <a:extLst>
              <a:ext uri="{FF2B5EF4-FFF2-40B4-BE49-F238E27FC236}">
                <a16:creationId xmlns:a16="http://schemas.microsoft.com/office/drawing/2014/main" id="{302E4D5E-C433-BC46-9683-40B03AFAE11B}"/>
              </a:ext>
            </a:extLst>
          </p:cNvPr>
          <p:cNvSpPr>
            <a:spLocks noGrp="1"/>
          </p:cNvSpPr>
          <p:nvPr>
            <p:ph type="body" sz="quarter" idx="26" hasCustomPrompt="1"/>
          </p:nvPr>
        </p:nvSpPr>
        <p:spPr>
          <a:xfrm>
            <a:off x="525747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1" name="Text Placeholder 9">
            <a:extLst>
              <a:ext uri="{FF2B5EF4-FFF2-40B4-BE49-F238E27FC236}">
                <a16:creationId xmlns:a16="http://schemas.microsoft.com/office/drawing/2014/main" id="{6E96CC14-03CF-DA4B-AF68-B39DE1F2074D}"/>
              </a:ext>
            </a:extLst>
          </p:cNvPr>
          <p:cNvSpPr>
            <a:spLocks noGrp="1"/>
          </p:cNvSpPr>
          <p:nvPr>
            <p:ph type="body" sz="quarter" idx="27" hasCustomPrompt="1"/>
          </p:nvPr>
        </p:nvSpPr>
        <p:spPr>
          <a:xfrm>
            <a:off x="6780823"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2" name="Text Placeholder 9">
            <a:extLst>
              <a:ext uri="{FF2B5EF4-FFF2-40B4-BE49-F238E27FC236}">
                <a16:creationId xmlns:a16="http://schemas.microsoft.com/office/drawing/2014/main" id="{239ED5F3-5F73-924D-942B-F9A4A5855A78}"/>
              </a:ext>
            </a:extLst>
          </p:cNvPr>
          <p:cNvSpPr>
            <a:spLocks noGrp="1"/>
          </p:cNvSpPr>
          <p:nvPr>
            <p:ph type="body" sz="quarter" idx="34" hasCustomPrompt="1"/>
          </p:nvPr>
        </p:nvSpPr>
        <p:spPr>
          <a:xfrm>
            <a:off x="8305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dirty="0"/>
              <a:t>Small bullet point</a:t>
            </a:r>
          </a:p>
        </p:txBody>
      </p:sp>
      <p:sp>
        <p:nvSpPr>
          <p:cNvPr id="63" name="Text Placeholder 9">
            <a:extLst>
              <a:ext uri="{FF2B5EF4-FFF2-40B4-BE49-F238E27FC236}">
                <a16:creationId xmlns:a16="http://schemas.microsoft.com/office/drawing/2014/main" id="{C08EB4DD-7203-5544-AAB4-A11DCBC44BBD}"/>
              </a:ext>
            </a:extLst>
          </p:cNvPr>
          <p:cNvSpPr>
            <a:spLocks noGrp="1"/>
          </p:cNvSpPr>
          <p:nvPr>
            <p:ph type="body" sz="quarter" idx="30" hasCustomPrompt="1"/>
          </p:nvPr>
        </p:nvSpPr>
        <p:spPr>
          <a:xfrm>
            <a:off x="220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4" name="Text Placeholder 9">
            <a:extLst>
              <a:ext uri="{FF2B5EF4-FFF2-40B4-BE49-F238E27FC236}">
                <a16:creationId xmlns:a16="http://schemas.microsoft.com/office/drawing/2014/main" id="{72A7294B-2722-7742-9F1D-C3EA93F931DC}"/>
              </a:ext>
            </a:extLst>
          </p:cNvPr>
          <p:cNvSpPr>
            <a:spLocks noGrp="1"/>
          </p:cNvSpPr>
          <p:nvPr>
            <p:ph type="body" sz="quarter" idx="32" hasCustomPrompt="1"/>
          </p:nvPr>
        </p:nvSpPr>
        <p:spPr>
          <a:xfrm>
            <a:off x="525747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5" name="Text Placeholder 9">
            <a:extLst>
              <a:ext uri="{FF2B5EF4-FFF2-40B4-BE49-F238E27FC236}">
                <a16:creationId xmlns:a16="http://schemas.microsoft.com/office/drawing/2014/main" id="{3DED42BA-E84A-8041-8DA3-B905D395DB46}"/>
              </a:ext>
            </a:extLst>
          </p:cNvPr>
          <p:cNvSpPr>
            <a:spLocks noGrp="1"/>
          </p:cNvSpPr>
          <p:nvPr>
            <p:ph type="body" sz="quarter" idx="33" hasCustomPrompt="1"/>
          </p:nvPr>
        </p:nvSpPr>
        <p:spPr>
          <a:xfrm>
            <a:off x="6780823" y="419100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dirty="0"/>
              <a:t>Small bullet point</a:t>
            </a:r>
          </a:p>
          <a:p>
            <a:pPr lvl="0"/>
            <a:endParaRPr lang="en-US" dirty="0"/>
          </a:p>
        </p:txBody>
      </p:sp>
      <p:sp>
        <p:nvSpPr>
          <p:cNvPr id="66" name="Text Placeholder 9">
            <a:extLst>
              <a:ext uri="{FF2B5EF4-FFF2-40B4-BE49-F238E27FC236}">
                <a16:creationId xmlns:a16="http://schemas.microsoft.com/office/drawing/2014/main" id="{1C567D26-91B2-7D48-B1D1-DEF60413A2D2}"/>
              </a:ext>
            </a:extLst>
          </p:cNvPr>
          <p:cNvSpPr>
            <a:spLocks noGrp="1"/>
          </p:cNvSpPr>
          <p:nvPr>
            <p:ph type="body" sz="quarter" idx="22" hasCustomPrompt="1"/>
          </p:nvPr>
        </p:nvSpPr>
        <p:spPr>
          <a:xfrm>
            <a:off x="8305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7" name="Text Placeholder 9">
            <a:extLst>
              <a:ext uri="{FF2B5EF4-FFF2-40B4-BE49-F238E27FC236}">
                <a16:creationId xmlns:a16="http://schemas.microsoft.com/office/drawing/2014/main" id="{A7E8CB14-FB7E-3343-B1C7-333BAB76BEBE}"/>
              </a:ext>
            </a:extLst>
          </p:cNvPr>
          <p:cNvSpPr>
            <a:spLocks noGrp="1"/>
          </p:cNvSpPr>
          <p:nvPr>
            <p:ph type="body" sz="quarter" idx="21" hasCustomPrompt="1"/>
          </p:nvPr>
        </p:nvSpPr>
        <p:spPr>
          <a:xfrm>
            <a:off x="6780823"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8" name="Text Placeholder 9">
            <a:extLst>
              <a:ext uri="{FF2B5EF4-FFF2-40B4-BE49-F238E27FC236}">
                <a16:creationId xmlns:a16="http://schemas.microsoft.com/office/drawing/2014/main" id="{A9D2FDBD-2924-C648-AE3D-FBFFBB79AE33}"/>
              </a:ext>
            </a:extLst>
          </p:cNvPr>
          <p:cNvSpPr>
            <a:spLocks noGrp="1"/>
          </p:cNvSpPr>
          <p:nvPr>
            <p:ph type="body" sz="quarter" idx="20" hasCustomPrompt="1"/>
          </p:nvPr>
        </p:nvSpPr>
        <p:spPr>
          <a:xfrm>
            <a:off x="525747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9" name="Text Placeholder 9">
            <a:extLst>
              <a:ext uri="{FF2B5EF4-FFF2-40B4-BE49-F238E27FC236}">
                <a16:creationId xmlns:a16="http://schemas.microsoft.com/office/drawing/2014/main" id="{259C1067-540E-DD45-BB44-E1C59BDC084D}"/>
              </a:ext>
            </a:extLst>
          </p:cNvPr>
          <p:cNvSpPr>
            <a:spLocks noGrp="1"/>
          </p:cNvSpPr>
          <p:nvPr>
            <p:ph type="body" sz="quarter" idx="18" hasCustomPrompt="1"/>
          </p:nvPr>
        </p:nvSpPr>
        <p:spPr>
          <a:xfrm>
            <a:off x="2209800" y="1688690"/>
            <a:ext cx="1280160" cy="708950"/>
          </a:xfrm>
          <a:prstGeom prst="rect">
            <a:avLst/>
          </a:prstGeom>
        </p:spPr>
        <p:txBody>
          <a:bodyPr/>
          <a:lstStyle>
            <a:lvl1pPr marL="60325" indent="-60325">
              <a:spcBef>
                <a:spcPts val="0"/>
              </a:spcBef>
              <a:buFont typeface="Arial" panose="020B0604020202020204" pitchFamily="34" charset="0"/>
              <a:buChar char="•"/>
              <a:tabLst/>
              <a:defRPr sz="1000" spc="0">
                <a:solidFill>
                  <a:schemeClr val="accent1"/>
                </a:solidFill>
                <a:latin typeface="DM Sans" pitchFamily="2" charset="77"/>
              </a:defRPr>
            </a:lvl1pPr>
          </a:lstStyle>
          <a:p>
            <a:pPr lvl="0"/>
            <a:r>
              <a:rPr lang="en-US" dirty="0"/>
              <a:t>Small bullet point</a:t>
            </a:r>
          </a:p>
        </p:txBody>
      </p:sp>
      <p:sp>
        <p:nvSpPr>
          <p:cNvPr id="70" name="Text Placeholder 5">
            <a:extLst>
              <a:ext uri="{FF2B5EF4-FFF2-40B4-BE49-F238E27FC236}">
                <a16:creationId xmlns:a16="http://schemas.microsoft.com/office/drawing/2014/main" id="{F3541059-E41B-CE42-B26D-7F489139D496}"/>
              </a:ext>
            </a:extLst>
          </p:cNvPr>
          <p:cNvSpPr>
            <a:spLocks noGrp="1"/>
          </p:cNvSpPr>
          <p:nvPr>
            <p:ph type="body" sz="quarter" idx="14" hasCustomPrompt="1"/>
          </p:nvPr>
        </p:nvSpPr>
        <p:spPr>
          <a:xfrm>
            <a:off x="741362" y="1688690"/>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1" name="Text Placeholder 5">
            <a:extLst>
              <a:ext uri="{FF2B5EF4-FFF2-40B4-BE49-F238E27FC236}">
                <a16:creationId xmlns:a16="http://schemas.microsoft.com/office/drawing/2014/main" id="{FD801914-A624-1D45-A6CB-7E5C3F26DDCD}"/>
              </a:ext>
            </a:extLst>
          </p:cNvPr>
          <p:cNvSpPr>
            <a:spLocks noGrp="1"/>
          </p:cNvSpPr>
          <p:nvPr>
            <p:ph type="body" sz="quarter" idx="15" hasCustomPrompt="1"/>
          </p:nvPr>
        </p:nvSpPr>
        <p:spPr>
          <a:xfrm>
            <a:off x="741362" y="2763513"/>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2" name="Text Placeholder 5">
            <a:extLst>
              <a:ext uri="{FF2B5EF4-FFF2-40B4-BE49-F238E27FC236}">
                <a16:creationId xmlns:a16="http://schemas.microsoft.com/office/drawing/2014/main" id="{17EEC4DB-D2FE-0340-81CF-12A29CB8D77E}"/>
              </a:ext>
            </a:extLst>
          </p:cNvPr>
          <p:cNvSpPr>
            <a:spLocks noGrp="1"/>
          </p:cNvSpPr>
          <p:nvPr>
            <p:ph type="body" sz="quarter" idx="16" hasCustomPrompt="1"/>
          </p:nvPr>
        </p:nvSpPr>
        <p:spPr>
          <a:xfrm>
            <a:off x="741362" y="4203748"/>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3" name="Text Placeholder 5">
            <a:extLst>
              <a:ext uri="{FF2B5EF4-FFF2-40B4-BE49-F238E27FC236}">
                <a16:creationId xmlns:a16="http://schemas.microsoft.com/office/drawing/2014/main" id="{22EB34A2-C25D-914B-9611-E2E646C01E03}"/>
              </a:ext>
            </a:extLst>
          </p:cNvPr>
          <p:cNvSpPr>
            <a:spLocks noGrp="1"/>
          </p:cNvSpPr>
          <p:nvPr>
            <p:ph type="body" sz="quarter" idx="17" hasCustomPrompt="1"/>
          </p:nvPr>
        </p:nvSpPr>
        <p:spPr>
          <a:xfrm>
            <a:off x="741362" y="5223310"/>
            <a:ext cx="1280160" cy="951333"/>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4" name="Text Placeholder 8">
            <a:extLst>
              <a:ext uri="{FF2B5EF4-FFF2-40B4-BE49-F238E27FC236}">
                <a16:creationId xmlns:a16="http://schemas.microsoft.com/office/drawing/2014/main" id="{C8B5A733-140D-8B40-BA40-6308402CF954}"/>
              </a:ext>
            </a:extLst>
          </p:cNvPr>
          <p:cNvSpPr>
            <a:spLocks noGrp="1"/>
          </p:cNvSpPr>
          <p:nvPr>
            <p:ph type="body" sz="quarter" idx="10" hasCustomPrompt="1"/>
          </p:nvPr>
        </p:nvSpPr>
        <p:spPr>
          <a:xfrm>
            <a:off x="609600" y="381000"/>
            <a:ext cx="7596509" cy="684216"/>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Blocked timeline category chart title</a:t>
            </a:r>
          </a:p>
        </p:txBody>
      </p:sp>
      <p:sp>
        <p:nvSpPr>
          <p:cNvPr id="75" name="Rectangle 74">
            <a:extLst>
              <a:ext uri="{FF2B5EF4-FFF2-40B4-BE49-F238E27FC236}">
                <a16:creationId xmlns:a16="http://schemas.microsoft.com/office/drawing/2014/main" id="{03FDDF0B-04D6-1E49-97CD-CC18E2C21A21}"/>
              </a:ext>
            </a:extLst>
          </p:cNvPr>
          <p:cNvSpPr/>
          <p:nvPr userDrawn="1"/>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dirty="0">
              <a:latin typeface="DM Sans" pitchFamily="2" charset="77"/>
            </a:endParaRPr>
          </a:p>
        </p:txBody>
      </p:sp>
      <p:cxnSp>
        <p:nvCxnSpPr>
          <p:cNvPr id="76" name="Straight Connector 75">
            <a:extLst>
              <a:ext uri="{FF2B5EF4-FFF2-40B4-BE49-F238E27FC236}">
                <a16:creationId xmlns:a16="http://schemas.microsoft.com/office/drawing/2014/main" id="{784A12C8-1A45-BC49-A563-9C2C0B7064AF}"/>
              </a:ext>
            </a:extLst>
          </p:cNvPr>
          <p:cNvCxnSpPr>
            <a:cxnSpLocks/>
          </p:cNvCxnSpPr>
          <p:nvPr userDrawn="1"/>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59FF0D-4FC7-0A4C-B7B6-8D8653487958}"/>
              </a:ext>
            </a:extLst>
          </p:cNvPr>
          <p:cNvCxnSpPr>
            <a:cxnSpLocks/>
          </p:cNvCxnSpPr>
          <p:nvPr userDrawn="1"/>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Text Placeholder 9">
            <a:extLst>
              <a:ext uri="{FF2B5EF4-FFF2-40B4-BE49-F238E27FC236}">
                <a16:creationId xmlns:a16="http://schemas.microsoft.com/office/drawing/2014/main" id="{7EB194CF-1F40-5B4D-A216-EEA8C63D8DD2}"/>
              </a:ext>
            </a:extLst>
          </p:cNvPr>
          <p:cNvSpPr>
            <a:spLocks noGrp="1"/>
          </p:cNvSpPr>
          <p:nvPr>
            <p:ph type="body" sz="quarter" idx="19" hasCustomPrompt="1"/>
          </p:nvPr>
        </p:nvSpPr>
        <p:spPr>
          <a:xfrm>
            <a:off x="3741420" y="168869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79" name="Text Placeholder 9">
            <a:extLst>
              <a:ext uri="{FF2B5EF4-FFF2-40B4-BE49-F238E27FC236}">
                <a16:creationId xmlns:a16="http://schemas.microsoft.com/office/drawing/2014/main" id="{70B4F594-D0C1-D740-99D1-BA16CB0C5E06}"/>
              </a:ext>
            </a:extLst>
          </p:cNvPr>
          <p:cNvSpPr>
            <a:spLocks noGrp="1"/>
          </p:cNvSpPr>
          <p:nvPr>
            <p:ph type="body" sz="quarter" idx="23" hasCustomPrompt="1"/>
          </p:nvPr>
        </p:nvSpPr>
        <p:spPr>
          <a:xfrm>
            <a:off x="9829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0" name="Text Placeholder 9">
            <a:extLst>
              <a:ext uri="{FF2B5EF4-FFF2-40B4-BE49-F238E27FC236}">
                <a16:creationId xmlns:a16="http://schemas.microsoft.com/office/drawing/2014/main" id="{AEAC4A7F-031A-7141-96AD-77D41DA7B0E5}"/>
              </a:ext>
            </a:extLst>
          </p:cNvPr>
          <p:cNvSpPr>
            <a:spLocks noGrp="1"/>
          </p:cNvSpPr>
          <p:nvPr>
            <p:ph type="body" sz="quarter" idx="24" hasCustomPrompt="1"/>
          </p:nvPr>
        </p:nvSpPr>
        <p:spPr>
          <a:xfrm>
            <a:off x="220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1" name="Text Placeholder 9">
            <a:extLst>
              <a:ext uri="{FF2B5EF4-FFF2-40B4-BE49-F238E27FC236}">
                <a16:creationId xmlns:a16="http://schemas.microsoft.com/office/drawing/2014/main" id="{EA8A5439-331B-C146-BC1B-594112DD41DE}"/>
              </a:ext>
            </a:extLst>
          </p:cNvPr>
          <p:cNvSpPr>
            <a:spLocks noGrp="1"/>
          </p:cNvSpPr>
          <p:nvPr>
            <p:ph type="body" sz="quarter" idx="28" hasCustomPrompt="1"/>
          </p:nvPr>
        </p:nvSpPr>
        <p:spPr>
          <a:xfrm>
            <a:off x="8305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2" name="Text Placeholder 9">
            <a:extLst>
              <a:ext uri="{FF2B5EF4-FFF2-40B4-BE49-F238E27FC236}">
                <a16:creationId xmlns:a16="http://schemas.microsoft.com/office/drawing/2014/main" id="{C38C9396-FDCE-3A46-BB27-835FFC063E96}"/>
              </a:ext>
            </a:extLst>
          </p:cNvPr>
          <p:cNvSpPr>
            <a:spLocks noGrp="1"/>
          </p:cNvSpPr>
          <p:nvPr>
            <p:ph type="body" sz="quarter" idx="29" hasCustomPrompt="1"/>
          </p:nvPr>
        </p:nvSpPr>
        <p:spPr>
          <a:xfrm>
            <a:off x="982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3" name="Text Placeholder 9">
            <a:extLst>
              <a:ext uri="{FF2B5EF4-FFF2-40B4-BE49-F238E27FC236}">
                <a16:creationId xmlns:a16="http://schemas.microsoft.com/office/drawing/2014/main" id="{3ED14D17-4AD3-6245-A9CC-57C24D6BB3AE}"/>
              </a:ext>
            </a:extLst>
          </p:cNvPr>
          <p:cNvSpPr>
            <a:spLocks noGrp="1"/>
          </p:cNvSpPr>
          <p:nvPr>
            <p:ph type="body" sz="quarter" idx="31" hasCustomPrompt="1"/>
          </p:nvPr>
        </p:nvSpPr>
        <p:spPr>
          <a:xfrm>
            <a:off x="374142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4" name="Text Placeholder 9">
            <a:extLst>
              <a:ext uri="{FF2B5EF4-FFF2-40B4-BE49-F238E27FC236}">
                <a16:creationId xmlns:a16="http://schemas.microsoft.com/office/drawing/2014/main" id="{C5857B8B-B3EB-2048-96D3-E442619F9E15}"/>
              </a:ext>
            </a:extLst>
          </p:cNvPr>
          <p:cNvSpPr>
            <a:spLocks noGrp="1"/>
          </p:cNvSpPr>
          <p:nvPr>
            <p:ph type="body" sz="quarter" idx="35" hasCustomPrompt="1"/>
          </p:nvPr>
        </p:nvSpPr>
        <p:spPr>
          <a:xfrm>
            <a:off x="982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dirty="0"/>
              <a:t>Small bullet point</a:t>
            </a:r>
          </a:p>
        </p:txBody>
      </p:sp>
      <p:sp>
        <p:nvSpPr>
          <p:cNvPr id="85" name="Text Placeholder 9">
            <a:extLst>
              <a:ext uri="{FF2B5EF4-FFF2-40B4-BE49-F238E27FC236}">
                <a16:creationId xmlns:a16="http://schemas.microsoft.com/office/drawing/2014/main" id="{29AE7F41-C4F2-F146-930D-2276E41A7113}"/>
              </a:ext>
            </a:extLst>
          </p:cNvPr>
          <p:cNvSpPr>
            <a:spLocks noGrp="1"/>
          </p:cNvSpPr>
          <p:nvPr>
            <p:ph type="body" sz="quarter" idx="36" hasCustomPrompt="1"/>
          </p:nvPr>
        </p:nvSpPr>
        <p:spPr>
          <a:xfrm>
            <a:off x="8305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6" name="Text Placeholder 9">
            <a:extLst>
              <a:ext uri="{FF2B5EF4-FFF2-40B4-BE49-F238E27FC236}">
                <a16:creationId xmlns:a16="http://schemas.microsoft.com/office/drawing/2014/main" id="{2248D147-C5AB-404C-8EE8-9C0D48100C25}"/>
              </a:ext>
            </a:extLst>
          </p:cNvPr>
          <p:cNvSpPr>
            <a:spLocks noGrp="1"/>
          </p:cNvSpPr>
          <p:nvPr>
            <p:ph type="body" sz="quarter" idx="38" hasCustomPrompt="1"/>
          </p:nvPr>
        </p:nvSpPr>
        <p:spPr>
          <a:xfrm>
            <a:off x="525747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7" name="Text Placeholder 9">
            <a:extLst>
              <a:ext uri="{FF2B5EF4-FFF2-40B4-BE49-F238E27FC236}">
                <a16:creationId xmlns:a16="http://schemas.microsoft.com/office/drawing/2014/main" id="{2F61A984-ACA5-1A47-B018-3EB8C700006A}"/>
              </a:ext>
            </a:extLst>
          </p:cNvPr>
          <p:cNvSpPr>
            <a:spLocks noGrp="1"/>
          </p:cNvSpPr>
          <p:nvPr>
            <p:ph type="body" sz="quarter" idx="39" hasCustomPrompt="1"/>
          </p:nvPr>
        </p:nvSpPr>
        <p:spPr>
          <a:xfrm>
            <a:off x="6780823"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8" name="Text Placeholder 9">
            <a:extLst>
              <a:ext uri="{FF2B5EF4-FFF2-40B4-BE49-F238E27FC236}">
                <a16:creationId xmlns:a16="http://schemas.microsoft.com/office/drawing/2014/main" id="{08068585-D074-D14F-AE98-6FA37CDD099B}"/>
              </a:ext>
            </a:extLst>
          </p:cNvPr>
          <p:cNvSpPr>
            <a:spLocks noGrp="1"/>
          </p:cNvSpPr>
          <p:nvPr>
            <p:ph type="body" sz="quarter" idx="40" hasCustomPrompt="1"/>
          </p:nvPr>
        </p:nvSpPr>
        <p:spPr>
          <a:xfrm>
            <a:off x="374142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9" name="Text Placeholder 9">
            <a:extLst>
              <a:ext uri="{FF2B5EF4-FFF2-40B4-BE49-F238E27FC236}">
                <a16:creationId xmlns:a16="http://schemas.microsoft.com/office/drawing/2014/main" id="{BCABF1CE-7E17-9141-9A9C-F6CBB9C6FD83}"/>
              </a:ext>
            </a:extLst>
          </p:cNvPr>
          <p:cNvSpPr>
            <a:spLocks noGrp="1"/>
          </p:cNvSpPr>
          <p:nvPr>
            <p:ph type="body" sz="quarter" idx="41" hasCustomPrompt="1"/>
          </p:nvPr>
        </p:nvSpPr>
        <p:spPr>
          <a:xfrm>
            <a:off x="982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3" name="Text Placeholder 2">
            <a:extLst>
              <a:ext uri="{FF2B5EF4-FFF2-40B4-BE49-F238E27FC236}">
                <a16:creationId xmlns:a16="http://schemas.microsoft.com/office/drawing/2014/main" id="{CCD1544D-293B-6640-B3F6-54C1EFAAA74E}"/>
              </a:ext>
            </a:extLst>
          </p:cNvPr>
          <p:cNvSpPr>
            <a:spLocks noGrp="1"/>
          </p:cNvSpPr>
          <p:nvPr>
            <p:ph type="body" sz="quarter" idx="42" hasCustomPrompt="1"/>
          </p:nvPr>
        </p:nvSpPr>
        <p:spPr>
          <a:xfrm>
            <a:off x="221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2014</a:t>
            </a:r>
          </a:p>
        </p:txBody>
      </p:sp>
      <p:sp>
        <p:nvSpPr>
          <p:cNvPr id="42" name="Text Placeholder 2">
            <a:extLst>
              <a:ext uri="{FF2B5EF4-FFF2-40B4-BE49-F238E27FC236}">
                <a16:creationId xmlns:a16="http://schemas.microsoft.com/office/drawing/2014/main" id="{6181E7AE-D8FF-F946-BBF8-A29A6BB23154}"/>
              </a:ext>
            </a:extLst>
          </p:cNvPr>
          <p:cNvSpPr>
            <a:spLocks noGrp="1"/>
          </p:cNvSpPr>
          <p:nvPr>
            <p:ph type="body" sz="quarter" idx="43" hasCustomPrompt="1"/>
          </p:nvPr>
        </p:nvSpPr>
        <p:spPr>
          <a:xfrm>
            <a:off x="374173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2015</a:t>
            </a:r>
          </a:p>
        </p:txBody>
      </p:sp>
      <p:sp>
        <p:nvSpPr>
          <p:cNvPr id="43" name="Text Placeholder 2">
            <a:extLst>
              <a:ext uri="{FF2B5EF4-FFF2-40B4-BE49-F238E27FC236}">
                <a16:creationId xmlns:a16="http://schemas.microsoft.com/office/drawing/2014/main" id="{DBCC9E77-B320-CB44-9A31-DFAF35E67A94}"/>
              </a:ext>
            </a:extLst>
          </p:cNvPr>
          <p:cNvSpPr>
            <a:spLocks noGrp="1"/>
          </p:cNvSpPr>
          <p:nvPr>
            <p:ph type="body" sz="quarter" idx="44" hasCustomPrompt="1"/>
          </p:nvPr>
        </p:nvSpPr>
        <p:spPr>
          <a:xfrm>
            <a:off x="525778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2016</a:t>
            </a:r>
          </a:p>
        </p:txBody>
      </p:sp>
      <p:sp>
        <p:nvSpPr>
          <p:cNvPr id="45" name="Text Placeholder 2">
            <a:extLst>
              <a:ext uri="{FF2B5EF4-FFF2-40B4-BE49-F238E27FC236}">
                <a16:creationId xmlns:a16="http://schemas.microsoft.com/office/drawing/2014/main" id="{625382FF-9F07-074E-BF38-27A1897D9B8A}"/>
              </a:ext>
            </a:extLst>
          </p:cNvPr>
          <p:cNvSpPr>
            <a:spLocks noGrp="1"/>
          </p:cNvSpPr>
          <p:nvPr>
            <p:ph type="body" sz="quarter" idx="45" hasCustomPrompt="1"/>
          </p:nvPr>
        </p:nvSpPr>
        <p:spPr>
          <a:xfrm>
            <a:off x="6781141"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2017</a:t>
            </a:r>
          </a:p>
        </p:txBody>
      </p:sp>
      <p:sp>
        <p:nvSpPr>
          <p:cNvPr id="46" name="Text Placeholder 2">
            <a:extLst>
              <a:ext uri="{FF2B5EF4-FFF2-40B4-BE49-F238E27FC236}">
                <a16:creationId xmlns:a16="http://schemas.microsoft.com/office/drawing/2014/main" id="{25643073-65B6-4A43-9940-99F434ED618E}"/>
              </a:ext>
            </a:extLst>
          </p:cNvPr>
          <p:cNvSpPr>
            <a:spLocks noGrp="1"/>
          </p:cNvSpPr>
          <p:nvPr>
            <p:ph type="body" sz="quarter" idx="46" hasCustomPrompt="1"/>
          </p:nvPr>
        </p:nvSpPr>
        <p:spPr>
          <a:xfrm>
            <a:off x="8306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2018</a:t>
            </a:r>
          </a:p>
        </p:txBody>
      </p:sp>
      <p:sp>
        <p:nvSpPr>
          <p:cNvPr id="47" name="Text Placeholder 2">
            <a:extLst>
              <a:ext uri="{FF2B5EF4-FFF2-40B4-BE49-F238E27FC236}">
                <a16:creationId xmlns:a16="http://schemas.microsoft.com/office/drawing/2014/main" id="{77F77E3A-6EE7-3346-B73D-8E7FA8662B5F}"/>
              </a:ext>
            </a:extLst>
          </p:cNvPr>
          <p:cNvSpPr>
            <a:spLocks noGrp="1"/>
          </p:cNvSpPr>
          <p:nvPr>
            <p:ph type="body" sz="quarter" idx="47" hasCustomPrompt="1"/>
          </p:nvPr>
        </p:nvSpPr>
        <p:spPr>
          <a:xfrm>
            <a:off x="983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2019-2020</a:t>
            </a:r>
          </a:p>
        </p:txBody>
      </p:sp>
    </p:spTree>
    <p:extLst>
      <p:ext uri="{BB962C8B-B14F-4D97-AF65-F5344CB8AC3E}">
        <p14:creationId xmlns:p14="http://schemas.microsoft.com/office/powerpoint/2010/main" val="4098224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4BEC0-8FF6-094D-9842-8FF1FFB5B29E}"/>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70C5BC0-F5A7-F049-A3F3-769AF7D2A78F}"/>
              </a:ext>
            </a:extLst>
          </p:cNvPr>
          <p:cNvSpPr txBox="1"/>
          <p:nvPr userDrawn="1"/>
        </p:nvSpPr>
        <p:spPr>
          <a:xfrm>
            <a:off x="2437947"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686E14B-6982-944A-B224-FC61E0D4E0FA}"/>
              </a:ext>
            </a:extLst>
          </p:cNvPr>
          <p:cNvSpPr/>
          <p:nvPr userDrawn="1"/>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dirty="0">
                <a:solidFill>
                  <a:schemeClr val="accent5"/>
                </a:solidFill>
                <a:effectLst/>
                <a:latin typeface="Roboto" charset="0"/>
              </a:rPr>
              <a:t>Blue Cross Blue Shield of Massachusetts is an Independent Licensee of the Blue Cross and Blue Shield Association.</a:t>
            </a:r>
            <a:endParaRPr lang="en-US" sz="550" dirty="0">
              <a:solidFill>
                <a:schemeClr val="accent5"/>
              </a:solidFill>
            </a:endParaRPr>
          </a:p>
        </p:txBody>
      </p:sp>
      <p:pic>
        <p:nvPicPr>
          <p:cNvPr id="5" name="Picture 4" descr="A picture containing drawing&#10;&#10;Description automatically generated">
            <a:extLst>
              <a:ext uri="{FF2B5EF4-FFF2-40B4-BE49-F238E27FC236}">
                <a16:creationId xmlns:a16="http://schemas.microsoft.com/office/drawing/2014/main" id="{29707C4B-CEF9-9C42-97B0-F8A6FB627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9" name="Text Placeholder 16">
            <a:extLst>
              <a:ext uri="{FF2B5EF4-FFF2-40B4-BE49-F238E27FC236}">
                <a16:creationId xmlns:a16="http://schemas.microsoft.com/office/drawing/2014/main" id="{A55BB19E-70C3-7441-9BAB-79FE43FB11F7}"/>
              </a:ext>
            </a:extLst>
          </p:cNvPr>
          <p:cNvSpPr>
            <a:spLocks noGrp="1"/>
          </p:cNvSpPr>
          <p:nvPr>
            <p:ph type="body" sz="quarter" idx="14" hasCustomPrompt="1"/>
          </p:nvPr>
        </p:nvSpPr>
        <p:spPr>
          <a:xfrm>
            <a:off x="3512570" y="3733800"/>
            <a:ext cx="5166860" cy="381000"/>
          </a:xfrm>
          <a:prstGeom prst="rect">
            <a:avLst/>
          </a:prstGeom>
          <a:ln>
            <a:noFill/>
          </a:ln>
        </p:spPr>
        <p:txBody>
          <a:bodyPr/>
          <a:lstStyle>
            <a:lvl1pPr marL="0" indent="0" algn="ctr">
              <a:buNone/>
              <a:defRPr sz="1000" spc="0">
                <a:solidFill>
                  <a:schemeClr val="bg1"/>
                </a:solidFill>
                <a:latin typeface="DM Sans" pitchFamily="2" charset="77"/>
              </a:defRPr>
            </a:lvl1pPr>
          </a:lstStyle>
          <a:p>
            <a:pPr lvl="0"/>
            <a:r>
              <a:rPr lang="en-US" dirty="0"/>
              <a:t>Blue Cross Blue Shield of Massachusetts is an Independent Licensee </a:t>
            </a:r>
            <a:br>
              <a:rPr lang="en-US" dirty="0"/>
            </a:br>
            <a:r>
              <a:rPr lang="en-US" dirty="0"/>
              <a:t>of the Blue Cross and Blue Shield Association. </a:t>
            </a:r>
          </a:p>
        </p:txBody>
      </p:sp>
      <p:sp>
        <p:nvSpPr>
          <p:cNvPr id="10" name="TextBox 9">
            <a:extLst>
              <a:ext uri="{FF2B5EF4-FFF2-40B4-BE49-F238E27FC236}">
                <a16:creationId xmlns:a16="http://schemas.microsoft.com/office/drawing/2014/main" id="{0881CFF1-D86B-5549-905F-DBEA6B1678CC}"/>
              </a:ext>
            </a:extLst>
          </p:cNvPr>
          <p:cNvSpPr txBox="1"/>
          <p:nvPr userDrawn="1"/>
        </p:nvSpPr>
        <p:spPr>
          <a:xfrm>
            <a:off x="2437948"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3DC3788-E544-F745-BF9A-98885E5F5ABC}"/>
              </a:ext>
            </a:extLst>
          </p:cNvPr>
          <p:cNvSpPr/>
          <p:nvPr userDrawn="1"/>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dirty="0">
                <a:solidFill>
                  <a:schemeClr val="bg1"/>
                </a:solidFill>
                <a:effectLst/>
                <a:latin typeface="Roboto" charset="0"/>
              </a:rPr>
              <a:t>Blue Cross Blue Shield of Massachusetts is an Independent Licensee of the Blue Cross and Blue Shield Association.</a:t>
            </a:r>
            <a:endParaRPr lang="en-US" sz="550" dirty="0">
              <a:solidFill>
                <a:schemeClr val="bg1"/>
              </a:solidFill>
            </a:endParaRPr>
          </a:p>
        </p:txBody>
      </p:sp>
    </p:spTree>
    <p:extLst>
      <p:ext uri="{BB962C8B-B14F-4D97-AF65-F5344CB8AC3E}">
        <p14:creationId xmlns:p14="http://schemas.microsoft.com/office/powerpoint/2010/main" val="381888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0" y="3124200"/>
            <a:ext cx="6705600" cy="540917"/>
          </a:xfrm>
          <a:prstGeom prst="rect">
            <a:avLst/>
          </a:prstGeom>
        </p:spPr>
        <p:txBody>
          <a:bodyPr wrap="square" lIns="0" tIns="0" rIns="0" bIns="0">
            <a:noAutofit/>
          </a:bodyPr>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66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dirty="0"/>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sp>
        <p:nvSpPr>
          <p:cNvPr id="11" name="TextBox 10">
            <a:extLst>
              <a:ext uri="{FF2B5EF4-FFF2-40B4-BE49-F238E27FC236}">
                <a16:creationId xmlns:a16="http://schemas.microsoft.com/office/drawing/2014/main" id="{F5138213-F426-314B-9F9A-753C5C7C9550}"/>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12128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0" y="3733800"/>
            <a:ext cx="6705600" cy="304800"/>
          </a:xfrm>
          <a:prstGeom prst="rect">
            <a:avLst/>
          </a:prstGeom>
        </p:spPr>
        <p:txBody>
          <a:bodyPr lIns="0" tIns="0" rIns="0" bIns="0"/>
          <a:lstStyle>
            <a:lvl1pPr marL="0" indent="0">
              <a:buNone/>
              <a:defRPr sz="1800" b="0" i="0" cap="all" spc="0" baseline="0">
                <a:solidFill>
                  <a:schemeClr val="accent1"/>
                </a:solidFill>
                <a:latin typeface="DM Sans" pitchFamily="2" charset="77"/>
              </a:defRPr>
            </a:lvl1pPr>
          </a:lstStyle>
          <a:p>
            <a:pPr lvl="0"/>
            <a:r>
              <a:rPr lang="en-US" dirty="0"/>
              <a:t>SECTION SUBTITLE</a:t>
            </a:r>
          </a:p>
        </p:txBody>
      </p:sp>
      <p:sp>
        <p:nvSpPr>
          <p:cNvPr id="7" name="Rectangle 6">
            <a:extLst>
              <a:ext uri="{FF2B5EF4-FFF2-40B4-BE49-F238E27FC236}">
                <a16:creationId xmlns:a16="http://schemas.microsoft.com/office/drawing/2014/main" id="{82B07457-5542-0E42-A263-2A5C87968823}"/>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sp>
        <p:nvSpPr>
          <p:cNvPr id="8" name="TextBox 7">
            <a:extLst>
              <a:ext uri="{FF2B5EF4-FFF2-40B4-BE49-F238E27FC236}">
                <a16:creationId xmlns:a16="http://schemas.microsoft.com/office/drawing/2014/main" id="{0984A120-E060-8445-8888-BAF21DD4C4A8}"/>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79918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Placeholder</a:t>
            </a:r>
          </a:p>
        </p:txBody>
      </p:sp>
    </p:spTree>
    <p:extLst>
      <p:ext uri="{BB962C8B-B14F-4D97-AF65-F5344CB8AC3E}">
        <p14:creationId xmlns:p14="http://schemas.microsoft.com/office/powerpoint/2010/main" val="60368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dirty="0"/>
              <a:t>SECTION SUBTITLE</a:t>
            </a:r>
          </a:p>
        </p:txBody>
      </p:sp>
      <p:sp>
        <p:nvSpPr>
          <p:cNvPr id="18" name="TextBox 17">
            <a:extLst>
              <a:ext uri="{FF2B5EF4-FFF2-40B4-BE49-F238E27FC236}">
                <a16:creationId xmlns:a16="http://schemas.microsoft.com/office/drawing/2014/main" id="{B2C99472-6389-8F43-9069-8AD6C04F469E}"/>
              </a:ext>
            </a:extLst>
          </p:cNvPr>
          <p:cNvSpPr txBox="1"/>
          <p:nvPr userDrawn="1"/>
        </p:nvSpPr>
        <p:spPr>
          <a:xfrm>
            <a:off x="4315968"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3B8631D-3F22-CA48-99D2-3E802A18CBAE}"/>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chemeClr val="accent5"/>
                </a:solidFill>
                <a:effectLst/>
                <a:latin typeface="Roboto" charset="0"/>
              </a:rPr>
              <a:t>Blue Cross Blue Shield of Massachusetts is an Independent Licensee of the Blue Cross and Blue Shield Association.</a:t>
            </a:r>
            <a:endParaRPr lang="en-US" sz="550" dirty="0">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Tree>
    <p:extLst>
      <p:ext uri="{BB962C8B-B14F-4D97-AF65-F5344CB8AC3E}">
        <p14:creationId xmlns:p14="http://schemas.microsoft.com/office/powerpoint/2010/main" val="245094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0" y="1447800"/>
            <a:ext cx="2438400" cy="3505200"/>
          </a:xfrm>
          <a:prstGeom prst="rect">
            <a:avLst/>
          </a:prstGeom>
        </p:spPr>
        <p:txBody>
          <a:bodyPr anchor="ctr" anchorCtr="0"/>
          <a:lstStyle>
            <a:lvl1pPr marL="0" indent="0" algn="r">
              <a:buNone/>
              <a:defRPr sz="4800" b="0" cap="all" spc="0" baseline="0">
                <a:solidFill>
                  <a:schemeClr val="accent4"/>
                </a:solidFill>
                <a:latin typeface="Bebas Neue" panose="020B0606020202050201" pitchFamily="34" charset="77"/>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0" y="1447800"/>
            <a:ext cx="6497559" cy="3505200"/>
          </a:xfrm>
          <a:prstGeom prst="rect">
            <a:avLst/>
          </a:prstGeom>
        </p:spPr>
        <p:txBody>
          <a:bodyPr anchor="ctr" anchorCtr="0"/>
          <a:lstStyle>
            <a:lvl1pPr>
              <a:buClr>
                <a:srgbClr val="164E9C"/>
              </a:buClr>
              <a:defRPr sz="2400" b="0" i="0" baseline="0">
                <a:solidFill>
                  <a:schemeClr val="accent1"/>
                </a:solidFill>
                <a:latin typeface="DM Sans" pitchFamily="2" charset="77"/>
              </a:defRPr>
            </a:lvl1pPr>
            <a:lvl2pPr>
              <a:buClr>
                <a:srgbClr val="164E9C"/>
              </a:buClr>
              <a:defRPr sz="2000" b="0" i="0" baseline="0">
                <a:solidFill>
                  <a:schemeClr val="accent1"/>
                </a:solidFill>
                <a:latin typeface="DM Sans" pitchFamily="2" charset="77"/>
              </a:defRPr>
            </a:lvl2pPr>
            <a:lvl3pPr>
              <a:buClr>
                <a:srgbClr val="164E9C"/>
              </a:buClr>
              <a:defRPr sz="1800" b="0" i="0" baseline="0">
                <a:solidFill>
                  <a:schemeClr val="accent1"/>
                </a:solidFill>
                <a:latin typeface="DM Sans" pitchFamily="2" charset="77"/>
              </a:defRPr>
            </a:lvl3pPr>
            <a:lvl4pPr>
              <a:buClr>
                <a:srgbClr val="164E9C"/>
              </a:buClr>
              <a:defRPr sz="1600" b="0" i="0" baseline="0">
                <a:solidFill>
                  <a:schemeClr val="accent1"/>
                </a:solidFill>
                <a:latin typeface="DM Sans" pitchFamily="2" charset="77"/>
              </a:defRPr>
            </a:lvl4pPr>
            <a:lvl5pPr>
              <a:buClr>
                <a:srgbClr val="164E9C"/>
              </a:buClr>
              <a:defRPr sz="1400" b="0" i="0" baseline="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userDrawn="1"/>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7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0" baseline="0">
                <a:solidFill>
                  <a:schemeClr val="accent1"/>
                </a:solidFill>
                <a:latin typeface="DM Sans"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userDrawn="1"/>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65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5" y="1673352"/>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0" y="1673352"/>
            <a:ext cx="3865775" cy="145084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a:t>
            </a:r>
          </a:p>
        </p:txBody>
      </p:sp>
      <p:cxnSp>
        <p:nvCxnSpPr>
          <p:cNvPr id="12" name="Straight Connector 11">
            <a:extLst>
              <a:ext uri="{FF2B5EF4-FFF2-40B4-BE49-F238E27FC236}">
                <a16:creationId xmlns:a16="http://schemas.microsoft.com/office/drawing/2014/main" id="{3D338B26-BF12-5F49-8E36-1E0876FB9109}"/>
              </a:ext>
            </a:extLst>
          </p:cNvPr>
          <p:cNvCxnSpPr>
            <a:cxnSpLocks/>
          </p:cNvCxnSpPr>
          <p:nvPr userDrawn="1"/>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5" y="1673352"/>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886451394"/>
      </p:ext>
    </p:extLst>
  </p:cSld>
  <p:clrMapOvr>
    <a:masterClrMapping/>
  </p:clrMapOvr>
  <p:extLst>
    <p:ext uri="{DCECCB84-F9BA-43D5-87BE-67443E8EF086}">
      <p15:sldGuideLst xmlns:p15="http://schemas.microsoft.com/office/powerpoint/2012/main">
        <p15:guide id="1" orient="horz" pos="2352" userDrawn="1">
          <p15:clr>
            <a:srgbClr val="FBAE40"/>
          </p15:clr>
        </p15:guide>
        <p15:guide id="2" pos="432" userDrawn="1">
          <p15:clr>
            <a:srgbClr val="FBAE40"/>
          </p15:clr>
        </p15:guide>
        <p15:guide id="3" orient="horz" pos="11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EFE4E2D-0C82-0343-AAFC-C7EC87AAB798}"/>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875428D-4C5C-A849-9B5B-866A00438A2A}"/>
              </a:ext>
            </a:extLst>
          </p:cNvPr>
          <p:cNvSpPr txBox="1"/>
          <p:nvPr userDrawn="1"/>
        </p:nvSpPr>
        <p:spPr>
          <a:xfrm>
            <a:off x="11405978" y="6474023"/>
            <a:ext cx="481222"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1808B6-F8CC-5041-A2DB-E51A230E32A8}"/>
              </a:ext>
            </a:extLst>
          </p:cNvPr>
          <p:cNvSpPr txBox="1"/>
          <p:nvPr userDrawn="1"/>
        </p:nvSpPr>
        <p:spPr>
          <a:xfrm>
            <a:off x="3330799"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19CF78B-8C05-4A4A-80E3-5AA1D8D510F2}"/>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rgbClr val="999999"/>
                </a:solidFill>
                <a:effectLst/>
                <a:latin typeface="Roboto" charset="0"/>
              </a:rPr>
              <a:t>Blue Cross Blue Shield of Massachusetts is an Independent Licensee of the Blue Cross and Blue Shield Association.</a:t>
            </a:r>
            <a:endParaRPr lang="en-US" sz="550" dirty="0"/>
          </a:p>
        </p:txBody>
      </p:sp>
      <p:pic>
        <p:nvPicPr>
          <p:cNvPr id="5" name="Picture 4" descr="A picture containing object, clock, drawing&#10;&#10;Description automatically generated">
            <a:extLst>
              <a:ext uri="{FF2B5EF4-FFF2-40B4-BE49-F238E27FC236}">
                <a16:creationId xmlns:a16="http://schemas.microsoft.com/office/drawing/2014/main" id="{1375DD4F-72FB-DC45-A82F-BCB8C643AE48}"/>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4171466387"/>
      </p:ext>
    </p:extLst>
  </p:cSld>
  <p:clrMap bg1="lt1" tx1="dk1" bg2="lt2" tx2="dk2" accent1="accent1" accent2="accent2" accent3="accent3" accent4="accent4" accent5="accent5" accent6="accent6" hlink="hlink" folHlink="folHlink"/>
  <p:sldLayoutIdLst>
    <p:sldLayoutId id="2147484539" r:id="rId1"/>
    <p:sldLayoutId id="2147484549" r:id="rId2"/>
    <p:sldLayoutId id="2147484540" r:id="rId3"/>
    <p:sldLayoutId id="2147484547" r:id="rId4"/>
    <p:sldLayoutId id="2147484560" r:id="rId5"/>
    <p:sldLayoutId id="2147484550" r:id="rId6"/>
    <p:sldLayoutId id="2147484531" r:id="rId7"/>
    <p:sldLayoutId id="2147484484" r:id="rId8"/>
    <p:sldLayoutId id="2147484542" r:id="rId9"/>
    <p:sldLayoutId id="2147484541" r:id="rId10"/>
    <p:sldLayoutId id="2147484552" r:id="rId11"/>
    <p:sldLayoutId id="2147484553" r:id="rId12"/>
    <p:sldLayoutId id="2147484554" r:id="rId13"/>
    <p:sldLayoutId id="2147484532" r:id="rId14"/>
    <p:sldLayoutId id="2147484544" r:id="rId15"/>
    <p:sldLayoutId id="2147484546" r:id="rId16"/>
    <p:sldLayoutId id="2147484545" r:id="rId17"/>
    <p:sldLayoutId id="2147484562" r:id="rId18"/>
    <p:sldLayoutId id="2147484485" r:id="rId19"/>
    <p:sldLayoutId id="2147484486" r:id="rId20"/>
    <p:sldLayoutId id="2147484487" r:id="rId21"/>
    <p:sldLayoutId id="2147484488" r:id="rId22"/>
    <p:sldLayoutId id="2147484529" r:id="rId23"/>
    <p:sldLayoutId id="2147484561"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3840" userDrawn="1">
          <p15:clr>
            <a:srgbClr val="F26B43"/>
          </p15:clr>
        </p15:guide>
        <p15:guide id="4" pos="7296" userDrawn="1">
          <p15:clr>
            <a:srgbClr val="F26B43"/>
          </p15:clr>
        </p15:guide>
        <p15:guide id="6" orient="horz" pos="1104" userDrawn="1">
          <p15:clr>
            <a:srgbClr val="F26B43"/>
          </p15:clr>
        </p15:guide>
        <p15:guide id="7" pos="432" userDrawn="1">
          <p15:clr>
            <a:srgbClr val="F26B43"/>
          </p15:clr>
        </p15:guide>
        <p15:guide id="8" orient="horz" pos="384" userDrawn="1">
          <p15:clr>
            <a:srgbClr val="F26B43"/>
          </p15:clr>
        </p15:guide>
        <p15:guide id="9" orient="horz" pos="624" userDrawn="1">
          <p15:clr>
            <a:srgbClr val="F26B43"/>
          </p15:clr>
        </p15:guide>
        <p15:guide id="10"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bcg.com/publications/2023/rethink-brand-marketing-budget" TargetMode="Externa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BF433-C7C0-0741-9D5D-0CCFF69723D8}"/>
              </a:ext>
            </a:extLst>
          </p:cNvPr>
          <p:cNvSpPr>
            <a:spLocks noGrp="1"/>
          </p:cNvSpPr>
          <p:nvPr>
            <p:ph type="body" sz="quarter" idx="12"/>
          </p:nvPr>
        </p:nvSpPr>
        <p:spPr>
          <a:xfrm>
            <a:off x="1280159" y="2743200"/>
            <a:ext cx="2987041" cy="252954"/>
          </a:xfrm>
        </p:spPr>
        <p:txBody>
          <a:bodyPr/>
          <a:lstStyle/>
          <a:p>
            <a:r>
              <a:rPr lang="en-US" dirty="0">
                <a:solidFill>
                  <a:srgbClr val="FF0000"/>
                </a:solidFill>
              </a:rPr>
              <a:t>DRAFT: 9/27/2024</a:t>
            </a:r>
          </a:p>
        </p:txBody>
      </p:sp>
      <p:sp>
        <p:nvSpPr>
          <p:cNvPr id="4" name="Text Placeholder 3">
            <a:extLst>
              <a:ext uri="{FF2B5EF4-FFF2-40B4-BE49-F238E27FC236}">
                <a16:creationId xmlns:a16="http://schemas.microsoft.com/office/drawing/2014/main" id="{9FEE0A79-9041-6E18-ED67-31471CEC41B3}"/>
              </a:ext>
            </a:extLst>
          </p:cNvPr>
          <p:cNvSpPr>
            <a:spLocks noGrp="1"/>
          </p:cNvSpPr>
          <p:nvPr>
            <p:ph type="body" sz="quarter" idx="15"/>
          </p:nvPr>
        </p:nvSpPr>
        <p:spPr>
          <a:xfrm>
            <a:off x="1219200" y="3127577"/>
            <a:ext cx="8001000" cy="612649"/>
          </a:xfrm>
        </p:spPr>
        <p:txBody>
          <a:bodyPr/>
          <a:lstStyle/>
          <a:p>
            <a:r>
              <a:rPr lang="en-US" dirty="0"/>
              <a:t>Marketing 2025 Budget reassessment</a:t>
            </a:r>
          </a:p>
        </p:txBody>
      </p:sp>
      <p:sp>
        <p:nvSpPr>
          <p:cNvPr id="6" name="Text Placeholder 5">
            <a:extLst>
              <a:ext uri="{FF2B5EF4-FFF2-40B4-BE49-F238E27FC236}">
                <a16:creationId xmlns:a16="http://schemas.microsoft.com/office/drawing/2014/main" id="{63E509BA-7CC3-C86B-E3EB-A0F5D5BE9C6A}"/>
              </a:ext>
            </a:extLst>
          </p:cNvPr>
          <p:cNvSpPr>
            <a:spLocks noGrp="1"/>
          </p:cNvSpPr>
          <p:nvPr>
            <p:ph type="body" sz="quarter" idx="10"/>
          </p:nvPr>
        </p:nvSpPr>
        <p:spPr>
          <a:xfrm>
            <a:off x="1280159" y="3968826"/>
            <a:ext cx="7543800" cy="914400"/>
          </a:xfrm>
        </p:spPr>
        <p:txBody>
          <a:bodyPr/>
          <a:lstStyle/>
          <a:p>
            <a:r>
              <a:rPr lang="en-US" dirty="0"/>
              <a:t>A case for sustaining</a:t>
            </a:r>
          </a:p>
        </p:txBody>
      </p:sp>
    </p:spTree>
    <p:extLst>
      <p:ext uri="{BB962C8B-B14F-4D97-AF65-F5344CB8AC3E}">
        <p14:creationId xmlns:p14="http://schemas.microsoft.com/office/powerpoint/2010/main" val="2283057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C6CEE-8551-A163-F3C5-43264A09F58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73AF9E2-D645-F9E1-16F0-7CFDABF29F13}"/>
              </a:ext>
            </a:extLst>
          </p:cNvPr>
          <p:cNvSpPr>
            <a:spLocks noGrp="1"/>
          </p:cNvSpPr>
          <p:nvPr>
            <p:ph type="body" sz="quarter" idx="10"/>
          </p:nvPr>
        </p:nvSpPr>
        <p:spPr/>
        <p:txBody>
          <a:bodyPr/>
          <a:lstStyle/>
          <a:p>
            <a:r>
              <a:rPr lang="en-US" sz="2800" dirty="0"/>
              <a:t>In summary: Recommend No additional brand cuts in 2025 </a:t>
            </a:r>
          </a:p>
        </p:txBody>
      </p:sp>
      <p:sp>
        <p:nvSpPr>
          <p:cNvPr id="5" name="TextBox 4">
            <a:extLst>
              <a:ext uri="{FF2B5EF4-FFF2-40B4-BE49-F238E27FC236}">
                <a16:creationId xmlns:a16="http://schemas.microsoft.com/office/drawing/2014/main" id="{F8BCAAFB-B087-D9DE-3BEF-C9AC391F55A7}"/>
              </a:ext>
            </a:extLst>
          </p:cNvPr>
          <p:cNvSpPr txBox="1"/>
          <p:nvPr/>
        </p:nvSpPr>
        <p:spPr>
          <a:xfrm>
            <a:off x="2028705" y="4039930"/>
            <a:ext cx="3581400" cy="913070"/>
          </a:xfrm>
          <a:prstGeom prst="rect">
            <a:avLst/>
          </a:prstGeom>
          <a:noFill/>
        </p:spPr>
        <p:txBody>
          <a:bodyPr wrap="square">
            <a:spAutoFit/>
          </a:bodyPr>
          <a:lstStyle/>
          <a:p>
            <a:pPr marL="0" lvl="1" indent="0" algn="ctr">
              <a:lnSpc>
                <a:spcPts val="1600"/>
              </a:lnSpc>
              <a:buNone/>
            </a:pPr>
            <a:r>
              <a:rPr lang="en-US" sz="1400" dirty="0">
                <a:latin typeface="DM Sans" pitchFamily="2" charset="77"/>
              </a:rPr>
              <a:t>We will achieve greater market visibility, prevent competitive encroachment in our priority lanes, and protect our brand health and leadership positioning.</a:t>
            </a:r>
          </a:p>
        </p:txBody>
      </p:sp>
      <p:sp>
        <p:nvSpPr>
          <p:cNvPr id="6" name="TextBox 5">
            <a:extLst>
              <a:ext uri="{FF2B5EF4-FFF2-40B4-BE49-F238E27FC236}">
                <a16:creationId xmlns:a16="http://schemas.microsoft.com/office/drawing/2014/main" id="{1DE6339A-A19B-A75F-5FFD-8CE8BCA8091D}"/>
              </a:ext>
            </a:extLst>
          </p:cNvPr>
          <p:cNvSpPr txBox="1"/>
          <p:nvPr/>
        </p:nvSpPr>
        <p:spPr>
          <a:xfrm>
            <a:off x="6169062" y="4004241"/>
            <a:ext cx="3581400" cy="913070"/>
          </a:xfrm>
          <a:prstGeom prst="rect">
            <a:avLst/>
          </a:prstGeom>
          <a:noFill/>
        </p:spPr>
        <p:txBody>
          <a:bodyPr wrap="square">
            <a:spAutoFit/>
          </a:bodyPr>
          <a:lstStyle/>
          <a:p>
            <a:pPr marL="0" lvl="1" indent="0" algn="ctr">
              <a:lnSpc>
                <a:spcPts val="1600"/>
              </a:lnSpc>
              <a:buNone/>
            </a:pPr>
            <a:r>
              <a:rPr lang="en-US" sz="1400" dirty="0">
                <a:latin typeface="DM Sans" pitchFamily="2" charset="77"/>
              </a:rPr>
              <a:t>We will sustain healthier levels of strategic agency partnership, which is crucial for future planning and campaign/content production.</a:t>
            </a:r>
          </a:p>
        </p:txBody>
      </p:sp>
      <p:sp>
        <p:nvSpPr>
          <p:cNvPr id="7" name="Rectangle 6">
            <a:extLst>
              <a:ext uri="{FF2B5EF4-FFF2-40B4-BE49-F238E27FC236}">
                <a16:creationId xmlns:a16="http://schemas.microsoft.com/office/drawing/2014/main" id="{C4722FE0-9044-3DC3-BCF5-571F494BD2F1}"/>
              </a:ext>
            </a:extLst>
          </p:cNvPr>
          <p:cNvSpPr/>
          <p:nvPr/>
        </p:nvSpPr>
        <p:spPr>
          <a:xfrm>
            <a:off x="1450935" y="2057400"/>
            <a:ext cx="8991600" cy="3276600"/>
          </a:xfrm>
          <a:prstGeom prst="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a:extLst>
              <a:ext uri="{FF2B5EF4-FFF2-40B4-BE49-F238E27FC236}">
                <a16:creationId xmlns:a16="http://schemas.microsoft.com/office/drawing/2014/main" id="{9DC7716D-6783-741E-F4F6-8E1CCA00997E}"/>
              </a:ext>
            </a:extLst>
          </p:cNvPr>
          <p:cNvSpPr txBox="1">
            <a:spLocks/>
          </p:cNvSpPr>
          <p:nvPr/>
        </p:nvSpPr>
        <p:spPr>
          <a:xfrm>
            <a:off x="2514600" y="1679629"/>
            <a:ext cx="6864270" cy="838145"/>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0">
                <a:solidFill>
                  <a:schemeClr val="accent1"/>
                </a:solidFill>
                <a:latin typeface="DM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0">
                <a:solidFill>
                  <a:schemeClr val="accent1"/>
                </a:solidFill>
                <a:latin typeface="DM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spc="0">
                <a:solidFill>
                  <a:schemeClr val="accent1"/>
                </a:solidFill>
                <a:latin typeface="DM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spc="0">
                <a:solidFill>
                  <a:schemeClr val="accent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ts val="2000"/>
              </a:lnSpc>
              <a:spcAft>
                <a:spcPts val="0"/>
              </a:spcAft>
              <a:buFont typeface="Arial" panose="020B0604020202020204" pitchFamily="34" charset="0"/>
              <a:buNone/>
            </a:pPr>
            <a:r>
              <a:rPr lang="en-US" sz="1800" b="1" dirty="0"/>
              <a:t>We will sharpen our strategies around channel investment, partnership decisions, and our messaging mix (between Brand and B2B) in order to maximize our budget impact.</a:t>
            </a:r>
          </a:p>
        </p:txBody>
      </p:sp>
      <p:pic>
        <p:nvPicPr>
          <p:cNvPr id="11" name="Picture 10">
            <a:extLst>
              <a:ext uri="{FF2B5EF4-FFF2-40B4-BE49-F238E27FC236}">
                <a16:creationId xmlns:a16="http://schemas.microsoft.com/office/drawing/2014/main" id="{E55BA2B2-7D4C-1456-DD6C-22663D472BE3}"/>
              </a:ext>
            </a:extLst>
          </p:cNvPr>
          <p:cNvPicPr>
            <a:picLocks noChangeAspect="1"/>
          </p:cNvPicPr>
          <p:nvPr/>
        </p:nvPicPr>
        <p:blipFill>
          <a:blip r:embed="rId2"/>
          <a:stretch>
            <a:fillRect/>
          </a:stretch>
        </p:blipFill>
        <p:spPr>
          <a:xfrm>
            <a:off x="7445412" y="3051707"/>
            <a:ext cx="1028700" cy="640080"/>
          </a:xfrm>
          <a:prstGeom prst="rect">
            <a:avLst/>
          </a:prstGeom>
        </p:spPr>
      </p:pic>
      <p:pic>
        <p:nvPicPr>
          <p:cNvPr id="15" name="Picture 14">
            <a:extLst>
              <a:ext uri="{FF2B5EF4-FFF2-40B4-BE49-F238E27FC236}">
                <a16:creationId xmlns:a16="http://schemas.microsoft.com/office/drawing/2014/main" id="{FC5873AC-A9AE-8666-9AC8-D79ECCAAD94E}"/>
              </a:ext>
            </a:extLst>
          </p:cNvPr>
          <p:cNvPicPr>
            <a:picLocks noChangeAspect="1"/>
          </p:cNvPicPr>
          <p:nvPr/>
        </p:nvPicPr>
        <p:blipFill>
          <a:blip r:embed="rId3"/>
          <a:stretch>
            <a:fillRect/>
          </a:stretch>
        </p:blipFill>
        <p:spPr>
          <a:xfrm>
            <a:off x="3164242" y="2783579"/>
            <a:ext cx="1157868" cy="990546"/>
          </a:xfrm>
          <a:prstGeom prst="rect">
            <a:avLst/>
          </a:prstGeom>
        </p:spPr>
      </p:pic>
    </p:spTree>
    <p:extLst>
      <p:ext uri="{BB962C8B-B14F-4D97-AF65-F5344CB8AC3E}">
        <p14:creationId xmlns:p14="http://schemas.microsoft.com/office/powerpoint/2010/main" val="2089333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C81595-EDFC-2ECC-1BED-00F26BDD3886}"/>
              </a:ext>
            </a:extLst>
          </p:cNvPr>
          <p:cNvSpPr>
            <a:spLocks noGrp="1"/>
          </p:cNvSpPr>
          <p:nvPr>
            <p:ph type="body" sz="quarter" idx="12"/>
          </p:nvPr>
        </p:nvSpPr>
        <p:spPr>
          <a:xfrm>
            <a:off x="609600" y="1981200"/>
            <a:ext cx="4419600" cy="3276600"/>
          </a:xfrm>
        </p:spPr>
        <p:txBody>
          <a:bodyPr/>
          <a:lstStyle/>
          <a:p>
            <a:pPr marL="0" indent="0">
              <a:lnSpc>
                <a:spcPts val="2100"/>
              </a:lnSpc>
              <a:spcBef>
                <a:spcPts val="0"/>
              </a:spcBef>
              <a:buNone/>
            </a:pPr>
            <a:r>
              <a:rPr lang="en-US" sz="1800" b="1" dirty="0"/>
              <a:t>With a 5% budget reduction requested for 2025, Marketing will reduce paid media, agency fees, and sponsorship dollars which we believe will hurt our brand in the marketplace. </a:t>
            </a:r>
          </a:p>
          <a:p>
            <a:pPr marL="0" indent="0">
              <a:lnSpc>
                <a:spcPts val="2100"/>
              </a:lnSpc>
              <a:spcBef>
                <a:spcPts val="0"/>
              </a:spcBef>
              <a:buNone/>
            </a:pPr>
            <a:endParaRPr lang="en-US" sz="1800" b="1" dirty="0"/>
          </a:p>
          <a:p>
            <a:pPr marL="0" indent="0">
              <a:lnSpc>
                <a:spcPts val="2100"/>
              </a:lnSpc>
              <a:spcBef>
                <a:spcPts val="0"/>
              </a:spcBef>
              <a:buNone/>
            </a:pPr>
            <a:r>
              <a:rPr lang="en-US" sz="1800" b="1" dirty="0"/>
              <a:t>After deep budget cuts in 2024, and additional market assessment, </a:t>
            </a:r>
            <a:r>
              <a:rPr lang="en-US" sz="1800" b="1" i="1" dirty="0"/>
              <a:t>outlined in the following pages</a:t>
            </a:r>
            <a:r>
              <a:rPr lang="en-US" sz="1800" b="1" dirty="0"/>
              <a:t>, we propose that Marketing should maintain its 2024 budget levels and pursue no further cuts.</a:t>
            </a:r>
          </a:p>
        </p:txBody>
      </p:sp>
      <p:sp>
        <p:nvSpPr>
          <p:cNvPr id="3" name="Text Placeholder 2">
            <a:extLst>
              <a:ext uri="{FF2B5EF4-FFF2-40B4-BE49-F238E27FC236}">
                <a16:creationId xmlns:a16="http://schemas.microsoft.com/office/drawing/2014/main" id="{8E7D9573-B98C-2948-867A-ED4A77B12EEE}"/>
              </a:ext>
            </a:extLst>
          </p:cNvPr>
          <p:cNvSpPr>
            <a:spLocks noGrp="1"/>
          </p:cNvSpPr>
          <p:nvPr>
            <p:ph type="body" sz="quarter" idx="10"/>
          </p:nvPr>
        </p:nvSpPr>
        <p:spPr/>
        <p:txBody>
          <a:bodyPr/>
          <a:lstStyle/>
          <a:p>
            <a:r>
              <a:rPr lang="en-US" sz="2800" dirty="0"/>
              <a:t>2025 marketing budget – a Case for sustaining</a:t>
            </a:r>
          </a:p>
        </p:txBody>
      </p:sp>
      <p:sp>
        <p:nvSpPr>
          <p:cNvPr id="7" name="TextBox 6">
            <a:extLst>
              <a:ext uri="{FF2B5EF4-FFF2-40B4-BE49-F238E27FC236}">
                <a16:creationId xmlns:a16="http://schemas.microsoft.com/office/drawing/2014/main" id="{7CDC514A-E88C-6F07-E52D-6D3BB3EC9DA8}"/>
              </a:ext>
            </a:extLst>
          </p:cNvPr>
          <p:cNvSpPr txBox="1"/>
          <p:nvPr/>
        </p:nvSpPr>
        <p:spPr>
          <a:xfrm>
            <a:off x="5562600" y="1981200"/>
            <a:ext cx="5410195" cy="2811026"/>
          </a:xfrm>
          <a:prstGeom prst="rect">
            <a:avLst/>
          </a:prstGeom>
          <a:noFill/>
        </p:spPr>
        <p:txBody>
          <a:bodyPr wrap="square">
            <a:spAutoFit/>
          </a:bodyPr>
          <a:lstStyle/>
          <a:p>
            <a:pPr marL="194310" indent="-194310">
              <a:lnSpc>
                <a:spcPts val="1600"/>
              </a:lnSpc>
              <a:spcAft>
                <a:spcPts val="1000"/>
              </a:spcAft>
              <a:buFont typeface="Arial" panose="020B0604020202020204" pitchFamily="34" charset="0"/>
              <a:buChar char="•"/>
            </a:pPr>
            <a:r>
              <a:rPr lang="en-US" sz="1400" dirty="0">
                <a:latin typeface="DM Sans" pitchFamily="2" charset="77"/>
              </a:rPr>
              <a:t>Maintaining our marketing budget, especially during category downturns, ensures that our brand </a:t>
            </a:r>
            <a:r>
              <a:rPr lang="en-US" sz="1400" b="1" dirty="0">
                <a:latin typeface="DM Sans" pitchFamily="2" charset="77"/>
              </a:rPr>
              <a:t>stays visible</a:t>
            </a:r>
            <a:r>
              <a:rPr lang="en-US" sz="1400" dirty="0">
                <a:latin typeface="DM Sans" pitchFamily="2" charset="77"/>
              </a:rPr>
              <a:t>, </a:t>
            </a:r>
            <a:r>
              <a:rPr lang="en-US" sz="1400" b="1" dirty="0">
                <a:latin typeface="DM Sans" pitchFamily="2" charset="77"/>
              </a:rPr>
              <a:t>competitive</a:t>
            </a:r>
            <a:r>
              <a:rPr lang="en-US" sz="1400" dirty="0">
                <a:latin typeface="DM Sans" pitchFamily="2" charset="77"/>
              </a:rPr>
              <a:t>, and </a:t>
            </a:r>
            <a:r>
              <a:rPr lang="en-US" sz="1400" b="1" dirty="0">
                <a:latin typeface="DM Sans" pitchFamily="2" charset="77"/>
              </a:rPr>
              <a:t>positioned for growth </a:t>
            </a:r>
            <a:r>
              <a:rPr lang="en-US" sz="1400" dirty="0">
                <a:latin typeface="DM Sans" pitchFamily="2" charset="77"/>
              </a:rPr>
              <a:t>when the market, and our business, recovers. </a:t>
            </a:r>
          </a:p>
          <a:p>
            <a:pPr marL="194310" indent="-194310">
              <a:lnSpc>
                <a:spcPts val="1600"/>
              </a:lnSpc>
              <a:spcAft>
                <a:spcPts val="1000"/>
              </a:spcAft>
              <a:buFont typeface="Arial" panose="020B0604020202020204" pitchFamily="34" charset="0"/>
              <a:buChar char="•"/>
            </a:pPr>
            <a:r>
              <a:rPr lang="en-US" sz="1400" dirty="0">
                <a:latin typeface="DM Sans" pitchFamily="2" charset="77"/>
              </a:rPr>
              <a:t>While cutting the budget may offer short-term savings, the long-term risks—such as losing market share, damage to brand health, and giving competitors an advantage —far outweigh the benefits. </a:t>
            </a:r>
          </a:p>
          <a:p>
            <a:pPr marL="194310" indent="-194310">
              <a:lnSpc>
                <a:spcPts val="1600"/>
              </a:lnSpc>
              <a:spcAft>
                <a:spcPts val="1000"/>
              </a:spcAft>
              <a:buFont typeface="Arial" panose="020B0604020202020204" pitchFamily="34" charset="0"/>
              <a:buChar char="•"/>
            </a:pPr>
            <a:r>
              <a:rPr lang="en-US" sz="1400" dirty="0">
                <a:latin typeface="DM Sans" pitchFamily="2" charset="77"/>
              </a:rPr>
              <a:t>Instead, a strategic reallocation of our existing budget and focus on more efficient and impactful channels can provide a more sustainable solution and secure our leadership position in the category.</a:t>
            </a:r>
          </a:p>
        </p:txBody>
      </p:sp>
      <p:cxnSp>
        <p:nvCxnSpPr>
          <p:cNvPr id="8" name="Straight Connector 7">
            <a:extLst>
              <a:ext uri="{FF2B5EF4-FFF2-40B4-BE49-F238E27FC236}">
                <a16:creationId xmlns:a16="http://schemas.microsoft.com/office/drawing/2014/main" id="{3FB30167-6DBE-0536-7D7E-4639335D4B73}"/>
              </a:ext>
            </a:extLst>
          </p:cNvPr>
          <p:cNvCxnSpPr>
            <a:cxnSpLocks/>
          </p:cNvCxnSpPr>
          <p:nvPr/>
        </p:nvCxnSpPr>
        <p:spPr>
          <a:xfrm>
            <a:off x="5334000" y="1981200"/>
            <a:ext cx="0" cy="320040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038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7AC084-5709-C7A3-1D43-E44EDAE2A11B}"/>
              </a:ext>
            </a:extLst>
          </p:cNvPr>
          <p:cNvPicPr>
            <a:picLocks noChangeAspect="1"/>
          </p:cNvPicPr>
          <p:nvPr/>
        </p:nvPicPr>
        <p:blipFill>
          <a:blip r:embed="rId2"/>
          <a:stretch>
            <a:fillRect/>
          </a:stretch>
        </p:blipFill>
        <p:spPr>
          <a:xfrm>
            <a:off x="649605" y="2145241"/>
            <a:ext cx="5434498" cy="1559548"/>
          </a:xfrm>
          <a:prstGeom prst="rect">
            <a:avLst/>
          </a:prstGeom>
        </p:spPr>
      </p:pic>
      <p:sp>
        <p:nvSpPr>
          <p:cNvPr id="3" name="Text Placeholder 2">
            <a:extLst>
              <a:ext uri="{FF2B5EF4-FFF2-40B4-BE49-F238E27FC236}">
                <a16:creationId xmlns:a16="http://schemas.microsoft.com/office/drawing/2014/main" id="{B9EA6BB3-5B36-1A78-6C85-5C0C947C9BFA}"/>
              </a:ext>
            </a:extLst>
          </p:cNvPr>
          <p:cNvSpPr>
            <a:spLocks noGrp="1"/>
          </p:cNvSpPr>
          <p:nvPr>
            <p:ph type="body" sz="quarter" idx="10"/>
          </p:nvPr>
        </p:nvSpPr>
        <p:spPr/>
        <p:txBody>
          <a:bodyPr/>
          <a:lstStyle/>
          <a:p>
            <a:r>
              <a:rPr lang="en-US" sz="2800" dirty="0"/>
              <a:t>The current landscape</a:t>
            </a:r>
          </a:p>
        </p:txBody>
      </p:sp>
      <p:sp>
        <p:nvSpPr>
          <p:cNvPr id="4" name="Text Placeholder 3">
            <a:extLst>
              <a:ext uri="{FF2B5EF4-FFF2-40B4-BE49-F238E27FC236}">
                <a16:creationId xmlns:a16="http://schemas.microsoft.com/office/drawing/2014/main" id="{EBD5D568-6663-8CAA-D663-99A48E63E3D3}"/>
              </a:ext>
            </a:extLst>
          </p:cNvPr>
          <p:cNvSpPr>
            <a:spLocks noGrp="1"/>
          </p:cNvSpPr>
          <p:nvPr>
            <p:ph type="body" sz="quarter" idx="11"/>
          </p:nvPr>
        </p:nvSpPr>
        <p:spPr>
          <a:xfrm>
            <a:off x="603504" y="841248"/>
            <a:ext cx="9683496" cy="609600"/>
          </a:xfrm>
        </p:spPr>
        <p:txBody>
          <a:bodyPr/>
          <a:lstStyle/>
          <a:p>
            <a:r>
              <a:rPr lang="en-US" dirty="0"/>
              <a:t>With the exception of </a:t>
            </a:r>
            <a:r>
              <a:rPr lang="en-US" dirty="0" err="1"/>
              <a:t>Bluebikes</a:t>
            </a:r>
            <a:r>
              <a:rPr lang="en-US" dirty="0"/>
              <a:t>, BCBSMA has dramatically reduced in-market spend since 2020, while competitors’ presence has slowly increased, capitalizing on opportunities that could have been ours. </a:t>
            </a:r>
          </a:p>
        </p:txBody>
      </p:sp>
      <p:sp>
        <p:nvSpPr>
          <p:cNvPr id="20" name="TextBox 19">
            <a:extLst>
              <a:ext uri="{FF2B5EF4-FFF2-40B4-BE49-F238E27FC236}">
                <a16:creationId xmlns:a16="http://schemas.microsoft.com/office/drawing/2014/main" id="{5DC573A4-43F3-7987-004A-7845B05EBCE1}"/>
              </a:ext>
            </a:extLst>
          </p:cNvPr>
          <p:cNvSpPr txBox="1"/>
          <p:nvPr/>
        </p:nvSpPr>
        <p:spPr>
          <a:xfrm>
            <a:off x="680845" y="4645258"/>
            <a:ext cx="4881755" cy="1154162"/>
          </a:xfrm>
          <a:prstGeom prst="rect">
            <a:avLst/>
          </a:prstGeom>
        </p:spPr>
        <p:txBody>
          <a:bodyPr wrap="square" lIns="0" tIns="0" rIns="0" bIns="0" rtlCol="0">
            <a:spAutoFit/>
          </a:bodyPr>
          <a:lstStyle/>
          <a:p>
            <a:pPr algn="l" fontAlgn="auto">
              <a:spcAft>
                <a:spcPts val="0"/>
              </a:spcAft>
            </a:pPr>
            <a:r>
              <a:rPr lang="en-US" sz="2500" dirty="0">
                <a:solidFill>
                  <a:srgbClr val="FF0000"/>
                </a:solidFill>
              </a:rPr>
              <a:t>Insert graph showing competitive spend increases – may not have accurately from Havas</a:t>
            </a:r>
          </a:p>
        </p:txBody>
      </p:sp>
      <p:pic>
        <p:nvPicPr>
          <p:cNvPr id="21" name="Picture 20" descr="A close-up of a logo&#10;&#10;Description automatically generated">
            <a:extLst>
              <a:ext uri="{FF2B5EF4-FFF2-40B4-BE49-F238E27FC236}">
                <a16:creationId xmlns:a16="http://schemas.microsoft.com/office/drawing/2014/main" id="{5B9E4B0B-22DF-CFCD-269E-309782C45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733800"/>
            <a:ext cx="2392680" cy="1101933"/>
          </a:xfrm>
          <a:prstGeom prst="rect">
            <a:avLst/>
          </a:prstGeom>
        </p:spPr>
      </p:pic>
      <p:pic>
        <p:nvPicPr>
          <p:cNvPr id="22" name="Picture 21" descr="A person in a chair in a dental office&#10;&#10;Description automatically generated">
            <a:extLst>
              <a:ext uri="{FF2B5EF4-FFF2-40B4-BE49-F238E27FC236}">
                <a16:creationId xmlns:a16="http://schemas.microsoft.com/office/drawing/2014/main" id="{C0D2DB94-B5C4-0206-5D3A-328154949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600" y="3581400"/>
            <a:ext cx="2176863" cy="2209800"/>
          </a:xfrm>
          <a:prstGeom prst="rect">
            <a:avLst/>
          </a:prstGeom>
        </p:spPr>
      </p:pic>
      <p:pic>
        <p:nvPicPr>
          <p:cNvPr id="23" name="Picture 22" descr="A blue background with white text&#10;&#10;Description automatically generated">
            <a:extLst>
              <a:ext uri="{FF2B5EF4-FFF2-40B4-BE49-F238E27FC236}">
                <a16:creationId xmlns:a16="http://schemas.microsoft.com/office/drawing/2014/main" id="{AA40D562-B88D-8DBB-22D5-33283DEB2F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1384" y="1958639"/>
            <a:ext cx="4776216" cy="1394161"/>
          </a:xfrm>
          <a:prstGeom prst="rect">
            <a:avLst/>
          </a:prstGeom>
        </p:spPr>
      </p:pic>
      <p:sp>
        <p:nvSpPr>
          <p:cNvPr id="2" name="Text Placeholder 4">
            <a:extLst>
              <a:ext uri="{FF2B5EF4-FFF2-40B4-BE49-F238E27FC236}">
                <a16:creationId xmlns:a16="http://schemas.microsoft.com/office/drawing/2014/main" id="{0F229254-3ACB-5779-B1C1-7279D2D4691D}"/>
              </a:ext>
            </a:extLst>
          </p:cNvPr>
          <p:cNvSpPr txBox="1">
            <a:spLocks/>
          </p:cNvSpPr>
          <p:nvPr/>
        </p:nvSpPr>
        <p:spPr>
          <a:xfrm>
            <a:off x="591173" y="1905000"/>
            <a:ext cx="2786380" cy="28223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t>Projected BCBSMA spend </a:t>
            </a:r>
          </a:p>
          <a:p>
            <a:pPr algn="ctr"/>
            <a:r>
              <a:rPr lang="en-US" sz="1200" b="1" dirty="0"/>
              <a:t>2025 vs 2020</a:t>
            </a:r>
          </a:p>
        </p:txBody>
      </p:sp>
      <p:sp>
        <p:nvSpPr>
          <p:cNvPr id="5" name="Text Placeholder 4">
            <a:extLst>
              <a:ext uri="{FF2B5EF4-FFF2-40B4-BE49-F238E27FC236}">
                <a16:creationId xmlns:a16="http://schemas.microsoft.com/office/drawing/2014/main" id="{4D78A5D8-0E78-243E-9600-AF09F183C6B3}"/>
              </a:ext>
            </a:extLst>
          </p:cNvPr>
          <p:cNvSpPr txBox="1">
            <a:spLocks/>
          </p:cNvSpPr>
          <p:nvPr/>
        </p:nvSpPr>
        <p:spPr>
          <a:xfrm>
            <a:off x="3377553" y="1904999"/>
            <a:ext cx="2673096" cy="28223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t>Actual BCBSMA spend </a:t>
            </a:r>
          </a:p>
          <a:p>
            <a:pPr algn="ctr"/>
            <a:r>
              <a:rPr lang="en-US" sz="1200" b="1" dirty="0"/>
              <a:t>2024 vs 2020</a:t>
            </a:r>
          </a:p>
        </p:txBody>
      </p:sp>
      <p:sp>
        <p:nvSpPr>
          <p:cNvPr id="6" name="TextBox 5">
            <a:extLst>
              <a:ext uri="{FF2B5EF4-FFF2-40B4-BE49-F238E27FC236}">
                <a16:creationId xmlns:a16="http://schemas.microsoft.com/office/drawing/2014/main" id="{3DCEEB78-C755-6F32-2761-B9C2079EF4F3}"/>
              </a:ext>
            </a:extLst>
          </p:cNvPr>
          <p:cNvSpPr txBox="1"/>
          <p:nvPr/>
        </p:nvSpPr>
        <p:spPr>
          <a:xfrm>
            <a:off x="680845" y="3704789"/>
            <a:ext cx="5377858" cy="338554"/>
          </a:xfrm>
          <a:prstGeom prst="rect">
            <a:avLst/>
          </a:prstGeom>
        </p:spPr>
        <p:txBody>
          <a:bodyPr wrap="square" lIns="0" tIns="0" rIns="0" bIns="0" rtlCol="0">
            <a:spAutoFit/>
          </a:bodyPr>
          <a:lstStyle/>
          <a:p>
            <a:pPr algn="l" fontAlgn="auto">
              <a:spcAft>
                <a:spcPts val="0"/>
              </a:spcAft>
            </a:pPr>
            <a:r>
              <a:rPr lang="en-US" sz="1100" i="1" dirty="0">
                <a:solidFill>
                  <a:schemeClr val="tx2"/>
                </a:solidFill>
              </a:rPr>
              <a:t>Spend indicated above includes paid media, sponsorships outside of </a:t>
            </a:r>
            <a:r>
              <a:rPr lang="en-US" sz="1100" i="1" dirty="0" err="1">
                <a:solidFill>
                  <a:schemeClr val="tx2"/>
                </a:solidFill>
              </a:rPr>
              <a:t>Bluebikes</a:t>
            </a:r>
            <a:r>
              <a:rPr lang="en-US" sz="1100" i="1" dirty="0">
                <a:solidFill>
                  <a:schemeClr val="tx2"/>
                </a:solidFill>
              </a:rPr>
              <a:t>, and integrated content partnerships</a:t>
            </a:r>
          </a:p>
        </p:txBody>
      </p:sp>
    </p:spTree>
    <p:extLst>
      <p:ext uri="{BB962C8B-B14F-4D97-AF65-F5344CB8AC3E}">
        <p14:creationId xmlns:p14="http://schemas.microsoft.com/office/powerpoint/2010/main" val="325445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9F8FC-7A13-F5F0-B456-910DCEFE548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EC3AB89-0885-A281-F836-CDA6CE4C20BA}"/>
              </a:ext>
            </a:extLst>
          </p:cNvPr>
          <p:cNvSpPr>
            <a:spLocks noGrp="1"/>
          </p:cNvSpPr>
          <p:nvPr>
            <p:ph type="body" sz="quarter" idx="10"/>
          </p:nvPr>
        </p:nvSpPr>
        <p:spPr/>
        <p:txBody>
          <a:bodyPr/>
          <a:lstStyle/>
          <a:p>
            <a:r>
              <a:rPr lang="en-US" sz="2800" dirty="0"/>
              <a:t>Inflation continues to impact media costs</a:t>
            </a:r>
          </a:p>
        </p:txBody>
      </p:sp>
      <p:sp>
        <p:nvSpPr>
          <p:cNvPr id="5" name="Text Placeholder 4">
            <a:extLst>
              <a:ext uri="{FF2B5EF4-FFF2-40B4-BE49-F238E27FC236}">
                <a16:creationId xmlns:a16="http://schemas.microsoft.com/office/drawing/2014/main" id="{C3DB12DF-6F3E-F3FA-99D0-176246C3799F}"/>
              </a:ext>
            </a:extLst>
          </p:cNvPr>
          <p:cNvSpPr>
            <a:spLocks noGrp="1"/>
          </p:cNvSpPr>
          <p:nvPr>
            <p:ph type="body" sz="quarter" idx="11"/>
          </p:nvPr>
        </p:nvSpPr>
        <p:spPr>
          <a:xfrm>
            <a:off x="603504" y="838200"/>
            <a:ext cx="9531096" cy="381000"/>
          </a:xfrm>
        </p:spPr>
        <p:txBody>
          <a:bodyPr/>
          <a:lstStyle/>
          <a:p>
            <a:r>
              <a:rPr lang="en-US" dirty="0"/>
              <a:t>Even if we were to remain flat YOY, the value of our investment would be significantly reduced.</a:t>
            </a:r>
          </a:p>
        </p:txBody>
      </p:sp>
      <p:pic>
        <p:nvPicPr>
          <p:cNvPr id="7" name="Picture 6">
            <a:extLst>
              <a:ext uri="{FF2B5EF4-FFF2-40B4-BE49-F238E27FC236}">
                <a16:creationId xmlns:a16="http://schemas.microsoft.com/office/drawing/2014/main" id="{9291FF52-D019-4096-5255-99E85BC620A3}"/>
              </a:ext>
            </a:extLst>
          </p:cNvPr>
          <p:cNvPicPr>
            <a:picLocks noChangeAspect="1"/>
          </p:cNvPicPr>
          <p:nvPr/>
        </p:nvPicPr>
        <p:blipFill>
          <a:blip r:embed="rId2"/>
          <a:stretch>
            <a:fillRect/>
          </a:stretch>
        </p:blipFill>
        <p:spPr>
          <a:xfrm>
            <a:off x="4953000" y="2265267"/>
            <a:ext cx="5980782" cy="2604769"/>
          </a:xfrm>
          <a:prstGeom prst="rect">
            <a:avLst/>
          </a:prstGeom>
        </p:spPr>
      </p:pic>
      <p:sp>
        <p:nvSpPr>
          <p:cNvPr id="9" name="TextBox 8">
            <a:extLst>
              <a:ext uri="{FF2B5EF4-FFF2-40B4-BE49-F238E27FC236}">
                <a16:creationId xmlns:a16="http://schemas.microsoft.com/office/drawing/2014/main" id="{A86EA27A-F0C1-3031-E769-C2FE42429485}"/>
              </a:ext>
            </a:extLst>
          </p:cNvPr>
          <p:cNvSpPr txBox="1"/>
          <p:nvPr/>
        </p:nvSpPr>
        <p:spPr>
          <a:xfrm>
            <a:off x="5666916" y="1752600"/>
            <a:ext cx="4552950" cy="246221"/>
          </a:xfrm>
          <a:prstGeom prst="rect">
            <a:avLst/>
          </a:prstGeom>
        </p:spPr>
        <p:txBody>
          <a:bodyPr wrap="square" lIns="0" tIns="0" rIns="0" bIns="0" rtlCol="0">
            <a:spAutoFit/>
          </a:bodyPr>
          <a:lstStyle/>
          <a:p>
            <a:pPr algn="ctr" fontAlgn="auto">
              <a:spcAft>
                <a:spcPts val="0"/>
              </a:spcAft>
            </a:pPr>
            <a:r>
              <a:rPr lang="en-US" sz="1600" b="1" dirty="0">
                <a:latin typeface="DM Sans" pitchFamily="2" charset="77"/>
              </a:rPr>
              <a:t>US Media Inflation YOY by channel</a:t>
            </a:r>
          </a:p>
        </p:txBody>
      </p:sp>
      <p:sp>
        <p:nvSpPr>
          <p:cNvPr id="11" name="Text Placeholder 4">
            <a:extLst>
              <a:ext uri="{FF2B5EF4-FFF2-40B4-BE49-F238E27FC236}">
                <a16:creationId xmlns:a16="http://schemas.microsoft.com/office/drawing/2014/main" id="{BDC5BDF7-200F-5283-FA9C-65699BED54EB}"/>
              </a:ext>
            </a:extLst>
          </p:cNvPr>
          <p:cNvSpPr txBox="1">
            <a:spLocks/>
          </p:cNvSpPr>
          <p:nvPr/>
        </p:nvSpPr>
        <p:spPr>
          <a:xfrm>
            <a:off x="864870" y="5321808"/>
            <a:ext cx="9677400" cy="69799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spcBef>
                <a:spcPts val="0"/>
              </a:spcBef>
            </a:pPr>
            <a:r>
              <a:rPr lang="en-US" b="1" dirty="0"/>
              <a:t>Near-term reductions result in longer-term spend increases: </a:t>
            </a:r>
            <a:r>
              <a:rPr lang="en-US" dirty="0"/>
              <a:t>Regaining lost market share requires a future investment of $1.85 for every $1.00 saved from near-term reductions in brand spending. </a:t>
            </a:r>
            <a:endParaRPr lang="en-US" dirty="0">
              <a:solidFill>
                <a:srgbClr val="FF0000"/>
              </a:solidFill>
            </a:endParaRPr>
          </a:p>
        </p:txBody>
      </p:sp>
      <p:sp>
        <p:nvSpPr>
          <p:cNvPr id="2" name="TextBox 1">
            <a:extLst>
              <a:ext uri="{FF2B5EF4-FFF2-40B4-BE49-F238E27FC236}">
                <a16:creationId xmlns:a16="http://schemas.microsoft.com/office/drawing/2014/main" id="{6A0735A7-3A2D-2DE3-DB53-C69D4DB5B2AA}"/>
              </a:ext>
            </a:extLst>
          </p:cNvPr>
          <p:cNvSpPr txBox="1"/>
          <p:nvPr/>
        </p:nvSpPr>
        <p:spPr>
          <a:xfrm>
            <a:off x="775986" y="1757028"/>
            <a:ext cx="1159494" cy="492443"/>
          </a:xfrm>
          <a:prstGeom prst="rect">
            <a:avLst/>
          </a:prstGeom>
        </p:spPr>
        <p:txBody>
          <a:bodyPr wrap="square" lIns="0" tIns="0" rIns="0" bIns="0" rtlCol="0">
            <a:spAutoFit/>
          </a:bodyPr>
          <a:lstStyle/>
          <a:p>
            <a:pPr fontAlgn="auto">
              <a:spcAft>
                <a:spcPts val="0"/>
              </a:spcAft>
            </a:pPr>
            <a:r>
              <a:rPr lang="en-US" sz="3200" b="1" dirty="0">
                <a:solidFill>
                  <a:srgbClr val="FD5D3B"/>
                </a:solidFill>
                <a:latin typeface="DM Sans" pitchFamily="2" charset="77"/>
              </a:rPr>
              <a:t>4.2%</a:t>
            </a:r>
          </a:p>
        </p:txBody>
      </p:sp>
      <p:sp>
        <p:nvSpPr>
          <p:cNvPr id="4" name="Text Placeholder 4">
            <a:extLst>
              <a:ext uri="{FF2B5EF4-FFF2-40B4-BE49-F238E27FC236}">
                <a16:creationId xmlns:a16="http://schemas.microsoft.com/office/drawing/2014/main" id="{43BE47FE-AA2A-4C7B-0AEB-A90C6735F0F7}"/>
              </a:ext>
            </a:extLst>
          </p:cNvPr>
          <p:cNvSpPr txBox="1">
            <a:spLocks/>
          </p:cNvSpPr>
          <p:nvPr/>
        </p:nvSpPr>
        <p:spPr>
          <a:xfrm>
            <a:off x="1833287" y="1752600"/>
            <a:ext cx="2673096" cy="69799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Overall media inflation in North America in 2023</a:t>
            </a:r>
          </a:p>
        </p:txBody>
      </p:sp>
      <p:sp>
        <p:nvSpPr>
          <p:cNvPr id="6" name="TextBox 5">
            <a:extLst>
              <a:ext uri="{FF2B5EF4-FFF2-40B4-BE49-F238E27FC236}">
                <a16:creationId xmlns:a16="http://schemas.microsoft.com/office/drawing/2014/main" id="{964D5681-EFCD-0099-5980-482BC0A8C98A}"/>
              </a:ext>
            </a:extLst>
          </p:cNvPr>
          <p:cNvSpPr txBox="1"/>
          <p:nvPr/>
        </p:nvSpPr>
        <p:spPr>
          <a:xfrm>
            <a:off x="775986" y="2635790"/>
            <a:ext cx="1159494" cy="492443"/>
          </a:xfrm>
          <a:prstGeom prst="rect">
            <a:avLst/>
          </a:prstGeom>
        </p:spPr>
        <p:txBody>
          <a:bodyPr wrap="square" lIns="0" tIns="0" rIns="0" bIns="0" rtlCol="0">
            <a:spAutoFit/>
          </a:bodyPr>
          <a:lstStyle/>
          <a:p>
            <a:pPr fontAlgn="auto">
              <a:spcAft>
                <a:spcPts val="0"/>
              </a:spcAft>
            </a:pPr>
            <a:r>
              <a:rPr lang="en-US" sz="3200" b="1" dirty="0">
                <a:solidFill>
                  <a:srgbClr val="FD5D3B"/>
                </a:solidFill>
                <a:latin typeface="DM Sans" pitchFamily="2" charset="77"/>
              </a:rPr>
              <a:t>6.8%</a:t>
            </a:r>
          </a:p>
        </p:txBody>
      </p:sp>
      <p:sp>
        <p:nvSpPr>
          <p:cNvPr id="10" name="Text Placeholder 4">
            <a:extLst>
              <a:ext uri="{FF2B5EF4-FFF2-40B4-BE49-F238E27FC236}">
                <a16:creationId xmlns:a16="http://schemas.microsoft.com/office/drawing/2014/main" id="{21D05373-3E0F-9D10-1DB3-30D14C178949}"/>
              </a:ext>
            </a:extLst>
          </p:cNvPr>
          <p:cNvSpPr txBox="1">
            <a:spLocks/>
          </p:cNvSpPr>
          <p:nvPr/>
        </p:nvSpPr>
        <p:spPr>
          <a:xfrm>
            <a:off x="1833287" y="2631362"/>
            <a:ext cx="2673096" cy="69799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TV inflation, lower than 2022 levels but higher than any other medium</a:t>
            </a:r>
          </a:p>
        </p:txBody>
      </p:sp>
      <p:sp>
        <p:nvSpPr>
          <p:cNvPr id="13" name="TextBox 12">
            <a:extLst>
              <a:ext uri="{FF2B5EF4-FFF2-40B4-BE49-F238E27FC236}">
                <a16:creationId xmlns:a16="http://schemas.microsoft.com/office/drawing/2014/main" id="{DB9864CE-C9B0-F28F-97D7-7411DD1511D1}"/>
              </a:ext>
            </a:extLst>
          </p:cNvPr>
          <p:cNvSpPr txBox="1"/>
          <p:nvPr/>
        </p:nvSpPr>
        <p:spPr>
          <a:xfrm>
            <a:off x="775986" y="3633618"/>
            <a:ext cx="1159494" cy="492443"/>
          </a:xfrm>
          <a:prstGeom prst="rect">
            <a:avLst/>
          </a:prstGeom>
        </p:spPr>
        <p:txBody>
          <a:bodyPr wrap="square" lIns="0" tIns="0" rIns="0" bIns="0" rtlCol="0">
            <a:spAutoFit/>
          </a:bodyPr>
          <a:lstStyle/>
          <a:p>
            <a:pPr fontAlgn="auto">
              <a:spcAft>
                <a:spcPts val="0"/>
              </a:spcAft>
            </a:pPr>
            <a:r>
              <a:rPr lang="en-US" sz="3200" b="1" dirty="0">
                <a:solidFill>
                  <a:srgbClr val="FD5D3B"/>
                </a:solidFill>
                <a:latin typeface="DM Sans" pitchFamily="2" charset="77"/>
              </a:rPr>
              <a:t>5.5%</a:t>
            </a:r>
          </a:p>
        </p:txBody>
      </p:sp>
      <p:sp>
        <p:nvSpPr>
          <p:cNvPr id="14" name="Text Placeholder 4">
            <a:extLst>
              <a:ext uri="{FF2B5EF4-FFF2-40B4-BE49-F238E27FC236}">
                <a16:creationId xmlns:a16="http://schemas.microsoft.com/office/drawing/2014/main" id="{B03FC33D-7372-AC36-2A5E-D4F00E619CE9}"/>
              </a:ext>
            </a:extLst>
          </p:cNvPr>
          <p:cNvSpPr txBox="1">
            <a:spLocks/>
          </p:cNvSpPr>
          <p:nvPr/>
        </p:nvSpPr>
        <p:spPr>
          <a:xfrm>
            <a:off x="1833287" y="3723065"/>
            <a:ext cx="2673096" cy="3030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OLV inflation</a:t>
            </a:r>
          </a:p>
        </p:txBody>
      </p:sp>
      <p:sp>
        <p:nvSpPr>
          <p:cNvPr id="15" name="TextBox 14">
            <a:extLst>
              <a:ext uri="{FF2B5EF4-FFF2-40B4-BE49-F238E27FC236}">
                <a16:creationId xmlns:a16="http://schemas.microsoft.com/office/drawing/2014/main" id="{9346168C-155B-09C2-05B1-FE964D838F8D}"/>
              </a:ext>
            </a:extLst>
          </p:cNvPr>
          <p:cNvSpPr txBox="1"/>
          <p:nvPr/>
        </p:nvSpPr>
        <p:spPr>
          <a:xfrm>
            <a:off x="775986" y="4401125"/>
            <a:ext cx="1159494" cy="492443"/>
          </a:xfrm>
          <a:prstGeom prst="rect">
            <a:avLst/>
          </a:prstGeom>
        </p:spPr>
        <p:txBody>
          <a:bodyPr wrap="square" lIns="0" tIns="0" rIns="0" bIns="0" rtlCol="0">
            <a:spAutoFit/>
          </a:bodyPr>
          <a:lstStyle/>
          <a:p>
            <a:pPr fontAlgn="auto">
              <a:spcAft>
                <a:spcPts val="0"/>
              </a:spcAft>
            </a:pPr>
            <a:r>
              <a:rPr lang="en-US" sz="3200" b="1" dirty="0">
                <a:solidFill>
                  <a:srgbClr val="FD5D3B"/>
                </a:solidFill>
                <a:latin typeface="DM Sans" pitchFamily="2" charset="77"/>
              </a:rPr>
              <a:t>4.7%</a:t>
            </a:r>
          </a:p>
        </p:txBody>
      </p:sp>
      <p:sp>
        <p:nvSpPr>
          <p:cNvPr id="16" name="Text Placeholder 4">
            <a:extLst>
              <a:ext uri="{FF2B5EF4-FFF2-40B4-BE49-F238E27FC236}">
                <a16:creationId xmlns:a16="http://schemas.microsoft.com/office/drawing/2014/main" id="{85AC6255-D4D9-936D-BCD8-E43F7322957F}"/>
              </a:ext>
            </a:extLst>
          </p:cNvPr>
          <p:cNvSpPr txBox="1">
            <a:spLocks/>
          </p:cNvSpPr>
          <p:nvPr/>
        </p:nvSpPr>
        <p:spPr>
          <a:xfrm>
            <a:off x="1833287" y="4505716"/>
            <a:ext cx="2673096" cy="3030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OOH inflation</a:t>
            </a:r>
          </a:p>
        </p:txBody>
      </p:sp>
      <p:cxnSp>
        <p:nvCxnSpPr>
          <p:cNvPr id="17" name="Straight Connector 16">
            <a:extLst>
              <a:ext uri="{FF2B5EF4-FFF2-40B4-BE49-F238E27FC236}">
                <a16:creationId xmlns:a16="http://schemas.microsoft.com/office/drawing/2014/main" id="{402F5B2E-E5FD-A656-FE70-62A5BE542DC6}"/>
              </a:ext>
            </a:extLst>
          </p:cNvPr>
          <p:cNvCxnSpPr>
            <a:cxnSpLocks/>
          </p:cNvCxnSpPr>
          <p:nvPr/>
        </p:nvCxnSpPr>
        <p:spPr>
          <a:xfrm>
            <a:off x="775986" y="2450592"/>
            <a:ext cx="3567414"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72ABAF4-4177-4303-442E-904E4C2232FD}"/>
              </a:ext>
            </a:extLst>
          </p:cNvPr>
          <p:cNvCxnSpPr>
            <a:cxnSpLocks/>
          </p:cNvCxnSpPr>
          <p:nvPr/>
        </p:nvCxnSpPr>
        <p:spPr>
          <a:xfrm>
            <a:off x="775986" y="3486725"/>
            <a:ext cx="3567414"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D5F0AE-2114-CFD6-8736-02BA7AD1348F}"/>
              </a:ext>
            </a:extLst>
          </p:cNvPr>
          <p:cNvCxnSpPr>
            <a:cxnSpLocks/>
          </p:cNvCxnSpPr>
          <p:nvPr/>
        </p:nvCxnSpPr>
        <p:spPr>
          <a:xfrm>
            <a:off x="775986" y="4233093"/>
            <a:ext cx="3567414"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02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FFD6E-A3EC-EF14-02FE-FA274602A7C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CBE00D5-E4B0-F4F8-53CC-163489730315}"/>
              </a:ext>
            </a:extLst>
          </p:cNvPr>
          <p:cNvSpPr>
            <a:spLocks noGrp="1"/>
          </p:cNvSpPr>
          <p:nvPr>
            <p:ph type="body" sz="quarter" idx="10"/>
          </p:nvPr>
        </p:nvSpPr>
        <p:spPr>
          <a:xfrm>
            <a:off x="603504" y="384048"/>
            <a:ext cx="9302496" cy="454152"/>
          </a:xfrm>
        </p:spPr>
        <p:txBody>
          <a:bodyPr/>
          <a:lstStyle/>
          <a:p>
            <a:r>
              <a:rPr lang="en-US" sz="2800" i="0" u="none" strike="noStrike" dirty="0">
                <a:solidFill>
                  <a:srgbClr val="FD5D3B"/>
                </a:solidFill>
                <a:effectLst/>
              </a:rPr>
              <a:t>Deep cuts in Medicare Marketing Budget directly impact sales performance</a:t>
            </a:r>
            <a:endParaRPr lang="en-US" sz="2800" dirty="0">
              <a:solidFill>
                <a:srgbClr val="FD5D3B"/>
              </a:solidFill>
            </a:endParaRPr>
          </a:p>
        </p:txBody>
      </p:sp>
      <p:sp>
        <p:nvSpPr>
          <p:cNvPr id="2" name="Text Placeholder 3">
            <a:extLst>
              <a:ext uri="{FF2B5EF4-FFF2-40B4-BE49-F238E27FC236}">
                <a16:creationId xmlns:a16="http://schemas.microsoft.com/office/drawing/2014/main" id="{10F2BB97-564A-4CF7-D085-8C1F1F0BEBB4}"/>
              </a:ext>
            </a:extLst>
          </p:cNvPr>
          <p:cNvSpPr txBox="1">
            <a:spLocks/>
          </p:cNvSpPr>
          <p:nvPr/>
        </p:nvSpPr>
        <p:spPr>
          <a:xfrm>
            <a:off x="603504" y="841248"/>
            <a:ext cx="9302496" cy="59914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b="0" i="0" u="none" strike="noStrike" dirty="0">
                <a:solidFill>
                  <a:srgbClr val="1E4873"/>
                </a:solidFill>
                <a:effectLst/>
              </a:rPr>
              <a:t>Medicare acquisition is a year-round retail-like business—our sales performance has risen and fallen in line w/marketing spend.</a:t>
            </a:r>
            <a:endParaRPr lang="en-US" dirty="0">
              <a:solidFill>
                <a:srgbClr val="1E4873"/>
              </a:solidFill>
            </a:endParaRPr>
          </a:p>
        </p:txBody>
      </p:sp>
      <p:sp>
        <p:nvSpPr>
          <p:cNvPr id="7" name="TextBox 6">
            <a:extLst>
              <a:ext uri="{FF2B5EF4-FFF2-40B4-BE49-F238E27FC236}">
                <a16:creationId xmlns:a16="http://schemas.microsoft.com/office/drawing/2014/main" id="{919CE88B-3510-C874-542B-574841BD13DC}"/>
              </a:ext>
            </a:extLst>
          </p:cNvPr>
          <p:cNvSpPr txBox="1"/>
          <p:nvPr/>
        </p:nvSpPr>
        <p:spPr>
          <a:xfrm>
            <a:off x="775986" y="1740969"/>
            <a:ext cx="1159494" cy="492443"/>
          </a:xfrm>
          <a:prstGeom prst="rect">
            <a:avLst/>
          </a:prstGeom>
        </p:spPr>
        <p:txBody>
          <a:bodyPr wrap="square" lIns="0" tIns="0" rIns="0" bIns="0" rtlCol="0">
            <a:spAutoFit/>
          </a:bodyPr>
          <a:lstStyle/>
          <a:p>
            <a:pPr fontAlgn="auto">
              <a:spcAft>
                <a:spcPts val="0"/>
              </a:spcAft>
            </a:pPr>
            <a:r>
              <a:rPr lang="en-US" sz="3200" b="1" dirty="0">
                <a:solidFill>
                  <a:srgbClr val="FD5D3B"/>
                </a:solidFill>
                <a:latin typeface="DM Sans" pitchFamily="2" charset="77"/>
              </a:rPr>
              <a:t>2022</a:t>
            </a:r>
          </a:p>
        </p:txBody>
      </p:sp>
      <p:sp>
        <p:nvSpPr>
          <p:cNvPr id="8" name="Text Placeholder 4">
            <a:extLst>
              <a:ext uri="{FF2B5EF4-FFF2-40B4-BE49-F238E27FC236}">
                <a16:creationId xmlns:a16="http://schemas.microsoft.com/office/drawing/2014/main" id="{11182C9A-D9EC-D090-86A7-00476B39C398}"/>
              </a:ext>
            </a:extLst>
          </p:cNvPr>
          <p:cNvSpPr txBox="1">
            <a:spLocks/>
          </p:cNvSpPr>
          <p:nvPr/>
        </p:nvSpPr>
        <p:spPr>
          <a:xfrm>
            <a:off x="775986" y="2438400"/>
            <a:ext cx="2729214" cy="2362200"/>
          </a:xfrm>
          <a:prstGeom prst="rect">
            <a:avLst/>
          </a:prstGeom>
        </p:spPr>
        <p:txBody>
          <a:bodyPr lIns="0" r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l">
              <a:lnSpc>
                <a:spcPts val="1800"/>
              </a:lnSpc>
              <a:spcBef>
                <a:spcPts val="0"/>
              </a:spcBef>
              <a:spcAft>
                <a:spcPts val="0"/>
              </a:spcAft>
            </a:pPr>
            <a:r>
              <a:rPr lang="en-US" b="1" i="0" u="none" strike="noStrike" dirty="0">
                <a:solidFill>
                  <a:srgbClr val="1E4873"/>
                </a:solidFill>
                <a:effectLst/>
              </a:rPr>
              <a:t>Minimal budget during</a:t>
            </a:r>
            <a:br>
              <a:rPr lang="en-US" b="1" i="0" u="none" strike="noStrike" dirty="0">
                <a:solidFill>
                  <a:srgbClr val="1E4873"/>
                </a:solidFill>
                <a:effectLst/>
              </a:rPr>
            </a:br>
            <a:r>
              <a:rPr lang="en-US" b="1" i="0" u="none" strike="noStrike" dirty="0">
                <a:solidFill>
                  <a:srgbClr val="1E4873"/>
                </a:solidFill>
                <a:effectLst/>
              </a:rPr>
              <a:t>year outside of AEP</a:t>
            </a:r>
          </a:p>
          <a:p>
            <a:pPr marR="0" algn="l">
              <a:lnSpc>
                <a:spcPts val="1600"/>
              </a:lnSpc>
              <a:spcBef>
                <a:spcPts val="0"/>
              </a:spcBef>
              <a:spcAft>
                <a:spcPts val="0"/>
              </a:spcAft>
            </a:pPr>
            <a:endParaRPr lang="en-US" b="1" i="0" u="none" strike="noStrike" dirty="0">
              <a:solidFill>
                <a:srgbClr val="1E4873"/>
              </a:solidFill>
              <a:effectLst/>
            </a:endParaRPr>
          </a:p>
          <a:p>
            <a:pPr marR="0" algn="l">
              <a:lnSpc>
                <a:spcPts val="1600"/>
              </a:lnSpc>
              <a:spcBef>
                <a:spcPts val="0"/>
              </a:spcBef>
              <a:spcAft>
                <a:spcPts val="600"/>
              </a:spcAft>
            </a:pPr>
            <a:r>
              <a:rPr lang="en-US" sz="1400" b="1" i="0" u="none" strike="noStrike" dirty="0">
                <a:solidFill>
                  <a:srgbClr val="1E4873"/>
                </a:solidFill>
                <a:effectLst/>
              </a:rPr>
              <a:t>Results:</a:t>
            </a:r>
          </a:p>
          <a:p>
            <a:pPr marL="194310" lvl="1" indent="-194310">
              <a:lnSpc>
                <a:spcPts val="1600"/>
              </a:lnSpc>
              <a:spcBef>
                <a:spcPts val="0"/>
              </a:spcBef>
              <a:spcAft>
                <a:spcPts val="600"/>
              </a:spcAft>
            </a:pPr>
            <a:r>
              <a:rPr lang="en-US" sz="1400" b="0" i="0" u="none" strike="noStrike" dirty="0">
                <a:solidFill>
                  <a:srgbClr val="1E4873"/>
                </a:solidFill>
                <a:effectLst/>
                <a:latin typeface="DM Sans" pitchFamily="2" charset="77"/>
              </a:rPr>
              <a:t>Trailed monthly sales targets</a:t>
            </a:r>
          </a:p>
          <a:p>
            <a:pPr marL="194310" lvl="1" indent="-194310">
              <a:lnSpc>
                <a:spcPts val="1600"/>
              </a:lnSpc>
              <a:spcBef>
                <a:spcPts val="0"/>
              </a:spcBef>
              <a:spcAft>
                <a:spcPts val="600"/>
              </a:spcAft>
            </a:pPr>
            <a:r>
              <a:rPr lang="en-US" sz="1400" b="0" i="0" u="none" strike="noStrike" dirty="0">
                <a:solidFill>
                  <a:srgbClr val="1E4873"/>
                </a:solidFill>
                <a:effectLst/>
                <a:latin typeface="DM Sans" pitchFamily="2" charset="77"/>
              </a:rPr>
              <a:t>Entered AEP w/out visibility</a:t>
            </a:r>
          </a:p>
          <a:p>
            <a:pPr marL="194310" lvl="1" indent="-194310">
              <a:lnSpc>
                <a:spcPts val="1600"/>
              </a:lnSpc>
              <a:spcBef>
                <a:spcPts val="0"/>
              </a:spcBef>
              <a:spcAft>
                <a:spcPts val="600"/>
              </a:spcAft>
            </a:pPr>
            <a:r>
              <a:rPr lang="en-US" sz="1400" b="0" i="0" u="none" strike="noStrike" dirty="0">
                <a:solidFill>
                  <a:srgbClr val="1E4873"/>
                </a:solidFill>
                <a:effectLst/>
                <a:latin typeface="DM Sans" pitchFamily="2" charset="77"/>
              </a:rPr>
              <a:t>United gained outsize share at our expense</a:t>
            </a:r>
          </a:p>
        </p:txBody>
      </p:sp>
      <p:sp>
        <p:nvSpPr>
          <p:cNvPr id="9" name="TextBox 8">
            <a:extLst>
              <a:ext uri="{FF2B5EF4-FFF2-40B4-BE49-F238E27FC236}">
                <a16:creationId xmlns:a16="http://schemas.microsoft.com/office/drawing/2014/main" id="{D046116C-77D4-1B75-8916-83797EC77F36}"/>
              </a:ext>
            </a:extLst>
          </p:cNvPr>
          <p:cNvSpPr txBox="1"/>
          <p:nvPr/>
        </p:nvSpPr>
        <p:spPr>
          <a:xfrm>
            <a:off x="4052586" y="1740969"/>
            <a:ext cx="1159494" cy="492443"/>
          </a:xfrm>
          <a:prstGeom prst="rect">
            <a:avLst/>
          </a:prstGeom>
        </p:spPr>
        <p:txBody>
          <a:bodyPr wrap="square" lIns="0" tIns="0" rIns="0" bIns="0" rtlCol="0">
            <a:spAutoFit/>
          </a:bodyPr>
          <a:lstStyle/>
          <a:p>
            <a:pPr fontAlgn="auto">
              <a:spcAft>
                <a:spcPts val="0"/>
              </a:spcAft>
            </a:pPr>
            <a:r>
              <a:rPr lang="en-US" sz="3200" b="1" dirty="0">
                <a:solidFill>
                  <a:srgbClr val="FD5D3B"/>
                </a:solidFill>
                <a:latin typeface="DM Sans" pitchFamily="2" charset="77"/>
              </a:rPr>
              <a:t>2023</a:t>
            </a:r>
          </a:p>
        </p:txBody>
      </p:sp>
      <p:sp>
        <p:nvSpPr>
          <p:cNvPr id="10" name="Text Placeholder 4">
            <a:extLst>
              <a:ext uri="{FF2B5EF4-FFF2-40B4-BE49-F238E27FC236}">
                <a16:creationId xmlns:a16="http://schemas.microsoft.com/office/drawing/2014/main" id="{C640B8F5-F899-66F4-D8E5-BAD4E0CA3BCF}"/>
              </a:ext>
            </a:extLst>
          </p:cNvPr>
          <p:cNvSpPr txBox="1">
            <a:spLocks/>
          </p:cNvSpPr>
          <p:nvPr/>
        </p:nvSpPr>
        <p:spPr>
          <a:xfrm>
            <a:off x="4052586" y="2438400"/>
            <a:ext cx="3186414" cy="2362200"/>
          </a:xfrm>
          <a:prstGeom prst="rect">
            <a:avLst/>
          </a:prstGeom>
        </p:spPr>
        <p:txBody>
          <a:bodyPr lIns="0" r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ts val="1800"/>
              </a:lnSpc>
              <a:spcBef>
                <a:spcPts val="0"/>
              </a:spcBef>
              <a:spcAft>
                <a:spcPts val="0"/>
              </a:spcAft>
              <a:buSzPts val="1000"/>
              <a:tabLst>
                <a:tab pos="457200" algn="l"/>
              </a:tabLst>
            </a:pPr>
            <a:r>
              <a:rPr lang="en-US" b="1" kern="100" dirty="0">
                <a:effectLst/>
                <a:ea typeface="Aptos" panose="020B0004020202020204" pitchFamily="34" charset="0"/>
                <a:cs typeface="Times New Roman (Body CS)"/>
              </a:rPr>
              <a:t>Increased budget for</a:t>
            </a:r>
            <a:br>
              <a:rPr lang="en-US" b="1" kern="100" dirty="0">
                <a:effectLst/>
                <a:ea typeface="Aptos" panose="020B0004020202020204" pitchFamily="34" charset="0"/>
                <a:cs typeface="Times New Roman (Body CS)"/>
              </a:rPr>
            </a:br>
            <a:r>
              <a:rPr lang="en-US" b="1" kern="100" dirty="0">
                <a:effectLst/>
                <a:ea typeface="Aptos" panose="020B0004020202020204" pitchFamily="34" charset="0"/>
                <a:cs typeface="Times New Roman (Body CS)"/>
              </a:rPr>
              <a:t>“Always on” and AEP</a:t>
            </a:r>
            <a:endParaRPr lang="en-US" b="1" kern="100" dirty="0">
              <a:effectLst/>
              <a:ea typeface="Aptos" panose="020B0004020202020204" pitchFamily="34" charset="0"/>
              <a:cs typeface="Times New Roman" panose="02020603050405020304" pitchFamily="18" charset="0"/>
            </a:endParaRPr>
          </a:p>
          <a:p>
            <a:pPr marR="0" algn="l">
              <a:lnSpc>
                <a:spcPts val="1600"/>
              </a:lnSpc>
              <a:spcBef>
                <a:spcPts val="0"/>
              </a:spcBef>
              <a:spcAft>
                <a:spcPts val="0"/>
              </a:spcAft>
            </a:pPr>
            <a:endParaRPr lang="en-US" b="1" i="0" u="none" strike="noStrike" dirty="0">
              <a:solidFill>
                <a:srgbClr val="1E4873"/>
              </a:solidFill>
              <a:effectLst/>
            </a:endParaRPr>
          </a:p>
          <a:p>
            <a:pPr marR="0" algn="l">
              <a:lnSpc>
                <a:spcPts val="1600"/>
              </a:lnSpc>
              <a:spcBef>
                <a:spcPts val="0"/>
              </a:spcBef>
              <a:spcAft>
                <a:spcPts val="600"/>
              </a:spcAft>
            </a:pPr>
            <a:r>
              <a:rPr lang="en-US" sz="1400" b="1" i="0" u="none" strike="noStrike" dirty="0">
                <a:solidFill>
                  <a:srgbClr val="1E4873"/>
                </a:solidFill>
                <a:effectLst/>
              </a:rPr>
              <a:t>Results:</a:t>
            </a:r>
            <a:endParaRPr lang="en-US" sz="1400" dirty="0">
              <a:effectLst/>
            </a:endParaRPr>
          </a:p>
          <a:p>
            <a:pPr marL="285750" lvl="1" indent="-285750">
              <a:lnSpc>
                <a:spcPts val="1600"/>
              </a:lnSpc>
              <a:spcBef>
                <a:spcPts val="0"/>
              </a:spcBef>
              <a:spcAft>
                <a:spcPts val="600"/>
              </a:spcAft>
              <a:buSzPts val="1000"/>
              <a:tabLst>
                <a:tab pos="914400" algn="l"/>
              </a:tabLst>
            </a:pPr>
            <a:r>
              <a:rPr lang="en-US" sz="1400" kern="100" dirty="0">
                <a:effectLst/>
                <a:latin typeface="DM Sans" pitchFamily="2" charset="77"/>
                <a:ea typeface="Aptos" panose="020B0004020202020204" pitchFamily="34" charset="0"/>
                <a:cs typeface="Times New Roman (Body CS)"/>
              </a:rPr>
              <a:t>Tracked to monthly sales targets</a:t>
            </a:r>
            <a:endParaRPr lang="en-US" sz="1400" kern="100" dirty="0">
              <a:effectLst/>
              <a:latin typeface="DM Sans" pitchFamily="2" charset="77"/>
              <a:ea typeface="Aptos" panose="020B0004020202020204" pitchFamily="34" charset="0"/>
              <a:cs typeface="Times New Roman" panose="02020603050405020304" pitchFamily="18" charset="0"/>
            </a:endParaRPr>
          </a:p>
          <a:p>
            <a:pPr marL="285750" lvl="1" indent="-285750">
              <a:lnSpc>
                <a:spcPts val="1600"/>
              </a:lnSpc>
              <a:spcBef>
                <a:spcPts val="0"/>
              </a:spcBef>
              <a:spcAft>
                <a:spcPts val="600"/>
              </a:spcAft>
              <a:buSzPts val="1000"/>
              <a:tabLst>
                <a:tab pos="914400" algn="l"/>
              </a:tabLst>
            </a:pPr>
            <a:r>
              <a:rPr lang="en-US" sz="1400" kern="100" dirty="0">
                <a:effectLst/>
                <a:latin typeface="DM Sans" pitchFamily="2" charset="77"/>
                <a:ea typeface="Aptos" panose="020B0004020202020204" pitchFamily="34" charset="0"/>
                <a:cs typeface="Times New Roman (Body CS)"/>
              </a:rPr>
              <a:t>Entered AEP w/strong momentum</a:t>
            </a:r>
            <a:endParaRPr lang="en-US" sz="1400" kern="100" dirty="0">
              <a:effectLst/>
              <a:latin typeface="DM Sans" pitchFamily="2" charset="77"/>
              <a:ea typeface="Aptos" panose="020B0004020202020204" pitchFamily="34" charset="0"/>
              <a:cs typeface="Times New Roman" panose="02020603050405020304" pitchFamily="18" charset="0"/>
            </a:endParaRPr>
          </a:p>
          <a:p>
            <a:pPr marL="285750" lvl="1" indent="-285750">
              <a:lnSpc>
                <a:spcPts val="1600"/>
              </a:lnSpc>
              <a:spcBef>
                <a:spcPts val="0"/>
              </a:spcBef>
              <a:spcAft>
                <a:spcPts val="600"/>
              </a:spcAft>
              <a:buSzPts val="1000"/>
              <a:tabLst>
                <a:tab pos="914400" algn="l"/>
              </a:tabLst>
            </a:pPr>
            <a:r>
              <a:rPr lang="en-US" sz="1400" kern="100" dirty="0">
                <a:effectLst/>
                <a:latin typeface="DM Sans" pitchFamily="2" charset="77"/>
                <a:ea typeface="Aptos" panose="020B0004020202020204" pitchFamily="34" charset="0"/>
                <a:cs typeface="Times New Roman (Body CS)"/>
              </a:rPr>
              <a:t>Our best AEP performance—#2 in market, outpaced category growth</a:t>
            </a:r>
            <a:endParaRPr lang="en-US" sz="1400" kern="100" dirty="0">
              <a:effectLst/>
              <a:latin typeface="DM Sans" pitchFamily="2" charset="77"/>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AA6345B-67AB-17E9-9B47-604E679E6B0C}"/>
              </a:ext>
            </a:extLst>
          </p:cNvPr>
          <p:cNvSpPr txBox="1"/>
          <p:nvPr/>
        </p:nvSpPr>
        <p:spPr>
          <a:xfrm>
            <a:off x="7731262" y="1740969"/>
            <a:ext cx="1159494" cy="492443"/>
          </a:xfrm>
          <a:prstGeom prst="rect">
            <a:avLst/>
          </a:prstGeom>
        </p:spPr>
        <p:txBody>
          <a:bodyPr wrap="square" lIns="0" tIns="0" rIns="0" bIns="0" rtlCol="0">
            <a:spAutoFit/>
          </a:bodyPr>
          <a:lstStyle/>
          <a:p>
            <a:pPr fontAlgn="auto">
              <a:spcAft>
                <a:spcPts val="0"/>
              </a:spcAft>
            </a:pPr>
            <a:r>
              <a:rPr lang="en-US" sz="3200" b="1" dirty="0">
                <a:solidFill>
                  <a:srgbClr val="FD5D3B"/>
                </a:solidFill>
                <a:latin typeface="DM Sans" pitchFamily="2" charset="77"/>
              </a:rPr>
              <a:t>2024</a:t>
            </a:r>
          </a:p>
        </p:txBody>
      </p:sp>
      <p:sp>
        <p:nvSpPr>
          <p:cNvPr id="12" name="Text Placeholder 4">
            <a:extLst>
              <a:ext uri="{FF2B5EF4-FFF2-40B4-BE49-F238E27FC236}">
                <a16:creationId xmlns:a16="http://schemas.microsoft.com/office/drawing/2014/main" id="{78EEAC35-B9AD-E492-DBB6-0998710C0D28}"/>
              </a:ext>
            </a:extLst>
          </p:cNvPr>
          <p:cNvSpPr txBox="1">
            <a:spLocks/>
          </p:cNvSpPr>
          <p:nvPr/>
        </p:nvSpPr>
        <p:spPr>
          <a:xfrm>
            <a:off x="7731262" y="2438400"/>
            <a:ext cx="3239914" cy="2590800"/>
          </a:xfrm>
          <a:prstGeom prst="rect">
            <a:avLst/>
          </a:prstGeom>
        </p:spPr>
        <p:txBody>
          <a:bodyPr lIns="0" r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l">
              <a:lnSpc>
                <a:spcPts val="1800"/>
              </a:lnSpc>
              <a:spcBef>
                <a:spcPts val="0"/>
              </a:spcBef>
              <a:spcAft>
                <a:spcPts val="0"/>
              </a:spcAft>
            </a:pPr>
            <a:r>
              <a:rPr lang="en-US" b="1" i="0" u="none" strike="noStrike" dirty="0">
                <a:solidFill>
                  <a:srgbClr val="1E4873"/>
                </a:solidFill>
                <a:effectLst/>
              </a:rPr>
              <a:t>Cut budget by</a:t>
            </a:r>
            <a:br>
              <a:rPr lang="en-US" b="1" i="0" u="none" strike="noStrike" dirty="0">
                <a:solidFill>
                  <a:srgbClr val="1E4873"/>
                </a:solidFill>
                <a:effectLst/>
              </a:rPr>
            </a:br>
            <a:r>
              <a:rPr lang="en-US" b="1" i="0" u="none" strike="noStrike" dirty="0">
                <a:solidFill>
                  <a:srgbClr val="1E4873"/>
                </a:solidFill>
                <a:effectLst/>
              </a:rPr>
              <a:t>$2MM mid-year</a:t>
            </a:r>
          </a:p>
          <a:p>
            <a:pPr marR="0" algn="l">
              <a:lnSpc>
                <a:spcPts val="1600"/>
              </a:lnSpc>
              <a:spcBef>
                <a:spcPts val="0"/>
              </a:spcBef>
              <a:spcAft>
                <a:spcPts val="0"/>
              </a:spcAft>
            </a:pPr>
            <a:endParaRPr lang="en-US" b="1" i="0" u="none" strike="noStrike" dirty="0">
              <a:solidFill>
                <a:srgbClr val="1E4873"/>
              </a:solidFill>
              <a:effectLst/>
            </a:endParaRPr>
          </a:p>
          <a:p>
            <a:pPr marR="0" algn="l">
              <a:lnSpc>
                <a:spcPts val="1600"/>
              </a:lnSpc>
              <a:spcBef>
                <a:spcPts val="0"/>
              </a:spcBef>
              <a:spcAft>
                <a:spcPts val="600"/>
              </a:spcAft>
            </a:pPr>
            <a:r>
              <a:rPr lang="en-US" sz="1400" b="1" i="0" u="none" strike="noStrike" dirty="0">
                <a:solidFill>
                  <a:srgbClr val="1E4873"/>
                </a:solidFill>
                <a:effectLst/>
              </a:rPr>
              <a:t>Results:</a:t>
            </a:r>
            <a:endParaRPr lang="en-US" sz="1400" dirty="0">
              <a:solidFill>
                <a:srgbClr val="1E4873"/>
              </a:solidFill>
              <a:effectLst/>
            </a:endParaRPr>
          </a:p>
          <a:p>
            <a:pPr marL="194310" marR="0" indent="-182880">
              <a:lnSpc>
                <a:spcPts val="1600"/>
              </a:lnSpc>
              <a:spcBef>
                <a:spcPts val="0"/>
              </a:spcBef>
              <a:spcAft>
                <a:spcPts val="600"/>
              </a:spcAft>
              <a:buFont typeface="Arial" panose="020B0604020202020204" pitchFamily="34" charset="0"/>
              <a:buChar char="•"/>
            </a:pPr>
            <a:r>
              <a:rPr lang="en-US" sz="1400" b="0" i="0" u="none" strike="noStrike" dirty="0">
                <a:solidFill>
                  <a:srgbClr val="1E4873"/>
                </a:solidFill>
                <a:effectLst/>
              </a:rPr>
              <a:t>Saw drop vs. monthly targets w/in one month</a:t>
            </a:r>
          </a:p>
          <a:p>
            <a:pPr marL="194310" marR="0" indent="-182880">
              <a:lnSpc>
                <a:spcPts val="1600"/>
              </a:lnSpc>
              <a:spcBef>
                <a:spcPts val="0"/>
              </a:spcBef>
              <a:spcAft>
                <a:spcPts val="600"/>
              </a:spcAft>
              <a:buFont typeface="Arial" panose="020B0604020202020204" pitchFamily="34" charset="0"/>
              <a:buChar char="•"/>
            </a:pPr>
            <a:r>
              <a:rPr lang="en-US" sz="1400" b="0" i="0" u="none" strike="noStrike" dirty="0">
                <a:solidFill>
                  <a:srgbClr val="1E4873"/>
                </a:solidFill>
                <a:effectLst/>
              </a:rPr>
              <a:t>AEP budget down -40% YoY leaving a big gap btw marketing-generated leads needed to hit sales goals</a:t>
            </a:r>
          </a:p>
          <a:p>
            <a:pPr marL="194310" marR="0" indent="-182880">
              <a:lnSpc>
                <a:spcPts val="1600"/>
              </a:lnSpc>
              <a:spcBef>
                <a:spcPts val="0"/>
              </a:spcBef>
              <a:spcAft>
                <a:spcPts val="600"/>
              </a:spcAft>
              <a:buFont typeface="Arial" panose="020B0604020202020204" pitchFamily="34" charset="0"/>
              <a:buChar char="•"/>
            </a:pPr>
            <a:r>
              <a:rPr lang="en-US" sz="1400" b="0" i="0" u="none" strike="noStrike" dirty="0">
                <a:solidFill>
                  <a:srgbClr val="1E4873"/>
                </a:solidFill>
                <a:effectLst/>
              </a:rPr>
              <a:t>Against backdrop of election year noise, higher media costs</a:t>
            </a:r>
          </a:p>
        </p:txBody>
      </p:sp>
      <p:pic>
        <p:nvPicPr>
          <p:cNvPr id="13" name="Picture 12">
            <a:extLst>
              <a:ext uri="{FF2B5EF4-FFF2-40B4-BE49-F238E27FC236}">
                <a16:creationId xmlns:a16="http://schemas.microsoft.com/office/drawing/2014/main" id="{453D7DC7-FB34-8DBB-6BDB-26EB790E72E7}"/>
              </a:ext>
            </a:extLst>
          </p:cNvPr>
          <p:cNvPicPr>
            <a:picLocks noChangeAspect="1"/>
          </p:cNvPicPr>
          <p:nvPr/>
        </p:nvPicPr>
        <p:blipFill>
          <a:blip r:embed="rId2"/>
          <a:stretch>
            <a:fillRect/>
          </a:stretch>
        </p:blipFill>
        <p:spPr>
          <a:xfrm>
            <a:off x="1886517" y="1688381"/>
            <a:ext cx="597619" cy="597619"/>
          </a:xfrm>
          <a:prstGeom prst="rect">
            <a:avLst/>
          </a:prstGeom>
        </p:spPr>
      </p:pic>
      <p:pic>
        <p:nvPicPr>
          <p:cNvPr id="14" name="Picture 13">
            <a:extLst>
              <a:ext uri="{FF2B5EF4-FFF2-40B4-BE49-F238E27FC236}">
                <a16:creationId xmlns:a16="http://schemas.microsoft.com/office/drawing/2014/main" id="{250775C0-4AE5-5863-F178-A18AA1A948F8}"/>
              </a:ext>
            </a:extLst>
          </p:cNvPr>
          <p:cNvPicPr>
            <a:picLocks noChangeAspect="1"/>
          </p:cNvPicPr>
          <p:nvPr/>
        </p:nvPicPr>
        <p:blipFill>
          <a:blip r:embed="rId2"/>
          <a:stretch>
            <a:fillRect/>
          </a:stretch>
        </p:blipFill>
        <p:spPr>
          <a:xfrm rot="10800000">
            <a:off x="5159874" y="1688380"/>
            <a:ext cx="597619" cy="597619"/>
          </a:xfrm>
          <a:prstGeom prst="rect">
            <a:avLst/>
          </a:prstGeom>
        </p:spPr>
      </p:pic>
      <p:pic>
        <p:nvPicPr>
          <p:cNvPr id="15" name="Picture 14">
            <a:extLst>
              <a:ext uri="{FF2B5EF4-FFF2-40B4-BE49-F238E27FC236}">
                <a16:creationId xmlns:a16="http://schemas.microsoft.com/office/drawing/2014/main" id="{A447A7BD-86D2-14DE-155E-A42BEA6359C1}"/>
              </a:ext>
            </a:extLst>
          </p:cNvPr>
          <p:cNvPicPr>
            <a:picLocks noChangeAspect="1"/>
          </p:cNvPicPr>
          <p:nvPr/>
        </p:nvPicPr>
        <p:blipFill>
          <a:blip r:embed="rId2"/>
          <a:stretch>
            <a:fillRect/>
          </a:stretch>
        </p:blipFill>
        <p:spPr>
          <a:xfrm>
            <a:off x="8851181" y="1688381"/>
            <a:ext cx="597619" cy="597619"/>
          </a:xfrm>
          <a:prstGeom prst="rect">
            <a:avLst/>
          </a:prstGeom>
        </p:spPr>
      </p:pic>
      <p:sp>
        <p:nvSpPr>
          <p:cNvPr id="16" name="Text Placeholder 3">
            <a:extLst>
              <a:ext uri="{FF2B5EF4-FFF2-40B4-BE49-F238E27FC236}">
                <a16:creationId xmlns:a16="http://schemas.microsoft.com/office/drawing/2014/main" id="{F894153C-440C-B059-C34E-0D491F00D236}"/>
              </a:ext>
            </a:extLst>
          </p:cNvPr>
          <p:cNvSpPr txBox="1">
            <a:spLocks/>
          </p:cNvSpPr>
          <p:nvPr/>
        </p:nvSpPr>
        <p:spPr>
          <a:xfrm>
            <a:off x="685800" y="5244646"/>
            <a:ext cx="10210798" cy="851354"/>
          </a:xfrm>
          <a:prstGeom prst="rect">
            <a:avLst/>
          </a:prstGeom>
          <a:ln>
            <a:solidFill>
              <a:schemeClr val="bg2">
                <a:lumMod val="75000"/>
              </a:schemeClr>
            </a:solidFill>
          </a:ln>
        </p:spPr>
        <p:txBody>
          <a:bodyPr anchor="ctr"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400"/>
              </a:lnSpc>
              <a:spcBef>
                <a:spcPts val="0"/>
              </a:spcBef>
            </a:pPr>
            <a:r>
              <a:rPr lang="en-US" sz="1400" i="0" u="none" strike="noStrike" dirty="0">
                <a:solidFill>
                  <a:srgbClr val="1E4873"/>
                </a:solidFill>
                <a:effectLst/>
              </a:rPr>
              <a:t>While our Sales forecast has been adjusted downward, weak acquisition and lower retention risks spiraling into a problematic membership pool. We need to continue to acquire and retain high quality membership, and marketing is necessary to do so.</a:t>
            </a:r>
            <a:endParaRPr lang="en-US" sz="1400" dirty="0">
              <a:solidFill>
                <a:srgbClr val="1E4873"/>
              </a:solidFill>
            </a:endParaRPr>
          </a:p>
        </p:txBody>
      </p:sp>
      <p:cxnSp>
        <p:nvCxnSpPr>
          <p:cNvPr id="20" name="Straight Connector 19">
            <a:extLst>
              <a:ext uri="{FF2B5EF4-FFF2-40B4-BE49-F238E27FC236}">
                <a16:creationId xmlns:a16="http://schemas.microsoft.com/office/drawing/2014/main" id="{52F51CB6-9191-F27E-BE4B-3D9E20702398}"/>
              </a:ext>
            </a:extLst>
          </p:cNvPr>
          <p:cNvCxnSpPr>
            <a:cxnSpLocks/>
          </p:cNvCxnSpPr>
          <p:nvPr/>
        </p:nvCxnSpPr>
        <p:spPr>
          <a:xfrm>
            <a:off x="7352489" y="1688380"/>
            <a:ext cx="0" cy="334082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1ECA13D-4C95-53AD-46B9-D078DB291627}"/>
              </a:ext>
            </a:extLst>
          </p:cNvPr>
          <p:cNvCxnSpPr>
            <a:cxnSpLocks/>
          </p:cNvCxnSpPr>
          <p:nvPr/>
        </p:nvCxnSpPr>
        <p:spPr>
          <a:xfrm>
            <a:off x="3704316" y="1688380"/>
            <a:ext cx="0" cy="334082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44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2117D5-4CE2-1993-DD2A-C5AD1D3FAB11}"/>
              </a:ext>
            </a:extLst>
          </p:cNvPr>
          <p:cNvSpPr>
            <a:spLocks noGrp="1"/>
          </p:cNvSpPr>
          <p:nvPr>
            <p:ph type="body" sz="quarter" idx="10"/>
          </p:nvPr>
        </p:nvSpPr>
        <p:spPr/>
        <p:txBody>
          <a:bodyPr/>
          <a:lstStyle/>
          <a:p>
            <a:r>
              <a:rPr lang="en-US" sz="2800" dirty="0"/>
              <a:t>An investor mindset will drive long-term business success</a:t>
            </a:r>
          </a:p>
        </p:txBody>
      </p:sp>
      <p:sp>
        <p:nvSpPr>
          <p:cNvPr id="4" name="Text Placeholder 3">
            <a:extLst>
              <a:ext uri="{FF2B5EF4-FFF2-40B4-BE49-F238E27FC236}">
                <a16:creationId xmlns:a16="http://schemas.microsoft.com/office/drawing/2014/main" id="{5EF9A120-4AB5-FEFC-FA23-A8A6F80ABD39}"/>
              </a:ext>
            </a:extLst>
          </p:cNvPr>
          <p:cNvSpPr>
            <a:spLocks noGrp="1"/>
          </p:cNvSpPr>
          <p:nvPr>
            <p:ph type="body" sz="quarter" idx="11"/>
          </p:nvPr>
        </p:nvSpPr>
        <p:spPr>
          <a:xfrm>
            <a:off x="603504" y="841248"/>
            <a:ext cx="9302496" cy="599142"/>
          </a:xfrm>
        </p:spPr>
        <p:txBody>
          <a:bodyPr/>
          <a:lstStyle/>
          <a:p>
            <a:pPr>
              <a:lnSpc>
                <a:spcPts val="1800"/>
              </a:lnSpc>
            </a:pPr>
            <a:r>
              <a:rPr lang="en-US" dirty="0"/>
              <a:t>Companies that continue to invest in marketing during economic downturns, or challenging periods for the category typically see stronger business results when the environment shifts. </a:t>
            </a:r>
          </a:p>
        </p:txBody>
      </p:sp>
      <p:pic>
        <p:nvPicPr>
          <p:cNvPr id="8" name="Picture 7" descr="A graph of a recession&#10;&#10;Description automatically generated with medium confidence">
            <a:extLst>
              <a:ext uri="{FF2B5EF4-FFF2-40B4-BE49-F238E27FC236}">
                <a16:creationId xmlns:a16="http://schemas.microsoft.com/office/drawing/2014/main" id="{35B4A9E7-46C9-B10C-306C-F5E9EECBFA6A}"/>
              </a:ext>
            </a:extLst>
          </p:cNvPr>
          <p:cNvPicPr>
            <a:picLocks noChangeAspect="1"/>
          </p:cNvPicPr>
          <p:nvPr/>
        </p:nvPicPr>
        <p:blipFill>
          <a:blip r:embed="rId2">
            <a:extLst>
              <a:ext uri="{28A0092B-C50C-407E-A947-70E740481C1C}">
                <a14:useLocalDpi xmlns:a14="http://schemas.microsoft.com/office/drawing/2010/main" val="0"/>
              </a:ext>
            </a:extLst>
          </a:blip>
          <a:srcRect t="10765"/>
          <a:stretch/>
        </p:blipFill>
        <p:spPr>
          <a:xfrm>
            <a:off x="444779" y="2514600"/>
            <a:ext cx="4103126" cy="2903010"/>
          </a:xfrm>
          <a:prstGeom prst="rect">
            <a:avLst/>
          </a:prstGeom>
        </p:spPr>
      </p:pic>
      <p:sp>
        <p:nvSpPr>
          <p:cNvPr id="9" name="TextBox 8">
            <a:extLst>
              <a:ext uri="{FF2B5EF4-FFF2-40B4-BE49-F238E27FC236}">
                <a16:creationId xmlns:a16="http://schemas.microsoft.com/office/drawing/2014/main" id="{54B59D22-0579-1650-C471-5B7A052F125B}"/>
              </a:ext>
            </a:extLst>
          </p:cNvPr>
          <p:cNvSpPr txBox="1"/>
          <p:nvPr/>
        </p:nvSpPr>
        <p:spPr>
          <a:xfrm>
            <a:off x="5993647" y="1943745"/>
            <a:ext cx="4419600" cy="246221"/>
          </a:xfrm>
          <a:prstGeom prst="rect">
            <a:avLst/>
          </a:prstGeom>
        </p:spPr>
        <p:txBody>
          <a:bodyPr wrap="square" lIns="0" tIns="0" rIns="0" bIns="0" rtlCol="0">
            <a:spAutoFit/>
          </a:bodyPr>
          <a:lstStyle/>
          <a:p>
            <a:pPr algn="ctr" fontAlgn="auto">
              <a:spcAft>
                <a:spcPts val="0"/>
              </a:spcAft>
            </a:pPr>
            <a:r>
              <a:rPr lang="en-US" sz="1600" b="1" dirty="0">
                <a:solidFill>
                  <a:schemeClr val="accent1"/>
                </a:solidFill>
                <a:latin typeface="DM Sans" pitchFamily="2" charset="77"/>
              </a:rPr>
              <a:t>Capitalizing during COVID</a:t>
            </a:r>
          </a:p>
        </p:txBody>
      </p:sp>
      <p:pic>
        <p:nvPicPr>
          <p:cNvPr id="1026" name="Picture 2" descr="airbnb-logo - EFG Worldwide">
            <a:extLst>
              <a:ext uri="{FF2B5EF4-FFF2-40B4-BE49-F238E27FC236}">
                <a16:creationId xmlns:a16="http://schemas.microsoft.com/office/drawing/2014/main" id="{AF3B095D-A56C-4514-5275-7865A262C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439" y="2514600"/>
            <a:ext cx="869549" cy="8183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Airlines Logo and symbol ...">
            <a:extLst>
              <a:ext uri="{FF2B5EF4-FFF2-40B4-BE49-F238E27FC236}">
                <a16:creationId xmlns:a16="http://schemas.microsoft.com/office/drawing/2014/main" id="{2CA8CA8F-D7FA-6489-1BAE-9A2F3E639C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4447" y="2453119"/>
            <a:ext cx="2000250" cy="9420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
            <a:extLst>
              <a:ext uri="{FF2B5EF4-FFF2-40B4-BE49-F238E27FC236}">
                <a16:creationId xmlns:a16="http://schemas.microsoft.com/office/drawing/2014/main" id="{AD6BC6E5-EB31-94CA-B7DD-CD774A2C4750}"/>
              </a:ext>
            </a:extLst>
          </p:cNvPr>
          <p:cNvSpPr>
            <a:spLocks noGrp="1"/>
          </p:cNvSpPr>
          <p:nvPr>
            <p:ph type="body" sz="quarter" idx="12"/>
          </p:nvPr>
        </p:nvSpPr>
        <p:spPr>
          <a:xfrm>
            <a:off x="5147736" y="3655599"/>
            <a:ext cx="2806321" cy="1420200"/>
          </a:xfrm>
        </p:spPr>
        <p:txBody>
          <a:bodyPr lIns="0" tIns="0" rIns="0" bIns="0"/>
          <a:lstStyle/>
          <a:p>
            <a:pPr marL="0" marR="0" lvl="1" indent="0" algn="l">
              <a:lnSpc>
                <a:spcPts val="1400"/>
              </a:lnSpc>
              <a:spcBef>
                <a:spcPts val="0"/>
              </a:spcBef>
              <a:spcAft>
                <a:spcPts val="0"/>
              </a:spcAft>
              <a:buNone/>
            </a:pPr>
            <a:r>
              <a:rPr lang="en-US" sz="1200" b="0" i="0" u="none" strike="noStrike" dirty="0">
                <a:solidFill>
                  <a:srgbClr val="1E4873"/>
                </a:solidFill>
                <a:effectLst/>
              </a:rPr>
              <a:t>Airbnb halted ad spend with the Pandemic pause in travel. VRBO capitalized, outspending them 10-fold in advertising. Their bookings recovered 61%, while Airbnb’s dipped 15% in the same timeframe. </a:t>
            </a:r>
          </a:p>
        </p:txBody>
      </p:sp>
      <p:pic>
        <p:nvPicPr>
          <p:cNvPr id="1032" name="Picture 8" descr="Vrbo Logo (New For 2024) PNG Background ...">
            <a:extLst>
              <a:ext uri="{FF2B5EF4-FFF2-40B4-BE49-F238E27FC236}">
                <a16:creationId xmlns:a16="http://schemas.microsoft.com/office/drawing/2014/main" id="{1E2EAF0C-105D-4244-B3DF-9D085554ED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5598" y="2383833"/>
            <a:ext cx="1757936" cy="99695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5BD036C1-1386-6F95-8156-A24C8BDA40E0}"/>
              </a:ext>
            </a:extLst>
          </p:cNvPr>
          <p:cNvCxnSpPr>
            <a:cxnSpLocks/>
          </p:cNvCxnSpPr>
          <p:nvPr/>
        </p:nvCxnSpPr>
        <p:spPr>
          <a:xfrm>
            <a:off x="8153400" y="2514600"/>
            <a:ext cx="0" cy="2572016"/>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6EBE6E5-34B4-7FA8-99E0-890247063F1A}"/>
              </a:ext>
            </a:extLst>
          </p:cNvPr>
          <p:cNvSpPr txBox="1"/>
          <p:nvPr/>
        </p:nvSpPr>
        <p:spPr>
          <a:xfrm>
            <a:off x="6447521" y="2821405"/>
            <a:ext cx="192731" cy="215444"/>
          </a:xfrm>
          <a:prstGeom prst="rect">
            <a:avLst/>
          </a:prstGeom>
        </p:spPr>
        <p:txBody>
          <a:bodyPr wrap="square" lIns="0" tIns="0" rIns="0" bIns="0" rtlCol="0">
            <a:spAutoFit/>
          </a:bodyPr>
          <a:lstStyle/>
          <a:p>
            <a:pPr algn="l" fontAlgn="auto">
              <a:spcAft>
                <a:spcPts val="0"/>
              </a:spcAft>
            </a:pPr>
            <a:r>
              <a:rPr lang="en-US" sz="1400" b="1" dirty="0">
                <a:latin typeface="DM Sans" pitchFamily="2" charset="77"/>
              </a:rPr>
              <a:t>vs</a:t>
            </a:r>
          </a:p>
        </p:txBody>
      </p:sp>
      <p:sp>
        <p:nvSpPr>
          <p:cNvPr id="15" name="Text Placeholder 1">
            <a:extLst>
              <a:ext uri="{FF2B5EF4-FFF2-40B4-BE49-F238E27FC236}">
                <a16:creationId xmlns:a16="http://schemas.microsoft.com/office/drawing/2014/main" id="{5AEABC4F-C5D4-81CE-A270-E97DF28B7D22}"/>
              </a:ext>
            </a:extLst>
          </p:cNvPr>
          <p:cNvSpPr txBox="1">
            <a:spLocks/>
          </p:cNvSpPr>
          <p:nvPr/>
        </p:nvSpPr>
        <p:spPr>
          <a:xfrm>
            <a:off x="8478990" y="3655599"/>
            <a:ext cx="3158065" cy="14202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00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0">
                <a:solidFill>
                  <a:schemeClr val="accent1"/>
                </a:solidFill>
                <a:latin typeface="DM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0">
                <a:solidFill>
                  <a:schemeClr val="accent1"/>
                </a:solidFill>
                <a:latin typeface="DM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spc="0">
                <a:solidFill>
                  <a:schemeClr val="accent1"/>
                </a:solidFill>
                <a:latin typeface="DM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spc="0">
                <a:solidFill>
                  <a:schemeClr val="accent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lnSpc>
                <a:spcPts val="1400"/>
              </a:lnSpc>
              <a:spcBef>
                <a:spcPts val="0"/>
              </a:spcBef>
              <a:spcAft>
                <a:spcPts val="0"/>
              </a:spcAft>
              <a:buNone/>
            </a:pPr>
            <a:r>
              <a:rPr lang="en-US" sz="1200" dirty="0">
                <a:solidFill>
                  <a:srgbClr val="1E4873"/>
                </a:solidFill>
              </a:rPr>
              <a:t>While many airlines stopped or significantly reduced spend during the pandemic, United airlines launched a massive brand campaign, along with experience enhancements. Over the last two years, United has experienced growth in both passengers and number of miles flown, while many competitors continue to struggle. </a:t>
            </a:r>
          </a:p>
          <a:p>
            <a:pPr marL="0" lvl="1" indent="0" fontAlgn="auto">
              <a:lnSpc>
                <a:spcPts val="1400"/>
              </a:lnSpc>
              <a:spcBef>
                <a:spcPts val="0"/>
              </a:spcBef>
              <a:spcAft>
                <a:spcPts val="0"/>
              </a:spcAft>
              <a:buNone/>
            </a:pPr>
            <a:endParaRPr lang="en-US" sz="1200" dirty="0">
              <a:solidFill>
                <a:srgbClr val="1E4873"/>
              </a:solidFill>
            </a:endParaRPr>
          </a:p>
        </p:txBody>
      </p:sp>
      <p:sp>
        <p:nvSpPr>
          <p:cNvPr id="2" name="TextBox 1">
            <a:extLst>
              <a:ext uri="{FF2B5EF4-FFF2-40B4-BE49-F238E27FC236}">
                <a16:creationId xmlns:a16="http://schemas.microsoft.com/office/drawing/2014/main" id="{B9B47706-22F3-CB40-3248-D6026612BA65}"/>
              </a:ext>
            </a:extLst>
          </p:cNvPr>
          <p:cNvSpPr txBox="1"/>
          <p:nvPr/>
        </p:nvSpPr>
        <p:spPr>
          <a:xfrm>
            <a:off x="685799" y="1943744"/>
            <a:ext cx="3581401" cy="246221"/>
          </a:xfrm>
          <a:prstGeom prst="rect">
            <a:avLst/>
          </a:prstGeom>
        </p:spPr>
        <p:txBody>
          <a:bodyPr wrap="square" lIns="0" tIns="0" rIns="0" bIns="0" rtlCol="0">
            <a:spAutoFit/>
          </a:bodyPr>
          <a:lstStyle/>
          <a:p>
            <a:pPr algn="ctr" fontAlgn="auto">
              <a:spcAft>
                <a:spcPts val="0"/>
              </a:spcAft>
            </a:pPr>
            <a:r>
              <a:rPr lang="en-US" sz="1600" b="1" dirty="0">
                <a:solidFill>
                  <a:schemeClr val="accent1"/>
                </a:solidFill>
                <a:latin typeface="DM Sans" pitchFamily="2" charset="77"/>
              </a:rPr>
              <a:t>McGraw-Hill recession study</a:t>
            </a:r>
          </a:p>
        </p:txBody>
      </p:sp>
    </p:spTree>
    <p:extLst>
      <p:ext uri="{BB962C8B-B14F-4D97-AF65-F5344CB8AC3E}">
        <p14:creationId xmlns:p14="http://schemas.microsoft.com/office/powerpoint/2010/main" val="229993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95F37-1031-260E-9C55-8B3E23A3BE2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B91EB6F-74E9-9E7E-815B-16A6BC2125E2}"/>
              </a:ext>
            </a:extLst>
          </p:cNvPr>
          <p:cNvSpPr>
            <a:spLocks noGrp="1"/>
          </p:cNvSpPr>
          <p:nvPr>
            <p:ph type="body" sz="quarter" idx="10"/>
          </p:nvPr>
        </p:nvSpPr>
        <p:spPr/>
        <p:txBody>
          <a:bodyPr/>
          <a:lstStyle/>
          <a:p>
            <a:r>
              <a:rPr lang="en-US" sz="2800" dirty="0"/>
              <a:t>Protect your brand by sustaining budgets</a:t>
            </a:r>
          </a:p>
        </p:txBody>
      </p:sp>
      <p:sp>
        <p:nvSpPr>
          <p:cNvPr id="4" name="Text Placeholder 3">
            <a:extLst>
              <a:ext uri="{FF2B5EF4-FFF2-40B4-BE49-F238E27FC236}">
                <a16:creationId xmlns:a16="http://schemas.microsoft.com/office/drawing/2014/main" id="{E2E2A2E0-297E-F40D-B0EC-C06BC9083B9D}"/>
              </a:ext>
            </a:extLst>
          </p:cNvPr>
          <p:cNvSpPr>
            <a:spLocks noGrp="1"/>
          </p:cNvSpPr>
          <p:nvPr>
            <p:ph type="body" sz="quarter" idx="11"/>
          </p:nvPr>
        </p:nvSpPr>
        <p:spPr>
          <a:xfrm>
            <a:off x="603504" y="841247"/>
            <a:ext cx="7930896" cy="479061"/>
          </a:xfrm>
        </p:spPr>
        <p:txBody>
          <a:bodyPr/>
          <a:lstStyle/>
          <a:p>
            <a:pPr>
              <a:lnSpc>
                <a:spcPts val="1800"/>
              </a:lnSpc>
              <a:spcBef>
                <a:spcPts val="0"/>
              </a:spcBef>
            </a:pPr>
            <a:r>
              <a:rPr lang="en-US" dirty="0"/>
              <a:t>Respected industry reports show that companies that cut during downturns suffer long-term brand health declines.</a:t>
            </a:r>
          </a:p>
        </p:txBody>
      </p:sp>
      <p:sp>
        <p:nvSpPr>
          <p:cNvPr id="5" name="TextBox 4">
            <a:extLst>
              <a:ext uri="{FF2B5EF4-FFF2-40B4-BE49-F238E27FC236}">
                <a16:creationId xmlns:a16="http://schemas.microsoft.com/office/drawing/2014/main" id="{4D492E21-A7AE-F1F7-D201-D9B0615BCCBE}"/>
              </a:ext>
            </a:extLst>
          </p:cNvPr>
          <p:cNvSpPr txBox="1"/>
          <p:nvPr/>
        </p:nvSpPr>
        <p:spPr>
          <a:xfrm>
            <a:off x="5159812" y="3232703"/>
            <a:ext cx="2917388" cy="1567897"/>
          </a:xfrm>
          <a:prstGeom prst="rect">
            <a:avLst/>
          </a:prstGeom>
          <a:noFill/>
        </p:spPr>
        <p:txBody>
          <a:bodyPr wrap="square">
            <a:spAutoFit/>
          </a:bodyPr>
          <a:lstStyle/>
          <a:p>
            <a:pPr>
              <a:lnSpc>
                <a:spcPts val="1600"/>
              </a:lnSpc>
            </a:pPr>
            <a:r>
              <a:rPr lang="en-US" sz="1400" dirty="0">
                <a:solidFill>
                  <a:srgbClr val="1E4873"/>
                </a:solidFill>
                <a:latin typeface="DM Sans" pitchFamily="2" charset="77"/>
              </a:rPr>
              <a:t>A </a:t>
            </a:r>
            <a:r>
              <a:rPr lang="en-US" sz="1400" b="1" dirty="0">
                <a:solidFill>
                  <a:srgbClr val="1E4873"/>
                </a:solidFill>
                <a:latin typeface="DM Sans" pitchFamily="2" charset="77"/>
              </a:rPr>
              <a:t>Harvard Business Review</a:t>
            </a:r>
            <a:r>
              <a:rPr lang="en-US" sz="1400" dirty="0">
                <a:solidFill>
                  <a:srgbClr val="1E4873"/>
                </a:solidFill>
                <a:latin typeface="DM Sans" pitchFamily="2" charset="77"/>
              </a:rPr>
              <a:t> report highlighted that brands that reduced spend saw lower favorability ratings, while those maintaining or increasing investments saw </a:t>
            </a:r>
            <a:r>
              <a:rPr lang="en-US" sz="1400" b="1" dirty="0">
                <a:solidFill>
                  <a:srgbClr val="1E4873"/>
                </a:solidFill>
                <a:latin typeface="DM Sans" pitchFamily="2" charset="77"/>
              </a:rPr>
              <a:t>9% higher favorability ratings</a:t>
            </a:r>
            <a:r>
              <a:rPr lang="en-US" sz="1400" dirty="0">
                <a:solidFill>
                  <a:srgbClr val="1E4873"/>
                </a:solidFill>
                <a:latin typeface="DM Sans" pitchFamily="2" charset="77"/>
              </a:rPr>
              <a:t>.</a:t>
            </a:r>
          </a:p>
        </p:txBody>
      </p:sp>
      <p:sp>
        <p:nvSpPr>
          <p:cNvPr id="7" name="TextBox 6">
            <a:extLst>
              <a:ext uri="{FF2B5EF4-FFF2-40B4-BE49-F238E27FC236}">
                <a16:creationId xmlns:a16="http://schemas.microsoft.com/office/drawing/2014/main" id="{19666248-283D-E1E7-6AF6-5056ECE44BD0}"/>
              </a:ext>
            </a:extLst>
          </p:cNvPr>
          <p:cNvSpPr txBox="1"/>
          <p:nvPr/>
        </p:nvSpPr>
        <p:spPr>
          <a:xfrm>
            <a:off x="603505" y="3232703"/>
            <a:ext cx="3997947" cy="1567896"/>
          </a:xfrm>
          <a:prstGeom prst="rect">
            <a:avLst/>
          </a:prstGeom>
          <a:noFill/>
        </p:spPr>
        <p:txBody>
          <a:bodyPr wrap="square">
            <a:spAutoFit/>
          </a:bodyPr>
          <a:lstStyle/>
          <a:p>
            <a:pPr>
              <a:lnSpc>
                <a:spcPts val="1600"/>
              </a:lnSpc>
            </a:pPr>
            <a:r>
              <a:rPr lang="en-US" sz="1400" b="1" dirty="0" err="1">
                <a:solidFill>
                  <a:srgbClr val="1E4873"/>
                </a:solidFill>
                <a:latin typeface="DM Sans" pitchFamily="2" charset="77"/>
              </a:rPr>
              <a:t>Millward</a:t>
            </a:r>
            <a:r>
              <a:rPr lang="en-US" sz="1400" b="1" dirty="0">
                <a:solidFill>
                  <a:srgbClr val="1E4873"/>
                </a:solidFill>
                <a:latin typeface="DM Sans" pitchFamily="2" charset="77"/>
              </a:rPr>
              <a:t> Brown</a:t>
            </a:r>
            <a:r>
              <a:rPr lang="en-US" sz="1400" dirty="0">
                <a:solidFill>
                  <a:srgbClr val="1E4873"/>
                </a:solidFill>
                <a:latin typeface="DM Sans" pitchFamily="2" charset="77"/>
              </a:rPr>
              <a:t> analyzed the impact of reduced marketing spend on brand consideration and found that companies cutting advertising budgets during recessions saw a </a:t>
            </a:r>
            <a:r>
              <a:rPr lang="en-US" sz="1400" b="1" dirty="0">
                <a:solidFill>
                  <a:srgbClr val="1E4873"/>
                </a:solidFill>
                <a:latin typeface="DM Sans" pitchFamily="2" charset="77"/>
              </a:rPr>
              <a:t>decline in brand consideration by up to 28%</a:t>
            </a:r>
            <a:r>
              <a:rPr lang="en-US" sz="1400" dirty="0">
                <a:solidFill>
                  <a:srgbClr val="1E4873"/>
                </a:solidFill>
                <a:latin typeface="DM Sans" pitchFamily="2" charset="77"/>
              </a:rPr>
              <a:t>. This happens as customers turn to visible brands that continue to engage them.</a:t>
            </a:r>
          </a:p>
        </p:txBody>
      </p:sp>
      <p:pic>
        <p:nvPicPr>
          <p:cNvPr id="3076" name="Picture 4" descr="Harvard Business Review Logo PNG Vector (AI) Free Download">
            <a:extLst>
              <a:ext uri="{FF2B5EF4-FFF2-40B4-BE49-F238E27FC236}">
                <a16:creationId xmlns:a16="http://schemas.microsoft.com/office/drawing/2014/main" id="{71EF44EF-5EC6-866F-571C-F686961B8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012" y="2311499"/>
            <a:ext cx="1219200" cy="72339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Kantar Millward Brown | MMA Global">
            <a:extLst>
              <a:ext uri="{FF2B5EF4-FFF2-40B4-BE49-F238E27FC236}">
                <a16:creationId xmlns:a16="http://schemas.microsoft.com/office/drawing/2014/main" id="{D6EF1E40-5D92-B441-6D2C-BCCE1DFFB8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105" b="40000"/>
          <a:stretch/>
        </p:blipFill>
        <p:spPr bwMode="auto">
          <a:xfrm>
            <a:off x="685801" y="2433665"/>
            <a:ext cx="3172184" cy="47906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D7735DF-5314-4C6A-5906-ADF8A5405B37}"/>
              </a:ext>
            </a:extLst>
          </p:cNvPr>
          <p:cNvSpPr txBox="1"/>
          <p:nvPr/>
        </p:nvSpPr>
        <p:spPr>
          <a:xfrm>
            <a:off x="8453743" y="3232703"/>
            <a:ext cx="3134752" cy="1118255"/>
          </a:xfrm>
          <a:prstGeom prst="rect">
            <a:avLst/>
          </a:prstGeom>
          <a:noFill/>
        </p:spPr>
        <p:txBody>
          <a:bodyPr wrap="square">
            <a:spAutoFit/>
          </a:bodyPr>
          <a:lstStyle/>
          <a:p>
            <a:pPr>
              <a:lnSpc>
                <a:spcPts val="1600"/>
              </a:lnSpc>
            </a:pPr>
            <a:r>
              <a:rPr lang="en-US" sz="1400" dirty="0">
                <a:solidFill>
                  <a:srgbClr val="1E4873"/>
                </a:solidFill>
                <a:latin typeface="DM Sans" pitchFamily="2" charset="77"/>
              </a:rPr>
              <a:t>Brands that go "dark" (completely cut media spending) lost significant momentum, often requiring </a:t>
            </a:r>
            <a:r>
              <a:rPr lang="en-US" sz="1400" b="1" dirty="0">
                <a:solidFill>
                  <a:srgbClr val="1E4873"/>
                </a:solidFill>
                <a:latin typeface="DM Sans" pitchFamily="2" charset="77"/>
              </a:rPr>
              <a:t>3 to 5 years to recover</a:t>
            </a:r>
            <a:r>
              <a:rPr lang="en-US" sz="1400" dirty="0">
                <a:solidFill>
                  <a:srgbClr val="1E4873"/>
                </a:solidFill>
                <a:latin typeface="DM Sans" pitchFamily="2" charset="77"/>
              </a:rPr>
              <a:t> the lost ground in consumer consideration.</a:t>
            </a:r>
          </a:p>
        </p:txBody>
      </p:sp>
      <p:pic>
        <p:nvPicPr>
          <p:cNvPr id="3082" name="Picture 10" descr="Analytic Partners Reveals New Brand Identity as Part of ...">
            <a:extLst>
              <a:ext uri="{FF2B5EF4-FFF2-40B4-BE49-F238E27FC236}">
                <a16:creationId xmlns:a16="http://schemas.microsoft.com/office/drawing/2014/main" id="{15D2F6BA-F94F-79E3-758C-1ABEFCEC7F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778" b="25555"/>
          <a:stretch/>
        </p:blipFill>
        <p:spPr bwMode="auto">
          <a:xfrm>
            <a:off x="8534400" y="2286000"/>
            <a:ext cx="1748144" cy="774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3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5E84A9-5DC9-D907-2DF2-D6E351018AE8}"/>
              </a:ext>
            </a:extLst>
          </p:cNvPr>
          <p:cNvSpPr>
            <a:spLocks noGrp="1"/>
          </p:cNvSpPr>
          <p:nvPr>
            <p:ph type="body" sz="quarter" idx="12"/>
          </p:nvPr>
        </p:nvSpPr>
        <p:spPr>
          <a:xfrm>
            <a:off x="609600" y="2514600"/>
            <a:ext cx="3733800" cy="2743200"/>
          </a:xfrm>
        </p:spPr>
        <p:txBody>
          <a:bodyPr/>
          <a:lstStyle/>
          <a:p>
            <a:pPr marL="0" indent="0" algn="l" rtl="0" fontAlgn="base">
              <a:lnSpc>
                <a:spcPts val="1800"/>
              </a:lnSpc>
              <a:spcBef>
                <a:spcPts val="0"/>
              </a:spcBef>
              <a:buNone/>
            </a:pPr>
            <a:r>
              <a:rPr lang="en-US" sz="1600" b="1" i="0" u="none" strike="noStrike" dirty="0">
                <a:solidFill>
                  <a:srgbClr val="1E4873"/>
                </a:solidFill>
                <a:effectLst/>
                <a:highlight>
                  <a:srgbClr val="FFFFFF"/>
                </a:highlight>
              </a:rPr>
              <a:t>Customer advocacy declines</a:t>
            </a:r>
            <a:r>
              <a:rPr lang="en-US" sz="1600" b="0" i="0" u="none" strike="noStrike" dirty="0">
                <a:solidFill>
                  <a:srgbClr val="1E4873"/>
                </a:solidFill>
                <a:effectLst/>
                <a:highlight>
                  <a:srgbClr val="FFFFFF"/>
                </a:highlight>
              </a:rPr>
              <a:t>:</a:t>
            </a:r>
            <a:br>
              <a:rPr lang="en-US" sz="1600" b="0" i="0" u="none" strike="noStrike" dirty="0">
                <a:solidFill>
                  <a:srgbClr val="1E4873"/>
                </a:solidFill>
                <a:effectLst/>
                <a:highlight>
                  <a:srgbClr val="FFFFFF"/>
                </a:highlight>
              </a:rPr>
            </a:br>
            <a:r>
              <a:rPr lang="en-US" sz="1600" b="0" i="0" u="none" strike="noStrike" dirty="0">
                <a:solidFill>
                  <a:srgbClr val="1E4873"/>
                </a:solidFill>
                <a:effectLst/>
                <a:highlight>
                  <a:srgbClr val="FFFFFF"/>
                </a:highlight>
              </a:rPr>
              <a:t>Cuts to brand spend results in a</a:t>
            </a:r>
            <a:br>
              <a:rPr lang="en-US" sz="1600" b="0" i="0" u="none" strike="noStrike" dirty="0">
                <a:solidFill>
                  <a:srgbClr val="1E4873"/>
                </a:solidFill>
                <a:effectLst/>
                <a:highlight>
                  <a:srgbClr val="FFFFFF"/>
                </a:highlight>
              </a:rPr>
            </a:br>
            <a:r>
              <a:rPr lang="en-US" sz="1600" b="0" i="0" u="none" strike="noStrike" dirty="0">
                <a:solidFill>
                  <a:srgbClr val="1E4873"/>
                </a:solidFill>
                <a:effectLst/>
                <a:highlight>
                  <a:srgbClr val="FFFFFF"/>
                </a:highlight>
              </a:rPr>
              <a:t>2-3X reduction in perceptions of a company’s ability to meet top consumer needs. </a:t>
            </a:r>
            <a:r>
              <a:rPr lang="en-US" sz="1600" dirty="0">
                <a:solidFill>
                  <a:srgbClr val="1E4873"/>
                </a:solidFill>
                <a:highlight>
                  <a:srgbClr val="FFFFFF"/>
                </a:highlight>
              </a:rPr>
              <a:t>C</a:t>
            </a:r>
            <a:r>
              <a:rPr lang="en-US" sz="1600" b="0" i="0" u="none" strike="noStrike" dirty="0">
                <a:solidFill>
                  <a:srgbClr val="1E4873"/>
                </a:solidFill>
                <a:effectLst/>
                <a:highlight>
                  <a:srgbClr val="FFFFFF"/>
                </a:highlight>
              </a:rPr>
              <a:t>onsequently, their likelihood of being recommended was 18 percentage points lower.</a:t>
            </a:r>
          </a:p>
          <a:p>
            <a:pPr marL="182880" lvl="1" indent="-182880" fontAlgn="base">
              <a:spcBef>
                <a:spcPts val="1000"/>
              </a:spcBef>
            </a:pPr>
            <a:r>
              <a:rPr lang="en-US" sz="1400" b="0" i="0" u="none" strike="noStrike" dirty="0">
                <a:solidFill>
                  <a:srgbClr val="1E4873"/>
                </a:solidFill>
                <a:effectLst/>
                <a:highlight>
                  <a:srgbClr val="FFFFFF"/>
                </a:highlight>
              </a:rPr>
              <a:t>This decline is particularly concerning because word-of-mouth recommendations are critical drivers</a:t>
            </a:r>
            <a:br>
              <a:rPr lang="en-US" sz="1400" b="0" i="0" u="none" strike="noStrike" dirty="0">
                <a:solidFill>
                  <a:srgbClr val="1E4873"/>
                </a:solidFill>
                <a:effectLst/>
                <a:highlight>
                  <a:srgbClr val="FFFFFF"/>
                </a:highlight>
              </a:rPr>
            </a:br>
            <a:r>
              <a:rPr lang="en-US" sz="1400" b="0" i="0" u="none" strike="noStrike" dirty="0">
                <a:solidFill>
                  <a:srgbClr val="1E4873"/>
                </a:solidFill>
                <a:effectLst/>
                <a:highlight>
                  <a:srgbClr val="FFFFFF"/>
                </a:highlight>
              </a:rPr>
              <a:t>of both new customer acquisition</a:t>
            </a:r>
            <a:br>
              <a:rPr lang="en-US" sz="1400" b="0" i="0" u="none" strike="noStrike" dirty="0">
                <a:solidFill>
                  <a:srgbClr val="1E4873"/>
                </a:solidFill>
                <a:effectLst/>
                <a:highlight>
                  <a:srgbClr val="FFFFFF"/>
                </a:highlight>
              </a:rPr>
            </a:br>
            <a:r>
              <a:rPr lang="en-US" sz="1400" b="0" i="0" u="none" strike="noStrike" dirty="0">
                <a:solidFill>
                  <a:srgbClr val="1E4873"/>
                </a:solidFill>
                <a:effectLst/>
                <a:highlight>
                  <a:srgbClr val="FFFFFF"/>
                </a:highlight>
              </a:rPr>
              <a:t>and retention. </a:t>
            </a:r>
            <a:r>
              <a:rPr lang="en-US" sz="1400" b="0" i="0" dirty="0">
                <a:solidFill>
                  <a:srgbClr val="1E4873"/>
                </a:solidFill>
                <a:effectLst/>
                <a:highlight>
                  <a:srgbClr val="FFFFFF"/>
                </a:highlight>
              </a:rPr>
              <a:t> </a:t>
            </a:r>
            <a:endParaRPr lang="en-US" sz="1400" dirty="0">
              <a:solidFill>
                <a:srgbClr val="1E4873"/>
              </a:solidFill>
            </a:endParaRPr>
          </a:p>
        </p:txBody>
      </p:sp>
      <p:sp>
        <p:nvSpPr>
          <p:cNvPr id="3" name="Text Placeholder 2">
            <a:extLst>
              <a:ext uri="{FF2B5EF4-FFF2-40B4-BE49-F238E27FC236}">
                <a16:creationId xmlns:a16="http://schemas.microsoft.com/office/drawing/2014/main" id="{A7CA2E6A-184C-4373-9C9E-01F1E0B063D7}"/>
              </a:ext>
            </a:extLst>
          </p:cNvPr>
          <p:cNvSpPr>
            <a:spLocks noGrp="1"/>
          </p:cNvSpPr>
          <p:nvPr>
            <p:ph type="body" sz="quarter" idx="10"/>
          </p:nvPr>
        </p:nvSpPr>
        <p:spPr/>
        <p:txBody>
          <a:bodyPr/>
          <a:lstStyle/>
          <a:p>
            <a:r>
              <a:rPr lang="en-US" sz="2800" dirty="0"/>
              <a:t>Brand Investment cuts have a negative impact on </a:t>
            </a:r>
            <a:r>
              <a:rPr lang="en-US" sz="2800" dirty="0" err="1"/>
              <a:t>nps</a:t>
            </a:r>
            <a:r>
              <a:rPr lang="en-US" sz="2800" dirty="0"/>
              <a:t> and Sales</a:t>
            </a:r>
          </a:p>
        </p:txBody>
      </p:sp>
      <p:sp>
        <p:nvSpPr>
          <p:cNvPr id="8" name="TextBox 7">
            <a:extLst>
              <a:ext uri="{FF2B5EF4-FFF2-40B4-BE49-F238E27FC236}">
                <a16:creationId xmlns:a16="http://schemas.microsoft.com/office/drawing/2014/main" id="{E7E09612-EE46-3942-B805-6DB0DCCACDF5}"/>
              </a:ext>
            </a:extLst>
          </p:cNvPr>
          <p:cNvSpPr txBox="1"/>
          <p:nvPr/>
        </p:nvSpPr>
        <p:spPr>
          <a:xfrm>
            <a:off x="685800" y="6189193"/>
            <a:ext cx="8915400" cy="261610"/>
          </a:xfrm>
          <a:prstGeom prst="rect">
            <a:avLst/>
          </a:prstGeom>
          <a:noFill/>
        </p:spPr>
        <p:txBody>
          <a:bodyPr wrap="square">
            <a:spAutoFit/>
          </a:bodyPr>
          <a:lstStyle/>
          <a:p>
            <a:r>
              <a:rPr lang="en-US" sz="1100" dirty="0">
                <a:latin typeface="DM Sans" pitchFamily="2" charset="77"/>
              </a:rPr>
              <a:t>Source: </a:t>
            </a:r>
            <a:r>
              <a:rPr lang="en-US" sz="1100" dirty="0">
                <a:latin typeface="DM Sans" pitchFamily="2" charset="77"/>
                <a:hlinkClick r:id="rId2"/>
              </a:rPr>
              <a:t>BCG, 2023</a:t>
            </a:r>
            <a:endParaRPr lang="en-US" sz="1100" dirty="0">
              <a:latin typeface="DM Sans" pitchFamily="2" charset="77"/>
            </a:endParaRPr>
          </a:p>
        </p:txBody>
      </p:sp>
      <p:sp>
        <p:nvSpPr>
          <p:cNvPr id="4" name="Text Placeholder 1">
            <a:extLst>
              <a:ext uri="{FF2B5EF4-FFF2-40B4-BE49-F238E27FC236}">
                <a16:creationId xmlns:a16="http://schemas.microsoft.com/office/drawing/2014/main" id="{F514A531-F072-B051-30B6-5857C7C42B74}"/>
              </a:ext>
            </a:extLst>
          </p:cNvPr>
          <p:cNvSpPr txBox="1">
            <a:spLocks/>
          </p:cNvSpPr>
          <p:nvPr/>
        </p:nvSpPr>
        <p:spPr>
          <a:xfrm>
            <a:off x="4876800" y="2514600"/>
            <a:ext cx="2930801" cy="1524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0">
                <a:solidFill>
                  <a:schemeClr val="accent1"/>
                </a:solidFill>
                <a:latin typeface="DM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0">
                <a:solidFill>
                  <a:schemeClr val="accent1"/>
                </a:solidFill>
                <a:latin typeface="DM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spc="0">
                <a:solidFill>
                  <a:schemeClr val="accent1"/>
                </a:solidFill>
                <a:latin typeface="DM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spc="0">
                <a:solidFill>
                  <a:schemeClr val="accent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fontAlgn="base">
              <a:lnSpc>
                <a:spcPts val="1800"/>
              </a:lnSpc>
              <a:spcBef>
                <a:spcPts val="0"/>
              </a:spcBef>
              <a:buNone/>
            </a:pPr>
            <a:r>
              <a:rPr lang="en-US" sz="1600" b="1" i="0" u="none" strike="noStrike" dirty="0">
                <a:solidFill>
                  <a:srgbClr val="1E4873"/>
                </a:solidFill>
                <a:effectLst/>
                <a:highlight>
                  <a:srgbClr val="FFFFFF"/>
                </a:highlight>
              </a:rPr>
              <a:t>Market share drops: </a:t>
            </a:r>
            <a:r>
              <a:rPr lang="en-US" sz="1600" b="0" i="0" u="none" strike="noStrike" dirty="0">
                <a:solidFill>
                  <a:srgbClr val="1E4873"/>
                </a:solidFill>
                <a:effectLst/>
                <a:highlight>
                  <a:srgbClr val="FFFFFF"/>
                </a:highlight>
              </a:rPr>
              <a:t>Companies that cut brand spending lost 0.8 percentage points of market share relative to those that boosted brand spending.</a:t>
            </a:r>
            <a:r>
              <a:rPr lang="en-US" sz="1600" b="0" i="0" dirty="0">
                <a:solidFill>
                  <a:srgbClr val="1E4873"/>
                </a:solidFill>
                <a:effectLst/>
                <a:highlight>
                  <a:srgbClr val="FFFFFF"/>
                </a:highlight>
              </a:rPr>
              <a:t> </a:t>
            </a:r>
            <a:endParaRPr lang="en-US" sz="1600" dirty="0">
              <a:solidFill>
                <a:srgbClr val="1E4873"/>
              </a:solidFill>
              <a:highlight>
                <a:srgbClr val="FFFFFF"/>
              </a:highlight>
            </a:endParaRPr>
          </a:p>
        </p:txBody>
      </p:sp>
      <p:sp>
        <p:nvSpPr>
          <p:cNvPr id="5" name="Text Placeholder 1">
            <a:extLst>
              <a:ext uri="{FF2B5EF4-FFF2-40B4-BE49-F238E27FC236}">
                <a16:creationId xmlns:a16="http://schemas.microsoft.com/office/drawing/2014/main" id="{E18C42F8-F8A5-25A5-A6B3-A5A6FB205FE7}"/>
              </a:ext>
            </a:extLst>
          </p:cNvPr>
          <p:cNvSpPr txBox="1">
            <a:spLocks/>
          </p:cNvSpPr>
          <p:nvPr/>
        </p:nvSpPr>
        <p:spPr>
          <a:xfrm>
            <a:off x="8382000" y="2514600"/>
            <a:ext cx="2930798" cy="1676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0">
                <a:solidFill>
                  <a:schemeClr val="accent1"/>
                </a:solidFill>
                <a:latin typeface="DM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0">
                <a:solidFill>
                  <a:schemeClr val="accent1"/>
                </a:solidFill>
                <a:latin typeface="DM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spc="0">
                <a:solidFill>
                  <a:schemeClr val="accent1"/>
                </a:solidFill>
                <a:latin typeface="DM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spc="0">
                <a:solidFill>
                  <a:schemeClr val="accent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fontAlgn="base">
              <a:lnSpc>
                <a:spcPts val="1800"/>
              </a:lnSpc>
              <a:spcBef>
                <a:spcPts val="0"/>
              </a:spcBef>
              <a:buNone/>
            </a:pPr>
            <a:r>
              <a:rPr lang="en-US" sz="1600" b="1" i="0" u="none" strike="noStrike" dirty="0">
                <a:solidFill>
                  <a:srgbClr val="1E4873"/>
                </a:solidFill>
                <a:effectLst/>
                <a:highlight>
                  <a:srgbClr val="FFFFFF"/>
                </a:highlight>
              </a:rPr>
              <a:t>Sales growth rates underperform: </a:t>
            </a:r>
            <a:r>
              <a:rPr lang="en-US" sz="1600" b="0" i="0" u="none" strike="noStrike" dirty="0">
                <a:solidFill>
                  <a:srgbClr val="1E4873"/>
                </a:solidFill>
                <a:effectLst/>
                <a:highlight>
                  <a:srgbClr val="FFFFFF"/>
                </a:highlight>
              </a:rPr>
              <a:t>Sales CAGRs for brand spenders in the bottom quartile of our research were 13 percentage points lower than the CAGRs of the top quartile.</a:t>
            </a:r>
            <a:r>
              <a:rPr lang="en-US" sz="1600" b="0" i="0" dirty="0">
                <a:solidFill>
                  <a:srgbClr val="1E4873"/>
                </a:solidFill>
                <a:effectLst/>
                <a:highlight>
                  <a:srgbClr val="FFFFFF"/>
                </a:highlight>
              </a:rPr>
              <a:t> </a:t>
            </a:r>
          </a:p>
        </p:txBody>
      </p:sp>
      <p:cxnSp>
        <p:nvCxnSpPr>
          <p:cNvPr id="6" name="Straight Connector 5">
            <a:extLst>
              <a:ext uri="{FF2B5EF4-FFF2-40B4-BE49-F238E27FC236}">
                <a16:creationId xmlns:a16="http://schemas.microsoft.com/office/drawing/2014/main" id="{77DFFFBA-4CC7-667C-168C-324CC96329C6}"/>
              </a:ext>
            </a:extLst>
          </p:cNvPr>
          <p:cNvCxnSpPr>
            <a:cxnSpLocks/>
          </p:cNvCxnSpPr>
          <p:nvPr/>
        </p:nvCxnSpPr>
        <p:spPr>
          <a:xfrm>
            <a:off x="4572000" y="1811806"/>
            <a:ext cx="0" cy="3445994"/>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F1F81A-C738-FB5D-85E8-EB36CD1924AD}"/>
              </a:ext>
            </a:extLst>
          </p:cNvPr>
          <p:cNvPicPr>
            <a:picLocks noChangeAspect="1"/>
          </p:cNvPicPr>
          <p:nvPr/>
        </p:nvPicPr>
        <p:blipFill>
          <a:blip r:embed="rId3"/>
          <a:stretch>
            <a:fillRect/>
          </a:stretch>
        </p:blipFill>
        <p:spPr>
          <a:xfrm>
            <a:off x="685800" y="1867168"/>
            <a:ext cx="664919" cy="530352"/>
          </a:xfrm>
          <a:prstGeom prst="rect">
            <a:avLst/>
          </a:prstGeom>
        </p:spPr>
      </p:pic>
      <p:pic>
        <p:nvPicPr>
          <p:cNvPr id="11" name="Picture 10">
            <a:extLst>
              <a:ext uri="{FF2B5EF4-FFF2-40B4-BE49-F238E27FC236}">
                <a16:creationId xmlns:a16="http://schemas.microsoft.com/office/drawing/2014/main" id="{F609867F-8FFD-BAAB-A9C0-2706A098CD79}"/>
              </a:ext>
            </a:extLst>
          </p:cNvPr>
          <p:cNvPicPr>
            <a:picLocks noChangeAspect="1"/>
          </p:cNvPicPr>
          <p:nvPr/>
        </p:nvPicPr>
        <p:blipFill>
          <a:blip r:embed="rId4"/>
          <a:stretch>
            <a:fillRect/>
          </a:stretch>
        </p:blipFill>
        <p:spPr>
          <a:xfrm>
            <a:off x="4981969" y="1845294"/>
            <a:ext cx="610238" cy="530642"/>
          </a:xfrm>
          <a:prstGeom prst="rect">
            <a:avLst/>
          </a:prstGeom>
        </p:spPr>
      </p:pic>
      <p:cxnSp>
        <p:nvCxnSpPr>
          <p:cNvPr id="14" name="Straight Connector 13">
            <a:extLst>
              <a:ext uri="{FF2B5EF4-FFF2-40B4-BE49-F238E27FC236}">
                <a16:creationId xmlns:a16="http://schemas.microsoft.com/office/drawing/2014/main" id="{A407E243-AFCD-A33F-72F9-42F62B8CDA9C}"/>
              </a:ext>
            </a:extLst>
          </p:cNvPr>
          <p:cNvCxnSpPr>
            <a:cxnSpLocks/>
          </p:cNvCxnSpPr>
          <p:nvPr/>
        </p:nvCxnSpPr>
        <p:spPr>
          <a:xfrm>
            <a:off x="8028878" y="1811806"/>
            <a:ext cx="0" cy="3445994"/>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A479047-5A6A-26A8-396A-5FC81DE6C0BC}"/>
              </a:ext>
            </a:extLst>
          </p:cNvPr>
          <p:cNvPicPr>
            <a:picLocks noChangeAspect="1"/>
          </p:cNvPicPr>
          <p:nvPr/>
        </p:nvPicPr>
        <p:blipFill>
          <a:blip r:embed="rId5"/>
          <a:stretch>
            <a:fillRect/>
          </a:stretch>
        </p:blipFill>
        <p:spPr>
          <a:xfrm>
            <a:off x="8449606" y="1811806"/>
            <a:ext cx="597619" cy="597619"/>
          </a:xfrm>
          <a:prstGeom prst="rect">
            <a:avLst/>
          </a:prstGeom>
        </p:spPr>
      </p:pic>
    </p:spTree>
    <p:extLst>
      <p:ext uri="{BB962C8B-B14F-4D97-AF65-F5344CB8AC3E}">
        <p14:creationId xmlns:p14="http://schemas.microsoft.com/office/powerpoint/2010/main" val="186998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5CED-F3B6-2C09-E4E8-9BEE47DA7C9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D4AC4A5-8092-941C-98DD-C9BEF6CFFC66}"/>
              </a:ext>
            </a:extLst>
          </p:cNvPr>
          <p:cNvSpPr>
            <a:spLocks noGrp="1"/>
          </p:cNvSpPr>
          <p:nvPr>
            <p:ph type="body" sz="quarter" idx="10"/>
          </p:nvPr>
        </p:nvSpPr>
        <p:spPr/>
        <p:txBody>
          <a:bodyPr/>
          <a:lstStyle/>
          <a:p>
            <a:r>
              <a:rPr lang="en-US" sz="2800" dirty="0"/>
              <a:t>2025 Budget breakdown – what we stand to lose</a:t>
            </a:r>
          </a:p>
        </p:txBody>
      </p:sp>
      <p:sp>
        <p:nvSpPr>
          <p:cNvPr id="5" name="Text Placeholder 4">
            <a:extLst>
              <a:ext uri="{FF2B5EF4-FFF2-40B4-BE49-F238E27FC236}">
                <a16:creationId xmlns:a16="http://schemas.microsoft.com/office/drawing/2014/main" id="{71CB9119-BF53-F002-E93B-C2658E9782BE}"/>
              </a:ext>
            </a:extLst>
          </p:cNvPr>
          <p:cNvSpPr>
            <a:spLocks noGrp="1"/>
          </p:cNvSpPr>
          <p:nvPr>
            <p:ph type="body" sz="quarter" idx="12"/>
          </p:nvPr>
        </p:nvSpPr>
        <p:spPr>
          <a:xfrm>
            <a:off x="5562600" y="1905000"/>
            <a:ext cx="5105393" cy="3276600"/>
          </a:xfrm>
        </p:spPr>
        <p:txBody>
          <a:bodyPr/>
          <a:lstStyle/>
          <a:p>
            <a:pPr marL="0" indent="0">
              <a:buNone/>
            </a:pPr>
            <a:r>
              <a:rPr lang="en-US" sz="1600" b="1" dirty="0"/>
              <a:t>At risk with the 2025 cuts:</a:t>
            </a:r>
          </a:p>
          <a:p>
            <a:pPr marL="182880" indent="-182880">
              <a:lnSpc>
                <a:spcPts val="1600"/>
              </a:lnSpc>
            </a:pPr>
            <a:r>
              <a:rPr lang="en-US" sz="1400" dirty="0">
                <a:solidFill>
                  <a:srgbClr val="1E4873"/>
                </a:solidFill>
              </a:rPr>
              <a:t>TV presence with Paid Media</a:t>
            </a:r>
          </a:p>
          <a:p>
            <a:pPr marL="182880" indent="-182880">
              <a:lnSpc>
                <a:spcPts val="1600"/>
              </a:lnSpc>
            </a:pPr>
            <a:r>
              <a:rPr lang="en-US" sz="1400" b="0" i="0" u="none" strike="noStrike" dirty="0">
                <a:solidFill>
                  <a:srgbClr val="1E4873"/>
                </a:solidFill>
                <a:effectLst/>
              </a:rPr>
              <a:t>B2B paid marketing campaigns at meaningful levels</a:t>
            </a:r>
            <a:endParaRPr lang="en-US" sz="1400" dirty="0">
              <a:solidFill>
                <a:srgbClr val="1E4873"/>
              </a:solidFill>
            </a:endParaRPr>
          </a:p>
          <a:p>
            <a:pPr marL="182880" indent="-182880">
              <a:lnSpc>
                <a:spcPts val="1600"/>
              </a:lnSpc>
            </a:pPr>
            <a:r>
              <a:rPr lang="en-US" sz="1400" dirty="0">
                <a:solidFill>
                  <a:srgbClr val="1E4873"/>
                </a:solidFill>
              </a:rPr>
              <a:t>Polar Park Stadium presence</a:t>
            </a:r>
          </a:p>
          <a:p>
            <a:pPr marL="182880" indent="-182880">
              <a:lnSpc>
                <a:spcPts val="1600"/>
              </a:lnSpc>
            </a:pPr>
            <a:r>
              <a:rPr lang="en-US" sz="1400" dirty="0">
                <a:solidFill>
                  <a:srgbClr val="1E4873"/>
                </a:solidFill>
              </a:rPr>
              <a:t>Oval Ice Rink Sponsorship</a:t>
            </a:r>
          </a:p>
          <a:p>
            <a:pPr marL="182880" indent="-182880">
              <a:lnSpc>
                <a:spcPts val="1600"/>
              </a:lnSpc>
            </a:pPr>
            <a:r>
              <a:rPr lang="en-US" sz="1400" dirty="0">
                <a:solidFill>
                  <a:srgbClr val="1E4873"/>
                </a:solidFill>
              </a:rPr>
              <a:t>B Fit Sponsorship</a:t>
            </a:r>
          </a:p>
          <a:p>
            <a:pPr marL="182880" indent="-182880">
              <a:lnSpc>
                <a:spcPts val="1600"/>
              </a:lnSpc>
            </a:pPr>
            <a:r>
              <a:rPr lang="en-US" sz="1400" i="1" dirty="0">
                <a:solidFill>
                  <a:srgbClr val="1E4873"/>
                </a:solidFill>
              </a:rPr>
              <a:t>Wellness Wednesday </a:t>
            </a:r>
            <a:r>
              <a:rPr lang="en-US" sz="1400" dirty="0">
                <a:solidFill>
                  <a:srgbClr val="1E4873"/>
                </a:solidFill>
              </a:rPr>
              <a:t>Content Partnership with Local News Boston 25</a:t>
            </a:r>
          </a:p>
          <a:p>
            <a:pPr marL="182880" indent="-182880">
              <a:lnSpc>
                <a:spcPts val="1600"/>
              </a:lnSpc>
            </a:pPr>
            <a:r>
              <a:rPr lang="en-US" sz="1400" dirty="0" err="1">
                <a:solidFill>
                  <a:srgbClr val="1E4873"/>
                </a:solidFill>
              </a:rPr>
              <a:t>Bluebikes</a:t>
            </a:r>
            <a:r>
              <a:rPr lang="en-US" sz="1400" dirty="0">
                <a:solidFill>
                  <a:srgbClr val="1E4873"/>
                </a:solidFill>
              </a:rPr>
              <a:t> activations (cutting 2-3 promotions in 2025)</a:t>
            </a:r>
          </a:p>
          <a:p>
            <a:pPr marL="182880" indent="-182880">
              <a:lnSpc>
                <a:spcPts val="1600"/>
              </a:lnSpc>
            </a:pPr>
            <a:r>
              <a:rPr lang="en-US" sz="1400" dirty="0">
                <a:solidFill>
                  <a:srgbClr val="1E4873"/>
                </a:solidFill>
              </a:rPr>
              <a:t>Additionally, our A&amp;G Agency Partnership is deeply cut – 60%+ YOY reduced for A&amp;G from 2023</a:t>
            </a:r>
          </a:p>
        </p:txBody>
      </p:sp>
      <p:cxnSp>
        <p:nvCxnSpPr>
          <p:cNvPr id="6" name="Straight Connector 5">
            <a:extLst>
              <a:ext uri="{FF2B5EF4-FFF2-40B4-BE49-F238E27FC236}">
                <a16:creationId xmlns:a16="http://schemas.microsoft.com/office/drawing/2014/main" id="{D86F909F-00FE-5FDC-F5C6-5479FDDCFF47}"/>
              </a:ext>
            </a:extLst>
          </p:cNvPr>
          <p:cNvCxnSpPr>
            <a:cxnSpLocks/>
          </p:cNvCxnSpPr>
          <p:nvPr/>
        </p:nvCxnSpPr>
        <p:spPr>
          <a:xfrm>
            <a:off x="4876800" y="1905000"/>
            <a:ext cx="0" cy="327660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F82855-2646-C66C-1DA6-BC82EF378179}"/>
              </a:ext>
            </a:extLst>
          </p:cNvPr>
          <p:cNvSpPr txBox="1"/>
          <p:nvPr/>
        </p:nvSpPr>
        <p:spPr>
          <a:xfrm>
            <a:off x="775985" y="1757028"/>
            <a:ext cx="3034010" cy="492443"/>
          </a:xfrm>
          <a:prstGeom prst="rect">
            <a:avLst/>
          </a:prstGeom>
        </p:spPr>
        <p:txBody>
          <a:bodyPr wrap="square" lIns="0" tIns="0" rIns="0" bIns="0" rtlCol="0">
            <a:spAutoFit/>
          </a:bodyPr>
          <a:lstStyle/>
          <a:p>
            <a:pPr fontAlgn="auto">
              <a:spcAft>
                <a:spcPts val="0"/>
              </a:spcAft>
            </a:pPr>
            <a:r>
              <a:rPr lang="en-US" sz="3200" b="1" dirty="0">
                <a:solidFill>
                  <a:srgbClr val="FD5D3B"/>
                </a:solidFill>
                <a:latin typeface="DM Sans" pitchFamily="2" charset="77"/>
              </a:rPr>
              <a:t>2023: $3.6M</a:t>
            </a:r>
          </a:p>
        </p:txBody>
      </p:sp>
      <p:sp>
        <p:nvSpPr>
          <p:cNvPr id="12" name="Text Placeholder 4">
            <a:extLst>
              <a:ext uri="{FF2B5EF4-FFF2-40B4-BE49-F238E27FC236}">
                <a16:creationId xmlns:a16="http://schemas.microsoft.com/office/drawing/2014/main" id="{32FF23D2-693E-A32F-C4A4-FC7B787A6442}"/>
              </a:ext>
            </a:extLst>
          </p:cNvPr>
          <p:cNvSpPr txBox="1">
            <a:spLocks/>
          </p:cNvSpPr>
          <p:nvPr/>
        </p:nvSpPr>
        <p:spPr>
          <a:xfrm>
            <a:off x="775984" y="2253113"/>
            <a:ext cx="3872209" cy="697992"/>
          </a:xfrm>
          <a:prstGeom prst="rect">
            <a:avLst/>
          </a:prstGeom>
        </p:spPr>
        <p:txBody>
          <a:bodyPr l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a:t>
            </a:r>
            <a:r>
              <a:rPr lang="en-US" sz="1600" dirty="0"/>
              <a:t>ur total in-market brand budget: paid media, sponsorships (non-</a:t>
            </a:r>
            <a:r>
              <a:rPr lang="en-US" sz="1600" dirty="0" err="1"/>
              <a:t>Bluebikes</a:t>
            </a:r>
            <a:r>
              <a:rPr lang="en-US" sz="1600" dirty="0"/>
              <a:t>), integrated content partnerships</a:t>
            </a:r>
            <a:endParaRPr lang="en-US" dirty="0"/>
          </a:p>
        </p:txBody>
      </p:sp>
      <p:sp>
        <p:nvSpPr>
          <p:cNvPr id="13" name="TextBox 12">
            <a:extLst>
              <a:ext uri="{FF2B5EF4-FFF2-40B4-BE49-F238E27FC236}">
                <a16:creationId xmlns:a16="http://schemas.microsoft.com/office/drawing/2014/main" id="{39DAD285-AEDB-A28D-D52D-0206471EAE8D}"/>
              </a:ext>
            </a:extLst>
          </p:cNvPr>
          <p:cNvSpPr txBox="1"/>
          <p:nvPr/>
        </p:nvSpPr>
        <p:spPr>
          <a:xfrm>
            <a:off x="775985" y="4045362"/>
            <a:ext cx="3034009" cy="492443"/>
          </a:xfrm>
          <a:prstGeom prst="rect">
            <a:avLst/>
          </a:prstGeom>
        </p:spPr>
        <p:txBody>
          <a:bodyPr wrap="square" lIns="0" tIns="0" rIns="0" bIns="0" rtlCol="0">
            <a:spAutoFit/>
          </a:bodyPr>
          <a:lstStyle/>
          <a:p>
            <a:pPr fontAlgn="auto">
              <a:spcAft>
                <a:spcPts val="0"/>
              </a:spcAft>
            </a:pPr>
            <a:r>
              <a:rPr lang="en-US" sz="3200" b="1" dirty="0">
                <a:solidFill>
                  <a:srgbClr val="FD5D3B"/>
                </a:solidFill>
                <a:latin typeface="DM Sans" pitchFamily="2" charset="77"/>
              </a:rPr>
              <a:t>2025: $2M </a:t>
            </a:r>
          </a:p>
        </p:txBody>
      </p:sp>
      <p:sp>
        <p:nvSpPr>
          <p:cNvPr id="14" name="Text Placeholder 4">
            <a:extLst>
              <a:ext uri="{FF2B5EF4-FFF2-40B4-BE49-F238E27FC236}">
                <a16:creationId xmlns:a16="http://schemas.microsoft.com/office/drawing/2014/main" id="{5032BEDD-E880-2924-2FD9-179E502374F3}"/>
              </a:ext>
            </a:extLst>
          </p:cNvPr>
          <p:cNvSpPr txBox="1">
            <a:spLocks/>
          </p:cNvSpPr>
          <p:nvPr/>
        </p:nvSpPr>
        <p:spPr>
          <a:xfrm>
            <a:off x="775985" y="4541447"/>
            <a:ext cx="3262609" cy="697992"/>
          </a:xfrm>
          <a:prstGeom prst="rect">
            <a:avLst/>
          </a:prstGeom>
        </p:spPr>
        <p:txBody>
          <a:bodyPr l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Our total-in market brand budget</a:t>
            </a:r>
            <a:endParaRPr lang="en-US" dirty="0"/>
          </a:p>
        </p:txBody>
      </p:sp>
      <p:sp>
        <p:nvSpPr>
          <p:cNvPr id="2" name="Triangle 1">
            <a:extLst>
              <a:ext uri="{FF2B5EF4-FFF2-40B4-BE49-F238E27FC236}">
                <a16:creationId xmlns:a16="http://schemas.microsoft.com/office/drawing/2014/main" id="{EC6ACDCD-3A7C-BD3F-5D86-C6AAA505C6BA}"/>
              </a:ext>
            </a:extLst>
          </p:cNvPr>
          <p:cNvSpPr/>
          <p:nvPr/>
        </p:nvSpPr>
        <p:spPr>
          <a:xfrm rot="10800000">
            <a:off x="1066800" y="3314700"/>
            <a:ext cx="2743194" cy="4572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477028"/>
      </p:ext>
    </p:extLst>
  </p:cSld>
  <p:clrMapOvr>
    <a:masterClrMapping/>
  </p:clrMapOvr>
</p:sld>
</file>

<file path=ppt/theme/theme1.xml><?xml version="1.0" encoding="utf-8"?>
<a:theme xmlns:a="http://schemas.openxmlformats.org/drawingml/2006/main" name="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lIns="0" tIns="0" rIns="0" bIns="0"/>
      <a:lstStyle>
        <a:defPPr algn="l" fontAlgn="auto">
          <a:spcAft>
            <a:spcPts val="0"/>
          </a:spcAft>
          <a:defRPr sz="25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2.xml><?xml version="1.0" encoding="utf-8"?>
<?mso-contentType ?>
<SharedContentType xmlns="Microsoft.SharePoint.Taxonomy.ContentTypeSync" SourceId="fae7a88e-8eb5-43a8-b64a-a0fde5534205" ContentTypeId="0x0101000035737AB6083049AA462DE1D83AFD48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54079D2B748EE74D81F98CF4862775DC" ma:contentTypeVersion="3" ma:contentTypeDescription="Create a new document." ma:contentTypeScope="" ma:versionID="62f15e361d83861f98b05b6f7c0c93ea">
  <xsd:schema xmlns:xsd="http://www.w3.org/2001/XMLSchema" xmlns:xs="http://www.w3.org/2001/XMLSchema" xmlns:p="http://schemas.microsoft.com/office/2006/metadata/properties" xmlns:ns2="4fd547bd-de5e-484e-b36f-a089762660f6" targetNamespace="http://schemas.microsoft.com/office/2006/metadata/properties" ma:root="true" ma:fieldsID="a2977c1b02af3a20429e2f2cb3626a61" ns2:_="">
    <xsd:import namespace="4fd547bd-de5e-484e-b36f-a089762660f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547bd-de5e-484e-b36f-a08976266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p:Policy xmlns:p="office.server.policy" id="" local="true">
  <p:Name>BCBSMA Document</p:Name>
  <p:Description/>
  <p:Statement/>
  <p:PolicyItems>
    <p:PolicyItem featureId="Microsoft.Office.RecordsManagement.PolicyFeatures.PolicyAudit" staticId="0x0101000035737AB6083049AA462DE1D83AFD48|8138272" UniqueId="1ff150e7-08a8-48f0-9d97-545752ec9f56">
      <p:Name>Auditing</p:Name>
      <p:Description>Audits user actions on documents and list items to the Audit Log.</p:Description>
      <p:CustomData>
        <Audit>
          <Update/>
          <View/>
          <CheckInOut/>
          <MoveCopy/>
          <DeleteRestore/>
        </Audit>
      </p:CustomData>
    </p:PolicyItem>
  </p:PolicyItems>
</p:Policy>
</file>

<file path=customXml/itemProps1.xml><?xml version="1.0" encoding="utf-8"?>
<ds:datastoreItem xmlns:ds="http://schemas.openxmlformats.org/officeDocument/2006/customXml" ds:itemID="{6E44FD8F-6394-43F5-97AE-1949DA840D54}">
  <ds:schemaRefs>
    <ds:schemaRef ds:uri="http://schemas.microsoft.com/sharepoint/events"/>
  </ds:schemaRefs>
</ds:datastoreItem>
</file>

<file path=customXml/itemProps2.xml><?xml version="1.0" encoding="utf-8"?>
<ds:datastoreItem xmlns:ds="http://schemas.openxmlformats.org/officeDocument/2006/customXml" ds:itemID="{DD2EF70C-F54D-444C-9C2D-5789E36EFF68}">
  <ds:schemaRefs>
    <ds:schemaRef ds:uri="Microsoft.SharePoint.Taxonomy.ContentTypeSync"/>
  </ds:schemaRefs>
</ds:datastoreItem>
</file>

<file path=customXml/itemProps3.xml><?xml version="1.0" encoding="utf-8"?>
<ds:datastoreItem xmlns:ds="http://schemas.openxmlformats.org/officeDocument/2006/customXml" ds:itemID="{20752896-C468-46F3-B84C-3AAE4AEC14F8}"/>
</file>

<file path=customXml/itemProps4.xml><?xml version="1.0" encoding="utf-8"?>
<ds:datastoreItem xmlns:ds="http://schemas.openxmlformats.org/officeDocument/2006/customXml" ds:itemID="{B5DFF3D9-0968-4193-B60C-1381CF67AF16}">
  <ds:schemaRefs>
    <ds:schemaRef ds:uri="http://purl.org/dc/elements/1.1/"/>
    <ds:schemaRef ds:uri="e9829bc0-9c9d-4291-88f5-cbdae5171fe6"/>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5.xml><?xml version="1.0" encoding="utf-8"?>
<ds:datastoreItem xmlns:ds="http://schemas.openxmlformats.org/officeDocument/2006/customXml" ds:itemID="{BD6B3C3A-E271-490B-BCD6-2F45F6403FBB}">
  <ds:schemaRefs>
    <ds:schemaRef ds:uri="http://schemas.microsoft.com/sharepoint/v3/contenttype/forms"/>
  </ds:schemaRefs>
</ds:datastoreItem>
</file>

<file path=customXml/itemProps6.xml><?xml version="1.0" encoding="utf-8"?>
<ds:datastoreItem xmlns:ds="http://schemas.openxmlformats.org/officeDocument/2006/customXml" ds:itemID="{566A0467-C338-44D0-B021-8BCB13DEBFB6}">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
  <TotalTime>33282</TotalTime>
  <Words>1126</Words>
  <Application>Microsoft Macintosh PowerPoint</Application>
  <PresentationFormat>Widescreen</PresentationFormat>
  <Paragraphs>90</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Arial</vt:lpstr>
      <vt:lpstr>Bebas Neue</vt:lpstr>
      <vt:lpstr>Calibri</vt:lpstr>
      <vt:lpstr>DM Sans</vt:lpstr>
      <vt:lpstr>DM Sans Medium</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Blue Cross Blue Shield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McGlinchey, Tracie</dc:creator>
  <cp:lastModifiedBy>Latif, Summer</cp:lastModifiedBy>
  <cp:revision>1154</cp:revision>
  <cp:lastPrinted>2019-04-11T11:30:24Z</cp:lastPrinted>
  <dcterms:created xsi:type="dcterms:W3CDTF">2015-03-12T13:39:30Z</dcterms:created>
  <dcterms:modified xsi:type="dcterms:W3CDTF">2024-09-30T12:58:19Z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0x01010054079D2B748EE74D81F98CF4862775DC</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4dca8e14-98a2-4c1e-8174-08954dc16641</vt:lpwstr>
  </property>
  <property fmtid="{D5CDD505-2E9C-101B-9397-08002B2CF9AE}" pid="6" name="SharedWithUsers">
    <vt:lpwstr>56;#Tang, Yvonne</vt:lpwstr>
  </property>
</Properties>
</file>