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574" r:id="rId7"/>
    <p:sldMasterId id="2147484572" r:id="rId8"/>
  </p:sldMasterIdLst>
  <p:notesMasterIdLst>
    <p:notesMasterId r:id="rId18"/>
  </p:notesMasterIdLst>
  <p:handoutMasterIdLst>
    <p:handoutMasterId r:id="rId19"/>
  </p:handoutMasterIdLst>
  <p:sldIdLst>
    <p:sldId id="405" r:id="rId9"/>
    <p:sldId id="406" r:id="rId10"/>
    <p:sldId id="2147309475" r:id="rId11"/>
    <p:sldId id="2147309480" r:id="rId12"/>
    <p:sldId id="2147309474" r:id="rId13"/>
    <p:sldId id="404" r:id="rId14"/>
    <p:sldId id="2147309482" r:id="rId15"/>
    <p:sldId id="2147309476" r:id="rId16"/>
    <p:sldId id="2147309481" r:id="rId17"/>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816" userDrawn="1">
          <p15:clr>
            <a:srgbClr val="A4A3A4"/>
          </p15:clr>
        </p15:guide>
        <p15:guide id="3" orient="horz" pos="254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87CEA0-F39A-260B-4C01-749D483E03D6}" name="Williams, Colleen" initials="WC" userId="S::cwilli09@bcbsmamd.net::9e05471b-d89a-4487-9a8d-f72d1848e9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5D3B"/>
    <a:srgbClr val="FF8600"/>
    <a:srgbClr val="00642D"/>
    <a:srgbClr val="1E4873"/>
    <a:srgbClr val="0D4877"/>
    <a:srgbClr val="817B73"/>
    <a:srgbClr val="0076BD"/>
    <a:srgbClr val="2574BB"/>
    <a:srgbClr val="0D75B6"/>
    <a:srgbClr val="00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6283" autoAdjust="0"/>
  </p:normalViewPr>
  <p:slideViewPr>
    <p:cSldViewPr>
      <p:cViewPr varScale="1">
        <p:scale>
          <a:sx n="108" d="100"/>
          <a:sy n="108" d="100"/>
        </p:scale>
        <p:origin x="588" y="102"/>
      </p:cViewPr>
      <p:guideLst>
        <p:guide orient="horz" pos="2208"/>
        <p:guide pos="816"/>
        <p:guide orient="horz" pos="2544"/>
      </p:guideLst>
    </p:cSldViewPr>
  </p:slideViewPr>
  <p:outlineViewPr>
    <p:cViewPr>
      <p:scale>
        <a:sx n="33" d="100"/>
        <a:sy n="33" d="100"/>
      </p:scale>
      <p:origin x="0" y="0"/>
    </p:cViewPr>
  </p:outlineViewPr>
  <p:notesTextViewPr>
    <p:cViewPr>
      <p:scale>
        <a:sx n="3" d="2"/>
        <a:sy n="3" d="2"/>
      </p:scale>
      <p:origin x="0" y="0"/>
    </p:cViewPr>
  </p:notesTextViewPr>
  <p:sorterViewPr>
    <p:cViewPr>
      <p:scale>
        <a:sx n="45" d="100"/>
        <a:sy n="45" d="100"/>
      </p:scale>
      <p:origin x="0" y="0"/>
    </p:cViewPr>
  </p:sorterViewPr>
  <p:notesViewPr>
    <p:cSldViewPr>
      <p:cViewPr varScale="1">
        <p:scale>
          <a:sx n="64" d="100"/>
          <a:sy n="64" d="100"/>
        </p:scale>
        <p:origin x="303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slide" Target="slides/slide9.xml"/><Relationship Id="rId20" Type="http://schemas.openxmlformats.org/officeDocument/2006/relationships/presProps" Target="presProps.xml"/><Relationship Id="rId16" Type="http://schemas.openxmlformats.org/officeDocument/2006/relationships/slide" Target="slides/slide8.xml"/><Relationship Id="rId24" Type="http://schemas.microsoft.com/office/2018/10/relationships/authors" Target="authors.xml"/><Relationship Id="rId6" Type="http://schemas.openxmlformats.org/officeDocument/2006/relationships/customXml" Target="../customXml/item6.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slide" Target="slides/slide7.xml"/><Relationship Id="rId23"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handoutMaster" Target="handoutMasters/handoutMaster1.xml"/><Relationship Id="rId22" Type="http://schemas.openxmlformats.org/officeDocument/2006/relationships/theme" Target="theme/theme1.xml"/><Relationship Id="rId9" Type="http://schemas.openxmlformats.org/officeDocument/2006/relationships/slide" Target="slides/slide1.xml"/><Relationship Id="rId14" Type="http://schemas.openxmlformats.org/officeDocument/2006/relationships/slide" Target="slides/slide6.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bg1"/>
                </a:solidFill>
                <a:latin typeface="+mn-lt"/>
                <a:ea typeface="+mn-ea"/>
                <a:cs typeface="+mn-cs"/>
              </a:defRPr>
            </a:pPr>
            <a:r>
              <a:rPr lang="en-US">
                <a:solidFill>
                  <a:schemeClr val="bg1"/>
                </a:solidFill>
              </a:rPr>
              <a:t>Top Five Benefit Trends</a:t>
            </a:r>
          </a:p>
        </c:rich>
      </c:tx>
      <c:overlay val="0"/>
      <c:spPr>
        <a:noFill/>
        <a:ln>
          <a:noFill/>
        </a:ln>
        <a:effectLst/>
      </c:spPr>
      <c:txPr>
        <a:bodyPr rot="0" spcFirstLastPara="1" vertOverflow="ellipsis" vert="horz" wrap="square" anchor="ctr" anchorCtr="1"/>
        <a:lstStyle/>
        <a:p>
          <a:pPr>
            <a:defRPr sz="1862" b="1" i="0" u="none" strike="noStrike" kern="1200" cap="all" spc="50" baseline="0">
              <a:solidFill>
                <a:schemeClr val="bg1"/>
              </a:solidFill>
              <a:latin typeface="+mn-lt"/>
              <a:ea typeface="+mn-ea"/>
              <a:cs typeface="+mn-cs"/>
            </a:defRPr>
          </a:pPr>
          <a:endParaRPr lang="en-US"/>
        </a:p>
      </c:txPr>
    </c:title>
    <c:autoTitleDeleted val="0"/>
    <c:plotArea>
      <c:layout>
        <c:manualLayout>
          <c:layoutTarget val="inner"/>
          <c:xMode val="edge"/>
          <c:yMode val="edge"/>
          <c:x val="0.28408380994813331"/>
          <c:y val="0.43320645841614708"/>
          <c:w val="0.40108063628277585"/>
          <c:h val="0.56679354158385298"/>
        </c:manualLayout>
      </c:layout>
      <c:pieChart>
        <c:varyColors val="1"/>
        <c:ser>
          <c:idx val="0"/>
          <c:order val="0"/>
          <c:tx>
            <c:strRef>
              <c:f>Sheet1!$B$1</c:f>
              <c:strCache>
                <c:ptCount val="1"/>
                <c:pt idx="0">
                  <c:v>Sales</c:v>
                </c:pt>
              </c:strCache>
            </c:strRef>
          </c:tx>
          <c:dPt>
            <c:idx val="0"/>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637C-4BF0-87BE-00BF5946A356}"/>
              </c:ext>
            </c:extLst>
          </c:dPt>
          <c:dPt>
            <c:idx val="1"/>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637C-4BF0-87BE-00BF5946A356}"/>
              </c:ext>
            </c:extLst>
          </c:dPt>
          <c:dPt>
            <c:idx val="2"/>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637C-4BF0-87BE-00BF5946A356}"/>
              </c:ext>
            </c:extLst>
          </c:dPt>
          <c:dPt>
            <c:idx val="3"/>
            <c:bubble3D val="0"/>
            <c:spPr>
              <a:solidFill>
                <a:schemeClr val="accent2">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637C-4BF0-87BE-00BF5946A356}"/>
              </c:ext>
            </c:extLst>
          </c:dPt>
          <c:dPt>
            <c:idx val="4"/>
            <c:bubble3D val="0"/>
            <c:spPr>
              <a:solidFill>
                <a:schemeClr val="accent4">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637C-4BF0-87BE-00BF5946A35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Infertility </c:v>
                </c:pt>
                <c:pt idx="1">
                  <c:v>Outpatient Surgery</c:v>
                </c:pt>
                <c:pt idx="2">
                  <c:v>3rd Party Providers</c:v>
                </c:pt>
                <c:pt idx="3">
                  <c:v>Inpatient Admissions</c:v>
                </c:pt>
                <c:pt idx="4">
                  <c:v>Lab X-rays &amp; Other Tests</c:v>
                </c:pt>
              </c:strCache>
            </c:strRef>
          </c:cat>
          <c:val>
            <c:numRef>
              <c:f>Sheet1!$B$2:$B$6</c:f>
              <c:numCache>
                <c:formatCode>General</c:formatCode>
                <c:ptCount val="5"/>
                <c:pt idx="0">
                  <c:v>8</c:v>
                </c:pt>
                <c:pt idx="1">
                  <c:v>6</c:v>
                </c:pt>
                <c:pt idx="2">
                  <c:v>4</c:v>
                </c:pt>
                <c:pt idx="3">
                  <c:v>3</c:v>
                </c:pt>
                <c:pt idx="4">
                  <c:v>3</c:v>
                </c:pt>
              </c:numCache>
            </c:numRef>
          </c:val>
          <c:extLst>
            <c:ext xmlns:c16="http://schemas.microsoft.com/office/drawing/2014/chart" uri="{C3380CC4-5D6E-409C-BE32-E72D297353CC}">
              <c16:uniqueId val="{00000000-CD5F-4988-9D91-2F90D77C2A3A}"/>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1"/>
                </a:solidFill>
                <a:latin typeface="+mn-lt"/>
                <a:ea typeface="+mn-ea"/>
                <a:cs typeface="+mn-cs"/>
              </a:defRPr>
            </a:pPr>
            <a:r>
              <a:rPr lang="en-US" sz="1600" dirty="0">
                <a:solidFill>
                  <a:schemeClr val="accent1"/>
                </a:solidFill>
                <a:latin typeface="Bebas Neue" panose="020B0606020202050201" pitchFamily="34" charset="0"/>
              </a:rPr>
              <a:t>Q3 2024 Outcomes</a:t>
            </a:r>
          </a:p>
        </c:rich>
      </c:tx>
      <c:layout>
        <c:manualLayout>
          <c:xMode val="edge"/>
          <c:yMode val="edge"/>
          <c:x val="0.55133539137398879"/>
          <c:y val="4.421959857296588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accent1"/>
              </a:solidFill>
              <a:latin typeface="+mn-lt"/>
              <a:ea typeface="+mn-ea"/>
              <a:cs typeface="+mn-cs"/>
            </a:defRPr>
          </a:pPr>
          <a:endParaRPr lang="en-US"/>
        </a:p>
      </c:txPr>
    </c:title>
    <c:autoTitleDeleted val="0"/>
    <c:plotArea>
      <c:layout>
        <c:manualLayout>
          <c:layoutTarget val="inner"/>
          <c:xMode val="edge"/>
          <c:yMode val="edge"/>
          <c:x val="0.27955100656703319"/>
          <c:y val="0.10190818516571937"/>
          <c:w val="0.40098784040398094"/>
          <c:h val="0.76130139085279569"/>
        </c:manualLayout>
      </c:layout>
      <c:pieChart>
        <c:varyColors val="0"/>
        <c:ser>
          <c:idx val="0"/>
          <c:order val="0"/>
          <c:tx>
            <c:strRef>
              <c:f>Sheet1!$B$1</c:f>
              <c:strCache>
                <c:ptCount val="1"/>
                <c:pt idx="0">
                  <c:v>Sales</c:v>
                </c:pt>
              </c:strCache>
            </c:strRef>
          </c:tx>
          <c:spPr>
            <a:solidFill>
              <a:srgbClr val="00B050"/>
            </a:solidFill>
            <a:ln w="19050">
              <a:solidFill>
                <a:schemeClr val="lt1"/>
              </a:solidFill>
            </a:ln>
            <a:effectLst/>
          </c:spPr>
          <c:explosion val="10"/>
          <c:dPt>
            <c:idx val="0"/>
            <c:bubble3D val="0"/>
            <c:explosion val="19"/>
            <c:spPr>
              <a:solidFill>
                <a:srgbClr val="92D050"/>
              </a:solidFill>
              <a:ln w="19050">
                <a:solidFill>
                  <a:schemeClr val="lt1"/>
                </a:solidFill>
              </a:ln>
              <a:effectLst/>
            </c:spPr>
            <c:extLst>
              <c:ext xmlns:c16="http://schemas.microsoft.com/office/drawing/2014/chart" uri="{C3380CC4-5D6E-409C-BE32-E72D297353CC}">
                <c16:uniqueId val="{00000001-2B6A-4DE2-BF82-D0EC33B37F6E}"/>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2B6A-4DE2-BF82-D0EC33B37F6E}"/>
              </c:ext>
            </c:extLst>
          </c:dPt>
          <c:dPt>
            <c:idx val="2"/>
            <c:bubble3D val="0"/>
            <c:spPr>
              <a:solidFill>
                <a:srgbClr val="FFC000"/>
              </a:solidFill>
              <a:ln w="19050">
                <a:solidFill>
                  <a:schemeClr val="lt1"/>
                </a:solidFill>
              </a:ln>
              <a:effectLst/>
            </c:spPr>
            <c:extLst>
              <c:ext xmlns:c16="http://schemas.microsoft.com/office/drawing/2014/chart" uri="{C3380CC4-5D6E-409C-BE32-E72D297353CC}">
                <c16:uniqueId val="{00000005-2B6A-4DE2-BF82-D0EC33B37F6E}"/>
              </c:ext>
            </c:extLst>
          </c:dPt>
          <c:dPt>
            <c:idx val="3"/>
            <c:bubble3D val="0"/>
            <c:spPr>
              <a:solidFill>
                <a:schemeClr val="tx2">
                  <a:lumMod val="50000"/>
                  <a:lumOff val="50000"/>
                </a:schemeClr>
              </a:solidFill>
              <a:ln w="19050">
                <a:solidFill>
                  <a:schemeClr val="lt1"/>
                </a:solidFill>
              </a:ln>
              <a:effectLst/>
            </c:spPr>
            <c:extLst>
              <c:ext xmlns:c16="http://schemas.microsoft.com/office/drawing/2014/chart" uri="{C3380CC4-5D6E-409C-BE32-E72D297353CC}">
                <c16:uniqueId val="{00000007-2B6A-4DE2-BF82-D0EC33B37F6E}"/>
              </c:ext>
            </c:extLst>
          </c:dPt>
          <c:dLbls>
            <c:spPr>
              <a:solidFill>
                <a:srgbClr val="FFFFFF"/>
              </a:solidFill>
              <a:ln>
                <a:solidFill>
                  <a:srgbClr val="0D4877">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4"/>
                <c:pt idx="0">
                  <c:v>Approved</c:v>
                </c:pt>
                <c:pt idx="1">
                  <c:v>Denied</c:v>
                </c:pt>
                <c:pt idx="2">
                  <c:v>Indecision</c:v>
                </c:pt>
                <c:pt idx="3">
                  <c:v>Closed</c:v>
                </c:pt>
              </c:strCache>
            </c:strRef>
          </c:cat>
          <c:val>
            <c:numRef>
              <c:f>Sheet1!$B$2:$B$5</c:f>
              <c:numCache>
                <c:formatCode>General</c:formatCode>
                <c:ptCount val="4"/>
                <c:pt idx="0">
                  <c:v>44</c:v>
                </c:pt>
                <c:pt idx="1">
                  <c:v>9</c:v>
                </c:pt>
                <c:pt idx="2">
                  <c:v>7</c:v>
                </c:pt>
                <c:pt idx="3">
                  <c:v>1</c:v>
                </c:pt>
              </c:numCache>
            </c:numRef>
          </c:val>
          <c:extLst>
            <c:ext xmlns:c16="http://schemas.microsoft.com/office/drawing/2014/chart" uri="{C3380CC4-5D6E-409C-BE32-E72D297353CC}">
              <c16:uniqueId val="{00000008-2B6A-4DE2-BF82-D0EC33B37F6E}"/>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DM Sans"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40000"/>
        <a:lumOff val="60000"/>
      </a:schemeClr>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156646286652452"/>
          <c:y val="0.23535554241071838"/>
          <c:w val="0.47686707426695096"/>
          <c:h val="0.58776895283058606"/>
        </c:manualLayout>
      </c:layout>
      <c:pieChart>
        <c:varyColors val="1"/>
        <c:ser>
          <c:idx val="0"/>
          <c:order val="0"/>
          <c:tx>
            <c:strRef>
              <c:f>Sheet1!$B$1</c:f>
              <c:strCache>
                <c:ptCount val="1"/>
                <c:pt idx="0">
                  <c:v>Markets</c:v>
                </c:pt>
              </c:strCache>
            </c:strRef>
          </c:tx>
          <c:explosion val="52"/>
          <c:dPt>
            <c:idx val="0"/>
            <c:bubble3D val="0"/>
            <c:spPr>
              <a:solidFill>
                <a:srgbClr val="FFC00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2D36-42A2-A4CA-7CEE910ECEDB}"/>
              </c:ext>
            </c:extLst>
          </c:dPt>
          <c:dPt>
            <c:idx val="1"/>
            <c:bubble3D val="0"/>
            <c:spPr>
              <a:solidFill>
                <a:srgbClr val="7030A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2D36-42A2-A4CA-7CEE910ECEDB}"/>
              </c:ext>
            </c:extLst>
          </c:dPt>
          <c:dPt>
            <c:idx val="2"/>
            <c:bubble3D val="0"/>
            <c:spPr>
              <a:solidFill>
                <a:schemeClr val="accent4">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2D36-42A2-A4CA-7CEE910ECEDB}"/>
              </c:ext>
            </c:extLst>
          </c:dPt>
          <c:dPt>
            <c:idx val="3"/>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2D36-42A2-A4CA-7CEE910ECEDB}"/>
              </c:ext>
            </c:extLst>
          </c:dPt>
          <c:dPt>
            <c:idx val="4"/>
            <c:bubble3D val="0"/>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2D36-42A2-A4CA-7CEE910ECEDB}"/>
              </c:ext>
            </c:extLst>
          </c:dPt>
          <c:dPt>
            <c:idx val="5"/>
            <c:bubble3D val="0"/>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B-2D36-42A2-A4CA-7CEE910ECEDB}"/>
              </c:ext>
            </c:extLst>
          </c:dPt>
          <c:dLbls>
            <c:dLbl>
              <c:idx val="0"/>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fld id="{541FAAB0-AD98-4B4C-8140-0BAF097583B2}" type="CATEGORYNAME">
                      <a:rPr lang="en-US">
                        <a:solidFill>
                          <a:schemeClr val="bg1"/>
                        </a:solidFill>
                      </a:rPr>
                      <a:pPr>
                        <a:defRPr>
                          <a:solidFill>
                            <a:schemeClr val="bg1"/>
                          </a:solidFill>
                        </a:defRPr>
                      </a:pPr>
                      <a:t>[CATEGORY NAME]</a:t>
                    </a:fld>
                    <a:r>
                      <a:rPr lang="en-US" dirty="0">
                        <a:solidFill>
                          <a:schemeClr val="bg1"/>
                        </a:solidFill>
                      </a:rPr>
                      <a:t>
</a:t>
                    </a:r>
                    <a:fld id="{3B9F8A90-B08B-4499-86E2-CC9BDE9197F4}" type="PERCENTAGE">
                      <a:rPr lang="en-US">
                        <a:solidFill>
                          <a:schemeClr val="bg1"/>
                        </a:solidFill>
                      </a:rPr>
                      <a:pPr>
                        <a:defRPr>
                          <a:solidFill>
                            <a:schemeClr val="bg1"/>
                          </a:solidFill>
                        </a:defRPr>
                      </a:pPr>
                      <a:t>[PERCENTAGE]</a:t>
                    </a:fld>
                    <a:endParaRPr lang="en-US"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33881578947368424"/>
                      <c:h val="0.18838830662957626"/>
                    </c:manualLayout>
                  </c15:layout>
                  <c15:dlblFieldTable/>
                  <c15:showDataLabelsRange val="0"/>
                </c:ext>
                <c:ext xmlns:c16="http://schemas.microsoft.com/office/drawing/2014/chart" uri="{C3380CC4-5D6E-409C-BE32-E72D297353CC}">
                  <c16:uniqueId val="{00000001-2D36-42A2-A4CA-7CEE910ECEDB}"/>
                </c:ext>
              </c:extLst>
            </c:dLbl>
            <c:dLbl>
              <c:idx val="1"/>
              <c:layout>
                <c:manualLayout>
                  <c:x val="-7.8288970276876035E-3"/>
                  <c:y val="0.11800429628625793"/>
                </c:manualLayout>
              </c:layout>
              <c:tx>
                <c:rich>
                  <a:bodyPr/>
                  <a:lstStyle/>
                  <a:p>
                    <a:fld id="{D145F098-36C5-458A-A4A9-254A0009FE65}" type="CATEGORYNAME">
                      <a:rPr lang="en-US" sz="1100">
                        <a:solidFill>
                          <a:schemeClr val="bg1"/>
                        </a:solidFill>
                      </a:rPr>
                      <a:pPr/>
                      <a:t>[CATEGORY NAME]</a:t>
                    </a:fld>
                    <a:r>
                      <a:rPr lang="en-US" sz="1100" baseline="0" dirty="0">
                        <a:solidFill>
                          <a:schemeClr val="bg1"/>
                        </a:solidFill>
                      </a:rPr>
                      <a:t>
</a:t>
                    </a:r>
                    <a:fld id="{489B86E0-7398-452B-845E-87A452173769}" type="PERCENTAGE">
                      <a:rPr lang="en-US" sz="1100" baseline="0">
                        <a:solidFill>
                          <a:schemeClr val="bg1"/>
                        </a:solidFill>
                      </a:rPr>
                      <a:pPr/>
                      <a:t>[PERCENTAGE]</a:t>
                    </a:fld>
                    <a:endParaRPr lang="en-US" sz="1100" baseline="0" dirty="0">
                      <a:solidFill>
                        <a:schemeClr val="bg1"/>
                      </a:solidFill>
                    </a:endParaRPr>
                  </a:p>
                </c:rich>
              </c:tx>
              <c:dLblPos val="bestFit"/>
              <c:showLegendKey val="1"/>
              <c:showVal val="0"/>
              <c:showCatName val="1"/>
              <c:showSerName val="0"/>
              <c:showPercent val="1"/>
              <c:showBubbleSize val="0"/>
              <c:extLst>
                <c:ext xmlns:c15="http://schemas.microsoft.com/office/drawing/2012/chart" uri="{CE6537A1-D6FC-4f65-9D91-7224C49458BB}">
                  <c15:layout>
                    <c:manualLayout>
                      <c:w val="0.26101731682131207"/>
                      <c:h val="0.21629768538951347"/>
                    </c:manualLayout>
                  </c15:layout>
                  <c15:dlblFieldTable/>
                  <c15:showDataLabelsRange val="0"/>
                </c:ext>
                <c:ext xmlns:c16="http://schemas.microsoft.com/office/drawing/2014/chart" uri="{C3380CC4-5D6E-409C-BE32-E72D297353CC}">
                  <c16:uniqueId val="{00000003-2D36-42A2-A4CA-7CEE910ECEDB}"/>
                </c:ext>
              </c:extLst>
            </c:dLbl>
            <c:dLbl>
              <c:idx val="2"/>
              <c:layout>
                <c:manualLayout>
                  <c:x val="-0.11349805733643373"/>
                  <c:y val="4.9920062704536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fld id="{54763DA1-2D0F-4F48-8853-737A4BA84895}" type="CATEGORYNAME">
                      <a:rPr lang="en-US" sz="1100">
                        <a:solidFill>
                          <a:schemeClr val="bg1"/>
                        </a:solidFill>
                      </a:rPr>
                      <a:pPr>
                        <a:defRPr>
                          <a:solidFill>
                            <a:schemeClr val="bg1"/>
                          </a:solidFill>
                        </a:defRPr>
                      </a:pPr>
                      <a:t>[CATEGORY NAME]</a:t>
                    </a:fld>
                    <a:r>
                      <a:rPr lang="en-US" baseline="0" dirty="0">
                        <a:solidFill>
                          <a:schemeClr val="bg1"/>
                        </a:solidFill>
                      </a:rPr>
                      <a:t>
</a:t>
                    </a:r>
                    <a:fld id="{BEA42CC1-6815-4837-AE59-863096511B2F}" type="PERCENTAGE">
                      <a:rPr lang="en-US" baseline="0">
                        <a:solidFill>
                          <a:schemeClr val="bg1"/>
                        </a:solidFill>
                      </a:rPr>
                      <a:pPr>
                        <a:defRPr>
                          <a:solidFill>
                            <a:schemeClr val="bg1"/>
                          </a:solidFill>
                        </a:defRPr>
                      </a:pPr>
                      <a:t>[PERCENTAGE]</a:t>
                    </a:fld>
                    <a:endParaRPr lang="en-US" baseline="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26653106404475174"/>
                      <c:h val="0.24857953348850753"/>
                    </c:manualLayout>
                  </c15:layout>
                  <c15:dlblFieldTable/>
                  <c15:showDataLabelsRange val="0"/>
                </c:ext>
                <c:ext xmlns:c16="http://schemas.microsoft.com/office/drawing/2014/chart" uri="{C3380CC4-5D6E-409C-BE32-E72D297353CC}">
                  <c16:uniqueId val="{00000005-2D36-42A2-A4CA-7CEE910ECEDB}"/>
                </c:ext>
              </c:extLst>
            </c:dLbl>
            <c:dLbl>
              <c:idx val="3"/>
              <c:tx>
                <c:rich>
                  <a:bodyPr/>
                  <a:lstStyle/>
                  <a:p>
                    <a:fld id="{F96E8C76-36EE-489A-BA21-4E10D86ADF13}" type="CATEGORYNAME">
                      <a:rPr lang="en-US">
                        <a:solidFill>
                          <a:schemeClr val="bg1"/>
                        </a:solidFill>
                      </a:rPr>
                      <a:pPr/>
                      <a:t>[CATEGORY NAME]</a:t>
                    </a:fld>
                    <a:r>
                      <a:rPr lang="en-US" baseline="0" dirty="0">
                        <a:solidFill>
                          <a:schemeClr val="bg1"/>
                        </a:solidFill>
                      </a:rPr>
                      <a:t>
</a:t>
                    </a:r>
                    <a:fld id="{8236B95F-ECCF-4A77-98C2-ECD5FB09025C}" type="PERCENTAGE">
                      <a:rPr lang="en-US" baseline="0">
                        <a:solidFill>
                          <a:schemeClr val="bg1"/>
                        </a:solidFill>
                      </a:rPr>
                      <a:pPr/>
                      <a:t>[PERCENTAGE]</a:t>
                    </a:fld>
                    <a:endParaRPr lang="en-US" baseline="0" dirty="0">
                      <a:solidFill>
                        <a:schemeClr val="bg1"/>
                      </a:solidFill>
                    </a:endParaRPr>
                  </a:p>
                </c:rich>
              </c:tx>
              <c:dLblPos val="bestFit"/>
              <c:showLegendKey val="1"/>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D36-42A2-A4CA-7CEE910ECEDB}"/>
                </c:ext>
              </c:extLst>
            </c:dLbl>
            <c:dLbl>
              <c:idx val="4"/>
              <c:layout>
                <c:manualLayout>
                  <c:x val="0.15555052039611023"/>
                  <c:y val="-1.4637040726815898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31277670883819059"/>
                      <c:h val="0.2131811380946538"/>
                    </c:manualLayout>
                  </c15:layout>
                </c:ext>
                <c:ext xmlns:c16="http://schemas.microsoft.com/office/drawing/2014/chart" uri="{C3380CC4-5D6E-409C-BE32-E72D297353CC}">
                  <c16:uniqueId val="{00000009-2D36-42A2-A4CA-7CEE910ECE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bestFit"/>
            <c:showLegendKey val="1"/>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Sheet1!$A$2:$A$5</c:f>
              <c:strCache>
                <c:ptCount val="4"/>
                <c:pt idx="0">
                  <c:v>National</c:v>
                </c:pt>
                <c:pt idx="1">
                  <c:v>RFPs</c:v>
                </c:pt>
                <c:pt idx="2">
                  <c:v>Students</c:v>
                </c:pt>
                <c:pt idx="3">
                  <c:v>MIIA/MUNI</c:v>
                </c:pt>
              </c:strCache>
            </c:strRef>
          </c:cat>
          <c:val>
            <c:numRef>
              <c:f>Sheet1!$B$2:$B$5</c:f>
              <c:numCache>
                <c:formatCode>General</c:formatCode>
                <c:ptCount val="4"/>
                <c:pt idx="0">
                  <c:v>21</c:v>
                </c:pt>
                <c:pt idx="1">
                  <c:v>1</c:v>
                </c:pt>
                <c:pt idx="2">
                  <c:v>1</c:v>
                </c:pt>
                <c:pt idx="3">
                  <c:v>1</c:v>
                </c:pt>
              </c:numCache>
            </c:numRef>
          </c:val>
          <c:extLst>
            <c:ext xmlns:c16="http://schemas.microsoft.com/office/drawing/2014/chart" uri="{C3380CC4-5D6E-409C-BE32-E72D297353CC}">
              <c16:uniqueId val="{0000000C-2D36-42A2-A4CA-7CEE910ECED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solidFill>
                  <a:schemeClr val="bg1"/>
                </a:solidFill>
              </a:rPr>
              <a:t>QUARTERLY</a:t>
            </a:r>
            <a:r>
              <a:rPr lang="en-US" b="1" baseline="0" dirty="0">
                <a:solidFill>
                  <a:schemeClr val="bg1"/>
                </a:solidFill>
              </a:rPr>
              <a:t> GROWTH</a:t>
            </a:r>
            <a:endParaRPr lang="en-US" b="1" dirty="0">
              <a:solidFill>
                <a:schemeClr val="bg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287420060453596"/>
          <c:y val="0.14676499670632595"/>
          <c:w val="0.83500857644120086"/>
          <c:h val="0.68442315543890364"/>
        </c:manualLayout>
      </c:layout>
      <c:barChart>
        <c:barDir val="col"/>
        <c:grouping val="clustered"/>
        <c:varyColors val="0"/>
        <c:ser>
          <c:idx val="0"/>
          <c:order val="0"/>
          <c:tx>
            <c:strRef>
              <c:f>Sheet1!$B$1</c:f>
              <c:strCache>
                <c:ptCount val="1"/>
                <c:pt idx="0">
                  <c:v>Q1</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Benefit Growth</c:v>
                </c:pt>
                <c:pt idx="1">
                  <c:v>Account Volume</c:v>
                </c:pt>
                <c:pt idx="2">
                  <c:v>Meetings Total</c:v>
                </c:pt>
              </c:strCache>
            </c:strRef>
          </c:cat>
          <c:val>
            <c:numRef>
              <c:f>Sheet1!$B$2:$B$4</c:f>
              <c:numCache>
                <c:formatCode>General</c:formatCode>
                <c:ptCount val="3"/>
                <c:pt idx="0">
                  <c:v>244</c:v>
                </c:pt>
                <c:pt idx="1">
                  <c:v>75</c:v>
                </c:pt>
                <c:pt idx="2">
                  <c:v>49</c:v>
                </c:pt>
              </c:numCache>
            </c:numRef>
          </c:val>
          <c:extLst>
            <c:ext xmlns:c16="http://schemas.microsoft.com/office/drawing/2014/chart" uri="{C3380CC4-5D6E-409C-BE32-E72D297353CC}">
              <c16:uniqueId val="{00000000-BDA4-4359-AC71-3086F210264D}"/>
            </c:ext>
          </c:extLst>
        </c:ser>
        <c:ser>
          <c:idx val="1"/>
          <c:order val="1"/>
          <c:tx>
            <c:strRef>
              <c:f>Sheet1!$C$1</c:f>
              <c:strCache>
                <c:ptCount val="1"/>
                <c:pt idx="0">
                  <c:v>Q2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Benefit Growth</c:v>
                </c:pt>
                <c:pt idx="1">
                  <c:v>Account Volume</c:v>
                </c:pt>
                <c:pt idx="2">
                  <c:v>Meetings Total</c:v>
                </c:pt>
              </c:strCache>
            </c:strRef>
          </c:cat>
          <c:val>
            <c:numRef>
              <c:f>Sheet1!$C$2:$C$4</c:f>
              <c:numCache>
                <c:formatCode>General</c:formatCode>
                <c:ptCount val="3"/>
                <c:pt idx="0">
                  <c:v>171</c:v>
                </c:pt>
                <c:pt idx="1">
                  <c:v>57</c:v>
                </c:pt>
                <c:pt idx="2">
                  <c:v>35</c:v>
                </c:pt>
              </c:numCache>
            </c:numRef>
          </c:val>
          <c:extLst>
            <c:ext xmlns:c16="http://schemas.microsoft.com/office/drawing/2014/chart" uri="{C3380CC4-5D6E-409C-BE32-E72D297353CC}">
              <c16:uniqueId val="{00000001-BDA4-4359-AC71-3086F210264D}"/>
            </c:ext>
          </c:extLst>
        </c:ser>
        <c:ser>
          <c:idx val="2"/>
          <c:order val="2"/>
          <c:tx>
            <c:strRef>
              <c:f>Sheet1!$D$1</c:f>
              <c:strCache>
                <c:ptCount val="1"/>
                <c:pt idx="0">
                  <c:v>Q3</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Benefit Growth</c:v>
                </c:pt>
                <c:pt idx="1">
                  <c:v>Account Volume</c:v>
                </c:pt>
                <c:pt idx="2">
                  <c:v>Meetings Total</c:v>
                </c:pt>
              </c:strCache>
            </c:strRef>
          </c:cat>
          <c:val>
            <c:numRef>
              <c:f>Sheet1!$D$2:$D$4</c:f>
              <c:numCache>
                <c:formatCode>General</c:formatCode>
                <c:ptCount val="3"/>
                <c:pt idx="0">
                  <c:v>135</c:v>
                </c:pt>
                <c:pt idx="1">
                  <c:v>36</c:v>
                </c:pt>
                <c:pt idx="2">
                  <c:v>20</c:v>
                </c:pt>
              </c:numCache>
            </c:numRef>
          </c:val>
          <c:extLst>
            <c:ext xmlns:c16="http://schemas.microsoft.com/office/drawing/2014/chart" uri="{C3380CC4-5D6E-409C-BE32-E72D297353CC}">
              <c16:uniqueId val="{00000002-BDA4-4359-AC71-3086F210264D}"/>
            </c:ext>
          </c:extLst>
        </c:ser>
        <c:dLbls>
          <c:showLegendKey val="0"/>
          <c:showVal val="0"/>
          <c:showCatName val="0"/>
          <c:showSerName val="0"/>
          <c:showPercent val="0"/>
          <c:showBubbleSize val="0"/>
        </c:dLbls>
        <c:gapWidth val="219"/>
        <c:overlap val="-27"/>
        <c:axId val="859035192"/>
        <c:axId val="859036632"/>
      </c:barChart>
      <c:catAx>
        <c:axId val="859035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crossAx val="859036632"/>
        <c:crosses val="autoZero"/>
        <c:auto val="1"/>
        <c:lblAlgn val="ctr"/>
        <c:lblOffset val="100"/>
        <c:noMultiLvlLbl val="0"/>
      </c:catAx>
      <c:valAx>
        <c:axId val="8590366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crossAx val="859035192"/>
        <c:crosses val="autoZero"/>
        <c:crossBetween val="between"/>
      </c:valAx>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Benefits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Sheet1!$B$2:$B$4</c:f>
              <c:numCache>
                <c:formatCode>General</c:formatCode>
                <c:ptCount val="3"/>
                <c:pt idx="0">
                  <c:v>344</c:v>
                </c:pt>
                <c:pt idx="1">
                  <c:v>386</c:v>
                </c:pt>
                <c:pt idx="2">
                  <c:v>244</c:v>
                </c:pt>
              </c:numCache>
            </c:numRef>
          </c:val>
          <c:extLst>
            <c:ext xmlns:c16="http://schemas.microsoft.com/office/drawing/2014/chart" uri="{C3380CC4-5D6E-409C-BE32-E72D297353CC}">
              <c16:uniqueId val="{00000000-349C-4948-9757-945DDE7EA027}"/>
            </c:ext>
          </c:extLst>
        </c:ser>
        <c:ser>
          <c:idx val="1"/>
          <c:order val="1"/>
          <c:tx>
            <c:strRef>
              <c:f>Sheet1!$C$1</c:f>
              <c:strCache>
                <c:ptCount val="1"/>
                <c:pt idx="0">
                  <c:v>Workgroups</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Sheet1!$C$2:$C$4</c:f>
              <c:numCache>
                <c:formatCode>General</c:formatCode>
                <c:ptCount val="3"/>
                <c:pt idx="0">
                  <c:v>43</c:v>
                </c:pt>
                <c:pt idx="1">
                  <c:v>58</c:v>
                </c:pt>
                <c:pt idx="2">
                  <c:v>49</c:v>
                </c:pt>
              </c:numCache>
            </c:numRef>
          </c:val>
          <c:extLst>
            <c:ext xmlns:c16="http://schemas.microsoft.com/office/drawing/2014/chart" uri="{C3380CC4-5D6E-409C-BE32-E72D297353CC}">
              <c16:uniqueId val="{00000001-349C-4948-9757-945DDE7EA027}"/>
            </c:ext>
          </c:extLst>
        </c:ser>
        <c:ser>
          <c:idx val="2"/>
          <c:order val="2"/>
          <c:tx>
            <c:strRef>
              <c:f>Sheet1!$D$1</c:f>
              <c:strCache>
                <c:ptCount val="1"/>
                <c:pt idx="0">
                  <c:v>Accounts</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Sheet1!$D$2:$D$4</c:f>
              <c:numCache>
                <c:formatCode>General</c:formatCode>
                <c:ptCount val="3"/>
                <c:pt idx="0">
                  <c:v>68</c:v>
                </c:pt>
                <c:pt idx="1">
                  <c:v>65</c:v>
                </c:pt>
                <c:pt idx="2">
                  <c:v>75</c:v>
                </c:pt>
              </c:numCache>
            </c:numRef>
          </c:val>
          <c:extLst>
            <c:ext xmlns:c16="http://schemas.microsoft.com/office/drawing/2014/chart" uri="{C3380CC4-5D6E-409C-BE32-E72D297353CC}">
              <c16:uniqueId val="{00000002-349C-4948-9757-945DDE7EA027}"/>
            </c:ext>
          </c:extLst>
        </c:ser>
        <c:dLbls>
          <c:dLblPos val="outEnd"/>
          <c:showLegendKey val="0"/>
          <c:showVal val="1"/>
          <c:showCatName val="0"/>
          <c:showSerName val="0"/>
          <c:showPercent val="0"/>
          <c:showBubbleSize val="0"/>
        </c:dLbls>
        <c:gapWidth val="219"/>
        <c:overlap val="-27"/>
        <c:axId val="396957104"/>
        <c:axId val="396963992"/>
      </c:barChart>
      <c:catAx>
        <c:axId val="39695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en-US"/>
          </a:p>
        </c:txPr>
        <c:crossAx val="396963992"/>
        <c:crosses val="autoZero"/>
        <c:auto val="1"/>
        <c:lblAlgn val="ctr"/>
        <c:lblOffset val="100"/>
        <c:noMultiLvlLbl val="0"/>
      </c:catAx>
      <c:valAx>
        <c:axId val="3969639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en-US"/>
          </a:p>
        </c:txPr>
        <c:crossAx val="396957104"/>
        <c:crosses val="autoZero"/>
        <c:crossBetween val="between"/>
      </c:valAx>
      <c:spPr>
        <a:noFill/>
        <a:ln>
          <a:noFill/>
        </a:ln>
        <a:effectLst/>
      </c:spPr>
    </c:plotArea>
    <c:legend>
      <c:legendPos val="b"/>
      <c:layout>
        <c:manualLayout>
          <c:xMode val="edge"/>
          <c:yMode val="edge"/>
          <c:x val="0.10006861642294713"/>
          <c:y val="0.91419807896353378"/>
          <c:w val="0.79986293772497818"/>
          <c:h val="8.580192103646618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DM Sans" pitchFamily="2"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62586494869972E-2"/>
          <c:y val="4.8532271534240036E-2"/>
          <c:w val="0.87490913067684717"/>
          <c:h val="0.73354927225005961"/>
        </c:manualLayout>
      </c:layout>
      <c:barChart>
        <c:barDir val="col"/>
        <c:grouping val="clustered"/>
        <c:varyColors val="0"/>
        <c:ser>
          <c:idx val="0"/>
          <c:order val="0"/>
          <c:tx>
            <c:strRef>
              <c:f>Sheet1!$B$1</c:f>
              <c:strCache>
                <c:ptCount val="1"/>
                <c:pt idx="0">
                  <c:v>Approved</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Sheet1!$B$2:$B$4</c:f>
              <c:numCache>
                <c:formatCode>General</c:formatCode>
                <c:ptCount val="3"/>
                <c:pt idx="0">
                  <c:v>253</c:v>
                </c:pt>
                <c:pt idx="1">
                  <c:v>272</c:v>
                </c:pt>
                <c:pt idx="2">
                  <c:v>161</c:v>
                </c:pt>
              </c:numCache>
            </c:numRef>
          </c:val>
          <c:extLst>
            <c:ext xmlns:c16="http://schemas.microsoft.com/office/drawing/2014/chart" uri="{C3380CC4-5D6E-409C-BE32-E72D297353CC}">
              <c16:uniqueId val="{00000000-7138-48ED-B5CD-833C357D5797}"/>
            </c:ext>
          </c:extLst>
        </c:ser>
        <c:ser>
          <c:idx val="1"/>
          <c:order val="1"/>
          <c:tx>
            <c:strRef>
              <c:f>Sheet1!$C$1</c:f>
              <c:strCache>
                <c:ptCount val="1"/>
                <c:pt idx="0">
                  <c:v>Denied</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Sheet1!$C$2:$C$4</c:f>
              <c:numCache>
                <c:formatCode>General</c:formatCode>
                <c:ptCount val="3"/>
                <c:pt idx="0">
                  <c:v>67</c:v>
                </c:pt>
                <c:pt idx="1">
                  <c:v>62</c:v>
                </c:pt>
                <c:pt idx="2">
                  <c:v>33</c:v>
                </c:pt>
              </c:numCache>
            </c:numRef>
          </c:val>
          <c:extLst>
            <c:ext xmlns:c16="http://schemas.microsoft.com/office/drawing/2014/chart" uri="{C3380CC4-5D6E-409C-BE32-E72D297353CC}">
              <c16:uniqueId val="{00000001-7138-48ED-B5CD-833C357D5797}"/>
            </c:ext>
          </c:extLst>
        </c:ser>
        <c:ser>
          <c:idx val="2"/>
          <c:order val="2"/>
          <c:tx>
            <c:strRef>
              <c:f>Sheet1!$D$1</c:f>
              <c:strCache>
                <c:ptCount val="1"/>
                <c:pt idx="0">
                  <c:v>Indecision</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Sheet1!$D$2:$D$4</c:f>
              <c:numCache>
                <c:formatCode>General</c:formatCode>
                <c:ptCount val="3"/>
                <c:pt idx="0">
                  <c:v>7</c:v>
                </c:pt>
                <c:pt idx="1">
                  <c:v>33</c:v>
                </c:pt>
                <c:pt idx="2">
                  <c:v>27</c:v>
                </c:pt>
              </c:numCache>
            </c:numRef>
          </c:val>
          <c:extLst>
            <c:ext xmlns:c16="http://schemas.microsoft.com/office/drawing/2014/chart" uri="{C3380CC4-5D6E-409C-BE32-E72D297353CC}">
              <c16:uniqueId val="{00000002-7138-48ED-B5CD-833C357D5797}"/>
            </c:ext>
          </c:extLst>
        </c:ser>
        <c:ser>
          <c:idx val="3"/>
          <c:order val="3"/>
          <c:tx>
            <c:strRef>
              <c:f>Sheet1!$E$1</c:f>
              <c:strCache>
                <c:ptCount val="1"/>
                <c:pt idx="0">
                  <c:v>Escalated</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Sheet1!$E$2:$E$4</c:f>
              <c:numCache>
                <c:formatCode>General</c:formatCode>
                <c:ptCount val="3"/>
                <c:pt idx="0">
                  <c:v>4</c:v>
                </c:pt>
                <c:pt idx="1">
                  <c:v>12</c:v>
                </c:pt>
                <c:pt idx="2">
                  <c:v>18</c:v>
                </c:pt>
              </c:numCache>
            </c:numRef>
          </c:val>
          <c:extLst>
            <c:ext xmlns:c16="http://schemas.microsoft.com/office/drawing/2014/chart" uri="{C3380CC4-5D6E-409C-BE32-E72D297353CC}">
              <c16:uniqueId val="{00000005-7138-48ED-B5CD-833C357D5797}"/>
            </c:ext>
          </c:extLst>
        </c:ser>
        <c:ser>
          <c:idx val="4"/>
          <c:order val="4"/>
          <c:tx>
            <c:strRef>
              <c:f>Sheet1!$F$1</c:f>
              <c:strCache>
                <c:ptCount val="1"/>
                <c:pt idx="0">
                  <c:v>Closed</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DM Sans"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Sheet1!$F$2:$F$4</c:f>
              <c:numCache>
                <c:formatCode>General</c:formatCode>
                <c:ptCount val="3"/>
                <c:pt idx="0">
                  <c:v>6</c:v>
                </c:pt>
                <c:pt idx="1">
                  <c:v>19</c:v>
                </c:pt>
                <c:pt idx="2">
                  <c:v>5</c:v>
                </c:pt>
              </c:numCache>
            </c:numRef>
          </c:val>
          <c:extLst>
            <c:ext xmlns:c16="http://schemas.microsoft.com/office/drawing/2014/chart" uri="{C3380CC4-5D6E-409C-BE32-E72D297353CC}">
              <c16:uniqueId val="{00000000-954B-498F-8860-B9D9AE5EAA25}"/>
            </c:ext>
          </c:extLst>
        </c:ser>
        <c:dLbls>
          <c:dLblPos val="outEnd"/>
          <c:showLegendKey val="0"/>
          <c:showVal val="1"/>
          <c:showCatName val="0"/>
          <c:showSerName val="0"/>
          <c:showPercent val="0"/>
          <c:showBubbleSize val="0"/>
        </c:dLbls>
        <c:gapWidth val="219"/>
        <c:overlap val="-27"/>
        <c:axId val="870357816"/>
        <c:axId val="870357160"/>
      </c:barChart>
      <c:catAx>
        <c:axId val="870357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crossAx val="870357160"/>
        <c:crosses val="autoZero"/>
        <c:auto val="1"/>
        <c:lblAlgn val="ctr"/>
        <c:lblOffset val="100"/>
        <c:noMultiLvlLbl val="0"/>
      </c:catAx>
      <c:valAx>
        <c:axId val="870357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crossAx val="870357816"/>
        <c:crosses val="autoZero"/>
        <c:crossBetween val="between"/>
      </c:valAx>
      <c:spPr>
        <a:noFill/>
        <a:ln>
          <a:noFill/>
        </a:ln>
        <a:effectLst/>
      </c:spPr>
    </c:plotArea>
    <c:legend>
      <c:legendPos val="b"/>
      <c:layout>
        <c:manualLayout>
          <c:xMode val="edge"/>
          <c:yMode val="edge"/>
          <c:x val="8.7208005249343828E-2"/>
          <c:y val="0.90505010754096615"/>
          <c:w val="0.9"/>
          <c:h val="8.1320985445001187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DM Sans"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latin typeface="DM Sans" pitchFamily="2"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465"/>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3970339" y="0"/>
            <a:ext cx="3038475" cy="465465"/>
          </a:xfrm>
          <a:prstGeom prst="rect">
            <a:avLst/>
          </a:prstGeom>
        </p:spPr>
        <p:txBody>
          <a:bodyPr vert="horz" lIns="91440" tIns="45720" rIns="91440" bIns="45720" rtlCol="0"/>
          <a:lstStyle>
            <a:lvl1pPr algn="r">
              <a:defRPr sz="1200"/>
            </a:lvl1pPr>
          </a:lstStyle>
          <a:p>
            <a:r>
              <a:rPr lang="en-US" dirty="0">
                <a:latin typeface="Arial" panose="020B0604020202020204" pitchFamily="34" charset="0"/>
                <a:cs typeface="Arial" panose="020B0604020202020204" pitchFamily="34" charset="0"/>
              </a:rPr>
              <a:t>Date</a:t>
            </a:r>
          </a:p>
        </p:txBody>
      </p:sp>
      <p:sp>
        <p:nvSpPr>
          <p:cNvPr id="4" name="Footer Placeholder 3"/>
          <p:cNvSpPr>
            <a:spLocks noGrp="1"/>
          </p:cNvSpPr>
          <p:nvPr>
            <p:ph type="ftr" sz="quarter" idx="2"/>
          </p:nvPr>
        </p:nvSpPr>
        <p:spPr>
          <a:xfrm>
            <a:off x="1" y="8830937"/>
            <a:ext cx="3038475" cy="465464"/>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3970339" y="8830937"/>
            <a:ext cx="3038475" cy="465464"/>
          </a:xfrm>
          <a:prstGeom prst="rect">
            <a:avLst/>
          </a:prstGeom>
        </p:spPr>
        <p:txBody>
          <a:bodyPr vert="horz" lIns="91440" tIns="45720" rIns="91440" bIns="45720" rtlCol="0" anchor="b"/>
          <a:lstStyle>
            <a:lvl1pPr algn="r">
              <a:defRPr sz="1200"/>
            </a:lvl1pPr>
          </a:lstStyle>
          <a:p>
            <a:fld id="{F32F1893-4415-4DA6-8BE2-2B4C2FBA35A8}" type="slidenum">
              <a:rPr lang="en-US" smtClean="0">
                <a:latin typeface="Arial" panose="020B0604020202020204" pitchFamily="34" charset="0"/>
                <a:cs typeface="Arial" panose="020B0604020202020204" pitchFamily="34" charset="0"/>
              </a:r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012772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7075"/>
          </a:xfrm>
          <a:prstGeom prst="rect">
            <a:avLst/>
          </a:prstGeom>
        </p:spPr>
        <p:txBody>
          <a:bodyPr vert="horz" lIns="91440" tIns="45720" rIns="91440" bIns="45720" rtlCol="0"/>
          <a:lstStyle>
            <a:lvl1pPr algn="l" eaLnBrk="1" hangingPunct="1">
              <a:defRPr sz="1200">
                <a:latin typeface="Crimson Pro" pitchFamily="2" charset="0"/>
                <a:cs typeface="Arial" panose="020B0604020202020204" pitchFamily="34" charset="0"/>
              </a:defRPr>
            </a:lvl1pPr>
          </a:lstStyle>
          <a:p>
            <a:pPr>
              <a:defRPr/>
            </a:pPr>
            <a:endParaRPr lang="en-US" dirty="0"/>
          </a:p>
        </p:txBody>
      </p:sp>
      <p:sp>
        <p:nvSpPr>
          <p:cNvPr id="3" name="Date Placeholder 2"/>
          <p:cNvSpPr>
            <a:spLocks noGrp="1"/>
          </p:cNvSpPr>
          <p:nvPr>
            <p:ph type="dt" idx="1"/>
          </p:nvPr>
        </p:nvSpPr>
        <p:spPr>
          <a:xfrm>
            <a:off x="3970339" y="0"/>
            <a:ext cx="3038475" cy="467075"/>
          </a:xfrm>
          <a:prstGeom prst="rect">
            <a:avLst/>
          </a:prstGeom>
        </p:spPr>
        <p:txBody>
          <a:bodyPr vert="horz" lIns="91440" tIns="45720" rIns="91440" bIns="45720" rtlCol="0"/>
          <a:lstStyle>
            <a:lvl1pPr algn="r" eaLnBrk="1" hangingPunct="1">
              <a:defRPr sz="1200">
                <a:latin typeface="Crimson Pro" pitchFamily="2" charset="0"/>
                <a:cs typeface="Arial" panose="020B0604020202020204" pitchFamily="34" charset="0"/>
              </a:defRPr>
            </a:lvl1pPr>
          </a:lstStyle>
          <a:p>
            <a:pPr>
              <a:defRPr/>
            </a:pPr>
            <a:r>
              <a:rPr lang="en-US" dirty="0"/>
              <a:t>Date</a:t>
            </a:r>
          </a:p>
        </p:txBody>
      </p:sp>
      <p:sp>
        <p:nvSpPr>
          <p:cNvPr id="4" name="Slide Image Placeholder 3"/>
          <p:cNvSpPr>
            <a:spLocks noGrp="1" noRot="1" noChangeAspect="1"/>
          </p:cNvSpPr>
          <p:nvPr>
            <p:ph type="sldImg" idx="2"/>
          </p:nvPr>
        </p:nvSpPr>
        <p:spPr>
          <a:xfrm>
            <a:off x="715963" y="1160463"/>
            <a:ext cx="5578475" cy="31384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1675" y="4474255"/>
            <a:ext cx="5607050" cy="3660901"/>
          </a:xfrm>
          <a:prstGeom prst="rect">
            <a:avLst/>
          </a:prstGeom>
        </p:spPr>
        <p:txBody>
          <a:bodyPr vert="horz" lIns="91440" tIns="45720" rIns="91440" bIns="45720" rtlCol="0"/>
          <a:lstStyle/>
          <a:p>
            <a:pPr lvl="0"/>
            <a:r>
              <a:rPr lang="en-US" noProof="0" dirty="0"/>
              <a:t>This is the Crimson Pro font. First level.</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1" y="8829326"/>
            <a:ext cx="3038475" cy="467075"/>
          </a:xfrm>
          <a:prstGeom prst="rect">
            <a:avLst/>
          </a:prstGeom>
        </p:spPr>
        <p:txBody>
          <a:bodyPr vert="horz" lIns="91440" tIns="45720" rIns="91440" bIns="45720" rtlCol="0" anchor="b"/>
          <a:lstStyle>
            <a:lvl1pPr algn="l" eaLnBrk="1" hangingPunct="1">
              <a:defRPr sz="1200">
                <a:latin typeface="Crimson Pro" pitchFamily="2"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5"/>
          </p:nvPr>
        </p:nvSpPr>
        <p:spPr>
          <a:xfrm>
            <a:off x="3970339" y="8829326"/>
            <a:ext cx="3038475" cy="4670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rimson Pro" pitchFamily="2" charset="0"/>
                <a:cs typeface="Arial" panose="020B0604020202020204" pitchFamily="34" charset="0"/>
              </a:defRPr>
            </a:lvl1pPr>
          </a:lstStyle>
          <a:p>
            <a:pPr>
              <a:defRPr/>
            </a:pPr>
            <a:fld id="{94228AB9-9B89-4876-849B-77CEC0A44651}" type="slidenum">
              <a:rPr lang="en-US" altLang="en-US" smtClean="0"/>
              <a:pPr>
                <a:defRPr/>
              </a:pPr>
              <a:t>‹#›</a:t>
            </a:fld>
            <a:endParaRPr lang="en-US" altLang="en-US" dirty="0"/>
          </a:p>
        </p:txBody>
      </p:sp>
    </p:spTree>
    <p:extLst>
      <p:ext uri="{BB962C8B-B14F-4D97-AF65-F5344CB8AC3E}">
        <p14:creationId xmlns:p14="http://schemas.microsoft.com/office/powerpoint/2010/main" val="3709176761"/>
      </p:ext>
    </p:extLst>
  </p:cSld>
  <p:clrMap bg1="lt1" tx1="dk1" bg2="lt2" tx2="dk2" accent1="accent1" accent2="accent2" accent3="accent3" accent4="accent4" accent5="accent5" accent6="accent6" hlink="hlink" folHlink="folHlink"/>
  <p:hf hdr="0" ftr="0"/>
  <p:notesStyle>
    <a:lvl1pPr marL="171450" indent="-171450" algn="l" rtl="0" eaLnBrk="0" fontAlgn="base" hangingPunct="0">
      <a:spcBef>
        <a:spcPct val="30000"/>
      </a:spcBef>
      <a:spcAft>
        <a:spcPct val="0"/>
      </a:spcAft>
      <a:buFont typeface="Arial" panose="020B0604020202020204" pitchFamily="34" charset="0"/>
      <a:buChar char="•"/>
      <a:defRPr sz="1200" kern="1200">
        <a:solidFill>
          <a:schemeClr val="tx1"/>
        </a:solidFill>
        <a:latin typeface="Crimson Pro" pitchFamily="2" charset="0"/>
        <a:ea typeface="+mn-ea"/>
        <a:cs typeface="Arial" panose="020B0604020202020204" pitchFamily="34" charset="0"/>
      </a:defRPr>
    </a:lvl1pPr>
    <a:lvl2pPr marL="628650" indent="-171450" algn="l" rtl="0" eaLnBrk="0" fontAlgn="base" hangingPunct="0">
      <a:spcBef>
        <a:spcPct val="30000"/>
      </a:spcBef>
      <a:spcAft>
        <a:spcPct val="0"/>
      </a:spcAft>
      <a:buFont typeface="Arial" panose="020B0604020202020204" pitchFamily="34" charset="0"/>
      <a:buChar char="•"/>
      <a:defRPr sz="1200" kern="1200">
        <a:solidFill>
          <a:schemeClr val="tx1"/>
        </a:solidFill>
        <a:latin typeface="Crimson Pro" pitchFamily="2" charset="0"/>
        <a:ea typeface="+mn-ea"/>
        <a:cs typeface="Arial" panose="020B0604020202020204" pitchFamily="34" charset="0"/>
      </a:defRPr>
    </a:lvl2pPr>
    <a:lvl3pPr marL="1085850" indent="-171450" algn="l" rtl="0" eaLnBrk="0" fontAlgn="base" hangingPunct="0">
      <a:spcBef>
        <a:spcPct val="30000"/>
      </a:spcBef>
      <a:spcAft>
        <a:spcPct val="0"/>
      </a:spcAft>
      <a:buFont typeface="Arial" panose="020B0604020202020204" pitchFamily="34" charset="0"/>
      <a:buChar char="•"/>
      <a:defRPr sz="1200" kern="1200">
        <a:solidFill>
          <a:schemeClr val="tx1"/>
        </a:solidFill>
        <a:latin typeface="Crimson Pro" pitchFamily="2" charset="0"/>
        <a:ea typeface="+mn-ea"/>
        <a:cs typeface="Arial" panose="020B0604020202020204" pitchFamily="34" charset="0"/>
      </a:defRPr>
    </a:lvl3pPr>
    <a:lvl4pPr marL="1543050" indent="-171450" algn="l" rtl="0" eaLnBrk="0" fontAlgn="base" hangingPunct="0">
      <a:spcBef>
        <a:spcPct val="30000"/>
      </a:spcBef>
      <a:spcAft>
        <a:spcPct val="0"/>
      </a:spcAft>
      <a:buFont typeface="Arial" panose="020B0604020202020204" pitchFamily="34" charset="0"/>
      <a:buChar char="•"/>
      <a:defRPr sz="1200" kern="1200">
        <a:solidFill>
          <a:schemeClr val="tx1"/>
        </a:solidFill>
        <a:latin typeface="Crimson Pro" pitchFamily="2" charset="0"/>
        <a:ea typeface="+mn-ea"/>
        <a:cs typeface="Arial" panose="020B0604020202020204" pitchFamily="34" charset="0"/>
      </a:defRPr>
    </a:lvl4pPr>
    <a:lvl5pPr marL="2000250" indent="-171450" algn="l" rtl="0" eaLnBrk="0" fontAlgn="base" hangingPunct="0">
      <a:spcBef>
        <a:spcPct val="30000"/>
      </a:spcBef>
      <a:spcAft>
        <a:spcPct val="0"/>
      </a:spcAft>
      <a:buFont typeface="Arial" panose="020B0604020202020204" pitchFamily="34" charset="0"/>
      <a:buChar char="•"/>
      <a:defRPr sz="1200" kern="1200">
        <a:solidFill>
          <a:schemeClr val="tx1"/>
        </a:solidFill>
        <a:latin typeface="Crimson Pro" pitchFamily="2"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Good afternoon,</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Thank you for joining us on a Friday afternoon to discuss our findings on Issues and developments that are impacting our industry and organizations and look at emerging patterns and themes that we need to be aware of for future planning and strategy. We will also look at Three-year comparative data and metrics that highlight our performance and areas of focus and highlight potential risks that we need to monitor and mitigate to ensure continued success.</a:t>
            </a:r>
          </a:p>
          <a:p>
            <a:pPr marL="0" indent="0">
              <a:buNone/>
            </a:pPr>
            <a:endParaRPr lang="en-US" dirty="0"/>
          </a:p>
        </p:txBody>
      </p:sp>
      <p:sp>
        <p:nvSpPr>
          <p:cNvPr id="4" name="Date Placeholder 3"/>
          <p:cNvSpPr>
            <a:spLocks noGrp="1"/>
          </p:cNvSpPr>
          <p:nvPr>
            <p:ph type="dt" idx="1"/>
          </p:nvPr>
        </p:nvSpPr>
        <p:spPr/>
        <p:txBody>
          <a:bodyPr/>
          <a:lstStyle/>
          <a:p>
            <a:pPr>
              <a:defRPr/>
            </a:pPr>
            <a:r>
              <a:rPr lang="en-US" dirty="0"/>
              <a:t>Date</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1</a:t>
            </a:fld>
            <a:endParaRPr lang="en-US" altLang="en-US" dirty="0"/>
          </a:p>
        </p:txBody>
      </p:sp>
    </p:spTree>
    <p:extLst>
      <p:ext uri="{BB962C8B-B14F-4D97-AF65-F5344CB8AC3E}">
        <p14:creationId xmlns:p14="http://schemas.microsoft.com/office/powerpoint/2010/main" val="4224375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2000" dirty="0">
              <a:latin typeface="DM Sans" pitchFamily="2" charset="0"/>
            </a:endParaRPr>
          </a:p>
        </p:txBody>
      </p:sp>
      <p:sp>
        <p:nvSpPr>
          <p:cNvPr id="4" name="Date Placeholder 3"/>
          <p:cNvSpPr>
            <a:spLocks noGrp="1"/>
          </p:cNvSpPr>
          <p:nvPr>
            <p:ph type="dt" idx="1"/>
          </p:nvPr>
        </p:nvSpPr>
        <p:spPr/>
        <p:txBody>
          <a:bodyPr/>
          <a:lstStyle/>
          <a:p>
            <a:pPr>
              <a:defRPr/>
            </a:pPr>
            <a:r>
              <a:rPr lang="en-US" dirty="0"/>
              <a:t>Date</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2</a:t>
            </a:fld>
            <a:endParaRPr lang="en-US" altLang="en-US" dirty="0"/>
          </a:p>
        </p:txBody>
      </p:sp>
    </p:spTree>
    <p:extLst>
      <p:ext uri="{BB962C8B-B14F-4D97-AF65-F5344CB8AC3E}">
        <p14:creationId xmlns:p14="http://schemas.microsoft.com/office/powerpoint/2010/main" val="1518997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Date Placeholder 3"/>
          <p:cNvSpPr>
            <a:spLocks noGrp="1"/>
          </p:cNvSpPr>
          <p:nvPr>
            <p:ph type="dt" idx="1"/>
          </p:nvPr>
        </p:nvSpPr>
        <p:spPr/>
        <p:txBody>
          <a:bodyPr/>
          <a:lstStyle/>
          <a:p>
            <a:pPr>
              <a:defRPr/>
            </a:pPr>
            <a:r>
              <a:rPr lang="en-US" dirty="0"/>
              <a:t>Date</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3</a:t>
            </a:fld>
            <a:endParaRPr lang="en-US" altLang="en-US" dirty="0"/>
          </a:p>
        </p:txBody>
      </p:sp>
    </p:spTree>
    <p:extLst>
      <p:ext uri="{BB962C8B-B14F-4D97-AF65-F5344CB8AC3E}">
        <p14:creationId xmlns:p14="http://schemas.microsoft.com/office/powerpoint/2010/main" val="4035253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7388" y="4475036"/>
            <a:ext cx="5607050" cy="3660901"/>
          </a:xfrm>
        </p:spPr>
        <p:txBody>
          <a:bodyPr/>
          <a:lstStyle/>
          <a:p>
            <a:pPr marL="0" indent="0">
              <a:buNone/>
            </a:pPr>
            <a:endParaRPr lang="en-US" dirty="0">
              <a:latin typeface="Bebas Neue" panose="020B0606020202050201" pitchFamily="34" charset="0"/>
            </a:endParaRPr>
          </a:p>
        </p:txBody>
      </p:sp>
      <p:sp>
        <p:nvSpPr>
          <p:cNvPr id="4" name="Date Placeholder 3"/>
          <p:cNvSpPr>
            <a:spLocks noGrp="1"/>
          </p:cNvSpPr>
          <p:nvPr>
            <p:ph type="dt" idx="1"/>
          </p:nvPr>
        </p:nvSpPr>
        <p:spPr/>
        <p:txBody>
          <a:bodyPr/>
          <a:lstStyle/>
          <a:p>
            <a:pPr>
              <a:defRPr/>
            </a:pPr>
            <a:r>
              <a:rPr lang="en-US" dirty="0"/>
              <a:t>2/9/2016</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4</a:t>
            </a:fld>
            <a:endParaRPr lang="en-US" altLang="en-US" dirty="0"/>
          </a:p>
        </p:txBody>
      </p:sp>
    </p:spTree>
    <p:extLst>
      <p:ext uri="{BB962C8B-B14F-4D97-AF65-F5344CB8AC3E}">
        <p14:creationId xmlns:p14="http://schemas.microsoft.com/office/powerpoint/2010/main" val="2676529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US" sz="1800" dirty="0">
              <a:effectLst/>
              <a:latin typeface="Daytona Condensed Light" panose="020B030603050304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
          </p:nvPr>
        </p:nvSpPr>
        <p:spPr/>
        <p:txBody>
          <a:bodyPr/>
          <a:lstStyle/>
          <a:p>
            <a:pPr>
              <a:defRPr/>
            </a:pPr>
            <a:r>
              <a:rPr lang="en-US" dirty="0"/>
              <a:t>Date</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5</a:t>
            </a:fld>
            <a:endParaRPr lang="en-US" altLang="en-US" dirty="0"/>
          </a:p>
        </p:txBody>
      </p:sp>
    </p:spTree>
    <p:extLst>
      <p:ext uri="{BB962C8B-B14F-4D97-AF65-F5344CB8AC3E}">
        <p14:creationId xmlns:p14="http://schemas.microsoft.com/office/powerpoint/2010/main" val="1233227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FINALLY, WE WILL CONTINUE TO PROVIDE ONGOING REPORTING AND DEVELOP WORKGROUPS AS NEEDED.</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WE WILL CONTINUE TO ESCALATE RELEVANT ITEMS TO STRATEGIC GUIDANCE</a:t>
            </a:r>
          </a:p>
          <a:p>
            <a:r>
              <a:rPr lang="en-US" sz="1800">
                <a:effectLst/>
                <a:latin typeface="Aptos" panose="020B0004020202020204" pitchFamily="34" charset="0"/>
                <a:ea typeface="Aptos" panose="020B0004020202020204" pitchFamily="34" charset="0"/>
                <a:cs typeface="Times New Roman" panose="02020603050405020304" pitchFamily="18" charset="0"/>
              </a:rPr>
              <a:t>AND LASTLY WE ARE IN THE PROCESS OR CREATING CHARTER FOR NSO AND STRATEGIC GUIDANCE </a:t>
            </a:r>
            <a:endParaRPr lang="en-US" dirty="0"/>
          </a:p>
        </p:txBody>
      </p:sp>
      <p:sp>
        <p:nvSpPr>
          <p:cNvPr id="4" name="Date Placeholder 3"/>
          <p:cNvSpPr>
            <a:spLocks noGrp="1"/>
          </p:cNvSpPr>
          <p:nvPr>
            <p:ph type="dt" idx="1"/>
          </p:nvPr>
        </p:nvSpPr>
        <p:spPr/>
        <p:txBody>
          <a:bodyPr/>
          <a:lstStyle/>
          <a:p>
            <a:pPr>
              <a:defRPr/>
            </a:pPr>
            <a:r>
              <a:rPr lang="en-US" dirty="0"/>
              <a:t>Date</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6</a:t>
            </a:fld>
            <a:endParaRPr lang="en-US" altLang="en-US" dirty="0"/>
          </a:p>
        </p:txBody>
      </p:sp>
    </p:spTree>
    <p:extLst>
      <p:ext uri="{BB962C8B-B14F-4D97-AF65-F5344CB8AC3E}">
        <p14:creationId xmlns:p14="http://schemas.microsoft.com/office/powerpoint/2010/main" val="274388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NEXT TWO SLIDES INCLUDE ALL THE RISKS THAT WE HAVE IDENTIFIED THROUGH THE NSO PROCESS. SOME ARE KNOWN RISKS THAT HAVE BEEN ACCEPTED, WHILE FOR OTHERS WE STILL NEED TO DETERMINE HOW WE CAN FURTHER MINIMIZE THE IMPACTS. </a:t>
            </a: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RISK MANAGEMENT IS CURRENTLY MONITORING THESE RISKS AND HAVE IDENTIFIED OR STILL ASSIGN OWNERS OF THESE RISKS AND WILL PROVIDE ANY UPDATES AS WE RECEIVE THEM.</a:t>
            </a:r>
          </a:p>
          <a:p>
            <a:pPr marL="285750" indent="-285750" algn="l" fontAlgn="auto">
              <a:spcAft>
                <a:spcPts val="0"/>
              </a:spcAft>
              <a:buFontTx/>
              <a:buChar char="-"/>
            </a:pPr>
            <a:endParaRPr lang="en-US" sz="1200" dirty="0">
              <a:latin typeface="DM Sans" pitchFamily="2" charset="0"/>
            </a:endParaRPr>
          </a:p>
          <a:p>
            <a:pPr marL="0" indent="0">
              <a:buNone/>
            </a:pPr>
            <a:endParaRPr lang="en-US" dirty="0"/>
          </a:p>
        </p:txBody>
      </p:sp>
      <p:sp>
        <p:nvSpPr>
          <p:cNvPr id="4" name="Date Placeholder 3"/>
          <p:cNvSpPr>
            <a:spLocks noGrp="1"/>
          </p:cNvSpPr>
          <p:nvPr>
            <p:ph type="dt" idx="1"/>
          </p:nvPr>
        </p:nvSpPr>
        <p:spPr/>
        <p:txBody>
          <a:bodyPr/>
          <a:lstStyle/>
          <a:p>
            <a:pPr>
              <a:defRPr/>
            </a:pPr>
            <a:r>
              <a:rPr lang="en-US" dirty="0"/>
              <a:t>Date</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8</a:t>
            </a:fld>
            <a:endParaRPr lang="en-US" altLang="en-US" dirty="0"/>
          </a:p>
        </p:txBody>
      </p:sp>
    </p:spTree>
    <p:extLst>
      <p:ext uri="{BB962C8B-B14F-4D97-AF65-F5344CB8AC3E}">
        <p14:creationId xmlns:p14="http://schemas.microsoft.com/office/powerpoint/2010/main" val="293210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024CA-2226-A2F9-0EE7-F87D959A0B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6F23AB-697B-9621-689D-423437DD9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65BC90-437F-E8A4-4473-DD983C0F28B9}"/>
              </a:ext>
            </a:extLst>
          </p:cNvPr>
          <p:cNvSpPr>
            <a:spLocks noGrp="1"/>
          </p:cNvSpPr>
          <p:nvPr>
            <p:ph type="body" idx="1"/>
          </p:nvPr>
        </p:nvSpPr>
        <p:spPr/>
        <p:txBody>
          <a:bodyPr/>
          <a:lstStyle/>
          <a:p>
            <a:pPr marL="285750" indent="-285750" algn="l" fontAlgn="auto">
              <a:spcAft>
                <a:spcPts val="0"/>
              </a:spcAft>
              <a:buFontTx/>
              <a:buChar char="-"/>
            </a:pPr>
            <a:endParaRPr lang="en-US" sz="1200" dirty="0">
              <a:latin typeface="DM Sans" pitchFamily="2" charset="0"/>
            </a:endParaRPr>
          </a:p>
          <a:p>
            <a:endParaRPr lang="en-US" dirty="0"/>
          </a:p>
        </p:txBody>
      </p:sp>
      <p:sp>
        <p:nvSpPr>
          <p:cNvPr id="4" name="Date Placeholder 3">
            <a:extLst>
              <a:ext uri="{FF2B5EF4-FFF2-40B4-BE49-F238E27FC236}">
                <a16:creationId xmlns:a16="http://schemas.microsoft.com/office/drawing/2014/main" id="{30DEFD80-362F-79CF-9CCC-A8E7224378E2}"/>
              </a:ext>
            </a:extLst>
          </p:cNvPr>
          <p:cNvSpPr>
            <a:spLocks noGrp="1"/>
          </p:cNvSpPr>
          <p:nvPr>
            <p:ph type="dt" idx="1"/>
          </p:nvPr>
        </p:nvSpPr>
        <p:spPr/>
        <p:txBody>
          <a:bodyPr/>
          <a:lstStyle/>
          <a:p>
            <a:pPr>
              <a:defRPr/>
            </a:pPr>
            <a:r>
              <a:rPr lang="en-US" dirty="0"/>
              <a:t>Date</a:t>
            </a:r>
          </a:p>
        </p:txBody>
      </p:sp>
      <p:sp>
        <p:nvSpPr>
          <p:cNvPr id="5" name="Slide Number Placeholder 4">
            <a:extLst>
              <a:ext uri="{FF2B5EF4-FFF2-40B4-BE49-F238E27FC236}">
                <a16:creationId xmlns:a16="http://schemas.microsoft.com/office/drawing/2014/main" id="{BF954EF8-12A3-F262-806C-04CCEA0396DD}"/>
              </a:ext>
            </a:extLst>
          </p:cNvPr>
          <p:cNvSpPr>
            <a:spLocks noGrp="1"/>
          </p:cNvSpPr>
          <p:nvPr>
            <p:ph type="sldNum" sz="quarter" idx="5"/>
          </p:nvPr>
        </p:nvSpPr>
        <p:spPr/>
        <p:txBody>
          <a:bodyPr/>
          <a:lstStyle/>
          <a:p>
            <a:pPr>
              <a:defRPr/>
            </a:pPr>
            <a:fld id="{94228AB9-9B89-4876-849B-77CEC0A44651}" type="slidenum">
              <a:rPr lang="en-US" altLang="en-US" smtClean="0"/>
              <a:pPr>
                <a:defRPr/>
              </a:pPr>
              <a:t>9</a:t>
            </a:fld>
            <a:endParaRPr lang="en-US" altLang="en-US" dirty="0"/>
          </a:p>
        </p:txBody>
      </p:sp>
    </p:spTree>
    <p:extLst>
      <p:ext uri="{BB962C8B-B14F-4D97-AF65-F5344CB8AC3E}">
        <p14:creationId xmlns:p14="http://schemas.microsoft.com/office/powerpoint/2010/main" val="30369338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Master Title Slide - Blue and White 1">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79E526DB-3885-CD4F-BEC9-DC486714E2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Text Placeholder 17">
            <a:extLst>
              <a:ext uri="{FF2B5EF4-FFF2-40B4-BE49-F238E27FC236}">
                <a16:creationId xmlns:a16="http://schemas.microsoft.com/office/drawing/2014/main" id="{EAAC94F2-1DB6-E04C-BBD8-CD47F67AD94C}"/>
              </a:ext>
            </a:extLst>
          </p:cNvPr>
          <p:cNvSpPr>
            <a:spLocks noGrp="1"/>
          </p:cNvSpPr>
          <p:nvPr>
            <p:ph type="body" sz="quarter" idx="10" hasCustomPrompt="1"/>
          </p:nvPr>
        </p:nvSpPr>
        <p:spPr>
          <a:xfrm>
            <a:off x="1219200" y="4191000"/>
            <a:ext cx="9525000" cy="296361"/>
          </a:xfrm>
          <a:prstGeom prst="rect">
            <a:avLst/>
          </a:prstGeom>
        </p:spPr>
        <p:txBody>
          <a:bodyPr lIns="0" tIns="0" rIns="0" bIns="0"/>
          <a:lstStyle>
            <a:lvl1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400" b="0" i="0" kern="1200" spc="0" dirty="0" smtClean="0">
                <a:solidFill>
                  <a:schemeClr val="bg1"/>
                </a:solidFill>
                <a:latin typeface="DM Sans" pitchFamily="2" charset="77"/>
                <a:ea typeface="+mn-ea"/>
                <a:cs typeface="+mn-cs"/>
              </a:defRPr>
            </a:lvl1pPr>
            <a:lvl2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500" kern="1200" spc="0" dirty="0" smtClean="0">
                <a:solidFill>
                  <a:schemeClr val="bg1"/>
                </a:solidFill>
                <a:latin typeface="+mj-lt"/>
                <a:ea typeface="+mn-ea"/>
                <a:cs typeface="+mn-cs"/>
              </a:defRPr>
            </a:lvl2pPr>
          </a:lstStyle>
          <a:p>
            <a:pPr fontAlgn="auto">
              <a:spcAft>
                <a:spcPts val="0"/>
              </a:spcAft>
            </a:pPr>
            <a:r>
              <a:rPr lang="en-US" sz="2500" dirty="0"/>
              <a:t>Subtitle</a:t>
            </a:r>
          </a:p>
        </p:txBody>
      </p:sp>
      <p:sp>
        <p:nvSpPr>
          <p:cNvPr id="13" name="Text Placeholder 3">
            <a:extLst>
              <a:ext uri="{FF2B5EF4-FFF2-40B4-BE49-F238E27FC236}">
                <a16:creationId xmlns:a16="http://schemas.microsoft.com/office/drawing/2014/main" id="{9FFE4034-7A69-F94E-8E8A-EC8F21DF8431}"/>
              </a:ext>
            </a:extLst>
          </p:cNvPr>
          <p:cNvSpPr>
            <a:spLocks noGrp="1"/>
          </p:cNvSpPr>
          <p:nvPr>
            <p:ph type="body" sz="quarter" idx="12" hasCustomPrompt="1"/>
          </p:nvPr>
        </p:nvSpPr>
        <p:spPr>
          <a:xfrm>
            <a:off x="1219201" y="2965375"/>
            <a:ext cx="3048000" cy="276999"/>
          </a:xfrm>
          <a:prstGeom prst="rect">
            <a:avLst/>
          </a:prstGeom>
        </p:spPr>
        <p:txBody>
          <a:bodyPr wrap="square" lIns="0" tIns="0" rIns="0" bIns="0">
            <a:spAutoFit/>
          </a:bodyPr>
          <a:lstStyle>
            <a:lvl1pPr marL="0" indent="0">
              <a:lnSpc>
                <a:spcPct val="100000"/>
              </a:lnSpc>
              <a:spcBef>
                <a:spcPts val="0"/>
              </a:spcBef>
              <a:buNone/>
              <a:defRPr sz="1800" b="1" i="0" cap="all" spc="0" baseline="0">
                <a:solidFill>
                  <a:schemeClr val="bg1"/>
                </a:solidFill>
                <a:latin typeface="DM Sans" pitchFamily="2" charset="77"/>
              </a:defRPr>
            </a:lvl1pPr>
          </a:lstStyle>
          <a:p>
            <a:pPr lvl="0"/>
            <a:r>
              <a:rPr lang="en-US" sz="1800" dirty="0"/>
              <a:t>MONTH 20XX</a:t>
            </a:r>
          </a:p>
        </p:txBody>
      </p:sp>
      <p:sp>
        <p:nvSpPr>
          <p:cNvPr id="7" name="Text Placeholder 6">
            <a:extLst>
              <a:ext uri="{FF2B5EF4-FFF2-40B4-BE49-F238E27FC236}">
                <a16:creationId xmlns:a16="http://schemas.microsoft.com/office/drawing/2014/main" id="{9217AF14-8AC8-E74A-8612-2450ACFA30E5}"/>
              </a:ext>
            </a:extLst>
          </p:cNvPr>
          <p:cNvSpPr>
            <a:spLocks noGrp="1"/>
          </p:cNvSpPr>
          <p:nvPr>
            <p:ph type="body" sz="quarter" idx="15" hasCustomPrompt="1"/>
          </p:nvPr>
        </p:nvSpPr>
        <p:spPr>
          <a:xfrm>
            <a:off x="1219200" y="3468624"/>
            <a:ext cx="9525000" cy="612649"/>
          </a:xfrm>
          <a:prstGeom prst="rect">
            <a:avLst/>
          </a:prstGeom>
        </p:spPr>
        <p:txBody>
          <a:bodyPr/>
          <a:lstStyle>
            <a:lvl1pPr marL="0" indent="0">
              <a:buNone/>
              <a:defRPr sz="4800">
                <a:solidFill>
                  <a:srgbClr val="FD5D3B"/>
                </a:solidFill>
                <a:latin typeface="Bebas Neue" panose="020B0606020202050201" pitchFamily="34" charset="77"/>
              </a:defRPr>
            </a:lvl1pPr>
            <a:lvl2pPr marL="457200" indent="0">
              <a:buNone/>
              <a:defRPr sz="4800">
                <a:solidFill>
                  <a:srgbClr val="FD5D3B"/>
                </a:solidFill>
                <a:latin typeface="Bebas Neue" panose="020B0606020202050201" pitchFamily="34" charset="77"/>
              </a:defRPr>
            </a:lvl2pPr>
            <a:lvl3pPr marL="914400" indent="0">
              <a:buNone/>
              <a:defRPr sz="4800">
                <a:solidFill>
                  <a:srgbClr val="FD5D3B"/>
                </a:solidFill>
                <a:latin typeface="Bebas Neue" panose="020B0606020202050201" pitchFamily="34" charset="77"/>
              </a:defRPr>
            </a:lvl3pPr>
            <a:lvl4pPr marL="1371600" indent="0">
              <a:buNone/>
              <a:defRPr sz="4800">
                <a:solidFill>
                  <a:srgbClr val="FD5D3B"/>
                </a:solidFill>
                <a:latin typeface="Bebas Neue" panose="020B0606020202050201" pitchFamily="34" charset="77"/>
              </a:defRPr>
            </a:lvl4pPr>
            <a:lvl5pPr marL="1828800" indent="0">
              <a:buNone/>
              <a:defRPr sz="4800">
                <a:solidFill>
                  <a:srgbClr val="FD5D3B"/>
                </a:solidFill>
                <a:latin typeface="Bebas Neue" panose="020B0606020202050201" pitchFamily="34" charset="77"/>
              </a:defRPr>
            </a:lvl5pPr>
          </a:lstStyle>
          <a:p>
            <a:pPr lvl="0"/>
            <a:r>
              <a:rPr lang="en-US" dirty="0"/>
              <a:t>Title Slide option 1</a:t>
            </a:r>
          </a:p>
        </p:txBody>
      </p:sp>
      <p:sp>
        <p:nvSpPr>
          <p:cNvPr id="14" name="Rectangle 13">
            <a:extLst>
              <a:ext uri="{FF2B5EF4-FFF2-40B4-BE49-F238E27FC236}">
                <a16:creationId xmlns:a16="http://schemas.microsoft.com/office/drawing/2014/main" id="{6428CD77-39DE-3443-BC96-79149A75013F}"/>
              </a:ext>
            </a:extLst>
          </p:cNvPr>
          <p:cNvSpPr/>
          <p:nvPr userDrawn="1"/>
        </p:nvSpPr>
        <p:spPr>
          <a:xfrm>
            <a:off x="6336792" y="6553200"/>
            <a:ext cx="5257800" cy="84639"/>
          </a:xfrm>
          <a:prstGeom prst="rect">
            <a:avLst/>
          </a:prstGeom>
        </p:spPr>
        <p:txBody>
          <a:bodyPr wrap="square" lIns="0" tIns="0" rIns="0" bIns="0">
            <a:spAutoFit/>
          </a:bodyPr>
          <a:lstStyle/>
          <a:p>
            <a:pPr marL="0" indent="0" algn="r">
              <a:tabLst>
                <a:tab pos="2566988" algn="l"/>
                <a:tab pos="4794250" algn="l"/>
              </a:tabLst>
            </a:pPr>
            <a:r>
              <a:rPr lang="en-US" sz="550" b="0" i="0" u="none" strike="noStrike" dirty="0">
                <a:solidFill>
                  <a:schemeClr val="accent6"/>
                </a:solidFill>
                <a:effectLst/>
                <a:latin typeface="Roboto" charset="0"/>
              </a:rPr>
              <a:t>Blue Cross Blue Shield of Massachusetts is an Independent Licensee of the Blue Cross and Blue Shield Association.</a:t>
            </a:r>
            <a:endParaRPr lang="en-US" sz="550" dirty="0">
              <a:solidFill>
                <a:schemeClr val="accent6"/>
              </a:solidFill>
            </a:endParaRPr>
          </a:p>
        </p:txBody>
      </p:sp>
      <p:sp>
        <p:nvSpPr>
          <p:cNvPr id="10" name="TextBox 9">
            <a:extLst>
              <a:ext uri="{FF2B5EF4-FFF2-40B4-BE49-F238E27FC236}">
                <a16:creationId xmlns:a16="http://schemas.microsoft.com/office/drawing/2014/main" id="{11DC3AA0-62ED-D444-8DEE-CB6EC404B255}"/>
              </a:ext>
            </a:extLst>
          </p:cNvPr>
          <p:cNvSpPr txBox="1"/>
          <p:nvPr userDrawn="1"/>
        </p:nvSpPr>
        <p:spPr>
          <a:xfrm>
            <a:off x="7799832" y="6245352"/>
            <a:ext cx="3829575" cy="246221"/>
          </a:xfrm>
          <a:prstGeom prst="rect">
            <a:avLst/>
          </a:prstGeom>
          <a:noFill/>
        </p:spPr>
        <p:txBody>
          <a:bodyPr wrap="non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300" normalizeH="0" baseline="0" noProof="0" dirty="0">
                <a:ln>
                  <a:noFill/>
                </a:ln>
                <a:solidFill>
                  <a:schemeClr val="accent6"/>
                </a:solidFill>
                <a:effectLst/>
                <a:uLnTx/>
                <a:uFillTx/>
                <a:latin typeface="DM Sans" pitchFamily="2" charset="77"/>
                <a:ea typeface="Tahoma" panose="020B0604030504040204" pitchFamily="34" charset="0"/>
                <a:cs typeface="Calibri" panose="020F0502020204030204" pitchFamily="34" charset="0"/>
              </a:rPr>
              <a:t>BLUE CROSS BLUE SHIELD OF MASSACHUSETTS</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300" normalizeH="0" baseline="0" noProof="0" dirty="0">
                <a:ln>
                  <a:noFill/>
                </a:ln>
                <a:solidFill>
                  <a:schemeClr val="accent6"/>
                </a:solidFill>
                <a:effectLst/>
                <a:uLnTx/>
                <a:uFillTx/>
                <a:latin typeface="DM Sans" pitchFamily="2" charset="77"/>
                <a:ea typeface="Tahoma" panose="020B0604030504040204" pitchFamily="34" charset="0"/>
                <a:cs typeface="Calibri" panose="020F0502020204030204" pitchFamily="34" charset="0"/>
              </a:rPr>
              <a:t>CONFIDENTIAL – NOT FOR DISTRIBUTION</a:t>
            </a:r>
            <a:endParaRPr kumimoji="0" lang="en-US" sz="800" b="0" i="0" u="none" strike="noStrike" kern="1200" cap="none" spc="0" normalizeH="0" baseline="0" noProof="0" dirty="0">
              <a:ln>
                <a:noFill/>
              </a:ln>
              <a:solidFill>
                <a:schemeClr val="accent6"/>
              </a:solidFill>
              <a:effectLst/>
              <a:uLnTx/>
              <a:uFillTx/>
              <a:latin typeface="DM Sans" pitchFamily="2" charset="77"/>
              <a:ea typeface="Tahoma" panose="020B0604030504040204" pitchFamily="34" charset="0"/>
              <a:cs typeface="Calibri" panose="020F0502020204030204" pitchFamily="34" charset="0"/>
            </a:endParaRPr>
          </a:p>
        </p:txBody>
      </p:sp>
      <p:pic>
        <p:nvPicPr>
          <p:cNvPr id="12" name="Picture 11" descr="A picture containing object, clock, drawing&#10;&#10;Description automatically generated">
            <a:extLst>
              <a:ext uri="{FF2B5EF4-FFF2-40B4-BE49-F238E27FC236}">
                <a16:creationId xmlns:a16="http://schemas.microsoft.com/office/drawing/2014/main" id="{57383247-2E9D-AE41-83B6-B0C392B44C4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25125" y="228600"/>
            <a:ext cx="1133475" cy="457200"/>
          </a:xfrm>
          <a:prstGeom prst="rect">
            <a:avLst/>
          </a:prstGeom>
        </p:spPr>
      </p:pic>
      <p:sp>
        <p:nvSpPr>
          <p:cNvPr id="19" name="Text Placeholder 17">
            <a:extLst>
              <a:ext uri="{FF2B5EF4-FFF2-40B4-BE49-F238E27FC236}">
                <a16:creationId xmlns:a16="http://schemas.microsoft.com/office/drawing/2014/main" id="{CDDEC213-0495-4B42-890B-51F2E4E991DD}"/>
              </a:ext>
            </a:extLst>
          </p:cNvPr>
          <p:cNvSpPr>
            <a:spLocks noGrp="1"/>
          </p:cNvSpPr>
          <p:nvPr>
            <p:ph type="body" sz="quarter" idx="16" hasCustomPrompt="1"/>
          </p:nvPr>
        </p:nvSpPr>
        <p:spPr>
          <a:xfrm>
            <a:off x="1219200" y="4648200"/>
            <a:ext cx="9525000" cy="296361"/>
          </a:xfrm>
          <a:prstGeom prst="rect">
            <a:avLst/>
          </a:prstGeom>
        </p:spPr>
        <p:txBody>
          <a:bodyPr lIns="0" tIns="0" rIns="0" bIns="0"/>
          <a:lstStyle>
            <a:lvl1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400" b="0" i="0" kern="1200" spc="0" dirty="0" smtClean="0">
                <a:solidFill>
                  <a:schemeClr val="bg1"/>
                </a:solidFill>
                <a:latin typeface="DM Sans" pitchFamily="2" charset="77"/>
                <a:ea typeface="+mn-ea"/>
                <a:cs typeface="+mn-cs"/>
              </a:defRPr>
            </a:lvl1pPr>
            <a:lvl2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500" kern="1200" spc="0" dirty="0" smtClean="0">
                <a:solidFill>
                  <a:schemeClr val="bg1"/>
                </a:solidFill>
                <a:latin typeface="+mj-lt"/>
                <a:ea typeface="+mn-ea"/>
                <a:cs typeface="+mn-cs"/>
              </a:defRPr>
            </a:lvl2pPr>
          </a:lstStyle>
          <a:p>
            <a:pPr fontAlgn="auto">
              <a:spcAft>
                <a:spcPts val="0"/>
              </a:spcAft>
            </a:pPr>
            <a:r>
              <a:rPr lang="en-US" sz="2500" dirty="0"/>
              <a:t>Presenter</a:t>
            </a:r>
          </a:p>
        </p:txBody>
      </p:sp>
      <p:pic>
        <p:nvPicPr>
          <p:cNvPr id="2" name="Content Placeholder 3">
            <a:extLst>
              <a:ext uri="{FF2B5EF4-FFF2-40B4-BE49-F238E27FC236}">
                <a16:creationId xmlns:a16="http://schemas.microsoft.com/office/drawing/2014/main" id="{E3F4094C-6E98-E7DA-6222-A008AD0433A0}"/>
              </a:ext>
            </a:extLst>
          </p:cNvPr>
          <p:cNvPicPr>
            <a:picLocks noChangeAspect="1"/>
          </p:cNvPicPr>
          <p:nvPr userDrawn="1"/>
        </p:nvPicPr>
        <p:blipFill>
          <a:blip r:embed="rId4"/>
          <a:stretch>
            <a:fillRect/>
          </a:stretch>
        </p:blipFill>
        <p:spPr>
          <a:xfrm>
            <a:off x="381000" y="276381"/>
            <a:ext cx="838200" cy="688394"/>
          </a:xfrm>
          <a:prstGeom prst="rect">
            <a:avLst/>
          </a:prstGeom>
        </p:spPr>
      </p:pic>
      <p:sp>
        <p:nvSpPr>
          <p:cNvPr id="4" name="Rectangle 3">
            <a:extLst>
              <a:ext uri="{FF2B5EF4-FFF2-40B4-BE49-F238E27FC236}">
                <a16:creationId xmlns:a16="http://schemas.microsoft.com/office/drawing/2014/main" id="{69272C3D-23FE-E581-2317-8E7D13C201EA}"/>
              </a:ext>
            </a:extLst>
          </p:cNvPr>
          <p:cNvSpPr/>
          <p:nvPr userDrawn="1"/>
        </p:nvSpPr>
        <p:spPr>
          <a:xfrm>
            <a:off x="1143000" y="228600"/>
            <a:ext cx="4119562" cy="646331"/>
          </a:xfrm>
          <a:prstGeom prst="rect">
            <a:avLst/>
          </a:prstGeom>
          <a:noFill/>
        </p:spPr>
        <p:txBody>
          <a:bodyPr wrap="square" lIns="91440" tIns="45720" rIns="91440" bIns="45720">
            <a:spAutoFit/>
          </a:bodyPr>
          <a:lstStyle/>
          <a:p>
            <a:r>
              <a:rPr lang="en-US" sz="1800" b="0" cap="none" spc="0" dirty="0">
                <a:ln w="0"/>
                <a:solidFill>
                  <a:srgbClr val="11C354"/>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a:t>
            </a:r>
            <a:r>
              <a:rPr lang="en-US" sz="1800" b="0" cap="none" spc="0" dirty="0">
                <a:ln w="0"/>
                <a:solidFill>
                  <a:srgbClr val="0B85C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udit &amp; </a:t>
            </a:r>
            <a:r>
              <a:rPr lang="en-US" sz="1800" b="0" cap="none" spc="0" dirty="0">
                <a:ln w="0"/>
                <a:solidFill>
                  <a:srgbClr val="11C354"/>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a:t>
            </a:r>
            <a:r>
              <a:rPr lang="en-US" sz="1800" b="0" cap="none" spc="0" dirty="0">
                <a:ln w="0"/>
                <a:solidFill>
                  <a:srgbClr val="0B85C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isk</a:t>
            </a:r>
          </a:p>
          <a:p>
            <a:r>
              <a:rPr lang="en-US" sz="1800" dirty="0">
                <a:ln w="0"/>
                <a:solidFill>
                  <a:srgbClr val="11C354"/>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a:t>
            </a:r>
            <a:r>
              <a:rPr lang="en-US" sz="1800" dirty="0">
                <a:ln w="0"/>
                <a:solidFill>
                  <a:srgbClr val="0B85C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anagement</a:t>
            </a:r>
            <a:endParaRPr lang="en-US" sz="1800" b="0" cap="none" spc="0" dirty="0">
              <a:ln w="0"/>
              <a:solidFill>
                <a:srgbClr val="0B85C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620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lumn Alt">
    <p:spTree>
      <p:nvGrpSpPr>
        <p:cNvPr id="1" name=""/>
        <p:cNvGrpSpPr/>
        <p:nvPr/>
      </p:nvGrpSpPr>
      <p:grpSpPr>
        <a:xfrm>
          <a:off x="0" y="0"/>
          <a:ext cx="0" cy="0"/>
          <a:chOff x="0" y="0"/>
          <a:chExt cx="0" cy="0"/>
        </a:xfrm>
      </p:grpSpPr>
      <p:sp>
        <p:nvSpPr>
          <p:cNvPr id="52" name="Text Placeholder 2">
            <a:extLst>
              <a:ext uri="{FF2B5EF4-FFF2-40B4-BE49-F238E27FC236}">
                <a16:creationId xmlns:a16="http://schemas.microsoft.com/office/drawing/2014/main" id="{D51152F4-9265-D74B-ADDA-782835EA7648}"/>
              </a:ext>
            </a:extLst>
          </p:cNvPr>
          <p:cNvSpPr>
            <a:spLocks noGrp="1"/>
          </p:cNvSpPr>
          <p:nvPr>
            <p:ph type="body" sz="quarter" idx="14" hasCustomPrompt="1"/>
          </p:nvPr>
        </p:nvSpPr>
        <p:spPr>
          <a:xfrm>
            <a:off x="603504" y="1590270"/>
            <a:ext cx="2377441" cy="532853"/>
          </a:xfrm>
          <a:prstGeom prst="rect">
            <a:avLst/>
          </a:prstGeom>
          <a:solidFill>
            <a:schemeClr val="accent1"/>
          </a:solidFill>
        </p:spPr>
        <p:txBody>
          <a:bodyPr tIns="91440" bIns="91440"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b="1" cap="all" spc="0" baseline="0">
                <a:solidFill>
                  <a:schemeClr val="bg1"/>
                </a:solidFill>
                <a:latin typeface="DM Sans" pitchFamily="2" charset="77"/>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category</a:t>
            </a:r>
          </a:p>
        </p:txBody>
      </p:sp>
      <p:sp>
        <p:nvSpPr>
          <p:cNvPr id="53" name="Text Placeholder 8">
            <a:extLst>
              <a:ext uri="{FF2B5EF4-FFF2-40B4-BE49-F238E27FC236}">
                <a16:creationId xmlns:a16="http://schemas.microsoft.com/office/drawing/2014/main" id="{F8514F0C-827E-3B4B-B740-C6922DCAF693}"/>
              </a:ext>
            </a:extLst>
          </p:cNvPr>
          <p:cNvSpPr>
            <a:spLocks noGrp="1"/>
          </p:cNvSpPr>
          <p:nvPr>
            <p:ph type="body" sz="quarter" idx="10" hasCustomPrompt="1"/>
          </p:nvPr>
        </p:nvSpPr>
        <p:spPr>
          <a:xfrm>
            <a:off x="609600" y="381000"/>
            <a:ext cx="8010145"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Four column text v2 Slide Header</a:t>
            </a:r>
          </a:p>
        </p:txBody>
      </p:sp>
      <p:sp>
        <p:nvSpPr>
          <p:cNvPr id="60" name="Text Placeholder 61">
            <a:extLst>
              <a:ext uri="{FF2B5EF4-FFF2-40B4-BE49-F238E27FC236}">
                <a16:creationId xmlns:a16="http://schemas.microsoft.com/office/drawing/2014/main" id="{EAD9D78D-39F5-D146-9EF7-7728635EC584}"/>
              </a:ext>
            </a:extLst>
          </p:cNvPr>
          <p:cNvSpPr>
            <a:spLocks noGrp="1"/>
          </p:cNvSpPr>
          <p:nvPr>
            <p:ph type="body" sz="quarter" idx="42" hasCustomPrompt="1"/>
          </p:nvPr>
        </p:nvSpPr>
        <p:spPr>
          <a:xfrm>
            <a:off x="608610" y="2125129"/>
            <a:ext cx="2377440" cy="2607743"/>
          </a:xfrm>
          <a:prstGeom prst="rect">
            <a:avLst/>
          </a:prstGeom>
          <a:solidFill>
            <a:schemeClr val="bg2"/>
          </a:solidFill>
        </p:spPr>
        <p:txBody>
          <a:bodyPr tIns="91440" bIns="91440"/>
          <a:lstStyle>
            <a:lvl1pPr marL="0" indent="0" algn="ctr">
              <a:buNone/>
              <a:defRPr sz="1800" b="0" i="0" spc="0">
                <a:solidFill>
                  <a:schemeClr val="accent1"/>
                </a:solidFill>
                <a:latin typeface="DM Sans" pitchFamily="2" charset="77"/>
                <a:cs typeface="Calibri Light" panose="020F0302020204030204" pitchFamily="34" charset="0"/>
              </a:defRPr>
            </a:lvl1pPr>
          </a:lstStyle>
          <a:p>
            <a:pPr lvl="0"/>
            <a:r>
              <a:rPr lang="en-US" dirty="0"/>
              <a:t>Medium sample description medium sample description</a:t>
            </a:r>
          </a:p>
        </p:txBody>
      </p:sp>
      <p:sp>
        <p:nvSpPr>
          <p:cNvPr id="22" name="Text Placeholder 10">
            <a:extLst>
              <a:ext uri="{FF2B5EF4-FFF2-40B4-BE49-F238E27FC236}">
                <a16:creationId xmlns:a16="http://schemas.microsoft.com/office/drawing/2014/main" id="{89E4B84A-3A27-2F4E-951B-92DA5DC8A1CE}"/>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
        <p:nvSpPr>
          <p:cNvPr id="21" name="Text Placeholder 2">
            <a:extLst>
              <a:ext uri="{FF2B5EF4-FFF2-40B4-BE49-F238E27FC236}">
                <a16:creationId xmlns:a16="http://schemas.microsoft.com/office/drawing/2014/main" id="{1088C23E-AA05-4BF5-9672-BA4F90F5C63C}"/>
              </a:ext>
            </a:extLst>
          </p:cNvPr>
          <p:cNvSpPr>
            <a:spLocks noGrp="1"/>
          </p:cNvSpPr>
          <p:nvPr>
            <p:ph type="body" sz="quarter" idx="43" hasCustomPrompt="1"/>
          </p:nvPr>
        </p:nvSpPr>
        <p:spPr>
          <a:xfrm>
            <a:off x="3445830" y="1594281"/>
            <a:ext cx="2377440" cy="532853"/>
          </a:xfrm>
          <a:prstGeom prst="rect">
            <a:avLst/>
          </a:prstGeom>
          <a:solidFill>
            <a:schemeClr val="accent1"/>
          </a:solidFill>
        </p:spPr>
        <p:txBody>
          <a:bodyPr tIns="91440" bIns="91440"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b="1" cap="all" spc="0" baseline="0">
                <a:solidFill>
                  <a:schemeClr val="bg1"/>
                </a:solidFill>
                <a:latin typeface="DM Sans" pitchFamily="2" charset="77"/>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category</a:t>
            </a:r>
          </a:p>
        </p:txBody>
      </p:sp>
      <p:sp>
        <p:nvSpPr>
          <p:cNvPr id="28" name="Text Placeholder 61">
            <a:extLst>
              <a:ext uri="{FF2B5EF4-FFF2-40B4-BE49-F238E27FC236}">
                <a16:creationId xmlns:a16="http://schemas.microsoft.com/office/drawing/2014/main" id="{7F4559EF-2C47-4FAA-AE96-9FFD2AE5C8C2}"/>
              </a:ext>
            </a:extLst>
          </p:cNvPr>
          <p:cNvSpPr>
            <a:spLocks noGrp="1"/>
          </p:cNvSpPr>
          <p:nvPr>
            <p:ph type="body" sz="quarter" idx="44" hasCustomPrompt="1"/>
          </p:nvPr>
        </p:nvSpPr>
        <p:spPr>
          <a:xfrm>
            <a:off x="3445830" y="2129140"/>
            <a:ext cx="2377440" cy="2607743"/>
          </a:xfrm>
          <a:prstGeom prst="rect">
            <a:avLst/>
          </a:prstGeom>
          <a:solidFill>
            <a:schemeClr val="bg2"/>
          </a:solidFill>
        </p:spPr>
        <p:txBody>
          <a:bodyPr tIns="91440" bIns="91440"/>
          <a:lstStyle>
            <a:lvl1pPr marL="0" indent="0" algn="ctr">
              <a:buNone/>
              <a:defRPr sz="1800" b="0" i="0" spc="0">
                <a:solidFill>
                  <a:schemeClr val="accent1"/>
                </a:solidFill>
                <a:latin typeface="DM Sans" pitchFamily="2" charset="77"/>
                <a:cs typeface="Calibri Light" panose="020F0302020204030204" pitchFamily="34" charset="0"/>
              </a:defRPr>
            </a:lvl1pPr>
          </a:lstStyle>
          <a:p>
            <a:pPr lvl="0"/>
            <a:r>
              <a:rPr lang="en-US" dirty="0"/>
              <a:t>Medium sample description medium sample description</a:t>
            </a:r>
          </a:p>
        </p:txBody>
      </p:sp>
      <p:sp>
        <p:nvSpPr>
          <p:cNvPr id="29" name="Text Placeholder 2">
            <a:extLst>
              <a:ext uri="{FF2B5EF4-FFF2-40B4-BE49-F238E27FC236}">
                <a16:creationId xmlns:a16="http://schemas.microsoft.com/office/drawing/2014/main" id="{1EED317C-522A-4BF2-A9F5-B4745C5D127A}"/>
              </a:ext>
            </a:extLst>
          </p:cNvPr>
          <p:cNvSpPr>
            <a:spLocks noGrp="1"/>
          </p:cNvSpPr>
          <p:nvPr>
            <p:ph type="body" sz="quarter" idx="45" hasCustomPrompt="1"/>
          </p:nvPr>
        </p:nvSpPr>
        <p:spPr>
          <a:xfrm>
            <a:off x="6283050" y="1590270"/>
            <a:ext cx="2377440" cy="532853"/>
          </a:xfrm>
          <a:prstGeom prst="rect">
            <a:avLst/>
          </a:prstGeom>
          <a:solidFill>
            <a:schemeClr val="accent1"/>
          </a:solidFill>
        </p:spPr>
        <p:txBody>
          <a:bodyPr tIns="91440" bIns="91440"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b="1" cap="all" spc="0" baseline="0">
                <a:solidFill>
                  <a:schemeClr val="bg1"/>
                </a:solidFill>
                <a:latin typeface="DM Sans" pitchFamily="2" charset="77"/>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category</a:t>
            </a:r>
          </a:p>
        </p:txBody>
      </p:sp>
      <p:sp>
        <p:nvSpPr>
          <p:cNvPr id="30" name="Text Placeholder 61">
            <a:extLst>
              <a:ext uri="{FF2B5EF4-FFF2-40B4-BE49-F238E27FC236}">
                <a16:creationId xmlns:a16="http://schemas.microsoft.com/office/drawing/2014/main" id="{CF52C45F-A552-4652-AFD8-31FB088DA7F0}"/>
              </a:ext>
            </a:extLst>
          </p:cNvPr>
          <p:cNvSpPr>
            <a:spLocks noGrp="1"/>
          </p:cNvSpPr>
          <p:nvPr>
            <p:ph type="body" sz="quarter" idx="46" hasCustomPrompt="1"/>
          </p:nvPr>
        </p:nvSpPr>
        <p:spPr>
          <a:xfrm>
            <a:off x="6283050" y="2125129"/>
            <a:ext cx="2377440" cy="2607743"/>
          </a:xfrm>
          <a:prstGeom prst="rect">
            <a:avLst/>
          </a:prstGeom>
          <a:solidFill>
            <a:schemeClr val="bg2"/>
          </a:solidFill>
        </p:spPr>
        <p:txBody>
          <a:bodyPr tIns="91440" bIns="91440"/>
          <a:lstStyle>
            <a:lvl1pPr marL="0" indent="0" algn="ctr">
              <a:buNone/>
              <a:defRPr sz="1800" b="0" i="0" spc="0">
                <a:solidFill>
                  <a:schemeClr val="accent1"/>
                </a:solidFill>
                <a:latin typeface="DM Sans" pitchFamily="2" charset="77"/>
                <a:cs typeface="Calibri Light" panose="020F0302020204030204" pitchFamily="34" charset="0"/>
              </a:defRPr>
            </a:lvl1pPr>
          </a:lstStyle>
          <a:p>
            <a:pPr lvl="0"/>
            <a:r>
              <a:rPr lang="en-US" dirty="0"/>
              <a:t>Medium sample description medium sample description</a:t>
            </a:r>
          </a:p>
        </p:txBody>
      </p:sp>
      <p:sp>
        <p:nvSpPr>
          <p:cNvPr id="31" name="Text Placeholder 2">
            <a:extLst>
              <a:ext uri="{FF2B5EF4-FFF2-40B4-BE49-F238E27FC236}">
                <a16:creationId xmlns:a16="http://schemas.microsoft.com/office/drawing/2014/main" id="{8CA865AA-3430-4775-9A31-34C4E27DD84A}"/>
              </a:ext>
            </a:extLst>
          </p:cNvPr>
          <p:cNvSpPr>
            <a:spLocks noGrp="1"/>
          </p:cNvSpPr>
          <p:nvPr>
            <p:ph type="body" sz="quarter" idx="47" hasCustomPrompt="1"/>
          </p:nvPr>
        </p:nvSpPr>
        <p:spPr>
          <a:xfrm>
            <a:off x="9120270" y="1590270"/>
            <a:ext cx="2377440" cy="532853"/>
          </a:xfrm>
          <a:prstGeom prst="rect">
            <a:avLst/>
          </a:prstGeom>
          <a:solidFill>
            <a:schemeClr val="accent1"/>
          </a:solidFill>
        </p:spPr>
        <p:txBody>
          <a:bodyPr tIns="91440" bIns="91440"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b="1" cap="all" spc="0" baseline="0">
                <a:solidFill>
                  <a:schemeClr val="bg1"/>
                </a:solidFill>
                <a:latin typeface="DM Sans" pitchFamily="2" charset="77"/>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category</a:t>
            </a:r>
          </a:p>
        </p:txBody>
      </p:sp>
      <p:sp>
        <p:nvSpPr>
          <p:cNvPr id="32" name="Text Placeholder 61">
            <a:extLst>
              <a:ext uri="{FF2B5EF4-FFF2-40B4-BE49-F238E27FC236}">
                <a16:creationId xmlns:a16="http://schemas.microsoft.com/office/drawing/2014/main" id="{A34726CD-0A38-401A-8923-1DB3FDF1F7E4}"/>
              </a:ext>
            </a:extLst>
          </p:cNvPr>
          <p:cNvSpPr>
            <a:spLocks noGrp="1"/>
          </p:cNvSpPr>
          <p:nvPr>
            <p:ph type="body" sz="quarter" idx="48" hasCustomPrompt="1"/>
          </p:nvPr>
        </p:nvSpPr>
        <p:spPr>
          <a:xfrm>
            <a:off x="9120270" y="2125129"/>
            <a:ext cx="2377440" cy="2607743"/>
          </a:xfrm>
          <a:prstGeom prst="rect">
            <a:avLst/>
          </a:prstGeom>
          <a:solidFill>
            <a:schemeClr val="bg2"/>
          </a:solidFill>
        </p:spPr>
        <p:txBody>
          <a:bodyPr tIns="91440" bIns="91440"/>
          <a:lstStyle>
            <a:lvl1pPr marL="0" indent="0" algn="ctr">
              <a:buNone/>
              <a:defRPr sz="1800" b="0" i="0" spc="0">
                <a:solidFill>
                  <a:schemeClr val="accent1"/>
                </a:solidFill>
                <a:latin typeface="DM Sans" pitchFamily="2" charset="77"/>
                <a:cs typeface="Calibri Light" panose="020F0302020204030204" pitchFamily="34" charset="0"/>
              </a:defRPr>
            </a:lvl1pPr>
          </a:lstStyle>
          <a:p>
            <a:pPr lvl="0"/>
            <a:r>
              <a:rPr lang="en-US" dirty="0"/>
              <a:t>Medium sample description medium sample description</a:t>
            </a:r>
          </a:p>
        </p:txBody>
      </p:sp>
      <p:sp>
        <p:nvSpPr>
          <p:cNvPr id="13" name="Text Placeholder 4">
            <a:extLst>
              <a:ext uri="{FF2B5EF4-FFF2-40B4-BE49-F238E27FC236}">
                <a16:creationId xmlns:a16="http://schemas.microsoft.com/office/drawing/2014/main" id="{328D0B62-A958-4ABE-BC19-A2D0E20C55D1}"/>
              </a:ext>
            </a:extLst>
          </p:cNvPr>
          <p:cNvSpPr>
            <a:spLocks noGrp="1"/>
          </p:cNvSpPr>
          <p:nvPr>
            <p:ph type="body" sz="quarter" idx="4294967295" hasCustomPrompt="1"/>
          </p:nvPr>
        </p:nvSpPr>
        <p:spPr>
          <a:xfrm>
            <a:off x="603504" y="5812581"/>
            <a:ext cx="10909791" cy="457200"/>
          </a:xfrm>
          <a:prstGeom prst="rect">
            <a:avLst/>
          </a:prstGeom>
        </p:spPr>
        <p:txBody>
          <a:bodyPr/>
          <a:lstStyle>
            <a:lvl1pPr algn="l">
              <a:defRPr spc="0">
                <a:solidFill>
                  <a:schemeClr val="accent4"/>
                </a:solidFill>
                <a:latin typeface="DM Sans" pitchFamily="2" charset="77"/>
              </a:defRPr>
            </a:lvl1pPr>
          </a:lstStyle>
          <a:p>
            <a:pPr marL="0" indent="0" algn="ctr">
              <a:buNone/>
            </a:pPr>
            <a:r>
              <a:rPr lang="en-US" b="1" spc="0" dirty="0">
                <a:solidFill>
                  <a:schemeClr val="accent4"/>
                </a:solidFill>
              </a:rPr>
              <a:t>Sample Copy Here. Sample Copy Here.</a:t>
            </a:r>
          </a:p>
        </p:txBody>
      </p:sp>
      <p:sp>
        <p:nvSpPr>
          <p:cNvPr id="14" name="Text Placeholder 5">
            <a:extLst>
              <a:ext uri="{FF2B5EF4-FFF2-40B4-BE49-F238E27FC236}">
                <a16:creationId xmlns:a16="http://schemas.microsoft.com/office/drawing/2014/main" id="{9CA9EDDD-A83C-498E-B16E-78773F3CE59B}"/>
              </a:ext>
            </a:extLst>
          </p:cNvPr>
          <p:cNvSpPr>
            <a:spLocks noGrp="1"/>
          </p:cNvSpPr>
          <p:nvPr>
            <p:ph type="body" sz="quarter" idx="49" hasCustomPrompt="1"/>
          </p:nvPr>
        </p:nvSpPr>
        <p:spPr>
          <a:xfrm>
            <a:off x="603504" y="4910665"/>
            <a:ext cx="10909791" cy="728134"/>
          </a:xfrm>
          <a:prstGeom prst="rect">
            <a:avLst/>
          </a:prstGeom>
        </p:spPr>
        <p:txBody>
          <a:bodyPr wrap="none"/>
          <a:lstStyle>
            <a:lvl1pPr marL="0" indent="0" algn="ctr">
              <a:buFontTx/>
              <a:buNone/>
              <a:defRPr b="1" i="0" spc="0" baseline="0">
                <a:solidFill>
                  <a:schemeClr val="accent1"/>
                </a:solidFill>
                <a:latin typeface="DM Sans" pitchFamily="2" charset="77"/>
              </a:defRPr>
            </a:lvl1pPr>
          </a:lstStyle>
          <a:p>
            <a:r>
              <a:rPr lang="en-US" sz="4800" dirty="0">
                <a:solidFill>
                  <a:schemeClr val="accent1"/>
                </a:solidFill>
              </a:rPr>
              <a:t>Sample Copy Here.</a:t>
            </a:r>
          </a:p>
        </p:txBody>
      </p:sp>
    </p:spTree>
    <p:extLst>
      <p:ext uri="{BB962C8B-B14F-4D97-AF65-F5344CB8AC3E}">
        <p14:creationId xmlns:p14="http://schemas.microsoft.com/office/powerpoint/2010/main" val="1591186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315225C9-5A0C-4744-8F16-0AD26E4D65F0}"/>
              </a:ext>
            </a:extLst>
          </p:cNvPr>
          <p:cNvSpPr/>
          <p:nvPr userDrawn="1"/>
        </p:nvSpPr>
        <p:spPr>
          <a:xfrm>
            <a:off x="9829800"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en-US" sz="1200" spc="0" baseline="0" dirty="0">
              <a:latin typeface="DM Sans" pitchFamily="2" charset="77"/>
            </a:endParaRPr>
          </a:p>
        </p:txBody>
      </p:sp>
      <p:sp>
        <p:nvSpPr>
          <p:cNvPr id="53" name="Rectangle 52">
            <a:extLst>
              <a:ext uri="{FF2B5EF4-FFF2-40B4-BE49-F238E27FC236}">
                <a16:creationId xmlns:a16="http://schemas.microsoft.com/office/drawing/2014/main" id="{0507CBA1-181D-5545-AFE9-40DEE4CB761D}"/>
              </a:ext>
            </a:extLst>
          </p:cNvPr>
          <p:cNvSpPr/>
          <p:nvPr userDrawn="1"/>
        </p:nvSpPr>
        <p:spPr>
          <a:xfrm>
            <a:off x="8305800"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spc="0" baseline="0" dirty="0">
              <a:latin typeface="DM Sans" pitchFamily="2" charset="77"/>
            </a:endParaRPr>
          </a:p>
        </p:txBody>
      </p:sp>
      <p:sp>
        <p:nvSpPr>
          <p:cNvPr id="54" name="Rectangle 53">
            <a:extLst>
              <a:ext uri="{FF2B5EF4-FFF2-40B4-BE49-F238E27FC236}">
                <a16:creationId xmlns:a16="http://schemas.microsoft.com/office/drawing/2014/main" id="{776E8852-FD34-D241-A703-21F108829E02}"/>
              </a:ext>
            </a:extLst>
          </p:cNvPr>
          <p:cNvSpPr/>
          <p:nvPr userDrawn="1"/>
        </p:nvSpPr>
        <p:spPr>
          <a:xfrm>
            <a:off x="6780823"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en-US" sz="1200" spc="0" baseline="0" dirty="0">
              <a:latin typeface="DM Sans" pitchFamily="2" charset="77"/>
            </a:endParaRPr>
          </a:p>
        </p:txBody>
      </p:sp>
      <p:sp>
        <p:nvSpPr>
          <p:cNvPr id="55" name="Rectangle 54">
            <a:extLst>
              <a:ext uri="{FF2B5EF4-FFF2-40B4-BE49-F238E27FC236}">
                <a16:creationId xmlns:a16="http://schemas.microsoft.com/office/drawing/2014/main" id="{E8BBA66C-17B0-3C41-AE6E-8490BA2B514C}"/>
              </a:ext>
            </a:extLst>
          </p:cNvPr>
          <p:cNvSpPr/>
          <p:nvPr userDrawn="1"/>
        </p:nvSpPr>
        <p:spPr>
          <a:xfrm>
            <a:off x="5257470"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en-US" sz="1200" spc="0" baseline="0" dirty="0">
              <a:latin typeface="DM Sans" pitchFamily="2" charset="77"/>
            </a:endParaRPr>
          </a:p>
        </p:txBody>
      </p:sp>
      <p:sp>
        <p:nvSpPr>
          <p:cNvPr id="56" name="Rectangle 55">
            <a:extLst>
              <a:ext uri="{FF2B5EF4-FFF2-40B4-BE49-F238E27FC236}">
                <a16:creationId xmlns:a16="http://schemas.microsoft.com/office/drawing/2014/main" id="{5ECD0E82-22AA-0B48-A38B-0BFFA1989980}"/>
              </a:ext>
            </a:extLst>
          </p:cNvPr>
          <p:cNvSpPr/>
          <p:nvPr userDrawn="1"/>
        </p:nvSpPr>
        <p:spPr>
          <a:xfrm>
            <a:off x="3741420"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en-US" sz="1200" spc="0" baseline="0" dirty="0">
              <a:latin typeface="DM Sans" pitchFamily="2" charset="77"/>
            </a:endParaRPr>
          </a:p>
        </p:txBody>
      </p:sp>
      <p:sp>
        <p:nvSpPr>
          <p:cNvPr id="57" name="Rectangle 56">
            <a:extLst>
              <a:ext uri="{FF2B5EF4-FFF2-40B4-BE49-F238E27FC236}">
                <a16:creationId xmlns:a16="http://schemas.microsoft.com/office/drawing/2014/main" id="{A70C8DBB-1044-9446-ACF8-77C5E79CD00D}"/>
              </a:ext>
            </a:extLst>
          </p:cNvPr>
          <p:cNvSpPr/>
          <p:nvPr userDrawn="1"/>
        </p:nvSpPr>
        <p:spPr>
          <a:xfrm>
            <a:off x="2209800"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en-US" sz="1200" spc="0" baseline="0" dirty="0">
              <a:latin typeface="DM Sans" pitchFamily="2" charset="77"/>
            </a:endParaRPr>
          </a:p>
        </p:txBody>
      </p:sp>
      <p:sp>
        <p:nvSpPr>
          <p:cNvPr id="58" name="Text Placeholder 9">
            <a:extLst>
              <a:ext uri="{FF2B5EF4-FFF2-40B4-BE49-F238E27FC236}">
                <a16:creationId xmlns:a16="http://schemas.microsoft.com/office/drawing/2014/main" id="{34CACDD3-F3B5-BD4E-8E3C-CB5D7CE3D968}"/>
              </a:ext>
            </a:extLst>
          </p:cNvPr>
          <p:cNvSpPr>
            <a:spLocks noGrp="1"/>
          </p:cNvSpPr>
          <p:nvPr>
            <p:ph type="body" sz="quarter" idx="37" hasCustomPrompt="1"/>
          </p:nvPr>
        </p:nvSpPr>
        <p:spPr>
          <a:xfrm>
            <a:off x="2209800" y="5237015"/>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59" name="Text Placeholder 9">
            <a:extLst>
              <a:ext uri="{FF2B5EF4-FFF2-40B4-BE49-F238E27FC236}">
                <a16:creationId xmlns:a16="http://schemas.microsoft.com/office/drawing/2014/main" id="{713029CD-6475-254F-AF4F-B19B0F847B51}"/>
              </a:ext>
            </a:extLst>
          </p:cNvPr>
          <p:cNvSpPr>
            <a:spLocks noGrp="1"/>
          </p:cNvSpPr>
          <p:nvPr>
            <p:ph type="body" sz="quarter" idx="25" hasCustomPrompt="1"/>
          </p:nvPr>
        </p:nvSpPr>
        <p:spPr>
          <a:xfrm>
            <a:off x="3741420" y="2742564"/>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0" name="Text Placeholder 9">
            <a:extLst>
              <a:ext uri="{FF2B5EF4-FFF2-40B4-BE49-F238E27FC236}">
                <a16:creationId xmlns:a16="http://schemas.microsoft.com/office/drawing/2014/main" id="{302E4D5E-C433-BC46-9683-40B03AFAE11B}"/>
              </a:ext>
            </a:extLst>
          </p:cNvPr>
          <p:cNvSpPr>
            <a:spLocks noGrp="1"/>
          </p:cNvSpPr>
          <p:nvPr>
            <p:ph type="body" sz="quarter" idx="26" hasCustomPrompt="1"/>
          </p:nvPr>
        </p:nvSpPr>
        <p:spPr>
          <a:xfrm>
            <a:off x="5257470" y="2742564"/>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1" name="Text Placeholder 9">
            <a:extLst>
              <a:ext uri="{FF2B5EF4-FFF2-40B4-BE49-F238E27FC236}">
                <a16:creationId xmlns:a16="http://schemas.microsoft.com/office/drawing/2014/main" id="{6E96CC14-03CF-DA4B-AF68-B39DE1F2074D}"/>
              </a:ext>
            </a:extLst>
          </p:cNvPr>
          <p:cNvSpPr>
            <a:spLocks noGrp="1"/>
          </p:cNvSpPr>
          <p:nvPr>
            <p:ph type="body" sz="quarter" idx="27" hasCustomPrompt="1"/>
          </p:nvPr>
        </p:nvSpPr>
        <p:spPr>
          <a:xfrm>
            <a:off x="6780823" y="2742564"/>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2" name="Text Placeholder 9">
            <a:extLst>
              <a:ext uri="{FF2B5EF4-FFF2-40B4-BE49-F238E27FC236}">
                <a16:creationId xmlns:a16="http://schemas.microsoft.com/office/drawing/2014/main" id="{239ED5F3-5F73-924D-942B-F9A4A5855A78}"/>
              </a:ext>
            </a:extLst>
          </p:cNvPr>
          <p:cNvSpPr>
            <a:spLocks noGrp="1"/>
          </p:cNvSpPr>
          <p:nvPr>
            <p:ph type="body" sz="quarter" idx="34" hasCustomPrompt="1"/>
          </p:nvPr>
        </p:nvSpPr>
        <p:spPr>
          <a:xfrm>
            <a:off x="8305800" y="4191000"/>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marR="0" lvl="0" indent="-60325" algn="l" defTabSz="914400" rtl="0" eaLnBrk="1" fontAlgn="auto" latinLnBrk="0" hangingPunct="1">
              <a:lnSpc>
                <a:spcPct val="90000"/>
              </a:lnSpc>
              <a:spcBef>
                <a:spcPts val="0"/>
              </a:spcBef>
              <a:spcAft>
                <a:spcPts val="0"/>
              </a:spcAft>
              <a:buClrTx/>
              <a:buSzTx/>
              <a:buFont typeface="Arial" panose="020B0604020202020204" pitchFamily="34" charset="0"/>
              <a:buChar char="•"/>
              <a:tabLst/>
            </a:pPr>
            <a:r>
              <a:rPr lang="en-US" dirty="0"/>
              <a:t>Small bullet point</a:t>
            </a:r>
          </a:p>
        </p:txBody>
      </p:sp>
      <p:sp>
        <p:nvSpPr>
          <p:cNvPr id="63" name="Text Placeholder 9">
            <a:extLst>
              <a:ext uri="{FF2B5EF4-FFF2-40B4-BE49-F238E27FC236}">
                <a16:creationId xmlns:a16="http://schemas.microsoft.com/office/drawing/2014/main" id="{C08EB4DD-7203-5544-AAB4-A11DCBC44BBD}"/>
              </a:ext>
            </a:extLst>
          </p:cNvPr>
          <p:cNvSpPr>
            <a:spLocks noGrp="1"/>
          </p:cNvSpPr>
          <p:nvPr>
            <p:ph type="body" sz="quarter" idx="30" hasCustomPrompt="1"/>
          </p:nvPr>
        </p:nvSpPr>
        <p:spPr>
          <a:xfrm>
            <a:off x="2209800" y="4191000"/>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4" name="Text Placeholder 9">
            <a:extLst>
              <a:ext uri="{FF2B5EF4-FFF2-40B4-BE49-F238E27FC236}">
                <a16:creationId xmlns:a16="http://schemas.microsoft.com/office/drawing/2014/main" id="{72A7294B-2722-7742-9F1D-C3EA93F931DC}"/>
              </a:ext>
            </a:extLst>
          </p:cNvPr>
          <p:cNvSpPr>
            <a:spLocks noGrp="1"/>
          </p:cNvSpPr>
          <p:nvPr>
            <p:ph type="body" sz="quarter" idx="32" hasCustomPrompt="1"/>
          </p:nvPr>
        </p:nvSpPr>
        <p:spPr>
          <a:xfrm>
            <a:off x="5257470" y="4191000"/>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5" name="Text Placeholder 9">
            <a:extLst>
              <a:ext uri="{FF2B5EF4-FFF2-40B4-BE49-F238E27FC236}">
                <a16:creationId xmlns:a16="http://schemas.microsoft.com/office/drawing/2014/main" id="{3DED42BA-E84A-8041-8DA3-B905D395DB46}"/>
              </a:ext>
            </a:extLst>
          </p:cNvPr>
          <p:cNvSpPr>
            <a:spLocks noGrp="1"/>
          </p:cNvSpPr>
          <p:nvPr>
            <p:ph type="body" sz="quarter" idx="33" hasCustomPrompt="1"/>
          </p:nvPr>
        </p:nvSpPr>
        <p:spPr>
          <a:xfrm>
            <a:off x="6780823" y="4191000"/>
            <a:ext cx="1280160" cy="708950"/>
          </a:xfrm>
          <a:prstGeom prst="rect">
            <a:avLst/>
          </a:prstGeom>
        </p:spPr>
        <p:txBody>
          <a:bodyPr/>
          <a:lstStyle>
            <a:lvl1pPr marL="171450" marR="0" indent="-1714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marR="0" lvl="0" indent="-60325"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US" dirty="0"/>
              <a:t>Small bullet point</a:t>
            </a:r>
          </a:p>
          <a:p>
            <a:pPr lvl="0"/>
            <a:endParaRPr lang="en-US" dirty="0"/>
          </a:p>
        </p:txBody>
      </p:sp>
      <p:sp>
        <p:nvSpPr>
          <p:cNvPr id="66" name="Text Placeholder 9">
            <a:extLst>
              <a:ext uri="{FF2B5EF4-FFF2-40B4-BE49-F238E27FC236}">
                <a16:creationId xmlns:a16="http://schemas.microsoft.com/office/drawing/2014/main" id="{1C567D26-91B2-7D48-B1D1-DEF60413A2D2}"/>
              </a:ext>
            </a:extLst>
          </p:cNvPr>
          <p:cNvSpPr>
            <a:spLocks noGrp="1"/>
          </p:cNvSpPr>
          <p:nvPr>
            <p:ph type="body" sz="quarter" idx="22" hasCustomPrompt="1"/>
          </p:nvPr>
        </p:nvSpPr>
        <p:spPr>
          <a:xfrm>
            <a:off x="8305800" y="1688690"/>
            <a:ext cx="1280160" cy="708950"/>
          </a:xfrm>
          <a:prstGeom prst="rect">
            <a:avLst/>
          </a:prstGeom>
        </p:spPr>
        <p:txBody>
          <a:bodyPr/>
          <a:lstStyle>
            <a:lvl1pPr marL="171450" indent="-171450">
              <a:lnSpc>
                <a:spcPct val="100000"/>
              </a:lnSpc>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7" name="Text Placeholder 9">
            <a:extLst>
              <a:ext uri="{FF2B5EF4-FFF2-40B4-BE49-F238E27FC236}">
                <a16:creationId xmlns:a16="http://schemas.microsoft.com/office/drawing/2014/main" id="{A7E8CB14-FB7E-3343-B1C7-333BAB76BEBE}"/>
              </a:ext>
            </a:extLst>
          </p:cNvPr>
          <p:cNvSpPr>
            <a:spLocks noGrp="1"/>
          </p:cNvSpPr>
          <p:nvPr>
            <p:ph type="body" sz="quarter" idx="21" hasCustomPrompt="1"/>
          </p:nvPr>
        </p:nvSpPr>
        <p:spPr>
          <a:xfrm>
            <a:off x="6780823" y="1688690"/>
            <a:ext cx="1280160" cy="708950"/>
          </a:xfrm>
          <a:prstGeom prst="rect">
            <a:avLst/>
          </a:prstGeom>
        </p:spPr>
        <p:txBody>
          <a:bodyPr/>
          <a:lstStyle>
            <a:lvl1pPr marL="171450" indent="-171450">
              <a:lnSpc>
                <a:spcPct val="100000"/>
              </a:lnSpc>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8" name="Text Placeholder 9">
            <a:extLst>
              <a:ext uri="{FF2B5EF4-FFF2-40B4-BE49-F238E27FC236}">
                <a16:creationId xmlns:a16="http://schemas.microsoft.com/office/drawing/2014/main" id="{A9D2FDBD-2924-C648-AE3D-FBFFBB79AE33}"/>
              </a:ext>
            </a:extLst>
          </p:cNvPr>
          <p:cNvSpPr>
            <a:spLocks noGrp="1"/>
          </p:cNvSpPr>
          <p:nvPr>
            <p:ph type="body" sz="quarter" idx="20" hasCustomPrompt="1"/>
          </p:nvPr>
        </p:nvSpPr>
        <p:spPr>
          <a:xfrm>
            <a:off x="5257470" y="1688690"/>
            <a:ext cx="1280160" cy="708950"/>
          </a:xfrm>
          <a:prstGeom prst="rect">
            <a:avLst/>
          </a:prstGeom>
        </p:spPr>
        <p:txBody>
          <a:bodyPr/>
          <a:lstStyle>
            <a:lvl1pPr marL="171450" indent="-171450">
              <a:lnSpc>
                <a:spcPct val="100000"/>
              </a:lnSpc>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69" name="Text Placeholder 9">
            <a:extLst>
              <a:ext uri="{FF2B5EF4-FFF2-40B4-BE49-F238E27FC236}">
                <a16:creationId xmlns:a16="http://schemas.microsoft.com/office/drawing/2014/main" id="{259C1067-540E-DD45-BB44-E1C59BDC084D}"/>
              </a:ext>
            </a:extLst>
          </p:cNvPr>
          <p:cNvSpPr>
            <a:spLocks noGrp="1"/>
          </p:cNvSpPr>
          <p:nvPr>
            <p:ph type="body" sz="quarter" idx="18" hasCustomPrompt="1"/>
          </p:nvPr>
        </p:nvSpPr>
        <p:spPr>
          <a:xfrm>
            <a:off x="2209800" y="1688690"/>
            <a:ext cx="1280160" cy="708950"/>
          </a:xfrm>
          <a:prstGeom prst="rect">
            <a:avLst/>
          </a:prstGeom>
        </p:spPr>
        <p:txBody>
          <a:bodyPr/>
          <a:lstStyle>
            <a:lvl1pPr marL="60325" indent="-60325">
              <a:spcBef>
                <a:spcPts val="0"/>
              </a:spcBef>
              <a:buFont typeface="Arial" panose="020B0604020202020204" pitchFamily="34" charset="0"/>
              <a:buChar char="•"/>
              <a:tabLst/>
              <a:defRPr sz="1000" spc="0">
                <a:solidFill>
                  <a:schemeClr val="accent1"/>
                </a:solidFill>
                <a:latin typeface="DM Sans" pitchFamily="2" charset="77"/>
              </a:defRPr>
            </a:lvl1pPr>
          </a:lstStyle>
          <a:p>
            <a:pPr lvl="0"/>
            <a:r>
              <a:rPr lang="en-US" dirty="0"/>
              <a:t>Small bullet point</a:t>
            </a:r>
          </a:p>
        </p:txBody>
      </p:sp>
      <p:sp>
        <p:nvSpPr>
          <p:cNvPr id="70" name="Text Placeholder 5">
            <a:extLst>
              <a:ext uri="{FF2B5EF4-FFF2-40B4-BE49-F238E27FC236}">
                <a16:creationId xmlns:a16="http://schemas.microsoft.com/office/drawing/2014/main" id="{F3541059-E41B-CE42-B26D-7F489139D496}"/>
              </a:ext>
            </a:extLst>
          </p:cNvPr>
          <p:cNvSpPr>
            <a:spLocks noGrp="1"/>
          </p:cNvSpPr>
          <p:nvPr>
            <p:ph type="body" sz="quarter" idx="14" hasCustomPrompt="1"/>
          </p:nvPr>
        </p:nvSpPr>
        <p:spPr>
          <a:xfrm>
            <a:off x="741362" y="1688690"/>
            <a:ext cx="1280160" cy="708025"/>
          </a:xfrm>
          <a:prstGeom prst="rect">
            <a:avLst/>
          </a:prstGeom>
        </p:spPr>
        <p:txBody>
          <a:bodyPr rIns="0"/>
          <a:lstStyle>
            <a:lvl1pPr marL="0" indent="0" algn="r">
              <a:buNone/>
              <a:defRPr sz="1200" b="1" cap="all" spc="0" baseline="0">
                <a:solidFill>
                  <a:schemeClr val="accent1"/>
                </a:solidFill>
                <a:latin typeface="DM Sans" pitchFamily="2" charset="77"/>
              </a:defRPr>
            </a:lvl1pPr>
          </a:lstStyle>
          <a:p>
            <a:pPr lvl="0"/>
            <a:r>
              <a:rPr lang="en-US" spc="300" dirty="0"/>
              <a:t>Row category title</a:t>
            </a:r>
            <a:endParaRPr lang="en-US" dirty="0"/>
          </a:p>
        </p:txBody>
      </p:sp>
      <p:sp>
        <p:nvSpPr>
          <p:cNvPr id="71" name="Text Placeholder 5">
            <a:extLst>
              <a:ext uri="{FF2B5EF4-FFF2-40B4-BE49-F238E27FC236}">
                <a16:creationId xmlns:a16="http://schemas.microsoft.com/office/drawing/2014/main" id="{FD801914-A624-1D45-A6CB-7E5C3F26DDCD}"/>
              </a:ext>
            </a:extLst>
          </p:cNvPr>
          <p:cNvSpPr>
            <a:spLocks noGrp="1"/>
          </p:cNvSpPr>
          <p:nvPr>
            <p:ph type="body" sz="quarter" idx="15" hasCustomPrompt="1"/>
          </p:nvPr>
        </p:nvSpPr>
        <p:spPr>
          <a:xfrm>
            <a:off x="741362" y="2763513"/>
            <a:ext cx="1280160" cy="708025"/>
          </a:xfrm>
          <a:prstGeom prst="rect">
            <a:avLst/>
          </a:prstGeom>
        </p:spPr>
        <p:txBody>
          <a:bodyPr rIns="0"/>
          <a:lstStyle>
            <a:lvl1pPr marL="0" indent="0" algn="r">
              <a:buNone/>
              <a:defRPr sz="1200" b="1" cap="all" spc="0" baseline="0">
                <a:solidFill>
                  <a:schemeClr val="accent1"/>
                </a:solidFill>
                <a:latin typeface="DM Sans" pitchFamily="2" charset="77"/>
              </a:defRPr>
            </a:lvl1pPr>
          </a:lstStyle>
          <a:p>
            <a:pPr lvl="0"/>
            <a:r>
              <a:rPr lang="en-US" spc="300" dirty="0"/>
              <a:t>Row category title</a:t>
            </a:r>
            <a:endParaRPr lang="en-US" dirty="0"/>
          </a:p>
        </p:txBody>
      </p:sp>
      <p:sp>
        <p:nvSpPr>
          <p:cNvPr id="72" name="Text Placeholder 5">
            <a:extLst>
              <a:ext uri="{FF2B5EF4-FFF2-40B4-BE49-F238E27FC236}">
                <a16:creationId xmlns:a16="http://schemas.microsoft.com/office/drawing/2014/main" id="{17EEC4DB-D2FE-0340-81CF-12A29CB8D77E}"/>
              </a:ext>
            </a:extLst>
          </p:cNvPr>
          <p:cNvSpPr>
            <a:spLocks noGrp="1"/>
          </p:cNvSpPr>
          <p:nvPr>
            <p:ph type="body" sz="quarter" idx="16" hasCustomPrompt="1"/>
          </p:nvPr>
        </p:nvSpPr>
        <p:spPr>
          <a:xfrm>
            <a:off x="741362" y="4203748"/>
            <a:ext cx="1280160" cy="708025"/>
          </a:xfrm>
          <a:prstGeom prst="rect">
            <a:avLst/>
          </a:prstGeom>
        </p:spPr>
        <p:txBody>
          <a:bodyPr rIns="0"/>
          <a:lstStyle>
            <a:lvl1pPr marL="0" indent="0" algn="r">
              <a:buNone/>
              <a:defRPr sz="1200" b="1" cap="all" spc="0" baseline="0">
                <a:solidFill>
                  <a:schemeClr val="accent1"/>
                </a:solidFill>
                <a:latin typeface="DM Sans" pitchFamily="2" charset="77"/>
              </a:defRPr>
            </a:lvl1pPr>
          </a:lstStyle>
          <a:p>
            <a:pPr lvl="0"/>
            <a:r>
              <a:rPr lang="en-US" spc="300" dirty="0"/>
              <a:t>Row category title</a:t>
            </a:r>
            <a:endParaRPr lang="en-US" dirty="0"/>
          </a:p>
        </p:txBody>
      </p:sp>
      <p:sp>
        <p:nvSpPr>
          <p:cNvPr id="73" name="Text Placeholder 5">
            <a:extLst>
              <a:ext uri="{FF2B5EF4-FFF2-40B4-BE49-F238E27FC236}">
                <a16:creationId xmlns:a16="http://schemas.microsoft.com/office/drawing/2014/main" id="{22EB34A2-C25D-914B-9611-E2E646C01E03}"/>
              </a:ext>
            </a:extLst>
          </p:cNvPr>
          <p:cNvSpPr>
            <a:spLocks noGrp="1"/>
          </p:cNvSpPr>
          <p:nvPr>
            <p:ph type="body" sz="quarter" idx="17" hasCustomPrompt="1"/>
          </p:nvPr>
        </p:nvSpPr>
        <p:spPr>
          <a:xfrm>
            <a:off x="741362" y="5223310"/>
            <a:ext cx="1280160" cy="951333"/>
          </a:xfrm>
          <a:prstGeom prst="rect">
            <a:avLst/>
          </a:prstGeom>
        </p:spPr>
        <p:txBody>
          <a:bodyPr rIns="0"/>
          <a:lstStyle>
            <a:lvl1pPr marL="0" indent="0" algn="r">
              <a:buNone/>
              <a:defRPr sz="1200" b="1" cap="all" spc="0" baseline="0">
                <a:solidFill>
                  <a:schemeClr val="accent1"/>
                </a:solidFill>
                <a:latin typeface="DM Sans" pitchFamily="2" charset="77"/>
              </a:defRPr>
            </a:lvl1pPr>
          </a:lstStyle>
          <a:p>
            <a:pPr lvl="0"/>
            <a:r>
              <a:rPr lang="en-US" spc="300" dirty="0"/>
              <a:t>Row category title</a:t>
            </a:r>
            <a:endParaRPr lang="en-US" dirty="0"/>
          </a:p>
        </p:txBody>
      </p:sp>
      <p:sp>
        <p:nvSpPr>
          <p:cNvPr id="74" name="Text Placeholder 8">
            <a:extLst>
              <a:ext uri="{FF2B5EF4-FFF2-40B4-BE49-F238E27FC236}">
                <a16:creationId xmlns:a16="http://schemas.microsoft.com/office/drawing/2014/main" id="{C8B5A733-140D-8B40-BA40-6308402CF954}"/>
              </a:ext>
            </a:extLst>
          </p:cNvPr>
          <p:cNvSpPr>
            <a:spLocks noGrp="1"/>
          </p:cNvSpPr>
          <p:nvPr>
            <p:ph type="body" sz="quarter" idx="10" hasCustomPrompt="1"/>
          </p:nvPr>
        </p:nvSpPr>
        <p:spPr>
          <a:xfrm>
            <a:off x="609600" y="381000"/>
            <a:ext cx="7596509" cy="365760"/>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Blocked timeline category chart title</a:t>
            </a:r>
          </a:p>
        </p:txBody>
      </p:sp>
      <p:sp>
        <p:nvSpPr>
          <p:cNvPr id="75" name="Rectangle 74">
            <a:extLst>
              <a:ext uri="{FF2B5EF4-FFF2-40B4-BE49-F238E27FC236}">
                <a16:creationId xmlns:a16="http://schemas.microsoft.com/office/drawing/2014/main" id="{03FDDF0B-04D6-1E49-97CD-CC18E2C21A21}"/>
              </a:ext>
            </a:extLst>
          </p:cNvPr>
          <p:cNvSpPr/>
          <p:nvPr userDrawn="1"/>
        </p:nvSpPr>
        <p:spPr>
          <a:xfrm>
            <a:off x="741362" y="3625681"/>
            <a:ext cx="1280160" cy="45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baseline="0" dirty="0">
              <a:latin typeface="DM Sans" pitchFamily="2" charset="77"/>
            </a:endParaRPr>
          </a:p>
        </p:txBody>
      </p:sp>
      <p:cxnSp>
        <p:nvCxnSpPr>
          <p:cNvPr id="77" name="Straight Connector 76">
            <a:extLst>
              <a:ext uri="{FF2B5EF4-FFF2-40B4-BE49-F238E27FC236}">
                <a16:creationId xmlns:a16="http://schemas.microsoft.com/office/drawing/2014/main" id="{1959FF0D-4FC7-0A4C-B7B6-8D8653487958}"/>
              </a:ext>
            </a:extLst>
          </p:cNvPr>
          <p:cNvCxnSpPr>
            <a:cxnSpLocks/>
          </p:cNvCxnSpPr>
          <p:nvPr userDrawn="1"/>
        </p:nvCxnSpPr>
        <p:spPr>
          <a:xfrm>
            <a:off x="778255" y="5029200"/>
            <a:ext cx="10346945"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8" name="Text Placeholder 9">
            <a:extLst>
              <a:ext uri="{FF2B5EF4-FFF2-40B4-BE49-F238E27FC236}">
                <a16:creationId xmlns:a16="http://schemas.microsoft.com/office/drawing/2014/main" id="{7EB194CF-1F40-5B4D-A216-EEA8C63D8DD2}"/>
              </a:ext>
            </a:extLst>
          </p:cNvPr>
          <p:cNvSpPr>
            <a:spLocks noGrp="1"/>
          </p:cNvSpPr>
          <p:nvPr>
            <p:ph type="body" sz="quarter" idx="19" hasCustomPrompt="1"/>
          </p:nvPr>
        </p:nvSpPr>
        <p:spPr>
          <a:xfrm>
            <a:off x="3741420" y="1688690"/>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79" name="Text Placeholder 9">
            <a:extLst>
              <a:ext uri="{FF2B5EF4-FFF2-40B4-BE49-F238E27FC236}">
                <a16:creationId xmlns:a16="http://schemas.microsoft.com/office/drawing/2014/main" id="{70B4F594-D0C1-D740-99D1-BA16CB0C5E06}"/>
              </a:ext>
            </a:extLst>
          </p:cNvPr>
          <p:cNvSpPr>
            <a:spLocks noGrp="1"/>
          </p:cNvSpPr>
          <p:nvPr>
            <p:ph type="body" sz="quarter" idx="23" hasCustomPrompt="1"/>
          </p:nvPr>
        </p:nvSpPr>
        <p:spPr>
          <a:xfrm>
            <a:off x="9829800" y="1688690"/>
            <a:ext cx="1280160" cy="708950"/>
          </a:xfrm>
          <a:prstGeom prst="rect">
            <a:avLst/>
          </a:prstGeom>
        </p:spPr>
        <p:txBody>
          <a:bodyPr/>
          <a:lstStyle>
            <a:lvl1pPr marL="171450" indent="-171450">
              <a:lnSpc>
                <a:spcPct val="100000"/>
              </a:lnSpc>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0" name="Text Placeholder 9">
            <a:extLst>
              <a:ext uri="{FF2B5EF4-FFF2-40B4-BE49-F238E27FC236}">
                <a16:creationId xmlns:a16="http://schemas.microsoft.com/office/drawing/2014/main" id="{AEAC4A7F-031A-7141-96AD-77D41DA7B0E5}"/>
              </a:ext>
            </a:extLst>
          </p:cNvPr>
          <p:cNvSpPr>
            <a:spLocks noGrp="1"/>
          </p:cNvSpPr>
          <p:nvPr>
            <p:ph type="body" sz="quarter" idx="24" hasCustomPrompt="1"/>
          </p:nvPr>
        </p:nvSpPr>
        <p:spPr>
          <a:xfrm>
            <a:off x="2209800" y="2742564"/>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1" name="Text Placeholder 9">
            <a:extLst>
              <a:ext uri="{FF2B5EF4-FFF2-40B4-BE49-F238E27FC236}">
                <a16:creationId xmlns:a16="http://schemas.microsoft.com/office/drawing/2014/main" id="{EA8A5439-331B-C146-BC1B-594112DD41DE}"/>
              </a:ext>
            </a:extLst>
          </p:cNvPr>
          <p:cNvSpPr>
            <a:spLocks noGrp="1"/>
          </p:cNvSpPr>
          <p:nvPr>
            <p:ph type="body" sz="quarter" idx="28" hasCustomPrompt="1"/>
          </p:nvPr>
        </p:nvSpPr>
        <p:spPr>
          <a:xfrm>
            <a:off x="8305800" y="2742564"/>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2" name="Text Placeholder 9">
            <a:extLst>
              <a:ext uri="{FF2B5EF4-FFF2-40B4-BE49-F238E27FC236}">
                <a16:creationId xmlns:a16="http://schemas.microsoft.com/office/drawing/2014/main" id="{C38C9396-FDCE-3A46-BB27-835FFC063E96}"/>
              </a:ext>
            </a:extLst>
          </p:cNvPr>
          <p:cNvSpPr>
            <a:spLocks noGrp="1"/>
          </p:cNvSpPr>
          <p:nvPr>
            <p:ph type="body" sz="quarter" idx="29" hasCustomPrompt="1"/>
          </p:nvPr>
        </p:nvSpPr>
        <p:spPr>
          <a:xfrm>
            <a:off x="9829800" y="2742564"/>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3" name="Text Placeholder 9">
            <a:extLst>
              <a:ext uri="{FF2B5EF4-FFF2-40B4-BE49-F238E27FC236}">
                <a16:creationId xmlns:a16="http://schemas.microsoft.com/office/drawing/2014/main" id="{3ED14D17-4AD3-6245-A9CC-57C24D6BB3AE}"/>
              </a:ext>
            </a:extLst>
          </p:cNvPr>
          <p:cNvSpPr>
            <a:spLocks noGrp="1"/>
          </p:cNvSpPr>
          <p:nvPr>
            <p:ph type="body" sz="quarter" idx="31" hasCustomPrompt="1"/>
          </p:nvPr>
        </p:nvSpPr>
        <p:spPr>
          <a:xfrm>
            <a:off x="3741420" y="4191000"/>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4" name="Text Placeholder 9">
            <a:extLst>
              <a:ext uri="{FF2B5EF4-FFF2-40B4-BE49-F238E27FC236}">
                <a16:creationId xmlns:a16="http://schemas.microsoft.com/office/drawing/2014/main" id="{C5857B8B-B3EB-2048-96D3-E442619F9E15}"/>
              </a:ext>
            </a:extLst>
          </p:cNvPr>
          <p:cNvSpPr>
            <a:spLocks noGrp="1"/>
          </p:cNvSpPr>
          <p:nvPr>
            <p:ph type="body" sz="quarter" idx="35" hasCustomPrompt="1"/>
          </p:nvPr>
        </p:nvSpPr>
        <p:spPr>
          <a:xfrm>
            <a:off x="9829800" y="4191000"/>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marR="0" lvl="0" indent="-60325" algn="l" defTabSz="914400" rtl="0" eaLnBrk="1" fontAlgn="auto" latinLnBrk="0" hangingPunct="1">
              <a:lnSpc>
                <a:spcPct val="90000"/>
              </a:lnSpc>
              <a:spcBef>
                <a:spcPts val="0"/>
              </a:spcBef>
              <a:spcAft>
                <a:spcPts val="0"/>
              </a:spcAft>
              <a:buClrTx/>
              <a:buSzTx/>
              <a:buFont typeface="Arial" panose="020B0604020202020204" pitchFamily="34" charset="0"/>
              <a:buChar char="•"/>
              <a:tabLst/>
            </a:pPr>
            <a:r>
              <a:rPr lang="en-US" dirty="0"/>
              <a:t>Small bullet point</a:t>
            </a:r>
          </a:p>
        </p:txBody>
      </p:sp>
      <p:sp>
        <p:nvSpPr>
          <p:cNvPr id="85" name="Text Placeholder 9">
            <a:extLst>
              <a:ext uri="{FF2B5EF4-FFF2-40B4-BE49-F238E27FC236}">
                <a16:creationId xmlns:a16="http://schemas.microsoft.com/office/drawing/2014/main" id="{29AE7F41-C4F2-F146-930D-2276E41A7113}"/>
              </a:ext>
            </a:extLst>
          </p:cNvPr>
          <p:cNvSpPr>
            <a:spLocks noGrp="1"/>
          </p:cNvSpPr>
          <p:nvPr>
            <p:ph type="body" sz="quarter" idx="36" hasCustomPrompt="1"/>
          </p:nvPr>
        </p:nvSpPr>
        <p:spPr>
          <a:xfrm>
            <a:off x="8305800" y="5237015"/>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6" name="Text Placeholder 9">
            <a:extLst>
              <a:ext uri="{FF2B5EF4-FFF2-40B4-BE49-F238E27FC236}">
                <a16:creationId xmlns:a16="http://schemas.microsoft.com/office/drawing/2014/main" id="{2248D147-C5AB-404C-8EE8-9C0D48100C25}"/>
              </a:ext>
            </a:extLst>
          </p:cNvPr>
          <p:cNvSpPr>
            <a:spLocks noGrp="1"/>
          </p:cNvSpPr>
          <p:nvPr>
            <p:ph type="body" sz="quarter" idx="38" hasCustomPrompt="1"/>
          </p:nvPr>
        </p:nvSpPr>
        <p:spPr>
          <a:xfrm>
            <a:off x="5257470" y="5237015"/>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7" name="Text Placeholder 9">
            <a:extLst>
              <a:ext uri="{FF2B5EF4-FFF2-40B4-BE49-F238E27FC236}">
                <a16:creationId xmlns:a16="http://schemas.microsoft.com/office/drawing/2014/main" id="{2F61A984-ACA5-1A47-B018-3EB8C700006A}"/>
              </a:ext>
            </a:extLst>
          </p:cNvPr>
          <p:cNvSpPr>
            <a:spLocks noGrp="1"/>
          </p:cNvSpPr>
          <p:nvPr>
            <p:ph type="body" sz="quarter" idx="39" hasCustomPrompt="1"/>
          </p:nvPr>
        </p:nvSpPr>
        <p:spPr>
          <a:xfrm>
            <a:off x="6780823" y="5237015"/>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8" name="Text Placeholder 9">
            <a:extLst>
              <a:ext uri="{FF2B5EF4-FFF2-40B4-BE49-F238E27FC236}">
                <a16:creationId xmlns:a16="http://schemas.microsoft.com/office/drawing/2014/main" id="{08068585-D074-D14F-AE98-6FA37CDD099B}"/>
              </a:ext>
            </a:extLst>
          </p:cNvPr>
          <p:cNvSpPr>
            <a:spLocks noGrp="1"/>
          </p:cNvSpPr>
          <p:nvPr>
            <p:ph type="body" sz="quarter" idx="40" hasCustomPrompt="1"/>
          </p:nvPr>
        </p:nvSpPr>
        <p:spPr>
          <a:xfrm>
            <a:off x="3741420" y="5237015"/>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89" name="Text Placeholder 9">
            <a:extLst>
              <a:ext uri="{FF2B5EF4-FFF2-40B4-BE49-F238E27FC236}">
                <a16:creationId xmlns:a16="http://schemas.microsoft.com/office/drawing/2014/main" id="{BCABF1CE-7E17-9141-9A9C-F6CBB9C6FD83}"/>
              </a:ext>
            </a:extLst>
          </p:cNvPr>
          <p:cNvSpPr>
            <a:spLocks noGrp="1"/>
          </p:cNvSpPr>
          <p:nvPr>
            <p:ph type="body" sz="quarter" idx="41" hasCustomPrompt="1"/>
          </p:nvPr>
        </p:nvSpPr>
        <p:spPr>
          <a:xfrm>
            <a:off x="9829800" y="5237015"/>
            <a:ext cx="1280160" cy="708950"/>
          </a:xfrm>
          <a:prstGeom prst="rect">
            <a:avLst/>
          </a:prstGeom>
        </p:spPr>
        <p:txBody>
          <a:bodyPr/>
          <a:lstStyle>
            <a:lvl1pPr marL="171450" indent="-171450">
              <a:spcBef>
                <a:spcPts val="0"/>
              </a:spcBef>
              <a:buFont typeface="Arial" panose="020B0604020202020204" pitchFamily="34" charset="0"/>
              <a:buChar char="•"/>
              <a:defRPr lang="en-US" sz="1000" kern="1200" spc="0" dirty="0">
                <a:solidFill>
                  <a:schemeClr val="accent1"/>
                </a:solidFill>
                <a:latin typeface="DM Sans" pitchFamily="2" charset="77"/>
                <a:ea typeface="+mn-ea"/>
                <a:cs typeface="+mn-cs"/>
              </a:defRPr>
            </a:lvl1pPr>
          </a:lstStyle>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a:p>
            <a:pPr marL="60325" lvl="0" indent="-60325" algn="l" defTabSz="914400" rtl="0" eaLnBrk="1" latinLnBrk="0" hangingPunct="1">
              <a:lnSpc>
                <a:spcPct val="90000"/>
              </a:lnSpc>
              <a:spcBef>
                <a:spcPts val="0"/>
              </a:spcBef>
              <a:buFont typeface="Arial" panose="020B0604020202020204" pitchFamily="34" charset="0"/>
              <a:buChar char="•"/>
              <a:tabLst/>
            </a:pPr>
            <a:r>
              <a:rPr lang="en-US" dirty="0"/>
              <a:t>Small bullet point</a:t>
            </a:r>
          </a:p>
        </p:txBody>
      </p:sp>
      <p:sp>
        <p:nvSpPr>
          <p:cNvPr id="3" name="Text Placeholder 2">
            <a:extLst>
              <a:ext uri="{FF2B5EF4-FFF2-40B4-BE49-F238E27FC236}">
                <a16:creationId xmlns:a16="http://schemas.microsoft.com/office/drawing/2014/main" id="{CCD1544D-293B-6640-B3F6-54C1EFAAA74E}"/>
              </a:ext>
            </a:extLst>
          </p:cNvPr>
          <p:cNvSpPr>
            <a:spLocks noGrp="1"/>
          </p:cNvSpPr>
          <p:nvPr>
            <p:ph type="body" sz="quarter" idx="42" hasCustomPrompt="1"/>
          </p:nvPr>
        </p:nvSpPr>
        <p:spPr>
          <a:xfrm>
            <a:off x="2210118" y="3625936"/>
            <a:ext cx="1279525" cy="454025"/>
          </a:xfrm>
          <a:prstGeom prst="rect">
            <a:avLst/>
          </a:prstGeom>
        </p:spPr>
        <p:txBody>
          <a:bodyPr anchor="ctr"/>
          <a:lstStyle>
            <a:lvl1pPr marL="0" indent="0" algn="ctr">
              <a:buNone/>
              <a:defRPr sz="1400">
                <a:solidFill>
                  <a:schemeClr val="bg1"/>
                </a:solidFill>
                <a:latin typeface="DM Sans" pitchFamily="2" charset="77"/>
              </a:defRPr>
            </a:lvl1pPr>
            <a:lvl2pPr marL="457200" indent="0" algn="ctr">
              <a:buNone/>
              <a:defRPr sz="1400">
                <a:solidFill>
                  <a:schemeClr val="bg1"/>
                </a:solidFill>
                <a:latin typeface="DM Sans" pitchFamily="2" charset="77"/>
              </a:defRPr>
            </a:lvl2pPr>
            <a:lvl3pPr marL="914400" indent="0" algn="ctr">
              <a:buNone/>
              <a:defRPr sz="1400">
                <a:solidFill>
                  <a:schemeClr val="bg1"/>
                </a:solidFill>
                <a:latin typeface="DM Sans" pitchFamily="2" charset="77"/>
              </a:defRPr>
            </a:lvl3pPr>
            <a:lvl4pPr marL="1371600" indent="0" algn="ctr">
              <a:buNone/>
              <a:defRPr sz="1400">
                <a:solidFill>
                  <a:schemeClr val="bg1"/>
                </a:solidFill>
                <a:latin typeface="DM Sans" pitchFamily="2" charset="77"/>
              </a:defRPr>
            </a:lvl4pPr>
            <a:lvl5pPr marL="1828800" indent="0" algn="ctr">
              <a:buNone/>
              <a:defRPr sz="1400">
                <a:solidFill>
                  <a:schemeClr val="bg1"/>
                </a:solidFill>
                <a:latin typeface="DM Sans" pitchFamily="2" charset="77"/>
              </a:defRPr>
            </a:lvl5pPr>
          </a:lstStyle>
          <a:p>
            <a:pPr lvl="0"/>
            <a:r>
              <a:rPr lang="en-US" dirty="0"/>
              <a:t>2021</a:t>
            </a:r>
          </a:p>
        </p:txBody>
      </p:sp>
      <p:sp>
        <p:nvSpPr>
          <p:cNvPr id="42" name="Text Placeholder 2">
            <a:extLst>
              <a:ext uri="{FF2B5EF4-FFF2-40B4-BE49-F238E27FC236}">
                <a16:creationId xmlns:a16="http://schemas.microsoft.com/office/drawing/2014/main" id="{6181E7AE-D8FF-F946-BBF8-A29A6BB23154}"/>
              </a:ext>
            </a:extLst>
          </p:cNvPr>
          <p:cNvSpPr>
            <a:spLocks noGrp="1"/>
          </p:cNvSpPr>
          <p:nvPr>
            <p:ph type="body" sz="quarter" idx="43" hasCustomPrompt="1"/>
          </p:nvPr>
        </p:nvSpPr>
        <p:spPr>
          <a:xfrm>
            <a:off x="3741738" y="3625936"/>
            <a:ext cx="1279525" cy="454025"/>
          </a:xfrm>
          <a:prstGeom prst="rect">
            <a:avLst/>
          </a:prstGeom>
        </p:spPr>
        <p:txBody>
          <a:bodyPr anchor="ctr"/>
          <a:lstStyle>
            <a:lvl1pPr marL="0" indent="0" algn="ctr">
              <a:buNone/>
              <a:defRPr sz="1400">
                <a:solidFill>
                  <a:schemeClr val="bg1"/>
                </a:solidFill>
                <a:latin typeface="DM Sans" pitchFamily="2" charset="77"/>
              </a:defRPr>
            </a:lvl1pPr>
            <a:lvl2pPr marL="457200" indent="0" algn="ctr">
              <a:buNone/>
              <a:defRPr sz="1400">
                <a:solidFill>
                  <a:schemeClr val="bg1"/>
                </a:solidFill>
                <a:latin typeface="DM Sans" pitchFamily="2" charset="77"/>
              </a:defRPr>
            </a:lvl2pPr>
            <a:lvl3pPr marL="914400" indent="0" algn="ctr">
              <a:buNone/>
              <a:defRPr sz="1400">
                <a:solidFill>
                  <a:schemeClr val="bg1"/>
                </a:solidFill>
                <a:latin typeface="DM Sans" pitchFamily="2" charset="77"/>
              </a:defRPr>
            </a:lvl3pPr>
            <a:lvl4pPr marL="1371600" indent="0" algn="ctr">
              <a:buNone/>
              <a:defRPr sz="1400">
                <a:solidFill>
                  <a:schemeClr val="bg1"/>
                </a:solidFill>
                <a:latin typeface="DM Sans" pitchFamily="2" charset="77"/>
              </a:defRPr>
            </a:lvl4pPr>
            <a:lvl5pPr marL="1828800" indent="0" algn="ctr">
              <a:buNone/>
              <a:defRPr sz="1400">
                <a:solidFill>
                  <a:schemeClr val="bg1"/>
                </a:solidFill>
                <a:latin typeface="DM Sans" pitchFamily="2" charset="77"/>
              </a:defRPr>
            </a:lvl5pPr>
          </a:lstStyle>
          <a:p>
            <a:pPr lvl="0"/>
            <a:r>
              <a:rPr lang="en-US" dirty="0"/>
              <a:t>2022</a:t>
            </a:r>
          </a:p>
        </p:txBody>
      </p:sp>
      <p:sp>
        <p:nvSpPr>
          <p:cNvPr id="43" name="Text Placeholder 2">
            <a:extLst>
              <a:ext uri="{FF2B5EF4-FFF2-40B4-BE49-F238E27FC236}">
                <a16:creationId xmlns:a16="http://schemas.microsoft.com/office/drawing/2014/main" id="{DBCC9E77-B320-CB44-9A31-DFAF35E67A94}"/>
              </a:ext>
            </a:extLst>
          </p:cNvPr>
          <p:cNvSpPr>
            <a:spLocks noGrp="1"/>
          </p:cNvSpPr>
          <p:nvPr>
            <p:ph type="body" sz="quarter" idx="44" hasCustomPrompt="1"/>
          </p:nvPr>
        </p:nvSpPr>
        <p:spPr>
          <a:xfrm>
            <a:off x="5257788" y="3625936"/>
            <a:ext cx="1279525" cy="454025"/>
          </a:xfrm>
          <a:prstGeom prst="rect">
            <a:avLst/>
          </a:prstGeom>
        </p:spPr>
        <p:txBody>
          <a:bodyPr anchor="ctr"/>
          <a:lstStyle>
            <a:lvl1pPr marL="0" indent="0" algn="ctr">
              <a:buNone/>
              <a:defRPr sz="1400">
                <a:solidFill>
                  <a:schemeClr val="bg1"/>
                </a:solidFill>
                <a:latin typeface="DM Sans" pitchFamily="2" charset="77"/>
              </a:defRPr>
            </a:lvl1pPr>
            <a:lvl2pPr marL="457200" indent="0" algn="ctr">
              <a:buNone/>
              <a:defRPr sz="1400">
                <a:solidFill>
                  <a:schemeClr val="bg1"/>
                </a:solidFill>
                <a:latin typeface="DM Sans" pitchFamily="2" charset="77"/>
              </a:defRPr>
            </a:lvl2pPr>
            <a:lvl3pPr marL="914400" indent="0" algn="ctr">
              <a:buNone/>
              <a:defRPr sz="1400">
                <a:solidFill>
                  <a:schemeClr val="bg1"/>
                </a:solidFill>
                <a:latin typeface="DM Sans" pitchFamily="2" charset="77"/>
              </a:defRPr>
            </a:lvl3pPr>
            <a:lvl4pPr marL="1371600" indent="0" algn="ctr">
              <a:buNone/>
              <a:defRPr sz="1400">
                <a:solidFill>
                  <a:schemeClr val="bg1"/>
                </a:solidFill>
                <a:latin typeface="DM Sans" pitchFamily="2" charset="77"/>
              </a:defRPr>
            </a:lvl4pPr>
            <a:lvl5pPr marL="1828800" indent="0" algn="ctr">
              <a:buNone/>
              <a:defRPr sz="1400">
                <a:solidFill>
                  <a:schemeClr val="bg1"/>
                </a:solidFill>
                <a:latin typeface="DM Sans" pitchFamily="2" charset="77"/>
              </a:defRPr>
            </a:lvl5pPr>
          </a:lstStyle>
          <a:p>
            <a:pPr lvl="0"/>
            <a:r>
              <a:rPr lang="en-US" dirty="0"/>
              <a:t>2023</a:t>
            </a:r>
          </a:p>
        </p:txBody>
      </p:sp>
      <p:sp>
        <p:nvSpPr>
          <p:cNvPr id="45" name="Text Placeholder 2">
            <a:extLst>
              <a:ext uri="{FF2B5EF4-FFF2-40B4-BE49-F238E27FC236}">
                <a16:creationId xmlns:a16="http://schemas.microsoft.com/office/drawing/2014/main" id="{625382FF-9F07-074E-BF38-27A1897D9B8A}"/>
              </a:ext>
            </a:extLst>
          </p:cNvPr>
          <p:cNvSpPr>
            <a:spLocks noGrp="1"/>
          </p:cNvSpPr>
          <p:nvPr>
            <p:ph type="body" sz="quarter" idx="45" hasCustomPrompt="1"/>
          </p:nvPr>
        </p:nvSpPr>
        <p:spPr>
          <a:xfrm>
            <a:off x="6781141" y="3625936"/>
            <a:ext cx="1279525" cy="454025"/>
          </a:xfrm>
          <a:prstGeom prst="rect">
            <a:avLst/>
          </a:prstGeom>
        </p:spPr>
        <p:txBody>
          <a:bodyPr anchor="ctr"/>
          <a:lstStyle>
            <a:lvl1pPr marL="0" indent="0" algn="ctr">
              <a:buNone/>
              <a:defRPr sz="1400">
                <a:solidFill>
                  <a:schemeClr val="bg1"/>
                </a:solidFill>
                <a:latin typeface="DM Sans" pitchFamily="2" charset="77"/>
              </a:defRPr>
            </a:lvl1pPr>
            <a:lvl2pPr marL="457200" indent="0" algn="ctr">
              <a:buNone/>
              <a:defRPr sz="1400">
                <a:solidFill>
                  <a:schemeClr val="bg1"/>
                </a:solidFill>
                <a:latin typeface="DM Sans" pitchFamily="2" charset="77"/>
              </a:defRPr>
            </a:lvl2pPr>
            <a:lvl3pPr marL="914400" indent="0" algn="ctr">
              <a:buNone/>
              <a:defRPr sz="1400">
                <a:solidFill>
                  <a:schemeClr val="bg1"/>
                </a:solidFill>
                <a:latin typeface="DM Sans" pitchFamily="2" charset="77"/>
              </a:defRPr>
            </a:lvl3pPr>
            <a:lvl4pPr marL="1371600" indent="0" algn="ctr">
              <a:buNone/>
              <a:defRPr sz="1400">
                <a:solidFill>
                  <a:schemeClr val="bg1"/>
                </a:solidFill>
                <a:latin typeface="DM Sans" pitchFamily="2" charset="77"/>
              </a:defRPr>
            </a:lvl4pPr>
            <a:lvl5pPr marL="1828800" indent="0" algn="ctr">
              <a:buNone/>
              <a:defRPr sz="1400">
                <a:solidFill>
                  <a:schemeClr val="bg1"/>
                </a:solidFill>
                <a:latin typeface="DM Sans" pitchFamily="2" charset="77"/>
              </a:defRPr>
            </a:lvl5pPr>
          </a:lstStyle>
          <a:p>
            <a:pPr lvl="0"/>
            <a:r>
              <a:rPr lang="en-US" dirty="0"/>
              <a:t>2024</a:t>
            </a:r>
          </a:p>
        </p:txBody>
      </p:sp>
      <p:sp>
        <p:nvSpPr>
          <p:cNvPr id="46" name="Text Placeholder 2">
            <a:extLst>
              <a:ext uri="{FF2B5EF4-FFF2-40B4-BE49-F238E27FC236}">
                <a16:creationId xmlns:a16="http://schemas.microsoft.com/office/drawing/2014/main" id="{25643073-65B6-4A43-9940-99F434ED618E}"/>
              </a:ext>
            </a:extLst>
          </p:cNvPr>
          <p:cNvSpPr>
            <a:spLocks noGrp="1"/>
          </p:cNvSpPr>
          <p:nvPr>
            <p:ph type="body" sz="quarter" idx="46" hasCustomPrompt="1"/>
          </p:nvPr>
        </p:nvSpPr>
        <p:spPr>
          <a:xfrm>
            <a:off x="8306118" y="3625936"/>
            <a:ext cx="1279525" cy="454025"/>
          </a:xfrm>
          <a:prstGeom prst="rect">
            <a:avLst/>
          </a:prstGeom>
        </p:spPr>
        <p:txBody>
          <a:bodyPr anchor="ctr"/>
          <a:lstStyle>
            <a:lvl1pPr marL="0" indent="0" algn="ctr">
              <a:buNone/>
              <a:defRPr sz="1400">
                <a:solidFill>
                  <a:schemeClr val="bg1"/>
                </a:solidFill>
                <a:latin typeface="DM Sans" pitchFamily="2" charset="77"/>
              </a:defRPr>
            </a:lvl1pPr>
            <a:lvl2pPr marL="457200" indent="0" algn="ctr">
              <a:buNone/>
              <a:defRPr sz="1400">
                <a:solidFill>
                  <a:schemeClr val="bg1"/>
                </a:solidFill>
                <a:latin typeface="DM Sans" pitchFamily="2" charset="77"/>
              </a:defRPr>
            </a:lvl2pPr>
            <a:lvl3pPr marL="914400" indent="0" algn="ctr">
              <a:buNone/>
              <a:defRPr sz="1400">
                <a:solidFill>
                  <a:schemeClr val="bg1"/>
                </a:solidFill>
                <a:latin typeface="DM Sans" pitchFamily="2" charset="77"/>
              </a:defRPr>
            </a:lvl3pPr>
            <a:lvl4pPr marL="1371600" indent="0" algn="ctr">
              <a:buNone/>
              <a:defRPr sz="1400">
                <a:solidFill>
                  <a:schemeClr val="bg1"/>
                </a:solidFill>
                <a:latin typeface="DM Sans" pitchFamily="2" charset="77"/>
              </a:defRPr>
            </a:lvl4pPr>
            <a:lvl5pPr marL="1828800" indent="0" algn="ctr">
              <a:buNone/>
              <a:defRPr sz="1400">
                <a:solidFill>
                  <a:schemeClr val="bg1"/>
                </a:solidFill>
                <a:latin typeface="DM Sans" pitchFamily="2" charset="77"/>
              </a:defRPr>
            </a:lvl5pPr>
          </a:lstStyle>
          <a:p>
            <a:pPr lvl="0"/>
            <a:r>
              <a:rPr lang="en-US" dirty="0"/>
              <a:t>2025</a:t>
            </a:r>
          </a:p>
        </p:txBody>
      </p:sp>
      <p:sp>
        <p:nvSpPr>
          <p:cNvPr id="47" name="Text Placeholder 2">
            <a:extLst>
              <a:ext uri="{FF2B5EF4-FFF2-40B4-BE49-F238E27FC236}">
                <a16:creationId xmlns:a16="http://schemas.microsoft.com/office/drawing/2014/main" id="{77F77E3A-6EE7-3346-B73D-8E7FA8662B5F}"/>
              </a:ext>
            </a:extLst>
          </p:cNvPr>
          <p:cNvSpPr>
            <a:spLocks noGrp="1"/>
          </p:cNvSpPr>
          <p:nvPr>
            <p:ph type="body" sz="quarter" idx="47" hasCustomPrompt="1"/>
          </p:nvPr>
        </p:nvSpPr>
        <p:spPr>
          <a:xfrm>
            <a:off x="9830118" y="3625936"/>
            <a:ext cx="1279525" cy="454025"/>
          </a:xfrm>
          <a:prstGeom prst="rect">
            <a:avLst/>
          </a:prstGeom>
        </p:spPr>
        <p:txBody>
          <a:bodyPr anchor="ctr"/>
          <a:lstStyle>
            <a:lvl1pPr marL="0" indent="0" algn="ctr">
              <a:buNone/>
              <a:defRPr sz="1400">
                <a:solidFill>
                  <a:schemeClr val="bg1"/>
                </a:solidFill>
                <a:latin typeface="DM Sans" pitchFamily="2" charset="77"/>
              </a:defRPr>
            </a:lvl1pPr>
            <a:lvl2pPr marL="457200" indent="0" algn="ctr">
              <a:buNone/>
              <a:defRPr sz="1400">
                <a:solidFill>
                  <a:schemeClr val="bg1"/>
                </a:solidFill>
                <a:latin typeface="DM Sans" pitchFamily="2" charset="77"/>
              </a:defRPr>
            </a:lvl2pPr>
            <a:lvl3pPr marL="914400" indent="0" algn="ctr">
              <a:buNone/>
              <a:defRPr sz="1400">
                <a:solidFill>
                  <a:schemeClr val="bg1"/>
                </a:solidFill>
                <a:latin typeface="DM Sans" pitchFamily="2" charset="77"/>
              </a:defRPr>
            </a:lvl3pPr>
            <a:lvl4pPr marL="1371600" indent="0" algn="ctr">
              <a:buNone/>
              <a:defRPr sz="1400">
                <a:solidFill>
                  <a:schemeClr val="bg1"/>
                </a:solidFill>
                <a:latin typeface="DM Sans" pitchFamily="2" charset="77"/>
              </a:defRPr>
            </a:lvl4pPr>
            <a:lvl5pPr marL="1828800" indent="0" algn="ctr">
              <a:buNone/>
              <a:defRPr sz="1400">
                <a:solidFill>
                  <a:schemeClr val="bg1"/>
                </a:solidFill>
                <a:latin typeface="DM Sans" pitchFamily="2" charset="77"/>
              </a:defRPr>
            </a:lvl5pPr>
          </a:lstStyle>
          <a:p>
            <a:pPr lvl="0"/>
            <a:r>
              <a:rPr lang="en-US" dirty="0"/>
              <a:t>2026</a:t>
            </a:r>
          </a:p>
        </p:txBody>
      </p:sp>
    </p:spTree>
    <p:extLst>
      <p:ext uri="{BB962C8B-B14F-4D97-AF65-F5344CB8AC3E}">
        <p14:creationId xmlns:p14="http://schemas.microsoft.com/office/powerpoint/2010/main" val="4098224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amp; Large Text 2">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97AD4A46-0552-E140-AEC0-291A2B18060B}"/>
              </a:ext>
            </a:extLst>
          </p:cNvPr>
          <p:cNvSpPr>
            <a:spLocks noGrp="1"/>
          </p:cNvSpPr>
          <p:nvPr>
            <p:ph type="body" sz="quarter" idx="20" hasCustomPrompt="1"/>
          </p:nvPr>
        </p:nvSpPr>
        <p:spPr>
          <a:xfrm>
            <a:off x="609600" y="1676400"/>
            <a:ext cx="2743200" cy="304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200" b="0" spc="0">
                <a:solidFill>
                  <a:schemeClr val="accent4"/>
                </a:solidFill>
                <a:latin typeface="Bebas Neue" panose="020B0606020202050201"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SAMPLE LARGE COPY SAMPLE LARGE COPY </a:t>
            </a:r>
          </a:p>
        </p:txBody>
      </p:sp>
      <p:sp>
        <p:nvSpPr>
          <p:cNvPr id="12" name="Text Placeholder 6">
            <a:extLst>
              <a:ext uri="{FF2B5EF4-FFF2-40B4-BE49-F238E27FC236}">
                <a16:creationId xmlns:a16="http://schemas.microsoft.com/office/drawing/2014/main" id="{F1BDAC0D-F27F-E04C-A22A-8F2A16B99470}"/>
              </a:ext>
            </a:extLst>
          </p:cNvPr>
          <p:cNvSpPr>
            <a:spLocks noGrp="1"/>
          </p:cNvSpPr>
          <p:nvPr>
            <p:ph type="body" sz="quarter" idx="21" hasCustomPrompt="1"/>
          </p:nvPr>
        </p:nvSpPr>
        <p:spPr>
          <a:xfrm>
            <a:off x="3619500" y="1676400"/>
            <a:ext cx="3733800" cy="3068638"/>
          </a:xfrm>
          <a:prstGeom prst="rect">
            <a:avLst/>
          </a:prstGeom>
        </p:spPr>
        <p:txBody>
          <a:bodyPr/>
          <a:lstStyle>
            <a:lvl1pPr marL="0" indent="0">
              <a:buNone/>
              <a:defRPr sz="2400" b="1" i="0" spc="0">
                <a:solidFill>
                  <a:schemeClr val="accent1"/>
                </a:solidFill>
                <a:latin typeface="DM Sans" pitchFamily="2" charset="77"/>
              </a:defRPr>
            </a:lvl1pPr>
          </a:lstStyle>
          <a:p>
            <a:pPr lvl="0"/>
            <a:r>
              <a:rPr lang="en-US" dirty="0"/>
              <a:t>Sample medium copy Sample medium copy Sample medium copy Sample medium copy .</a:t>
            </a:r>
          </a:p>
        </p:txBody>
      </p:sp>
      <p:sp>
        <p:nvSpPr>
          <p:cNvPr id="13" name="Text Placeholder 8">
            <a:extLst>
              <a:ext uri="{FF2B5EF4-FFF2-40B4-BE49-F238E27FC236}">
                <a16:creationId xmlns:a16="http://schemas.microsoft.com/office/drawing/2014/main" id="{15099335-E46F-044A-97A3-9753DC36A073}"/>
              </a:ext>
            </a:extLst>
          </p:cNvPr>
          <p:cNvSpPr>
            <a:spLocks noGrp="1"/>
          </p:cNvSpPr>
          <p:nvPr>
            <p:ph type="body" sz="quarter" idx="22" hasCustomPrompt="1"/>
          </p:nvPr>
        </p:nvSpPr>
        <p:spPr>
          <a:xfrm>
            <a:off x="7620000" y="1676400"/>
            <a:ext cx="4012977" cy="304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Sample small copy sample small copy sample small copy sample small copy sample small copy sample small copy sample small copy sample small copy sample small copy sample small copy sample small copy sample</a:t>
            </a:r>
          </a:p>
        </p:txBody>
      </p:sp>
      <p:sp>
        <p:nvSpPr>
          <p:cNvPr id="8" name="Text Placeholder 8">
            <a:extLst>
              <a:ext uri="{FF2B5EF4-FFF2-40B4-BE49-F238E27FC236}">
                <a16:creationId xmlns:a16="http://schemas.microsoft.com/office/drawing/2014/main" id="{773B0391-AC0D-5249-975C-ADA90791E827}"/>
              </a:ext>
            </a:extLst>
          </p:cNvPr>
          <p:cNvSpPr>
            <a:spLocks noGrp="1"/>
          </p:cNvSpPr>
          <p:nvPr>
            <p:ph type="body" sz="quarter" idx="10" hasCustomPrompt="1"/>
          </p:nvPr>
        </p:nvSpPr>
        <p:spPr>
          <a:xfrm>
            <a:off x="603504" y="384048"/>
            <a:ext cx="8839200"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Slide Header</a:t>
            </a:r>
          </a:p>
        </p:txBody>
      </p:sp>
      <p:sp>
        <p:nvSpPr>
          <p:cNvPr id="9" name="Text Placeholder 10">
            <a:extLst>
              <a:ext uri="{FF2B5EF4-FFF2-40B4-BE49-F238E27FC236}">
                <a16:creationId xmlns:a16="http://schemas.microsoft.com/office/drawing/2014/main" id="{25F8AD1A-0D48-B344-8178-3CB75D601332}"/>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Tree>
    <p:extLst>
      <p:ext uri="{BB962C8B-B14F-4D97-AF65-F5344CB8AC3E}">
        <p14:creationId xmlns:p14="http://schemas.microsoft.com/office/powerpoint/2010/main" val="2129809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rge Number &amp; Text">
    <p:spTree>
      <p:nvGrpSpPr>
        <p:cNvPr id="1" name=""/>
        <p:cNvGrpSpPr/>
        <p:nvPr/>
      </p:nvGrpSpPr>
      <p:grpSpPr>
        <a:xfrm>
          <a:off x="0" y="0"/>
          <a:ext cx="0" cy="0"/>
          <a:chOff x="0" y="0"/>
          <a:chExt cx="0" cy="0"/>
        </a:xfrm>
      </p:grpSpPr>
      <p:sp>
        <p:nvSpPr>
          <p:cNvPr id="15" name="Text Placeholder 23">
            <a:extLst>
              <a:ext uri="{FF2B5EF4-FFF2-40B4-BE49-F238E27FC236}">
                <a16:creationId xmlns:a16="http://schemas.microsoft.com/office/drawing/2014/main" id="{54E4BFE2-2FF4-564C-A1FB-C043ECECF43B}"/>
              </a:ext>
            </a:extLst>
          </p:cNvPr>
          <p:cNvSpPr>
            <a:spLocks noGrp="1"/>
          </p:cNvSpPr>
          <p:nvPr>
            <p:ph type="body" sz="quarter" idx="17" hasCustomPrompt="1"/>
          </p:nvPr>
        </p:nvSpPr>
        <p:spPr>
          <a:xfrm>
            <a:off x="6617511" y="3236833"/>
            <a:ext cx="4991085" cy="843885"/>
          </a:xfrm>
          <a:prstGeom prst="rect">
            <a:avLst/>
          </a:prstGeom>
        </p:spPr>
        <p:txBody>
          <a:bodyPr wrap="square">
            <a:spAutoFit/>
          </a:bodyPr>
          <a:lstStyle>
            <a:lvl1pPr marL="0" indent="0">
              <a:buNone/>
              <a:defRPr sz="1800" b="0" i="0" spc="0">
                <a:solidFill>
                  <a:schemeClr val="accent1"/>
                </a:solidFill>
                <a:latin typeface="DM Sans" pitchFamily="2" charset="77"/>
              </a:defRPr>
            </a:lvl1pPr>
          </a:lstStyle>
          <a:p>
            <a:pPr lvl="0"/>
            <a:r>
              <a:rPr lang="en-US" dirty="0"/>
              <a:t>Sample citation sample citation sample citation sample citation sample citation sample citation sample citation.</a:t>
            </a:r>
            <a:r>
              <a:rPr lang="en-US" baseline="30000" dirty="0"/>
              <a:t>1</a:t>
            </a:r>
            <a:endParaRPr lang="en-US" dirty="0"/>
          </a:p>
        </p:txBody>
      </p:sp>
      <p:sp>
        <p:nvSpPr>
          <p:cNvPr id="16" name="Text Placeholder 21">
            <a:extLst>
              <a:ext uri="{FF2B5EF4-FFF2-40B4-BE49-F238E27FC236}">
                <a16:creationId xmlns:a16="http://schemas.microsoft.com/office/drawing/2014/main" id="{BF3CCE06-8AD7-1B41-AA37-3DCB491022EA}"/>
              </a:ext>
            </a:extLst>
          </p:cNvPr>
          <p:cNvSpPr>
            <a:spLocks noGrp="1"/>
          </p:cNvSpPr>
          <p:nvPr>
            <p:ph type="body" sz="quarter" idx="16" hasCustomPrompt="1"/>
          </p:nvPr>
        </p:nvSpPr>
        <p:spPr>
          <a:xfrm>
            <a:off x="6617512" y="1676400"/>
            <a:ext cx="4991085" cy="1238224"/>
          </a:xfrm>
          <a:prstGeom prst="rect">
            <a:avLst/>
          </a:prstGeom>
        </p:spPr>
        <p:txBody>
          <a:bodyPr>
            <a:spAutoFit/>
          </a:bodyPr>
          <a:lstStyle>
            <a:lvl1pPr marL="0" indent="0">
              <a:lnSpc>
                <a:spcPts val="2980"/>
              </a:lnSpc>
              <a:buNone/>
              <a:defRPr sz="2400" b="1" i="0" spc="0">
                <a:solidFill>
                  <a:schemeClr val="accent1"/>
                </a:solidFill>
                <a:latin typeface="DM Sans" pitchFamily="2" charset="77"/>
              </a:defRPr>
            </a:lvl1pPr>
          </a:lstStyle>
          <a:p>
            <a:pPr lvl="0"/>
            <a:r>
              <a:rPr lang="en-US" dirty="0"/>
              <a:t>“Sample quote sample quote sample quote sample quote sample quote sample quote.”</a:t>
            </a:r>
          </a:p>
        </p:txBody>
      </p:sp>
      <p:sp>
        <p:nvSpPr>
          <p:cNvPr id="17" name="Text Placeholder 6">
            <a:extLst>
              <a:ext uri="{FF2B5EF4-FFF2-40B4-BE49-F238E27FC236}">
                <a16:creationId xmlns:a16="http://schemas.microsoft.com/office/drawing/2014/main" id="{385FDB5F-0C16-C94D-9E13-500C396F9172}"/>
              </a:ext>
            </a:extLst>
          </p:cNvPr>
          <p:cNvSpPr>
            <a:spLocks noGrp="1"/>
          </p:cNvSpPr>
          <p:nvPr>
            <p:ph type="body" sz="quarter" idx="15" hasCustomPrompt="1"/>
          </p:nvPr>
        </p:nvSpPr>
        <p:spPr>
          <a:xfrm>
            <a:off x="3118256" y="1676400"/>
            <a:ext cx="3276600" cy="2424766"/>
          </a:xfrm>
          <a:prstGeom prst="rect">
            <a:avLst/>
          </a:prstGeom>
        </p:spPr>
        <p:txBody>
          <a:bodyPr>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b="1" i="0" cap="all" spc="0" baseline="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Sample Large copy Sample Large copy Sample Large copy Sample Large copy </a:t>
            </a:r>
          </a:p>
        </p:txBody>
      </p:sp>
      <p:sp>
        <p:nvSpPr>
          <p:cNvPr id="18" name="Text Placeholder 2">
            <a:extLst>
              <a:ext uri="{FF2B5EF4-FFF2-40B4-BE49-F238E27FC236}">
                <a16:creationId xmlns:a16="http://schemas.microsoft.com/office/drawing/2014/main" id="{969DD3B5-8539-1B42-9153-0E13494D1D87}"/>
              </a:ext>
            </a:extLst>
          </p:cNvPr>
          <p:cNvSpPr>
            <a:spLocks noGrp="1"/>
          </p:cNvSpPr>
          <p:nvPr>
            <p:ph type="body" sz="quarter" idx="14" hasCustomPrompt="1"/>
          </p:nvPr>
        </p:nvSpPr>
        <p:spPr>
          <a:xfrm>
            <a:off x="609600" y="1676400"/>
            <a:ext cx="2286000" cy="1458861"/>
          </a:xfrm>
          <a:prstGeom prst="rect">
            <a:avLst/>
          </a:prstGeom>
        </p:spPr>
        <p:txBody>
          <a:bodyPr>
            <a:spAutoFit/>
          </a:bodyPr>
          <a:lstStyle>
            <a:lvl1pPr marL="0" indent="0">
              <a:buNone/>
              <a:defRPr sz="9600" b="0" spc="0">
                <a:solidFill>
                  <a:schemeClr val="accent4"/>
                </a:solidFill>
                <a:latin typeface="Bebas Neue" panose="020B0606020202050201" pitchFamily="34" charset="77"/>
              </a:defRPr>
            </a:lvl1pPr>
          </a:lstStyle>
          <a:p>
            <a:pPr lvl="0"/>
            <a:r>
              <a:rPr lang="en-US" dirty="0"/>
              <a:t>XY</a:t>
            </a:r>
          </a:p>
        </p:txBody>
      </p:sp>
      <p:sp>
        <p:nvSpPr>
          <p:cNvPr id="11" name="Text Placeholder 8">
            <a:extLst>
              <a:ext uri="{FF2B5EF4-FFF2-40B4-BE49-F238E27FC236}">
                <a16:creationId xmlns:a16="http://schemas.microsoft.com/office/drawing/2014/main" id="{E6C40664-834F-4F41-8867-1EFF4908D64A}"/>
              </a:ext>
            </a:extLst>
          </p:cNvPr>
          <p:cNvSpPr>
            <a:spLocks noGrp="1"/>
          </p:cNvSpPr>
          <p:nvPr>
            <p:ph type="body" sz="quarter" idx="10" hasCustomPrompt="1"/>
          </p:nvPr>
        </p:nvSpPr>
        <p:spPr>
          <a:xfrm>
            <a:off x="603504" y="384048"/>
            <a:ext cx="8839200"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Slide Header</a:t>
            </a:r>
          </a:p>
        </p:txBody>
      </p:sp>
      <p:sp>
        <p:nvSpPr>
          <p:cNvPr id="14" name="Text Placeholder 10">
            <a:extLst>
              <a:ext uri="{FF2B5EF4-FFF2-40B4-BE49-F238E27FC236}">
                <a16:creationId xmlns:a16="http://schemas.microsoft.com/office/drawing/2014/main" id="{3CDCADF9-02DE-F04E-9C88-52669247F06D}"/>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
        <p:nvSpPr>
          <p:cNvPr id="12" name="Text Placeholder 27">
            <a:extLst>
              <a:ext uri="{FF2B5EF4-FFF2-40B4-BE49-F238E27FC236}">
                <a16:creationId xmlns:a16="http://schemas.microsoft.com/office/drawing/2014/main" id="{FC80030F-8103-41E3-B790-5E14ED37ACF6}"/>
              </a:ext>
            </a:extLst>
          </p:cNvPr>
          <p:cNvSpPr>
            <a:spLocks noGrp="1"/>
          </p:cNvSpPr>
          <p:nvPr>
            <p:ph type="body" sz="quarter" idx="19" hasCustomPrompt="1"/>
          </p:nvPr>
        </p:nvSpPr>
        <p:spPr>
          <a:xfrm>
            <a:off x="603504" y="5852160"/>
            <a:ext cx="7019925" cy="228600"/>
          </a:xfrm>
          <a:prstGeom prst="rect">
            <a:avLst/>
          </a:prstGeom>
        </p:spPr>
        <p:txBody>
          <a:bodyPr lIns="0"/>
          <a:lstStyle>
            <a:lvl1pPr marL="0" indent="0">
              <a:buNone/>
              <a:defRPr sz="1000" b="0" i="0" spc="0">
                <a:solidFill>
                  <a:schemeClr val="accent1"/>
                </a:solidFill>
                <a:latin typeface="DM Sans" pitchFamily="2" charset="77"/>
              </a:defRPr>
            </a:lvl1pPr>
          </a:lstStyle>
          <a:p>
            <a:pPr lvl="0"/>
            <a:r>
              <a:rPr lang="en-US" dirty="0"/>
              <a:t>1. Sample citation sample citation sample citation sample citation sample citation</a:t>
            </a:r>
          </a:p>
        </p:txBody>
      </p:sp>
    </p:spTree>
    <p:extLst>
      <p:ext uri="{BB962C8B-B14F-4D97-AF65-F5344CB8AC3E}">
        <p14:creationId xmlns:p14="http://schemas.microsoft.com/office/powerpoint/2010/main" val="41655167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jor Headline 1">
    <p:spTree>
      <p:nvGrpSpPr>
        <p:cNvPr id="1" name=""/>
        <p:cNvGrpSpPr/>
        <p:nvPr/>
      </p:nvGrpSpPr>
      <p:grpSpPr>
        <a:xfrm>
          <a:off x="0" y="0"/>
          <a:ext cx="0" cy="0"/>
          <a:chOff x="0" y="0"/>
          <a:chExt cx="0" cy="0"/>
        </a:xfrm>
      </p:grpSpPr>
      <p:pic>
        <p:nvPicPr>
          <p:cNvPr id="5" name="Picture 4" descr="A picture containing object, clock, drawing&#10;&#10;Description automatically generated">
            <a:extLst>
              <a:ext uri="{FF2B5EF4-FFF2-40B4-BE49-F238E27FC236}">
                <a16:creationId xmlns:a16="http://schemas.microsoft.com/office/drawing/2014/main" id="{D0246D1E-ADC8-4028-B9A1-3827E35E12E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36265" y="2966805"/>
            <a:ext cx="1889125" cy="762000"/>
          </a:xfrm>
          <a:prstGeom prst="rect">
            <a:avLst/>
          </a:prstGeom>
        </p:spPr>
      </p:pic>
      <p:sp>
        <p:nvSpPr>
          <p:cNvPr id="8" name="Rectangle 7">
            <a:extLst>
              <a:ext uri="{FF2B5EF4-FFF2-40B4-BE49-F238E27FC236}">
                <a16:creationId xmlns:a16="http://schemas.microsoft.com/office/drawing/2014/main" id="{760D9EF4-F43B-4CB9-8E9C-DD40F1E65956}"/>
              </a:ext>
            </a:extLst>
          </p:cNvPr>
          <p:cNvSpPr/>
          <p:nvPr userDrawn="1"/>
        </p:nvSpPr>
        <p:spPr>
          <a:xfrm>
            <a:off x="6400800" y="6553200"/>
            <a:ext cx="5257800" cy="84639"/>
          </a:xfrm>
          <a:prstGeom prst="rect">
            <a:avLst/>
          </a:prstGeom>
        </p:spPr>
        <p:txBody>
          <a:bodyPr wrap="square" lIns="0" tIns="0" rIns="0" bIns="0">
            <a:spAutoFit/>
          </a:bodyPr>
          <a:lstStyle/>
          <a:p>
            <a:pPr marL="0" marR="0" lvl="0" indent="0" algn="r" defTabSz="914400" eaLnBrk="1" fontAlgn="auto" latinLnBrk="0" hangingPunct="1">
              <a:lnSpc>
                <a:spcPct val="100000"/>
              </a:lnSpc>
              <a:spcBef>
                <a:spcPts val="0"/>
              </a:spcBef>
              <a:spcAft>
                <a:spcPts val="0"/>
              </a:spcAft>
              <a:buClrTx/>
              <a:buSzTx/>
              <a:buFontTx/>
              <a:buNone/>
              <a:tabLst>
                <a:tab pos="2566988" algn="l"/>
                <a:tab pos="4794250" algn="l"/>
              </a:tabLst>
              <a:defRPr/>
            </a:pPr>
            <a:r>
              <a:rPr kumimoji="0" lang="en-US" sz="550" b="0" i="0" u="none" strike="noStrike" kern="0" cap="none" spc="0" normalizeH="0" baseline="0" noProof="0" dirty="0">
                <a:ln>
                  <a:noFill/>
                </a:ln>
                <a:solidFill>
                  <a:srgbClr val="A3A3A3"/>
                </a:solidFill>
                <a:effectLst/>
                <a:uLnTx/>
                <a:uFillTx/>
                <a:latin typeface="Roboto" charset="0"/>
              </a:rPr>
              <a:t>Blue Cross Blue Shield of Massachusetts is an Independent Licensee of the Blue Cross and Blue Shield Association.</a:t>
            </a:r>
            <a:endParaRPr kumimoji="0" lang="en-US" sz="550" b="0" i="0" u="none" strike="noStrike" kern="0" cap="none" spc="0" normalizeH="0" baseline="0" noProof="0" dirty="0">
              <a:ln>
                <a:noFill/>
              </a:ln>
              <a:solidFill>
                <a:srgbClr val="A3A3A3"/>
              </a:solidFill>
              <a:effectLst/>
              <a:uLnTx/>
              <a:uFillTx/>
            </a:endParaRPr>
          </a:p>
        </p:txBody>
      </p:sp>
    </p:spTree>
    <p:extLst>
      <p:ext uri="{BB962C8B-B14F-4D97-AF65-F5344CB8AC3E}">
        <p14:creationId xmlns:p14="http://schemas.microsoft.com/office/powerpoint/2010/main" val="35477505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ster Title Slide - White 1">
    <p:spTree>
      <p:nvGrpSpPr>
        <p:cNvPr id="1" name=""/>
        <p:cNvGrpSpPr/>
        <p:nvPr/>
      </p:nvGrpSpPr>
      <p:grpSpPr>
        <a:xfrm>
          <a:off x="0" y="0"/>
          <a:ext cx="0" cy="0"/>
          <a:chOff x="0" y="0"/>
          <a:chExt cx="0" cy="0"/>
        </a:xfrm>
      </p:grpSpPr>
      <p:pic>
        <p:nvPicPr>
          <p:cNvPr id="7" name="Picture 6" descr="A picture containing drawing&#10;&#10;Description automatically generated">
            <a:extLst>
              <a:ext uri="{FF2B5EF4-FFF2-40B4-BE49-F238E27FC236}">
                <a16:creationId xmlns:a16="http://schemas.microsoft.com/office/drawing/2014/main" id="{8A2E8320-26BC-1045-8DBF-23E64550BE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Text Placeholder 17">
            <a:extLst>
              <a:ext uri="{FF2B5EF4-FFF2-40B4-BE49-F238E27FC236}">
                <a16:creationId xmlns:a16="http://schemas.microsoft.com/office/drawing/2014/main" id="{23AB1E6F-B4F3-B949-A804-BD78B9489E2B}"/>
              </a:ext>
            </a:extLst>
          </p:cNvPr>
          <p:cNvSpPr>
            <a:spLocks noGrp="1"/>
          </p:cNvSpPr>
          <p:nvPr>
            <p:ph type="body" sz="quarter" idx="10" hasCustomPrompt="1"/>
          </p:nvPr>
        </p:nvSpPr>
        <p:spPr>
          <a:xfrm>
            <a:off x="1219200" y="4191000"/>
            <a:ext cx="7620000" cy="283349"/>
          </a:xfrm>
          <a:prstGeom prst="rect">
            <a:avLst/>
          </a:prstGeom>
        </p:spPr>
        <p:txBody>
          <a:bodyPr lIns="0" tIns="0" rIns="0" bIns="0"/>
          <a:lstStyle>
            <a:lvl1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400" b="0" i="0" kern="1200" spc="0" baseline="0" dirty="0" smtClean="0">
                <a:solidFill>
                  <a:srgbClr val="2574BB"/>
                </a:solidFill>
                <a:latin typeface="DM Sans" pitchFamily="2" charset="77"/>
                <a:ea typeface="+mn-ea"/>
                <a:cs typeface="+mn-cs"/>
              </a:defRPr>
            </a:lvl1pPr>
            <a:lvl2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500" kern="1200" spc="0" dirty="0" smtClean="0">
                <a:solidFill>
                  <a:schemeClr val="bg1"/>
                </a:solidFill>
                <a:latin typeface="+mj-lt"/>
                <a:ea typeface="+mn-ea"/>
                <a:cs typeface="+mn-cs"/>
              </a:defRPr>
            </a:lvl2pPr>
          </a:lstStyle>
          <a:p>
            <a:pPr fontAlgn="auto">
              <a:spcAft>
                <a:spcPts val="0"/>
              </a:spcAft>
            </a:pPr>
            <a:r>
              <a:rPr lang="en-US" sz="2500" dirty="0"/>
              <a:t>Subtitle</a:t>
            </a:r>
          </a:p>
        </p:txBody>
      </p:sp>
      <p:sp>
        <p:nvSpPr>
          <p:cNvPr id="15" name="Text Placeholder 3">
            <a:extLst>
              <a:ext uri="{FF2B5EF4-FFF2-40B4-BE49-F238E27FC236}">
                <a16:creationId xmlns:a16="http://schemas.microsoft.com/office/drawing/2014/main" id="{18A9D98F-95DB-A140-918C-3A7732526BBC}"/>
              </a:ext>
            </a:extLst>
          </p:cNvPr>
          <p:cNvSpPr>
            <a:spLocks noGrp="1"/>
          </p:cNvSpPr>
          <p:nvPr>
            <p:ph type="body" sz="quarter" idx="12" hasCustomPrompt="1"/>
          </p:nvPr>
        </p:nvSpPr>
        <p:spPr>
          <a:xfrm>
            <a:off x="1219200" y="2965374"/>
            <a:ext cx="3048000" cy="252954"/>
          </a:xfrm>
          <a:prstGeom prst="rect">
            <a:avLst/>
          </a:prstGeom>
        </p:spPr>
        <p:txBody>
          <a:bodyPr wrap="square" lIns="0" tIns="0" rIns="0" bIns="0">
            <a:spAutoFit/>
          </a:bodyPr>
          <a:lstStyle>
            <a:lvl1pPr marL="0" indent="0">
              <a:buNone/>
              <a:defRPr sz="1800" b="1" i="0" cap="all" spc="0" baseline="0">
                <a:solidFill>
                  <a:schemeClr val="accent1"/>
                </a:solidFill>
                <a:latin typeface="DM Sans" pitchFamily="2" charset="77"/>
              </a:defRPr>
            </a:lvl1pPr>
          </a:lstStyle>
          <a:p>
            <a:pPr lvl="0"/>
            <a:r>
              <a:rPr lang="en-US" sz="1800" dirty="0"/>
              <a:t>MONTH 20xx</a:t>
            </a:r>
          </a:p>
        </p:txBody>
      </p:sp>
      <p:sp>
        <p:nvSpPr>
          <p:cNvPr id="6" name="Text Placeholder 6">
            <a:extLst>
              <a:ext uri="{FF2B5EF4-FFF2-40B4-BE49-F238E27FC236}">
                <a16:creationId xmlns:a16="http://schemas.microsoft.com/office/drawing/2014/main" id="{6FC7F44D-B534-9948-B1FC-F32B26EDC017}"/>
              </a:ext>
            </a:extLst>
          </p:cNvPr>
          <p:cNvSpPr>
            <a:spLocks noGrp="1"/>
          </p:cNvSpPr>
          <p:nvPr>
            <p:ph type="body" sz="quarter" idx="15" hasCustomPrompt="1"/>
          </p:nvPr>
        </p:nvSpPr>
        <p:spPr>
          <a:xfrm>
            <a:off x="1219200" y="3468624"/>
            <a:ext cx="7620000" cy="612649"/>
          </a:xfrm>
          <a:prstGeom prst="rect">
            <a:avLst/>
          </a:prstGeom>
        </p:spPr>
        <p:txBody>
          <a:bodyPr/>
          <a:lstStyle>
            <a:lvl1pPr marL="0" indent="0">
              <a:buNone/>
              <a:defRPr sz="4800">
                <a:solidFill>
                  <a:srgbClr val="FD5D3B"/>
                </a:solidFill>
                <a:latin typeface="Bebas Neue" panose="020B0606020202050201" pitchFamily="34" charset="77"/>
              </a:defRPr>
            </a:lvl1pPr>
            <a:lvl2pPr marL="457200" indent="0">
              <a:buNone/>
              <a:defRPr sz="4800">
                <a:solidFill>
                  <a:srgbClr val="FD5D3B"/>
                </a:solidFill>
                <a:latin typeface="Bebas Neue" panose="020B0606020202050201" pitchFamily="34" charset="77"/>
              </a:defRPr>
            </a:lvl2pPr>
            <a:lvl3pPr marL="914400" indent="0">
              <a:buNone/>
              <a:defRPr sz="4800">
                <a:solidFill>
                  <a:srgbClr val="FD5D3B"/>
                </a:solidFill>
                <a:latin typeface="Bebas Neue" panose="020B0606020202050201" pitchFamily="34" charset="77"/>
              </a:defRPr>
            </a:lvl3pPr>
            <a:lvl4pPr marL="1371600" indent="0">
              <a:buNone/>
              <a:defRPr sz="4800">
                <a:solidFill>
                  <a:srgbClr val="FD5D3B"/>
                </a:solidFill>
                <a:latin typeface="Bebas Neue" panose="020B0606020202050201" pitchFamily="34" charset="77"/>
              </a:defRPr>
            </a:lvl4pPr>
            <a:lvl5pPr marL="1828800" indent="0">
              <a:buNone/>
              <a:defRPr sz="4800">
                <a:solidFill>
                  <a:srgbClr val="FD5D3B"/>
                </a:solidFill>
                <a:latin typeface="Bebas Neue" panose="020B0606020202050201" pitchFamily="34" charset="77"/>
              </a:defRPr>
            </a:lvl5pPr>
          </a:lstStyle>
          <a:p>
            <a:pPr lvl="0"/>
            <a:r>
              <a:rPr lang="en-US" dirty="0"/>
              <a:t>Title Slide option 2</a:t>
            </a:r>
          </a:p>
        </p:txBody>
      </p:sp>
      <p:pic>
        <p:nvPicPr>
          <p:cNvPr id="11" name="Picture 10" descr="A picture containing object, clock, drawing&#10;&#10;Description automatically generated">
            <a:extLst>
              <a:ext uri="{FF2B5EF4-FFF2-40B4-BE49-F238E27FC236}">
                <a16:creationId xmlns:a16="http://schemas.microsoft.com/office/drawing/2014/main" id="{BF05B19A-54D3-0146-86C0-0715D7355F5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25125" y="228600"/>
            <a:ext cx="1133475" cy="457200"/>
          </a:xfrm>
          <a:prstGeom prst="rect">
            <a:avLst/>
          </a:prstGeom>
        </p:spPr>
      </p:pic>
      <p:sp>
        <p:nvSpPr>
          <p:cNvPr id="17" name="Rectangle 16">
            <a:extLst>
              <a:ext uri="{FF2B5EF4-FFF2-40B4-BE49-F238E27FC236}">
                <a16:creationId xmlns:a16="http://schemas.microsoft.com/office/drawing/2014/main" id="{A2424DB2-1E50-4A43-B92D-FF7F4FE3AD83}"/>
              </a:ext>
            </a:extLst>
          </p:cNvPr>
          <p:cNvSpPr/>
          <p:nvPr userDrawn="1"/>
        </p:nvSpPr>
        <p:spPr>
          <a:xfrm>
            <a:off x="6400800" y="6553200"/>
            <a:ext cx="5257800" cy="84639"/>
          </a:xfrm>
          <a:prstGeom prst="rect">
            <a:avLst/>
          </a:prstGeom>
        </p:spPr>
        <p:txBody>
          <a:bodyPr wrap="square" lIns="0" tIns="0" rIns="0" bIns="0">
            <a:spAutoFit/>
          </a:bodyPr>
          <a:lstStyle/>
          <a:p>
            <a:pPr marL="0" indent="0" algn="r">
              <a:tabLst>
                <a:tab pos="2566988" algn="l"/>
                <a:tab pos="4794250" algn="l"/>
              </a:tabLst>
            </a:pPr>
            <a:r>
              <a:rPr lang="en-US" sz="550" b="0" i="0" u="none" strike="noStrike" dirty="0">
                <a:solidFill>
                  <a:schemeClr val="accent6"/>
                </a:solidFill>
                <a:effectLst/>
                <a:latin typeface="Roboto" charset="0"/>
              </a:rPr>
              <a:t>Blue Cross Blue Shield of Massachusetts is an Independent Licensee of the Blue Cross and Blue Shield Association.</a:t>
            </a:r>
            <a:endParaRPr lang="en-US" sz="550" dirty="0">
              <a:solidFill>
                <a:schemeClr val="accent6"/>
              </a:solidFill>
            </a:endParaRPr>
          </a:p>
        </p:txBody>
      </p:sp>
      <p:sp>
        <p:nvSpPr>
          <p:cNvPr id="18" name="TextBox 17">
            <a:extLst>
              <a:ext uri="{FF2B5EF4-FFF2-40B4-BE49-F238E27FC236}">
                <a16:creationId xmlns:a16="http://schemas.microsoft.com/office/drawing/2014/main" id="{9C7E8687-A29D-C043-B029-4115DD13FE68}"/>
              </a:ext>
            </a:extLst>
          </p:cNvPr>
          <p:cNvSpPr txBox="1"/>
          <p:nvPr userDrawn="1"/>
        </p:nvSpPr>
        <p:spPr>
          <a:xfrm>
            <a:off x="7391400" y="6400800"/>
            <a:ext cx="4267200" cy="107722"/>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00" b="1" i="0" u="none" strike="noStrike" kern="1200" cap="none"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rPr>
              <a:t>BLUE CROSS BLUE SHIELD OF MASSACHUSETTS | </a:t>
            </a:r>
            <a:r>
              <a:rPr kumimoji="0" lang="en-US" sz="700" b="0" i="0" u="none" strike="noStrike" kern="1200" cap="none"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rPr>
              <a:t>CONFIDENTIAL – NOT FOR DISTRIBUTION</a:t>
            </a:r>
          </a:p>
        </p:txBody>
      </p:sp>
      <p:pic>
        <p:nvPicPr>
          <p:cNvPr id="12" name="Picture 11" descr="Text&#10;&#10;Description automatically generated">
            <a:extLst>
              <a:ext uri="{FF2B5EF4-FFF2-40B4-BE49-F238E27FC236}">
                <a16:creationId xmlns:a16="http://schemas.microsoft.com/office/drawing/2014/main" id="{8645966B-B852-4ACF-AD88-14F33C907D1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6470" y="228600"/>
            <a:ext cx="1188720" cy="518242"/>
          </a:xfrm>
          <a:prstGeom prst="rect">
            <a:avLst/>
          </a:prstGeom>
        </p:spPr>
      </p:pic>
      <p:sp>
        <p:nvSpPr>
          <p:cNvPr id="14" name="Text Placeholder 17">
            <a:extLst>
              <a:ext uri="{FF2B5EF4-FFF2-40B4-BE49-F238E27FC236}">
                <a16:creationId xmlns:a16="http://schemas.microsoft.com/office/drawing/2014/main" id="{B01472EC-4866-4749-97CB-B9003355C7C4}"/>
              </a:ext>
            </a:extLst>
          </p:cNvPr>
          <p:cNvSpPr>
            <a:spLocks noGrp="1"/>
          </p:cNvSpPr>
          <p:nvPr>
            <p:ph type="body" sz="quarter" idx="16" hasCustomPrompt="1"/>
          </p:nvPr>
        </p:nvSpPr>
        <p:spPr>
          <a:xfrm>
            <a:off x="1219200" y="4593451"/>
            <a:ext cx="7620000" cy="283349"/>
          </a:xfrm>
          <a:prstGeom prst="rect">
            <a:avLst/>
          </a:prstGeom>
        </p:spPr>
        <p:txBody>
          <a:bodyPr lIns="0" tIns="0" rIns="0" bIns="0"/>
          <a:lstStyle>
            <a:lvl1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400" b="0" i="0" kern="1200" spc="0" dirty="0" smtClean="0">
                <a:solidFill>
                  <a:schemeClr val="accent2"/>
                </a:solidFill>
                <a:latin typeface="DM Sans" pitchFamily="2" charset="77"/>
                <a:ea typeface="+mn-ea"/>
                <a:cs typeface="+mn-cs"/>
              </a:defRPr>
            </a:lvl1pPr>
            <a:lvl2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2500" kern="1200" spc="0" dirty="0" smtClean="0">
                <a:solidFill>
                  <a:schemeClr val="bg1"/>
                </a:solidFill>
                <a:latin typeface="+mj-lt"/>
                <a:ea typeface="+mn-ea"/>
                <a:cs typeface="+mn-cs"/>
              </a:defRPr>
            </a:lvl2pPr>
          </a:lstStyle>
          <a:p>
            <a:pPr fontAlgn="auto">
              <a:spcAft>
                <a:spcPts val="0"/>
              </a:spcAft>
            </a:pPr>
            <a:r>
              <a:rPr lang="en-US" sz="2500" dirty="0"/>
              <a:t>Presenter</a:t>
            </a:r>
          </a:p>
        </p:txBody>
      </p:sp>
    </p:spTree>
    <p:extLst>
      <p:ext uri="{BB962C8B-B14F-4D97-AF65-F5344CB8AC3E}">
        <p14:creationId xmlns:p14="http://schemas.microsoft.com/office/powerpoint/2010/main" val="546326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Agenda Slid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A4E77F90-EBDB-2341-96E4-1228B5343DD8}"/>
              </a:ext>
            </a:extLst>
          </p:cNvPr>
          <p:cNvSpPr>
            <a:spLocks noGrp="1"/>
          </p:cNvSpPr>
          <p:nvPr>
            <p:ph type="body" sz="quarter" idx="14" hasCustomPrompt="1"/>
          </p:nvPr>
        </p:nvSpPr>
        <p:spPr>
          <a:xfrm>
            <a:off x="1295400" y="1447800"/>
            <a:ext cx="2438400" cy="3505200"/>
          </a:xfrm>
          <a:prstGeom prst="rect">
            <a:avLst/>
          </a:prstGeom>
        </p:spPr>
        <p:txBody>
          <a:bodyPr anchor="ctr" anchorCtr="0"/>
          <a:lstStyle>
            <a:lvl1pPr marL="0" indent="0" algn="r">
              <a:buNone/>
              <a:defRPr sz="4800" b="0" cap="all" spc="0" baseline="0">
                <a:solidFill>
                  <a:schemeClr val="accent4"/>
                </a:solidFill>
                <a:latin typeface="Bebas Neue" panose="020B0606020202050201" pitchFamily="34" charset="77"/>
              </a:defRPr>
            </a:lvl1pPr>
            <a:lvl2pPr marL="457200" indent="0" algn="r">
              <a:buNone/>
              <a:defRPr/>
            </a:lvl2pPr>
            <a:lvl3pPr marL="914400" indent="0" algn="r">
              <a:buNone/>
              <a:defRPr/>
            </a:lvl3pPr>
            <a:lvl4pPr marL="1371600" indent="0" algn="r">
              <a:buNone/>
              <a:defRPr/>
            </a:lvl4pPr>
            <a:lvl5pPr marL="1828800" indent="0" algn="r">
              <a:buNone/>
              <a:defRPr/>
            </a:lvl5pPr>
          </a:lstStyle>
          <a:p>
            <a:pPr lvl="0"/>
            <a:r>
              <a:rPr lang="en-US" dirty="0"/>
              <a:t>AGENDA</a:t>
            </a:r>
          </a:p>
        </p:txBody>
      </p:sp>
      <p:sp>
        <p:nvSpPr>
          <p:cNvPr id="7" name="Text Placeholder 12">
            <a:extLst>
              <a:ext uri="{FF2B5EF4-FFF2-40B4-BE49-F238E27FC236}">
                <a16:creationId xmlns:a16="http://schemas.microsoft.com/office/drawing/2014/main" id="{097E7D69-DC57-6C46-BADA-DAB8CFA9187B}"/>
              </a:ext>
            </a:extLst>
          </p:cNvPr>
          <p:cNvSpPr>
            <a:spLocks noGrp="1"/>
          </p:cNvSpPr>
          <p:nvPr>
            <p:ph type="body" sz="quarter" idx="12"/>
          </p:nvPr>
        </p:nvSpPr>
        <p:spPr>
          <a:xfrm>
            <a:off x="4648200" y="1447800"/>
            <a:ext cx="6497559" cy="3505200"/>
          </a:xfrm>
          <a:prstGeom prst="rect">
            <a:avLst/>
          </a:prstGeom>
        </p:spPr>
        <p:txBody>
          <a:bodyPr anchor="ctr" anchorCtr="0"/>
          <a:lstStyle>
            <a:lvl1pPr>
              <a:buClr>
                <a:srgbClr val="164E9C"/>
              </a:buClr>
              <a:defRPr sz="2400" b="0" i="0" baseline="0">
                <a:solidFill>
                  <a:schemeClr val="accent1"/>
                </a:solidFill>
                <a:latin typeface="DM Sans" pitchFamily="2" charset="77"/>
              </a:defRPr>
            </a:lvl1pPr>
            <a:lvl2pPr>
              <a:buClr>
                <a:srgbClr val="164E9C"/>
              </a:buClr>
              <a:defRPr sz="2000" b="0" i="0" baseline="0">
                <a:solidFill>
                  <a:schemeClr val="accent1"/>
                </a:solidFill>
                <a:latin typeface="DM Sans" pitchFamily="2" charset="77"/>
              </a:defRPr>
            </a:lvl2pPr>
            <a:lvl3pPr>
              <a:buClr>
                <a:srgbClr val="164E9C"/>
              </a:buClr>
              <a:defRPr sz="1800" b="0" i="0" baseline="0">
                <a:solidFill>
                  <a:schemeClr val="accent1"/>
                </a:solidFill>
                <a:latin typeface="DM Sans" pitchFamily="2" charset="77"/>
              </a:defRPr>
            </a:lvl3pPr>
            <a:lvl4pPr>
              <a:buClr>
                <a:srgbClr val="164E9C"/>
              </a:buClr>
              <a:defRPr sz="1600" b="0" i="0" baseline="0">
                <a:solidFill>
                  <a:schemeClr val="accent1"/>
                </a:solidFill>
                <a:latin typeface="DM Sans" pitchFamily="2" charset="77"/>
              </a:defRPr>
            </a:lvl4pPr>
            <a:lvl5pPr>
              <a:buClr>
                <a:srgbClr val="164E9C"/>
              </a:buClr>
              <a:defRPr sz="1400" b="0" i="0" baseline="0">
                <a:solidFill>
                  <a:schemeClr val="accent1"/>
                </a:solidFill>
                <a:latin typeface="DM Sans" pitchFamily="2"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a:extLst>
              <a:ext uri="{FF2B5EF4-FFF2-40B4-BE49-F238E27FC236}">
                <a16:creationId xmlns:a16="http://schemas.microsoft.com/office/drawing/2014/main" id="{90500958-20A3-5A4B-97D4-7BA09F3DA8D0}"/>
              </a:ext>
            </a:extLst>
          </p:cNvPr>
          <p:cNvCxnSpPr>
            <a:cxnSpLocks/>
          </p:cNvCxnSpPr>
          <p:nvPr userDrawn="1"/>
        </p:nvCxnSpPr>
        <p:spPr>
          <a:xfrm>
            <a:off x="4191000" y="1447800"/>
            <a:ext cx="0" cy="35052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1394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General Slide">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C01DB733-621B-C044-BB4E-20674E5EB3B0}"/>
              </a:ext>
            </a:extLst>
          </p:cNvPr>
          <p:cNvSpPr>
            <a:spLocks noGrp="1"/>
          </p:cNvSpPr>
          <p:nvPr>
            <p:ph type="body" sz="quarter" idx="12"/>
          </p:nvPr>
        </p:nvSpPr>
        <p:spPr>
          <a:xfrm>
            <a:off x="609600" y="1371600"/>
            <a:ext cx="11049000" cy="4230474"/>
          </a:xfrm>
          <a:prstGeom prst="rect">
            <a:avLst/>
          </a:prstGeom>
        </p:spPr>
        <p:txBody>
          <a:bodyPr/>
          <a:lstStyle>
            <a:lvl1pPr>
              <a:defRPr sz="2000" spc="0">
                <a:solidFill>
                  <a:schemeClr val="accent1"/>
                </a:solidFill>
                <a:latin typeface="DM Sans" pitchFamily="2" charset="77"/>
              </a:defRPr>
            </a:lvl1pPr>
            <a:lvl2pPr>
              <a:defRPr sz="1800" spc="0">
                <a:solidFill>
                  <a:schemeClr val="accent1"/>
                </a:solidFill>
                <a:latin typeface="DM Sans" pitchFamily="2" charset="77"/>
              </a:defRPr>
            </a:lvl2pPr>
            <a:lvl3pPr>
              <a:defRPr sz="1600" spc="0">
                <a:solidFill>
                  <a:schemeClr val="accent1"/>
                </a:solidFill>
                <a:latin typeface="DM Sans" pitchFamily="2" charset="77"/>
              </a:defRPr>
            </a:lvl3pPr>
            <a:lvl4pPr>
              <a:defRPr sz="1400" spc="0">
                <a:solidFill>
                  <a:schemeClr val="accent1"/>
                </a:solidFill>
                <a:latin typeface="DM Sans" pitchFamily="2" charset="77"/>
              </a:defRPr>
            </a:lvl4pPr>
            <a:lvl5pPr>
              <a:defRPr sz="1200" spc="0">
                <a:solidFill>
                  <a:schemeClr val="accent1"/>
                </a:solidFill>
                <a:latin typeface="DM Sans" pitchFamily="2"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8">
            <a:extLst>
              <a:ext uri="{FF2B5EF4-FFF2-40B4-BE49-F238E27FC236}">
                <a16:creationId xmlns:a16="http://schemas.microsoft.com/office/drawing/2014/main" id="{000DE989-FFC2-8042-B668-C3C9F0CBC0FD}"/>
              </a:ext>
            </a:extLst>
          </p:cNvPr>
          <p:cNvSpPr>
            <a:spLocks noGrp="1"/>
          </p:cNvSpPr>
          <p:nvPr>
            <p:ph type="body" sz="quarter" idx="10" hasCustomPrompt="1"/>
          </p:nvPr>
        </p:nvSpPr>
        <p:spPr>
          <a:xfrm>
            <a:off x="603504" y="384048"/>
            <a:ext cx="8839200"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Slide Header</a:t>
            </a:r>
          </a:p>
        </p:txBody>
      </p:sp>
      <p:sp>
        <p:nvSpPr>
          <p:cNvPr id="6" name="Text Placeholder 10">
            <a:extLst>
              <a:ext uri="{FF2B5EF4-FFF2-40B4-BE49-F238E27FC236}">
                <a16:creationId xmlns:a16="http://schemas.microsoft.com/office/drawing/2014/main" id="{A2C4F693-A04C-1F4F-97E8-64A43B67D3A9}"/>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Tree>
    <p:extLst>
      <p:ext uri="{BB962C8B-B14F-4D97-AF65-F5344CB8AC3E}">
        <p14:creationId xmlns:p14="http://schemas.microsoft.com/office/powerpoint/2010/main" val="1314539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able Slide">
    <p:spTree>
      <p:nvGrpSpPr>
        <p:cNvPr id="1" name=""/>
        <p:cNvGrpSpPr/>
        <p:nvPr/>
      </p:nvGrpSpPr>
      <p:grpSpPr>
        <a:xfrm>
          <a:off x="0" y="0"/>
          <a:ext cx="0" cy="0"/>
          <a:chOff x="0" y="0"/>
          <a:chExt cx="0" cy="0"/>
        </a:xfrm>
      </p:grpSpPr>
      <p:sp>
        <p:nvSpPr>
          <p:cNvPr id="22" name="Text Placeholder 8">
            <a:extLst>
              <a:ext uri="{FF2B5EF4-FFF2-40B4-BE49-F238E27FC236}">
                <a16:creationId xmlns:a16="http://schemas.microsoft.com/office/drawing/2014/main" id="{00B3F493-C46C-7949-80BE-A416ACF1ED05}"/>
              </a:ext>
            </a:extLst>
          </p:cNvPr>
          <p:cNvSpPr>
            <a:spLocks noGrp="1"/>
          </p:cNvSpPr>
          <p:nvPr>
            <p:ph type="body" sz="quarter" idx="10" hasCustomPrompt="1"/>
          </p:nvPr>
        </p:nvSpPr>
        <p:spPr>
          <a:xfrm>
            <a:off x="600455" y="381000"/>
            <a:ext cx="8010145"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Table Slide Header</a:t>
            </a:r>
          </a:p>
        </p:txBody>
      </p:sp>
      <p:sp>
        <p:nvSpPr>
          <p:cNvPr id="23" name="Text Placeholder 10">
            <a:extLst>
              <a:ext uri="{FF2B5EF4-FFF2-40B4-BE49-F238E27FC236}">
                <a16:creationId xmlns:a16="http://schemas.microsoft.com/office/drawing/2014/main" id="{3CDE647B-F740-7746-93A2-8C262653733E}"/>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Tree>
    <p:extLst>
      <p:ext uri="{BB962C8B-B14F-4D97-AF65-F5344CB8AC3E}">
        <p14:creationId xmlns:p14="http://schemas.microsoft.com/office/powerpoint/2010/main" val="401571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65C81FA1-7F31-3644-AAA5-2D22616778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 Placeholder 9">
            <a:extLst>
              <a:ext uri="{FF2B5EF4-FFF2-40B4-BE49-F238E27FC236}">
                <a16:creationId xmlns:a16="http://schemas.microsoft.com/office/drawing/2014/main" id="{C0E71645-E3A0-0C42-9195-8E489895FB78}"/>
              </a:ext>
            </a:extLst>
          </p:cNvPr>
          <p:cNvSpPr>
            <a:spLocks noGrp="1"/>
          </p:cNvSpPr>
          <p:nvPr>
            <p:ph type="body" sz="quarter" idx="10" hasCustomPrompt="1"/>
          </p:nvPr>
        </p:nvSpPr>
        <p:spPr>
          <a:xfrm>
            <a:off x="1295400" y="3124200"/>
            <a:ext cx="6705600" cy="609600"/>
          </a:xfrm>
          <a:prstGeom prst="rect">
            <a:avLst/>
          </a:prstGeom>
        </p:spPr>
        <p:txBody>
          <a:bodyPr lIns="0" tIns="0" rIns="0" bIns="0"/>
          <a:lstStyle>
            <a:lvl1pPr marL="0" indent="0" algn="l" defTabSz="914400" rtl="0" eaLnBrk="1" fontAlgn="auto" latinLnBrk="0" hangingPunct="1">
              <a:lnSpc>
                <a:spcPct val="90000"/>
              </a:lnSpc>
              <a:spcBef>
                <a:spcPts val="1000"/>
              </a:spcBef>
              <a:spcAft>
                <a:spcPts val="0"/>
              </a:spcAft>
              <a:buFont typeface="Arial" panose="020B0604020202020204" pitchFamily="34" charset="0"/>
              <a:buNone/>
              <a:defRPr lang="en-US" sz="4800" b="0" kern="1200" cap="all" spc="0" baseline="0" dirty="0" smtClean="0">
                <a:solidFill>
                  <a:srgbClr val="FD5D3B"/>
                </a:solidFill>
                <a:latin typeface="Bebas Neue" panose="020B0606020202050201" pitchFamily="34" charset="77"/>
                <a:ea typeface="+mn-ea"/>
                <a:cs typeface="+mn-cs"/>
              </a:defRPr>
            </a:lvl1pPr>
          </a:lstStyle>
          <a:p>
            <a:pPr fontAlgn="auto">
              <a:spcAft>
                <a:spcPts val="0"/>
              </a:spcAft>
            </a:pPr>
            <a:r>
              <a:rPr lang="en-US" sz="3800" dirty="0">
                <a:solidFill>
                  <a:srgbClr val="FD5D3B"/>
                </a:solidFill>
              </a:rPr>
              <a:t>Section Header option 2 </a:t>
            </a:r>
          </a:p>
        </p:txBody>
      </p:sp>
      <p:sp>
        <p:nvSpPr>
          <p:cNvPr id="19" name="Content Placeholder 10">
            <a:extLst>
              <a:ext uri="{FF2B5EF4-FFF2-40B4-BE49-F238E27FC236}">
                <a16:creationId xmlns:a16="http://schemas.microsoft.com/office/drawing/2014/main" id="{328ABE54-3B5D-BC4F-A8FD-4F9A4FF79DB9}"/>
              </a:ext>
            </a:extLst>
          </p:cNvPr>
          <p:cNvSpPr>
            <a:spLocks noGrp="1"/>
          </p:cNvSpPr>
          <p:nvPr>
            <p:ph sz="quarter" idx="11" hasCustomPrompt="1"/>
          </p:nvPr>
        </p:nvSpPr>
        <p:spPr>
          <a:xfrm>
            <a:off x="1295400" y="3886200"/>
            <a:ext cx="6705600" cy="304800"/>
          </a:xfrm>
          <a:prstGeom prst="rect">
            <a:avLst/>
          </a:prstGeom>
        </p:spPr>
        <p:txBody>
          <a:bodyPr lIns="0" tIns="0" rIns="0" bIns="0"/>
          <a:lstStyle>
            <a:lvl1pPr marL="0" indent="0">
              <a:buNone/>
              <a:defRPr sz="1800" b="0" i="0" cap="all" spc="0" baseline="0">
                <a:solidFill>
                  <a:schemeClr val="accent1"/>
                </a:solidFill>
                <a:latin typeface="DM Sans" pitchFamily="2" charset="77"/>
              </a:defRPr>
            </a:lvl1pPr>
          </a:lstStyle>
          <a:p>
            <a:pPr lvl="0"/>
            <a:r>
              <a:rPr lang="en-US" dirty="0"/>
              <a:t>SECTION SUBTITLE</a:t>
            </a:r>
          </a:p>
        </p:txBody>
      </p:sp>
      <p:pic>
        <p:nvPicPr>
          <p:cNvPr id="15" name="Picture 14" descr="A picture containing object, clock, drawing&#10;&#10;Description automatically generated">
            <a:extLst>
              <a:ext uri="{FF2B5EF4-FFF2-40B4-BE49-F238E27FC236}">
                <a16:creationId xmlns:a16="http://schemas.microsoft.com/office/drawing/2014/main" id="{F2FC2FC3-6056-5F44-9F26-EE899B4F86D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25125" y="228600"/>
            <a:ext cx="1133475" cy="457200"/>
          </a:xfrm>
          <a:prstGeom prst="rect">
            <a:avLst/>
          </a:prstGeom>
        </p:spPr>
      </p:pic>
      <p:sp>
        <p:nvSpPr>
          <p:cNvPr id="16" name="Rectangle 15">
            <a:extLst>
              <a:ext uri="{FF2B5EF4-FFF2-40B4-BE49-F238E27FC236}">
                <a16:creationId xmlns:a16="http://schemas.microsoft.com/office/drawing/2014/main" id="{F136567E-F5A2-AF48-90FB-4ACF94567AC8}"/>
              </a:ext>
            </a:extLst>
          </p:cNvPr>
          <p:cNvSpPr/>
          <p:nvPr userDrawn="1"/>
        </p:nvSpPr>
        <p:spPr>
          <a:xfrm>
            <a:off x="6400800" y="6553200"/>
            <a:ext cx="5257800" cy="84639"/>
          </a:xfrm>
          <a:prstGeom prst="rect">
            <a:avLst/>
          </a:prstGeom>
        </p:spPr>
        <p:txBody>
          <a:bodyPr wrap="square" lIns="0" tIns="0" rIns="0" bIns="0">
            <a:spAutoFit/>
          </a:bodyPr>
          <a:lstStyle/>
          <a:p>
            <a:pPr marL="0" indent="0" algn="r">
              <a:tabLst>
                <a:tab pos="2566988" algn="l"/>
                <a:tab pos="4794250" algn="l"/>
              </a:tabLst>
            </a:pPr>
            <a:r>
              <a:rPr lang="en-US" sz="550" b="0" i="0" u="none" strike="noStrike" dirty="0">
                <a:solidFill>
                  <a:schemeClr val="accent6"/>
                </a:solidFill>
                <a:effectLst/>
                <a:latin typeface="Roboto" charset="0"/>
              </a:rPr>
              <a:t>Blue Cross Blue Shield of Massachusetts is an Independent Licensee of the Blue Cross and Blue Shield Association.</a:t>
            </a:r>
            <a:endParaRPr lang="en-US" sz="550" dirty="0">
              <a:solidFill>
                <a:schemeClr val="accent6"/>
              </a:solidFill>
            </a:endParaRPr>
          </a:p>
        </p:txBody>
      </p:sp>
      <p:sp>
        <p:nvSpPr>
          <p:cNvPr id="18" name="TextBox 17">
            <a:extLst>
              <a:ext uri="{FF2B5EF4-FFF2-40B4-BE49-F238E27FC236}">
                <a16:creationId xmlns:a16="http://schemas.microsoft.com/office/drawing/2014/main" id="{7D716516-DC5E-3842-83F9-5E942CF8035C}"/>
              </a:ext>
            </a:extLst>
          </p:cNvPr>
          <p:cNvSpPr txBox="1"/>
          <p:nvPr userDrawn="1"/>
        </p:nvSpPr>
        <p:spPr>
          <a:xfrm>
            <a:off x="7391400" y="6400800"/>
            <a:ext cx="4267200" cy="107722"/>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00" b="1" i="0" u="none" strike="noStrike" kern="1200" cap="none"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rPr>
              <a:t>BLUE CROSS BLUE SHIELD OF MASSACHUSETTS | </a:t>
            </a:r>
            <a:r>
              <a:rPr kumimoji="0" lang="en-US" sz="700" b="0" i="0" u="none" strike="noStrike" kern="1200" cap="none"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rPr>
              <a:t>CONFIDENTIAL – NOT FOR DISTRIBUTION</a:t>
            </a:r>
          </a:p>
        </p:txBody>
      </p:sp>
    </p:spTree>
    <p:extLst>
      <p:ext uri="{BB962C8B-B14F-4D97-AF65-F5344CB8AC3E}">
        <p14:creationId xmlns:p14="http://schemas.microsoft.com/office/powerpoint/2010/main" val="799185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Slide 3">
    <p:spTree>
      <p:nvGrpSpPr>
        <p:cNvPr id="1" name=""/>
        <p:cNvGrpSpPr/>
        <p:nvPr/>
      </p:nvGrpSpPr>
      <p:grpSpPr>
        <a:xfrm>
          <a:off x="0" y="0"/>
          <a:ext cx="0" cy="0"/>
          <a:chOff x="0" y="0"/>
          <a:chExt cx="0" cy="0"/>
        </a:xfrm>
      </p:grpSpPr>
      <p:sp>
        <p:nvSpPr>
          <p:cNvPr id="11" name="Text Placeholder 15">
            <a:extLst>
              <a:ext uri="{FF2B5EF4-FFF2-40B4-BE49-F238E27FC236}">
                <a16:creationId xmlns:a16="http://schemas.microsoft.com/office/drawing/2014/main" id="{A6D79BF1-9101-B34D-8DC4-4CA8810553D0}"/>
              </a:ext>
            </a:extLst>
          </p:cNvPr>
          <p:cNvSpPr>
            <a:spLocks noGrp="1"/>
          </p:cNvSpPr>
          <p:nvPr>
            <p:ph type="body" sz="quarter" idx="14" hasCustomPrompt="1"/>
          </p:nvPr>
        </p:nvSpPr>
        <p:spPr>
          <a:xfrm>
            <a:off x="609600" y="2525517"/>
            <a:ext cx="10624100" cy="2046475"/>
          </a:xfrm>
          <a:prstGeom prst="rect">
            <a:avLst/>
          </a:prstGeom>
        </p:spPr>
        <p:txBody>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3200" b="1" i="0" cap="all" spc="0" baseline="0">
                <a:solidFill>
                  <a:schemeClr val="accent1"/>
                </a:solidFill>
                <a:latin typeface="DM Sans" pitchFamily="2" charset="77"/>
              </a:defRPr>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Sample intro copy Sample intro copy Sample intro copy Sample intro copy Sample intro copy Sample intro copy Sample intro copy Sample intro copy Sample intro copy</a:t>
            </a:r>
          </a:p>
        </p:txBody>
      </p:sp>
      <p:cxnSp>
        <p:nvCxnSpPr>
          <p:cNvPr id="12" name="Straight Connector 11">
            <a:extLst>
              <a:ext uri="{FF2B5EF4-FFF2-40B4-BE49-F238E27FC236}">
                <a16:creationId xmlns:a16="http://schemas.microsoft.com/office/drawing/2014/main" id="{DE5FEB42-6C82-B54F-9425-A77A95C26711}"/>
              </a:ext>
            </a:extLst>
          </p:cNvPr>
          <p:cNvCxnSpPr>
            <a:cxnSpLocks/>
          </p:cNvCxnSpPr>
          <p:nvPr userDrawn="1"/>
        </p:nvCxnSpPr>
        <p:spPr>
          <a:xfrm>
            <a:off x="701950" y="2362200"/>
            <a:ext cx="104394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665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Grid">
    <p:spTree>
      <p:nvGrpSpPr>
        <p:cNvPr id="1" name=""/>
        <p:cNvGrpSpPr/>
        <p:nvPr/>
      </p:nvGrpSpPr>
      <p:grpSpPr>
        <a:xfrm>
          <a:off x="0" y="0"/>
          <a:ext cx="0" cy="0"/>
          <a:chOff x="0" y="0"/>
          <a:chExt cx="0" cy="0"/>
        </a:xfrm>
      </p:grpSpPr>
      <p:sp>
        <p:nvSpPr>
          <p:cNvPr id="29" name="Text Placeholder 10">
            <a:extLst>
              <a:ext uri="{FF2B5EF4-FFF2-40B4-BE49-F238E27FC236}">
                <a16:creationId xmlns:a16="http://schemas.microsoft.com/office/drawing/2014/main" id="{D3F85E85-1ECF-204F-A613-9035A49A58A0}"/>
              </a:ext>
            </a:extLst>
          </p:cNvPr>
          <p:cNvSpPr>
            <a:spLocks noGrp="1"/>
          </p:cNvSpPr>
          <p:nvPr>
            <p:ph type="body" sz="quarter" idx="19" hasCustomPrompt="1"/>
          </p:nvPr>
        </p:nvSpPr>
        <p:spPr>
          <a:xfrm>
            <a:off x="2203062" y="2095011"/>
            <a:ext cx="4000554" cy="854103"/>
          </a:xfrm>
          <a:prstGeom prst="rect">
            <a:avLst/>
          </a:prstGeom>
          <a:solidFill>
            <a:schemeClr val="bg2"/>
          </a:solidFill>
        </p:spPr>
        <p:txBody>
          <a:bodyPr/>
          <a:lstStyle>
            <a:lvl1pPr marL="122238" indent="-122238">
              <a:buFont typeface="Arial" panose="020B0604020202020204" pitchFamily="34" charset="0"/>
              <a:buChar char="•"/>
              <a:tabLst/>
              <a:defRPr sz="1400" spc="0">
                <a:solidFill>
                  <a:schemeClr val="accent1"/>
                </a:solidFill>
                <a:latin typeface="DM Sans" pitchFamily="2" charset="77"/>
              </a:defRPr>
            </a:lvl1pPr>
          </a:lstStyle>
          <a:p>
            <a:pPr lvl="0"/>
            <a:r>
              <a:rPr lang="en-US" dirty="0"/>
              <a:t>Small bullet sample small bullet sample small bullet sample small bullet sample</a:t>
            </a:r>
            <a:endParaRPr lang="en-US" i="0" dirty="0"/>
          </a:p>
        </p:txBody>
      </p:sp>
      <p:sp>
        <p:nvSpPr>
          <p:cNvPr id="41" name="Text Placeholder 7">
            <a:extLst>
              <a:ext uri="{FF2B5EF4-FFF2-40B4-BE49-F238E27FC236}">
                <a16:creationId xmlns:a16="http://schemas.microsoft.com/office/drawing/2014/main" id="{A2705B69-933E-5C41-85AB-0D3E11CF3248}"/>
              </a:ext>
            </a:extLst>
          </p:cNvPr>
          <p:cNvSpPr>
            <a:spLocks noGrp="1"/>
          </p:cNvSpPr>
          <p:nvPr>
            <p:ph type="body" sz="quarter" idx="18" hasCustomPrompt="1"/>
          </p:nvPr>
        </p:nvSpPr>
        <p:spPr>
          <a:xfrm>
            <a:off x="338228" y="4294220"/>
            <a:ext cx="1577975" cy="685800"/>
          </a:xfrm>
          <a:prstGeom prst="rect">
            <a:avLst/>
          </a:prstGeom>
        </p:spPr>
        <p:txBody>
          <a:bodyPr/>
          <a:lstStyle>
            <a:lvl1pPr marL="0" indent="0" algn="r">
              <a:buNone/>
              <a:defRPr sz="1200" b="1" cap="all" spc="0" baseline="0">
                <a:solidFill>
                  <a:schemeClr val="accent1"/>
                </a:solidFill>
                <a:latin typeface="DM Sans" pitchFamily="2" charset="77"/>
              </a:defRPr>
            </a:lvl1pPr>
          </a:lstStyle>
          <a:p>
            <a:pPr lvl="0"/>
            <a:r>
              <a:rPr lang="en-US" b="1" dirty="0"/>
              <a:t>Row category</a:t>
            </a:r>
            <a:endParaRPr lang="en-US" dirty="0"/>
          </a:p>
        </p:txBody>
      </p:sp>
      <p:sp>
        <p:nvSpPr>
          <p:cNvPr id="42" name="Text Placeholder 7">
            <a:extLst>
              <a:ext uri="{FF2B5EF4-FFF2-40B4-BE49-F238E27FC236}">
                <a16:creationId xmlns:a16="http://schemas.microsoft.com/office/drawing/2014/main" id="{F2A90CA0-63C2-2A44-AC9D-1D4A8608F926}"/>
              </a:ext>
            </a:extLst>
          </p:cNvPr>
          <p:cNvSpPr>
            <a:spLocks noGrp="1"/>
          </p:cNvSpPr>
          <p:nvPr>
            <p:ph type="body" sz="quarter" idx="17" hasCustomPrompt="1"/>
          </p:nvPr>
        </p:nvSpPr>
        <p:spPr>
          <a:xfrm>
            <a:off x="338228" y="3067737"/>
            <a:ext cx="1577975" cy="685800"/>
          </a:xfrm>
          <a:prstGeom prst="rect">
            <a:avLst/>
          </a:prstGeom>
        </p:spPr>
        <p:txBody>
          <a:bodyPr/>
          <a:lstStyle>
            <a:lvl1pPr marL="0" indent="0" algn="r">
              <a:buNone/>
              <a:defRPr sz="1200" b="1" cap="all" spc="0" baseline="0">
                <a:solidFill>
                  <a:schemeClr val="accent1"/>
                </a:solidFill>
                <a:latin typeface="DM Sans" pitchFamily="2" charset="77"/>
              </a:defRPr>
            </a:lvl1pPr>
          </a:lstStyle>
          <a:p>
            <a:pPr lvl="0"/>
            <a:r>
              <a:rPr lang="en-US" b="1" dirty="0"/>
              <a:t>Row category</a:t>
            </a:r>
            <a:endParaRPr lang="en-US" dirty="0"/>
          </a:p>
        </p:txBody>
      </p:sp>
      <p:sp>
        <p:nvSpPr>
          <p:cNvPr id="44" name="Text Placeholder 7">
            <a:extLst>
              <a:ext uri="{FF2B5EF4-FFF2-40B4-BE49-F238E27FC236}">
                <a16:creationId xmlns:a16="http://schemas.microsoft.com/office/drawing/2014/main" id="{1C353146-606E-A34F-87FE-C04BCA2057BF}"/>
              </a:ext>
            </a:extLst>
          </p:cNvPr>
          <p:cNvSpPr>
            <a:spLocks noGrp="1"/>
          </p:cNvSpPr>
          <p:nvPr>
            <p:ph type="body" sz="quarter" idx="16" hasCustomPrompt="1"/>
          </p:nvPr>
        </p:nvSpPr>
        <p:spPr>
          <a:xfrm>
            <a:off x="338228" y="2137784"/>
            <a:ext cx="1577975" cy="685800"/>
          </a:xfrm>
          <a:prstGeom prst="rect">
            <a:avLst/>
          </a:prstGeom>
        </p:spPr>
        <p:txBody>
          <a:bodyPr/>
          <a:lstStyle>
            <a:lvl1pPr marL="0" indent="0" algn="r">
              <a:buNone/>
              <a:defRPr sz="1200" b="1" cap="all" spc="0" baseline="0">
                <a:solidFill>
                  <a:schemeClr val="accent1"/>
                </a:solidFill>
                <a:latin typeface="DM Sans" pitchFamily="2" charset="77"/>
              </a:defRPr>
            </a:lvl1pPr>
          </a:lstStyle>
          <a:p>
            <a:pPr lvl="0"/>
            <a:r>
              <a:rPr lang="en-US" b="1" dirty="0"/>
              <a:t>Row category</a:t>
            </a:r>
            <a:endParaRPr lang="en-US" dirty="0"/>
          </a:p>
        </p:txBody>
      </p:sp>
      <p:sp>
        <p:nvSpPr>
          <p:cNvPr id="48" name="Text Placeholder 5">
            <a:extLst>
              <a:ext uri="{FF2B5EF4-FFF2-40B4-BE49-F238E27FC236}">
                <a16:creationId xmlns:a16="http://schemas.microsoft.com/office/drawing/2014/main" id="{5E1586DC-7CA3-E24B-8F2D-DD9796BC6D6F}"/>
              </a:ext>
            </a:extLst>
          </p:cNvPr>
          <p:cNvSpPr>
            <a:spLocks noGrp="1"/>
          </p:cNvSpPr>
          <p:nvPr>
            <p:ph type="body" sz="quarter" idx="14" hasCustomPrompt="1"/>
          </p:nvPr>
        </p:nvSpPr>
        <p:spPr>
          <a:xfrm>
            <a:off x="2203061" y="1357058"/>
            <a:ext cx="4000555" cy="566668"/>
          </a:xfrm>
          <a:prstGeom prst="rect">
            <a:avLst/>
          </a:prstGeom>
          <a:solidFill>
            <a:schemeClr val="accent1"/>
          </a:solidFill>
        </p:spPr>
        <p:txBody>
          <a:bodyPr anchor="ctr" anchorCtr="0"/>
          <a:lstStyle>
            <a:lvl1pPr marL="0" indent="0" algn="ctr">
              <a:buNone/>
              <a:defRPr sz="1200" b="1" cap="all" spc="0" baseline="0">
                <a:solidFill>
                  <a:schemeClr val="bg1"/>
                </a:solidFill>
                <a:latin typeface="DM Sans" pitchFamily="2" charset="77"/>
              </a:defRPr>
            </a:lvl1pPr>
          </a:lstStyle>
          <a:p>
            <a:pPr lvl="0"/>
            <a:r>
              <a:rPr lang="en-US" dirty="0"/>
              <a:t>Column category</a:t>
            </a:r>
          </a:p>
        </p:txBody>
      </p:sp>
      <p:sp>
        <p:nvSpPr>
          <p:cNvPr id="22" name="Text Placeholder 8">
            <a:extLst>
              <a:ext uri="{FF2B5EF4-FFF2-40B4-BE49-F238E27FC236}">
                <a16:creationId xmlns:a16="http://schemas.microsoft.com/office/drawing/2014/main" id="{00B3F493-C46C-7949-80BE-A416ACF1ED05}"/>
              </a:ext>
            </a:extLst>
          </p:cNvPr>
          <p:cNvSpPr>
            <a:spLocks noGrp="1"/>
          </p:cNvSpPr>
          <p:nvPr>
            <p:ph type="body" sz="quarter" idx="10" hasCustomPrompt="1"/>
          </p:nvPr>
        </p:nvSpPr>
        <p:spPr>
          <a:xfrm>
            <a:off x="600455" y="381000"/>
            <a:ext cx="8010145"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Two column Grid Slide Header</a:t>
            </a:r>
          </a:p>
        </p:txBody>
      </p:sp>
      <p:sp>
        <p:nvSpPr>
          <p:cNvPr id="23" name="Text Placeholder 10">
            <a:extLst>
              <a:ext uri="{FF2B5EF4-FFF2-40B4-BE49-F238E27FC236}">
                <a16:creationId xmlns:a16="http://schemas.microsoft.com/office/drawing/2014/main" id="{3CDE647B-F740-7746-93A2-8C262653733E}"/>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
        <p:nvSpPr>
          <p:cNvPr id="24" name="Text Placeholder 5">
            <a:extLst>
              <a:ext uri="{FF2B5EF4-FFF2-40B4-BE49-F238E27FC236}">
                <a16:creationId xmlns:a16="http://schemas.microsoft.com/office/drawing/2014/main" id="{160D748A-C02F-4D30-94B3-6A1E514FB637}"/>
              </a:ext>
            </a:extLst>
          </p:cNvPr>
          <p:cNvSpPr>
            <a:spLocks noGrp="1"/>
          </p:cNvSpPr>
          <p:nvPr>
            <p:ph type="body" sz="quarter" idx="25" hasCustomPrompt="1"/>
          </p:nvPr>
        </p:nvSpPr>
        <p:spPr>
          <a:xfrm>
            <a:off x="6286445" y="1357058"/>
            <a:ext cx="4000555" cy="566668"/>
          </a:xfrm>
          <a:prstGeom prst="rect">
            <a:avLst/>
          </a:prstGeom>
          <a:solidFill>
            <a:schemeClr val="accent1"/>
          </a:solidFill>
        </p:spPr>
        <p:txBody>
          <a:bodyPr anchor="ctr" anchorCtr="0"/>
          <a:lstStyle>
            <a:lvl1pPr marL="0" indent="0" algn="ctr">
              <a:buNone/>
              <a:defRPr sz="1200" b="1" cap="all" spc="0" baseline="0">
                <a:solidFill>
                  <a:schemeClr val="bg1"/>
                </a:solidFill>
                <a:latin typeface="DM Sans" pitchFamily="2" charset="77"/>
              </a:defRPr>
            </a:lvl1pPr>
          </a:lstStyle>
          <a:p>
            <a:pPr lvl="0"/>
            <a:r>
              <a:rPr lang="en-US" dirty="0"/>
              <a:t>Column category</a:t>
            </a:r>
          </a:p>
        </p:txBody>
      </p:sp>
      <p:sp>
        <p:nvSpPr>
          <p:cNvPr id="25" name="Text Placeholder 10">
            <a:extLst>
              <a:ext uri="{FF2B5EF4-FFF2-40B4-BE49-F238E27FC236}">
                <a16:creationId xmlns:a16="http://schemas.microsoft.com/office/drawing/2014/main" id="{A140ECF2-32B2-433E-B88B-09EEE5AEEE23}"/>
              </a:ext>
            </a:extLst>
          </p:cNvPr>
          <p:cNvSpPr>
            <a:spLocks noGrp="1"/>
          </p:cNvSpPr>
          <p:nvPr>
            <p:ph type="body" sz="quarter" idx="26" hasCustomPrompt="1"/>
          </p:nvPr>
        </p:nvSpPr>
        <p:spPr>
          <a:xfrm>
            <a:off x="6286445" y="2095011"/>
            <a:ext cx="4000554" cy="854103"/>
          </a:xfrm>
          <a:prstGeom prst="rect">
            <a:avLst/>
          </a:prstGeom>
          <a:solidFill>
            <a:schemeClr val="bg2"/>
          </a:solidFill>
        </p:spPr>
        <p:txBody>
          <a:bodyPr/>
          <a:lstStyle>
            <a:lvl1pPr marL="122238" indent="-122238">
              <a:buFont typeface="Arial" panose="020B0604020202020204" pitchFamily="34" charset="0"/>
              <a:buChar char="•"/>
              <a:tabLst/>
              <a:defRPr sz="1400" spc="0">
                <a:solidFill>
                  <a:schemeClr val="accent1"/>
                </a:solidFill>
                <a:latin typeface="DM Sans" pitchFamily="2" charset="77"/>
              </a:defRPr>
            </a:lvl1pPr>
          </a:lstStyle>
          <a:p>
            <a:pPr lvl="0"/>
            <a:r>
              <a:rPr lang="en-US" dirty="0"/>
              <a:t>Small bullet sample small bullet sample small bullet sample small bullet sample</a:t>
            </a:r>
            <a:endParaRPr lang="en-US" i="0" dirty="0"/>
          </a:p>
        </p:txBody>
      </p:sp>
      <p:sp>
        <p:nvSpPr>
          <p:cNvPr id="26" name="Text Placeholder 10">
            <a:extLst>
              <a:ext uri="{FF2B5EF4-FFF2-40B4-BE49-F238E27FC236}">
                <a16:creationId xmlns:a16="http://schemas.microsoft.com/office/drawing/2014/main" id="{A63D5318-B417-45B9-99B1-094A8C75574B}"/>
              </a:ext>
            </a:extLst>
          </p:cNvPr>
          <p:cNvSpPr>
            <a:spLocks noGrp="1"/>
          </p:cNvSpPr>
          <p:nvPr>
            <p:ph type="body" sz="quarter" idx="27" hasCustomPrompt="1"/>
          </p:nvPr>
        </p:nvSpPr>
        <p:spPr>
          <a:xfrm>
            <a:off x="2203062" y="3067693"/>
            <a:ext cx="4000554" cy="1101536"/>
          </a:xfrm>
          <a:prstGeom prst="rect">
            <a:avLst/>
          </a:prstGeom>
          <a:solidFill>
            <a:schemeClr val="bg2"/>
          </a:solidFill>
        </p:spPr>
        <p:txBody>
          <a:bodyPr/>
          <a:lstStyle>
            <a:lvl1pPr marL="122238" indent="-122238">
              <a:buFont typeface="Arial" panose="020B0604020202020204" pitchFamily="34" charset="0"/>
              <a:buChar char="•"/>
              <a:tabLst/>
              <a:defRPr sz="1400" spc="0">
                <a:solidFill>
                  <a:schemeClr val="accent1"/>
                </a:solidFill>
                <a:latin typeface="DM Sans" pitchFamily="2" charset="77"/>
              </a:defRPr>
            </a:lvl1pPr>
          </a:lstStyle>
          <a:p>
            <a:pPr lvl="0"/>
            <a:r>
              <a:rPr lang="en-US" dirty="0"/>
              <a:t>Small bullet sample small bullet sample small bullet sample small bullet sample</a:t>
            </a:r>
            <a:endParaRPr lang="en-US" i="0" dirty="0"/>
          </a:p>
        </p:txBody>
      </p:sp>
      <p:sp>
        <p:nvSpPr>
          <p:cNvPr id="27" name="Text Placeholder 10">
            <a:extLst>
              <a:ext uri="{FF2B5EF4-FFF2-40B4-BE49-F238E27FC236}">
                <a16:creationId xmlns:a16="http://schemas.microsoft.com/office/drawing/2014/main" id="{A5EAC399-CD3B-45E7-8EDA-7C201231E6B1}"/>
              </a:ext>
            </a:extLst>
          </p:cNvPr>
          <p:cNvSpPr>
            <a:spLocks noGrp="1"/>
          </p:cNvSpPr>
          <p:nvPr>
            <p:ph type="body" sz="quarter" idx="28" hasCustomPrompt="1"/>
          </p:nvPr>
        </p:nvSpPr>
        <p:spPr>
          <a:xfrm>
            <a:off x="6286445" y="3067693"/>
            <a:ext cx="4000554" cy="1101536"/>
          </a:xfrm>
          <a:prstGeom prst="rect">
            <a:avLst/>
          </a:prstGeom>
          <a:solidFill>
            <a:schemeClr val="bg2"/>
          </a:solidFill>
        </p:spPr>
        <p:txBody>
          <a:bodyPr/>
          <a:lstStyle>
            <a:lvl1pPr marL="122238" indent="-122238">
              <a:buFont typeface="Arial" panose="020B0604020202020204" pitchFamily="34" charset="0"/>
              <a:buChar char="•"/>
              <a:tabLst/>
              <a:defRPr sz="1400" spc="0">
                <a:solidFill>
                  <a:schemeClr val="accent1"/>
                </a:solidFill>
                <a:latin typeface="DM Sans" pitchFamily="2" charset="77"/>
              </a:defRPr>
            </a:lvl1pPr>
          </a:lstStyle>
          <a:p>
            <a:pPr lvl="0"/>
            <a:r>
              <a:rPr lang="en-US" dirty="0"/>
              <a:t>Small bullet sample small bullet sample small bullet sample small bullet sample</a:t>
            </a:r>
            <a:endParaRPr lang="en-US" i="0" dirty="0"/>
          </a:p>
        </p:txBody>
      </p:sp>
      <p:sp>
        <p:nvSpPr>
          <p:cNvPr id="38" name="Text Placeholder 10">
            <a:extLst>
              <a:ext uri="{FF2B5EF4-FFF2-40B4-BE49-F238E27FC236}">
                <a16:creationId xmlns:a16="http://schemas.microsoft.com/office/drawing/2014/main" id="{A64A3C6A-E4EC-4E90-BE6B-A8EF70458237}"/>
              </a:ext>
            </a:extLst>
          </p:cNvPr>
          <p:cNvSpPr>
            <a:spLocks noGrp="1"/>
          </p:cNvSpPr>
          <p:nvPr>
            <p:ph type="body" sz="quarter" idx="29" hasCustomPrompt="1"/>
          </p:nvPr>
        </p:nvSpPr>
        <p:spPr>
          <a:xfrm>
            <a:off x="2198348" y="4263775"/>
            <a:ext cx="4000554" cy="1927005"/>
          </a:xfrm>
          <a:prstGeom prst="rect">
            <a:avLst/>
          </a:prstGeom>
          <a:solidFill>
            <a:schemeClr val="bg2"/>
          </a:solidFill>
        </p:spPr>
        <p:txBody>
          <a:bodyPr/>
          <a:lstStyle>
            <a:lvl1pPr marL="122238" indent="-122238">
              <a:buFont typeface="Arial" panose="020B0604020202020204" pitchFamily="34" charset="0"/>
              <a:buChar char="•"/>
              <a:tabLst/>
              <a:defRPr sz="1400" spc="0">
                <a:solidFill>
                  <a:schemeClr val="accent1"/>
                </a:solidFill>
                <a:latin typeface="DM Sans" pitchFamily="2" charset="77"/>
              </a:defRPr>
            </a:lvl1pPr>
          </a:lstStyle>
          <a:p>
            <a:pPr lvl="0"/>
            <a:r>
              <a:rPr lang="en-US" dirty="0"/>
              <a:t>Small bullet sample small bullet sample small bullet sample small bullet sample</a:t>
            </a:r>
            <a:endParaRPr lang="en-US" i="0" dirty="0"/>
          </a:p>
        </p:txBody>
      </p:sp>
      <p:sp>
        <p:nvSpPr>
          <p:cNvPr id="43" name="Text Placeholder 10">
            <a:extLst>
              <a:ext uri="{FF2B5EF4-FFF2-40B4-BE49-F238E27FC236}">
                <a16:creationId xmlns:a16="http://schemas.microsoft.com/office/drawing/2014/main" id="{5D556919-8BEC-4ED3-99C3-7787A6F2D508}"/>
              </a:ext>
            </a:extLst>
          </p:cNvPr>
          <p:cNvSpPr>
            <a:spLocks noGrp="1"/>
          </p:cNvSpPr>
          <p:nvPr>
            <p:ph type="body" sz="quarter" idx="30" hasCustomPrompt="1"/>
          </p:nvPr>
        </p:nvSpPr>
        <p:spPr>
          <a:xfrm>
            <a:off x="6286445" y="4263775"/>
            <a:ext cx="4000554" cy="1927005"/>
          </a:xfrm>
          <a:prstGeom prst="rect">
            <a:avLst/>
          </a:prstGeom>
          <a:solidFill>
            <a:schemeClr val="bg2"/>
          </a:solidFill>
        </p:spPr>
        <p:txBody>
          <a:bodyPr/>
          <a:lstStyle>
            <a:lvl1pPr marL="122238" indent="-122238">
              <a:buFont typeface="Arial" panose="020B0604020202020204" pitchFamily="34" charset="0"/>
              <a:buChar char="•"/>
              <a:tabLst/>
              <a:defRPr sz="1400" spc="0">
                <a:solidFill>
                  <a:schemeClr val="accent1"/>
                </a:solidFill>
                <a:latin typeface="DM Sans" pitchFamily="2" charset="77"/>
              </a:defRPr>
            </a:lvl1pPr>
          </a:lstStyle>
          <a:p>
            <a:pPr lvl="0"/>
            <a:r>
              <a:rPr lang="en-US" dirty="0"/>
              <a:t>Small bullet sample small bullet sample small bullet sample small bullet sample</a:t>
            </a:r>
            <a:endParaRPr lang="en-US" i="0" dirty="0"/>
          </a:p>
        </p:txBody>
      </p:sp>
    </p:spTree>
    <p:extLst>
      <p:ext uri="{BB962C8B-B14F-4D97-AF65-F5344CB8AC3E}">
        <p14:creationId xmlns:p14="http://schemas.microsoft.com/office/powerpoint/2010/main" val="4097024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Grid">
    <p:spTree>
      <p:nvGrpSpPr>
        <p:cNvPr id="1" name=""/>
        <p:cNvGrpSpPr/>
        <p:nvPr/>
      </p:nvGrpSpPr>
      <p:grpSpPr>
        <a:xfrm>
          <a:off x="0" y="0"/>
          <a:ext cx="0" cy="0"/>
          <a:chOff x="0" y="0"/>
          <a:chExt cx="0" cy="0"/>
        </a:xfrm>
      </p:grpSpPr>
      <p:sp>
        <p:nvSpPr>
          <p:cNvPr id="61" name="Text Placeholder 2">
            <a:extLst>
              <a:ext uri="{FF2B5EF4-FFF2-40B4-BE49-F238E27FC236}">
                <a16:creationId xmlns:a16="http://schemas.microsoft.com/office/drawing/2014/main" id="{BA93DBDD-6F4F-0A4F-8DCE-7A6114634788}"/>
              </a:ext>
            </a:extLst>
          </p:cNvPr>
          <p:cNvSpPr>
            <a:spLocks noGrp="1"/>
          </p:cNvSpPr>
          <p:nvPr>
            <p:ph type="body" sz="quarter" idx="14" hasCustomPrompt="1"/>
          </p:nvPr>
        </p:nvSpPr>
        <p:spPr>
          <a:xfrm>
            <a:off x="742253" y="1725654"/>
            <a:ext cx="3017520" cy="731520"/>
          </a:xfrm>
          <a:prstGeom prst="rect">
            <a:avLst/>
          </a:prstGeom>
          <a:solidFill>
            <a:schemeClr val="accent1"/>
          </a:solidFill>
        </p:spPr>
        <p:txBody>
          <a:bodyPr anchor="ctr" anchorCtr="0"/>
          <a:lstStyle>
            <a:lvl1pPr marL="0" indent="0" algn="ctr">
              <a:buNone/>
              <a:defRPr lang="en-US" sz="2000" b="1" cap="all" spc="0" baseline="0" dirty="0">
                <a:solidFill>
                  <a:schemeClr val="bg1"/>
                </a:solidFill>
                <a:latin typeface="DM Sans" pitchFamily="2" charset="77"/>
              </a:defRPr>
            </a:lvl1pPr>
          </a:lstStyle>
          <a:p>
            <a:pPr marL="228600" lvl="0" indent="-228600" algn="ctr"/>
            <a:r>
              <a:rPr lang="en-US" dirty="0"/>
              <a:t>TITLE</a:t>
            </a:r>
          </a:p>
        </p:txBody>
      </p:sp>
      <p:sp>
        <p:nvSpPr>
          <p:cNvPr id="62" name="Text Placeholder 8">
            <a:extLst>
              <a:ext uri="{FF2B5EF4-FFF2-40B4-BE49-F238E27FC236}">
                <a16:creationId xmlns:a16="http://schemas.microsoft.com/office/drawing/2014/main" id="{90521967-22B6-2D4A-B66D-A1084E08CCDB}"/>
              </a:ext>
            </a:extLst>
          </p:cNvPr>
          <p:cNvSpPr>
            <a:spLocks noGrp="1"/>
          </p:cNvSpPr>
          <p:nvPr>
            <p:ph type="body" sz="quarter" idx="10" hasCustomPrompt="1"/>
          </p:nvPr>
        </p:nvSpPr>
        <p:spPr>
          <a:xfrm>
            <a:off x="609600" y="381000"/>
            <a:ext cx="8818114" cy="347137"/>
          </a:xfrm>
          <a:prstGeom prst="rect">
            <a:avLst/>
          </a:prstGeom>
        </p:spPr>
        <p:txBody>
          <a:bodyPr/>
          <a:lstStyle>
            <a:lvl1pPr marL="0" indent="0">
              <a:buNone/>
              <a:defRPr sz="2000" b="0" cap="all" spc="0" baseline="0">
                <a:solidFill>
                  <a:schemeClr val="accent4"/>
                </a:solidFill>
                <a:latin typeface="Bebas Neue" panose="020B0606020202050201" pitchFamily="34" charset="77"/>
              </a:defRPr>
            </a:lvl1pPr>
          </a:lstStyle>
          <a:p>
            <a:pPr lvl="0"/>
            <a:r>
              <a:rPr lang="en-US" dirty="0"/>
              <a:t>Three column grid Slide Header</a:t>
            </a:r>
          </a:p>
        </p:txBody>
      </p:sp>
      <p:sp>
        <p:nvSpPr>
          <p:cNvPr id="70" name="Text Placeholder 61">
            <a:extLst>
              <a:ext uri="{FF2B5EF4-FFF2-40B4-BE49-F238E27FC236}">
                <a16:creationId xmlns:a16="http://schemas.microsoft.com/office/drawing/2014/main" id="{1E28D994-8DD6-984E-A331-6165FFA1987F}"/>
              </a:ext>
            </a:extLst>
          </p:cNvPr>
          <p:cNvSpPr>
            <a:spLocks noGrp="1"/>
          </p:cNvSpPr>
          <p:nvPr>
            <p:ph type="body" sz="quarter" idx="35" hasCustomPrompt="1"/>
          </p:nvPr>
        </p:nvSpPr>
        <p:spPr>
          <a:xfrm>
            <a:off x="742252" y="2853955"/>
            <a:ext cx="3017520" cy="914400"/>
          </a:xfrm>
          <a:prstGeom prst="rect">
            <a:avLst/>
          </a:prstGeom>
        </p:spPr>
        <p:txBody>
          <a:bodyPr anchor="ctr" anchorCtr="0"/>
          <a:lstStyle>
            <a:lvl1pPr marL="0" indent="0" algn="ctr">
              <a:buNone/>
              <a:defRPr sz="1400" spc="0">
                <a:solidFill>
                  <a:schemeClr val="accent1"/>
                </a:solidFill>
                <a:latin typeface="DM Sans" pitchFamily="2" charset="77"/>
              </a:defRPr>
            </a:lvl1pPr>
          </a:lstStyle>
          <a:p>
            <a:pPr lvl="0"/>
            <a:r>
              <a:rPr lang="en-US" dirty="0"/>
              <a:t>Content</a:t>
            </a:r>
          </a:p>
        </p:txBody>
      </p:sp>
      <p:sp>
        <p:nvSpPr>
          <p:cNvPr id="71" name="Text Placeholder 61">
            <a:extLst>
              <a:ext uri="{FF2B5EF4-FFF2-40B4-BE49-F238E27FC236}">
                <a16:creationId xmlns:a16="http://schemas.microsoft.com/office/drawing/2014/main" id="{EA23534F-C75E-BC46-AC60-8A1B80C27C5B}"/>
              </a:ext>
            </a:extLst>
          </p:cNvPr>
          <p:cNvSpPr>
            <a:spLocks noGrp="1"/>
          </p:cNvSpPr>
          <p:nvPr>
            <p:ph type="body" sz="quarter" idx="36" hasCustomPrompt="1"/>
          </p:nvPr>
        </p:nvSpPr>
        <p:spPr>
          <a:xfrm>
            <a:off x="742252" y="4358098"/>
            <a:ext cx="3017520" cy="914400"/>
          </a:xfrm>
          <a:prstGeom prst="rect">
            <a:avLst/>
          </a:prstGeom>
        </p:spPr>
        <p:txBody>
          <a:bodyPr anchor="ctr" anchorCtr="0"/>
          <a:lstStyle>
            <a:lvl1pPr marL="0" indent="0" algn="ctr">
              <a:buNone/>
              <a:defRPr sz="1400" spc="0">
                <a:solidFill>
                  <a:schemeClr val="accent1"/>
                </a:solidFill>
                <a:latin typeface="DM Sans" pitchFamily="2" charset="77"/>
              </a:defRPr>
            </a:lvl1pPr>
          </a:lstStyle>
          <a:p>
            <a:pPr lvl="0"/>
            <a:r>
              <a:rPr lang="en-US" dirty="0"/>
              <a:t>Content</a:t>
            </a:r>
          </a:p>
        </p:txBody>
      </p:sp>
      <p:sp>
        <p:nvSpPr>
          <p:cNvPr id="72" name="Text Placeholder 61">
            <a:extLst>
              <a:ext uri="{FF2B5EF4-FFF2-40B4-BE49-F238E27FC236}">
                <a16:creationId xmlns:a16="http://schemas.microsoft.com/office/drawing/2014/main" id="{BF11459B-B65C-EC42-B574-EC4FA1519387}"/>
              </a:ext>
            </a:extLst>
          </p:cNvPr>
          <p:cNvSpPr>
            <a:spLocks noGrp="1"/>
          </p:cNvSpPr>
          <p:nvPr>
            <p:ph type="body" sz="quarter" idx="37" hasCustomPrompt="1"/>
          </p:nvPr>
        </p:nvSpPr>
        <p:spPr>
          <a:xfrm>
            <a:off x="4562126" y="2864502"/>
            <a:ext cx="3017520" cy="914400"/>
          </a:xfrm>
          <a:prstGeom prst="rect">
            <a:avLst/>
          </a:prstGeom>
        </p:spPr>
        <p:txBody>
          <a:bodyPr anchor="ctr" anchorCtr="0"/>
          <a:lstStyle>
            <a:lvl1pPr marL="0" indent="0" algn="ctr">
              <a:buNone/>
              <a:defRPr sz="1400" spc="0">
                <a:solidFill>
                  <a:schemeClr val="accent1"/>
                </a:solidFill>
                <a:latin typeface="DM Sans" pitchFamily="2" charset="77"/>
              </a:defRPr>
            </a:lvl1pPr>
          </a:lstStyle>
          <a:p>
            <a:pPr lvl="0"/>
            <a:r>
              <a:rPr lang="en-US" dirty="0"/>
              <a:t>Content</a:t>
            </a:r>
          </a:p>
        </p:txBody>
      </p:sp>
      <p:sp>
        <p:nvSpPr>
          <p:cNvPr id="73" name="Text Placeholder 61">
            <a:extLst>
              <a:ext uri="{FF2B5EF4-FFF2-40B4-BE49-F238E27FC236}">
                <a16:creationId xmlns:a16="http://schemas.microsoft.com/office/drawing/2014/main" id="{8E6CFF06-258B-484F-92D8-C56F0A223093}"/>
              </a:ext>
            </a:extLst>
          </p:cNvPr>
          <p:cNvSpPr>
            <a:spLocks noGrp="1"/>
          </p:cNvSpPr>
          <p:nvPr>
            <p:ph type="body" sz="quarter" idx="38" hasCustomPrompt="1"/>
          </p:nvPr>
        </p:nvSpPr>
        <p:spPr>
          <a:xfrm>
            <a:off x="4562126" y="4368645"/>
            <a:ext cx="3017520" cy="914400"/>
          </a:xfrm>
          <a:prstGeom prst="rect">
            <a:avLst/>
          </a:prstGeom>
        </p:spPr>
        <p:txBody>
          <a:bodyPr anchor="ctr" anchorCtr="0"/>
          <a:lstStyle>
            <a:lvl1pPr marL="0" indent="0" algn="ctr">
              <a:buNone/>
              <a:defRPr sz="1400" spc="0">
                <a:solidFill>
                  <a:schemeClr val="accent1"/>
                </a:solidFill>
                <a:latin typeface="DM Sans" pitchFamily="2" charset="77"/>
              </a:defRPr>
            </a:lvl1pPr>
          </a:lstStyle>
          <a:p>
            <a:pPr lvl="0"/>
            <a:r>
              <a:rPr lang="en-US" dirty="0"/>
              <a:t>Content</a:t>
            </a:r>
          </a:p>
        </p:txBody>
      </p:sp>
      <p:sp>
        <p:nvSpPr>
          <p:cNvPr id="74" name="Text Placeholder 61">
            <a:extLst>
              <a:ext uri="{FF2B5EF4-FFF2-40B4-BE49-F238E27FC236}">
                <a16:creationId xmlns:a16="http://schemas.microsoft.com/office/drawing/2014/main" id="{D7C359EA-9B10-E444-B5B3-5CABDF30E780}"/>
              </a:ext>
            </a:extLst>
          </p:cNvPr>
          <p:cNvSpPr>
            <a:spLocks noGrp="1"/>
          </p:cNvSpPr>
          <p:nvPr>
            <p:ph type="body" sz="quarter" idx="39" hasCustomPrompt="1"/>
          </p:nvPr>
        </p:nvSpPr>
        <p:spPr>
          <a:xfrm>
            <a:off x="8382000" y="2853955"/>
            <a:ext cx="3017520" cy="914400"/>
          </a:xfrm>
          <a:prstGeom prst="rect">
            <a:avLst/>
          </a:prstGeom>
        </p:spPr>
        <p:txBody>
          <a:bodyPr anchor="ctr" anchorCtr="0"/>
          <a:lstStyle>
            <a:lvl1pPr marL="0" indent="0" algn="ctr">
              <a:buNone/>
              <a:defRPr sz="1400" spc="0">
                <a:solidFill>
                  <a:schemeClr val="accent1"/>
                </a:solidFill>
                <a:latin typeface="DM Sans" pitchFamily="2" charset="77"/>
              </a:defRPr>
            </a:lvl1pPr>
          </a:lstStyle>
          <a:p>
            <a:pPr lvl="0"/>
            <a:r>
              <a:rPr lang="en-US" dirty="0"/>
              <a:t>Content</a:t>
            </a:r>
          </a:p>
        </p:txBody>
      </p:sp>
      <p:sp>
        <p:nvSpPr>
          <p:cNvPr id="75" name="Text Placeholder 61">
            <a:extLst>
              <a:ext uri="{FF2B5EF4-FFF2-40B4-BE49-F238E27FC236}">
                <a16:creationId xmlns:a16="http://schemas.microsoft.com/office/drawing/2014/main" id="{0B89B17F-DD52-7548-82E4-DAB9E2EF1267}"/>
              </a:ext>
            </a:extLst>
          </p:cNvPr>
          <p:cNvSpPr>
            <a:spLocks noGrp="1"/>
          </p:cNvSpPr>
          <p:nvPr>
            <p:ph type="body" sz="quarter" idx="40" hasCustomPrompt="1"/>
          </p:nvPr>
        </p:nvSpPr>
        <p:spPr>
          <a:xfrm>
            <a:off x="8382000" y="4358098"/>
            <a:ext cx="3017520" cy="914400"/>
          </a:xfrm>
          <a:prstGeom prst="rect">
            <a:avLst/>
          </a:prstGeom>
        </p:spPr>
        <p:txBody>
          <a:bodyPr anchor="ctr" anchorCtr="0"/>
          <a:lstStyle>
            <a:lvl1pPr marL="0" indent="0" algn="ctr">
              <a:buNone/>
              <a:defRPr sz="1400" spc="0">
                <a:solidFill>
                  <a:schemeClr val="accent1"/>
                </a:solidFill>
                <a:latin typeface="DM Sans" pitchFamily="2" charset="77"/>
              </a:defRPr>
            </a:lvl1pPr>
          </a:lstStyle>
          <a:p>
            <a:pPr lvl="0"/>
            <a:r>
              <a:rPr lang="en-US" dirty="0"/>
              <a:t>Content</a:t>
            </a:r>
          </a:p>
        </p:txBody>
      </p:sp>
      <p:sp>
        <p:nvSpPr>
          <p:cNvPr id="23" name="Text Placeholder 10">
            <a:extLst>
              <a:ext uri="{FF2B5EF4-FFF2-40B4-BE49-F238E27FC236}">
                <a16:creationId xmlns:a16="http://schemas.microsoft.com/office/drawing/2014/main" id="{B8643980-6F89-A74D-A97B-37761C7E920F}"/>
              </a:ext>
            </a:extLst>
          </p:cNvPr>
          <p:cNvSpPr>
            <a:spLocks noGrp="1"/>
          </p:cNvSpPr>
          <p:nvPr>
            <p:ph type="body" sz="quarter" idx="11" hasCustomPrompt="1"/>
          </p:nvPr>
        </p:nvSpPr>
        <p:spPr>
          <a:xfrm>
            <a:off x="603504"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spc="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
        <p:nvSpPr>
          <p:cNvPr id="24" name="Text Placeholder 2">
            <a:extLst>
              <a:ext uri="{FF2B5EF4-FFF2-40B4-BE49-F238E27FC236}">
                <a16:creationId xmlns:a16="http://schemas.microsoft.com/office/drawing/2014/main" id="{98868472-D68F-4B58-8006-61044FF7DA44}"/>
              </a:ext>
            </a:extLst>
          </p:cNvPr>
          <p:cNvSpPr>
            <a:spLocks noGrp="1"/>
          </p:cNvSpPr>
          <p:nvPr>
            <p:ph type="body" sz="quarter" idx="41" hasCustomPrompt="1"/>
          </p:nvPr>
        </p:nvSpPr>
        <p:spPr>
          <a:xfrm>
            <a:off x="4562126" y="1725654"/>
            <a:ext cx="3017520" cy="731520"/>
          </a:xfrm>
          <a:prstGeom prst="rect">
            <a:avLst/>
          </a:prstGeom>
          <a:solidFill>
            <a:schemeClr val="accent1"/>
          </a:solidFill>
        </p:spPr>
        <p:txBody>
          <a:bodyPr anchor="ctr" anchorCtr="0"/>
          <a:lstStyle>
            <a:lvl1pPr marL="0" indent="0" algn="ctr">
              <a:buNone/>
              <a:defRPr lang="en-US" sz="2000" b="1" cap="all" spc="0" baseline="0" dirty="0">
                <a:solidFill>
                  <a:schemeClr val="bg1"/>
                </a:solidFill>
                <a:latin typeface="DM Sans" pitchFamily="2" charset="77"/>
              </a:defRPr>
            </a:lvl1pPr>
          </a:lstStyle>
          <a:p>
            <a:pPr marL="228600" lvl="0" indent="-228600" algn="ctr"/>
            <a:r>
              <a:rPr lang="en-US" dirty="0"/>
              <a:t>TITLE</a:t>
            </a:r>
          </a:p>
        </p:txBody>
      </p:sp>
      <p:sp>
        <p:nvSpPr>
          <p:cNvPr id="25" name="Text Placeholder 2">
            <a:extLst>
              <a:ext uri="{FF2B5EF4-FFF2-40B4-BE49-F238E27FC236}">
                <a16:creationId xmlns:a16="http://schemas.microsoft.com/office/drawing/2014/main" id="{BA39443E-4BA0-467C-8559-9171D978B82C}"/>
              </a:ext>
            </a:extLst>
          </p:cNvPr>
          <p:cNvSpPr>
            <a:spLocks noGrp="1"/>
          </p:cNvSpPr>
          <p:nvPr>
            <p:ph type="body" sz="quarter" idx="42" hasCustomPrompt="1"/>
          </p:nvPr>
        </p:nvSpPr>
        <p:spPr>
          <a:xfrm>
            <a:off x="8382000" y="1725654"/>
            <a:ext cx="3017520" cy="731520"/>
          </a:xfrm>
          <a:prstGeom prst="rect">
            <a:avLst/>
          </a:prstGeom>
          <a:solidFill>
            <a:schemeClr val="accent1"/>
          </a:solidFill>
        </p:spPr>
        <p:txBody>
          <a:bodyPr anchor="ctr" anchorCtr="0"/>
          <a:lstStyle>
            <a:lvl1pPr marL="0" indent="0" algn="ctr">
              <a:buNone/>
              <a:defRPr lang="en-US" sz="2000" b="1" cap="all" spc="0" baseline="0" dirty="0">
                <a:solidFill>
                  <a:schemeClr val="bg1"/>
                </a:solidFill>
                <a:latin typeface="DM Sans" pitchFamily="2" charset="77"/>
              </a:defRPr>
            </a:lvl1pPr>
          </a:lstStyle>
          <a:p>
            <a:pPr marL="228600" lvl="0" indent="-228600" algn="ctr"/>
            <a:r>
              <a:rPr lang="en-US" dirty="0"/>
              <a:t>TITLE</a:t>
            </a:r>
          </a:p>
        </p:txBody>
      </p:sp>
    </p:spTree>
    <p:extLst>
      <p:ext uri="{BB962C8B-B14F-4D97-AF65-F5344CB8AC3E}">
        <p14:creationId xmlns:p14="http://schemas.microsoft.com/office/powerpoint/2010/main" val="2030645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875428D-4C5C-A849-9B5B-866A00438A2A}"/>
              </a:ext>
            </a:extLst>
          </p:cNvPr>
          <p:cNvSpPr txBox="1"/>
          <p:nvPr userDrawn="1"/>
        </p:nvSpPr>
        <p:spPr>
          <a:xfrm>
            <a:off x="11405978" y="6474023"/>
            <a:ext cx="481222" cy="246221"/>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FD05BBB-0E6C-45FC-B6AD-A481CDED7F75}" type="slidenum">
              <a:rPr kumimoji="0" lang="en-US" sz="1000" b="0" i="0" u="none" strike="noStrike" kern="1200" cap="none" spc="300" normalizeH="0" baseline="0" noProof="0">
                <a:ln>
                  <a:noFill/>
                </a:ln>
                <a:solidFill>
                  <a:schemeClr val="bg1"/>
                </a:solidFill>
                <a:effectLst/>
                <a:uLnTx/>
                <a:uFillTx/>
                <a:latin typeface="DM Sans Medium" pitchFamily="2" charset="77"/>
                <a:ea typeface="Tahoma" panose="020B0604030504040204" pitchFamily="34" charset="0"/>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chemeClr val="bg1"/>
              </a:solidFill>
              <a:effectLst/>
              <a:uLnTx/>
              <a:uFillTx/>
              <a:latin typeface="DM Sans Medium" pitchFamily="2" charset="77"/>
              <a:ea typeface="Tahoma" panose="020B060403050404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341808B6-F8CC-5041-A2DB-E51A230E32A8}"/>
              </a:ext>
            </a:extLst>
          </p:cNvPr>
          <p:cNvSpPr txBox="1"/>
          <p:nvPr userDrawn="1"/>
        </p:nvSpPr>
        <p:spPr>
          <a:xfrm>
            <a:off x="3330799" y="6430089"/>
            <a:ext cx="7316105" cy="123111"/>
          </a:xfrm>
          <a:prstGeom prst="rect">
            <a:avLst/>
          </a:prstGeom>
          <a:noFill/>
        </p:spPr>
        <p:txBody>
          <a:bodyPr wrap="non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300"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rPr>
              <a:t>BLUE CROSS BLUE SHIELD OF MASSACHUSETTS |</a:t>
            </a:r>
            <a:r>
              <a:rPr kumimoji="0" lang="en-US" sz="800" b="0" i="0" u="none" strike="noStrike" kern="1200" cap="none" spc="300"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rPr>
              <a:t> CONFIDENTIAL – NOT FOR DISTRIBUTION</a:t>
            </a:r>
            <a:endParaRPr kumimoji="0" lang="en-US" sz="800" b="0" i="0" u="none" strike="noStrike" kern="1200" cap="none" spc="0" normalizeH="0" baseline="0" noProof="0" dirty="0">
              <a:ln>
                <a:noFill/>
              </a:ln>
              <a:solidFill>
                <a:schemeClr val="bg1">
                  <a:lumMod val="50000"/>
                </a:schemeClr>
              </a:solidFill>
              <a:effectLst/>
              <a:uLnTx/>
              <a:uFillTx/>
              <a:latin typeface="DM Sans" pitchFamily="2" charset="77"/>
              <a:ea typeface="Tahoma" panose="020B060403050404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119CF78B-8C05-4A4A-80E3-5AA1D8D510F2}"/>
              </a:ext>
            </a:extLst>
          </p:cNvPr>
          <p:cNvSpPr/>
          <p:nvPr userDrawn="1"/>
        </p:nvSpPr>
        <p:spPr>
          <a:xfrm>
            <a:off x="5358384" y="6620961"/>
            <a:ext cx="5257800" cy="84639"/>
          </a:xfrm>
          <a:prstGeom prst="rect">
            <a:avLst/>
          </a:prstGeom>
        </p:spPr>
        <p:txBody>
          <a:bodyPr wrap="square" lIns="0" tIns="0" rIns="0" bIns="0">
            <a:spAutoFit/>
          </a:bodyPr>
          <a:lstStyle/>
          <a:p>
            <a:pPr marL="0" indent="0" algn="r">
              <a:tabLst>
                <a:tab pos="2566988" algn="l"/>
              </a:tabLst>
            </a:pPr>
            <a:r>
              <a:rPr lang="en-US" sz="550" b="0" i="0" u="none" strike="noStrike" dirty="0">
                <a:solidFill>
                  <a:srgbClr val="999999"/>
                </a:solidFill>
                <a:effectLst/>
                <a:latin typeface="Roboto" charset="0"/>
              </a:rPr>
              <a:t>Blue Cross Blue Shield of Massachusetts is an Independent Licensee of the Blue Cross and Blue Shield Association.</a:t>
            </a:r>
            <a:endParaRPr lang="en-US" sz="550" dirty="0"/>
          </a:p>
        </p:txBody>
      </p:sp>
      <p:pic>
        <p:nvPicPr>
          <p:cNvPr id="5" name="Picture 4" descr="A picture containing object, clock, drawing&#10;&#10;Description automatically generated">
            <a:extLst>
              <a:ext uri="{FF2B5EF4-FFF2-40B4-BE49-F238E27FC236}">
                <a16:creationId xmlns:a16="http://schemas.microsoft.com/office/drawing/2014/main" id="{1375DD4F-72FB-DC45-A82F-BCB8C643AE48}"/>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525125" y="228600"/>
            <a:ext cx="1133475" cy="457200"/>
          </a:xfrm>
          <a:prstGeom prst="rect">
            <a:avLst/>
          </a:prstGeom>
        </p:spPr>
      </p:pic>
    </p:spTree>
    <p:extLst>
      <p:ext uri="{BB962C8B-B14F-4D97-AF65-F5344CB8AC3E}">
        <p14:creationId xmlns:p14="http://schemas.microsoft.com/office/powerpoint/2010/main" val="1276688113"/>
      </p:ext>
    </p:extLst>
  </p:cSld>
  <p:clrMap bg1="lt1" tx1="dk1" bg2="lt2" tx2="dk2" accent1="accent1" accent2="accent2" accent3="accent3" accent4="accent4" accent5="accent5" accent6="accent6" hlink="hlink" folHlink="folHlink"/>
  <p:sldLayoutIdLst>
    <p:sldLayoutId id="2147484563" r:id="rId1"/>
    <p:sldLayoutId id="2147484549" r:id="rId2"/>
    <p:sldLayoutId id="2147484576" r:id="rId3"/>
    <p:sldLayoutId id="2147484577" r:id="rId4"/>
    <p:sldLayoutId id="2147484575" r:id="rId5"/>
    <p:sldLayoutId id="2147484547" r:id="rId6"/>
    <p:sldLayoutId id="2147484484" r:id="rId7"/>
    <p:sldLayoutId id="2147484545" r:id="rId8"/>
    <p:sldLayoutId id="2147484532" r:id="rId9"/>
    <p:sldLayoutId id="2147484565" r:id="rId10"/>
    <p:sldLayoutId id="2147484529" r:id="rId11"/>
    <p:sldLayoutId id="2147484571" r:id="rId12"/>
    <p:sldLayoutId id="214748456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840">
          <p15:clr>
            <a:srgbClr val="F26B43"/>
          </p15:clr>
        </p15:guide>
        <p15:guide id="2" pos="3840">
          <p15:clr>
            <a:srgbClr val="F26B43"/>
          </p15:clr>
        </p15:guide>
        <p15:guide id="4" pos="7296">
          <p15:clr>
            <a:srgbClr val="F26B43"/>
          </p15:clr>
        </p15:guide>
        <p15:guide id="6" orient="horz" pos="1104">
          <p15:clr>
            <a:srgbClr val="F26B43"/>
          </p15:clr>
        </p15:guide>
        <p15:guide id="7" pos="432">
          <p15:clr>
            <a:srgbClr val="F26B43"/>
          </p15:clr>
        </p15:guide>
        <p15:guide id="8" orient="horz" pos="384">
          <p15:clr>
            <a:srgbClr val="F26B43"/>
          </p15:clr>
        </p15:guide>
        <p15:guide id="9" orient="horz" pos="624">
          <p15:clr>
            <a:srgbClr val="F26B43"/>
          </p15:clr>
        </p15:guide>
        <p15:guide id="10" orient="horz" pos="28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327830"/>
      </p:ext>
    </p:extLst>
  </p:cSld>
  <p:clrMap bg1="lt1" tx1="dk1" bg2="lt2" tx2="dk2" accent1="accent1" accent2="accent2" accent3="accent3" accent4="accent4" accent5="accent5" accent6="accent6" hlink="hlink" folHlink="folHlink"/>
  <p:sldLayoutIdLst>
    <p:sldLayoutId id="21474845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4A24B91E-FC7F-421A-8EE0-4740B91DB024}"/>
              </a:ext>
            </a:extLst>
          </p:cNvPr>
          <p:cNvSpPr>
            <a:spLocks noGrp="1"/>
          </p:cNvSpPr>
          <p:nvPr>
            <p:ph type="body" sz="quarter" idx="10"/>
          </p:nvPr>
        </p:nvSpPr>
        <p:spPr>
          <a:xfrm>
            <a:off x="609599" y="3664025"/>
            <a:ext cx="9525000" cy="296361"/>
          </a:xfrm>
        </p:spPr>
        <p:txBody>
          <a:bodyPr/>
          <a:lstStyle/>
          <a:p>
            <a:r>
              <a:rPr lang="en-US" sz="2000" dirty="0"/>
              <a:t>Q3 2024 Report</a:t>
            </a:r>
          </a:p>
        </p:txBody>
      </p:sp>
      <p:sp>
        <p:nvSpPr>
          <p:cNvPr id="12" name="Text Placeholder 11">
            <a:extLst>
              <a:ext uri="{FF2B5EF4-FFF2-40B4-BE49-F238E27FC236}">
                <a16:creationId xmlns:a16="http://schemas.microsoft.com/office/drawing/2014/main" id="{8FCC9F69-E177-4236-8FBB-DFA130AEF89F}"/>
              </a:ext>
            </a:extLst>
          </p:cNvPr>
          <p:cNvSpPr>
            <a:spLocks noGrp="1"/>
          </p:cNvSpPr>
          <p:nvPr>
            <p:ph type="body" sz="quarter" idx="12"/>
          </p:nvPr>
        </p:nvSpPr>
        <p:spPr>
          <a:xfrm>
            <a:off x="609599" y="2438400"/>
            <a:ext cx="3048000" cy="276999"/>
          </a:xfrm>
        </p:spPr>
        <p:txBody>
          <a:bodyPr/>
          <a:lstStyle/>
          <a:p>
            <a:r>
              <a:rPr lang="en-US" dirty="0"/>
              <a:t>October 18, 2024</a:t>
            </a:r>
          </a:p>
        </p:txBody>
      </p:sp>
      <p:sp>
        <p:nvSpPr>
          <p:cNvPr id="13" name="Text Placeholder 12">
            <a:extLst>
              <a:ext uri="{FF2B5EF4-FFF2-40B4-BE49-F238E27FC236}">
                <a16:creationId xmlns:a16="http://schemas.microsoft.com/office/drawing/2014/main" id="{5FB9F84C-2F2B-4551-A001-2124E9760244}"/>
              </a:ext>
            </a:extLst>
          </p:cNvPr>
          <p:cNvSpPr>
            <a:spLocks noGrp="1"/>
          </p:cNvSpPr>
          <p:nvPr>
            <p:ph type="body" sz="quarter" idx="15"/>
          </p:nvPr>
        </p:nvSpPr>
        <p:spPr>
          <a:xfrm>
            <a:off x="609599" y="2970956"/>
            <a:ext cx="9525000" cy="612649"/>
          </a:xfrm>
        </p:spPr>
        <p:txBody>
          <a:bodyPr lIns="0" rIns="0"/>
          <a:lstStyle/>
          <a:p>
            <a:r>
              <a:rPr lang="en-US" dirty="0"/>
              <a:t>Nonstandard offering workgroup | trends	</a:t>
            </a:r>
          </a:p>
        </p:txBody>
      </p:sp>
      <p:sp>
        <p:nvSpPr>
          <p:cNvPr id="14" name="Text Placeholder 13">
            <a:extLst>
              <a:ext uri="{FF2B5EF4-FFF2-40B4-BE49-F238E27FC236}">
                <a16:creationId xmlns:a16="http://schemas.microsoft.com/office/drawing/2014/main" id="{90DD974C-E7B3-469D-8B09-1F3DBDA061A5}"/>
              </a:ext>
            </a:extLst>
          </p:cNvPr>
          <p:cNvSpPr>
            <a:spLocks noGrp="1"/>
          </p:cNvSpPr>
          <p:nvPr>
            <p:ph type="body" sz="quarter" idx="16"/>
          </p:nvPr>
        </p:nvSpPr>
        <p:spPr>
          <a:xfrm>
            <a:off x="609598" y="4121225"/>
            <a:ext cx="11734802" cy="276999"/>
          </a:xfrm>
        </p:spPr>
        <p:txBody>
          <a:bodyPr/>
          <a:lstStyle/>
          <a:p>
            <a:r>
              <a:rPr lang="en-US" sz="2000" dirty="0"/>
              <a:t>Prepared by: </a:t>
            </a:r>
          </a:p>
          <a:p>
            <a:r>
              <a:rPr lang="en-US" sz="2000" dirty="0"/>
              <a:t>Colleen Williams - Risk Management Advisory Services</a:t>
            </a:r>
          </a:p>
        </p:txBody>
      </p:sp>
    </p:spTree>
    <p:extLst>
      <p:ext uri="{BB962C8B-B14F-4D97-AF65-F5344CB8AC3E}">
        <p14:creationId xmlns:p14="http://schemas.microsoft.com/office/powerpoint/2010/main" val="32021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0AD6A7-F811-4240-B672-F31A291667CD}"/>
              </a:ext>
            </a:extLst>
          </p:cNvPr>
          <p:cNvSpPr>
            <a:spLocks noGrp="1"/>
          </p:cNvSpPr>
          <p:nvPr>
            <p:ph type="body" sz="quarter" idx="14"/>
          </p:nvPr>
        </p:nvSpPr>
        <p:spPr/>
        <p:txBody>
          <a:bodyPr/>
          <a:lstStyle/>
          <a:p>
            <a:r>
              <a:rPr lang="en-US" dirty="0"/>
              <a:t>AGENDA</a:t>
            </a:r>
          </a:p>
        </p:txBody>
      </p:sp>
      <p:sp>
        <p:nvSpPr>
          <p:cNvPr id="3" name="Text Placeholder 2">
            <a:extLst>
              <a:ext uri="{FF2B5EF4-FFF2-40B4-BE49-F238E27FC236}">
                <a16:creationId xmlns:a16="http://schemas.microsoft.com/office/drawing/2014/main" id="{EA184359-FBD3-4A64-916C-EF3685736D71}"/>
              </a:ext>
            </a:extLst>
          </p:cNvPr>
          <p:cNvSpPr>
            <a:spLocks noGrp="1"/>
          </p:cNvSpPr>
          <p:nvPr>
            <p:ph type="body" sz="quarter" idx="12"/>
          </p:nvPr>
        </p:nvSpPr>
        <p:spPr/>
        <p:txBody>
          <a:bodyPr/>
          <a:lstStyle/>
          <a:p>
            <a:pPr marL="457200" indent="-457200">
              <a:buClr>
                <a:schemeClr val="bg1"/>
              </a:buClr>
              <a:buFont typeface="+mj-lt"/>
              <a:buAutoNum type="arabicPeriod"/>
            </a:pPr>
            <a:r>
              <a:rPr lang="en-US" dirty="0">
                <a:solidFill>
                  <a:schemeClr val="bg1"/>
                </a:solidFill>
                <a:latin typeface="DM Sans" pitchFamily="2" charset="0"/>
              </a:rPr>
              <a:t>NSO Key Summary Updates</a:t>
            </a:r>
          </a:p>
          <a:p>
            <a:pPr marL="457200" indent="-457200">
              <a:buClr>
                <a:schemeClr val="bg1"/>
              </a:buClr>
              <a:buFont typeface="+mj-lt"/>
              <a:buAutoNum type="arabicPeriod"/>
            </a:pPr>
            <a:r>
              <a:rPr lang="en-US" dirty="0">
                <a:solidFill>
                  <a:schemeClr val="bg1"/>
                </a:solidFill>
                <a:latin typeface="DM Sans" pitchFamily="2" charset="0"/>
              </a:rPr>
              <a:t>Q3 NSO Statistics</a:t>
            </a:r>
          </a:p>
          <a:p>
            <a:pPr marL="457200" indent="-457200">
              <a:buClr>
                <a:schemeClr val="bg1"/>
              </a:buClr>
              <a:buFont typeface="+mj-lt"/>
              <a:buAutoNum type="arabicPeriod"/>
            </a:pPr>
            <a:r>
              <a:rPr lang="en-US" dirty="0">
                <a:solidFill>
                  <a:schemeClr val="bg1"/>
                </a:solidFill>
                <a:latin typeface="DM Sans" pitchFamily="2" charset="0"/>
              </a:rPr>
              <a:t>Three-year trends</a:t>
            </a:r>
          </a:p>
          <a:p>
            <a:pPr marL="457200" indent="-457200">
              <a:buClr>
                <a:schemeClr val="bg1"/>
              </a:buClr>
              <a:buFont typeface="+mj-lt"/>
              <a:buAutoNum type="arabicPeriod"/>
            </a:pPr>
            <a:r>
              <a:rPr lang="en-US" dirty="0">
                <a:solidFill>
                  <a:schemeClr val="bg1"/>
                </a:solidFill>
                <a:latin typeface="DM Sans" pitchFamily="2" charset="0"/>
              </a:rPr>
              <a:t>Identified Risks &amp; Mitigation </a:t>
            </a:r>
          </a:p>
          <a:p>
            <a:pPr marL="457200" indent="-457200">
              <a:buClr>
                <a:schemeClr val="bg1"/>
              </a:buClr>
              <a:buFont typeface="+mj-lt"/>
              <a:buAutoNum type="arabicPeriod"/>
            </a:pPr>
            <a:r>
              <a:rPr lang="en-US" dirty="0">
                <a:solidFill>
                  <a:schemeClr val="bg1"/>
                </a:solidFill>
                <a:latin typeface="DM Sans" pitchFamily="2" charset="0"/>
              </a:rPr>
              <a:t>Appendix</a:t>
            </a:r>
          </a:p>
          <a:p>
            <a:endParaRPr lang="en-US" dirty="0">
              <a:latin typeface="DM Sans" pitchFamily="2" charset="0"/>
            </a:endParaRPr>
          </a:p>
        </p:txBody>
      </p:sp>
    </p:spTree>
    <p:extLst>
      <p:ext uri="{BB962C8B-B14F-4D97-AF65-F5344CB8AC3E}">
        <p14:creationId xmlns:p14="http://schemas.microsoft.com/office/powerpoint/2010/main" val="2533931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EB1DE-ACD2-40E3-BCA3-C185C9B04511}"/>
              </a:ext>
            </a:extLst>
          </p:cNvPr>
          <p:cNvSpPr>
            <a:spLocks noGrp="1"/>
          </p:cNvSpPr>
          <p:nvPr>
            <p:ph type="body" sz="quarter" idx="10"/>
          </p:nvPr>
        </p:nvSpPr>
        <p:spPr>
          <a:xfrm>
            <a:off x="419631" y="190362"/>
            <a:ext cx="8010145" cy="347137"/>
          </a:xfrm>
        </p:spPr>
        <p:txBody>
          <a:bodyPr/>
          <a:lstStyle/>
          <a:p>
            <a:r>
              <a:rPr lang="en-US" sz="2400" dirty="0"/>
              <a:t>NSO KEY SUMMARY UPDATES Q3 2024</a:t>
            </a:r>
          </a:p>
        </p:txBody>
      </p:sp>
      <p:graphicFrame>
        <p:nvGraphicFramePr>
          <p:cNvPr id="4" name="Table 4">
            <a:extLst>
              <a:ext uri="{FF2B5EF4-FFF2-40B4-BE49-F238E27FC236}">
                <a16:creationId xmlns:a16="http://schemas.microsoft.com/office/drawing/2014/main" id="{E640B707-1262-4542-BDBD-ACF1FE8B582F}"/>
              </a:ext>
            </a:extLst>
          </p:cNvPr>
          <p:cNvGraphicFramePr>
            <a:graphicFrameLocks noGrp="1"/>
          </p:cNvGraphicFramePr>
          <p:nvPr>
            <p:extLst>
              <p:ext uri="{D42A27DB-BD31-4B8C-83A1-F6EECF244321}">
                <p14:modId xmlns:p14="http://schemas.microsoft.com/office/powerpoint/2010/main" val="2742789686"/>
              </p:ext>
            </p:extLst>
          </p:nvPr>
        </p:nvGraphicFramePr>
        <p:xfrm>
          <a:off x="419632" y="670559"/>
          <a:ext cx="3695168" cy="5488706"/>
        </p:xfrm>
        <a:graphic>
          <a:graphicData uri="http://schemas.openxmlformats.org/drawingml/2006/table">
            <a:tbl>
              <a:tblPr firstRow="1" bandRow="1">
                <a:tableStyleId>{69012ECD-51FC-41F1-AA8D-1B2483CD663E}</a:tableStyleId>
              </a:tblPr>
              <a:tblGrid>
                <a:gridCol w="3695168">
                  <a:extLst>
                    <a:ext uri="{9D8B030D-6E8A-4147-A177-3AD203B41FA5}">
                      <a16:colId xmlns:a16="http://schemas.microsoft.com/office/drawing/2014/main" val="1286064086"/>
                    </a:ext>
                  </a:extLst>
                </a:gridCol>
              </a:tblGrid>
              <a:tr h="344956">
                <a:tc>
                  <a:txBody>
                    <a:bodyPr/>
                    <a:lstStyle/>
                    <a:p>
                      <a:pPr algn="ctr"/>
                      <a:endParaRPr lang="en-US" sz="900" dirty="0">
                        <a:latin typeface="DM Sans" pitchFamily="2" charset="0"/>
                      </a:endParaRPr>
                    </a:p>
                  </a:txBody>
                  <a:tcPr>
                    <a:lnB w="6350" cap="flat" cmpd="sng" algn="ctr">
                      <a:noFill/>
                      <a:prstDash val="solid"/>
                      <a:miter lim="800000"/>
                    </a:lnB>
                  </a:tcPr>
                </a:tc>
                <a:extLst>
                  <a:ext uri="{0D108BD9-81ED-4DB2-BD59-A6C34878D82A}">
                    <a16:rowId xmlns:a16="http://schemas.microsoft.com/office/drawing/2014/main" val="408002066"/>
                  </a:ext>
                </a:extLst>
              </a:tr>
              <a:tr h="514375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000" b="1" kern="1200" dirty="0">
                        <a:solidFill>
                          <a:schemeClr val="accent2">
                            <a:lumMod val="75000"/>
                          </a:schemeClr>
                        </a:solidFill>
                        <a:effectLst/>
                        <a:latin typeface="DM Sans" pitchFamily="2" charset="0"/>
                        <a:ea typeface="+mn-ea"/>
                        <a:cs typeface="Calibri"/>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100" b="1" kern="1200" dirty="0">
                          <a:solidFill>
                            <a:schemeClr val="accent2">
                              <a:lumMod val="75000"/>
                            </a:schemeClr>
                          </a:solidFill>
                          <a:latin typeface="Aptos" panose="020B0004020202020204" pitchFamily="34" charset="0"/>
                          <a:ea typeface="+mn-ea"/>
                          <a:cs typeface="+mn-cs"/>
                        </a:rPr>
                        <a:t>Infertility Services</a:t>
                      </a:r>
                      <a:endParaRPr lang="en-US" sz="1100" b="0" kern="1200" dirty="0">
                        <a:solidFill>
                          <a:schemeClr val="accent2">
                            <a:lumMod val="75000"/>
                          </a:schemeClr>
                        </a:solidFill>
                        <a:latin typeface="Aptos" panose="020B0004020202020204" pitchFamily="34" charset="0"/>
                        <a:ea typeface="+mn-ea"/>
                        <a:cs typeface="+mn-cs"/>
                      </a:endParaRP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Growing demand for more comprehensive reproductive care</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Specialized support and cost efficiencies leading to carve out to 3</a:t>
                      </a:r>
                      <a:r>
                        <a:rPr lang="en-US" sz="1050" b="0" kern="1200" baseline="30000" dirty="0">
                          <a:solidFill>
                            <a:schemeClr val="accent2">
                              <a:lumMod val="75000"/>
                            </a:schemeClr>
                          </a:solidFill>
                          <a:latin typeface="Aptos" panose="020B0004020202020204" pitchFamily="34" charset="0"/>
                          <a:ea typeface="+mn-ea"/>
                          <a:cs typeface="+mn-cs"/>
                        </a:rPr>
                        <a:t>rd</a:t>
                      </a:r>
                      <a:r>
                        <a:rPr lang="en-US" sz="1050" b="0" kern="1200" dirty="0">
                          <a:solidFill>
                            <a:schemeClr val="accent2">
                              <a:lumMod val="75000"/>
                            </a:schemeClr>
                          </a:solidFill>
                          <a:latin typeface="Aptos" panose="020B0004020202020204" pitchFamily="34" charset="0"/>
                          <a:ea typeface="+mn-ea"/>
                          <a:cs typeface="+mn-cs"/>
                        </a:rPr>
                        <a:t> party providers</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Voluntary egg cryopreservation provide options to preserve fertility</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More inclusive, flexibility solutions</a:t>
                      </a: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endParaRPr lang="en-US" sz="1100" b="1" kern="1200" dirty="0">
                        <a:solidFill>
                          <a:schemeClr val="accent2">
                            <a:lumMod val="75000"/>
                          </a:schemeClr>
                        </a:solidFill>
                        <a:latin typeface="Aptos" panose="020B0004020202020204" pitchFamily="34" charset="0"/>
                        <a:ea typeface="+mn-ea"/>
                        <a:cs typeface="+mn-cs"/>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100" b="1" kern="1200" dirty="0">
                          <a:solidFill>
                            <a:schemeClr val="accent2">
                              <a:lumMod val="75000"/>
                            </a:schemeClr>
                          </a:solidFill>
                          <a:latin typeface="Aptos" panose="020B0004020202020204" pitchFamily="34" charset="0"/>
                          <a:ea typeface="+mn-ea"/>
                          <a:cs typeface="+mn-cs"/>
                        </a:rPr>
                        <a:t>Day Surgery</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Focus on efficiency, convenience and cost savings.</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Advances in anesthesia leading to request to allow benefits covered by acupuncturists, certified registered nurse  anesthetist and other physicians.</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Addressing copayment ensure better affordability</a:t>
                      </a: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endParaRPr lang="en-US" sz="1100" b="1" kern="1200" dirty="0">
                        <a:solidFill>
                          <a:schemeClr val="accent2">
                            <a:lumMod val="75000"/>
                          </a:schemeClr>
                        </a:solidFill>
                        <a:latin typeface="Aptos" panose="020B0004020202020204" pitchFamily="34" charset="0"/>
                        <a:ea typeface="+mn-ea"/>
                        <a:cs typeface="+mn-cs"/>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100" b="1" kern="1200" dirty="0">
                          <a:solidFill>
                            <a:schemeClr val="accent2">
                              <a:lumMod val="75000"/>
                            </a:schemeClr>
                          </a:solidFill>
                          <a:latin typeface="Aptos" panose="020B0004020202020204" pitchFamily="34" charset="0"/>
                          <a:ea typeface="+mn-ea"/>
                          <a:cs typeface="+mn-cs"/>
                        </a:rPr>
                        <a:t>Inpatient Admission</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sz="1050" b="0" kern="1200" dirty="0">
                          <a:solidFill>
                            <a:schemeClr val="accent2">
                              <a:lumMod val="75000"/>
                            </a:schemeClr>
                          </a:solidFill>
                          <a:latin typeface="Aptos" panose="020B0004020202020204" pitchFamily="34" charset="0"/>
                          <a:ea typeface="+mn-ea"/>
                          <a:cs typeface="+mn-cs"/>
                        </a:rPr>
                        <a:t>By limiting skilled nursing, chronic disease &amp; rehabilitation hospital and general hospital employers hope to limit the risk of unnecessarily prolonged admissions and helps with transition to lower cost care settings such as home health</a:t>
                      </a:r>
                    </a:p>
                    <a:p>
                      <a:pPr marL="628650" marR="0" lvl="1" indent="-171450" algn="l" defTabSz="914400" rtl="0" eaLnBrk="1" fontAlgn="auto" latinLnBrk="0" hangingPunct="1">
                        <a:lnSpc>
                          <a:spcPct val="100000"/>
                        </a:lnSpc>
                        <a:spcBef>
                          <a:spcPct val="0"/>
                        </a:spcBef>
                        <a:spcAft>
                          <a:spcPts val="0"/>
                        </a:spcAft>
                        <a:buClrTx/>
                        <a:buSzTx/>
                        <a:buFont typeface="Courier New" panose="02070309020205020404" pitchFamily="49" charset="0"/>
                        <a:buChar char="o"/>
                        <a:tabLst/>
                        <a:defRPr/>
                      </a:pPr>
                      <a:endParaRPr lang="en-US" sz="1050" b="0" kern="1200" dirty="0">
                        <a:solidFill>
                          <a:schemeClr val="accent2">
                            <a:lumMod val="75000"/>
                          </a:schemeClr>
                        </a:solidFill>
                        <a:latin typeface="Aptos" panose="020B0004020202020204" pitchFamily="34" charset="0"/>
                        <a:ea typeface="+mn-ea"/>
                        <a:cs typeface="+mn-cs"/>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100" b="1" kern="1200" dirty="0">
                          <a:solidFill>
                            <a:schemeClr val="accent2">
                              <a:lumMod val="75000"/>
                            </a:schemeClr>
                          </a:solidFill>
                          <a:latin typeface="Aptos" panose="020B0004020202020204" pitchFamily="34" charset="0"/>
                          <a:ea typeface="+mn-ea"/>
                          <a:cs typeface="+mn-cs"/>
                        </a:rPr>
                        <a:t>Breast Imaging</a:t>
                      </a:r>
                    </a:p>
                    <a:p>
                      <a:pPr marL="628650" marR="0" lvl="1"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100" b="0" kern="1200" dirty="0">
                          <a:solidFill>
                            <a:schemeClr val="accent2">
                              <a:lumMod val="75000"/>
                            </a:schemeClr>
                          </a:solidFill>
                          <a:latin typeface="Aptos" panose="020B0004020202020204" pitchFamily="34" charset="0"/>
                          <a:ea typeface="+mn-ea"/>
                          <a:cs typeface="+mn-cs"/>
                        </a:rPr>
                        <a:t>Remove financial barriers by allowing access to ultrasounds when dense breast tissue is an issue can lead to earlier diagnosis &amp; better outcomes</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535008847"/>
                  </a:ext>
                </a:extLst>
              </a:tr>
            </a:tbl>
          </a:graphicData>
        </a:graphic>
      </p:graphicFrame>
      <p:graphicFrame>
        <p:nvGraphicFramePr>
          <p:cNvPr id="7" name="Table 6">
            <a:extLst>
              <a:ext uri="{FF2B5EF4-FFF2-40B4-BE49-F238E27FC236}">
                <a16:creationId xmlns:a16="http://schemas.microsoft.com/office/drawing/2014/main" id="{56685917-E66F-4D35-A479-D4FD30FFA672}"/>
              </a:ext>
            </a:extLst>
          </p:cNvPr>
          <p:cNvGraphicFramePr>
            <a:graphicFrameLocks noGrp="1"/>
          </p:cNvGraphicFramePr>
          <p:nvPr>
            <p:extLst>
              <p:ext uri="{D42A27DB-BD31-4B8C-83A1-F6EECF244321}">
                <p14:modId xmlns:p14="http://schemas.microsoft.com/office/powerpoint/2010/main" val="1825004778"/>
              </p:ext>
            </p:extLst>
          </p:nvPr>
        </p:nvGraphicFramePr>
        <p:xfrm>
          <a:off x="4560377" y="908966"/>
          <a:ext cx="3869399" cy="342908"/>
        </p:xfrm>
        <a:graphic>
          <a:graphicData uri="http://schemas.openxmlformats.org/drawingml/2006/table">
            <a:tbl>
              <a:tblPr/>
              <a:tblGrid>
                <a:gridCol w="3869399">
                  <a:extLst>
                    <a:ext uri="{9D8B030D-6E8A-4147-A177-3AD203B41FA5}">
                      <a16:colId xmlns:a16="http://schemas.microsoft.com/office/drawing/2014/main" val="20000"/>
                    </a:ext>
                  </a:extLst>
                </a:gridCol>
              </a:tblGrid>
              <a:tr h="321315">
                <a:tc>
                  <a:txBody>
                    <a:bodyPr/>
                    <a:lstStyle/>
                    <a:p>
                      <a:pPr marL="228600" marR="0" lvl="0" indent="-228600" algn="ctr" defTabSz="914400" rtl="0" eaLnBrk="1" fontAlgn="base" latinLnBrk="0" hangingPunct="1">
                        <a:lnSpc>
                          <a:spcPct val="100000"/>
                        </a:lnSpc>
                        <a:spcBef>
                          <a:spcPct val="0"/>
                        </a:spcBef>
                        <a:spcAft>
                          <a:spcPts val="300"/>
                        </a:spcAft>
                        <a:buClrTx/>
                        <a:buSzTx/>
                        <a:buFont typeface="Wingdings" pitchFamily="2" charset="2"/>
                        <a:buNone/>
                        <a:tabLst/>
                        <a:defRPr/>
                      </a:pPr>
                      <a:r>
                        <a:rPr kumimoji="0" lang="en-US" sz="1800" b="0" i="0" u="none" strike="noStrike" kern="1200" cap="none" normalizeH="0" baseline="0" dirty="0">
                          <a:ln>
                            <a:noFill/>
                          </a:ln>
                          <a:solidFill>
                            <a:schemeClr val="bg1"/>
                          </a:solidFill>
                          <a:effectLst/>
                          <a:latin typeface="Bebas Neue" panose="020B0606020202050201" pitchFamily="34" charset="0"/>
                          <a:ea typeface="ＭＳ Ｐゴシック" pitchFamily="34" charset="-128"/>
                          <a:cs typeface="Calibri" panose="020F0502020204030204" pitchFamily="34" charset="0"/>
                        </a:rPr>
                        <a:t>Q3 2024 Leading trends</a:t>
                      </a:r>
                    </a:p>
                  </a:txBody>
                  <a:tcPr marL="68583" marR="68583" marT="34294" marB="34294"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bl>
          </a:graphicData>
        </a:graphic>
      </p:graphicFrame>
      <p:pic>
        <p:nvPicPr>
          <p:cNvPr id="3" name="Picture 2" descr="Hot Topic Icon Images – Browse 3,026 Stock Photos, Vectors ...">
            <a:extLst>
              <a:ext uri="{FF2B5EF4-FFF2-40B4-BE49-F238E27FC236}">
                <a16:creationId xmlns:a16="http://schemas.microsoft.com/office/drawing/2014/main" id="{85889243-81C1-CEB8-42F7-0DB94420EBD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853" t="32257" r="11420" b="41937"/>
          <a:stretch/>
        </p:blipFill>
        <p:spPr bwMode="auto">
          <a:xfrm>
            <a:off x="1676400" y="698735"/>
            <a:ext cx="1143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rend Icon - Slide Team">
            <a:extLst>
              <a:ext uri="{FF2B5EF4-FFF2-40B4-BE49-F238E27FC236}">
                <a16:creationId xmlns:a16="http://schemas.microsoft.com/office/drawing/2014/main" id="{4C3FA0D4-42FC-4F60-A5D5-0DB9F74B67B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1935" t="22987" b="8196"/>
          <a:stretch/>
        </p:blipFill>
        <p:spPr bwMode="auto">
          <a:xfrm>
            <a:off x="4204386" y="471384"/>
            <a:ext cx="1116227" cy="992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Chart 8">
            <a:extLst>
              <a:ext uri="{FF2B5EF4-FFF2-40B4-BE49-F238E27FC236}">
                <a16:creationId xmlns:a16="http://schemas.microsoft.com/office/drawing/2014/main" id="{1618D583-5081-0D9E-1CF9-610750DC75F6}"/>
              </a:ext>
            </a:extLst>
          </p:cNvPr>
          <p:cNvGraphicFramePr/>
          <p:nvPr>
            <p:extLst>
              <p:ext uri="{D42A27DB-BD31-4B8C-83A1-F6EECF244321}">
                <p14:modId xmlns:p14="http://schemas.microsoft.com/office/powerpoint/2010/main" val="4068271518"/>
              </p:ext>
            </p:extLst>
          </p:nvPr>
        </p:nvGraphicFramePr>
        <p:xfrm>
          <a:off x="3694308" y="1463586"/>
          <a:ext cx="4955784" cy="350686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Table 9">
            <a:extLst>
              <a:ext uri="{FF2B5EF4-FFF2-40B4-BE49-F238E27FC236}">
                <a16:creationId xmlns:a16="http://schemas.microsoft.com/office/drawing/2014/main" id="{BA80EAD7-F3C2-0795-DF8E-82F9FD0D5529}"/>
              </a:ext>
            </a:extLst>
          </p:cNvPr>
          <p:cNvGraphicFramePr>
            <a:graphicFrameLocks noGrp="1"/>
          </p:cNvGraphicFramePr>
          <p:nvPr>
            <p:extLst>
              <p:ext uri="{D42A27DB-BD31-4B8C-83A1-F6EECF244321}">
                <p14:modId xmlns:p14="http://schemas.microsoft.com/office/powerpoint/2010/main" val="868145835"/>
              </p:ext>
            </p:extLst>
          </p:nvPr>
        </p:nvGraphicFramePr>
        <p:xfrm>
          <a:off x="8229599" y="1003535"/>
          <a:ext cx="3581401" cy="5036820"/>
        </p:xfrm>
        <a:graphic>
          <a:graphicData uri="http://schemas.openxmlformats.org/drawingml/2006/table">
            <a:tbl>
              <a:tblPr firstRow="1" bandRow="1">
                <a:tableStyleId>{5A111915-BE36-4E01-A7E5-04B1672EAD32}</a:tableStyleId>
              </a:tblPr>
              <a:tblGrid>
                <a:gridCol w="3581401">
                  <a:extLst>
                    <a:ext uri="{9D8B030D-6E8A-4147-A177-3AD203B41FA5}">
                      <a16:colId xmlns:a16="http://schemas.microsoft.com/office/drawing/2014/main" val="1196078792"/>
                    </a:ext>
                  </a:extLst>
                </a:gridCol>
              </a:tblGrid>
              <a:tr h="347137">
                <a:tc>
                  <a:txBody>
                    <a:bodyPr/>
                    <a:lstStyle/>
                    <a:p>
                      <a:pPr algn="ctr"/>
                      <a:r>
                        <a:rPr lang="en-US" dirty="0">
                          <a:solidFill>
                            <a:schemeClr val="tx1"/>
                          </a:solidFill>
                        </a:rPr>
                        <a:t>Growth Opportunities</a:t>
                      </a:r>
                    </a:p>
                    <a:p>
                      <a:endParaRPr lang="en-US" sz="1050" b="0" dirty="0">
                        <a:solidFill>
                          <a:schemeClr val="tx1"/>
                        </a:solidFill>
                      </a:endParaRPr>
                    </a:p>
                    <a:p>
                      <a:r>
                        <a:rPr lang="en-US" sz="1100" b="1" dirty="0">
                          <a:solidFill>
                            <a:schemeClr val="tx1"/>
                          </a:solidFill>
                        </a:rPr>
                        <a:t>Extra-contractual agreements:</a:t>
                      </a:r>
                    </a:p>
                    <a:p>
                      <a:pPr marL="171450" indent="-171450">
                        <a:buFont typeface="Arial" panose="020B0604020202020204" pitchFamily="34" charset="0"/>
                        <a:buChar char="•"/>
                      </a:pPr>
                      <a:r>
                        <a:rPr lang="en-US" sz="1050" b="0" dirty="0">
                          <a:solidFill>
                            <a:schemeClr val="tx1"/>
                          </a:solidFill>
                        </a:rPr>
                        <a:t>Ability to contract with out-of-state providers regardless of par status with another Blues plan</a:t>
                      </a:r>
                    </a:p>
                    <a:p>
                      <a:endParaRPr lang="en-US" sz="1050" b="0" dirty="0">
                        <a:solidFill>
                          <a:schemeClr val="tx1"/>
                        </a:solidFill>
                      </a:endParaRPr>
                    </a:p>
                    <a:p>
                      <a:pPr marL="0" indent="0">
                        <a:buFont typeface="Arial" panose="020B0604020202020204" pitchFamily="34" charset="0"/>
                        <a:buNone/>
                      </a:pPr>
                      <a:r>
                        <a:rPr lang="en-US" sz="1100" b="1" dirty="0">
                          <a:solidFill>
                            <a:schemeClr val="tx1"/>
                          </a:solidFill>
                        </a:rPr>
                        <a:t>Benefit Exclusion on Therapeutic Molded Shoes &amp; Inserts: </a:t>
                      </a:r>
                    </a:p>
                    <a:p>
                      <a:pPr marL="171450" indent="-171450">
                        <a:buFont typeface="Arial" panose="020B0604020202020204" pitchFamily="34" charset="0"/>
                        <a:buChar char="•"/>
                      </a:pPr>
                      <a:r>
                        <a:rPr lang="en-US" sz="1050" b="0" dirty="0">
                          <a:solidFill>
                            <a:schemeClr val="tx1"/>
                          </a:solidFill>
                        </a:rPr>
                        <a:t>Developing alternative solutions for accounts looking to exclude benefits for therapeutic molded shoes and insert despite diagnosis of severe diabetic food disease.</a:t>
                      </a:r>
                    </a:p>
                    <a:p>
                      <a:pPr marL="171450" indent="-171450">
                        <a:buFont typeface="Arial" panose="020B0604020202020204" pitchFamily="34" charset="0"/>
                        <a:buChar char="•"/>
                      </a:pPr>
                      <a:r>
                        <a:rPr lang="en-US" sz="1050" b="0" dirty="0">
                          <a:solidFill>
                            <a:schemeClr val="tx1"/>
                          </a:solidFill>
                        </a:rPr>
                        <a:t>Promoting less costly intervention like routine foot care, and treating infections early, education on proper footwear especially for account with a large population</a:t>
                      </a:r>
                    </a:p>
                    <a:p>
                      <a:pPr marL="171450" indent="-171450">
                        <a:buFont typeface="Arial" panose="020B0604020202020204" pitchFamily="34" charset="0"/>
                        <a:buChar char="•"/>
                      </a:pPr>
                      <a:endParaRPr lang="en-US" sz="1050" b="0" dirty="0">
                        <a:solidFill>
                          <a:schemeClr val="tx1"/>
                        </a:solidFill>
                      </a:endParaRPr>
                    </a:p>
                    <a:p>
                      <a:pPr marL="0" indent="0">
                        <a:buFont typeface="Arial" panose="020B0604020202020204" pitchFamily="34" charset="0"/>
                        <a:buNone/>
                      </a:pPr>
                      <a:r>
                        <a:rPr lang="en-US" sz="1100" b="1" dirty="0">
                          <a:solidFill>
                            <a:schemeClr val="tx1"/>
                          </a:solidFill>
                        </a:rPr>
                        <a:t>Subrogation services administered by third party vendors:</a:t>
                      </a:r>
                    </a:p>
                    <a:p>
                      <a:pPr marL="171450" indent="-171450">
                        <a:buFont typeface="Arial" panose="020B0604020202020204" pitchFamily="34" charset="0"/>
                        <a:buChar char="•"/>
                      </a:pPr>
                      <a:r>
                        <a:rPr lang="en-US" sz="1050" b="0" dirty="0">
                          <a:solidFill>
                            <a:schemeClr val="tx1"/>
                          </a:solidFill>
                        </a:rPr>
                        <a:t>Developing a more cost-efficient way for account to carve out subrogation services and reduce administrative burden</a:t>
                      </a:r>
                    </a:p>
                    <a:p>
                      <a:pPr marL="171450" indent="-171450">
                        <a:buFont typeface="Arial" panose="020B0604020202020204" pitchFamily="34" charset="0"/>
                        <a:buChar char="•"/>
                      </a:pPr>
                      <a:r>
                        <a:rPr lang="en-US" sz="1050" b="0" dirty="0">
                          <a:solidFill>
                            <a:schemeClr val="tx1"/>
                          </a:solidFill>
                        </a:rPr>
                        <a:t>Leveraging TPAs to manage subrogation efforts. In some cases, could provide expertise, dedicated resources and technology to identify recovery opportunities, or explore these technologies for a more cost-efficient process.</a:t>
                      </a:r>
                    </a:p>
                    <a:p>
                      <a:pPr marL="171450" indent="-171450">
                        <a:buFont typeface="Arial" panose="020B0604020202020204" pitchFamily="34" charset="0"/>
                        <a:buChar char="•"/>
                      </a:pPr>
                      <a:endParaRPr lang="en-US" sz="1050" b="0" dirty="0">
                        <a:solidFill>
                          <a:schemeClr val="tx1"/>
                        </a:solidFill>
                      </a:endParaRPr>
                    </a:p>
                    <a:p>
                      <a:pPr marL="0" indent="0">
                        <a:buFont typeface="Arial" panose="020B0604020202020204" pitchFamily="34" charset="0"/>
                        <a:buNone/>
                      </a:pPr>
                      <a:r>
                        <a:rPr lang="en-US" sz="1100" b="1" dirty="0">
                          <a:solidFill>
                            <a:schemeClr val="tx1"/>
                          </a:solidFill>
                        </a:rPr>
                        <a:t>Expanded Fitness Benefits</a:t>
                      </a:r>
                    </a:p>
                    <a:p>
                      <a:pPr marL="171450" indent="-171450">
                        <a:buFont typeface="Arial" panose="020B0604020202020204" pitchFamily="34" charset="0"/>
                        <a:buChar char="•"/>
                      </a:pPr>
                      <a:r>
                        <a:rPr lang="en-US" sz="1050" b="0" dirty="0">
                          <a:solidFill>
                            <a:schemeClr val="tx1"/>
                          </a:solidFill>
                        </a:rPr>
                        <a:t>Expanding benefits to include cost associated with park passes, sports equipment, camping gear and similar cost could allow more activities that prevents chronic conditions like obesity, hypertension and diabetes thereby reducing long-term healthcare costs</a:t>
                      </a:r>
                    </a:p>
                    <a:p>
                      <a:endParaRPr lang="en-US" sz="1050" b="0" dirty="0">
                        <a:solidFill>
                          <a:schemeClr val="tx1"/>
                        </a:solidFill>
                      </a:endParaRPr>
                    </a:p>
                    <a:p>
                      <a:endParaRPr lang="en-US" sz="105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2036798934"/>
                  </a:ext>
                </a:extLst>
              </a:tr>
            </a:tbl>
          </a:graphicData>
        </a:graphic>
      </p:graphicFrame>
    </p:spTree>
    <p:extLst>
      <p:ext uri="{BB962C8B-B14F-4D97-AF65-F5344CB8AC3E}">
        <p14:creationId xmlns:p14="http://schemas.microsoft.com/office/powerpoint/2010/main" val="2830067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7097EED-594A-BE46-93CA-08A890DC2EA5}"/>
              </a:ext>
            </a:extLst>
          </p:cNvPr>
          <p:cNvSpPr>
            <a:spLocks noGrp="1"/>
          </p:cNvSpPr>
          <p:nvPr>
            <p:ph type="body" sz="quarter" idx="10"/>
          </p:nvPr>
        </p:nvSpPr>
        <p:spPr>
          <a:xfrm>
            <a:off x="324134" y="228600"/>
            <a:ext cx="9156376" cy="347137"/>
          </a:xfrm>
        </p:spPr>
        <p:txBody>
          <a:bodyPr/>
          <a:lstStyle/>
          <a:p>
            <a:r>
              <a:rPr lang="en-US" sz="2400" dirty="0"/>
              <a:t>Nso 2024 second quarter statistics</a:t>
            </a:r>
          </a:p>
        </p:txBody>
      </p:sp>
      <p:graphicFrame>
        <p:nvGraphicFramePr>
          <p:cNvPr id="10" name="Table 9">
            <a:extLst>
              <a:ext uri="{FF2B5EF4-FFF2-40B4-BE49-F238E27FC236}">
                <a16:creationId xmlns:a16="http://schemas.microsoft.com/office/drawing/2014/main" id="{C04EE66A-7950-48C1-89B9-8209A5EFDA0D}"/>
              </a:ext>
            </a:extLst>
          </p:cNvPr>
          <p:cNvGraphicFramePr>
            <a:graphicFrameLocks noGrp="1"/>
          </p:cNvGraphicFramePr>
          <p:nvPr>
            <p:extLst>
              <p:ext uri="{D42A27DB-BD31-4B8C-83A1-F6EECF244321}">
                <p14:modId xmlns:p14="http://schemas.microsoft.com/office/powerpoint/2010/main" val="2659211805"/>
              </p:ext>
            </p:extLst>
          </p:nvPr>
        </p:nvGraphicFramePr>
        <p:xfrm>
          <a:off x="4110447" y="860704"/>
          <a:ext cx="4057736" cy="2937705"/>
        </p:xfrm>
        <a:graphic>
          <a:graphicData uri="http://schemas.openxmlformats.org/drawingml/2006/table">
            <a:tbl>
              <a:tblPr/>
              <a:tblGrid>
                <a:gridCol w="4057736">
                  <a:extLst>
                    <a:ext uri="{9D8B030D-6E8A-4147-A177-3AD203B41FA5}">
                      <a16:colId xmlns:a16="http://schemas.microsoft.com/office/drawing/2014/main" val="20000"/>
                    </a:ext>
                  </a:extLst>
                </a:gridCol>
              </a:tblGrid>
              <a:tr h="330763">
                <a:tc>
                  <a:txBody>
                    <a:bodyPr/>
                    <a:lstStyle/>
                    <a:p>
                      <a:pPr marL="228600" marR="0" lvl="0" indent="-228600" algn="ctr" defTabSz="914400" rtl="0" eaLnBrk="1" fontAlgn="base" latinLnBrk="0" hangingPunct="1">
                        <a:lnSpc>
                          <a:spcPct val="100000"/>
                        </a:lnSpc>
                        <a:spcBef>
                          <a:spcPct val="0"/>
                        </a:spcBef>
                        <a:spcAft>
                          <a:spcPts val="300"/>
                        </a:spcAft>
                        <a:buClrTx/>
                        <a:buSzTx/>
                        <a:buFont typeface="Wingdings" pitchFamily="2" charset="2"/>
                        <a:buNone/>
                        <a:tabLst/>
                        <a:defRPr/>
                      </a:pPr>
                      <a:r>
                        <a:rPr kumimoji="0" lang="en-US" sz="1800" b="0" i="0" u="none" strike="noStrike" kern="1200" cap="none" normalizeH="0" baseline="0" dirty="0">
                          <a:ln>
                            <a:noFill/>
                          </a:ln>
                          <a:solidFill>
                            <a:schemeClr val="bg1"/>
                          </a:solidFill>
                          <a:effectLst/>
                          <a:latin typeface="Bebas Neue" panose="020B0606020202050201" pitchFamily="34" charset="0"/>
                          <a:ea typeface="ＭＳ Ｐゴシック" pitchFamily="34" charset="-128"/>
                          <a:cs typeface="Calibri" panose="020F0502020204030204" pitchFamily="34" charset="0"/>
                        </a:rPr>
                        <a:t>Strategic Guidance Escalation process</a:t>
                      </a:r>
                    </a:p>
                  </a:txBody>
                  <a:tcPr marL="68583" marR="68583" marT="34294" marB="3429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2594797">
                <a:tc>
                  <a:txBody>
                    <a:bodyPr/>
                    <a:lstStyle/>
                    <a:p>
                      <a:pPr marL="0" marR="0" lvl="0" indent="0" algn="l" defTabSz="457200" rtl="0" eaLnBrk="1" fontAlgn="auto" latinLnBrk="0" hangingPunct="1">
                        <a:lnSpc>
                          <a:spcPct val="100000"/>
                        </a:lnSpc>
                        <a:spcBef>
                          <a:spcPts val="0"/>
                        </a:spcBef>
                        <a:spcAft>
                          <a:spcPts val="300"/>
                        </a:spcAft>
                        <a:buClrTx/>
                        <a:buSzTx/>
                        <a:buFontTx/>
                        <a:buNone/>
                        <a:tabLst/>
                        <a:defRPr/>
                      </a:pPr>
                      <a:r>
                        <a:rPr lang="en-US" sz="1050" b="1" kern="1200" baseline="0" dirty="0">
                          <a:solidFill>
                            <a:schemeClr val="tx1"/>
                          </a:solidFill>
                          <a:effectLst/>
                          <a:latin typeface="DM Sans" pitchFamily="2" charset="0"/>
                          <a:ea typeface="+mn-ea"/>
                          <a:cs typeface="Calibri" panose="020F0502020204030204" pitchFamily="34" charset="0"/>
                        </a:rPr>
                        <a:t>Implementation of New Pharmacy Benefit Manager</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chemeClr val="tx1"/>
                          </a:solidFill>
                          <a:effectLst/>
                          <a:latin typeface="DM Sans" pitchFamily="2" charset="0"/>
                          <a:ea typeface="+mn-ea"/>
                          <a:cs typeface="Calibri" panose="020F0502020204030204" pitchFamily="34" charset="0"/>
                        </a:rPr>
                        <a:t>Northeastern University carve out to CVS/Caremark</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chemeClr val="tx1"/>
                          </a:solidFill>
                          <a:effectLst/>
                          <a:latin typeface="DM Sans" pitchFamily="2" charset="0"/>
                          <a:ea typeface="+mn-ea"/>
                          <a:cs typeface="Calibri" panose="020F0502020204030204" pitchFamily="34" charset="0"/>
                        </a:rPr>
                        <a:t>Philips North America carve out to Capital Rx</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en-US" sz="1050" b="0" kern="1200" baseline="0" dirty="0">
                        <a:solidFill>
                          <a:schemeClr val="tx1"/>
                        </a:solidFill>
                        <a:effectLst/>
                        <a:latin typeface="DM Sans" pitchFamily="2"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050" b="1" kern="1200" baseline="0" dirty="0">
                          <a:solidFill>
                            <a:schemeClr val="tx1"/>
                          </a:solidFill>
                          <a:effectLst/>
                          <a:latin typeface="DM Sans" pitchFamily="2" charset="0"/>
                          <a:ea typeface="+mn-ea"/>
                          <a:cs typeface="Calibri" panose="020F0502020204030204" pitchFamily="34" charset="0"/>
                        </a:rPr>
                        <a:t>Akamai Request to Implement Grail for Pre-cancer Screenings: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chemeClr val="tx1"/>
                          </a:solidFill>
                          <a:effectLst/>
                          <a:latin typeface="DM Sans" pitchFamily="2" charset="0"/>
                          <a:ea typeface="+mn-ea"/>
                          <a:cs typeface="Calibri" panose="020F0502020204030204" pitchFamily="34" charset="0"/>
                        </a:rPr>
                        <a:t>Approval granted for the account to offer pre-cancer screenings through Grail. Testing efforts underway for Fire Fighters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en-US" sz="1050" b="0" kern="1200" baseline="0" dirty="0">
                        <a:solidFill>
                          <a:schemeClr val="tx1"/>
                        </a:solidFill>
                        <a:effectLst/>
                        <a:latin typeface="DM Sans" pitchFamily="2"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050" b="1" kern="1200" baseline="0" dirty="0">
                          <a:solidFill>
                            <a:schemeClr val="tx1"/>
                          </a:solidFill>
                          <a:effectLst/>
                          <a:latin typeface="DM Sans" pitchFamily="2" charset="0"/>
                          <a:ea typeface="+mn-ea"/>
                          <a:cs typeface="Calibri" panose="020F0502020204030204" pitchFamily="34" charset="0"/>
                        </a:rPr>
                        <a:t>Loomis Sayles &amp; Company to Implement Lyra:</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chemeClr val="tx1"/>
                          </a:solidFill>
                          <a:effectLst/>
                          <a:latin typeface="DM Sans" pitchFamily="2" charset="0"/>
                          <a:ea typeface="+mn-ea"/>
                          <a:cs typeface="Calibri" panose="020F0502020204030204" pitchFamily="34" charset="0"/>
                        </a:rPr>
                        <a:t>Lyra provides in-person &amp; Telehealth Mental Health Services while submitting claim to BCBSMA for processing</a:t>
                      </a:r>
                    </a:p>
                  </a:txBody>
                  <a:tcPr marL="68583" marR="68583" marT="68580" marB="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bl>
          </a:graphicData>
        </a:graphic>
      </p:graphicFrame>
      <p:graphicFrame>
        <p:nvGraphicFramePr>
          <p:cNvPr id="11" name="Table 10">
            <a:extLst>
              <a:ext uri="{FF2B5EF4-FFF2-40B4-BE49-F238E27FC236}">
                <a16:creationId xmlns:a16="http://schemas.microsoft.com/office/drawing/2014/main" id="{89B76E2C-2B32-42F0-94CD-0373CFD4476E}"/>
              </a:ext>
            </a:extLst>
          </p:cNvPr>
          <p:cNvGraphicFramePr>
            <a:graphicFrameLocks noGrp="1"/>
          </p:cNvGraphicFramePr>
          <p:nvPr>
            <p:extLst>
              <p:ext uri="{D42A27DB-BD31-4B8C-83A1-F6EECF244321}">
                <p14:modId xmlns:p14="http://schemas.microsoft.com/office/powerpoint/2010/main" val="2917892374"/>
              </p:ext>
            </p:extLst>
          </p:nvPr>
        </p:nvGraphicFramePr>
        <p:xfrm>
          <a:off x="8382000" y="742501"/>
          <a:ext cx="3551501" cy="1348871"/>
        </p:xfrm>
        <a:graphic>
          <a:graphicData uri="http://schemas.openxmlformats.org/drawingml/2006/table">
            <a:tbl>
              <a:tblPr/>
              <a:tblGrid>
                <a:gridCol w="3551501">
                  <a:extLst>
                    <a:ext uri="{9D8B030D-6E8A-4147-A177-3AD203B41FA5}">
                      <a16:colId xmlns:a16="http://schemas.microsoft.com/office/drawing/2014/main" val="20000"/>
                    </a:ext>
                  </a:extLst>
                </a:gridCol>
              </a:tblGrid>
              <a:tr h="476699">
                <a:tc>
                  <a:txBody>
                    <a:bodyPr/>
                    <a:lstStyle/>
                    <a:p>
                      <a:pPr marL="228600" marR="0" lvl="0" indent="-228600" algn="ctr" defTabSz="914400" rtl="0" eaLnBrk="1" fontAlgn="base" latinLnBrk="0" hangingPunct="1">
                        <a:lnSpc>
                          <a:spcPct val="100000"/>
                        </a:lnSpc>
                        <a:spcBef>
                          <a:spcPct val="0"/>
                        </a:spcBef>
                        <a:spcAft>
                          <a:spcPts val="300"/>
                        </a:spcAft>
                        <a:buClrTx/>
                        <a:buSzTx/>
                        <a:buFont typeface="Wingdings" pitchFamily="2" charset="2"/>
                        <a:buNone/>
                        <a:tabLst/>
                        <a:defRPr/>
                      </a:pPr>
                      <a:r>
                        <a:rPr kumimoji="0" lang="en-US" sz="1800" b="0" i="0" u="none" strike="noStrike" kern="1200" cap="none" normalizeH="0" baseline="0" dirty="0">
                          <a:ln>
                            <a:noFill/>
                          </a:ln>
                          <a:solidFill>
                            <a:schemeClr val="bg1"/>
                          </a:solidFill>
                          <a:effectLst/>
                          <a:latin typeface="Bebas Neue" panose="020B0606020202050201" pitchFamily="34" charset="0"/>
                          <a:ea typeface="ＭＳ Ｐゴシック" pitchFamily="34" charset="-128"/>
                          <a:cs typeface="Calibri" panose="020F0502020204030204" pitchFamily="34" charset="0"/>
                        </a:rPr>
                        <a:t>Q3 2024 statistics</a:t>
                      </a:r>
                    </a:p>
                  </a:txBody>
                  <a:tcPr marL="68583" marR="68583" marT="34294" marB="34294"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872172">
                <a:tc>
                  <a:txBody>
                    <a:bodyPr/>
                    <a:lstStyle/>
                    <a:p>
                      <a:pPr marL="0" marR="0" lvl="0" indent="0" algn="l" defTabSz="4572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100" b="0" kern="1200" baseline="0" dirty="0">
                          <a:solidFill>
                            <a:schemeClr val="tx1"/>
                          </a:solidFill>
                          <a:effectLst/>
                          <a:latin typeface="DM Sans" pitchFamily="2" charset="0"/>
                          <a:ea typeface="+mn-ea"/>
                          <a:cs typeface="Calibri"/>
                        </a:rPr>
                        <a:t>The workgroup thoroughly evaluated 33 benefits across 25 accounts through 15 meetings in the third quarter.</a:t>
                      </a:r>
                    </a:p>
                  </a:txBody>
                  <a:tcPr marL="68583" marR="68583" marT="68580" marB="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bl>
          </a:graphicData>
        </a:graphic>
      </p:graphicFrame>
      <p:graphicFrame>
        <p:nvGraphicFramePr>
          <p:cNvPr id="4" name="Chart 3">
            <a:extLst>
              <a:ext uri="{FF2B5EF4-FFF2-40B4-BE49-F238E27FC236}">
                <a16:creationId xmlns:a16="http://schemas.microsoft.com/office/drawing/2014/main" id="{E4E9B94E-FB82-3A3B-AC26-7A6A5D83115A}"/>
              </a:ext>
            </a:extLst>
          </p:cNvPr>
          <p:cNvGraphicFramePr/>
          <p:nvPr>
            <p:extLst>
              <p:ext uri="{D42A27DB-BD31-4B8C-83A1-F6EECF244321}">
                <p14:modId xmlns:p14="http://schemas.microsoft.com/office/powerpoint/2010/main" val="2606356157"/>
              </p:ext>
            </p:extLst>
          </p:nvPr>
        </p:nvGraphicFramePr>
        <p:xfrm>
          <a:off x="4095001" y="3907158"/>
          <a:ext cx="4073182" cy="25502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7">
            <a:extLst>
              <a:ext uri="{FF2B5EF4-FFF2-40B4-BE49-F238E27FC236}">
                <a16:creationId xmlns:a16="http://schemas.microsoft.com/office/drawing/2014/main" id="{0DD5B193-B45A-5649-00BD-4FCAE8DD8640}"/>
              </a:ext>
            </a:extLst>
          </p:cNvPr>
          <p:cNvGraphicFramePr>
            <a:graphicFrameLocks noGrp="1"/>
          </p:cNvGraphicFramePr>
          <p:nvPr>
            <p:extLst>
              <p:ext uri="{D42A27DB-BD31-4B8C-83A1-F6EECF244321}">
                <p14:modId xmlns:p14="http://schemas.microsoft.com/office/powerpoint/2010/main" val="1781306914"/>
              </p:ext>
            </p:extLst>
          </p:nvPr>
        </p:nvGraphicFramePr>
        <p:xfrm>
          <a:off x="427770" y="742500"/>
          <a:ext cx="3365224" cy="476803"/>
        </p:xfrm>
        <a:graphic>
          <a:graphicData uri="http://schemas.openxmlformats.org/drawingml/2006/table">
            <a:tbl>
              <a:tblPr firstRow="1" bandRow="1">
                <a:tableStyleId>{69012ECD-51FC-41F1-AA8D-1B2483CD663E}</a:tableStyleId>
              </a:tblPr>
              <a:tblGrid>
                <a:gridCol w="3365224">
                  <a:extLst>
                    <a:ext uri="{9D8B030D-6E8A-4147-A177-3AD203B41FA5}">
                      <a16:colId xmlns:a16="http://schemas.microsoft.com/office/drawing/2014/main" val="479154054"/>
                    </a:ext>
                  </a:extLst>
                </a:gridCol>
              </a:tblGrid>
              <a:tr h="476803">
                <a:tc>
                  <a:txBody>
                    <a:bodyPr/>
                    <a:lstStyle/>
                    <a:p>
                      <a:pPr algn="ctr"/>
                      <a:r>
                        <a:rPr lang="en-US" sz="1800" b="0" dirty="0">
                          <a:latin typeface="Bebas Neue" panose="020B0606020202050201" pitchFamily="34" charset="0"/>
                        </a:rPr>
                        <a:t>Market segment leaders for </a:t>
                      </a:r>
                      <a:r>
                        <a:rPr lang="en-US" sz="1800" b="0" dirty="0" err="1">
                          <a:latin typeface="Bebas Neue" panose="020B0606020202050201" pitchFamily="34" charset="0"/>
                        </a:rPr>
                        <a:t>nso</a:t>
                      </a:r>
                      <a:endParaRPr lang="en-US" sz="1800" b="0" dirty="0">
                        <a:latin typeface="Bebas Neue" panose="020B0606020202050201" pitchFamily="34" charset="0"/>
                      </a:endParaRP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845205092"/>
                  </a:ext>
                </a:extLst>
              </a:tr>
            </a:tbl>
          </a:graphicData>
        </a:graphic>
      </p:graphicFrame>
      <p:graphicFrame>
        <p:nvGraphicFramePr>
          <p:cNvPr id="6" name="Chart 5">
            <a:extLst>
              <a:ext uri="{FF2B5EF4-FFF2-40B4-BE49-F238E27FC236}">
                <a16:creationId xmlns:a16="http://schemas.microsoft.com/office/drawing/2014/main" id="{D1CAAB95-F355-C944-094E-03F201DD62F1}"/>
              </a:ext>
            </a:extLst>
          </p:cNvPr>
          <p:cNvGraphicFramePr/>
          <p:nvPr>
            <p:extLst>
              <p:ext uri="{D42A27DB-BD31-4B8C-83A1-F6EECF244321}">
                <p14:modId xmlns:p14="http://schemas.microsoft.com/office/powerpoint/2010/main" val="2795172884"/>
              </p:ext>
            </p:extLst>
          </p:nvPr>
        </p:nvGraphicFramePr>
        <p:xfrm>
          <a:off x="427769" y="1219303"/>
          <a:ext cx="3365225" cy="273026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Table 11">
            <a:extLst>
              <a:ext uri="{FF2B5EF4-FFF2-40B4-BE49-F238E27FC236}">
                <a16:creationId xmlns:a16="http://schemas.microsoft.com/office/drawing/2014/main" id="{45DEC4FE-B6ED-7D61-A186-E7E276F0FE8D}"/>
              </a:ext>
            </a:extLst>
          </p:cNvPr>
          <p:cNvGraphicFramePr>
            <a:graphicFrameLocks noGrp="1"/>
          </p:cNvGraphicFramePr>
          <p:nvPr>
            <p:extLst>
              <p:ext uri="{D42A27DB-BD31-4B8C-83A1-F6EECF244321}">
                <p14:modId xmlns:p14="http://schemas.microsoft.com/office/powerpoint/2010/main" val="3453448358"/>
              </p:ext>
            </p:extLst>
          </p:nvPr>
        </p:nvGraphicFramePr>
        <p:xfrm>
          <a:off x="437566" y="4200024"/>
          <a:ext cx="3345630" cy="2257406"/>
        </p:xfrm>
        <a:graphic>
          <a:graphicData uri="http://schemas.openxmlformats.org/drawingml/2006/table">
            <a:tbl>
              <a:tblPr firstRow="1" bandRow="1">
                <a:tableStyleId>{69012ECD-51FC-41F1-AA8D-1B2483CD663E}</a:tableStyleId>
              </a:tblPr>
              <a:tblGrid>
                <a:gridCol w="3345630">
                  <a:extLst>
                    <a:ext uri="{9D8B030D-6E8A-4147-A177-3AD203B41FA5}">
                      <a16:colId xmlns:a16="http://schemas.microsoft.com/office/drawing/2014/main" val="4110012388"/>
                    </a:ext>
                  </a:extLst>
                </a:gridCol>
              </a:tblGrid>
              <a:tr h="392592">
                <a:tc>
                  <a:txBody>
                    <a:bodyPr/>
                    <a:lstStyle/>
                    <a:p>
                      <a:pPr marL="228600" marR="0" lvl="0" indent="-228600" algn="ctr" defTabSz="914400" rtl="0" eaLnBrk="1" fontAlgn="base" latinLnBrk="0" hangingPunct="1">
                        <a:lnSpc>
                          <a:spcPct val="100000"/>
                        </a:lnSpc>
                        <a:spcBef>
                          <a:spcPct val="0"/>
                        </a:spcBef>
                        <a:spcAft>
                          <a:spcPts val="300"/>
                        </a:spcAft>
                        <a:buClrTx/>
                        <a:buSzTx/>
                        <a:buFont typeface="Wingdings" pitchFamily="2" charset="2"/>
                        <a:buNone/>
                        <a:tabLst/>
                        <a:defRPr/>
                      </a:pPr>
                      <a:r>
                        <a:rPr kumimoji="0" lang="en-US" sz="1600" b="0" i="0" u="none" strike="noStrike" kern="1200" cap="none" normalizeH="0" baseline="0" dirty="0">
                          <a:ln>
                            <a:noFill/>
                          </a:ln>
                          <a:solidFill>
                            <a:schemeClr val="bg1"/>
                          </a:solidFill>
                          <a:effectLst/>
                          <a:latin typeface="Bebas Neue" panose="020B0606020202050201" pitchFamily="34" charset="0"/>
                          <a:ea typeface="ＭＳ Ｐゴシック" pitchFamily="34" charset="-128"/>
                          <a:cs typeface="Calibri" panose="020F0502020204030204" pitchFamily="34" charset="0"/>
                        </a:rPr>
                        <a:t> TURNAROUND TIME</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90642502"/>
                  </a:ext>
                </a:extLst>
              </a:tr>
              <a:tr h="1864814">
                <a:tc>
                  <a:txBody>
                    <a:bodyPr/>
                    <a:lstStyle/>
                    <a:p>
                      <a:pPr marL="0" marR="0" lvl="0" indent="0" algn="l" defTabSz="4572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050" b="1" kern="1200" baseline="0" dirty="0">
                          <a:solidFill>
                            <a:srgbClr val="1E4873"/>
                          </a:solidFill>
                          <a:effectLst/>
                          <a:latin typeface="DM Sans" pitchFamily="2" charset="0"/>
                          <a:ea typeface="+mn-ea"/>
                          <a:cs typeface="Calibri"/>
                        </a:rPr>
                        <a:t>Average TAT: 5 days (Initial submission by Sales through NSO Workgroup decision, minus observed holidays)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rgbClr val="1E4873"/>
                          </a:solidFill>
                          <a:effectLst/>
                          <a:latin typeface="DM Sans" pitchFamily="2" charset="0"/>
                          <a:ea typeface="+mn-ea"/>
                          <a:cs typeface="Calibri"/>
                        </a:rPr>
                        <a:t>Result of a combination of standard, ad hoc &amp; SWAT meetings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rgbClr val="1E4873"/>
                          </a:solidFill>
                          <a:effectLst/>
                          <a:latin typeface="DM Sans" pitchFamily="2" charset="0"/>
                          <a:ea typeface="+mn-ea"/>
                          <a:cs typeface="Calibri"/>
                        </a:rPr>
                        <a:t>Requests sometimes submitted after business hours or on weekends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050" b="0" kern="1200" baseline="0" dirty="0">
                          <a:solidFill>
                            <a:srgbClr val="1E4873"/>
                          </a:solidFill>
                          <a:effectLst/>
                          <a:latin typeface="DM Sans" pitchFamily="2" charset="0"/>
                          <a:ea typeface="+mn-ea"/>
                          <a:cs typeface="Calibri"/>
                        </a:rPr>
                        <a:t>Longest turnaround time was 8 days.</a:t>
                      </a:r>
                      <a:endParaRPr lang="en-US" sz="1050" b="1" kern="1200" baseline="0" dirty="0">
                        <a:solidFill>
                          <a:srgbClr val="1E4873"/>
                        </a:solidFill>
                        <a:effectLst/>
                        <a:latin typeface="DM Sans" pitchFamily="2" charset="0"/>
                        <a:ea typeface="+mn-ea"/>
                        <a:cs typeface="Calibri"/>
                      </a:endParaRP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786683896"/>
                  </a:ext>
                </a:extLst>
              </a:tr>
            </a:tbl>
          </a:graphicData>
        </a:graphic>
      </p:graphicFrame>
      <p:graphicFrame>
        <p:nvGraphicFramePr>
          <p:cNvPr id="12" name="Chart 11">
            <a:extLst>
              <a:ext uri="{FF2B5EF4-FFF2-40B4-BE49-F238E27FC236}">
                <a16:creationId xmlns:a16="http://schemas.microsoft.com/office/drawing/2014/main" id="{CB71BBA9-0AB8-81AC-0346-E965C5356A05}"/>
              </a:ext>
            </a:extLst>
          </p:cNvPr>
          <p:cNvGraphicFramePr/>
          <p:nvPr>
            <p:extLst>
              <p:ext uri="{D42A27DB-BD31-4B8C-83A1-F6EECF244321}">
                <p14:modId xmlns:p14="http://schemas.microsoft.com/office/powerpoint/2010/main" val="4272478157"/>
              </p:ext>
            </p:extLst>
          </p:nvPr>
        </p:nvGraphicFramePr>
        <p:xfrm>
          <a:off x="8280353" y="2438400"/>
          <a:ext cx="3759247" cy="357503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8051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0E6B47AE-FBEF-4423-81F7-B3130F274F0A}"/>
              </a:ext>
            </a:extLst>
          </p:cNvPr>
          <p:cNvSpPr>
            <a:spLocks noGrp="1"/>
          </p:cNvSpPr>
          <p:nvPr>
            <p:ph type="body" sz="quarter" idx="10"/>
          </p:nvPr>
        </p:nvSpPr>
        <p:spPr>
          <a:xfrm>
            <a:off x="253295" y="205943"/>
            <a:ext cx="8010145" cy="347137"/>
          </a:xfrm>
        </p:spPr>
        <p:txBody>
          <a:bodyPr/>
          <a:lstStyle/>
          <a:p>
            <a:r>
              <a:rPr lang="en-US" sz="2400" dirty="0"/>
              <a:t>NSO Q3 2022-2024 Year to date key statistics | observations</a:t>
            </a:r>
          </a:p>
        </p:txBody>
      </p:sp>
      <p:graphicFrame>
        <p:nvGraphicFramePr>
          <p:cNvPr id="11" name="Table 11">
            <a:extLst>
              <a:ext uri="{FF2B5EF4-FFF2-40B4-BE49-F238E27FC236}">
                <a16:creationId xmlns:a16="http://schemas.microsoft.com/office/drawing/2014/main" id="{D8C9B974-EBEF-4D7D-AC3E-DCEF16B76D75}"/>
              </a:ext>
            </a:extLst>
          </p:cNvPr>
          <p:cNvGraphicFramePr>
            <a:graphicFrameLocks noGrp="1"/>
          </p:cNvGraphicFramePr>
          <p:nvPr>
            <p:extLst>
              <p:ext uri="{D42A27DB-BD31-4B8C-83A1-F6EECF244321}">
                <p14:modId xmlns:p14="http://schemas.microsoft.com/office/powerpoint/2010/main" val="2275418128"/>
              </p:ext>
            </p:extLst>
          </p:nvPr>
        </p:nvGraphicFramePr>
        <p:xfrm>
          <a:off x="6096000" y="708952"/>
          <a:ext cx="5562600" cy="5005774"/>
        </p:xfrm>
        <a:graphic>
          <a:graphicData uri="http://schemas.openxmlformats.org/drawingml/2006/table">
            <a:tbl>
              <a:tblPr firstRow="1" bandRow="1">
                <a:tableStyleId>{306799F8-075E-4A3A-A7F6-7FBC6576F1A4}</a:tableStyleId>
              </a:tblPr>
              <a:tblGrid>
                <a:gridCol w="5562600">
                  <a:extLst>
                    <a:ext uri="{9D8B030D-6E8A-4147-A177-3AD203B41FA5}">
                      <a16:colId xmlns:a16="http://schemas.microsoft.com/office/drawing/2014/main" val="4042911053"/>
                    </a:ext>
                  </a:extLst>
                </a:gridCol>
              </a:tblGrid>
              <a:tr h="434048">
                <a:tc>
                  <a:txBody>
                    <a:bodyPr/>
                    <a:lstStyle/>
                    <a:p>
                      <a:pPr algn="ctr"/>
                      <a:r>
                        <a:rPr lang="en-US" sz="1600" b="1" dirty="0"/>
                        <a:t>Q3 2022 – Q3 2024  YTD OUTCOME COMPARISONS</a:t>
                      </a:r>
                      <a:endParaRPr lang="en-US" sz="1600" b="1" dirty="0">
                        <a:latin typeface="Bebas Neue" panose="020B0606020202050201" pitchFamily="34" charset="0"/>
                      </a:endParaRPr>
                    </a:p>
                  </a:txBody>
                  <a:tcPr anchor="ctr"/>
                </a:tc>
                <a:extLst>
                  <a:ext uri="{0D108BD9-81ED-4DB2-BD59-A6C34878D82A}">
                    <a16:rowId xmlns:a16="http://schemas.microsoft.com/office/drawing/2014/main" val="610882323"/>
                  </a:ext>
                </a:extLst>
              </a:tr>
              <a:tr h="4571726">
                <a:tc>
                  <a:txBody>
                    <a:bodyPr/>
                    <a:lstStyle/>
                    <a:p>
                      <a:pPr marL="171450" indent="-171450">
                        <a:buFont typeface="Arial" panose="020B0604020202020204" pitchFamily="34" charset="0"/>
                        <a:buChar char="•"/>
                      </a:pPr>
                      <a:endParaRPr lang="en-US" sz="1100" dirty="0">
                        <a:solidFill>
                          <a:schemeClr val="tx1"/>
                        </a:solidFill>
                        <a:latin typeface="DM Sans" pitchFamily="2" charset="0"/>
                      </a:endParaRPr>
                    </a:p>
                  </a:txBody>
                  <a:tcPr/>
                </a:tc>
                <a:extLst>
                  <a:ext uri="{0D108BD9-81ED-4DB2-BD59-A6C34878D82A}">
                    <a16:rowId xmlns:a16="http://schemas.microsoft.com/office/drawing/2014/main" val="3116973291"/>
                  </a:ext>
                </a:extLst>
              </a:tr>
            </a:tbl>
          </a:graphicData>
        </a:graphic>
      </p:graphicFrame>
      <p:graphicFrame>
        <p:nvGraphicFramePr>
          <p:cNvPr id="20" name="Table 19">
            <a:extLst>
              <a:ext uri="{FF2B5EF4-FFF2-40B4-BE49-F238E27FC236}">
                <a16:creationId xmlns:a16="http://schemas.microsoft.com/office/drawing/2014/main" id="{0D3E31B5-9772-419D-9608-B1700DC4452C}"/>
              </a:ext>
            </a:extLst>
          </p:cNvPr>
          <p:cNvGraphicFramePr>
            <a:graphicFrameLocks noGrp="1"/>
          </p:cNvGraphicFramePr>
          <p:nvPr>
            <p:extLst>
              <p:ext uri="{D42A27DB-BD31-4B8C-83A1-F6EECF244321}">
                <p14:modId xmlns:p14="http://schemas.microsoft.com/office/powerpoint/2010/main" val="835246720"/>
              </p:ext>
            </p:extLst>
          </p:nvPr>
        </p:nvGraphicFramePr>
        <p:xfrm>
          <a:off x="283338" y="708954"/>
          <a:ext cx="5660262" cy="5006046"/>
        </p:xfrm>
        <a:graphic>
          <a:graphicData uri="http://schemas.openxmlformats.org/drawingml/2006/table">
            <a:tbl>
              <a:tblPr>
                <a:tableStyleId>{306799F8-075E-4A3A-A7F6-7FBC6576F1A4}</a:tableStyleId>
              </a:tblPr>
              <a:tblGrid>
                <a:gridCol w="5660262">
                  <a:extLst>
                    <a:ext uri="{9D8B030D-6E8A-4147-A177-3AD203B41FA5}">
                      <a16:colId xmlns:a16="http://schemas.microsoft.com/office/drawing/2014/main" val="20000"/>
                    </a:ext>
                  </a:extLst>
                </a:gridCol>
              </a:tblGrid>
              <a:tr h="463967">
                <a:tc>
                  <a:txBody>
                    <a:bodyPr/>
                    <a:lstStyle/>
                    <a:p>
                      <a:pPr marL="228600" marR="0" lvl="0" indent="-228600" algn="ctr" defTabSz="914400" rtl="0" eaLnBrk="1" fontAlgn="base" latinLnBrk="0" hangingPunct="1">
                        <a:lnSpc>
                          <a:spcPct val="100000"/>
                        </a:lnSpc>
                        <a:spcBef>
                          <a:spcPct val="0"/>
                        </a:spcBef>
                        <a:spcAft>
                          <a:spcPts val="300"/>
                        </a:spcAft>
                        <a:buClrTx/>
                        <a:buSzTx/>
                        <a:buFont typeface="Wingdings" pitchFamily="2" charset="2"/>
                        <a:buNone/>
                        <a:tabLst/>
                        <a:defRPr/>
                      </a:pPr>
                      <a:r>
                        <a:rPr kumimoji="0" lang="en-US" sz="1600" b="1" u="none" strike="noStrike" kern="1200" cap="none" normalizeH="0" baseline="0" dirty="0">
                          <a:ln>
                            <a:noFill/>
                          </a:ln>
                          <a:solidFill>
                            <a:schemeClr val="bg1"/>
                          </a:solidFill>
                          <a:effectLst/>
                        </a:rPr>
                        <a:t>Q3 2022 – Q3 2024 YTD KEY STATISTICS </a:t>
                      </a:r>
                      <a:endParaRPr kumimoji="0" lang="en-US" sz="1600" b="1" i="0" u="none" strike="noStrike" kern="1200" cap="none" normalizeH="0" baseline="0" dirty="0">
                        <a:ln>
                          <a:noFill/>
                        </a:ln>
                        <a:solidFill>
                          <a:schemeClr val="bg1"/>
                        </a:solidFill>
                        <a:effectLst/>
                        <a:latin typeface="Elephant" panose="02020904090505020303" pitchFamily="18" charset="0"/>
                        <a:ea typeface="ＭＳ Ｐゴシック" pitchFamily="34" charset="-128"/>
                        <a:cs typeface="Calibri" panose="020F0502020204030204" pitchFamily="34" charset="0"/>
                      </a:endParaRPr>
                    </a:p>
                  </a:txBody>
                  <a:tcPr marL="68583" marR="68583" marT="34294" marB="34294" anchor="ctr" horzOverflow="overflow">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542079">
                <a:tc>
                  <a:txBody>
                    <a:bodyPr/>
                    <a:lstStyle/>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1100" b="0" kern="1200" normalizeH="0" baseline="0" dirty="0">
                          <a:ln>
                            <a:noFill/>
                          </a:ln>
                          <a:solidFill>
                            <a:srgbClr val="0D4877"/>
                          </a:solidFill>
                          <a:effectLst/>
                          <a:uLnTx/>
                          <a:uFillTx/>
                        </a:rPr>
                        <a:t>2022: 344 requests, 43 workgroups, 68 accounts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1100" b="0" kern="1200" normalizeH="0" baseline="0" dirty="0">
                          <a:ln>
                            <a:noFill/>
                          </a:ln>
                          <a:solidFill>
                            <a:srgbClr val="0D4877"/>
                          </a:solidFill>
                          <a:effectLst/>
                          <a:uLnTx/>
                          <a:uFillTx/>
                        </a:rPr>
                        <a:t>2023: 386 requests, 58 workgroups, 65 accounts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1100" b="0" kern="1200" normalizeH="0" baseline="0" dirty="0">
                          <a:ln>
                            <a:noFill/>
                          </a:ln>
                          <a:solidFill>
                            <a:srgbClr val="0D4877"/>
                          </a:solidFill>
                          <a:effectLst/>
                          <a:uLnTx/>
                          <a:uFillTx/>
                        </a:rPr>
                        <a:t>2024: 244 requests, 49 workgroups, 75 accounts</a:t>
                      </a:r>
                    </a:p>
                    <a:p>
                      <a:pPr marL="171450" marR="0" lvl="0" indent="-171450" algn="l" defTabSz="4572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US" sz="900" b="1" kern="1200" normalizeH="0" baseline="0" dirty="0">
                        <a:ln>
                          <a:noFill/>
                        </a:ln>
                        <a:solidFill>
                          <a:srgbClr val="0D4877"/>
                        </a:solidFill>
                        <a:effectLst/>
                        <a:uLnTx/>
                        <a:uFillTx/>
                      </a:endParaRPr>
                    </a:p>
                    <a:p>
                      <a:pPr marL="0" marR="0" lvl="0" indent="0" algn="l" defTabSz="457200" rtl="0" eaLnBrk="1" fontAlgn="auto" latinLnBrk="0" hangingPunct="1">
                        <a:lnSpc>
                          <a:spcPct val="100000"/>
                        </a:lnSpc>
                        <a:spcBef>
                          <a:spcPts val="0"/>
                        </a:spcBef>
                        <a:spcAft>
                          <a:spcPts val="300"/>
                        </a:spcAft>
                        <a:buClrTx/>
                        <a:buSzTx/>
                        <a:buFont typeface="Arial" panose="020B0604020202020204" pitchFamily="34" charset="0"/>
                        <a:buNone/>
                        <a:tabLst/>
                        <a:defRPr/>
                      </a:pPr>
                      <a:endParaRPr lang="en-US" sz="900" b="0" kern="1200" baseline="0" dirty="0">
                        <a:solidFill>
                          <a:schemeClr val="tx1"/>
                        </a:solidFill>
                        <a:effectLst/>
                        <a:latin typeface="+mn-lt"/>
                        <a:ea typeface="+mn-ea"/>
                        <a:cs typeface="Calibri"/>
                      </a:endParaRPr>
                    </a:p>
                  </a:txBody>
                  <a:tcPr marL="68583" marR="68583" marT="68580" marB="0" horzOverflow="overflow">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graphicFrame>
        <p:nvGraphicFramePr>
          <p:cNvPr id="5" name="Chart 4">
            <a:extLst>
              <a:ext uri="{FF2B5EF4-FFF2-40B4-BE49-F238E27FC236}">
                <a16:creationId xmlns:a16="http://schemas.microsoft.com/office/drawing/2014/main" id="{C6295EB8-4DFD-4CE1-B5A1-7DF684DE2C55}"/>
              </a:ext>
            </a:extLst>
          </p:cNvPr>
          <p:cNvGraphicFramePr/>
          <p:nvPr>
            <p:extLst>
              <p:ext uri="{D42A27DB-BD31-4B8C-83A1-F6EECF244321}">
                <p14:modId xmlns:p14="http://schemas.microsoft.com/office/powerpoint/2010/main" val="2487000170"/>
              </p:ext>
            </p:extLst>
          </p:nvPr>
        </p:nvGraphicFramePr>
        <p:xfrm>
          <a:off x="446469" y="1905000"/>
          <a:ext cx="5334000" cy="3581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1F200EFD-0B3D-4490-ACBC-BFBCC98EC36B}"/>
              </a:ext>
            </a:extLst>
          </p:cNvPr>
          <p:cNvGraphicFramePr/>
          <p:nvPr>
            <p:extLst>
              <p:ext uri="{D42A27DB-BD31-4B8C-83A1-F6EECF244321}">
                <p14:modId xmlns:p14="http://schemas.microsoft.com/office/powerpoint/2010/main" val="3478255296"/>
              </p:ext>
            </p:extLst>
          </p:nvPr>
        </p:nvGraphicFramePr>
        <p:xfrm>
          <a:off x="6324600" y="2209800"/>
          <a:ext cx="5029200" cy="3352800"/>
        </p:xfrm>
        <a:graphic>
          <a:graphicData uri="http://schemas.openxmlformats.org/drawingml/2006/chart">
            <c:chart xmlns:c="http://schemas.openxmlformats.org/drawingml/2006/chart" xmlns:r="http://schemas.openxmlformats.org/officeDocument/2006/relationships" r:id="rId4"/>
          </a:graphicData>
        </a:graphic>
      </p:graphicFrame>
      <p:pic>
        <p:nvPicPr>
          <p:cNvPr id="4" name="Picture 3">
            <a:extLst>
              <a:ext uri="{FF2B5EF4-FFF2-40B4-BE49-F238E27FC236}">
                <a16:creationId xmlns:a16="http://schemas.microsoft.com/office/drawing/2014/main" id="{65A3B580-9102-777A-1106-5E15DBAEFEEB}"/>
              </a:ext>
            </a:extLst>
          </p:cNvPr>
          <p:cNvPicPr>
            <a:picLocks noChangeAspect="1"/>
          </p:cNvPicPr>
          <p:nvPr/>
        </p:nvPicPr>
        <p:blipFill>
          <a:blip r:embed="rId5"/>
          <a:stretch>
            <a:fillRect/>
          </a:stretch>
        </p:blipFill>
        <p:spPr>
          <a:xfrm>
            <a:off x="7391400" y="1248049"/>
            <a:ext cx="2971800" cy="1082538"/>
          </a:xfrm>
          <a:prstGeom prst="rect">
            <a:avLst/>
          </a:prstGeom>
        </p:spPr>
      </p:pic>
    </p:spTree>
    <p:extLst>
      <p:ext uri="{BB962C8B-B14F-4D97-AF65-F5344CB8AC3E}">
        <p14:creationId xmlns:p14="http://schemas.microsoft.com/office/powerpoint/2010/main" val="452755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18EBEC-1B53-834C-9739-979A96820616}"/>
              </a:ext>
            </a:extLst>
          </p:cNvPr>
          <p:cNvSpPr/>
          <p:nvPr/>
        </p:nvSpPr>
        <p:spPr>
          <a:xfrm>
            <a:off x="1371600" y="838200"/>
            <a:ext cx="9906000" cy="4539704"/>
          </a:xfrm>
          <a:prstGeom prst="rect">
            <a:avLst/>
          </a:prstGeom>
        </p:spPr>
        <p:txBody>
          <a:bodyPr wrap="square">
            <a:spAutoFit/>
          </a:bodyPr>
          <a:lstStyle/>
          <a:p>
            <a:r>
              <a:rPr lang="en-US" sz="4800" dirty="0">
                <a:solidFill>
                  <a:schemeClr val="accent4"/>
                </a:solidFill>
                <a:latin typeface="Bebas Neue" panose="020B0606020202050201" pitchFamily="34" charset="77"/>
              </a:rPr>
              <a:t>Recent changes &amp; coming attractions! </a:t>
            </a:r>
          </a:p>
          <a:p>
            <a:endParaRPr lang="en-US" sz="4800" dirty="0">
              <a:solidFill>
                <a:schemeClr val="accent4"/>
              </a:solidFill>
              <a:latin typeface="Bebas Neue" panose="020B0606020202050201" pitchFamily="34" charset="77"/>
            </a:endParaRPr>
          </a:p>
          <a:p>
            <a:pPr marL="1143000" lvl="1" indent="-452438">
              <a:spcBef>
                <a:spcPts val="600"/>
              </a:spcBef>
              <a:buFont typeface="Arial" panose="020B0604020202020204" pitchFamily="34" charset="0"/>
              <a:buChar char="•"/>
            </a:pPr>
            <a:r>
              <a:rPr lang="en-US" sz="2400" dirty="0">
                <a:solidFill>
                  <a:schemeClr val="bg1"/>
                </a:solidFill>
                <a:latin typeface="DM Sans" pitchFamily="2" charset="0"/>
              </a:rPr>
              <a:t>Development of an NSO &amp; Strategic Guidance charter.</a:t>
            </a:r>
          </a:p>
          <a:p>
            <a:pPr marL="1143000" lvl="1" indent="-452438">
              <a:spcBef>
                <a:spcPts val="600"/>
              </a:spcBef>
              <a:buFont typeface="Arial" panose="020B0604020202020204" pitchFamily="34" charset="0"/>
              <a:buChar char="•"/>
            </a:pPr>
            <a:r>
              <a:rPr lang="en-US" sz="2400" dirty="0">
                <a:solidFill>
                  <a:schemeClr val="bg1"/>
                </a:solidFill>
                <a:latin typeface="DM Sans" pitchFamily="2" charset="0"/>
              </a:rPr>
              <a:t>Continue specialized workgroups as needed for special projects</a:t>
            </a:r>
          </a:p>
          <a:p>
            <a:pPr marL="1143000" lvl="1" indent="-452438">
              <a:spcBef>
                <a:spcPts val="600"/>
              </a:spcBef>
              <a:buFont typeface="Arial" panose="020B0604020202020204" pitchFamily="34" charset="0"/>
              <a:buChar char="•"/>
            </a:pPr>
            <a:r>
              <a:rPr lang="en-US" sz="2400" dirty="0">
                <a:solidFill>
                  <a:schemeClr val="bg1"/>
                </a:solidFill>
                <a:latin typeface="DM Sans" pitchFamily="2" charset="0"/>
              </a:rPr>
              <a:t>Monitoring &amp; coordination of identified risks, acceptable mitigation strategies and business owners</a:t>
            </a:r>
          </a:p>
          <a:p>
            <a:pPr marL="1143000" lvl="1" indent="-452438">
              <a:spcBef>
                <a:spcPts val="600"/>
              </a:spcBef>
              <a:buFont typeface="Arial" panose="020B0604020202020204" pitchFamily="34" charset="0"/>
              <a:buChar char="•"/>
            </a:pPr>
            <a:r>
              <a:rPr lang="en-US" sz="2400" dirty="0">
                <a:solidFill>
                  <a:schemeClr val="bg1"/>
                </a:solidFill>
                <a:latin typeface="DM Sans" pitchFamily="2" charset="0"/>
              </a:rPr>
              <a:t>Develop new guidelines for escalation to Strategic Guidance</a:t>
            </a:r>
          </a:p>
          <a:p>
            <a:pPr marL="1143000" lvl="1" indent="-452438">
              <a:spcBef>
                <a:spcPts val="600"/>
              </a:spcBef>
              <a:buFont typeface="Arial" panose="020B0604020202020204" pitchFamily="34" charset="0"/>
              <a:buChar char="•"/>
            </a:pPr>
            <a:r>
              <a:rPr lang="en-US" sz="2400" dirty="0">
                <a:solidFill>
                  <a:schemeClr val="bg1"/>
                </a:solidFill>
                <a:latin typeface="DM Sans" pitchFamily="2" charset="0"/>
              </a:rPr>
              <a:t>Continue quarterly and biweekly NSO reporting</a:t>
            </a:r>
          </a:p>
        </p:txBody>
      </p:sp>
    </p:spTree>
    <p:extLst>
      <p:ext uri="{BB962C8B-B14F-4D97-AF65-F5344CB8AC3E}">
        <p14:creationId xmlns:p14="http://schemas.microsoft.com/office/powerpoint/2010/main" val="583388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8DCB45-7F5F-C943-0475-3A8B47953FC4}"/>
              </a:ext>
            </a:extLst>
          </p:cNvPr>
          <p:cNvSpPr>
            <a:spLocks noGrp="1"/>
          </p:cNvSpPr>
          <p:nvPr>
            <p:ph type="body" sz="quarter" idx="10"/>
          </p:nvPr>
        </p:nvSpPr>
        <p:spPr/>
        <p:txBody>
          <a:bodyPr/>
          <a:lstStyle/>
          <a:p>
            <a:r>
              <a:rPr lang="en-US" dirty="0"/>
              <a:t>appendix</a:t>
            </a:r>
          </a:p>
        </p:txBody>
      </p:sp>
    </p:spTree>
    <p:extLst>
      <p:ext uri="{BB962C8B-B14F-4D97-AF65-F5344CB8AC3E}">
        <p14:creationId xmlns:p14="http://schemas.microsoft.com/office/powerpoint/2010/main" val="591815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C88826-B3A2-4E06-85A9-C2BFE52A0F62}"/>
              </a:ext>
            </a:extLst>
          </p:cNvPr>
          <p:cNvSpPr>
            <a:spLocks noGrp="1"/>
          </p:cNvSpPr>
          <p:nvPr>
            <p:ph type="body" sz="quarter" idx="10"/>
          </p:nvPr>
        </p:nvSpPr>
        <p:spPr>
          <a:xfrm>
            <a:off x="376030" y="410287"/>
            <a:ext cx="8839200" cy="347137"/>
          </a:xfrm>
        </p:spPr>
        <p:txBody>
          <a:bodyPr/>
          <a:lstStyle/>
          <a:p>
            <a:r>
              <a:rPr lang="en-US" sz="3200" dirty="0">
                <a:solidFill>
                  <a:srgbClr val="FD5D3B"/>
                </a:solidFill>
              </a:rPr>
              <a:t>Q3 Nonstandard offering identified risks</a:t>
            </a:r>
          </a:p>
        </p:txBody>
      </p:sp>
      <p:graphicFrame>
        <p:nvGraphicFramePr>
          <p:cNvPr id="7" name="Table 6">
            <a:extLst>
              <a:ext uri="{FF2B5EF4-FFF2-40B4-BE49-F238E27FC236}">
                <a16:creationId xmlns:a16="http://schemas.microsoft.com/office/drawing/2014/main" id="{45E87E0A-9604-1AF5-CFC4-26E67D3983D0}"/>
              </a:ext>
            </a:extLst>
          </p:cNvPr>
          <p:cNvGraphicFramePr>
            <a:graphicFrameLocks noGrp="1"/>
          </p:cNvGraphicFramePr>
          <p:nvPr>
            <p:extLst>
              <p:ext uri="{D42A27DB-BD31-4B8C-83A1-F6EECF244321}">
                <p14:modId xmlns:p14="http://schemas.microsoft.com/office/powerpoint/2010/main" val="2817912449"/>
              </p:ext>
            </p:extLst>
          </p:nvPr>
        </p:nvGraphicFramePr>
        <p:xfrm>
          <a:off x="413040" y="914400"/>
          <a:ext cx="11016959" cy="5025390"/>
        </p:xfrm>
        <a:graphic>
          <a:graphicData uri="http://schemas.openxmlformats.org/drawingml/2006/table">
            <a:tbl>
              <a:tblPr firstRow="1" bandRow="1">
                <a:tableStyleId>{5A111915-BE36-4E01-A7E5-04B1672EAD32}</a:tableStyleId>
              </a:tblPr>
              <a:tblGrid>
                <a:gridCol w="1467207">
                  <a:extLst>
                    <a:ext uri="{9D8B030D-6E8A-4147-A177-3AD203B41FA5}">
                      <a16:colId xmlns:a16="http://schemas.microsoft.com/office/drawing/2014/main" val="2651069144"/>
                    </a:ext>
                  </a:extLst>
                </a:gridCol>
                <a:gridCol w="1467207">
                  <a:extLst>
                    <a:ext uri="{9D8B030D-6E8A-4147-A177-3AD203B41FA5}">
                      <a16:colId xmlns:a16="http://schemas.microsoft.com/office/drawing/2014/main" val="2859935510"/>
                    </a:ext>
                  </a:extLst>
                </a:gridCol>
                <a:gridCol w="1995125">
                  <a:extLst>
                    <a:ext uri="{9D8B030D-6E8A-4147-A177-3AD203B41FA5}">
                      <a16:colId xmlns:a16="http://schemas.microsoft.com/office/drawing/2014/main" val="3154725745"/>
                    </a:ext>
                  </a:extLst>
                </a:gridCol>
                <a:gridCol w="1683185">
                  <a:extLst>
                    <a:ext uri="{9D8B030D-6E8A-4147-A177-3AD203B41FA5}">
                      <a16:colId xmlns:a16="http://schemas.microsoft.com/office/drawing/2014/main" val="1894552619"/>
                    </a:ext>
                  </a:extLst>
                </a:gridCol>
                <a:gridCol w="2001925">
                  <a:extLst>
                    <a:ext uri="{9D8B030D-6E8A-4147-A177-3AD203B41FA5}">
                      <a16:colId xmlns:a16="http://schemas.microsoft.com/office/drawing/2014/main" val="2579141333"/>
                    </a:ext>
                  </a:extLst>
                </a:gridCol>
                <a:gridCol w="1201155">
                  <a:extLst>
                    <a:ext uri="{9D8B030D-6E8A-4147-A177-3AD203B41FA5}">
                      <a16:colId xmlns:a16="http://schemas.microsoft.com/office/drawing/2014/main" val="2422219622"/>
                    </a:ext>
                  </a:extLst>
                </a:gridCol>
                <a:gridCol w="1201155">
                  <a:extLst>
                    <a:ext uri="{9D8B030D-6E8A-4147-A177-3AD203B41FA5}">
                      <a16:colId xmlns:a16="http://schemas.microsoft.com/office/drawing/2014/main" val="4217118700"/>
                    </a:ext>
                  </a:extLst>
                </a:gridCol>
              </a:tblGrid>
              <a:tr h="533400">
                <a:tc>
                  <a:txBody>
                    <a:bodyPr/>
                    <a:lstStyle/>
                    <a:p>
                      <a:r>
                        <a:rPr lang="en-US" sz="1400" dirty="0">
                          <a:latin typeface="+mj-lt"/>
                        </a:rPr>
                        <a:t>Account Name</a:t>
                      </a:r>
                    </a:p>
                  </a:txBody>
                  <a:tcPr>
                    <a:solidFill>
                      <a:schemeClr val="bg1">
                        <a:lumMod val="75000"/>
                      </a:schemeClr>
                    </a:solidFill>
                  </a:tcPr>
                </a:tc>
                <a:tc>
                  <a:txBody>
                    <a:bodyPr/>
                    <a:lstStyle/>
                    <a:p>
                      <a:r>
                        <a:rPr lang="en-US" sz="1400" dirty="0">
                          <a:latin typeface="+mj-lt"/>
                        </a:rPr>
                        <a:t>Key Words</a:t>
                      </a:r>
                    </a:p>
                  </a:txBody>
                  <a:tcPr>
                    <a:solidFill>
                      <a:schemeClr val="bg1">
                        <a:lumMod val="75000"/>
                      </a:schemeClr>
                    </a:solidFill>
                  </a:tcPr>
                </a:tc>
                <a:tc>
                  <a:txBody>
                    <a:bodyPr/>
                    <a:lstStyle/>
                    <a:p>
                      <a:r>
                        <a:rPr lang="en-US" sz="1400" dirty="0">
                          <a:latin typeface="+mj-lt"/>
                        </a:rPr>
                        <a:t>Description of Request</a:t>
                      </a:r>
                    </a:p>
                  </a:txBody>
                  <a:tcPr>
                    <a:solidFill>
                      <a:schemeClr val="bg1">
                        <a:lumMod val="75000"/>
                      </a:schemeClr>
                    </a:solidFill>
                  </a:tcPr>
                </a:tc>
                <a:tc>
                  <a:txBody>
                    <a:bodyPr/>
                    <a:lstStyle/>
                    <a:p>
                      <a:r>
                        <a:rPr lang="en-US" sz="1400" dirty="0">
                          <a:latin typeface="+mj-lt"/>
                        </a:rPr>
                        <a:t>Comments</a:t>
                      </a:r>
                    </a:p>
                  </a:txBody>
                  <a:tcPr>
                    <a:solidFill>
                      <a:schemeClr val="bg1">
                        <a:lumMod val="75000"/>
                      </a:schemeClr>
                    </a:solidFill>
                  </a:tcPr>
                </a:tc>
                <a:tc>
                  <a:txBody>
                    <a:bodyPr/>
                    <a:lstStyle/>
                    <a:p>
                      <a:r>
                        <a:rPr lang="en-US" sz="1400" dirty="0">
                          <a:latin typeface="+mj-lt"/>
                        </a:rPr>
                        <a:t>Identified Risk</a:t>
                      </a:r>
                    </a:p>
                  </a:txBody>
                  <a:tcPr>
                    <a:solidFill>
                      <a:schemeClr val="bg1">
                        <a:lumMod val="75000"/>
                      </a:schemeClr>
                    </a:solidFill>
                  </a:tcPr>
                </a:tc>
                <a:tc>
                  <a:txBody>
                    <a:bodyPr/>
                    <a:lstStyle/>
                    <a:p>
                      <a:r>
                        <a:rPr lang="en-US" sz="1400" dirty="0">
                          <a:latin typeface="+mj-lt"/>
                        </a:rPr>
                        <a:t>Risk Score</a:t>
                      </a:r>
                    </a:p>
                  </a:txBody>
                  <a:tcPr>
                    <a:solidFill>
                      <a:schemeClr val="bg1">
                        <a:lumMod val="75000"/>
                      </a:schemeClr>
                    </a:solidFill>
                  </a:tcPr>
                </a:tc>
                <a:tc>
                  <a:txBody>
                    <a:bodyPr/>
                    <a:lstStyle/>
                    <a:p>
                      <a:r>
                        <a:rPr lang="en-US" sz="1400" dirty="0">
                          <a:latin typeface="+mj-lt"/>
                        </a:rPr>
                        <a:t>Q3 Update</a:t>
                      </a:r>
                    </a:p>
                  </a:txBody>
                  <a:tcPr>
                    <a:solidFill>
                      <a:schemeClr val="bg1">
                        <a:lumMod val="75000"/>
                      </a:schemeClr>
                    </a:solidFill>
                  </a:tcPr>
                </a:tc>
                <a:extLst>
                  <a:ext uri="{0D108BD9-81ED-4DB2-BD59-A6C34878D82A}">
                    <a16:rowId xmlns:a16="http://schemas.microsoft.com/office/drawing/2014/main" val="3504263117"/>
                  </a:ext>
                </a:extLst>
              </a:tr>
              <a:tr h="883920">
                <a:tc>
                  <a:txBody>
                    <a:bodyPr/>
                    <a:lstStyle/>
                    <a:p>
                      <a:pPr algn="l" fontAlgn="t"/>
                      <a:r>
                        <a:rPr lang="en-US" sz="1050" b="0" i="0" u="none" strike="noStrike" dirty="0">
                          <a:solidFill>
                            <a:schemeClr val="bg1"/>
                          </a:solidFill>
                          <a:effectLst/>
                          <a:latin typeface="Calibri Light" panose="020F0302020204030204" pitchFamily="34" charset="0"/>
                        </a:rPr>
                        <a:t>Firefighters Union</a:t>
                      </a:r>
                    </a:p>
                  </a:txBody>
                  <a:tcPr marL="0" marR="0" marT="0" marB="0"/>
                </a:tc>
                <a:tc>
                  <a:txBody>
                    <a:bodyPr/>
                    <a:lstStyle/>
                    <a:p>
                      <a:pPr algn="l" fontAlgn="t"/>
                      <a:r>
                        <a:rPr lang="en-US" sz="1050" b="0" i="0" u="none" strike="noStrike" dirty="0">
                          <a:solidFill>
                            <a:schemeClr val="bg1"/>
                          </a:solidFill>
                          <a:effectLst/>
                          <a:latin typeface="Calibri Light" panose="020F0302020204030204" pitchFamily="34" charset="0"/>
                        </a:rPr>
                        <a:t>Third party Liability - Precancer screening through UDS</a:t>
                      </a:r>
                    </a:p>
                  </a:txBody>
                  <a:tcPr marL="0" marR="0" marT="0" marB="0"/>
                </a:tc>
                <a:tc>
                  <a:txBody>
                    <a:bodyPr/>
                    <a:lstStyle/>
                    <a:p>
                      <a:pPr algn="l" fontAlgn="t"/>
                      <a:r>
                        <a:rPr lang="en-US" sz="1050" b="0" i="0" u="none" strike="noStrike" dirty="0">
                          <a:solidFill>
                            <a:schemeClr val="bg1"/>
                          </a:solidFill>
                          <a:effectLst/>
                          <a:latin typeface="Calibri Light" panose="020F0302020204030204" pitchFamily="34" charset="0"/>
                        </a:rPr>
                        <a:t>Cover identified CPT codes  when billed with UDS TIN at no charge (Saver plan will apply deductible first if code is not preventive). For preventive diagnosis we will override the denial and cover them in full still.</a:t>
                      </a:r>
                    </a:p>
                  </a:txBody>
                  <a:tcPr marL="0" marR="0" marT="0" marB="0"/>
                </a:tc>
                <a:tc>
                  <a:txBody>
                    <a:bodyPr/>
                    <a:lstStyle/>
                    <a:p>
                      <a:pPr algn="l" fontAlgn="t"/>
                      <a:r>
                        <a:rPr lang="en-US" sz="1050" b="0" i="0" u="none" strike="noStrike" dirty="0">
                          <a:solidFill>
                            <a:schemeClr val="bg1"/>
                          </a:solidFill>
                          <a:effectLst/>
                          <a:latin typeface="Calibri Light" panose="020F0302020204030204" pitchFamily="34" charset="0"/>
                        </a:rPr>
                        <a:t>Strategic Guidance recommended. Requires manual processing.</a:t>
                      </a:r>
                    </a:p>
                  </a:txBody>
                  <a:tcPr marL="0" marR="0" marT="0" marB="0"/>
                </a:tc>
                <a:tc>
                  <a:txBody>
                    <a:bodyPr/>
                    <a:lstStyle/>
                    <a:p>
                      <a:pPr algn="l" fontAlgn="t"/>
                      <a:r>
                        <a:rPr lang="en-US" sz="1050" b="0" i="0" u="none" strike="noStrike" dirty="0">
                          <a:solidFill>
                            <a:schemeClr val="bg1"/>
                          </a:solidFill>
                          <a:effectLst/>
                          <a:latin typeface="Calibri Light" panose="020F0302020204030204" pitchFamily="34" charset="0"/>
                        </a:rPr>
                        <a:t>Risk that if referrals and authorizations are lifted claims could pay for other members if claims are submitted for these services from this provider.</a:t>
                      </a:r>
                    </a:p>
                  </a:txBody>
                  <a:tcPr marL="0" marR="0" marT="0" marB="0"/>
                </a:tc>
                <a:tc>
                  <a:txBody>
                    <a:bodyPr/>
                    <a:lstStyle/>
                    <a:p>
                      <a:pPr algn="l" fontAlgn="t"/>
                      <a:r>
                        <a:rPr lang="en-US" sz="1050" b="0" i="0" u="none" strike="noStrike" dirty="0">
                          <a:solidFill>
                            <a:schemeClr val="bg1"/>
                          </a:solidFill>
                          <a:effectLst/>
                          <a:latin typeface="Calibri Light" panose="020F0302020204030204" pitchFamily="34" charset="0"/>
                        </a:rPr>
                        <a:t>High Risk</a:t>
                      </a:r>
                    </a:p>
                  </a:txBody>
                  <a:tcPr marL="0" marR="0" marT="0" marB="0">
                    <a:solidFill>
                      <a:srgbClr val="FF0000"/>
                    </a:solidFill>
                  </a:tcPr>
                </a:tc>
                <a:tc>
                  <a:txBody>
                    <a:bodyPr/>
                    <a:lstStyle/>
                    <a:p>
                      <a:pPr algn="l" fontAlgn="t"/>
                      <a:r>
                        <a:rPr lang="en-US" sz="1050" b="0" i="0" u="none" strike="noStrike" dirty="0">
                          <a:solidFill>
                            <a:schemeClr val="bg1"/>
                          </a:solidFill>
                          <a:effectLst/>
                          <a:latin typeface="Calibri Light" panose="020F0302020204030204" pitchFamily="34" charset="0"/>
                        </a:rPr>
                        <a:t>Still needs to be approved through Strategic Guidance. Expect to be completed in Aug.</a:t>
                      </a:r>
                    </a:p>
                  </a:txBody>
                  <a:tcPr marL="0" marR="0" marT="0" marB="0"/>
                </a:tc>
                <a:extLst>
                  <a:ext uri="{0D108BD9-81ED-4DB2-BD59-A6C34878D82A}">
                    <a16:rowId xmlns:a16="http://schemas.microsoft.com/office/drawing/2014/main" val="1351805777"/>
                  </a:ext>
                </a:extLst>
              </a:tr>
              <a:tr h="883920">
                <a:tc>
                  <a:txBody>
                    <a:bodyPr/>
                    <a:lstStyle/>
                    <a:p>
                      <a:pPr algn="l" fontAlgn="t"/>
                      <a:r>
                        <a:rPr lang="en-US" sz="1100" b="0" i="0" u="none" strike="noStrike" dirty="0">
                          <a:solidFill>
                            <a:schemeClr val="bg1"/>
                          </a:solidFill>
                          <a:effectLst/>
                          <a:latin typeface="Calibri Light" panose="020F0302020204030204" pitchFamily="34" charset="0"/>
                        </a:rPr>
                        <a:t>Goodwin Proctor </a:t>
                      </a:r>
                      <a:br>
                        <a:rPr lang="en-US" sz="1100" b="0" i="0" u="none" strike="noStrike" dirty="0">
                          <a:solidFill>
                            <a:schemeClr val="bg1"/>
                          </a:solidFill>
                          <a:effectLst/>
                          <a:latin typeface="Calibri Light" panose="020F0302020204030204" pitchFamily="34" charset="0"/>
                        </a:rPr>
                      </a:br>
                      <a:r>
                        <a:rPr lang="en-US" sz="1100" b="0" i="0" u="none" strike="noStrike" dirty="0">
                          <a:solidFill>
                            <a:schemeClr val="bg1"/>
                          </a:solidFill>
                          <a:effectLst/>
                          <a:latin typeface="Calibri Light" panose="020F0302020204030204" pitchFamily="34" charset="0"/>
                        </a:rPr>
                        <a:t>Year Up, Inc. </a:t>
                      </a:r>
                      <a:br>
                        <a:rPr lang="en-US" sz="1100" b="0" i="0" u="none" strike="noStrike" dirty="0">
                          <a:solidFill>
                            <a:schemeClr val="bg1"/>
                          </a:solidFill>
                          <a:effectLst/>
                          <a:latin typeface="Calibri Light" panose="020F0302020204030204" pitchFamily="34" charset="0"/>
                        </a:rPr>
                      </a:br>
                      <a:r>
                        <a:rPr lang="en-US" sz="1100" b="0" i="0" u="none" strike="noStrike" dirty="0">
                          <a:solidFill>
                            <a:schemeClr val="bg1"/>
                          </a:solidFill>
                          <a:effectLst/>
                          <a:latin typeface="Calibri Light" panose="020F0302020204030204" pitchFamily="34" charset="0"/>
                        </a:rPr>
                        <a:t>Moderna, Inc. </a:t>
                      </a:r>
                      <a:br>
                        <a:rPr lang="en-US" sz="1100" b="0" i="0" u="none" strike="noStrike" dirty="0">
                          <a:solidFill>
                            <a:schemeClr val="bg1"/>
                          </a:solidFill>
                          <a:effectLst/>
                          <a:latin typeface="Calibri Light" panose="020F0302020204030204" pitchFamily="34" charset="0"/>
                        </a:rPr>
                      </a:br>
                      <a:r>
                        <a:rPr lang="en-US" sz="1100" b="0" i="0" u="none" strike="noStrike" dirty="0">
                          <a:solidFill>
                            <a:schemeClr val="bg1"/>
                          </a:solidFill>
                          <a:effectLst/>
                          <a:latin typeface="Calibri Light" panose="020F0302020204030204" pitchFamily="34" charset="0"/>
                        </a:rPr>
                        <a:t>Constant Contact</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Well newborn claims without maternity claim</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Implement a manual solution to address limited customers that have requested flexibility to pay these claims. Preferred launch the manual solution, which was approved for Bain but was not implemented. Possibly include as an approved SEEP payment.</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Request was escalated to Strategic Guidance at Product's request.</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Risk hospitals may submit auth requests/claims for sick newborn to the surrogate’s insurance and delay payment by BCBSMA. Unfavorable member experience with Saver plans we cannot code to process two different ways for members with/without maternity claims claim on file.</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High Risk</a:t>
                      </a:r>
                    </a:p>
                  </a:txBody>
                  <a:tcPr marL="9525" marR="9525" marT="9525" marB="0">
                    <a:solidFill>
                      <a:srgbClr val="FF0000"/>
                    </a:solidFill>
                  </a:tcPr>
                </a:tc>
                <a:tc>
                  <a:txBody>
                    <a:bodyPr/>
                    <a:lstStyle/>
                    <a:p>
                      <a:pPr algn="l" fontAlgn="t"/>
                      <a:r>
                        <a:rPr lang="en-US" sz="1100" b="0" i="0" u="none" strike="noStrike" dirty="0">
                          <a:solidFill>
                            <a:schemeClr val="bg1"/>
                          </a:solidFill>
                          <a:effectLst/>
                          <a:latin typeface="Calibri Light" panose="020F0302020204030204" pitchFamily="34" charset="0"/>
                        </a:rPr>
                        <a:t>A viable solutions is still being developed.</a:t>
                      </a:r>
                    </a:p>
                  </a:txBody>
                  <a:tcPr marL="9525" marR="9525" marT="9525" marB="0"/>
                </a:tc>
                <a:extLst>
                  <a:ext uri="{0D108BD9-81ED-4DB2-BD59-A6C34878D82A}">
                    <a16:rowId xmlns:a16="http://schemas.microsoft.com/office/drawing/2014/main" val="2191268404"/>
                  </a:ext>
                </a:extLst>
              </a:tr>
              <a:tr h="883920">
                <a:tc>
                  <a:txBody>
                    <a:bodyPr/>
                    <a:lstStyle/>
                    <a:p>
                      <a:pPr algn="l" fontAlgn="t"/>
                      <a:r>
                        <a:rPr lang="en-US" sz="1100" b="0" i="0" u="none" strike="noStrike" dirty="0">
                          <a:solidFill>
                            <a:schemeClr val="bg1"/>
                          </a:solidFill>
                          <a:effectLst/>
                          <a:latin typeface="Calibri Light" panose="020F0302020204030204" pitchFamily="34" charset="0"/>
                        </a:rPr>
                        <a:t>Boston Plasterers &amp; Sheet Metal Workers</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Gene Therapy exclusion </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Request to exclude gene therapy services.  Broker has been pushing this and Trustees voted for exclusion.</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NSO recommended this request for strategic guidance review.</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Risk: Some of these are NOC codes will suspend for review, also risk that if claim. Gene therapy requires prior authorization so the claims would pend for review regardless. Manual processes subject to error. </a:t>
                      </a:r>
                      <a:br>
                        <a:rPr lang="en-US" sz="1100" b="0" i="0" u="none" strike="noStrike" dirty="0">
                          <a:solidFill>
                            <a:schemeClr val="bg1"/>
                          </a:solidFill>
                          <a:effectLst/>
                          <a:latin typeface="Calibri Light" panose="020F0302020204030204" pitchFamily="34" charset="0"/>
                        </a:rPr>
                      </a:br>
                      <a:r>
                        <a:rPr lang="en-US" sz="1100" b="0" i="0" u="none" strike="noStrike" dirty="0">
                          <a:solidFill>
                            <a:schemeClr val="bg1"/>
                          </a:solidFill>
                          <a:effectLst/>
                          <a:latin typeface="Calibri Light" panose="020F0302020204030204" pitchFamily="34" charset="0"/>
                        </a:rPr>
                        <a:t>Risk that denials of these benefits could result in reputational impacts BCBSMA.</a:t>
                      </a:r>
                      <a:br>
                        <a:rPr lang="en-US" sz="1100" b="0" i="0" u="none" strike="noStrike" dirty="0">
                          <a:solidFill>
                            <a:schemeClr val="bg1"/>
                          </a:solidFill>
                          <a:effectLst/>
                          <a:latin typeface="Calibri Light" panose="020F0302020204030204" pitchFamily="34" charset="0"/>
                        </a:rPr>
                      </a:br>
                      <a:endParaRPr lang="en-US" sz="1100" b="0" i="0" u="none" strike="noStrike" dirty="0">
                        <a:solidFill>
                          <a:schemeClr val="bg1"/>
                        </a:solidFill>
                        <a:effectLst/>
                        <a:latin typeface="Calibri Light" panose="020F0302020204030204" pitchFamily="34" charset="0"/>
                      </a:endParaRP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High Risk</a:t>
                      </a:r>
                    </a:p>
                  </a:txBody>
                  <a:tcPr marL="9525" marR="9525" marT="9525" marB="0">
                    <a:solidFill>
                      <a:srgbClr val="FF0000"/>
                    </a:solidFill>
                  </a:tcPr>
                </a:tc>
                <a:tc>
                  <a:txBody>
                    <a:bodyPr/>
                    <a:lstStyle/>
                    <a:p>
                      <a:pPr algn="l" fontAlgn="t"/>
                      <a:r>
                        <a:rPr lang="en-US" sz="1100" b="0" i="0" u="none" strike="noStrike" dirty="0">
                          <a:solidFill>
                            <a:schemeClr val="bg1"/>
                          </a:solidFill>
                          <a:effectLst/>
                          <a:latin typeface="Calibri Light" panose="020F0302020204030204" pitchFamily="34" charset="0"/>
                        </a:rPr>
                        <a:t>Ongoing meetings still occurring to address and minimize issues.</a:t>
                      </a:r>
                    </a:p>
                  </a:txBody>
                  <a:tcPr marL="9525" marR="9525" marT="9525" marB="0"/>
                </a:tc>
                <a:extLst>
                  <a:ext uri="{0D108BD9-81ED-4DB2-BD59-A6C34878D82A}">
                    <a16:rowId xmlns:a16="http://schemas.microsoft.com/office/drawing/2014/main" val="2380272465"/>
                  </a:ext>
                </a:extLst>
              </a:tr>
            </a:tbl>
          </a:graphicData>
        </a:graphic>
      </p:graphicFrame>
    </p:spTree>
    <p:extLst>
      <p:ext uri="{BB962C8B-B14F-4D97-AF65-F5344CB8AC3E}">
        <p14:creationId xmlns:p14="http://schemas.microsoft.com/office/powerpoint/2010/main" val="3949601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a:extLst>
            <a:ext uri="{FF2B5EF4-FFF2-40B4-BE49-F238E27FC236}">
              <a16:creationId xmlns:a16="http://schemas.microsoft.com/office/drawing/2014/main" id="{52818804-9A39-B62D-0083-784EF7CBDD9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545BC1EA-824B-BFCA-D1AC-5CEE8489820F}"/>
              </a:ext>
            </a:extLst>
          </p:cNvPr>
          <p:cNvSpPr>
            <a:spLocks noGrp="1"/>
          </p:cNvSpPr>
          <p:nvPr>
            <p:ph type="body" sz="quarter" idx="10"/>
          </p:nvPr>
        </p:nvSpPr>
        <p:spPr>
          <a:xfrm>
            <a:off x="376030" y="410287"/>
            <a:ext cx="8839200" cy="347137"/>
          </a:xfrm>
        </p:spPr>
        <p:txBody>
          <a:bodyPr/>
          <a:lstStyle/>
          <a:p>
            <a:r>
              <a:rPr lang="en-US" sz="3200" dirty="0">
                <a:solidFill>
                  <a:srgbClr val="FD5D3B"/>
                </a:solidFill>
              </a:rPr>
              <a:t>Q3 Nonstandard offering identified risks</a:t>
            </a:r>
          </a:p>
        </p:txBody>
      </p:sp>
      <p:graphicFrame>
        <p:nvGraphicFramePr>
          <p:cNvPr id="7" name="Table 6">
            <a:extLst>
              <a:ext uri="{FF2B5EF4-FFF2-40B4-BE49-F238E27FC236}">
                <a16:creationId xmlns:a16="http://schemas.microsoft.com/office/drawing/2014/main" id="{2970B588-4E12-F83D-89E7-411206D1011E}"/>
              </a:ext>
            </a:extLst>
          </p:cNvPr>
          <p:cNvGraphicFramePr>
            <a:graphicFrameLocks noGrp="1"/>
          </p:cNvGraphicFramePr>
          <p:nvPr>
            <p:extLst>
              <p:ext uri="{D42A27DB-BD31-4B8C-83A1-F6EECF244321}">
                <p14:modId xmlns:p14="http://schemas.microsoft.com/office/powerpoint/2010/main" val="2486543596"/>
              </p:ext>
            </p:extLst>
          </p:nvPr>
        </p:nvGraphicFramePr>
        <p:xfrm>
          <a:off x="413040" y="914400"/>
          <a:ext cx="10864559" cy="4798695"/>
        </p:xfrm>
        <a:graphic>
          <a:graphicData uri="http://schemas.openxmlformats.org/drawingml/2006/table">
            <a:tbl>
              <a:tblPr firstRow="1" bandRow="1">
                <a:tableStyleId>{5A111915-BE36-4E01-A7E5-04B1672EAD32}</a:tableStyleId>
              </a:tblPr>
              <a:tblGrid>
                <a:gridCol w="1446910">
                  <a:extLst>
                    <a:ext uri="{9D8B030D-6E8A-4147-A177-3AD203B41FA5}">
                      <a16:colId xmlns:a16="http://schemas.microsoft.com/office/drawing/2014/main" val="2651069144"/>
                    </a:ext>
                  </a:extLst>
                </a:gridCol>
                <a:gridCol w="1446910">
                  <a:extLst>
                    <a:ext uri="{9D8B030D-6E8A-4147-A177-3AD203B41FA5}">
                      <a16:colId xmlns:a16="http://schemas.microsoft.com/office/drawing/2014/main" val="2859935510"/>
                    </a:ext>
                  </a:extLst>
                </a:gridCol>
                <a:gridCol w="1967526">
                  <a:extLst>
                    <a:ext uri="{9D8B030D-6E8A-4147-A177-3AD203B41FA5}">
                      <a16:colId xmlns:a16="http://schemas.microsoft.com/office/drawing/2014/main" val="3154725745"/>
                    </a:ext>
                  </a:extLst>
                </a:gridCol>
                <a:gridCol w="1659902">
                  <a:extLst>
                    <a:ext uri="{9D8B030D-6E8A-4147-A177-3AD203B41FA5}">
                      <a16:colId xmlns:a16="http://schemas.microsoft.com/office/drawing/2014/main" val="1894552619"/>
                    </a:ext>
                  </a:extLst>
                </a:gridCol>
                <a:gridCol w="1974233">
                  <a:extLst>
                    <a:ext uri="{9D8B030D-6E8A-4147-A177-3AD203B41FA5}">
                      <a16:colId xmlns:a16="http://schemas.microsoft.com/office/drawing/2014/main" val="2579141333"/>
                    </a:ext>
                  </a:extLst>
                </a:gridCol>
                <a:gridCol w="1184539">
                  <a:extLst>
                    <a:ext uri="{9D8B030D-6E8A-4147-A177-3AD203B41FA5}">
                      <a16:colId xmlns:a16="http://schemas.microsoft.com/office/drawing/2014/main" val="2422219622"/>
                    </a:ext>
                  </a:extLst>
                </a:gridCol>
                <a:gridCol w="1184539">
                  <a:extLst>
                    <a:ext uri="{9D8B030D-6E8A-4147-A177-3AD203B41FA5}">
                      <a16:colId xmlns:a16="http://schemas.microsoft.com/office/drawing/2014/main" val="2089833696"/>
                    </a:ext>
                  </a:extLst>
                </a:gridCol>
              </a:tblGrid>
              <a:tr h="533400">
                <a:tc>
                  <a:txBody>
                    <a:bodyPr/>
                    <a:lstStyle/>
                    <a:p>
                      <a:r>
                        <a:rPr lang="en-US" sz="1400" dirty="0">
                          <a:latin typeface="+mj-lt"/>
                        </a:rPr>
                        <a:t>Account Name</a:t>
                      </a:r>
                    </a:p>
                  </a:txBody>
                  <a:tcPr>
                    <a:solidFill>
                      <a:schemeClr val="bg1">
                        <a:lumMod val="75000"/>
                      </a:schemeClr>
                    </a:solidFill>
                  </a:tcPr>
                </a:tc>
                <a:tc>
                  <a:txBody>
                    <a:bodyPr/>
                    <a:lstStyle/>
                    <a:p>
                      <a:r>
                        <a:rPr lang="en-US" sz="1400" dirty="0">
                          <a:latin typeface="+mj-lt"/>
                        </a:rPr>
                        <a:t>Key Words</a:t>
                      </a:r>
                    </a:p>
                  </a:txBody>
                  <a:tcPr>
                    <a:solidFill>
                      <a:schemeClr val="bg1">
                        <a:lumMod val="75000"/>
                      </a:schemeClr>
                    </a:solidFill>
                  </a:tcPr>
                </a:tc>
                <a:tc>
                  <a:txBody>
                    <a:bodyPr/>
                    <a:lstStyle/>
                    <a:p>
                      <a:r>
                        <a:rPr lang="en-US" sz="1400" dirty="0">
                          <a:latin typeface="+mj-lt"/>
                        </a:rPr>
                        <a:t>Description of Request</a:t>
                      </a:r>
                    </a:p>
                  </a:txBody>
                  <a:tcPr>
                    <a:solidFill>
                      <a:schemeClr val="bg1">
                        <a:lumMod val="75000"/>
                      </a:schemeClr>
                    </a:solidFill>
                  </a:tcPr>
                </a:tc>
                <a:tc>
                  <a:txBody>
                    <a:bodyPr/>
                    <a:lstStyle/>
                    <a:p>
                      <a:r>
                        <a:rPr lang="en-US" sz="1400" dirty="0">
                          <a:latin typeface="+mj-lt"/>
                        </a:rPr>
                        <a:t>Comments</a:t>
                      </a:r>
                    </a:p>
                  </a:txBody>
                  <a:tcPr>
                    <a:solidFill>
                      <a:schemeClr val="bg1">
                        <a:lumMod val="75000"/>
                      </a:schemeClr>
                    </a:solidFill>
                  </a:tcPr>
                </a:tc>
                <a:tc>
                  <a:txBody>
                    <a:bodyPr/>
                    <a:lstStyle/>
                    <a:p>
                      <a:r>
                        <a:rPr lang="en-US" sz="1400" dirty="0">
                          <a:latin typeface="+mj-lt"/>
                        </a:rPr>
                        <a:t>Identified Risk</a:t>
                      </a:r>
                    </a:p>
                  </a:txBody>
                  <a:tcPr>
                    <a:solidFill>
                      <a:schemeClr val="bg1">
                        <a:lumMod val="75000"/>
                      </a:schemeClr>
                    </a:solidFill>
                  </a:tcPr>
                </a:tc>
                <a:tc>
                  <a:txBody>
                    <a:bodyPr/>
                    <a:lstStyle/>
                    <a:p>
                      <a:r>
                        <a:rPr lang="en-US" sz="1400" dirty="0">
                          <a:latin typeface="+mj-lt"/>
                        </a:rPr>
                        <a:t>Risk Score</a:t>
                      </a:r>
                    </a:p>
                  </a:txBody>
                  <a:tcPr>
                    <a:solidFill>
                      <a:schemeClr val="bg1">
                        <a:lumMod val="75000"/>
                      </a:schemeClr>
                    </a:solidFill>
                  </a:tcPr>
                </a:tc>
                <a:tc>
                  <a:txBody>
                    <a:bodyPr/>
                    <a:lstStyle/>
                    <a:p>
                      <a:r>
                        <a:rPr lang="en-US" sz="1400" dirty="0">
                          <a:latin typeface="+mj-lt"/>
                        </a:rPr>
                        <a:t>Q3 Update</a:t>
                      </a:r>
                    </a:p>
                  </a:txBody>
                  <a:tcPr>
                    <a:solidFill>
                      <a:schemeClr val="bg1">
                        <a:lumMod val="75000"/>
                      </a:schemeClr>
                    </a:solidFill>
                  </a:tcPr>
                </a:tc>
                <a:extLst>
                  <a:ext uri="{0D108BD9-81ED-4DB2-BD59-A6C34878D82A}">
                    <a16:rowId xmlns:a16="http://schemas.microsoft.com/office/drawing/2014/main" val="3504263117"/>
                  </a:ext>
                </a:extLst>
              </a:tr>
              <a:tr h="883920">
                <a:tc>
                  <a:txBody>
                    <a:bodyPr/>
                    <a:lstStyle/>
                    <a:p>
                      <a:pPr algn="l" fontAlgn="t"/>
                      <a:r>
                        <a:rPr lang="en-US" sz="1100" b="0" i="0" u="none" strike="noStrike" dirty="0">
                          <a:solidFill>
                            <a:schemeClr val="bg1"/>
                          </a:solidFill>
                          <a:effectLst/>
                          <a:latin typeface="Calibri Light" panose="020F0302020204030204" pitchFamily="34" charset="0"/>
                        </a:rPr>
                        <a:t>Mass Mutual</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Progyny Carveout</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Carve out fertility to Progyny. We have other accounts that do this, but I believe these need to be discussed at the NSO Workgroup for operational impacts etc.</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Recommended to Strategic Guidance for review. </a:t>
                      </a:r>
                      <a:br>
                        <a:rPr lang="en-US" sz="1100" b="0" i="0" u="none" strike="noStrike" dirty="0">
                          <a:solidFill>
                            <a:schemeClr val="bg1"/>
                          </a:solidFill>
                          <a:effectLst/>
                          <a:latin typeface="Calibri Light" panose="020F0302020204030204" pitchFamily="34" charset="0"/>
                        </a:rPr>
                      </a:br>
                      <a:endParaRPr lang="en-US" sz="1100" b="0" i="0" u="none" strike="noStrike" dirty="0">
                        <a:solidFill>
                          <a:schemeClr val="bg1"/>
                        </a:solidFill>
                        <a:effectLst/>
                        <a:latin typeface="Calibri Light" panose="020F0302020204030204" pitchFamily="34" charset="0"/>
                      </a:endParaRP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With infertility benefits carved out to Progyny there is a risk of cost share being over applied because of timing of accumulator files resulting in the member needing to be reimbursed.</a:t>
                      </a:r>
                    </a:p>
                  </a:txBody>
                  <a:tcPr marL="9525" marR="9525" marT="9525" marB="0"/>
                </a:tc>
                <a:tc>
                  <a:txBody>
                    <a:bodyPr/>
                    <a:lstStyle/>
                    <a:p>
                      <a:pPr algn="l" fontAlgn="t"/>
                      <a:r>
                        <a:rPr lang="en-US" sz="1100" b="0" i="0" u="none" strike="noStrike" dirty="0">
                          <a:solidFill>
                            <a:schemeClr val="tx2"/>
                          </a:solidFill>
                          <a:effectLst/>
                          <a:latin typeface="Calibri Light" panose="020F0302020204030204" pitchFamily="34" charset="0"/>
                        </a:rPr>
                        <a:t>Medium Risk</a:t>
                      </a:r>
                    </a:p>
                  </a:txBody>
                  <a:tcPr marL="9525" marR="9525" marT="9525" marB="0">
                    <a:solidFill>
                      <a:srgbClr val="FFFF00"/>
                    </a:solidFill>
                  </a:tcPr>
                </a:tc>
                <a:tc>
                  <a:txBody>
                    <a:bodyPr/>
                    <a:lstStyle/>
                    <a:p>
                      <a:pPr algn="l" fontAlgn="t"/>
                      <a:r>
                        <a:rPr lang="en-US" sz="1100" b="0" i="0" u="none" strike="noStrike" dirty="0">
                          <a:solidFill>
                            <a:schemeClr val="bg1"/>
                          </a:solidFill>
                          <a:effectLst/>
                          <a:latin typeface="Calibri Light" panose="020F0302020204030204" pitchFamily="34" charset="0"/>
                        </a:rPr>
                        <a:t>This is ongoing</a:t>
                      </a:r>
                    </a:p>
                  </a:txBody>
                  <a:tcPr marL="9525" marR="9525" marT="9525" marB="0"/>
                </a:tc>
                <a:extLst>
                  <a:ext uri="{0D108BD9-81ED-4DB2-BD59-A6C34878D82A}">
                    <a16:rowId xmlns:a16="http://schemas.microsoft.com/office/drawing/2014/main" val="1351805777"/>
                  </a:ext>
                </a:extLst>
              </a:tr>
              <a:tr h="883920">
                <a:tc>
                  <a:txBody>
                    <a:bodyPr/>
                    <a:lstStyle/>
                    <a:p>
                      <a:pPr algn="l" fontAlgn="t"/>
                      <a:r>
                        <a:rPr lang="en-US" sz="1100" b="0" i="0" u="none" strike="noStrike" dirty="0">
                          <a:solidFill>
                            <a:schemeClr val="bg1"/>
                          </a:solidFill>
                          <a:effectLst/>
                          <a:latin typeface="Calibri Light" panose="020F0302020204030204" pitchFamily="34" charset="0"/>
                        </a:rPr>
                        <a:t>Beth Israel Lahey Clinic</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Labs X-rays &amp; Other Tests/Advanced Imaging Tests</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Laboratory, radiology, genetic testing, and other diagnostic services- In a physician’s office or non-hospital affiliated facility 5-tier copayment structure.</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Genetic testing some fall under family planning. Communication to account regarding deviation if billed under other benefits such as maternity or family planning. </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BCBSMA classification for labs are defined as hospital and other covered facilities. Cannot identify hospital affiliated facilities. Risk that claims will not process as intended for genetic testing.</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 Low Risk</a:t>
                      </a:r>
                    </a:p>
                  </a:txBody>
                  <a:tcPr marL="9525" marR="9525" marT="9525" marB="0">
                    <a:solidFill>
                      <a:srgbClr val="00B050"/>
                    </a:solidFill>
                  </a:tcPr>
                </a:tc>
                <a:tc>
                  <a:txBody>
                    <a:bodyPr/>
                    <a:lstStyle/>
                    <a:p>
                      <a:pPr algn="l" fontAlgn="t"/>
                      <a:r>
                        <a:rPr lang="en-US" sz="1100" b="0" i="0" u="none" strike="noStrike" dirty="0">
                          <a:solidFill>
                            <a:schemeClr val="bg1"/>
                          </a:solidFill>
                          <a:effectLst/>
                          <a:latin typeface="Calibri Light" panose="020F0302020204030204" pitchFamily="34" charset="0"/>
                        </a:rPr>
                        <a:t>This is ongoing</a:t>
                      </a:r>
                    </a:p>
                  </a:txBody>
                  <a:tcPr marL="9525" marR="9525" marT="9525" marB="0"/>
                </a:tc>
                <a:extLst>
                  <a:ext uri="{0D108BD9-81ED-4DB2-BD59-A6C34878D82A}">
                    <a16:rowId xmlns:a16="http://schemas.microsoft.com/office/drawing/2014/main" val="2191268404"/>
                  </a:ext>
                </a:extLst>
              </a:tr>
              <a:tr h="883920">
                <a:tc>
                  <a:txBody>
                    <a:bodyPr/>
                    <a:lstStyle/>
                    <a:p>
                      <a:pPr algn="l" fontAlgn="t"/>
                      <a:r>
                        <a:rPr lang="en-US" sz="1100" b="0" i="0" u="none" strike="noStrike" dirty="0">
                          <a:solidFill>
                            <a:schemeClr val="bg1"/>
                          </a:solidFill>
                          <a:effectLst/>
                          <a:latin typeface="Calibri Light" panose="020F0302020204030204" pitchFamily="34" charset="0"/>
                        </a:rPr>
                        <a:t>Beth Israel Lahey Clinic</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PCP level copay</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 Primary Care Adults-Tier 1 No charge, Tier 2 $60 copay, Tier 3 $75 copay, Tier 4 Deductible then 50% coinsurance </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CP clarification is PCP level providers as defined by BCBSMA. Will need to confirm how this is classified. - ok to offer</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BCBSMA has clear definition on what providers fall into the PCP level. Risk that other providers not identified will not process as intended.</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 Low Risk</a:t>
                      </a:r>
                    </a:p>
                  </a:txBody>
                  <a:tcPr marL="9525" marR="9525" marT="9525" marB="0">
                    <a:solidFill>
                      <a:srgbClr val="00B050"/>
                    </a:solidFill>
                  </a:tcPr>
                </a:tc>
                <a:tc>
                  <a:txBody>
                    <a:bodyPr/>
                    <a:lstStyle/>
                    <a:p>
                      <a:pPr algn="l" fontAlgn="t"/>
                      <a:r>
                        <a:rPr lang="en-US" sz="1100" b="0" i="0" u="none" strike="noStrike" dirty="0">
                          <a:solidFill>
                            <a:schemeClr val="bg1"/>
                          </a:solidFill>
                          <a:effectLst/>
                          <a:latin typeface="Calibri Light" panose="020F0302020204030204" pitchFamily="34" charset="0"/>
                        </a:rPr>
                        <a:t>This is ongoing</a:t>
                      </a:r>
                    </a:p>
                  </a:txBody>
                  <a:tcPr marL="9525" marR="9525" marT="9525" marB="0"/>
                </a:tc>
                <a:extLst>
                  <a:ext uri="{0D108BD9-81ED-4DB2-BD59-A6C34878D82A}">
                    <a16:rowId xmlns:a16="http://schemas.microsoft.com/office/drawing/2014/main" val="2380272465"/>
                  </a:ext>
                </a:extLst>
              </a:tr>
              <a:tr h="883920">
                <a:tc>
                  <a:txBody>
                    <a:bodyPr/>
                    <a:lstStyle/>
                    <a:p>
                      <a:pPr algn="l" fontAlgn="t"/>
                      <a:r>
                        <a:rPr lang="en-US" sz="1100" b="0" i="0" u="none" strike="noStrike" dirty="0">
                          <a:solidFill>
                            <a:schemeClr val="bg1"/>
                          </a:solidFill>
                          <a:effectLst/>
                          <a:latin typeface="Calibri Light" panose="020F0302020204030204" pitchFamily="34" charset="0"/>
                        </a:rPr>
                        <a:t>Beth Israel Lahey Clinic</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Urgent Care Centers</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Urgent Care-Adults Tier 1 $40 per visit, Tier 2 $90 per visit</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We cannot tier out of state urgent care facilities. Tax ID &amp; NPI required for centers to be tiered outside MA. We cannot always identify these centers out of state. We cannot determine how the provider will bill. </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We cannot always identify urgent care centers out of state. Risk that these benefits will not process as intended.</a:t>
                      </a:r>
                    </a:p>
                  </a:txBody>
                  <a:tcPr marL="9525" marR="9525" marT="9525" marB="0"/>
                </a:tc>
                <a:tc>
                  <a:txBody>
                    <a:bodyPr/>
                    <a:lstStyle/>
                    <a:p>
                      <a:pPr algn="l" fontAlgn="t"/>
                      <a:r>
                        <a:rPr lang="en-US" sz="1100" b="0" i="0" u="none" strike="noStrike" dirty="0">
                          <a:solidFill>
                            <a:schemeClr val="bg1"/>
                          </a:solidFill>
                          <a:effectLst/>
                          <a:latin typeface="Calibri Light" panose="020F0302020204030204" pitchFamily="34" charset="0"/>
                        </a:rPr>
                        <a:t>Low Risk </a:t>
                      </a:r>
                    </a:p>
                  </a:txBody>
                  <a:tcPr marL="9525" marR="9525" marT="9525" marB="0">
                    <a:solidFill>
                      <a:srgbClr val="00B050"/>
                    </a:solidFill>
                  </a:tcPr>
                </a:tc>
                <a:tc>
                  <a:txBody>
                    <a:bodyPr/>
                    <a:lstStyle/>
                    <a:p>
                      <a:pPr algn="l" fontAlgn="t"/>
                      <a:r>
                        <a:rPr lang="en-US" sz="1100" b="0" i="0" u="none" strike="noStrike" dirty="0">
                          <a:solidFill>
                            <a:schemeClr val="bg1"/>
                          </a:solidFill>
                          <a:effectLst/>
                          <a:latin typeface="Calibri Light" panose="020F0302020204030204" pitchFamily="34" charset="0"/>
                        </a:rPr>
                        <a:t>This is a know risk that has been accepted. </a:t>
                      </a:r>
                    </a:p>
                  </a:txBody>
                  <a:tcPr marL="9525" marR="9525" marT="9525" marB="0"/>
                </a:tc>
                <a:extLst>
                  <a:ext uri="{0D108BD9-81ED-4DB2-BD59-A6C34878D82A}">
                    <a16:rowId xmlns:a16="http://schemas.microsoft.com/office/drawing/2014/main" val="125614899"/>
                  </a:ext>
                </a:extLst>
              </a:tr>
            </a:tbl>
          </a:graphicData>
        </a:graphic>
      </p:graphicFrame>
    </p:spTree>
    <p:extLst>
      <p:ext uri="{BB962C8B-B14F-4D97-AF65-F5344CB8AC3E}">
        <p14:creationId xmlns:p14="http://schemas.microsoft.com/office/powerpoint/2010/main" val="886654985"/>
      </p:ext>
    </p:extLst>
  </p:cSld>
  <p:clrMapOvr>
    <a:masterClrMapping/>
  </p:clrMapOvr>
</p:sld>
</file>

<file path=ppt/theme/theme1.xml><?xml version="1.0" encoding="utf-8"?>
<a:theme xmlns:a="http://schemas.openxmlformats.org/drawingml/2006/main" name="1_Office Theme">
  <a:themeElements>
    <a:clrScheme name="Custom 2">
      <a:dk1>
        <a:srgbClr val="0D4877"/>
      </a:dk1>
      <a:lt1>
        <a:srgbClr val="FFFFFF"/>
      </a:lt1>
      <a:dk2>
        <a:srgbClr val="000000"/>
      </a:dk2>
      <a:lt2>
        <a:srgbClr val="E7E6E6"/>
      </a:lt2>
      <a:accent1>
        <a:srgbClr val="0D4877"/>
      </a:accent1>
      <a:accent2>
        <a:srgbClr val="2474BB"/>
      </a:accent2>
      <a:accent3>
        <a:srgbClr val="02C3FE"/>
      </a:accent3>
      <a:accent4>
        <a:srgbClr val="FD5D3B"/>
      </a:accent4>
      <a:accent5>
        <a:srgbClr val="DDDDDD"/>
      </a:accent5>
      <a:accent6>
        <a:srgbClr val="A3A3A3"/>
      </a:accent6>
      <a:hlink>
        <a:srgbClr val="0000EE"/>
      </a:hlink>
      <a:folHlink>
        <a:srgbClr val="551A8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none" lIns="0" tIns="0" rIns="0" bIns="0"/>
      <a:lstStyle>
        <a:defPPr algn="l" fontAlgn="auto">
          <a:spcAft>
            <a:spcPts val="0"/>
          </a:spcAft>
          <a:defRPr sz="2500"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esentations Separato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p:Policy xmlns:p="office.server.policy" id="" local="true">
  <p:Name>BCBSMA Document</p:Name>
  <p:Description/>
  <p:Statement/>
  <p:PolicyItems>
    <p:PolicyItem featureId="Microsoft.Office.RecordsManagement.PolicyFeatures.PolicyAudit" staticId="0x0101000035737AB6083049AA462DE1D83AFD48|8138272" UniqueId="1ff150e7-08a8-48f0-9d97-545752ec9f56">
      <p:Name>Auditing</p:Name>
      <p:Description>Audits user actions on documents and list items to the Audit Log.</p:Description>
      <p:CustomData>
        <Audit>
          <Update/>
          <View/>
          <CheckInOut/>
          <MoveCopy/>
          <DeleteRestore/>
        </Audit>
      </p:CustomData>
    </p:PolicyItem>
  </p:PolicyItems>
</p:Policy>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Receiver>
    <Name>Microsoft.Office.RecordsManagement.PolicyFeatures.ExpirationEventReceiver</Name>
    <Synchronization>Synchronous</Synchronization>
    <Type>10001</Type>
    <SequenceNumber>101</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Version=16.0.0.0, Culture=neutral, PublicKeyToken=71e9bce111e9429c</Assembly>
    <Class>Microsoft.Office.RecordsManagement.Internal.UpdateExpireDate</Class>
    <Data/>
    <Filter/>
  </Receiver>
  <Receiver>
    <Name>Policy Auditing</Name>
    <Synchronization>Synchronous</Synchronization>
    <Type>10001</Type>
    <SequenceNumber>1100</SequenceNumber>
    <Url/>
    <Assembly>Microsoft.Office.Policy, Version=16.0.0.0, Culture=neutral, PublicKeyToken=71e9bce111e9429c</Assembly>
    <Class>Microsoft.Office.RecordsManagement.Internal.AuditHandler</Class>
    <Data/>
    <Filter/>
  </Receiver>
  <Receiver>
    <Name>Policy Auditing</Name>
    <Synchronization>Synchronous</Synchronization>
    <Type>10002</Type>
    <SequenceNumber>1101</SequenceNumber>
    <Url/>
    <Assembly>Microsoft.Office.Policy, Version=16.0.0.0, Culture=neutral, PublicKeyToken=71e9bce111e9429c</Assembly>
    <Class>Microsoft.Office.RecordsManagement.Internal.AuditHandler</Class>
    <Data/>
    <Filter/>
  </Receiver>
  <Receiver>
    <Name>Policy Auditing</Name>
    <Synchronization>Synchronous</Synchronization>
    <Type>10004</Type>
    <SequenceNumber>1102</SequenceNumber>
    <Url/>
    <Assembly>Microsoft.Office.Policy, Version=16.0.0.0, Culture=neutral, PublicKeyToken=71e9bce111e9429c</Assembly>
    <Class>Microsoft.Office.RecordsManagement.Internal.AuditHandler</Class>
    <Data/>
    <Filter/>
  </Receiver>
  <Receiver>
    <Name>Policy Auditing</Name>
    <Synchronization>Synchronous</Synchronization>
    <Type>10006</Type>
    <SequenceNumber>1103</SequenceNumber>
    <Url/>
    <Assembly>Microsoft.Office.Policy, Version=16.0.0.0, Culture=neutral, PublicKeyToken=71e9bce111e9429c</Assembly>
    <Class>Microsoft.Office.RecordsManagement.Internal.AuditHandler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54079D2B748EE74D81F98CF4862775DC" ma:contentTypeVersion="3" ma:contentTypeDescription="Create a new document." ma:contentTypeScope="" ma:versionID="62f15e361d83861f98b05b6f7c0c93ea">
  <xsd:schema xmlns:xsd="http://www.w3.org/2001/XMLSchema" xmlns:xs="http://www.w3.org/2001/XMLSchema" xmlns:p="http://schemas.microsoft.com/office/2006/metadata/properties" xmlns:ns2="4fd547bd-de5e-484e-b36f-a089762660f6" targetNamespace="http://schemas.microsoft.com/office/2006/metadata/properties" ma:root="true" ma:fieldsID="a2977c1b02af3a20429e2f2cb3626a61" ns2:_="">
    <xsd:import namespace="4fd547bd-de5e-484e-b36f-a089762660f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d547bd-de5e-484e-b36f-a089762660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Worksite Document" ma:contentTypeID="0x0101000035737AB6083049AA462DE1D83AFD48010024041F127809F545B40CD494136E4A2D" ma:contentTypeVersion="37" ma:contentTypeDescription="" ma:contentTypeScope="" ma:versionID="8e688ddc81eea93ae2f765f735a136ac">
  <xsd:schema xmlns:xsd="http://www.w3.org/2001/XMLSchema" xmlns:xs="http://www.w3.org/2001/XMLSchema" xmlns:p="http://schemas.microsoft.com/office/2006/metadata/properties" xmlns:ns1="http://schemas.microsoft.com/sharepoint/v3" xmlns:ns2="e9829bc0-9c9d-4291-88f5-cbdae5171fe6" targetNamespace="http://schemas.microsoft.com/office/2006/metadata/properties" ma:root="true" ma:fieldsID="0fd4dcf8a2d40751c15de616b68d1330" ns1:_="" ns2:_="">
    <xsd:import namespace="http://schemas.microsoft.com/sharepoint/v3"/>
    <xsd:import namespace="e9829bc0-9c9d-4291-88f5-cbdae5171fe6"/>
    <xsd:element name="properties">
      <xsd:complexType>
        <xsd:sequence>
          <xsd:element name="documentManagement">
            <xsd:complexType>
              <xsd:all>
                <xsd:element ref="ns2:_dlc_DocId" minOccurs="0"/>
                <xsd:element ref="ns2:_dlc_DocIdUrl" minOccurs="0"/>
                <xsd:element ref="ns2:_dlc_DocIdPersistId" minOccurs="0"/>
                <xsd:element ref="ns2:WorksiteID"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Original Expiration Date" ma:description="" ma:hidden="true" ma:internalName="_dlc_ExpireDateSaved" ma:readOnly="true">
      <xsd:simpleType>
        <xsd:restriction base="dms:DateTime"/>
      </xsd:simpleType>
    </xsd:element>
    <xsd:element name="_dlc_ExpireDate" ma:index="13" nillable="true" ma:displayName="Expiration Date" ma:description="" ma:hidden="true" ma:internalName="_dlc_ExpireDate" ma:readOnly="true">
      <xsd:simpleType>
        <xsd:restriction base="dms:DateTime"/>
      </xsd:simpleType>
    </xsd:element>
    <xsd:element name="_dlc_Exempt" ma:index="14" nillable="true" ma:displayName="Exempt from Policy"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9829bc0-9c9d-4291-88f5-cbdae5171fe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WorksiteID" ma:index="11" nillable="true" ma:displayName="WorksiteID" ma:hidden="true" ma:internalName="WorksiteID"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p:properties>
</file>

<file path=customXml/item6.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6A0467-C338-44D0-B021-8BCB13DEBFB6}">
  <ds:schemaRefs>
    <ds:schemaRef ds:uri="office.server.policy"/>
  </ds:schemaRefs>
</ds:datastoreItem>
</file>

<file path=customXml/itemProps2.xml><?xml version="1.0" encoding="utf-8"?>
<ds:datastoreItem xmlns:ds="http://schemas.openxmlformats.org/officeDocument/2006/customXml" ds:itemID="{6E44FD8F-6394-43F5-97AE-1949DA840D54}">
  <ds:schemaRefs>
    <ds:schemaRef ds:uri="http://schemas.microsoft.com/sharepoint/events"/>
  </ds:schemaRefs>
</ds:datastoreItem>
</file>

<file path=customXml/itemProps3.xml><?xml version="1.0" encoding="utf-8"?>
<ds:datastoreItem xmlns:ds="http://schemas.openxmlformats.org/officeDocument/2006/customXml" ds:itemID="{11D4C2BF-A1AF-44DB-A599-2773E89C1547}"/>
</file>

<file path=customXml/itemProps4.xml><?xml version="1.0" encoding="utf-8"?>
<ds:datastoreItem xmlns:ds="http://schemas.openxmlformats.org/officeDocument/2006/customXml" ds:itemID="{0556AB9F-3B1A-4618-AB3E-1F05EE077C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9829bc0-9c9d-4291-88f5-cbdae5171f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B5DFF3D9-0968-4193-B60C-1381CF67AF1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e9829bc0-9c9d-4291-88f5-cbdae5171fe6"/>
    <ds:schemaRef ds:uri="http://purl.org/dc/elements/1.1/"/>
    <ds:schemaRef ds:uri="http://schemas.microsoft.com/office/2006/metadata/properties"/>
    <ds:schemaRef ds:uri="http://schemas.microsoft.com/sharepoint/v3"/>
    <ds:schemaRef ds:uri="http://www.w3.org/XML/1998/namespace"/>
    <ds:schemaRef ds:uri="http://purl.org/dc/dcmitype/"/>
  </ds:schemaRefs>
</ds:datastoreItem>
</file>

<file path=customXml/itemProps6.xml><?xml version="1.0" encoding="utf-8"?>
<ds:datastoreItem xmlns:ds="http://schemas.openxmlformats.org/officeDocument/2006/customXml" ds:itemID="{BD6B3C3A-E271-490B-BCD6-2F45F6403F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54585</TotalTime>
  <Words>1581</Words>
  <Application>Microsoft Office PowerPoint</Application>
  <PresentationFormat>Widescreen</PresentationFormat>
  <Paragraphs>173</Paragraphs>
  <Slides>9</Slides>
  <Notes>8</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9</vt:i4>
      </vt:variant>
    </vt:vector>
  </HeadingPairs>
  <TitlesOfParts>
    <vt:vector size="25" baseType="lpstr">
      <vt:lpstr>Aptos</vt:lpstr>
      <vt:lpstr>Arial</vt:lpstr>
      <vt:lpstr>Bebas Neue</vt:lpstr>
      <vt:lpstr>Calibri</vt:lpstr>
      <vt:lpstr>Calibri Light</vt:lpstr>
      <vt:lpstr>Courier New</vt:lpstr>
      <vt:lpstr>Crimson Pro</vt:lpstr>
      <vt:lpstr>Daytona Condensed Light</vt:lpstr>
      <vt:lpstr>DM Sans</vt:lpstr>
      <vt:lpstr>DM Sans Medium</vt:lpstr>
      <vt:lpstr>Elephant</vt:lpstr>
      <vt:lpstr>Roboto</vt:lpstr>
      <vt:lpstr>Times New Roman</vt:lpstr>
      <vt:lpstr>Wingdings</vt:lpstr>
      <vt:lpstr>1_Office Theme</vt:lpstr>
      <vt:lpstr>Presentations Separator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Blue Cross Blue Shield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McGlinchey, Tracie</dc:creator>
  <cp:lastModifiedBy>Williams, Colleen</cp:lastModifiedBy>
  <cp:revision>1466</cp:revision>
  <cp:lastPrinted>2019-04-11T11:30:24Z</cp:lastPrinted>
  <dcterms:created xsi:type="dcterms:W3CDTF">2015-03-12T13:39:30Z</dcterms:created>
  <dcterms:modified xsi:type="dcterms:W3CDTF">2024-10-17T19:26:55Z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0x01010054079D2B748EE74D81F98CF4862775DC</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4dca8e14-98a2-4c1e-8174-08954dc16641</vt:lpwstr>
  </property>
  <property fmtid="{D5CDD505-2E9C-101B-9397-08002B2CF9AE}" pid="6" name="SharedWithUsers">
    <vt:lpwstr>56;#Tang, Yvonne</vt:lpwstr>
  </property>
</Properties>
</file>