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1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1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2.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3.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5.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1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7.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8.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86" r:id="rId6"/>
    <p:sldId id="2147483647" r:id="rId7"/>
    <p:sldId id="259" r:id="rId8"/>
    <p:sldId id="264" r:id="rId9"/>
    <p:sldId id="303" r:id="rId10"/>
    <p:sldId id="391" r:id="rId11"/>
    <p:sldId id="284" r:id="rId12"/>
    <p:sldId id="293" r:id="rId13"/>
    <p:sldId id="258" r:id="rId14"/>
    <p:sldId id="368" r:id="rId15"/>
    <p:sldId id="260" r:id="rId16"/>
    <p:sldId id="317" r:id="rId17"/>
    <p:sldId id="318" r:id="rId18"/>
    <p:sldId id="269" r:id="rId19"/>
    <p:sldId id="283" r:id="rId20"/>
    <p:sldId id="720" r:id="rId21"/>
    <p:sldId id="323" r:id="rId22"/>
    <p:sldId id="358" r:id="rId23"/>
    <p:sldId id="257" r:id="rId24"/>
    <p:sldId id="304" r:id="rId25"/>
    <p:sldId id="279" r:id="rId26"/>
    <p:sldId id="280" r:id="rId27"/>
    <p:sldId id="290" r:id="rId28"/>
    <p:sldId id="473" r:id="rId29"/>
    <p:sldId id="299" r:id="rId30"/>
    <p:sldId id="2147469357" r:id="rId31"/>
    <p:sldId id="308" r:id="rId32"/>
    <p:sldId id="2147469345" r:id="rId33"/>
  </p:sldIdLst>
  <p:sldSz cx="12192000" cy="6858000"/>
  <p:notesSz cx="6881813" cy="9296400"/>
  <p:custDataLst>
    <p:tags r:id="rId35"/>
  </p:custDataLst>
  <p:defaultTex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FAEEC3"/>
    <a:srgbClr val="A3A3A3"/>
    <a:srgbClr val="FFFFFF"/>
    <a:srgbClr val="F2F2F2"/>
    <a:srgbClr val="CFE3F6"/>
    <a:srgbClr val="9EB4AA"/>
    <a:srgbClr val="F8D8D8"/>
    <a:srgbClr val="DCE1D5"/>
    <a:srgbClr val="FBD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363A15-8E00-4A9E-911D-1EA60E962C6F}" v="912" vWet="914" dt="2023-06-29T17:21:48.131"/>
    <p1510:client id="{43FFA43A-A038-4797-BD12-BB3AAAD22ABC}" v="959" dt="2023-06-29T17:21:57.479"/>
  </p1510:revLst>
</p1510:revInfo>
</file>

<file path=ppt/tableStyles.xml><?xml version="1.0" encoding="utf-8"?>
<a:tblStyleLst xmlns:a="http://schemas.openxmlformats.org/drawingml/2006/main" def="{2D5ABB26-0587-4C30-8999-92F81FD0307C}">
  <a:tblStyle styleId="{9D7B26C5-4107-4FEC-AEDC-1716B250A1EF}" styleName="Light Style 1">
    <a:wholeTbl>
      <a:tcTxStyle>
        <a:fontRef idx="minor">
          <a:prstClr val="black"/>
        </a:fontRef>
        <a:srgbClr val="0D4877"/>
      </a:tcTxStyle>
      <a:tcStyle>
        <a:tcBdr>
          <a:left>
            <a:ln>
              <a:noFill/>
            </a:ln>
          </a:left>
          <a:right>
            <a:ln>
              <a:noFill/>
            </a:ln>
          </a:right>
          <a:top>
            <a:ln>
              <a:noFill/>
            </a:ln>
          </a:top>
          <a:bottom>
            <a:ln>
              <a:noFill/>
            </a:ln>
          </a:bottom>
          <a:insideH>
            <a:ln w="9525" cmpd="sng">
              <a:solidFill>
                <a:srgbClr val="B4B4B4"/>
              </a:solidFill>
            </a:ln>
          </a:insideH>
          <a:insideV>
            <a:ln>
              <a:noFill/>
            </a:ln>
          </a:insideV>
        </a:tcBdr>
        <a:fill>
          <a:noFill/>
        </a:fill>
      </a:tcStyle>
    </a:wholeTbl>
    <a:band1H>
      <a:tcStyle>
        <a:tcBdr>
          <a:top>
            <a:ln>
              <a:noFill/>
            </a:ln>
          </a:top>
          <a:bottom>
            <a:ln>
              <a:noFill/>
            </a:ln>
          </a:bottom>
        </a:tcBdr>
        <a:fill>
          <a:solidFill>
            <a:srgbClr val="D6D6D6"/>
          </a:solidFill>
        </a:fill>
      </a:tcStyle>
    </a:band1H>
    <a:band2H>
      <a:tcStyle>
        <a:tcBdr/>
      </a:tcStyle>
    </a:band2H>
    <a:band1V>
      <a:tcStyle>
        <a:tcBdr/>
      </a:tcStyle>
    </a:band1V>
    <a:band2V>
      <a:tcStyle>
        <a:tcBdr/>
      </a:tcStyle>
    </a:band2V>
    <a:firstCol>
      <a:tcTxStyle b="on"/>
      <a:tcStyle>
        <a:tcBdr/>
      </a:tcStyle>
    </a:firstCol>
    <a:lastRow>
      <a:tcTxStyle b="on">
        <a:fontRef idx="minor">
          <a:prstClr val="black"/>
        </a:fontRef>
        <a:srgbClr val="FFFFFF"/>
      </a:tcTxStyle>
      <a:tcStyle>
        <a:tcBdr>
          <a:top>
            <a:ln w="19050" cmpd="sng">
              <a:solidFill>
                <a:srgbClr val="FFFFFF"/>
              </a:solidFill>
            </a:ln>
          </a:top>
        </a:tcBdr>
        <a:fill>
          <a:solidFill>
            <a:srgbClr val="0D4877"/>
          </a:solidFill>
        </a:fill>
      </a:tcStyle>
    </a:lastRow>
    <a:firstRow>
      <a:tcTxStyle b="on">
        <a:fontRef idx="minor">
          <a:prstClr val="black"/>
        </a:fontRef>
        <a:srgbClr val="0D4877"/>
      </a:tcTxStyle>
      <a:tcStyle>
        <a:tcBdr>
          <a:bottom>
            <a:ln w="19050" cmpd="sng">
              <a:solidFill>
                <a:srgbClr val="000000"/>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869" cy="4653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37" y="1"/>
            <a:ext cx="2982869" cy="465341"/>
          </a:xfrm>
          <a:prstGeom prst="rect">
            <a:avLst/>
          </a:prstGeom>
        </p:spPr>
        <p:txBody>
          <a:bodyPr vert="horz" lIns="91440" tIns="45720" rIns="91440" bIns="45720" rtlCol="0"/>
          <a:lstStyle>
            <a:lvl1pPr algn="r">
              <a:defRPr sz="1200"/>
            </a:lvl1pPr>
          </a:lstStyle>
          <a:p>
            <a:fld id="{F89E6E7F-5DD3-4012-B2C3-E33CB643037B}" type="datetimeFigureOut">
              <a:rPr lang="en-US" smtClean="0"/>
              <a:t>1/11/2025</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7861" y="4473513"/>
            <a:ext cx="5506093" cy="366028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060"/>
            <a:ext cx="2982869" cy="46534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37" y="8831060"/>
            <a:ext cx="2982869" cy="465341"/>
          </a:xfrm>
          <a:prstGeom prst="rect">
            <a:avLst/>
          </a:prstGeom>
        </p:spPr>
        <p:txBody>
          <a:bodyPr vert="horz" lIns="91440" tIns="45720" rIns="91440" bIns="45720" rtlCol="0" anchor="b"/>
          <a:lstStyle>
            <a:lvl1pPr algn="r">
              <a:defRPr sz="1200"/>
            </a:lvl1pPr>
          </a:lstStyle>
          <a:p>
            <a:fld id="{B9ED2C7B-8972-49F2-9E6E-B24A132278C4}" type="slidenum">
              <a:rPr lang="en-US" smtClean="0"/>
              <a:t>‹#›</a:t>
            </a:fld>
            <a:endParaRPr lang="en-US"/>
          </a:p>
        </p:txBody>
      </p:sp>
    </p:spTree>
    <p:extLst>
      <p:ext uri="{BB962C8B-B14F-4D97-AF65-F5344CB8AC3E}">
        <p14:creationId xmlns:p14="http://schemas.microsoft.com/office/powerpoint/2010/main" val="3710732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1</a:t>
            </a:fld>
            <a:endParaRPr lang="en-US"/>
          </a:p>
        </p:txBody>
      </p:sp>
    </p:spTree>
    <p:extLst>
      <p:ext uri="{BB962C8B-B14F-4D97-AF65-F5344CB8AC3E}">
        <p14:creationId xmlns:p14="http://schemas.microsoft.com/office/powerpoint/2010/main" val="870057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F60D8-8164-44F3-ABCA-1F7BB061C6FD}" type="slidenum">
              <a:rPr lang="en-US" smtClean="0"/>
              <a:t>18</a:t>
            </a:fld>
            <a:endParaRPr lang="en-US"/>
          </a:p>
        </p:txBody>
      </p:sp>
    </p:spTree>
    <p:extLst>
      <p:ext uri="{BB962C8B-B14F-4D97-AF65-F5344CB8AC3E}">
        <p14:creationId xmlns:p14="http://schemas.microsoft.com/office/powerpoint/2010/main" val="1686196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EB318-2437-434B-AF9A-DAC6905DC16C}" type="slidenum">
              <a:rPr lang="en-US" smtClean="0"/>
              <a:t>19</a:t>
            </a:fld>
            <a:endParaRPr lang="en-US"/>
          </a:p>
        </p:txBody>
      </p:sp>
    </p:spTree>
    <p:extLst>
      <p:ext uri="{BB962C8B-B14F-4D97-AF65-F5344CB8AC3E}">
        <p14:creationId xmlns:p14="http://schemas.microsoft.com/office/powerpoint/2010/main" val="217012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8EB318-2437-434B-AF9A-DAC6905DC16C}" type="slidenum">
              <a:rPr lang="en-US" smtClean="0"/>
              <a:t>20</a:t>
            </a:fld>
            <a:endParaRPr lang="en-US"/>
          </a:p>
        </p:txBody>
      </p:sp>
    </p:spTree>
    <p:extLst>
      <p:ext uri="{BB962C8B-B14F-4D97-AF65-F5344CB8AC3E}">
        <p14:creationId xmlns:p14="http://schemas.microsoft.com/office/powerpoint/2010/main" val="371295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21</a:t>
            </a:fld>
            <a:endParaRPr lang="en-US"/>
          </a:p>
        </p:txBody>
      </p:sp>
    </p:spTree>
    <p:extLst>
      <p:ext uri="{BB962C8B-B14F-4D97-AF65-F5344CB8AC3E}">
        <p14:creationId xmlns:p14="http://schemas.microsoft.com/office/powerpoint/2010/main" val="1151572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324CC-A30F-4BC1-9420-980F2F2FC413}" type="slidenum">
              <a:rPr lang="en-US" smtClean="0"/>
              <a:t>22</a:t>
            </a:fld>
            <a:endParaRPr lang="en-US"/>
          </a:p>
        </p:txBody>
      </p:sp>
    </p:spTree>
    <p:extLst>
      <p:ext uri="{BB962C8B-B14F-4D97-AF65-F5344CB8AC3E}">
        <p14:creationId xmlns:p14="http://schemas.microsoft.com/office/powerpoint/2010/main" val="36909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324CC-A30F-4BC1-9420-980F2F2FC413}" type="slidenum">
              <a:rPr lang="en-US" smtClean="0"/>
              <a:t>23</a:t>
            </a:fld>
            <a:endParaRPr lang="en-US"/>
          </a:p>
        </p:txBody>
      </p:sp>
    </p:spTree>
    <p:extLst>
      <p:ext uri="{BB962C8B-B14F-4D97-AF65-F5344CB8AC3E}">
        <p14:creationId xmlns:p14="http://schemas.microsoft.com/office/powerpoint/2010/main" val="89704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24</a:t>
            </a:fld>
            <a:endParaRPr lang="en-US"/>
          </a:p>
        </p:txBody>
      </p:sp>
    </p:spTree>
    <p:extLst>
      <p:ext uri="{BB962C8B-B14F-4D97-AF65-F5344CB8AC3E}">
        <p14:creationId xmlns:p14="http://schemas.microsoft.com/office/powerpoint/2010/main" val="79852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6E8F6-7CDE-4FA3-B1FE-3C1CD576F9B0}" type="slidenum">
              <a:rPr lang="en-US" smtClean="0"/>
              <a:t>25</a:t>
            </a:fld>
            <a:endParaRPr lang="en-US"/>
          </a:p>
        </p:txBody>
      </p:sp>
    </p:spTree>
    <p:extLst>
      <p:ext uri="{BB962C8B-B14F-4D97-AF65-F5344CB8AC3E}">
        <p14:creationId xmlns:p14="http://schemas.microsoft.com/office/powerpoint/2010/main" val="757319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3EDFE1-90BB-4875-868C-94725C82AEC8}" type="slidenum">
              <a:rPr lang="en-US" smtClean="0"/>
              <a:t>26</a:t>
            </a:fld>
            <a:endParaRPr lang="en-US"/>
          </a:p>
        </p:txBody>
      </p:sp>
    </p:spTree>
    <p:extLst>
      <p:ext uri="{BB962C8B-B14F-4D97-AF65-F5344CB8AC3E}">
        <p14:creationId xmlns:p14="http://schemas.microsoft.com/office/powerpoint/2010/main" val="84335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3</a:t>
            </a:fld>
            <a:endParaRPr lang="en-US"/>
          </a:p>
        </p:txBody>
      </p:sp>
    </p:spTree>
    <p:extLst>
      <p:ext uri="{BB962C8B-B14F-4D97-AF65-F5344CB8AC3E}">
        <p14:creationId xmlns:p14="http://schemas.microsoft.com/office/powerpoint/2010/main" val="2537211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F60D8-8164-44F3-ABCA-1F7BB061C6FD}" type="slidenum">
              <a:rPr lang="en-US" smtClean="0"/>
              <a:t>4</a:t>
            </a:fld>
            <a:endParaRPr lang="en-US"/>
          </a:p>
        </p:txBody>
      </p:sp>
    </p:spTree>
    <p:extLst>
      <p:ext uri="{BB962C8B-B14F-4D97-AF65-F5344CB8AC3E}">
        <p14:creationId xmlns:p14="http://schemas.microsoft.com/office/powerpoint/2010/main" val="227800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6</a:t>
            </a:fld>
            <a:endParaRPr lang="en-US"/>
          </a:p>
        </p:txBody>
      </p:sp>
    </p:spTree>
    <p:extLst>
      <p:ext uri="{BB962C8B-B14F-4D97-AF65-F5344CB8AC3E}">
        <p14:creationId xmlns:p14="http://schemas.microsoft.com/office/powerpoint/2010/main" val="389120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2167E-0DA7-40E7-B061-BAFF549AC786}" type="slidenum">
              <a:rPr lang="en-US" smtClean="0"/>
              <a:t>7</a:t>
            </a:fld>
            <a:endParaRPr lang="en-US"/>
          </a:p>
        </p:txBody>
      </p:sp>
    </p:spTree>
    <p:extLst>
      <p:ext uri="{BB962C8B-B14F-4D97-AF65-F5344CB8AC3E}">
        <p14:creationId xmlns:p14="http://schemas.microsoft.com/office/powerpoint/2010/main" val="2538931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8</a:t>
            </a:fld>
            <a:endParaRPr lang="en-US"/>
          </a:p>
        </p:txBody>
      </p:sp>
    </p:spTree>
    <p:extLst>
      <p:ext uri="{BB962C8B-B14F-4D97-AF65-F5344CB8AC3E}">
        <p14:creationId xmlns:p14="http://schemas.microsoft.com/office/powerpoint/2010/main" val="120482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8F60D8-8164-44F3-ABCA-1F7BB061C6FD}" type="slidenum">
              <a:rPr lang="en-US" smtClean="0"/>
              <a:t>10</a:t>
            </a:fld>
            <a:endParaRPr lang="en-US"/>
          </a:p>
        </p:txBody>
      </p:sp>
    </p:spTree>
    <p:extLst>
      <p:ext uri="{BB962C8B-B14F-4D97-AF65-F5344CB8AC3E}">
        <p14:creationId xmlns:p14="http://schemas.microsoft.com/office/powerpoint/2010/main" val="247347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ED2C7B-8972-49F2-9E6E-B24A132278C4}" type="slidenum">
              <a:rPr lang="en-US" smtClean="0"/>
              <a:t>11</a:t>
            </a:fld>
            <a:endParaRPr lang="en-US"/>
          </a:p>
        </p:txBody>
      </p:sp>
    </p:spTree>
    <p:extLst>
      <p:ext uri="{BB962C8B-B14F-4D97-AF65-F5344CB8AC3E}">
        <p14:creationId xmlns:p14="http://schemas.microsoft.com/office/powerpoint/2010/main" val="1238540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A6E8F6-7CDE-4FA3-B1FE-3C1CD576F9B0}" type="slidenum">
              <a:rPr lang="en-US" smtClean="0"/>
              <a:t>17</a:t>
            </a:fld>
            <a:endParaRPr lang="en-US"/>
          </a:p>
        </p:txBody>
      </p:sp>
    </p:spTree>
    <p:extLst>
      <p:ext uri="{BB962C8B-B14F-4D97-AF65-F5344CB8AC3E}">
        <p14:creationId xmlns:p14="http://schemas.microsoft.com/office/powerpoint/2010/main" val="73453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978977" y="28194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mn-lt"/>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871955" y="2097024"/>
            <a:ext cx="7620000" cy="612649"/>
          </a:xfrm>
          <a:prstGeom prst="rect">
            <a:avLst/>
          </a:prstGeom>
        </p:spPr>
        <p:txBody>
          <a:bodyPr/>
          <a:lstStyle>
            <a:lvl1pPr marL="0" indent="0">
              <a:buNone/>
              <a:defRPr sz="4800">
                <a:solidFill>
                  <a:srgbClr val="FD5D3B"/>
                </a:solidFill>
                <a:latin typeface="+mj-lt"/>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400800" y="6553200"/>
            <a:ext cx="5257800" cy="84639"/>
          </a:xfrm>
          <a:prstGeom prst="rect">
            <a:avLst/>
          </a:prstGeom>
        </p:spPr>
        <p:txBody>
          <a:bodyPr wrap="square" lIns="0" tIns="0" rIns="0" bIns="0">
            <a:spAutoFit/>
          </a:bodyPr>
          <a:lstStyle/>
          <a:p>
            <a:pPr marL="0" indent="0" algn="r">
              <a:buNone/>
              <a:tabLst>
                <a:tab pos="2566988" algn="l"/>
                <a:tab pos="4794250" algn="l"/>
              </a:tabLst>
            </a:pPr>
            <a:r>
              <a:rPr lang="en-US" sz="550" b="0" i="0" u="none" strike="noStrike">
                <a:solidFill>
                  <a:schemeClr val="accent6"/>
                </a:solidFill>
                <a:effectLst/>
                <a:latin typeface="+mn-lt"/>
              </a:rPr>
              <a:t>Blue Cross Blue Shield of Massachusetts is an Independent Licensee of the Blue Cross and Blue Shield Association.</a:t>
            </a:r>
            <a:endParaRPr lang="en-US" sz="550">
              <a:solidFill>
                <a:schemeClr val="accent6"/>
              </a:solidFill>
              <a:latin typeface="+mn-lt"/>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16" name="TextBox 15">
            <a:extLst>
              <a:ext uri="{FF2B5EF4-FFF2-40B4-BE49-F238E27FC236}">
                <a16:creationId xmlns:a16="http://schemas.microsoft.com/office/drawing/2014/main" id="{A9406EC2-531C-FB43-B532-9A8E1121B33B}"/>
              </a:ext>
            </a:extLst>
          </p:cNvPr>
          <p:cNvSpPr txBox="1"/>
          <p:nvPr userDrawn="1"/>
        </p:nvSpPr>
        <p:spPr>
          <a:xfrm>
            <a:off x="7391400" y="6400800"/>
            <a:ext cx="4267200" cy="10772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normalizeH="0" baseline="0" noProof="0">
                <a:ln>
                  <a:noFill/>
                </a:ln>
                <a:solidFill>
                  <a:schemeClr val="bg1">
                    <a:lumMod val="50000"/>
                  </a:schemeClr>
                </a:solidFill>
                <a:effectLst/>
                <a:uLnTx/>
                <a:uFillTx/>
                <a:latin typeface="+mn-lt"/>
                <a:ea typeface="Tahoma" panose="020B0604030504040204" pitchFamily="34" charset="0"/>
                <a:cs typeface="Calibri" panose="020F0502020204030204" pitchFamily="34" charset="0"/>
              </a:rPr>
              <a:t>BLUE CROSS BLUE SHIELD OF MASSACHUSETTS | </a:t>
            </a:r>
            <a:r>
              <a:rPr kumimoji="0" lang="en-US" sz="700" b="0" i="0" u="none" strike="noStrike" kern="1200" cap="none" normalizeH="0" baseline="0" noProof="0">
                <a:ln>
                  <a:noFill/>
                </a:ln>
                <a:solidFill>
                  <a:schemeClr val="bg1">
                    <a:lumMod val="50000"/>
                  </a:schemeClr>
                </a:solidFill>
                <a:effectLst/>
                <a:uLnTx/>
                <a:uFillTx/>
                <a:latin typeface="+mn-lt"/>
                <a:ea typeface="Tahoma" panose="020B0604030504040204" pitchFamily="34" charset="0"/>
                <a:cs typeface="Calibri" panose="020F0502020204030204" pitchFamily="34" charset="0"/>
              </a:rPr>
              <a:t>CONFIDENTIAL – NOT FOR DISTRIBUTION</a:t>
            </a:r>
          </a:p>
        </p:txBody>
      </p:sp>
      <p:sp>
        <p:nvSpPr>
          <p:cNvPr id="2" name="Draft">
            <a:extLst>
              <a:ext uri="{FF2B5EF4-FFF2-40B4-BE49-F238E27FC236}">
                <a16:creationId xmlns:a16="http://schemas.microsoft.com/office/drawing/2014/main" id="{4FEE3615-4F0A-45FA-A05B-A22AD6BBF90C}"/>
              </a:ext>
            </a:extLst>
          </p:cNvPr>
          <p:cNvSpPr txBox="1"/>
          <p:nvPr userDrawn="1"/>
        </p:nvSpPr>
        <p:spPr bwMode="gray">
          <a:xfrm>
            <a:off x="978977" y="5204476"/>
            <a:ext cx="846386" cy="246221"/>
          </a:xfrm>
          <a:prstGeom prst="rect">
            <a:avLst/>
          </a:prstGeom>
          <a:noFill/>
        </p:spPr>
        <p:txBody>
          <a:bodyPr vert="horz" wrap="none" lIns="0" tIns="0" rIns="0" bIns="0" rtlCol="0">
            <a:spAutoFit/>
          </a:bodyPr>
          <a:lstStyle/>
          <a:p>
            <a:pPr marL="0" indent="0">
              <a:spcBef>
                <a:spcPts val="1200"/>
              </a:spcBef>
              <a:spcAft>
                <a:spcPts val="0"/>
              </a:spcAft>
              <a:buNone/>
            </a:pPr>
            <a:r>
              <a:rPr lang="en-GB" sz="1600" b="1" kern="1200" cap="all" spc="300">
                <a:solidFill>
                  <a:schemeClr val="bg1"/>
                </a:solidFill>
              </a:rPr>
              <a:t>Draft</a:t>
            </a:r>
          </a:p>
        </p:txBody>
      </p:sp>
    </p:spTree>
    <p:extLst>
      <p:ext uri="{BB962C8B-B14F-4D97-AF65-F5344CB8AC3E}">
        <p14:creationId xmlns:p14="http://schemas.microsoft.com/office/powerpoint/2010/main" val="221723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85800" y="384048"/>
            <a:ext cx="8839200" cy="347137"/>
          </a:xfrm>
          <a:prstGeom prst="rect">
            <a:avLst/>
          </a:prstGeom>
        </p:spPr>
        <p:txBody>
          <a:bodyPr/>
          <a:lstStyle>
            <a:lvl1pPr marL="0" indent="0">
              <a:buNone/>
              <a:defRPr sz="2000" b="0" cap="all" spc="0" baseline="0">
                <a:solidFill>
                  <a:schemeClr val="accent4"/>
                </a:solidFill>
                <a:latin typeface="+mj-lt"/>
              </a:defRPr>
            </a:lvl1pPr>
          </a:lstStyle>
          <a:p>
            <a:pPr lvl="0"/>
            <a:r>
              <a:rPr lang="en-US"/>
              <a:t>Slide Header</a:t>
            </a:r>
          </a:p>
        </p:txBody>
      </p:sp>
    </p:spTree>
    <p:extLst>
      <p:ext uri="{BB962C8B-B14F-4D97-AF65-F5344CB8AC3E}">
        <p14:creationId xmlns:p14="http://schemas.microsoft.com/office/powerpoint/2010/main" val="2795245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Page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16" descr="A picture containing object, clock, drawing&#10;&#10;Description automatically generated">
            <a:extLst>
              <a:ext uri="{FF2B5EF4-FFF2-40B4-BE49-F238E27FC236}">
                <a16:creationId xmlns:a16="http://schemas.microsoft.com/office/drawing/2014/main" id="{8C663118-F7A9-2342-BC9B-A70CC87904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8" name="Rectangle 7">
            <a:extLst>
              <a:ext uri="{FF2B5EF4-FFF2-40B4-BE49-F238E27FC236}">
                <a16:creationId xmlns:a16="http://schemas.microsoft.com/office/drawing/2014/main" id="{2201EEB7-3195-3B48-B364-4F85ACFF504A}"/>
              </a:ext>
            </a:extLst>
          </p:cNvPr>
          <p:cNvSpPr/>
          <p:nvPr userDrawn="1"/>
        </p:nvSpPr>
        <p:spPr>
          <a:xfrm>
            <a:off x="6400800" y="6553200"/>
            <a:ext cx="5257800" cy="84639"/>
          </a:xfrm>
          <a:prstGeom prst="rect">
            <a:avLst/>
          </a:prstGeom>
        </p:spPr>
        <p:txBody>
          <a:bodyPr wrap="square" lIns="0" tIns="0" rIns="0" bIns="0">
            <a:spAutoFit/>
          </a:bodyPr>
          <a:lstStyle/>
          <a:p>
            <a:pPr marL="0" indent="0" algn="r">
              <a:buNone/>
              <a:tabLst>
                <a:tab pos="2566988" algn="l"/>
                <a:tab pos="4794250" algn="l"/>
              </a:tabLst>
            </a:pPr>
            <a:r>
              <a:rPr lang="en-US" sz="550" b="0" i="0" u="none" strike="noStrike">
                <a:solidFill>
                  <a:schemeClr val="accent6"/>
                </a:solidFill>
                <a:effectLst/>
                <a:latin typeface="+mn-lt"/>
              </a:rPr>
              <a:t>Blue Cross Blue Shield of Massachusetts is an Independent Licensee of the Blue Cross and Blue Shield Association.</a:t>
            </a:r>
            <a:endParaRPr lang="en-US" sz="550">
              <a:solidFill>
                <a:schemeClr val="accent6"/>
              </a:solidFill>
              <a:latin typeface="+mn-lt"/>
            </a:endParaRPr>
          </a:p>
        </p:txBody>
      </p:sp>
      <p:sp>
        <p:nvSpPr>
          <p:cNvPr id="9" name="TextBox 8">
            <a:extLst>
              <a:ext uri="{FF2B5EF4-FFF2-40B4-BE49-F238E27FC236}">
                <a16:creationId xmlns:a16="http://schemas.microsoft.com/office/drawing/2014/main" id="{AFBEC9A0-9EC3-894A-9F9E-1013259DDB14}"/>
              </a:ext>
            </a:extLst>
          </p:cNvPr>
          <p:cNvSpPr txBox="1"/>
          <p:nvPr userDrawn="1"/>
        </p:nvSpPr>
        <p:spPr>
          <a:xfrm>
            <a:off x="7391400" y="6400800"/>
            <a:ext cx="4267200" cy="107722"/>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normalizeH="0" baseline="0" noProof="0">
                <a:ln>
                  <a:noFill/>
                </a:ln>
                <a:solidFill>
                  <a:schemeClr val="bg1">
                    <a:lumMod val="50000"/>
                  </a:schemeClr>
                </a:solidFill>
                <a:effectLst/>
                <a:uLnTx/>
                <a:uFillTx/>
                <a:latin typeface="+mn-lt"/>
                <a:ea typeface="Tahoma" panose="020B0604030504040204" pitchFamily="34" charset="0"/>
                <a:cs typeface="Calibri" panose="020F0502020204030204" pitchFamily="34" charset="0"/>
              </a:rPr>
              <a:t>BLUE CROSS BLUE SHIELD OF MASSACHUSETTS | </a:t>
            </a:r>
            <a:r>
              <a:rPr kumimoji="0" lang="en-US" sz="700" b="0" i="0" u="none" strike="noStrike" kern="1200" cap="none" normalizeH="0" baseline="0" noProof="0">
                <a:ln>
                  <a:noFill/>
                </a:ln>
                <a:solidFill>
                  <a:schemeClr val="bg1">
                    <a:lumMod val="50000"/>
                  </a:schemeClr>
                </a:solidFill>
                <a:effectLst/>
                <a:uLnTx/>
                <a:uFillTx/>
                <a:latin typeface="+mn-lt"/>
                <a:ea typeface="Tahoma" panose="020B0604030504040204" pitchFamily="34" charset="0"/>
                <a:cs typeface="Calibri" panose="020F0502020204030204" pitchFamily="34" charset="0"/>
              </a:rPr>
              <a:t>CONFIDENTIAL – NOT FOR DISTRIBUTION</a:t>
            </a:r>
          </a:p>
        </p:txBody>
      </p:sp>
    </p:spTree>
    <p:extLst>
      <p:ext uri="{BB962C8B-B14F-4D97-AF65-F5344CB8AC3E}">
        <p14:creationId xmlns:p14="http://schemas.microsoft.com/office/powerpoint/2010/main" val="3814577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444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463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
        <p:nvSpPr>
          <p:cNvPr id="3" name="btfpLayoutConfig" hidden="1"/>
          <p:cNvSpPr txBox="1"/>
          <p:nvPr userDrawn="1"/>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overall_0_131600675222905047 columns_1_131600675222905047 </a:t>
            </a:r>
            <a:endParaRPr lang="en-US" sz="100" err="1">
              <a:solidFill>
                <a:srgbClr val="FFFFFF">
                  <a:alpha val="0"/>
                </a:srgbClr>
              </a:solidFill>
            </a:endParaRPr>
          </a:p>
        </p:txBody>
      </p:sp>
    </p:spTree>
    <p:extLst>
      <p:ext uri="{BB962C8B-B14F-4D97-AF65-F5344CB8AC3E}">
        <p14:creationId xmlns:p14="http://schemas.microsoft.com/office/powerpoint/2010/main" val="20434629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685800" y="1268413"/>
            <a:ext cx="10972800" cy="5292725"/>
          </a:xfrm>
          <a:prstGeom prst="rect">
            <a:avLst/>
          </a:prstGeom>
        </p:spPr>
        <p:txBody>
          <a:bodyPr vert="horz" lIns="36000" tIns="36000" rIns="36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Title"/>
          <p:cNvSpPr>
            <a:spLocks noGrp="1"/>
          </p:cNvSpPr>
          <p:nvPr>
            <p:ph type="title"/>
          </p:nvPr>
        </p:nvSpPr>
        <p:spPr>
          <a:xfrm>
            <a:off x="686312" y="1"/>
            <a:ext cx="10972297" cy="876687"/>
          </a:xfrm>
          <a:prstGeom prst="rect">
            <a:avLst/>
          </a:prstGeom>
        </p:spPr>
        <p:txBody>
          <a:bodyPr vert="horz" lIns="36000" tIns="36000" rIns="36000" bIns="72000" rtlCol="0" anchor="b">
            <a:noAutofit/>
          </a:bodyPr>
          <a:lstStyle/>
          <a:p>
            <a:r>
              <a:rPr lang="en-US"/>
              <a:t>Click to edit Master title style</a:t>
            </a:r>
          </a:p>
        </p:txBody>
      </p:sp>
      <p:pic>
        <p:nvPicPr>
          <p:cNvPr id="4" name="Picture 3" descr="A picture containing object, clock, drawing&#10;&#10;Description automatically generated">
            <a:extLst>
              <a:ext uri="{FF2B5EF4-FFF2-40B4-BE49-F238E27FC236}">
                <a16:creationId xmlns:a16="http://schemas.microsoft.com/office/drawing/2014/main" id="{AA07121C-A7F8-44B8-84AE-7667DFB7845D}"/>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7" name="BtfpConfiguration" hidden="1">
            <a:extLst>
              <a:ext uri="{FF2B5EF4-FFF2-40B4-BE49-F238E27FC236}">
                <a16:creationId xmlns:a16="http://schemas.microsoft.com/office/drawing/2014/main" id="{47943157-EDBF-4A04-8688-EF90D17DA774}"/>
              </a:ext>
            </a:extLst>
          </p:cNvPr>
          <p:cNvSpPr txBox="1"/>
          <p:nvPr userDrawn="1"/>
        </p:nvSpPr>
        <p:spPr bwMode="gray">
          <a:xfrm>
            <a:off x="0" y="0"/>
            <a:ext cx="83951434" cy="88092"/>
          </a:xfrm>
          <a:prstGeom prst="rect">
            <a:avLst/>
          </a:prstGeom>
          <a:noFill/>
        </p:spPr>
        <p:txBody>
          <a:bodyPr vert="horz" wrap="none" lIns="36000" tIns="36000" rIns="36000" bIns="36000" rtlCol="0">
            <a:spAutoFit/>
          </a:bodyPr>
          <a:lstStyle/>
          <a:p>
            <a:pPr marL="0" indent="0" algn="l" defTabSz="711200" rtl="0" eaLnBrk="1" latinLnBrk="0" hangingPunct="1">
              <a:spcBef>
                <a:spcPts val="1200"/>
              </a:spcBef>
              <a:buNone/>
            </a:pPr>
            <a:r>
              <a:rPr lang="en-GB" sz="100">
                <a:solidFill>
                  <a:srgbClr val="FFFFFF">
                    <a:alpha val="0"/>
                  </a:srgbClr>
                </a:solidFill>
              </a:rPr>
              <a:t>&lt;BTFP&gt;&lt;!-- BTFPCONFIGURATION:3C627466703E0D0A20203C212D2D204372656174656420627920414D45522043726561746976652053657276696365732E204C6173742075706461746564206279204D4742206F6E20323641707232332E204D61746368696E672074656D706C6174652076312E20204E6F7465733A204E6F6E73797374656D20666F6E74207265706C61636564207769746820444D53616E7320616E642042656261734E6575652E204E6F6E2D626C61636B20666F6E7420636F6C6F7220202020202020202020202020202020202020202020202020202020202020202020496E737472756374696F6E7320666F7220746865203C74656D706C6174653E207461673A4B656570202276657273696F6E2220616E6420227479706522206F7074696F6E7320756E6368616E6765642E53657420226E616D6522206F7074696F6E20746F2074686520636C69656E74206E616D6520746861742073686F756C6420617070656172206F6E2074686520636C69656E7420636F6C6F722073656374696F6E2E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22423843475F3136395F4D3122207061676553697A653D227769646573637265656E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3543354335433C2F72756E6E696E674167656E64614261636B436F6C6F724C6566743E0D0A2020202020203C72756E6E696E674167656E64614261636B436F6C6F7252696768743E4234423442343C2F72756E6E696E674167656E64614261636B436F6C6F7252696768743E0D0A2020202020203C72756E6E696E674167656E646154657874436F6C6F724C6566743E4646464646463C2F72756E6E696E674167656E646154657874436F6C6F724C6566743E0D0A2020202020203C72756E6E696E674167656E646154657874436F6C6F7252696768743E4646464646463C2F72756E6E696E674167656E646154657874436F6C6F7252696768743E0D0A2020202020203C636F6C756D6E4865616465724C696E65436F6C6F723E3044343837373C2F636F6C756D6E4865616465724C696E65436F6C6F723E0D0A2020202020203C636F6C756D6E48656164657254657874436F6C6F723E3044343837373C2F636F6C756D6E48656164657254657874436F6C6F723E0D0A2020202020203C726F774865616465724C696E65436F6C6F723E3044343837373C2F726F774865616465724C696E65436F6C6F723E0D0A2020202020203C726F7748656164657254657874436F6C6F723E3044343837373C2F726F7748656164657254657874436F6C6F723E0D0A2020202020203C636F6E636C7573696F6E4172726F774C696E65436F6C6F723E3044343837373C2F636F6E636C7573696F6E4172726F774C696E65436F6C6F723E0D0A2020202020203C636F6E636C7573696F6E4172726F7754657874436F6C6F723E3044343837373C2F636F6E636C7573696F6E4172726F7754657874436F6C6F723E0D0A2020202020203C70657263656E74616765436972636C6546756C6C436972636C65436F6C6F723E4234423442343C2F70657263656E74616765436972636C6546756C6C436972636C65436F6C6F723E0D0A2020202020203C70657263656E74616765436972636C6554657874486967686C69676874436F6C6F723E3044343837373C2F70657263656E74616765436972636C6554657874486967686C69676874436F6C6F723E0D0A2020202020203C737461747573537469636B6572436F6C6F723E3044343837373C2F737461747573537469636B6572436F6C6F723E0D0A2020202020203C63616C6C6F75744261636B436F6C6F723E4646464646463C2F63616C6C6F75744261636B436F6C6F723E0D0A2020202020203C63616C6C6F7574546578744C696E65436F6C6F723E3543354335433C2F63616C6C6F7574546578744C696E65436F6C6F723E0D0A2020202020203C6E756D626572427562626C654261636B436F6C6F723E4646464646463C2F6E756D626572427562626C654261636B436F6C6F723E0D0A2020202020203C6E756D626572427562626C65546578744C696E65436F6C6F723E3044343837373C2F6E756D626572427562626C65546578744C696E65436F6C6F723E0D0A2020202020203C76616C7565436861696E546578744C696E65436F6C6F723E3543354335433C2F76616C7565436861696E546578744C696E65436F6C6F723E0D0A2020202020203C73657175656E63654172726F7746696C6C436F6C6F723E3044343837373C2F73657175656E63654172726F7746696C6C436F6C6F723E0D0A2020202020203C6167656E6461486967686C69676874436F6C6F723E3044343837373C2F6167656E6461486967686C69676874436F6C6F723E0D0A2020202020203C6167656E646154657874436F6C6F723E3044343837373C2F6167656E646154657874436F6C6F723E0D0A2020202020203C212D2D20546865203C6167656E64615465787453697A653E20616E64203C6167656E64615469746C6553697A653E20746167732064657465726D696E65207768617420666F6E742073697A65732073686F756C64206265206170706C69656420746F206E65776C792063726561746564206167656E64612F666C6F7720736C696465732E20202020202020202020202056616C69642076616C7565732061726520696E7465676572206E756D626572732C206D696E2E20313270742E20496620746865206F7074696F6E206973206E6F742070726573656E74206F72206E6F742076616C69642C207468652064656661756C7420697320757365642E202D2D3E0D0A2020202020203C6167656E64614974656D466F6E7453697A653E32303C2F6167656E64614974656D466F6E7453697A653E0D0A2020202020203C6167656E64615469746C65466F6E7453697A653E31323C2F6167656E64615469746C65466F6E7453697A653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7574732064726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6E6F746573466F6E7453697A653E207461672064657465726D696E6573207768617420666F6E742073697A652073686F756C64206265206170706C69656420746F206E65776C792063726561746564206E6F7465732F736F7572636520626F7865732E20202020202020202020202056616C69642076616C7565732061726520696E7465676572206E756D626572732E20496620746865206F7074696F6E206973206E6F742070726573656E74206F72206E6F742076616C69642C207468652064656661756C7420697320757365642E202D2D3E0D0A2020202020203C6E6F746573466F6E7453697A653E383C2F6E6F746573466F6E7453697A653E0D0A2020202020203C6E6F74657354657874436F6C6F723E3044343837373C2F6E6F74657354657874436F6C6F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233044343837373C2F636F6C6F723E0D0A2020202020203C636F6C6F7220636F6E7472617374696E6754657874436F6C6F723D2223304434383737223E234537453645363C2F636F6C6F723E0D0A2020202020203C636F6C6F7220636F6E7472617374696E6754657874436F6C6F723D2223464646464646223E233234373442423C2F636F6C6F723E0D0A2020202020203C636F6C6F7220636F6E7472617374696E6754657874436F6C6F723D2223464646464646223E233032433346453C2F636F6C6F723E0D0A2020202020203C636F6C6F7220636F6E7472617374696E6754657874436F6C6F723D2223464646464646223E234644354433423C2F636F6C6F723E0D0A2020202020203C636F6C6F7220636F6E7472617374696E6754657874436F6C6F723D2223304434383737223E234444444444443C2F636F6C6F723E0D0A2020202020203C636F6C6F7220636F6E7472617374696E6754657874436F6C6F723D2223464646464646223E234133413341333C2F636F6C6F723E0D0A202020203C2F636F6C6F72733E0D0A20203C2F74656D706C6174653E0D0A20203C4775696465733E0D0A202020203C4C656674477569646520786D6C6E733D22353422202F3E0D0A202020203C5269676874477569646520786D6C6E733D2239313822202F3E0D0A202020203C5570706572537469636B6572477569646520786D6C6E733D22363922202F3E0D0A202020203C4C6F776572537469636B6572477569646520786D6C6E733D2231303022202F3E0D0A202020203C426F74746F6D477569646520786D6C6E733D2235313722202F3E0D0A20203C2F4775696465733E0D0A3C2F627466703E --&gt;&lt;/BTFP&gt;</a:t>
            </a:r>
            <a:endParaRPr lang="en-GB" sz="100" err="1">
              <a:solidFill>
                <a:srgbClr val="FFFFFF">
                  <a:alpha val="0"/>
                </a:srgbClr>
              </a:solidFill>
            </a:endParaRPr>
          </a:p>
        </p:txBody>
      </p:sp>
      <p:sp>
        <p:nvSpPr>
          <p:cNvPr id="5" name="TextBox 4">
            <a:extLst>
              <a:ext uri="{FF2B5EF4-FFF2-40B4-BE49-F238E27FC236}">
                <a16:creationId xmlns:a16="http://schemas.microsoft.com/office/drawing/2014/main" id="{FA8DE5CE-7E5A-419D-BBD8-6585FD3C02B8}"/>
              </a:ext>
            </a:extLst>
          </p:cNvPr>
          <p:cNvSpPr txBox="1"/>
          <p:nvPr userDrawn="1"/>
        </p:nvSpPr>
        <p:spPr bwMode="gray">
          <a:xfrm>
            <a:off x="11175206" y="6561138"/>
            <a:ext cx="483394" cy="257369"/>
          </a:xfrm>
          <a:prstGeom prst="rect">
            <a:avLst/>
          </a:prstGeom>
          <a:noFill/>
        </p:spPr>
        <p:txBody>
          <a:bodyPr wrap="square" lIns="36000" tIns="36000" rIns="36000" bIns="36000" rtlCol="0">
            <a:spAutoFit/>
          </a:bodyPr>
          <a:lstStyle/>
          <a:p>
            <a:pPr marL="0" indent="0" algn="r">
              <a:buNone/>
            </a:pPr>
            <a:fld id="{52AEF013-09A1-4C85-AAD8-0E8D33C3BEA6}" type="slidenum">
              <a:rPr lang="en-GB" sz="1200" smtClean="0">
                <a:solidFill>
                  <a:srgbClr val="0D4877"/>
                </a:solidFill>
              </a:rPr>
              <a:pPr marL="0" indent="0" algn="r">
                <a:buNone/>
              </a:pPr>
              <a:t>‹#›</a:t>
            </a:fld>
            <a:endParaRPr lang="en-GB" sz="1200" err="1">
              <a:solidFill>
                <a:srgbClr val="0D4877"/>
              </a:solidFill>
            </a:endParaRPr>
          </a:p>
        </p:txBody>
      </p:sp>
    </p:spTree>
    <p:custDataLst>
      <p:tags r:id="rId8"/>
    </p:custDataLst>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6" r:id="rId3"/>
    <p:sldLayoutId id="2147483655" r:id="rId4"/>
    <p:sldLayoutId id="2147483686" r:id="rId5"/>
    <p:sldLayoutId id="2147483690" r:id="rId6"/>
  </p:sldLayoutIdLst>
  <p:txStyles>
    <p:titleStyle>
      <a:lvl1pPr algn="l" defTabSz="711200" rtl="0" eaLnBrk="1" latinLnBrk="0" hangingPunct="1">
        <a:lnSpc>
          <a:spcPct val="100000"/>
        </a:lnSpc>
        <a:spcBef>
          <a:spcPct val="0"/>
        </a:spcBef>
        <a:buNone/>
        <a:defRPr sz="2000"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A4A3A4"/>
          </p15:clr>
        </p15:guide>
        <p15:guide id="2" pos="432" userDrawn="1">
          <p15:clr>
            <a:srgbClr val="A4A3A4"/>
          </p15:clr>
        </p15:guide>
        <p15:guide id="3" orient="horz" pos="800" userDrawn="1">
          <p15:clr>
            <a:srgbClr val="A4A3A4"/>
          </p15:clr>
        </p15:guide>
        <p15:guide id="4" orient="horz" pos="4136" userDrawn="1">
          <p15:clr>
            <a:srgbClr val="A4A3A4"/>
          </p15:clr>
        </p15:guide>
        <p15:guide id="5" pos="734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59.xml"/><Relationship Id="rId7" Type="http://schemas.openxmlformats.org/officeDocument/2006/relationships/image" Target="../media/image3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notesSlide" Target="../notesSlides/notesSlide8.xml"/><Relationship Id="rId10" Type="http://schemas.openxmlformats.org/officeDocument/2006/relationships/image" Target="../media/image34.png"/><Relationship Id="rId4" Type="http://schemas.openxmlformats.org/officeDocument/2006/relationships/slideLayout" Target="../slideLayouts/slideLayout2.xml"/><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slideLayout" Target="../slideLayouts/slideLayout2.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tags" Target="../tags/tag61.xml"/><Relationship Id="rId16" Type="http://schemas.openxmlformats.org/officeDocument/2006/relationships/image" Target="../media/image48.png"/><Relationship Id="rId1" Type="http://schemas.openxmlformats.org/officeDocument/2006/relationships/tags" Target="../tags/tag6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52.emf"/><Relationship Id="rId5" Type="http://schemas.openxmlformats.org/officeDocument/2006/relationships/tags" Target="../tags/tag66.xml"/><Relationship Id="rId10" Type="http://schemas.openxmlformats.org/officeDocument/2006/relationships/image" Target="../media/image51.emf"/><Relationship Id="rId4" Type="http://schemas.openxmlformats.org/officeDocument/2006/relationships/tags" Target="../tags/tag65.xml"/><Relationship Id="rId9" Type="http://schemas.openxmlformats.org/officeDocument/2006/relationships/image" Target="../media/image50.emf"/></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7.emf"/><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56.emf"/><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55.emf"/><Relationship Id="rId5" Type="http://schemas.openxmlformats.org/officeDocument/2006/relationships/tags" Target="../tags/tag73.xml"/><Relationship Id="rId10" Type="http://schemas.openxmlformats.org/officeDocument/2006/relationships/image" Target="../media/image54.emf"/><Relationship Id="rId4" Type="http://schemas.openxmlformats.org/officeDocument/2006/relationships/tags" Target="../tags/tag72.xml"/><Relationship Id="rId9" Type="http://schemas.openxmlformats.org/officeDocument/2006/relationships/image" Target="../media/image5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notesSlide" Target="../notesSlides/notesSlide13.xml"/><Relationship Id="rId5" Type="http://schemas.openxmlformats.org/officeDocument/2006/relationships/tags" Target="../tags/tag90.xml"/><Relationship Id="rId10" Type="http://schemas.openxmlformats.org/officeDocument/2006/relationships/slideLayout" Target="../slideLayouts/slideLayout2.xml"/><Relationship Id="rId4" Type="http://schemas.openxmlformats.org/officeDocument/2006/relationships/tags" Target="../tags/tag89.xml"/><Relationship Id="rId9" Type="http://schemas.openxmlformats.org/officeDocument/2006/relationships/tags" Target="../tags/tag94.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9"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9"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image" Target="../media/image59.emf"/><Relationship Id="rId3" Type="http://schemas.openxmlformats.org/officeDocument/2006/relationships/tags" Target="../tags/tag111.xml"/><Relationship Id="rId7" Type="http://schemas.openxmlformats.org/officeDocument/2006/relationships/tags" Target="../tags/tag115.xml"/><Relationship Id="rId12" Type="http://schemas.openxmlformats.org/officeDocument/2006/relationships/image" Target="../media/image58.emf"/><Relationship Id="rId17" Type="http://schemas.openxmlformats.org/officeDocument/2006/relationships/image" Target="../media/image63.emf"/><Relationship Id="rId2" Type="http://schemas.openxmlformats.org/officeDocument/2006/relationships/tags" Target="../tags/tag110.xml"/><Relationship Id="rId16" Type="http://schemas.openxmlformats.org/officeDocument/2006/relationships/image" Target="../media/image62.emf"/><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notesSlide" Target="../notesSlides/notesSlide16.xml"/><Relationship Id="rId5" Type="http://schemas.openxmlformats.org/officeDocument/2006/relationships/tags" Target="../tags/tag113.xml"/><Relationship Id="rId15" Type="http://schemas.openxmlformats.org/officeDocument/2006/relationships/image" Target="../media/image61.emf"/><Relationship Id="rId10" Type="http://schemas.openxmlformats.org/officeDocument/2006/relationships/slideLayout" Target="../slideLayouts/slideLayout2.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image" Target="../media/image60.emf"/></Relationships>
</file>

<file path=ppt/slides/_rels/slide25.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slideLayout" Target="../slideLayouts/slideLayout5.xml"/><Relationship Id="rId18" Type="http://schemas.openxmlformats.org/officeDocument/2006/relationships/image" Target="../media/image67.emf"/><Relationship Id="rId3" Type="http://schemas.openxmlformats.org/officeDocument/2006/relationships/tags" Target="../tags/tag120.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image" Target="../media/image66.emf"/><Relationship Id="rId2" Type="http://schemas.openxmlformats.org/officeDocument/2006/relationships/tags" Target="../tags/tag119.xml"/><Relationship Id="rId16" Type="http://schemas.openxmlformats.org/officeDocument/2006/relationships/image" Target="../media/image65.emf"/><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5" Type="http://schemas.openxmlformats.org/officeDocument/2006/relationships/tags" Target="../tags/tag122.xml"/><Relationship Id="rId15" Type="http://schemas.openxmlformats.org/officeDocument/2006/relationships/image" Target="../media/image64.emf"/><Relationship Id="rId10" Type="http://schemas.openxmlformats.org/officeDocument/2006/relationships/tags" Target="../tags/tag127.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image" Target="../media/image68.emf"/><Relationship Id="rId18" Type="http://schemas.openxmlformats.org/officeDocument/2006/relationships/image" Target="../media/image73.emf"/><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notesSlide" Target="../notesSlides/notesSlide18.xml"/><Relationship Id="rId17" Type="http://schemas.openxmlformats.org/officeDocument/2006/relationships/image" Target="../media/image72.emf"/><Relationship Id="rId2" Type="http://schemas.openxmlformats.org/officeDocument/2006/relationships/tags" Target="../tags/tag131.xml"/><Relationship Id="rId16" Type="http://schemas.openxmlformats.org/officeDocument/2006/relationships/image" Target="../media/image71.emf"/><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slideLayout" Target="../slideLayouts/slideLayout2.xml"/><Relationship Id="rId5" Type="http://schemas.openxmlformats.org/officeDocument/2006/relationships/tags" Target="../tags/tag134.xml"/><Relationship Id="rId15" Type="http://schemas.openxmlformats.org/officeDocument/2006/relationships/image" Target="../media/image70.emf"/><Relationship Id="rId10" Type="http://schemas.openxmlformats.org/officeDocument/2006/relationships/tags" Target="../tags/tag139.xml"/><Relationship Id="rId19" Type="http://schemas.openxmlformats.org/officeDocument/2006/relationships/image" Target="../media/image74.emf"/><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69.emf"/></Relationships>
</file>

<file path=ppt/slides/_rels/slide27.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77.emf"/><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76.emf"/><Relationship Id="rId2" Type="http://schemas.openxmlformats.org/officeDocument/2006/relationships/tags" Target="../tags/tag141.xml"/><Relationship Id="rId16" Type="http://schemas.openxmlformats.org/officeDocument/2006/relationships/image" Target="../media/image80.emf"/><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75.emf"/><Relationship Id="rId5" Type="http://schemas.openxmlformats.org/officeDocument/2006/relationships/tags" Target="../tags/tag144.xml"/><Relationship Id="rId15" Type="http://schemas.openxmlformats.org/officeDocument/2006/relationships/image" Target="../media/image79.emf"/><Relationship Id="rId10" Type="http://schemas.openxmlformats.org/officeDocument/2006/relationships/slideLayout" Target="../slideLayouts/slideLayout2.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image" Target="../media/image78.emf"/></Relationships>
</file>

<file path=ppt/slides/_rels/slide28.xml.rels><?xml version="1.0" encoding="UTF-8" standalone="yes"?>
<Relationships xmlns="http://schemas.openxmlformats.org/package/2006/relationships"><Relationship Id="rId8" Type="http://schemas.openxmlformats.org/officeDocument/2006/relationships/tags" Target="../tags/tag156.xml"/><Relationship Id="rId13" Type="http://schemas.openxmlformats.org/officeDocument/2006/relationships/image" Target="../media/image83.emf"/><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82.emf"/><Relationship Id="rId2" Type="http://schemas.openxmlformats.org/officeDocument/2006/relationships/tags" Target="../tags/tag150.xml"/><Relationship Id="rId16" Type="http://schemas.openxmlformats.org/officeDocument/2006/relationships/image" Target="../media/image86.emf"/><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image" Target="../media/image81.emf"/><Relationship Id="rId5" Type="http://schemas.openxmlformats.org/officeDocument/2006/relationships/tags" Target="../tags/tag153.xml"/><Relationship Id="rId15" Type="http://schemas.openxmlformats.org/officeDocument/2006/relationships/image" Target="../media/image85.emf"/><Relationship Id="rId10" Type="http://schemas.openxmlformats.org/officeDocument/2006/relationships/slideLayout" Target="../slideLayouts/slideLayout2.xml"/><Relationship Id="rId4" Type="http://schemas.openxmlformats.org/officeDocument/2006/relationships/tags" Target="../tags/tag152.xml"/><Relationship Id="rId9" Type="http://schemas.openxmlformats.org/officeDocument/2006/relationships/tags" Target="../tags/tag157.xml"/><Relationship Id="rId14" Type="http://schemas.openxmlformats.org/officeDocument/2006/relationships/image" Target="../media/image84.emf"/></Relationships>
</file>

<file path=ppt/slides/_rels/slide29.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image" Target="../media/image89.emf"/><Relationship Id="rId3" Type="http://schemas.openxmlformats.org/officeDocument/2006/relationships/tags" Target="../tags/tag160.xml"/><Relationship Id="rId7" Type="http://schemas.openxmlformats.org/officeDocument/2006/relationships/tags" Target="../tags/tag164.xml"/><Relationship Id="rId12" Type="http://schemas.openxmlformats.org/officeDocument/2006/relationships/image" Target="../media/image88.emf"/><Relationship Id="rId2" Type="http://schemas.openxmlformats.org/officeDocument/2006/relationships/tags" Target="../tags/tag159.xml"/><Relationship Id="rId16" Type="http://schemas.openxmlformats.org/officeDocument/2006/relationships/image" Target="../media/image92.emf"/><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image" Target="../media/image87.emf"/><Relationship Id="rId5" Type="http://schemas.openxmlformats.org/officeDocument/2006/relationships/tags" Target="../tags/tag162.xml"/><Relationship Id="rId15" Type="http://schemas.openxmlformats.org/officeDocument/2006/relationships/image" Target="../media/image91.emf"/><Relationship Id="rId10" Type="http://schemas.openxmlformats.org/officeDocument/2006/relationships/slideLayout" Target="../slideLayouts/slideLayout2.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image" Target="../media/image90.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slideLayout" Target="../slideLayouts/slideLayout2.xml"/><Relationship Id="rId16" Type="http://schemas.openxmlformats.org/officeDocument/2006/relationships/image" Target="../media/image16.png"/><Relationship Id="rId1" Type="http://schemas.openxmlformats.org/officeDocument/2006/relationships/tags" Target="../tags/tag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1.xml"/><Relationship Id="rId7"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s/_rels/slide8.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18" Type="http://schemas.openxmlformats.org/officeDocument/2006/relationships/image" Target="../media/image26.emf"/><Relationship Id="rId3" Type="http://schemas.openxmlformats.org/officeDocument/2006/relationships/tags" Target="../tags/tag23.xml"/><Relationship Id="rId21" Type="http://schemas.openxmlformats.org/officeDocument/2006/relationships/image" Target="../media/image29.emf"/><Relationship Id="rId7" Type="http://schemas.openxmlformats.org/officeDocument/2006/relationships/tags" Target="../tags/tag27.xml"/><Relationship Id="rId12" Type="http://schemas.openxmlformats.org/officeDocument/2006/relationships/tags" Target="../tags/tag32.xml"/><Relationship Id="rId17" Type="http://schemas.openxmlformats.org/officeDocument/2006/relationships/image" Target="../media/image25.emf"/><Relationship Id="rId2" Type="http://schemas.openxmlformats.org/officeDocument/2006/relationships/tags" Target="../tags/tag22.xml"/><Relationship Id="rId16" Type="http://schemas.openxmlformats.org/officeDocument/2006/relationships/notesSlide" Target="../notesSlides/notesSlide6.xml"/><Relationship Id="rId20" Type="http://schemas.openxmlformats.org/officeDocument/2006/relationships/image" Target="../media/image28.em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slideLayout" Target="../slideLayouts/slideLayout2.xml"/><Relationship Id="rId10" Type="http://schemas.openxmlformats.org/officeDocument/2006/relationships/tags" Target="../tags/tag30.xml"/><Relationship Id="rId19" Type="http://schemas.openxmlformats.org/officeDocument/2006/relationships/image" Target="../media/image27.emf"/><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tags" Target="../tags/tag34.xml"/></Relationships>
</file>

<file path=ppt/slides/_rels/slide9.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btfpColumnIndicatorGroup2">
            <a:extLst>
              <a:ext uri="{FF2B5EF4-FFF2-40B4-BE49-F238E27FC236}">
                <a16:creationId xmlns:a16="http://schemas.microsoft.com/office/drawing/2014/main" id="{276F3AD3-0B94-445C-A8B8-088ABE1226C5}"/>
              </a:ext>
            </a:extLst>
          </p:cNvPr>
          <p:cNvGrpSpPr/>
          <p:nvPr/>
        </p:nvGrpSpPr>
        <p:grpSpPr>
          <a:xfrm>
            <a:off x="0" y="6926580"/>
            <a:ext cx="12192000" cy="137160"/>
            <a:chOff x="0" y="6926580"/>
            <a:chExt cx="12192000" cy="137160"/>
          </a:xfrm>
        </p:grpSpPr>
        <p:sp>
          <p:nvSpPr>
            <p:cNvPr id="31" name="btfpColumnGapBlocker712828">
              <a:extLst>
                <a:ext uri="{FF2B5EF4-FFF2-40B4-BE49-F238E27FC236}">
                  <a16:creationId xmlns:a16="http://schemas.microsoft.com/office/drawing/2014/main" id="{0F6A874B-A575-4F09-954F-96190ACCFC89}"/>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9" name="btfpColumnGapBlocker828519">
              <a:extLst>
                <a:ext uri="{FF2B5EF4-FFF2-40B4-BE49-F238E27FC236}">
                  <a16:creationId xmlns:a16="http://schemas.microsoft.com/office/drawing/2014/main" id="{BFC3E6B6-CD25-4A98-92D3-BD322D3B0F7A}"/>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27" name="btfpColumnIndicator493018">
              <a:extLst>
                <a:ext uri="{FF2B5EF4-FFF2-40B4-BE49-F238E27FC236}">
                  <a16:creationId xmlns:a16="http://schemas.microsoft.com/office/drawing/2014/main" id="{962C45BB-2541-4BF2-A91D-1AEAF685DD53}"/>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5" name="btfpColumnIndicator848494">
              <a:extLst>
                <a:ext uri="{FF2B5EF4-FFF2-40B4-BE49-F238E27FC236}">
                  <a16:creationId xmlns:a16="http://schemas.microsoft.com/office/drawing/2014/main" id="{BC17B0C4-B1E4-4591-8970-09208AAEE1FB}"/>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2" name="btfpColumnIndicatorGroup1">
            <a:extLst>
              <a:ext uri="{FF2B5EF4-FFF2-40B4-BE49-F238E27FC236}">
                <a16:creationId xmlns:a16="http://schemas.microsoft.com/office/drawing/2014/main" id="{79FDEACB-5041-4F27-89FD-29D0BD4A5406}"/>
              </a:ext>
            </a:extLst>
          </p:cNvPr>
          <p:cNvGrpSpPr/>
          <p:nvPr/>
        </p:nvGrpSpPr>
        <p:grpSpPr>
          <a:xfrm>
            <a:off x="0" y="-205740"/>
            <a:ext cx="12192000" cy="137160"/>
            <a:chOff x="0" y="-205740"/>
            <a:chExt cx="12192000" cy="137160"/>
          </a:xfrm>
        </p:grpSpPr>
        <p:sp>
          <p:nvSpPr>
            <p:cNvPr id="30" name="btfpColumnGapBlocker586360">
              <a:extLst>
                <a:ext uri="{FF2B5EF4-FFF2-40B4-BE49-F238E27FC236}">
                  <a16:creationId xmlns:a16="http://schemas.microsoft.com/office/drawing/2014/main" id="{34C37C43-41EA-4CC9-9B0C-C7F3B429F529}"/>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28" name="btfpColumnGapBlocker515649">
              <a:extLst>
                <a:ext uri="{FF2B5EF4-FFF2-40B4-BE49-F238E27FC236}">
                  <a16:creationId xmlns:a16="http://schemas.microsoft.com/office/drawing/2014/main" id="{293E73F4-3B45-4721-B80C-59BE575C0878}"/>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26" name="btfpColumnIndicator867791">
              <a:extLst>
                <a:ext uri="{FF2B5EF4-FFF2-40B4-BE49-F238E27FC236}">
                  <a16:creationId xmlns:a16="http://schemas.microsoft.com/office/drawing/2014/main" id="{4B597578-B5B7-4DCA-BBA8-C49DDA7A66FC}"/>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835105">
              <a:extLst>
                <a:ext uri="{FF2B5EF4-FFF2-40B4-BE49-F238E27FC236}">
                  <a16:creationId xmlns:a16="http://schemas.microsoft.com/office/drawing/2014/main" id="{C7D059BB-43A5-453D-BA42-1E818174FFD4}"/>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9A37A580-2196-442A-ACE4-04965A04383D}"/>
              </a:ext>
            </a:extLst>
          </p:cNvPr>
          <p:cNvSpPr>
            <a:spLocks noGrp="1"/>
          </p:cNvSpPr>
          <p:nvPr>
            <p:ph type="body" sz="quarter" idx="10"/>
          </p:nvPr>
        </p:nvSpPr>
        <p:spPr>
          <a:xfrm>
            <a:off x="978977" y="3363410"/>
            <a:ext cx="7543800" cy="914400"/>
          </a:xfrm>
        </p:spPr>
        <p:txBody>
          <a:bodyPr/>
          <a:lstStyle/>
          <a:p>
            <a:r>
              <a:rPr lang="en-US"/>
              <a:t>June 30, 2023</a:t>
            </a:r>
          </a:p>
        </p:txBody>
      </p:sp>
      <p:sp>
        <p:nvSpPr>
          <p:cNvPr id="3" name="Text Placeholder 2">
            <a:extLst>
              <a:ext uri="{FF2B5EF4-FFF2-40B4-BE49-F238E27FC236}">
                <a16:creationId xmlns:a16="http://schemas.microsoft.com/office/drawing/2014/main" id="{A7181467-DFEF-4D18-B36F-3FE26347B568}"/>
              </a:ext>
            </a:extLst>
          </p:cNvPr>
          <p:cNvSpPr>
            <a:spLocks noGrp="1"/>
          </p:cNvSpPr>
          <p:nvPr>
            <p:ph type="body" sz="quarter" idx="15"/>
          </p:nvPr>
        </p:nvSpPr>
        <p:spPr>
          <a:xfrm>
            <a:off x="871954" y="1741990"/>
            <a:ext cx="7768884" cy="967683"/>
          </a:xfrm>
        </p:spPr>
        <p:txBody>
          <a:bodyPr/>
          <a:lstStyle/>
          <a:p>
            <a:r>
              <a:rPr lang="en-US" sz="4400"/>
              <a:t>BCBS MA Consumer Experience Strategy – Final update</a:t>
            </a:r>
          </a:p>
        </p:txBody>
      </p:sp>
    </p:spTree>
    <p:extLst>
      <p:ext uri="{BB962C8B-B14F-4D97-AF65-F5344CB8AC3E}">
        <p14:creationId xmlns:p14="http://schemas.microsoft.com/office/powerpoint/2010/main" val="32853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btfpColumnIndicatorGroup2">
            <a:extLst>
              <a:ext uri="{FF2B5EF4-FFF2-40B4-BE49-F238E27FC236}">
                <a16:creationId xmlns:a16="http://schemas.microsoft.com/office/drawing/2014/main" id="{5DF7FADE-4B76-BEB1-5BEE-5109A53B197C}"/>
              </a:ext>
            </a:extLst>
          </p:cNvPr>
          <p:cNvGrpSpPr/>
          <p:nvPr/>
        </p:nvGrpSpPr>
        <p:grpSpPr>
          <a:xfrm>
            <a:off x="0" y="6926580"/>
            <a:ext cx="12192000" cy="137160"/>
            <a:chOff x="0" y="6926580"/>
            <a:chExt cx="12192000" cy="137160"/>
          </a:xfrm>
        </p:grpSpPr>
        <p:sp>
          <p:nvSpPr>
            <p:cNvPr id="86" name="btfpColumnGapBlocker992945">
              <a:extLst>
                <a:ext uri="{FF2B5EF4-FFF2-40B4-BE49-F238E27FC236}">
                  <a16:creationId xmlns:a16="http://schemas.microsoft.com/office/drawing/2014/main" id="{EAC21108-F0CD-4373-AD79-3A4AC7984BBD}"/>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4" name="btfpColumnGapBlocker241305">
              <a:extLst>
                <a:ext uri="{FF2B5EF4-FFF2-40B4-BE49-F238E27FC236}">
                  <a16:creationId xmlns:a16="http://schemas.microsoft.com/office/drawing/2014/main" id="{B915D8CD-E544-7BBD-F472-5E0D93F87FA6}"/>
                </a:ext>
              </a:extLst>
            </p:cNvPr>
            <p:cNvSpPr/>
            <p:nvPr/>
          </p:nvSpPr>
          <p:spPr bwMode="gray">
            <a:xfrm>
              <a:off x="78232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2" name="btfpColumnIndicator249150">
              <a:extLst>
                <a:ext uri="{FF2B5EF4-FFF2-40B4-BE49-F238E27FC236}">
                  <a16:creationId xmlns:a16="http://schemas.microsoft.com/office/drawing/2014/main" id="{A6680AFD-9B68-D8AD-6E73-E8AF66C9A1D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0" name="btfpColumnIndicator197823">
              <a:extLst>
                <a:ext uri="{FF2B5EF4-FFF2-40B4-BE49-F238E27FC236}">
                  <a16:creationId xmlns:a16="http://schemas.microsoft.com/office/drawing/2014/main" id="{4D59E611-A85F-4641-FD4D-F58FBE2FD4CA}"/>
                </a:ext>
              </a:extLst>
            </p:cNvPr>
            <p:cNvCxnSpPr/>
            <p:nvPr/>
          </p:nvCxnSpPr>
          <p:spPr bwMode="gray">
            <a:xfrm flipV="1">
              <a:off x="8356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8" name="btfpColumnGapBlocker965499">
              <a:extLst>
                <a:ext uri="{FF2B5EF4-FFF2-40B4-BE49-F238E27FC236}">
                  <a16:creationId xmlns:a16="http://schemas.microsoft.com/office/drawing/2014/main" id="{86450AFA-D31C-AB53-5C10-FA36F4872940}"/>
                </a:ext>
              </a:extLst>
            </p:cNvPr>
            <p:cNvSpPr/>
            <p:nvPr/>
          </p:nvSpPr>
          <p:spPr bwMode="gray">
            <a:xfrm>
              <a:off x="39878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6" name="btfpColumnIndicator416271">
              <a:extLst>
                <a:ext uri="{FF2B5EF4-FFF2-40B4-BE49-F238E27FC236}">
                  <a16:creationId xmlns:a16="http://schemas.microsoft.com/office/drawing/2014/main" id="{23BB065E-0E08-6387-B239-A682111802B6}"/>
                </a:ext>
              </a:extLst>
            </p:cNvPr>
            <p:cNvCxnSpPr/>
            <p:nvPr/>
          </p:nvCxnSpPr>
          <p:spPr bwMode="gray">
            <a:xfrm flipV="1">
              <a:off x="78232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3" name="btfpColumnIndicator397429">
              <a:extLst>
                <a:ext uri="{FF2B5EF4-FFF2-40B4-BE49-F238E27FC236}">
                  <a16:creationId xmlns:a16="http://schemas.microsoft.com/office/drawing/2014/main" id="{CF049A09-0552-8201-BAC5-5D8FBE28D5DE}"/>
                </a:ext>
              </a:extLst>
            </p:cNvPr>
            <p:cNvCxnSpPr/>
            <p:nvPr/>
          </p:nvCxnSpPr>
          <p:spPr bwMode="gray">
            <a:xfrm flipV="1">
              <a:off x="45212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2" name="btfpColumnGapBlocker713965">
              <a:extLst>
                <a:ext uri="{FF2B5EF4-FFF2-40B4-BE49-F238E27FC236}">
                  <a16:creationId xmlns:a16="http://schemas.microsoft.com/office/drawing/2014/main" id="{88B84C00-E616-B5BB-6147-925336D98D5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9" name="btfpColumnIndicator813175">
              <a:extLst>
                <a:ext uri="{FF2B5EF4-FFF2-40B4-BE49-F238E27FC236}">
                  <a16:creationId xmlns:a16="http://schemas.microsoft.com/office/drawing/2014/main" id="{8FBC07DF-A33F-1B91-631D-F38F76333DC1}"/>
                </a:ext>
              </a:extLst>
            </p:cNvPr>
            <p:cNvCxnSpPr/>
            <p:nvPr/>
          </p:nvCxnSpPr>
          <p:spPr bwMode="gray">
            <a:xfrm flipV="1">
              <a:off x="3987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848844">
              <a:extLst>
                <a:ext uri="{FF2B5EF4-FFF2-40B4-BE49-F238E27FC236}">
                  <a16:creationId xmlns:a16="http://schemas.microsoft.com/office/drawing/2014/main" id="{D1E29E48-86C4-2A32-9D3D-50282291C472}"/>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87" name="btfpColumnIndicatorGroup1">
            <a:extLst>
              <a:ext uri="{FF2B5EF4-FFF2-40B4-BE49-F238E27FC236}">
                <a16:creationId xmlns:a16="http://schemas.microsoft.com/office/drawing/2014/main" id="{9B32B3BD-9130-14B5-1F5C-018EE9824866}"/>
              </a:ext>
            </a:extLst>
          </p:cNvPr>
          <p:cNvGrpSpPr/>
          <p:nvPr/>
        </p:nvGrpSpPr>
        <p:grpSpPr>
          <a:xfrm>
            <a:off x="0" y="-205740"/>
            <a:ext cx="12192000" cy="137160"/>
            <a:chOff x="0" y="-205740"/>
            <a:chExt cx="12192000" cy="137160"/>
          </a:xfrm>
        </p:grpSpPr>
        <p:sp>
          <p:nvSpPr>
            <p:cNvPr id="85" name="btfpColumnGapBlocker164269">
              <a:extLst>
                <a:ext uri="{FF2B5EF4-FFF2-40B4-BE49-F238E27FC236}">
                  <a16:creationId xmlns:a16="http://schemas.microsoft.com/office/drawing/2014/main" id="{04F6C80D-1E9D-715E-91A7-85CCBBB870DF}"/>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3" name="btfpColumnGapBlocker220555">
              <a:extLst>
                <a:ext uri="{FF2B5EF4-FFF2-40B4-BE49-F238E27FC236}">
                  <a16:creationId xmlns:a16="http://schemas.microsoft.com/office/drawing/2014/main" id="{A2B36301-8FE2-2A59-0781-FC4C0E76A870}"/>
                </a:ext>
              </a:extLst>
            </p:cNvPr>
            <p:cNvSpPr/>
            <p:nvPr/>
          </p:nvSpPr>
          <p:spPr bwMode="gray">
            <a:xfrm>
              <a:off x="78232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1" name="btfpColumnIndicator809679">
              <a:extLst>
                <a:ext uri="{FF2B5EF4-FFF2-40B4-BE49-F238E27FC236}">
                  <a16:creationId xmlns:a16="http://schemas.microsoft.com/office/drawing/2014/main" id="{F20AAD6B-F696-C423-889C-B3B6A1097D0E}"/>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9" name="btfpColumnIndicator312399">
              <a:extLst>
                <a:ext uri="{FF2B5EF4-FFF2-40B4-BE49-F238E27FC236}">
                  <a16:creationId xmlns:a16="http://schemas.microsoft.com/office/drawing/2014/main" id="{2580B664-94B7-A7CD-04BE-50B813E84BF9}"/>
                </a:ext>
              </a:extLst>
            </p:cNvPr>
            <p:cNvCxnSpPr/>
            <p:nvPr/>
          </p:nvCxnSpPr>
          <p:spPr bwMode="gray">
            <a:xfrm flipV="1">
              <a:off x="8356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7" name="btfpColumnGapBlocker332749">
              <a:extLst>
                <a:ext uri="{FF2B5EF4-FFF2-40B4-BE49-F238E27FC236}">
                  <a16:creationId xmlns:a16="http://schemas.microsoft.com/office/drawing/2014/main" id="{9555CCF9-40FC-A758-23A6-0938F686BEAC}"/>
                </a:ext>
              </a:extLst>
            </p:cNvPr>
            <p:cNvSpPr/>
            <p:nvPr/>
          </p:nvSpPr>
          <p:spPr bwMode="gray">
            <a:xfrm>
              <a:off x="39878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5" name="btfpColumnIndicator883871">
              <a:extLst>
                <a:ext uri="{FF2B5EF4-FFF2-40B4-BE49-F238E27FC236}">
                  <a16:creationId xmlns:a16="http://schemas.microsoft.com/office/drawing/2014/main" id="{39901D17-A0E3-6D3B-DA53-8451996EA8B2}"/>
                </a:ext>
              </a:extLst>
            </p:cNvPr>
            <p:cNvCxnSpPr/>
            <p:nvPr/>
          </p:nvCxnSpPr>
          <p:spPr bwMode="gray">
            <a:xfrm flipV="1">
              <a:off x="7823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8" name="btfpColumnIndicator867989">
              <a:extLst>
                <a:ext uri="{FF2B5EF4-FFF2-40B4-BE49-F238E27FC236}">
                  <a16:creationId xmlns:a16="http://schemas.microsoft.com/office/drawing/2014/main" id="{3B9715DA-8808-E28A-F760-C330AEB24450}"/>
                </a:ext>
              </a:extLst>
            </p:cNvPr>
            <p:cNvCxnSpPr/>
            <p:nvPr/>
          </p:nvCxnSpPr>
          <p:spPr bwMode="gray">
            <a:xfrm flipV="1">
              <a:off x="4521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534629">
              <a:extLst>
                <a:ext uri="{FF2B5EF4-FFF2-40B4-BE49-F238E27FC236}">
                  <a16:creationId xmlns:a16="http://schemas.microsoft.com/office/drawing/2014/main" id="{7905DC53-A22F-FCCC-4E19-B7F6410D7A89}"/>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4" name="btfpColumnIndicator829090">
              <a:extLst>
                <a:ext uri="{FF2B5EF4-FFF2-40B4-BE49-F238E27FC236}">
                  <a16:creationId xmlns:a16="http://schemas.microsoft.com/office/drawing/2014/main" id="{E121C267-8325-1CE4-31F6-149E2CB36416}"/>
                </a:ext>
              </a:extLst>
            </p:cNvPr>
            <p:cNvCxnSpPr/>
            <p:nvPr/>
          </p:nvCxnSpPr>
          <p:spPr bwMode="gray">
            <a:xfrm flipV="1">
              <a:off x="3987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537970">
              <a:extLst>
                <a:ext uri="{FF2B5EF4-FFF2-40B4-BE49-F238E27FC236}">
                  <a16:creationId xmlns:a16="http://schemas.microsoft.com/office/drawing/2014/main" id="{7D24D520-B8A9-122F-17FD-C62233C7EA03}"/>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432C1892-57BE-42C8-FE93-24EAABEDEEB7}"/>
              </a:ext>
            </a:extLst>
          </p:cNvPr>
          <p:cNvSpPr/>
          <p:nvPr/>
        </p:nvSpPr>
        <p:spPr bwMode="gray">
          <a:xfrm>
            <a:off x="182885" y="1823761"/>
            <a:ext cx="3913774" cy="1845119"/>
          </a:xfrm>
          <a:prstGeom prst="rect">
            <a:avLst/>
          </a:prstGeom>
          <a:solidFill>
            <a:srgbClr val="E7E6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noAutofit/>
          </a:bodyPr>
          <a:lstStyle/>
          <a:p>
            <a:pPr marL="0" indent="0" algn="r">
              <a:buNone/>
            </a:pPr>
            <a:r>
              <a:rPr lang="en-US" sz="900" i="1">
                <a:solidFill>
                  <a:srgbClr val="0D4877"/>
                </a:solidFill>
              </a:rPr>
              <a:t>By segment (LOB, health, engagement)</a:t>
            </a:r>
          </a:p>
        </p:txBody>
      </p:sp>
      <p:sp>
        <p:nvSpPr>
          <p:cNvPr id="55" name="Rectangle 54">
            <a:extLst>
              <a:ext uri="{FF2B5EF4-FFF2-40B4-BE49-F238E27FC236}">
                <a16:creationId xmlns:a16="http://schemas.microsoft.com/office/drawing/2014/main" id="{FD6879D1-9DEA-FA19-5A66-051AFC052865}"/>
              </a:ext>
            </a:extLst>
          </p:cNvPr>
          <p:cNvSpPr/>
          <p:nvPr/>
        </p:nvSpPr>
        <p:spPr bwMode="gray">
          <a:xfrm>
            <a:off x="701993" y="1422114"/>
            <a:ext cx="3264434" cy="37537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Rectangle 13">
            <a:extLst>
              <a:ext uri="{FF2B5EF4-FFF2-40B4-BE49-F238E27FC236}">
                <a16:creationId xmlns:a16="http://schemas.microsoft.com/office/drawing/2014/main" id="{B2584EC9-C75E-4453-9C28-4B56C659019A}"/>
              </a:ext>
            </a:extLst>
          </p:cNvPr>
          <p:cNvSpPr/>
          <p:nvPr/>
        </p:nvSpPr>
        <p:spPr bwMode="gray">
          <a:xfrm>
            <a:off x="701993" y="1856178"/>
            <a:ext cx="804208" cy="2639141"/>
          </a:xfrm>
          <a:prstGeom prst="rect">
            <a:avLst/>
          </a:prstGeom>
          <a:solidFill>
            <a:srgbClr val="FFFFFF"/>
          </a:solidFill>
          <a:ln w="19050"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chemeClr val="accent4"/>
                </a:solidFill>
              </a:rPr>
              <a:t>Foundational work</a:t>
            </a:r>
          </a:p>
        </p:txBody>
      </p:sp>
      <p:sp>
        <p:nvSpPr>
          <p:cNvPr id="15" name="Rectangle 14">
            <a:extLst>
              <a:ext uri="{FF2B5EF4-FFF2-40B4-BE49-F238E27FC236}">
                <a16:creationId xmlns:a16="http://schemas.microsoft.com/office/drawing/2014/main" id="{52EBA501-6314-4DEA-AB73-80E6FAA63EA0}"/>
              </a:ext>
            </a:extLst>
          </p:cNvPr>
          <p:cNvSpPr/>
          <p:nvPr/>
        </p:nvSpPr>
        <p:spPr bwMode="gray">
          <a:xfrm>
            <a:off x="1571602" y="1856178"/>
            <a:ext cx="1525216" cy="2639141"/>
          </a:xfrm>
          <a:prstGeom prst="rect">
            <a:avLst/>
          </a:prstGeom>
          <a:solidFill>
            <a:srgbClr val="FFFFFF"/>
          </a:solid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chemeClr val="accent3"/>
                </a:solidFill>
              </a:rPr>
              <a:t>Meet consumer expectations to reduce detractors on table-stakes moments</a:t>
            </a:r>
          </a:p>
        </p:txBody>
      </p:sp>
      <p:sp>
        <p:nvSpPr>
          <p:cNvPr id="44" name="Rectangle 43">
            <a:extLst>
              <a:ext uri="{FF2B5EF4-FFF2-40B4-BE49-F238E27FC236}">
                <a16:creationId xmlns:a16="http://schemas.microsoft.com/office/drawing/2014/main" id="{FC195B9F-5E45-4407-9F34-221D119EE58E}"/>
              </a:ext>
            </a:extLst>
          </p:cNvPr>
          <p:cNvSpPr/>
          <p:nvPr/>
        </p:nvSpPr>
        <p:spPr bwMode="gray">
          <a:xfrm>
            <a:off x="3162219" y="1856178"/>
            <a:ext cx="804208" cy="2639141"/>
          </a:xfrm>
          <a:prstGeom prst="rect">
            <a:avLst/>
          </a:prstGeom>
          <a:solidFill>
            <a:srgbClr val="FFFFFF"/>
          </a:solidFill>
          <a:ln w="19050" cap="flat" cmpd="sng" algn="ctr">
            <a:solidFill>
              <a:srgbClr val="2474BB"/>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rgbClr val="2474BB"/>
                </a:solidFill>
              </a:rPr>
              <a:t>Create promoters through “magical moments” going beyond expectations</a:t>
            </a:r>
          </a:p>
        </p:txBody>
      </p:sp>
      <p:sp>
        <p:nvSpPr>
          <p:cNvPr id="4" name="Rectangle 3">
            <a:extLst>
              <a:ext uri="{FF2B5EF4-FFF2-40B4-BE49-F238E27FC236}">
                <a16:creationId xmlns:a16="http://schemas.microsoft.com/office/drawing/2014/main" id="{120332E6-5D12-421A-8385-D2040395BB12}"/>
              </a:ext>
            </a:extLst>
          </p:cNvPr>
          <p:cNvSpPr/>
          <p:nvPr/>
        </p:nvSpPr>
        <p:spPr bwMode="gray">
          <a:xfrm>
            <a:off x="182884" y="3430633"/>
            <a:ext cx="3913768" cy="963667"/>
          </a:xfrm>
          <a:prstGeom prst="rect">
            <a:avLst/>
          </a:prstGeom>
          <a:solidFill>
            <a:schemeClr val="accent2">
              <a:alpha val="75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 name="Text Placeholder 1">
            <a:extLst>
              <a:ext uri="{FF2B5EF4-FFF2-40B4-BE49-F238E27FC236}">
                <a16:creationId xmlns:a16="http://schemas.microsoft.com/office/drawing/2014/main" id="{718B8893-3D92-4E6C-98E2-B255E0C47371}"/>
              </a:ext>
            </a:extLst>
          </p:cNvPr>
          <p:cNvSpPr>
            <a:spLocks noGrp="1"/>
          </p:cNvSpPr>
          <p:nvPr>
            <p:ph type="body" sz="quarter" idx="10"/>
          </p:nvPr>
        </p:nvSpPr>
        <p:spPr/>
        <p:txBody>
          <a:bodyPr/>
          <a:lstStyle/>
          <a:p>
            <a:r>
              <a:rPr lang="en-US"/>
              <a:t>Translating cx strategy to action: next steps and owners</a:t>
            </a:r>
          </a:p>
        </p:txBody>
      </p:sp>
      <p:sp>
        <p:nvSpPr>
          <p:cNvPr id="13" name="Isosceles Triangle 12">
            <a:extLst>
              <a:ext uri="{FF2B5EF4-FFF2-40B4-BE49-F238E27FC236}">
                <a16:creationId xmlns:a16="http://schemas.microsoft.com/office/drawing/2014/main" id="{AD903E55-CE8D-498E-B8BC-6091A7590784}"/>
              </a:ext>
            </a:extLst>
          </p:cNvPr>
          <p:cNvSpPr/>
          <p:nvPr/>
        </p:nvSpPr>
        <p:spPr bwMode="gray">
          <a:xfrm>
            <a:off x="723764" y="744420"/>
            <a:ext cx="3182278" cy="673207"/>
          </a:xfrm>
          <a:prstGeom prst="triangle">
            <a:avLst/>
          </a:prstGeom>
          <a:solidFill>
            <a:schemeClr val="accent1"/>
          </a:solidFill>
          <a:ln w="19050" cap="flat" cmpd="sng" algn="ctr">
            <a:solidFill>
              <a:srgbClr val="0D4877"/>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72000" numCol="1" spcCol="0" rtlCol="0" fromWordArt="0" anchor="b" anchorCtr="0" forceAA="0" compatLnSpc="1">
            <a:prstTxWarp prst="textNoShape">
              <a:avLst/>
            </a:prstTxWarp>
            <a:noAutofit/>
          </a:bodyPr>
          <a:lstStyle/>
          <a:p>
            <a:pPr marL="0" indent="0" algn="ctr">
              <a:buNone/>
            </a:pPr>
            <a:endParaRPr lang="en-US" sz="1400" b="1">
              <a:solidFill>
                <a:schemeClr val="bg1"/>
              </a:solidFill>
            </a:endParaRPr>
          </a:p>
        </p:txBody>
      </p:sp>
      <p:sp>
        <p:nvSpPr>
          <p:cNvPr id="17" name="Rectangle 16">
            <a:extLst>
              <a:ext uri="{FF2B5EF4-FFF2-40B4-BE49-F238E27FC236}">
                <a16:creationId xmlns:a16="http://schemas.microsoft.com/office/drawing/2014/main" id="{690752D8-6762-4FB2-809E-DB65AEE8BC9D}"/>
              </a:ext>
            </a:extLst>
          </p:cNvPr>
          <p:cNvSpPr/>
          <p:nvPr/>
        </p:nvSpPr>
        <p:spPr bwMode="gray">
          <a:xfrm>
            <a:off x="818178" y="2378985"/>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40" name="Rectangle 39">
            <a:extLst>
              <a:ext uri="{FF2B5EF4-FFF2-40B4-BE49-F238E27FC236}">
                <a16:creationId xmlns:a16="http://schemas.microsoft.com/office/drawing/2014/main" id="{33C50309-6DFB-4884-8067-0D5E6FC003D4}"/>
              </a:ext>
            </a:extLst>
          </p:cNvPr>
          <p:cNvSpPr/>
          <p:nvPr/>
        </p:nvSpPr>
        <p:spPr bwMode="gray">
          <a:xfrm>
            <a:off x="699271" y="4885915"/>
            <a:ext cx="3267154" cy="420419"/>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rgbClr val="2D475A"/>
                </a:solidFill>
              </a:rPr>
              <a:t>Deliver true Omnichannel experience tailored to each segments/episode with seamless transitions and ATC across interactions</a:t>
            </a:r>
          </a:p>
        </p:txBody>
      </p:sp>
      <p:sp>
        <p:nvSpPr>
          <p:cNvPr id="41" name="Rectangle 40">
            <a:extLst>
              <a:ext uri="{FF2B5EF4-FFF2-40B4-BE49-F238E27FC236}">
                <a16:creationId xmlns:a16="http://schemas.microsoft.com/office/drawing/2014/main" id="{87995777-F9B5-4262-8087-BBAA6F51721E}"/>
              </a:ext>
            </a:extLst>
          </p:cNvPr>
          <p:cNvSpPr/>
          <p:nvPr/>
        </p:nvSpPr>
        <p:spPr bwMode="gray">
          <a:xfrm>
            <a:off x="699271" y="6131679"/>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Consistent episode and journey oriented measurement and insights (incl. competitive lens)</a:t>
            </a:r>
          </a:p>
        </p:txBody>
      </p:sp>
      <p:sp>
        <p:nvSpPr>
          <p:cNvPr id="42" name="Rectangle 41">
            <a:extLst>
              <a:ext uri="{FF2B5EF4-FFF2-40B4-BE49-F238E27FC236}">
                <a16:creationId xmlns:a16="http://schemas.microsoft.com/office/drawing/2014/main" id="{52F0E3B1-444F-46B7-9242-2CC8B811708F}"/>
              </a:ext>
            </a:extLst>
          </p:cNvPr>
          <p:cNvSpPr/>
          <p:nvPr/>
        </p:nvSpPr>
        <p:spPr bwMode="gray">
          <a:xfrm>
            <a:off x="699271" y="5668317"/>
            <a:ext cx="3267154" cy="420419"/>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Operating model: Member episode orientation with clear </a:t>
            </a:r>
            <a:br>
              <a:rPr lang="en-US" sz="800" b="1">
                <a:solidFill>
                  <a:schemeClr val="accent6"/>
                </a:solidFill>
              </a:rPr>
            </a:br>
            <a:r>
              <a:rPr lang="en-US" sz="800" b="1">
                <a:solidFill>
                  <a:schemeClr val="accent6"/>
                </a:solidFill>
              </a:rPr>
              <a:t>owners, rapid cross-functional test &amp; learn, CX culture/mindset embedded</a:t>
            </a:r>
          </a:p>
        </p:txBody>
      </p:sp>
      <p:sp>
        <p:nvSpPr>
          <p:cNvPr id="58" name="Rectangle 57">
            <a:extLst>
              <a:ext uri="{FF2B5EF4-FFF2-40B4-BE49-F238E27FC236}">
                <a16:creationId xmlns:a16="http://schemas.microsoft.com/office/drawing/2014/main" id="{79CCE51B-501C-4A0E-A65B-3B04BA47EB72}"/>
              </a:ext>
            </a:extLst>
          </p:cNvPr>
          <p:cNvSpPr/>
          <p:nvPr/>
        </p:nvSpPr>
        <p:spPr bwMode="gray">
          <a:xfrm>
            <a:off x="3254696" y="3533555"/>
            <a:ext cx="563894" cy="309535"/>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3" name="TextBox 2">
            <a:extLst>
              <a:ext uri="{FF2B5EF4-FFF2-40B4-BE49-F238E27FC236}">
                <a16:creationId xmlns:a16="http://schemas.microsoft.com/office/drawing/2014/main" id="{FCC2C88B-BA6C-4D6F-A71D-426DDB3898C8}"/>
              </a:ext>
            </a:extLst>
          </p:cNvPr>
          <p:cNvSpPr txBox="1"/>
          <p:nvPr/>
        </p:nvSpPr>
        <p:spPr bwMode="gray">
          <a:xfrm>
            <a:off x="1224050" y="1121041"/>
            <a:ext cx="2181706" cy="318924"/>
          </a:xfrm>
          <a:prstGeom prst="rect">
            <a:avLst/>
          </a:prstGeom>
          <a:noFill/>
        </p:spPr>
        <p:txBody>
          <a:bodyPr wrap="square" lIns="36000" tIns="36000" rIns="36000" bIns="36000" rtlCol="0">
            <a:spAutoFit/>
          </a:bodyPr>
          <a:lstStyle/>
          <a:p>
            <a:pPr marL="0" indent="0" algn="ctr">
              <a:buNone/>
            </a:pPr>
            <a:r>
              <a:rPr lang="en-US" sz="800" b="1">
                <a:solidFill>
                  <a:schemeClr val="bg1"/>
                </a:solidFill>
              </a:rPr>
              <a:t>Be the empathetic trusted ally to get people to the best care, seamlessly</a:t>
            </a:r>
          </a:p>
        </p:txBody>
      </p:sp>
      <p:sp>
        <p:nvSpPr>
          <p:cNvPr id="9" name="Rectangle 8">
            <a:extLst>
              <a:ext uri="{FF2B5EF4-FFF2-40B4-BE49-F238E27FC236}">
                <a16:creationId xmlns:a16="http://schemas.microsoft.com/office/drawing/2014/main" id="{90CBD467-E9B2-4913-8D2D-D49386CE6A47}"/>
              </a:ext>
            </a:extLst>
          </p:cNvPr>
          <p:cNvSpPr/>
          <p:nvPr/>
        </p:nvSpPr>
        <p:spPr bwMode="gray">
          <a:xfrm>
            <a:off x="270462" y="3504560"/>
            <a:ext cx="1303877" cy="7982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800" b="1" spc="300">
                <a:solidFill>
                  <a:srgbClr val="FFFFFF"/>
                </a:solidFill>
              </a:rPr>
              <a:t>Navigate members to the right care at the right time/place</a:t>
            </a:r>
          </a:p>
        </p:txBody>
      </p:sp>
      <p:sp>
        <p:nvSpPr>
          <p:cNvPr id="63" name="Rectangle 62">
            <a:extLst>
              <a:ext uri="{FF2B5EF4-FFF2-40B4-BE49-F238E27FC236}">
                <a16:creationId xmlns:a16="http://schemas.microsoft.com/office/drawing/2014/main" id="{266B2780-890E-4610-B5DE-8A5AC22EB6D4}"/>
              </a:ext>
            </a:extLst>
          </p:cNvPr>
          <p:cNvSpPr/>
          <p:nvPr/>
        </p:nvSpPr>
        <p:spPr bwMode="gray">
          <a:xfrm>
            <a:off x="699271" y="6450718"/>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Technology: Foundational infrastructure (e.g., CRM) and disruptive technologies (e.g., </a:t>
            </a:r>
            <a:r>
              <a:rPr lang="en-US" sz="800" b="1" err="1">
                <a:solidFill>
                  <a:schemeClr val="accent6"/>
                </a:solidFill>
              </a:rPr>
              <a:t>GenAI</a:t>
            </a:r>
            <a:r>
              <a:rPr lang="en-US" sz="800" b="1">
                <a:solidFill>
                  <a:schemeClr val="accent6"/>
                </a:solidFill>
              </a:rPr>
              <a:t>)</a:t>
            </a:r>
          </a:p>
        </p:txBody>
      </p:sp>
      <p:sp>
        <p:nvSpPr>
          <p:cNvPr id="69" name="Rectangle 68">
            <a:extLst>
              <a:ext uri="{FF2B5EF4-FFF2-40B4-BE49-F238E27FC236}">
                <a16:creationId xmlns:a16="http://schemas.microsoft.com/office/drawing/2014/main" id="{CD8F8D6B-C18F-4BD0-243C-3DE6516492FF}"/>
              </a:ext>
            </a:extLst>
          </p:cNvPr>
          <p:cNvSpPr/>
          <p:nvPr/>
        </p:nvSpPr>
        <p:spPr bwMode="gray">
          <a:xfrm>
            <a:off x="576797" y="1455245"/>
            <a:ext cx="3389627" cy="29712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i="1">
                <a:solidFill>
                  <a:srgbClr val="FFFFFF"/>
                </a:solidFill>
              </a:rPr>
              <a:t>Guiding values:  </a:t>
            </a:r>
            <a:r>
              <a:rPr lang="en-US" sz="800">
                <a:solidFill>
                  <a:srgbClr val="FFFFFF"/>
                </a:solidFill>
              </a:rPr>
              <a:t>Simplify  Empathize Anticipate Serve</a:t>
            </a:r>
            <a:endParaRPr lang="en-US" sz="800" i="1">
              <a:solidFill>
                <a:srgbClr val="FFFFFF"/>
              </a:solidFill>
            </a:endParaRPr>
          </a:p>
        </p:txBody>
      </p:sp>
      <p:sp>
        <p:nvSpPr>
          <p:cNvPr id="72" name="Rectangle 71">
            <a:extLst>
              <a:ext uri="{FF2B5EF4-FFF2-40B4-BE49-F238E27FC236}">
                <a16:creationId xmlns:a16="http://schemas.microsoft.com/office/drawing/2014/main" id="{BAC7C9DF-935E-4554-84F6-620ABB2D7B6B}"/>
              </a:ext>
            </a:extLst>
          </p:cNvPr>
          <p:cNvSpPr/>
          <p:nvPr/>
        </p:nvSpPr>
        <p:spPr bwMode="gray">
          <a:xfrm>
            <a:off x="699271" y="5349277"/>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Next best action and segmentation data &amp; analytics</a:t>
            </a:r>
          </a:p>
        </p:txBody>
      </p:sp>
      <p:sp>
        <p:nvSpPr>
          <p:cNvPr id="5" name="Rectangle 4">
            <a:extLst>
              <a:ext uri="{FF2B5EF4-FFF2-40B4-BE49-F238E27FC236}">
                <a16:creationId xmlns:a16="http://schemas.microsoft.com/office/drawing/2014/main" id="{06F4EAB5-5537-C02E-D16A-E8B258DBE28B}"/>
              </a:ext>
            </a:extLst>
          </p:cNvPr>
          <p:cNvSpPr/>
          <p:nvPr/>
        </p:nvSpPr>
        <p:spPr bwMode="gray">
          <a:xfrm>
            <a:off x="699271" y="4556487"/>
            <a:ext cx="3267154" cy="286485"/>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rgbClr val="2D475A"/>
                </a:solidFill>
              </a:rPr>
              <a:t>Align with Providers to create a differentially positive member experience through them</a:t>
            </a:r>
          </a:p>
        </p:txBody>
      </p:sp>
      <p:sp>
        <p:nvSpPr>
          <p:cNvPr id="92" name="Rectangle 91">
            <a:extLst>
              <a:ext uri="{FF2B5EF4-FFF2-40B4-BE49-F238E27FC236}">
                <a16:creationId xmlns:a16="http://schemas.microsoft.com/office/drawing/2014/main" id="{895BB765-BDDE-78CC-CA35-C8AD8868BCFA}"/>
              </a:ext>
            </a:extLst>
          </p:cNvPr>
          <p:cNvSpPr/>
          <p:nvPr/>
        </p:nvSpPr>
        <p:spPr bwMode="gray">
          <a:xfrm>
            <a:off x="818178" y="2618750"/>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3" name="Rectangle 92">
            <a:extLst>
              <a:ext uri="{FF2B5EF4-FFF2-40B4-BE49-F238E27FC236}">
                <a16:creationId xmlns:a16="http://schemas.microsoft.com/office/drawing/2014/main" id="{3E08F6EF-540E-42AF-2B87-4591F617831D}"/>
              </a:ext>
            </a:extLst>
          </p:cNvPr>
          <p:cNvSpPr/>
          <p:nvPr/>
        </p:nvSpPr>
        <p:spPr bwMode="gray">
          <a:xfrm>
            <a:off x="818178" y="2858515"/>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4" name="Rectangle 93">
            <a:extLst>
              <a:ext uri="{FF2B5EF4-FFF2-40B4-BE49-F238E27FC236}">
                <a16:creationId xmlns:a16="http://schemas.microsoft.com/office/drawing/2014/main" id="{9A8A7DAE-1256-B840-671F-77851E772B49}"/>
              </a:ext>
            </a:extLst>
          </p:cNvPr>
          <p:cNvSpPr/>
          <p:nvPr/>
        </p:nvSpPr>
        <p:spPr bwMode="gray">
          <a:xfrm>
            <a:off x="818178" y="3098280"/>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5" name="Rectangle 94">
            <a:extLst>
              <a:ext uri="{FF2B5EF4-FFF2-40B4-BE49-F238E27FC236}">
                <a16:creationId xmlns:a16="http://schemas.microsoft.com/office/drawing/2014/main" id="{EA19ED15-21E8-5ABE-EAD7-30962AF06F5D}"/>
              </a:ext>
            </a:extLst>
          </p:cNvPr>
          <p:cNvSpPr/>
          <p:nvPr/>
        </p:nvSpPr>
        <p:spPr bwMode="gray">
          <a:xfrm>
            <a:off x="1709514" y="353929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6" name="Rectangle 95">
            <a:extLst>
              <a:ext uri="{FF2B5EF4-FFF2-40B4-BE49-F238E27FC236}">
                <a16:creationId xmlns:a16="http://schemas.microsoft.com/office/drawing/2014/main" id="{3B17BE36-58F5-EE25-5F9B-3E71A8E3C77D}"/>
              </a:ext>
            </a:extLst>
          </p:cNvPr>
          <p:cNvSpPr/>
          <p:nvPr/>
        </p:nvSpPr>
        <p:spPr bwMode="gray">
          <a:xfrm>
            <a:off x="2435824" y="353929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7" name="Rectangle 96">
            <a:extLst>
              <a:ext uri="{FF2B5EF4-FFF2-40B4-BE49-F238E27FC236}">
                <a16:creationId xmlns:a16="http://schemas.microsoft.com/office/drawing/2014/main" id="{E64C647B-A77A-7268-414F-A559BBC85125}"/>
              </a:ext>
            </a:extLst>
          </p:cNvPr>
          <p:cNvSpPr/>
          <p:nvPr/>
        </p:nvSpPr>
        <p:spPr bwMode="gray">
          <a:xfrm>
            <a:off x="2072669" y="3942279"/>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8" name="Rectangle 97">
            <a:extLst>
              <a:ext uri="{FF2B5EF4-FFF2-40B4-BE49-F238E27FC236}">
                <a16:creationId xmlns:a16="http://schemas.microsoft.com/office/drawing/2014/main" id="{4EDCFE03-43AC-80A2-F4C8-4E42643F88BE}"/>
              </a:ext>
            </a:extLst>
          </p:cNvPr>
          <p:cNvSpPr/>
          <p:nvPr/>
        </p:nvSpPr>
        <p:spPr bwMode="gray">
          <a:xfrm>
            <a:off x="1710034" y="243781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9" name="Rectangle 98">
            <a:extLst>
              <a:ext uri="{FF2B5EF4-FFF2-40B4-BE49-F238E27FC236}">
                <a16:creationId xmlns:a16="http://schemas.microsoft.com/office/drawing/2014/main" id="{310A96EA-7DAA-22F6-DB78-5C866615A2B6}"/>
              </a:ext>
            </a:extLst>
          </p:cNvPr>
          <p:cNvSpPr/>
          <p:nvPr/>
        </p:nvSpPr>
        <p:spPr bwMode="gray">
          <a:xfrm>
            <a:off x="2436344" y="243781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00" name="Rectangle 99">
            <a:extLst>
              <a:ext uri="{FF2B5EF4-FFF2-40B4-BE49-F238E27FC236}">
                <a16:creationId xmlns:a16="http://schemas.microsoft.com/office/drawing/2014/main" id="{A5E3301D-CA15-5E26-0C16-BFA8F414C515}"/>
              </a:ext>
            </a:extLst>
          </p:cNvPr>
          <p:cNvSpPr/>
          <p:nvPr/>
        </p:nvSpPr>
        <p:spPr bwMode="gray">
          <a:xfrm>
            <a:off x="2073189" y="2840799"/>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01" name="Rectangle 100">
            <a:extLst>
              <a:ext uri="{FF2B5EF4-FFF2-40B4-BE49-F238E27FC236}">
                <a16:creationId xmlns:a16="http://schemas.microsoft.com/office/drawing/2014/main" id="{ED0FC7F9-77AA-2E3F-794C-8BC5342177CA}"/>
              </a:ext>
            </a:extLst>
          </p:cNvPr>
          <p:cNvSpPr/>
          <p:nvPr/>
        </p:nvSpPr>
        <p:spPr bwMode="gray">
          <a:xfrm>
            <a:off x="3254696" y="3942279"/>
            <a:ext cx="563894" cy="309535"/>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21" name="btfpNumberBubble810409">
            <a:extLst>
              <a:ext uri="{FF2B5EF4-FFF2-40B4-BE49-F238E27FC236}">
                <a16:creationId xmlns:a16="http://schemas.microsoft.com/office/drawing/2014/main" id="{C0DD3ECA-FB9C-9D74-6D4B-D66842C72F13}"/>
              </a:ext>
            </a:extLst>
          </p:cNvPr>
          <p:cNvSpPr/>
          <p:nvPr/>
        </p:nvSpPr>
        <p:spPr bwMode="gray">
          <a:xfrm>
            <a:off x="3933524" y="1526666"/>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1</a:t>
            </a:r>
          </a:p>
        </p:txBody>
      </p:sp>
      <p:sp>
        <p:nvSpPr>
          <p:cNvPr id="122" name="btfpNumberBubble810409">
            <a:extLst>
              <a:ext uri="{FF2B5EF4-FFF2-40B4-BE49-F238E27FC236}">
                <a16:creationId xmlns:a16="http://schemas.microsoft.com/office/drawing/2014/main" id="{56F19025-D587-F4A6-EED0-C1AF042B0982}"/>
              </a:ext>
            </a:extLst>
          </p:cNvPr>
          <p:cNvSpPr/>
          <p:nvPr/>
        </p:nvSpPr>
        <p:spPr bwMode="gray">
          <a:xfrm>
            <a:off x="3933524" y="1907539"/>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2</a:t>
            </a:r>
          </a:p>
        </p:txBody>
      </p:sp>
      <p:sp>
        <p:nvSpPr>
          <p:cNvPr id="123" name="btfpNumberBubble810409">
            <a:extLst>
              <a:ext uri="{FF2B5EF4-FFF2-40B4-BE49-F238E27FC236}">
                <a16:creationId xmlns:a16="http://schemas.microsoft.com/office/drawing/2014/main" id="{B6A63E7B-1666-73A0-B745-4B91FB4FFE69}"/>
              </a:ext>
            </a:extLst>
          </p:cNvPr>
          <p:cNvSpPr/>
          <p:nvPr/>
        </p:nvSpPr>
        <p:spPr bwMode="gray">
          <a:xfrm>
            <a:off x="3933524" y="3495984"/>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3</a:t>
            </a:r>
          </a:p>
        </p:txBody>
      </p:sp>
      <p:sp>
        <p:nvSpPr>
          <p:cNvPr id="124" name="btfpNumberBubble810409">
            <a:extLst>
              <a:ext uri="{FF2B5EF4-FFF2-40B4-BE49-F238E27FC236}">
                <a16:creationId xmlns:a16="http://schemas.microsoft.com/office/drawing/2014/main" id="{7BC1EE24-7525-8CCE-570C-A214AF221C97}"/>
              </a:ext>
            </a:extLst>
          </p:cNvPr>
          <p:cNvSpPr/>
          <p:nvPr/>
        </p:nvSpPr>
        <p:spPr bwMode="gray">
          <a:xfrm>
            <a:off x="3933524" y="4572293"/>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4</a:t>
            </a:r>
          </a:p>
        </p:txBody>
      </p:sp>
      <p:sp>
        <p:nvSpPr>
          <p:cNvPr id="125" name="btfpNumberBubble810409">
            <a:extLst>
              <a:ext uri="{FF2B5EF4-FFF2-40B4-BE49-F238E27FC236}">
                <a16:creationId xmlns:a16="http://schemas.microsoft.com/office/drawing/2014/main" id="{4EFAD923-D79E-9C79-FF1A-C4DB532B25B2}"/>
              </a:ext>
            </a:extLst>
          </p:cNvPr>
          <p:cNvSpPr/>
          <p:nvPr/>
        </p:nvSpPr>
        <p:spPr bwMode="gray">
          <a:xfrm>
            <a:off x="3933524" y="4953079"/>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5</a:t>
            </a:r>
          </a:p>
        </p:txBody>
      </p:sp>
      <p:sp>
        <p:nvSpPr>
          <p:cNvPr id="126" name="btfpNumberBubble810409">
            <a:extLst>
              <a:ext uri="{FF2B5EF4-FFF2-40B4-BE49-F238E27FC236}">
                <a16:creationId xmlns:a16="http://schemas.microsoft.com/office/drawing/2014/main" id="{7326530E-62DB-24C4-FE0A-957BD22504EC}"/>
              </a:ext>
            </a:extLst>
          </p:cNvPr>
          <p:cNvSpPr/>
          <p:nvPr/>
        </p:nvSpPr>
        <p:spPr bwMode="gray">
          <a:xfrm>
            <a:off x="3933524" y="5370441"/>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6</a:t>
            </a:r>
          </a:p>
        </p:txBody>
      </p:sp>
      <p:sp>
        <p:nvSpPr>
          <p:cNvPr id="127" name="btfpNumberBubble810409">
            <a:extLst>
              <a:ext uri="{FF2B5EF4-FFF2-40B4-BE49-F238E27FC236}">
                <a16:creationId xmlns:a16="http://schemas.microsoft.com/office/drawing/2014/main" id="{D7ACF05A-9635-8F40-0DDB-47278370B9E5}"/>
              </a:ext>
            </a:extLst>
          </p:cNvPr>
          <p:cNvSpPr/>
          <p:nvPr/>
        </p:nvSpPr>
        <p:spPr bwMode="gray">
          <a:xfrm>
            <a:off x="3933524" y="5763854"/>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7</a:t>
            </a:r>
          </a:p>
        </p:txBody>
      </p:sp>
      <p:sp>
        <p:nvSpPr>
          <p:cNvPr id="128" name="btfpNumberBubble810409">
            <a:extLst>
              <a:ext uri="{FF2B5EF4-FFF2-40B4-BE49-F238E27FC236}">
                <a16:creationId xmlns:a16="http://schemas.microsoft.com/office/drawing/2014/main" id="{6443048E-60EF-6521-77A4-D5725CD1E12E}"/>
              </a:ext>
            </a:extLst>
          </p:cNvPr>
          <p:cNvSpPr/>
          <p:nvPr/>
        </p:nvSpPr>
        <p:spPr bwMode="gray">
          <a:xfrm>
            <a:off x="3933524" y="6172071"/>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8</a:t>
            </a:r>
          </a:p>
        </p:txBody>
      </p:sp>
      <p:sp>
        <p:nvSpPr>
          <p:cNvPr id="129" name="btfpNumberBubble810409">
            <a:extLst>
              <a:ext uri="{FF2B5EF4-FFF2-40B4-BE49-F238E27FC236}">
                <a16:creationId xmlns:a16="http://schemas.microsoft.com/office/drawing/2014/main" id="{4909602F-133E-8845-1D47-7B22F2A13172}"/>
              </a:ext>
            </a:extLst>
          </p:cNvPr>
          <p:cNvSpPr/>
          <p:nvPr/>
        </p:nvSpPr>
        <p:spPr bwMode="gray">
          <a:xfrm>
            <a:off x="3933524" y="6468845"/>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9</a:t>
            </a:r>
          </a:p>
        </p:txBody>
      </p:sp>
      <p:graphicFrame>
        <p:nvGraphicFramePr>
          <p:cNvPr id="10" name="btfpTable514187">
            <a:extLst>
              <a:ext uri="{FF2B5EF4-FFF2-40B4-BE49-F238E27FC236}">
                <a16:creationId xmlns:a16="http://schemas.microsoft.com/office/drawing/2014/main" id="{CFC8A558-2CFB-2EDD-7912-658093FA8043}"/>
              </a:ext>
            </a:extLst>
          </p:cNvPr>
          <p:cNvGraphicFramePr>
            <a:graphicFrameLocks noGrp="1"/>
          </p:cNvGraphicFramePr>
          <p:nvPr>
            <p:custDataLst>
              <p:tags r:id="rId2"/>
            </p:custDataLst>
          </p:nvPr>
        </p:nvGraphicFramePr>
        <p:xfrm>
          <a:off x="4231827" y="1237695"/>
          <a:ext cx="7426773" cy="5394960"/>
        </p:xfrm>
        <a:graphic>
          <a:graphicData uri="http://schemas.openxmlformats.org/drawingml/2006/table">
            <a:tbl>
              <a:tblPr firstRow="1" firstCol="1">
                <a:tableStyleId>{9D7B26C5-4107-4FEC-AEDC-1716B250A1EF}</a:tableStyleId>
              </a:tblPr>
              <a:tblGrid>
                <a:gridCol w="352205">
                  <a:extLst>
                    <a:ext uri="{9D8B030D-6E8A-4147-A177-3AD203B41FA5}">
                      <a16:colId xmlns:a16="http://schemas.microsoft.com/office/drawing/2014/main" val="2705860150"/>
                    </a:ext>
                  </a:extLst>
                </a:gridCol>
                <a:gridCol w="5402179">
                  <a:extLst>
                    <a:ext uri="{9D8B030D-6E8A-4147-A177-3AD203B41FA5}">
                      <a16:colId xmlns:a16="http://schemas.microsoft.com/office/drawing/2014/main" val="1448746013"/>
                    </a:ext>
                  </a:extLst>
                </a:gridCol>
                <a:gridCol w="1672389">
                  <a:extLst>
                    <a:ext uri="{9D8B030D-6E8A-4147-A177-3AD203B41FA5}">
                      <a16:colId xmlns:a16="http://schemas.microsoft.com/office/drawing/2014/main" val="2215271038"/>
                    </a:ext>
                  </a:extLst>
                </a:gridCol>
              </a:tblGrid>
              <a:tr h="221991">
                <a:tc gridSpan="2">
                  <a:txBody>
                    <a:bodyPr/>
                    <a:lstStyle/>
                    <a:p>
                      <a:pPr marL="0" indent="0">
                        <a:spcBef>
                          <a:spcPts val="0"/>
                        </a:spcBef>
                        <a:buFontTx/>
                        <a:buNone/>
                      </a:pPr>
                      <a:r>
                        <a:rPr lang="en-US" sz="1200"/>
                        <a:t>Summary of initiative list and areas for potential support</a:t>
                      </a:r>
                    </a:p>
                  </a:txBody>
                  <a:tcPr anchor="b"/>
                </a:tc>
                <a:tc hMerge="1">
                  <a:txBody>
                    <a:bodyPr/>
                    <a:lstStyle/>
                    <a:p>
                      <a:endParaRPr lang="en-US"/>
                    </a:p>
                  </a:txBody>
                  <a:tcPr/>
                </a:tc>
                <a:tc>
                  <a:txBody>
                    <a:bodyPr/>
                    <a:lstStyle/>
                    <a:p>
                      <a:pPr marL="0" indent="0">
                        <a:spcBef>
                          <a:spcPts val="0"/>
                        </a:spcBef>
                        <a:buFontTx/>
                        <a:buNone/>
                      </a:pPr>
                      <a:r>
                        <a:rPr lang="en-US" sz="1200"/>
                        <a:t>Sponsors</a:t>
                      </a:r>
                    </a:p>
                  </a:txBody>
                  <a:tcPr anchor="b"/>
                </a:tc>
                <a:extLst>
                  <a:ext uri="{0D108BD9-81ED-4DB2-BD59-A6C34878D82A}">
                    <a16:rowId xmlns:a16="http://schemas.microsoft.com/office/drawing/2014/main" val="833936229"/>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1</a:t>
                      </a:r>
                    </a:p>
                  </a:txBody>
                  <a:tcPr marL="45720" marR="45720" anchor="ctr">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Operationalize metrics dashboard </a:t>
                      </a:r>
                      <a:r>
                        <a:rPr kumimoji="0" lang="en-US" sz="1000" b="0" i="0" u="none" strike="noStrike" kern="1200" cap="none" spc="0" normalizeH="0" baseline="0" noProof="0">
                          <a:ln>
                            <a:noFill/>
                          </a:ln>
                          <a:solidFill>
                            <a:schemeClr val="tx1"/>
                          </a:solidFill>
                          <a:effectLst/>
                          <a:uLnTx/>
                          <a:uFillTx/>
                          <a:latin typeface="+mn-lt"/>
                          <a:ea typeface="+mn-ea"/>
                          <a:cs typeface="+mn-cs"/>
                        </a:rPr>
                        <a:t>to track CX progress against goal at aggregate and at episode level</a:t>
                      </a:r>
                    </a:p>
                  </a:txBody>
                  <a:tcPr/>
                </a:tc>
                <a:tc>
                  <a:txBody>
                    <a:bodyPr/>
                    <a:lstStyle/>
                    <a:p>
                      <a:pPr marL="0" indent="0">
                        <a:buFontTx/>
                        <a:buNone/>
                      </a:pPr>
                      <a:r>
                        <a:rPr lang="en-US" sz="1000">
                          <a:solidFill>
                            <a:schemeClr val="tx1"/>
                          </a:solidFill>
                        </a:rPr>
                        <a:t>Mike (CX)</a:t>
                      </a:r>
                    </a:p>
                  </a:txBody>
                  <a:tcPr/>
                </a:tc>
                <a:extLst>
                  <a:ext uri="{0D108BD9-81ED-4DB2-BD59-A6C34878D82A}">
                    <a16:rowId xmlns:a16="http://schemas.microsoft.com/office/drawing/2014/main" val="3775262835"/>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2a</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Foundational work </a:t>
                      </a:r>
                      <a:r>
                        <a:rPr kumimoji="0" lang="en-US" sz="1000" b="0" i="0" u="none" strike="noStrike" kern="1200" cap="none" spc="0" normalizeH="0" baseline="0" noProof="0">
                          <a:ln>
                            <a:noFill/>
                          </a:ln>
                          <a:solidFill>
                            <a:schemeClr val="tx1"/>
                          </a:solidFill>
                          <a:effectLst/>
                          <a:uLnTx/>
                          <a:uFillTx/>
                          <a:latin typeface="+mn-lt"/>
                          <a:ea typeface="+mn-ea"/>
                          <a:cs typeface="+mn-cs"/>
                        </a:rPr>
                        <a:t>to redesign Mobile App, streamline website / MyBlue navigation, implement GenAI live chat, and improve call center performance</a:t>
                      </a:r>
                    </a:p>
                  </a:txBody>
                  <a:tcPr/>
                </a:tc>
                <a:tc>
                  <a:txBody>
                    <a:bodyPr/>
                    <a:lstStyle/>
                    <a:p>
                      <a:pPr marL="0" indent="0">
                        <a:buFontTx/>
                        <a:buNone/>
                      </a:pPr>
                      <a:r>
                        <a:rPr lang="en-US" sz="1000">
                          <a:solidFill>
                            <a:schemeClr val="tx1"/>
                          </a:solidFill>
                        </a:rPr>
                        <a:t>Mike (CX)</a:t>
                      </a:r>
                    </a:p>
                  </a:txBody>
                  <a:tcPr/>
                </a:tc>
                <a:extLst>
                  <a:ext uri="{0D108BD9-81ED-4DB2-BD59-A6C34878D82A}">
                    <a16:rowId xmlns:a16="http://schemas.microsoft.com/office/drawing/2014/main" val="970016833"/>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2b</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Design end-to-end consumer journey for each segment </a:t>
                      </a:r>
                      <a:r>
                        <a:rPr kumimoji="0" lang="en-US" sz="1000" b="0" i="0" u="none" strike="noStrike" kern="1200" cap="none" spc="0" normalizeH="0" baseline="0" noProof="0">
                          <a:ln>
                            <a:noFill/>
                          </a:ln>
                          <a:solidFill>
                            <a:schemeClr val="tx1"/>
                          </a:solidFill>
                          <a:effectLst/>
                          <a:uLnTx/>
                          <a:uFillTx/>
                          <a:latin typeface="+mn-lt"/>
                          <a:ea typeface="+mn-ea"/>
                          <a:cs typeface="+mn-cs"/>
                        </a:rPr>
                        <a:t>within and across prioritized episodes (current vs. future state vision across-channels), fix the basics and implement promoter-creating features for 8 priority episodes</a:t>
                      </a:r>
                    </a:p>
                  </a:txBody>
                  <a:tcPr/>
                </a:tc>
                <a:tc>
                  <a:txBody>
                    <a:bodyPr/>
                    <a:lstStyle/>
                    <a:p>
                      <a:pPr marL="0" indent="0">
                        <a:buFontTx/>
                        <a:buNone/>
                      </a:pPr>
                      <a:r>
                        <a:rPr lang="en-US" sz="1000">
                          <a:solidFill>
                            <a:schemeClr val="tx1"/>
                          </a:solidFill>
                        </a:rPr>
                        <a:t>Mike (CX) or Sandhya (HMM) for CM (+ owners for each episode)</a:t>
                      </a:r>
                    </a:p>
                  </a:txBody>
                  <a:tcPr/>
                </a:tc>
                <a:extLst>
                  <a:ext uri="{0D108BD9-81ED-4DB2-BD59-A6C34878D82A}">
                    <a16:rowId xmlns:a16="http://schemas.microsoft.com/office/drawing/2014/main" val="282016132"/>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3</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Define north star ambition for care navigation, </a:t>
                      </a:r>
                      <a:r>
                        <a:rPr kumimoji="0" lang="en-US" sz="1000" b="0" i="0" u="none" strike="noStrike" kern="1200" cap="none" spc="0" normalizeH="0" baseline="0" noProof="0">
                          <a:ln>
                            <a:noFill/>
                          </a:ln>
                          <a:solidFill>
                            <a:schemeClr val="tx1"/>
                          </a:solidFill>
                          <a:effectLst/>
                          <a:uLnTx/>
                          <a:uFillTx/>
                          <a:latin typeface="+mn-lt"/>
                          <a:ea typeface="+mn-ea"/>
                          <a:cs typeface="+mn-cs"/>
                        </a:rPr>
                        <a:t>determine how to weigh/prioritize across the 3 pillars (TMC, account retention, equity), build cross-functional action roadmap, and develop intelligent navigation engine</a:t>
                      </a:r>
                    </a:p>
                  </a:txBody>
                  <a:tcPr/>
                </a:tc>
                <a:tc>
                  <a:txBody>
                    <a:bodyPr/>
                    <a:lstStyle/>
                    <a:p>
                      <a:pPr marL="0" indent="0">
                        <a:buFontTx/>
                        <a:buNone/>
                      </a:pPr>
                      <a:r>
                        <a:rPr lang="en-US" sz="1000">
                          <a:solidFill>
                            <a:schemeClr val="tx1"/>
                          </a:solidFill>
                        </a:rPr>
                        <a:t>Rich / Sandhya (HMM)</a:t>
                      </a:r>
                    </a:p>
                  </a:txBody>
                  <a:tcPr/>
                </a:tc>
                <a:extLst>
                  <a:ext uri="{0D108BD9-81ED-4DB2-BD59-A6C34878D82A}">
                    <a16:rowId xmlns:a16="http://schemas.microsoft.com/office/drawing/2014/main" val="2007974106"/>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4</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Align provider strategy </a:t>
                      </a:r>
                      <a:r>
                        <a:rPr kumimoji="0" lang="en-US" sz="1000" b="0" i="0" u="none" strike="noStrike" kern="1200" cap="none" spc="0" normalizeH="0" baseline="0" noProof="0">
                          <a:ln>
                            <a:noFill/>
                          </a:ln>
                          <a:solidFill>
                            <a:schemeClr val="tx1"/>
                          </a:solidFill>
                          <a:effectLst/>
                          <a:uLnTx/>
                          <a:uFillTx/>
                          <a:latin typeface="+mn-lt"/>
                          <a:ea typeface="+mn-ea"/>
                          <a:cs typeface="+mn-cs"/>
                        </a:rPr>
                        <a:t>to create a differentiated experience for navigated members (value prop for providers, value prop for members, etc.)</a:t>
                      </a:r>
                    </a:p>
                  </a:txBody>
                  <a:tcPr/>
                </a:tc>
                <a:tc>
                  <a:txBody>
                    <a:bodyPr/>
                    <a:lstStyle/>
                    <a:p>
                      <a:pPr marL="0" indent="0">
                        <a:buFontTx/>
                        <a:buNone/>
                      </a:pPr>
                      <a:r>
                        <a:rPr lang="en-US" sz="1000">
                          <a:solidFill>
                            <a:schemeClr val="tx1"/>
                          </a:solidFill>
                        </a:rPr>
                        <a:t>Lisa, Emily (PFH)</a:t>
                      </a:r>
                    </a:p>
                  </a:txBody>
                  <a:tcPr/>
                </a:tc>
                <a:extLst>
                  <a:ext uri="{0D108BD9-81ED-4DB2-BD59-A6C34878D82A}">
                    <a16:rowId xmlns:a16="http://schemas.microsoft.com/office/drawing/2014/main" val="2282952591"/>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5</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Develop omnichannel member engagement strategy </a:t>
                      </a:r>
                      <a:r>
                        <a:rPr kumimoji="0" lang="en-US" sz="1000" b="0" i="0" u="none" strike="noStrike" kern="1200" cap="none" spc="0" normalizeH="0" baseline="0" noProof="0">
                          <a:ln>
                            <a:noFill/>
                          </a:ln>
                          <a:solidFill>
                            <a:schemeClr val="tx1"/>
                          </a:solidFill>
                          <a:effectLst/>
                          <a:uLnTx/>
                          <a:uFillTx/>
                          <a:latin typeface="+mn-lt"/>
                          <a:ea typeface="+mn-ea"/>
                          <a:cs typeface="+mn-cs"/>
                        </a:rPr>
                        <a:t>and system for air traffic control (appropriate governance covering full scope of interactions, operationalize with tech)</a:t>
                      </a:r>
                    </a:p>
                  </a:txBody>
                  <a:tcPr/>
                </a:tc>
                <a:tc>
                  <a:txBody>
                    <a:bodyPr/>
                    <a:lstStyle/>
                    <a:p>
                      <a:pPr marL="0" indent="0">
                        <a:buFontTx/>
                        <a:buNone/>
                      </a:pPr>
                      <a:r>
                        <a:rPr lang="en-US" sz="1000">
                          <a:solidFill>
                            <a:schemeClr val="tx1"/>
                          </a:solidFill>
                        </a:rPr>
                        <a:t>Mike (CX) + cross-fxn’l team</a:t>
                      </a:r>
                    </a:p>
                  </a:txBody>
                  <a:tcPr/>
                </a:tc>
                <a:extLst>
                  <a:ext uri="{0D108BD9-81ED-4DB2-BD59-A6C34878D82A}">
                    <a16:rowId xmlns:a16="http://schemas.microsoft.com/office/drawing/2014/main" val="3599579387"/>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6</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Segmentation &amp; analytics: </a:t>
                      </a:r>
                      <a:r>
                        <a:rPr kumimoji="0" lang="en-US" sz="1000" b="0" i="0" u="none" strike="noStrike" kern="1200" cap="none" spc="0" normalizeH="0" baseline="0" noProof="0">
                          <a:ln>
                            <a:noFill/>
                          </a:ln>
                          <a:solidFill>
                            <a:schemeClr val="tx1"/>
                          </a:solidFill>
                          <a:effectLst/>
                          <a:uLnTx/>
                          <a:uFillTx/>
                          <a:latin typeface="+mn-lt"/>
                          <a:ea typeface="+mn-ea"/>
                          <a:cs typeface="+mn-cs"/>
                        </a:rPr>
                        <a:t>Align on segmentation and roll out across the</a:t>
                      </a:r>
                      <a:r>
                        <a:rPr kumimoji="0" lang="en-US" sz="1000" b="1" i="0" u="none" strike="noStrike" kern="1200" cap="none" spc="0" normalizeH="0" baseline="0" noProof="0">
                          <a:ln>
                            <a:noFill/>
                          </a:ln>
                          <a:solidFill>
                            <a:schemeClr val="tx1"/>
                          </a:solidFill>
                          <a:effectLst/>
                          <a:uLnTx/>
                          <a:uFillTx/>
                          <a:latin typeface="+mn-lt"/>
                          <a:ea typeface="+mn-ea"/>
                          <a:cs typeface="+mn-cs"/>
                        </a:rPr>
                        <a:t> </a:t>
                      </a:r>
                      <a:r>
                        <a:rPr kumimoji="0" lang="en-US" sz="1000" b="0" i="0" u="none" strike="noStrike" kern="1200" cap="none" spc="0" normalizeH="0" baseline="0" noProof="0">
                          <a:ln>
                            <a:noFill/>
                          </a:ln>
                          <a:solidFill>
                            <a:schemeClr val="tx1"/>
                          </a:solidFill>
                          <a:effectLst/>
                          <a:uLnTx/>
                          <a:uFillTx/>
                          <a:latin typeface="+mn-lt"/>
                          <a:ea typeface="+mn-ea"/>
                          <a:cs typeface="+mn-cs"/>
                        </a:rPr>
                        <a:t>organization</a:t>
                      </a:r>
                      <a:r>
                        <a:rPr kumimoji="0" lang="en-US" sz="1000" b="1" i="0" u="none" strike="noStrike" kern="1200" cap="none" spc="0" normalizeH="0" baseline="0" noProof="0">
                          <a:ln>
                            <a:noFill/>
                          </a:ln>
                          <a:solidFill>
                            <a:schemeClr val="tx1"/>
                          </a:solidFill>
                          <a:effectLst/>
                          <a:uLnTx/>
                          <a:uFillTx/>
                          <a:latin typeface="+mn-lt"/>
                          <a:ea typeface="+mn-ea"/>
                          <a:cs typeface="+mn-cs"/>
                        </a:rPr>
                        <a:t>, </a:t>
                      </a:r>
                      <a:r>
                        <a:rPr kumimoji="0" lang="en-US" sz="1000" b="0" i="0" u="none" strike="noStrike" kern="1200" cap="none" spc="0" normalizeH="0" baseline="0" noProof="0">
                          <a:ln>
                            <a:noFill/>
                          </a:ln>
                          <a:solidFill>
                            <a:schemeClr val="tx1"/>
                          </a:solidFill>
                          <a:effectLst/>
                          <a:uLnTx/>
                          <a:uFillTx/>
                          <a:latin typeface="+mn-lt"/>
                          <a:ea typeface="+mn-ea"/>
                          <a:cs typeface="+mn-cs"/>
                        </a:rPr>
                        <a:t>operationalize (tag member base, build real-time refresh processes, AI-driven analytics, </a:t>
                      </a:r>
                      <a:r>
                        <a:rPr kumimoji="0" lang="en-US" sz="1000" b="0" i="0" u="none" strike="noStrike" kern="1200" cap="none" spc="0" normalizeH="0" baseline="0" noProof="0">
                          <a:ln>
                            <a:noFill/>
                          </a:ln>
                          <a:solidFill>
                            <a:srgbClr val="0D4877"/>
                          </a:solidFill>
                          <a:effectLst/>
                          <a:uLnTx/>
                          <a:uFillTx/>
                          <a:latin typeface="+mn-lt"/>
                          <a:ea typeface="+mn-ea"/>
                          <a:cs typeface="+mn-cs"/>
                        </a:rPr>
                        <a:t>next best action recommendations,</a:t>
                      </a:r>
                      <a:r>
                        <a:rPr kumimoji="0" lang="en-US" sz="1000" b="0" i="0" u="none" strike="noStrike" kern="1200" cap="none" spc="0" normalizeH="0" baseline="0" noProof="0">
                          <a:ln>
                            <a:noFill/>
                          </a:ln>
                          <a:solidFill>
                            <a:schemeClr val="tx1"/>
                          </a:solidFill>
                          <a:effectLst/>
                          <a:uLnTx/>
                          <a:uFillTx/>
                          <a:latin typeface="+mn-lt"/>
                          <a:ea typeface="+mn-ea"/>
                          <a:cs typeface="+mn-cs"/>
                        </a:rPr>
                        <a:t> closed-loop use cases to front line) and evolve over time </a:t>
                      </a:r>
                    </a:p>
                  </a:txBody>
                  <a:tcPr/>
                </a:tc>
                <a:tc>
                  <a:txBody>
                    <a:bodyPr/>
                    <a:lstStyle/>
                    <a:p>
                      <a:pPr marL="0" indent="0">
                        <a:buFontTx/>
                        <a:buNone/>
                      </a:pPr>
                      <a:r>
                        <a:rPr lang="en-US" sz="1000">
                          <a:solidFill>
                            <a:schemeClr val="tx1"/>
                          </a:solidFill>
                        </a:rPr>
                        <a:t>Himanshu (EA) + Mark (PMI)</a:t>
                      </a:r>
                    </a:p>
                  </a:txBody>
                  <a:tcPr/>
                </a:tc>
                <a:extLst>
                  <a:ext uri="{0D108BD9-81ED-4DB2-BD59-A6C34878D82A}">
                    <a16:rowId xmlns:a16="http://schemas.microsoft.com/office/drawing/2014/main" val="3508392654"/>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7</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Agile operating model: </a:t>
                      </a:r>
                      <a:r>
                        <a:rPr kumimoji="0" lang="en-US" sz="1000" b="0" i="0" u="none" strike="noStrike" kern="1200" cap="none" spc="0" normalizeH="0" baseline="0" noProof="0">
                          <a:ln>
                            <a:noFill/>
                          </a:ln>
                          <a:solidFill>
                            <a:schemeClr val="tx1"/>
                          </a:solidFill>
                          <a:effectLst/>
                          <a:uLnTx/>
                          <a:uFillTx/>
                          <a:latin typeface="+mn-lt"/>
                          <a:ea typeface="+mn-ea"/>
                          <a:cs typeface="+mn-cs"/>
                        </a:rPr>
                        <a:t>Design / delivery teams aligned around episodes with clear “owners”, scale test &amp; learn model, embed CX culture across org (e.g., incorporate in internal trainings, incentive, rewards)</a:t>
                      </a:r>
                    </a:p>
                  </a:txBody>
                  <a:tcPr/>
                </a:tc>
                <a:tc>
                  <a:txBody>
                    <a:bodyPr/>
                    <a:lstStyle/>
                    <a:p>
                      <a:pPr marL="0" indent="0">
                        <a:buFontTx/>
                        <a:buNone/>
                      </a:pPr>
                      <a:r>
                        <a:rPr lang="en-US" sz="1000">
                          <a:solidFill>
                            <a:schemeClr val="tx1"/>
                          </a:solidFill>
                        </a:rPr>
                        <a:t>Mike (CX) +  Vicki (ET)</a:t>
                      </a:r>
                    </a:p>
                  </a:txBody>
                  <a:tcPr/>
                </a:tc>
                <a:extLst>
                  <a:ext uri="{0D108BD9-81ED-4DB2-BD59-A6C34878D82A}">
                    <a16:rowId xmlns:a16="http://schemas.microsoft.com/office/drawing/2014/main" val="4100082913"/>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8</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Measurement &amp; insights: </a:t>
                      </a:r>
                      <a:r>
                        <a:rPr kumimoji="0" lang="en-US" sz="1000" b="0" i="0" u="none" strike="noStrike" kern="1200" cap="none" spc="0" normalizeH="0" baseline="0" noProof="0">
                          <a:ln>
                            <a:noFill/>
                          </a:ln>
                          <a:solidFill>
                            <a:schemeClr val="tx1"/>
                          </a:solidFill>
                          <a:effectLst/>
                          <a:uLnTx/>
                          <a:uFillTx/>
                          <a:latin typeface="+mn-lt"/>
                          <a:ea typeface="+mn-ea"/>
                          <a:cs typeface="+mn-cs"/>
                        </a:rPr>
                        <a:t>consistent episode-oriented measures (cross-channel. Including competitor lens), connected to member data</a:t>
                      </a:r>
                    </a:p>
                  </a:txBody>
                  <a:tcPr/>
                </a:tc>
                <a:tc>
                  <a:txBody>
                    <a:bodyPr/>
                    <a:lstStyle/>
                    <a:p>
                      <a:pPr marL="0" indent="0">
                        <a:buFontTx/>
                        <a:buNone/>
                      </a:pPr>
                      <a:r>
                        <a:rPr lang="en-US" sz="1000">
                          <a:solidFill>
                            <a:schemeClr val="tx1"/>
                          </a:solidFill>
                        </a:rPr>
                        <a:t>Mike (CX) + Himanshu (EA) + Mark (PMI) </a:t>
                      </a:r>
                    </a:p>
                  </a:txBody>
                  <a:tcPr/>
                </a:tc>
                <a:extLst>
                  <a:ext uri="{0D108BD9-81ED-4DB2-BD59-A6C34878D82A}">
                    <a16:rowId xmlns:a16="http://schemas.microsoft.com/office/drawing/2014/main" val="972594749"/>
                  </a:ext>
                </a:extLst>
              </a:tr>
              <a:tr h="203492">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9a</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Data infrastructure, tech tools &amp; platform </a:t>
                      </a:r>
                      <a:r>
                        <a:rPr kumimoji="0" lang="en-US" sz="1000" b="0" i="0" u="none" strike="noStrike" kern="1200" cap="none" spc="0" normalizeH="0" baseline="0" noProof="0">
                          <a:ln>
                            <a:noFill/>
                          </a:ln>
                          <a:solidFill>
                            <a:schemeClr val="tx1"/>
                          </a:solidFill>
                          <a:effectLst/>
                          <a:uLnTx/>
                          <a:uFillTx/>
                          <a:latin typeface="+mn-lt"/>
                          <a:ea typeface="+mn-ea"/>
                          <a:cs typeface="+mn-cs"/>
                        </a:rPr>
                        <a:t>(e.g., new CRM system, streamline digital asset management,  Analytics Data Hub with 360 member data)</a:t>
                      </a:r>
                      <a:endParaRPr kumimoji="0" lang="en-US" sz="1000" b="1" i="0" u="none" strike="noStrike" kern="1200" cap="none" spc="0" normalizeH="0" baseline="0" noProof="0">
                        <a:ln>
                          <a:noFill/>
                        </a:ln>
                        <a:solidFill>
                          <a:schemeClr val="tx1"/>
                        </a:solidFill>
                        <a:effectLst/>
                        <a:uLnTx/>
                        <a:uFillTx/>
                        <a:latin typeface="+mn-lt"/>
                        <a:ea typeface="+mn-ea"/>
                        <a:cs typeface="+mn-cs"/>
                      </a:endParaRPr>
                    </a:p>
                  </a:txBody>
                  <a:tcPr/>
                </a:tc>
                <a:tc>
                  <a:txBody>
                    <a:bodyPr/>
                    <a:lstStyle/>
                    <a:p>
                      <a:pPr marL="0" indent="0">
                        <a:buFontTx/>
                        <a:buNone/>
                      </a:pPr>
                      <a:r>
                        <a:rPr lang="en-US" sz="1000">
                          <a:solidFill>
                            <a:schemeClr val="tx1"/>
                          </a:solidFill>
                        </a:rPr>
                        <a:t>Vicki (ET)</a:t>
                      </a:r>
                    </a:p>
                  </a:txBody>
                  <a:tcPr/>
                </a:tc>
                <a:extLst>
                  <a:ext uri="{0D108BD9-81ED-4DB2-BD59-A6C34878D82A}">
                    <a16:rowId xmlns:a16="http://schemas.microsoft.com/office/drawing/2014/main" val="2486739759"/>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9b</a:t>
                      </a:r>
                    </a:p>
                  </a:txBody>
                  <a:tcPr marL="45720" marR="45720" anchor="ctr">
                    <a:lnT w="12700" cap="flat" cmpd="sng" algn="ctr">
                      <a:solidFill>
                        <a:schemeClr val="bg1"/>
                      </a:solidFill>
                      <a:prstDash val="solid"/>
                      <a:round/>
                      <a:headEnd type="none" w="med" len="med"/>
                      <a:tailEnd type="none" w="med" len="med"/>
                    </a:lnT>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GenAI </a:t>
                      </a:r>
                      <a:r>
                        <a:rPr kumimoji="0" lang="en-US" sz="1000" b="0" i="0" u="none" strike="noStrike" kern="1200" cap="none" spc="0" normalizeH="0" baseline="0" noProof="0">
                          <a:ln>
                            <a:noFill/>
                          </a:ln>
                          <a:solidFill>
                            <a:schemeClr val="tx1"/>
                          </a:solidFill>
                          <a:effectLst/>
                          <a:uLnTx/>
                          <a:uFillTx/>
                          <a:latin typeface="+mn-lt"/>
                          <a:ea typeface="+mn-ea"/>
                          <a:cs typeface="+mn-cs"/>
                        </a:rPr>
                        <a:t>roadmap: prioritize use cases and begin implementing foundational technology</a:t>
                      </a:r>
                    </a:p>
                  </a:txBody>
                  <a:tcPr/>
                </a:tc>
                <a:tc>
                  <a:txBody>
                    <a:bodyPr/>
                    <a:lstStyle/>
                    <a:p>
                      <a:pPr marL="0" indent="0">
                        <a:buFontTx/>
                        <a:buNone/>
                      </a:pPr>
                      <a:r>
                        <a:rPr lang="en-US" sz="1000">
                          <a:solidFill>
                            <a:schemeClr val="tx1"/>
                          </a:solidFill>
                        </a:rPr>
                        <a:t>Prem (ET) + Himanshu (EA)</a:t>
                      </a:r>
                    </a:p>
                  </a:txBody>
                  <a:tcPr/>
                </a:tc>
                <a:extLst>
                  <a:ext uri="{0D108BD9-81ED-4DB2-BD59-A6C34878D82A}">
                    <a16:rowId xmlns:a16="http://schemas.microsoft.com/office/drawing/2014/main" val="3869662074"/>
                  </a:ext>
                </a:extLst>
              </a:tr>
            </a:tbl>
          </a:graphicData>
        </a:graphic>
      </p:graphicFrame>
      <p:sp>
        <p:nvSpPr>
          <p:cNvPr id="6" name="Rectangle 5">
            <a:extLst>
              <a:ext uri="{FF2B5EF4-FFF2-40B4-BE49-F238E27FC236}">
                <a16:creationId xmlns:a16="http://schemas.microsoft.com/office/drawing/2014/main" id="{ED127FB8-7669-51A6-6F71-80479800DF81}"/>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How to win</a:t>
            </a:r>
          </a:p>
        </p:txBody>
      </p:sp>
      <p:grpSp>
        <p:nvGrpSpPr>
          <p:cNvPr id="7" name="btfpStatusSticker237861">
            <a:extLst>
              <a:ext uri="{FF2B5EF4-FFF2-40B4-BE49-F238E27FC236}">
                <a16:creationId xmlns:a16="http://schemas.microsoft.com/office/drawing/2014/main" id="{46172521-1747-4395-3BE0-A86686FA0AC9}"/>
              </a:ext>
            </a:extLst>
          </p:cNvPr>
          <p:cNvGrpSpPr/>
          <p:nvPr>
            <p:custDataLst>
              <p:tags r:id="rId3"/>
            </p:custDataLst>
          </p:nvPr>
        </p:nvGrpSpPr>
        <p:grpSpPr>
          <a:xfrm>
            <a:off x="9961981" y="955344"/>
            <a:ext cx="1696619" cy="235611"/>
            <a:chOff x="-1569340" y="876300"/>
            <a:chExt cx="1696619" cy="235611"/>
          </a:xfrm>
        </p:grpSpPr>
        <p:sp>
          <p:nvSpPr>
            <p:cNvPr id="8" name="btfpStatusStickerText237861">
              <a:extLst>
                <a:ext uri="{FF2B5EF4-FFF2-40B4-BE49-F238E27FC236}">
                  <a16:creationId xmlns:a16="http://schemas.microsoft.com/office/drawing/2014/main" id="{9B92938A-B29D-B78D-9426-773456A0DE9F}"/>
                </a:ext>
              </a:extLst>
            </p:cNvPr>
            <p:cNvSpPr txBox="1"/>
            <p:nvPr/>
          </p:nvSpPr>
          <p:spPr bwMode="gray">
            <a:xfrm>
              <a:off x="-1569340" y="876300"/>
              <a:ext cx="1696619" cy="235611"/>
            </a:xfrm>
            <a:prstGeom prst="rect">
              <a:avLst/>
            </a:prstGeom>
            <a:noFill/>
          </p:spPr>
          <p:txBody>
            <a:bodyPr vert="horz" wrap="none" lIns="72073" tIns="25226" rIns="0" bIns="25226" rtlCol="0" anchor="t">
              <a:spAutoFit/>
            </a:bodyPr>
            <a:lstStyle/>
            <a:p>
              <a:pPr marL="0" indent="0" algn="r">
                <a:spcBef>
                  <a:spcPts val="0"/>
                </a:spcBef>
                <a:buNone/>
              </a:pPr>
              <a:r>
                <a:rPr lang="en-US" sz="1200" b="1" cap="all" spc="450">
                  <a:solidFill>
                    <a:srgbClr val="0D4877"/>
                  </a:solidFill>
                </a:rPr>
                <a:t>Preliminary</a:t>
              </a:r>
            </a:p>
          </p:txBody>
        </p:sp>
        <p:cxnSp>
          <p:nvCxnSpPr>
            <p:cNvPr id="11" name="btfpStatusStickerLine237861">
              <a:extLst>
                <a:ext uri="{FF2B5EF4-FFF2-40B4-BE49-F238E27FC236}">
                  <a16:creationId xmlns:a16="http://schemas.microsoft.com/office/drawing/2014/main" id="{FDAC6F95-BE4F-E115-0E53-110A2C6C5C21}"/>
                </a:ext>
              </a:extLst>
            </p:cNvPr>
            <p:cNvCxnSpPr>
              <a:cxnSpLocks/>
            </p:cNvCxnSpPr>
            <p:nvPr/>
          </p:nvCxnSpPr>
          <p:spPr bwMode="gray">
            <a:xfrm rot="720000">
              <a:off x="-1569340" y="876300"/>
              <a:ext cx="0" cy="235611"/>
            </a:xfrm>
            <a:prstGeom prst="line">
              <a:avLst/>
            </a:prstGeom>
            <a:ln w="19050" cap="flat" cmpd="sng">
              <a:solidFill>
                <a:srgbClr val="0D4877"/>
              </a:solidFill>
              <a:prstDash val="solid"/>
              <a:miter lim="800000"/>
              <a:headEnd type="none"/>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8994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btfpColumnIndicatorGroup2">
            <a:extLst>
              <a:ext uri="{FF2B5EF4-FFF2-40B4-BE49-F238E27FC236}">
                <a16:creationId xmlns:a16="http://schemas.microsoft.com/office/drawing/2014/main" id="{EEAC91E0-B42F-A3ED-450C-05D2285DE174}"/>
              </a:ext>
            </a:extLst>
          </p:cNvPr>
          <p:cNvGrpSpPr/>
          <p:nvPr/>
        </p:nvGrpSpPr>
        <p:grpSpPr>
          <a:xfrm>
            <a:off x="0" y="6926580"/>
            <a:ext cx="12192000" cy="137160"/>
            <a:chOff x="0" y="6926580"/>
            <a:chExt cx="12192000" cy="137160"/>
          </a:xfrm>
        </p:grpSpPr>
        <p:sp>
          <p:nvSpPr>
            <p:cNvPr id="95" name="btfpColumnGapBlocker709430">
              <a:extLst>
                <a:ext uri="{FF2B5EF4-FFF2-40B4-BE49-F238E27FC236}">
                  <a16:creationId xmlns:a16="http://schemas.microsoft.com/office/drawing/2014/main" id="{126A9DEF-73FF-38C9-282C-529366E2CD77}"/>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2" name="btfpColumnGapBlocker881921">
              <a:extLst>
                <a:ext uri="{FF2B5EF4-FFF2-40B4-BE49-F238E27FC236}">
                  <a16:creationId xmlns:a16="http://schemas.microsoft.com/office/drawing/2014/main" id="{A704C3B2-66BB-1D78-5490-E9A5265FBF9D}"/>
                </a:ext>
              </a:extLst>
            </p:cNvPr>
            <p:cNvSpPr/>
            <p:nvPr/>
          </p:nvSpPr>
          <p:spPr bwMode="gray">
            <a:xfrm>
              <a:off x="935736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2" name="btfpColumnIndicator163322">
              <a:extLst>
                <a:ext uri="{FF2B5EF4-FFF2-40B4-BE49-F238E27FC236}">
                  <a16:creationId xmlns:a16="http://schemas.microsoft.com/office/drawing/2014/main" id="{5CC8453C-AB1D-D394-1A62-45FD86094918}"/>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641092">
              <a:extLst>
                <a:ext uri="{FF2B5EF4-FFF2-40B4-BE49-F238E27FC236}">
                  <a16:creationId xmlns:a16="http://schemas.microsoft.com/office/drawing/2014/main" id="{6D41F57E-DF7C-7429-EBF5-1803D4C09652}"/>
                </a:ext>
              </a:extLst>
            </p:cNvPr>
            <p:cNvCxnSpPr/>
            <p:nvPr/>
          </p:nvCxnSpPr>
          <p:spPr bwMode="gray">
            <a:xfrm flipV="1">
              <a:off x="989076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3" name="btfpColumnGapBlocker898748">
              <a:extLst>
                <a:ext uri="{FF2B5EF4-FFF2-40B4-BE49-F238E27FC236}">
                  <a16:creationId xmlns:a16="http://schemas.microsoft.com/office/drawing/2014/main" id="{B0DA62BB-2317-574D-A34D-09A3EAAAB987}"/>
                </a:ext>
              </a:extLst>
            </p:cNvPr>
            <p:cNvSpPr/>
            <p:nvPr/>
          </p:nvSpPr>
          <p:spPr bwMode="gray">
            <a:xfrm>
              <a:off x="705612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1" name="btfpColumnIndicator827824">
              <a:extLst>
                <a:ext uri="{FF2B5EF4-FFF2-40B4-BE49-F238E27FC236}">
                  <a16:creationId xmlns:a16="http://schemas.microsoft.com/office/drawing/2014/main" id="{7B5EA35C-4610-F235-10C5-28BDB80A9214}"/>
                </a:ext>
              </a:extLst>
            </p:cNvPr>
            <p:cNvCxnSpPr/>
            <p:nvPr/>
          </p:nvCxnSpPr>
          <p:spPr bwMode="gray">
            <a:xfrm flipV="1">
              <a:off x="935736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9" name="btfpColumnIndicator174555">
              <a:extLst>
                <a:ext uri="{FF2B5EF4-FFF2-40B4-BE49-F238E27FC236}">
                  <a16:creationId xmlns:a16="http://schemas.microsoft.com/office/drawing/2014/main" id="{D5FBA3FB-7C44-DEA7-B620-ADA8118F21D9}"/>
                </a:ext>
              </a:extLst>
            </p:cNvPr>
            <p:cNvCxnSpPr/>
            <p:nvPr/>
          </p:nvCxnSpPr>
          <p:spPr bwMode="gray">
            <a:xfrm flipV="1">
              <a:off x="758952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7" name="btfpColumnGapBlocker503274">
              <a:extLst>
                <a:ext uri="{FF2B5EF4-FFF2-40B4-BE49-F238E27FC236}">
                  <a16:creationId xmlns:a16="http://schemas.microsoft.com/office/drawing/2014/main" id="{CA0FB188-FF21-146F-D76F-B3D0D9885F68}"/>
                </a:ext>
              </a:extLst>
            </p:cNvPr>
            <p:cNvSpPr/>
            <p:nvPr/>
          </p:nvSpPr>
          <p:spPr bwMode="gray">
            <a:xfrm>
              <a:off x="475488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5" name="btfpColumnIndicator938337">
              <a:extLst>
                <a:ext uri="{FF2B5EF4-FFF2-40B4-BE49-F238E27FC236}">
                  <a16:creationId xmlns:a16="http://schemas.microsoft.com/office/drawing/2014/main" id="{9192A0F9-E5DE-8C66-19D3-6EF16B03A91D}"/>
                </a:ext>
              </a:extLst>
            </p:cNvPr>
            <p:cNvCxnSpPr/>
            <p:nvPr/>
          </p:nvCxnSpPr>
          <p:spPr bwMode="gray">
            <a:xfrm flipV="1">
              <a:off x="705612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323028">
              <a:extLst>
                <a:ext uri="{FF2B5EF4-FFF2-40B4-BE49-F238E27FC236}">
                  <a16:creationId xmlns:a16="http://schemas.microsoft.com/office/drawing/2014/main" id="{610C8116-FFE6-FAB7-596F-0B794BE598D6}"/>
                </a:ext>
              </a:extLst>
            </p:cNvPr>
            <p:cNvCxnSpPr/>
            <p:nvPr/>
          </p:nvCxnSpPr>
          <p:spPr bwMode="gray">
            <a:xfrm flipV="1">
              <a:off x="528828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511467">
              <a:extLst>
                <a:ext uri="{FF2B5EF4-FFF2-40B4-BE49-F238E27FC236}">
                  <a16:creationId xmlns:a16="http://schemas.microsoft.com/office/drawing/2014/main" id="{22DF0768-D1DE-D57E-B5AA-749D3536E4B1}"/>
                </a:ext>
              </a:extLst>
            </p:cNvPr>
            <p:cNvSpPr/>
            <p:nvPr/>
          </p:nvSpPr>
          <p:spPr bwMode="gray">
            <a:xfrm>
              <a:off x="245364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9" name="btfpColumnIndicator267232">
              <a:extLst>
                <a:ext uri="{FF2B5EF4-FFF2-40B4-BE49-F238E27FC236}">
                  <a16:creationId xmlns:a16="http://schemas.microsoft.com/office/drawing/2014/main" id="{84F5FFAF-C41F-F3A2-AC4D-7A97E5E92173}"/>
                </a:ext>
              </a:extLst>
            </p:cNvPr>
            <p:cNvCxnSpPr/>
            <p:nvPr/>
          </p:nvCxnSpPr>
          <p:spPr bwMode="gray">
            <a:xfrm flipV="1">
              <a:off x="475488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983041">
              <a:extLst>
                <a:ext uri="{FF2B5EF4-FFF2-40B4-BE49-F238E27FC236}">
                  <a16:creationId xmlns:a16="http://schemas.microsoft.com/office/drawing/2014/main" id="{1C65D7D8-2127-C5BF-B52E-5D08C6BD103F}"/>
                </a:ext>
              </a:extLst>
            </p:cNvPr>
            <p:cNvCxnSpPr/>
            <p:nvPr/>
          </p:nvCxnSpPr>
          <p:spPr bwMode="gray">
            <a:xfrm flipV="1">
              <a:off x="298704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5" name="btfpColumnGapBlocker343536">
              <a:extLst>
                <a:ext uri="{FF2B5EF4-FFF2-40B4-BE49-F238E27FC236}">
                  <a16:creationId xmlns:a16="http://schemas.microsoft.com/office/drawing/2014/main" id="{23159B81-3AFC-0FF6-8C8F-5FD4694D9C5A}"/>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3" name="btfpColumnIndicator452419">
              <a:extLst>
                <a:ext uri="{FF2B5EF4-FFF2-40B4-BE49-F238E27FC236}">
                  <a16:creationId xmlns:a16="http://schemas.microsoft.com/office/drawing/2014/main" id="{4AEB5554-F5DF-3336-4E49-38269D07CE36}"/>
                </a:ext>
              </a:extLst>
            </p:cNvPr>
            <p:cNvCxnSpPr/>
            <p:nvPr/>
          </p:nvCxnSpPr>
          <p:spPr bwMode="gray">
            <a:xfrm flipV="1">
              <a:off x="245364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 name="btfpColumnIndicator654026">
              <a:extLst>
                <a:ext uri="{FF2B5EF4-FFF2-40B4-BE49-F238E27FC236}">
                  <a16:creationId xmlns:a16="http://schemas.microsoft.com/office/drawing/2014/main" id="{CE59D178-FF67-709E-DCDF-25C4F1B262E3}"/>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96" name="btfpColumnIndicatorGroup1">
            <a:extLst>
              <a:ext uri="{FF2B5EF4-FFF2-40B4-BE49-F238E27FC236}">
                <a16:creationId xmlns:a16="http://schemas.microsoft.com/office/drawing/2014/main" id="{21F441B3-0747-80FE-6CE6-402D50394502}"/>
              </a:ext>
            </a:extLst>
          </p:cNvPr>
          <p:cNvGrpSpPr/>
          <p:nvPr/>
        </p:nvGrpSpPr>
        <p:grpSpPr>
          <a:xfrm>
            <a:off x="0" y="-205740"/>
            <a:ext cx="12192000" cy="137160"/>
            <a:chOff x="0" y="-205740"/>
            <a:chExt cx="12192000" cy="137160"/>
          </a:xfrm>
        </p:grpSpPr>
        <p:sp>
          <p:nvSpPr>
            <p:cNvPr id="93" name="btfpColumnGapBlocker387614">
              <a:extLst>
                <a:ext uri="{FF2B5EF4-FFF2-40B4-BE49-F238E27FC236}">
                  <a16:creationId xmlns:a16="http://schemas.microsoft.com/office/drawing/2014/main" id="{8A656404-6A0C-4226-8422-253D56200443}"/>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91" name="btfpColumnGapBlocker112038">
              <a:extLst>
                <a:ext uri="{FF2B5EF4-FFF2-40B4-BE49-F238E27FC236}">
                  <a16:creationId xmlns:a16="http://schemas.microsoft.com/office/drawing/2014/main" id="{D166D511-7A35-C261-62C1-5418949E9EC1}"/>
                </a:ext>
              </a:extLst>
            </p:cNvPr>
            <p:cNvSpPr/>
            <p:nvPr/>
          </p:nvSpPr>
          <p:spPr bwMode="gray">
            <a:xfrm>
              <a:off x="935736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3" name="btfpColumnIndicator916675">
              <a:extLst>
                <a:ext uri="{FF2B5EF4-FFF2-40B4-BE49-F238E27FC236}">
                  <a16:creationId xmlns:a16="http://schemas.microsoft.com/office/drawing/2014/main" id="{A7DEC82A-EC4D-FA6B-AFCC-FCF230E3513D}"/>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8" name="btfpColumnIndicator852372">
              <a:extLst>
                <a:ext uri="{FF2B5EF4-FFF2-40B4-BE49-F238E27FC236}">
                  <a16:creationId xmlns:a16="http://schemas.microsoft.com/office/drawing/2014/main" id="{07BD5415-2DA1-6E4C-E275-9D75B6DA57BC}"/>
                </a:ext>
              </a:extLst>
            </p:cNvPr>
            <p:cNvCxnSpPr/>
            <p:nvPr/>
          </p:nvCxnSpPr>
          <p:spPr bwMode="gray">
            <a:xfrm flipV="1">
              <a:off x="989076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2" name="btfpColumnGapBlocker174888">
              <a:extLst>
                <a:ext uri="{FF2B5EF4-FFF2-40B4-BE49-F238E27FC236}">
                  <a16:creationId xmlns:a16="http://schemas.microsoft.com/office/drawing/2014/main" id="{4697F0B9-EF43-8B77-F65F-EFAC25022114}"/>
                </a:ext>
              </a:extLst>
            </p:cNvPr>
            <p:cNvSpPr/>
            <p:nvPr/>
          </p:nvSpPr>
          <p:spPr bwMode="gray">
            <a:xfrm>
              <a:off x="705612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0" name="btfpColumnIndicator873589">
              <a:extLst>
                <a:ext uri="{FF2B5EF4-FFF2-40B4-BE49-F238E27FC236}">
                  <a16:creationId xmlns:a16="http://schemas.microsoft.com/office/drawing/2014/main" id="{F76075FD-67DA-970C-69EB-5702B43BC88E}"/>
                </a:ext>
              </a:extLst>
            </p:cNvPr>
            <p:cNvCxnSpPr/>
            <p:nvPr/>
          </p:nvCxnSpPr>
          <p:spPr bwMode="gray">
            <a:xfrm flipV="1">
              <a:off x="935736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8" name="btfpColumnIndicator995884">
              <a:extLst>
                <a:ext uri="{FF2B5EF4-FFF2-40B4-BE49-F238E27FC236}">
                  <a16:creationId xmlns:a16="http://schemas.microsoft.com/office/drawing/2014/main" id="{348D4360-7DA0-AD51-3728-E676FE0B2E14}"/>
                </a:ext>
              </a:extLst>
            </p:cNvPr>
            <p:cNvCxnSpPr/>
            <p:nvPr/>
          </p:nvCxnSpPr>
          <p:spPr bwMode="gray">
            <a:xfrm flipV="1">
              <a:off x="758952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6" name="btfpColumnGapBlocker485347">
              <a:extLst>
                <a:ext uri="{FF2B5EF4-FFF2-40B4-BE49-F238E27FC236}">
                  <a16:creationId xmlns:a16="http://schemas.microsoft.com/office/drawing/2014/main" id="{F9E02C36-E2F4-2DB9-9ECC-2842F4D61CCB}"/>
                </a:ext>
              </a:extLst>
            </p:cNvPr>
            <p:cNvSpPr/>
            <p:nvPr/>
          </p:nvSpPr>
          <p:spPr bwMode="gray">
            <a:xfrm>
              <a:off x="475488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4" name="btfpColumnIndicator145426">
              <a:extLst>
                <a:ext uri="{FF2B5EF4-FFF2-40B4-BE49-F238E27FC236}">
                  <a16:creationId xmlns:a16="http://schemas.microsoft.com/office/drawing/2014/main" id="{0192CD00-8AAB-7B25-32F2-B97CD1C581F9}"/>
                </a:ext>
              </a:extLst>
            </p:cNvPr>
            <p:cNvCxnSpPr/>
            <p:nvPr/>
          </p:nvCxnSpPr>
          <p:spPr bwMode="gray">
            <a:xfrm flipV="1">
              <a:off x="705612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2" name="btfpColumnIndicator400890">
              <a:extLst>
                <a:ext uri="{FF2B5EF4-FFF2-40B4-BE49-F238E27FC236}">
                  <a16:creationId xmlns:a16="http://schemas.microsoft.com/office/drawing/2014/main" id="{71456999-8361-F427-67A3-F1B5294ABBC8}"/>
                </a:ext>
              </a:extLst>
            </p:cNvPr>
            <p:cNvCxnSpPr/>
            <p:nvPr/>
          </p:nvCxnSpPr>
          <p:spPr bwMode="gray">
            <a:xfrm flipV="1">
              <a:off x="52882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0" name="btfpColumnGapBlocker923501">
              <a:extLst>
                <a:ext uri="{FF2B5EF4-FFF2-40B4-BE49-F238E27FC236}">
                  <a16:creationId xmlns:a16="http://schemas.microsoft.com/office/drawing/2014/main" id="{42D87591-351E-902B-109E-51780B831A79}"/>
                </a:ext>
              </a:extLst>
            </p:cNvPr>
            <p:cNvSpPr/>
            <p:nvPr/>
          </p:nvSpPr>
          <p:spPr bwMode="gray">
            <a:xfrm>
              <a:off x="245364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8" name="btfpColumnIndicator774041">
              <a:extLst>
                <a:ext uri="{FF2B5EF4-FFF2-40B4-BE49-F238E27FC236}">
                  <a16:creationId xmlns:a16="http://schemas.microsoft.com/office/drawing/2014/main" id="{F5A5AF35-383D-7419-236E-C0B97FEB943E}"/>
                </a:ext>
              </a:extLst>
            </p:cNvPr>
            <p:cNvCxnSpPr/>
            <p:nvPr/>
          </p:nvCxnSpPr>
          <p:spPr bwMode="gray">
            <a:xfrm flipV="1">
              <a:off x="47548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6" name="btfpColumnIndicator351259">
              <a:extLst>
                <a:ext uri="{FF2B5EF4-FFF2-40B4-BE49-F238E27FC236}">
                  <a16:creationId xmlns:a16="http://schemas.microsoft.com/office/drawing/2014/main" id="{8E333CFB-45A6-7046-2AC7-3E423C523FA2}"/>
                </a:ext>
              </a:extLst>
            </p:cNvPr>
            <p:cNvCxnSpPr/>
            <p:nvPr/>
          </p:nvCxnSpPr>
          <p:spPr bwMode="gray">
            <a:xfrm flipV="1">
              <a:off x="298704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4" name="btfpColumnGapBlocker683057">
              <a:extLst>
                <a:ext uri="{FF2B5EF4-FFF2-40B4-BE49-F238E27FC236}">
                  <a16:creationId xmlns:a16="http://schemas.microsoft.com/office/drawing/2014/main" id="{350CC673-6857-39B1-59FE-1E01338063CE}"/>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2" name="btfpColumnIndicator961291">
              <a:extLst>
                <a:ext uri="{FF2B5EF4-FFF2-40B4-BE49-F238E27FC236}">
                  <a16:creationId xmlns:a16="http://schemas.microsoft.com/office/drawing/2014/main" id="{0EE5A841-3251-6B6A-F4EB-C633B6AF7C75}"/>
                </a:ext>
              </a:extLst>
            </p:cNvPr>
            <p:cNvCxnSpPr/>
            <p:nvPr/>
          </p:nvCxnSpPr>
          <p:spPr bwMode="gray">
            <a:xfrm flipV="1">
              <a:off x="245364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985360">
              <a:extLst>
                <a:ext uri="{FF2B5EF4-FFF2-40B4-BE49-F238E27FC236}">
                  <a16:creationId xmlns:a16="http://schemas.microsoft.com/office/drawing/2014/main" id="{56333DA0-24EF-4C54-94AE-C5D968983729}"/>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632C5EC-2972-A2DD-6604-4903AF26E2AD}"/>
              </a:ext>
            </a:extLst>
          </p:cNvPr>
          <p:cNvSpPr>
            <a:spLocks noGrp="1"/>
          </p:cNvSpPr>
          <p:nvPr>
            <p:ph type="body" sz="quarter" idx="10"/>
          </p:nvPr>
        </p:nvSpPr>
        <p:spPr/>
        <p:txBody>
          <a:bodyPr/>
          <a:lstStyle/>
          <a:p>
            <a:r>
              <a:rPr lang="en-US"/>
              <a:t>Workstream detail: critical Next steps to complete by September 1</a:t>
            </a:r>
          </a:p>
          <a:p>
            <a:endParaRPr lang="en-US"/>
          </a:p>
        </p:txBody>
      </p:sp>
      <p:sp>
        <p:nvSpPr>
          <p:cNvPr id="44" name="Rectangle 43">
            <a:extLst>
              <a:ext uri="{FF2B5EF4-FFF2-40B4-BE49-F238E27FC236}">
                <a16:creationId xmlns:a16="http://schemas.microsoft.com/office/drawing/2014/main" id="{9C8F8E3C-2777-6FE0-4DC3-392241010077}"/>
              </a:ext>
            </a:extLst>
          </p:cNvPr>
          <p:cNvSpPr/>
          <p:nvPr/>
        </p:nvSpPr>
        <p:spPr bwMode="gray">
          <a:xfrm>
            <a:off x="685800" y="1336312"/>
            <a:ext cx="1767840" cy="1051288"/>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a:solidFill>
                  <a:schemeClr val="tx1"/>
                </a:solidFill>
              </a:rPr>
              <a:t>Assign workstream sponsors and leads</a:t>
            </a:r>
          </a:p>
        </p:txBody>
      </p:sp>
      <p:sp>
        <p:nvSpPr>
          <p:cNvPr id="45" name="Rectangle 44">
            <a:extLst>
              <a:ext uri="{FF2B5EF4-FFF2-40B4-BE49-F238E27FC236}">
                <a16:creationId xmlns:a16="http://schemas.microsoft.com/office/drawing/2014/main" id="{72286B67-6BF8-5F84-EB99-E0F2A236F305}"/>
              </a:ext>
            </a:extLst>
          </p:cNvPr>
          <p:cNvSpPr/>
          <p:nvPr/>
        </p:nvSpPr>
        <p:spPr bwMode="gray">
          <a:xfrm>
            <a:off x="7547614" y="1338328"/>
            <a:ext cx="1767840" cy="1051288"/>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a:solidFill>
                  <a:schemeClr val="tx1"/>
                </a:solidFill>
              </a:rPr>
              <a:t>Quantify detailed investment requirements for each workstream</a:t>
            </a:r>
          </a:p>
        </p:txBody>
      </p:sp>
      <p:sp>
        <p:nvSpPr>
          <p:cNvPr id="46" name="Rectangle 45">
            <a:extLst>
              <a:ext uri="{FF2B5EF4-FFF2-40B4-BE49-F238E27FC236}">
                <a16:creationId xmlns:a16="http://schemas.microsoft.com/office/drawing/2014/main" id="{F241258A-5640-098C-70BF-807C75FB2FCF}"/>
              </a:ext>
            </a:extLst>
          </p:cNvPr>
          <p:cNvSpPr/>
          <p:nvPr/>
        </p:nvSpPr>
        <p:spPr bwMode="gray">
          <a:xfrm>
            <a:off x="2997715" y="1338328"/>
            <a:ext cx="1767840" cy="1051288"/>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a:solidFill>
                  <a:schemeClr val="tx1"/>
                </a:solidFill>
              </a:rPr>
              <a:t>Create charters for each workstream </a:t>
            </a:r>
          </a:p>
        </p:txBody>
      </p:sp>
      <p:sp>
        <p:nvSpPr>
          <p:cNvPr id="47" name="Rectangle 46">
            <a:extLst>
              <a:ext uri="{FF2B5EF4-FFF2-40B4-BE49-F238E27FC236}">
                <a16:creationId xmlns:a16="http://schemas.microsoft.com/office/drawing/2014/main" id="{7BBA9FF7-A8E5-A477-C339-8E5F76B397AF}"/>
              </a:ext>
            </a:extLst>
          </p:cNvPr>
          <p:cNvSpPr/>
          <p:nvPr/>
        </p:nvSpPr>
        <p:spPr bwMode="gray">
          <a:xfrm>
            <a:off x="5281011" y="1338328"/>
            <a:ext cx="1767840" cy="1051288"/>
          </a:xfrm>
          <a:prstGeom prst="rect">
            <a:avLst/>
          </a:prstGeom>
          <a:solidFill>
            <a:schemeClr val="tx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a:solidFill>
                  <a:schemeClr val="tx1"/>
                </a:solidFill>
              </a:rPr>
              <a:t>Create work plan for each workstream and backlog for first sprint</a:t>
            </a:r>
          </a:p>
        </p:txBody>
      </p:sp>
      <p:sp>
        <p:nvSpPr>
          <p:cNvPr id="62" name="TextBox 61">
            <a:extLst>
              <a:ext uri="{FF2B5EF4-FFF2-40B4-BE49-F238E27FC236}">
                <a16:creationId xmlns:a16="http://schemas.microsoft.com/office/drawing/2014/main" id="{394B9841-BCAE-9672-DA67-3495079BCE04}"/>
              </a:ext>
            </a:extLst>
          </p:cNvPr>
          <p:cNvSpPr txBox="1"/>
          <p:nvPr/>
        </p:nvSpPr>
        <p:spPr bwMode="gray">
          <a:xfrm>
            <a:off x="5224398" y="5270814"/>
            <a:ext cx="2107748" cy="411257"/>
          </a:xfrm>
          <a:prstGeom prst="rect">
            <a:avLst/>
          </a:prstGeom>
          <a:noFill/>
        </p:spPr>
        <p:txBody>
          <a:bodyPr wrap="square" lIns="36000" tIns="36000" rIns="36000" bIns="36000" rtlCol="0">
            <a:spAutoFit/>
          </a:bodyPr>
          <a:lstStyle/>
          <a:p>
            <a:pPr marL="0" indent="0">
              <a:buNone/>
            </a:pPr>
            <a:r>
              <a:rPr lang="en-US" sz="1100" i="1"/>
              <a:t>Agile backlog by sprint template*</a:t>
            </a:r>
          </a:p>
        </p:txBody>
      </p:sp>
      <p:sp>
        <p:nvSpPr>
          <p:cNvPr id="63" name="TextBox 62">
            <a:extLst>
              <a:ext uri="{FF2B5EF4-FFF2-40B4-BE49-F238E27FC236}">
                <a16:creationId xmlns:a16="http://schemas.microsoft.com/office/drawing/2014/main" id="{5590F882-C37A-53D1-AC3A-9EF5293085D5}"/>
              </a:ext>
            </a:extLst>
          </p:cNvPr>
          <p:cNvSpPr txBox="1"/>
          <p:nvPr/>
        </p:nvSpPr>
        <p:spPr bwMode="gray">
          <a:xfrm>
            <a:off x="5224398" y="3744547"/>
            <a:ext cx="2107748" cy="241980"/>
          </a:xfrm>
          <a:prstGeom prst="rect">
            <a:avLst/>
          </a:prstGeom>
          <a:noFill/>
        </p:spPr>
        <p:txBody>
          <a:bodyPr wrap="square" lIns="36000" tIns="36000" rIns="36000" bIns="36000" rtlCol="0">
            <a:spAutoFit/>
          </a:bodyPr>
          <a:lstStyle/>
          <a:p>
            <a:pPr marL="0" indent="0">
              <a:buNone/>
            </a:pPr>
            <a:r>
              <a:rPr lang="en-US" sz="1100" i="1"/>
              <a:t>Agile work plan template*</a:t>
            </a:r>
          </a:p>
        </p:txBody>
      </p:sp>
      <p:sp>
        <p:nvSpPr>
          <p:cNvPr id="64" name="btfpNumberBubble250433">
            <a:extLst>
              <a:ext uri="{FF2B5EF4-FFF2-40B4-BE49-F238E27FC236}">
                <a16:creationId xmlns:a16="http://schemas.microsoft.com/office/drawing/2014/main" id="{BD4BC143-6EBB-C850-287C-98807E25CF93}"/>
              </a:ext>
            </a:extLst>
          </p:cNvPr>
          <p:cNvSpPr/>
          <p:nvPr/>
        </p:nvSpPr>
        <p:spPr bwMode="gray">
          <a:xfrm>
            <a:off x="533404" y="1164025"/>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1</a:t>
            </a:r>
          </a:p>
        </p:txBody>
      </p:sp>
      <p:sp>
        <p:nvSpPr>
          <p:cNvPr id="65" name="btfpNumberBubble250433">
            <a:extLst>
              <a:ext uri="{FF2B5EF4-FFF2-40B4-BE49-F238E27FC236}">
                <a16:creationId xmlns:a16="http://schemas.microsoft.com/office/drawing/2014/main" id="{B98DD6F7-A4CA-6841-BE02-C1931372272D}"/>
              </a:ext>
            </a:extLst>
          </p:cNvPr>
          <p:cNvSpPr/>
          <p:nvPr/>
        </p:nvSpPr>
        <p:spPr bwMode="gray">
          <a:xfrm>
            <a:off x="7431641" y="1172817"/>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4</a:t>
            </a:r>
          </a:p>
        </p:txBody>
      </p:sp>
      <p:sp>
        <p:nvSpPr>
          <p:cNvPr id="66" name="btfpNumberBubble250433">
            <a:extLst>
              <a:ext uri="{FF2B5EF4-FFF2-40B4-BE49-F238E27FC236}">
                <a16:creationId xmlns:a16="http://schemas.microsoft.com/office/drawing/2014/main" id="{D20ECC5B-35D9-5208-C748-D4F1F97695A2}"/>
              </a:ext>
            </a:extLst>
          </p:cNvPr>
          <p:cNvSpPr/>
          <p:nvPr/>
        </p:nvSpPr>
        <p:spPr bwMode="gray">
          <a:xfrm>
            <a:off x="2847757" y="1164025"/>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2</a:t>
            </a:r>
          </a:p>
        </p:txBody>
      </p:sp>
      <p:sp>
        <p:nvSpPr>
          <p:cNvPr id="67" name="btfpNumberBubble250433">
            <a:extLst>
              <a:ext uri="{FF2B5EF4-FFF2-40B4-BE49-F238E27FC236}">
                <a16:creationId xmlns:a16="http://schemas.microsoft.com/office/drawing/2014/main" id="{3E253A0F-F20E-C223-AAC8-BF6D6E231286}"/>
              </a:ext>
            </a:extLst>
          </p:cNvPr>
          <p:cNvSpPr/>
          <p:nvPr/>
        </p:nvSpPr>
        <p:spPr bwMode="gray">
          <a:xfrm>
            <a:off x="5168764" y="1164025"/>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3</a:t>
            </a:r>
          </a:p>
        </p:txBody>
      </p:sp>
      <p:sp>
        <p:nvSpPr>
          <p:cNvPr id="68" name="TextBox 67">
            <a:extLst>
              <a:ext uri="{FF2B5EF4-FFF2-40B4-BE49-F238E27FC236}">
                <a16:creationId xmlns:a16="http://schemas.microsoft.com/office/drawing/2014/main" id="{D0234A0E-8E42-C4E6-1E0A-D829B292BFAA}"/>
              </a:ext>
            </a:extLst>
          </p:cNvPr>
          <p:cNvSpPr txBox="1"/>
          <p:nvPr/>
        </p:nvSpPr>
        <p:spPr bwMode="gray">
          <a:xfrm>
            <a:off x="2987040" y="3744547"/>
            <a:ext cx="1908413" cy="411257"/>
          </a:xfrm>
          <a:prstGeom prst="rect">
            <a:avLst/>
          </a:prstGeom>
          <a:noFill/>
        </p:spPr>
        <p:txBody>
          <a:bodyPr wrap="square" lIns="36000" tIns="36000" rIns="36000" bIns="36000" rtlCol="0">
            <a:spAutoFit/>
          </a:bodyPr>
          <a:lstStyle/>
          <a:p>
            <a:pPr marL="0" indent="0">
              <a:buNone/>
            </a:pPr>
            <a:r>
              <a:rPr lang="en-US" sz="1100" i="1"/>
              <a:t>Workstream charter template*</a:t>
            </a:r>
          </a:p>
        </p:txBody>
      </p:sp>
      <p:grpSp>
        <p:nvGrpSpPr>
          <p:cNvPr id="73" name="btfpConclusionArrow758039">
            <a:extLst>
              <a:ext uri="{FF2B5EF4-FFF2-40B4-BE49-F238E27FC236}">
                <a16:creationId xmlns:a16="http://schemas.microsoft.com/office/drawing/2014/main" id="{5D8F8A3D-F7A5-AB10-29DB-BCA001059A70}"/>
              </a:ext>
            </a:extLst>
          </p:cNvPr>
          <p:cNvGrpSpPr/>
          <p:nvPr>
            <p:custDataLst>
              <p:tags r:id="rId2"/>
            </p:custDataLst>
          </p:nvPr>
        </p:nvGrpSpPr>
        <p:grpSpPr>
          <a:xfrm>
            <a:off x="685800" y="5740988"/>
            <a:ext cx="10972800" cy="824912"/>
            <a:chOff x="-381800" y="909638"/>
            <a:chExt cx="10972800" cy="824912"/>
          </a:xfrm>
        </p:grpSpPr>
        <p:sp>
          <p:nvSpPr>
            <p:cNvPr id="69" name="btfpConclusionArrowText758039">
              <a:extLst>
                <a:ext uri="{FF2B5EF4-FFF2-40B4-BE49-F238E27FC236}">
                  <a16:creationId xmlns:a16="http://schemas.microsoft.com/office/drawing/2014/main" id="{535FF607-FE62-458E-3B40-DD179DCFBB3B}"/>
                </a:ext>
              </a:extLst>
            </p:cNvPr>
            <p:cNvSpPr txBox="1"/>
            <p:nvPr/>
          </p:nvSpPr>
          <p:spPr bwMode="gray">
            <a:xfrm>
              <a:off x="-381800" y="1270000"/>
              <a:ext cx="10972800" cy="464550"/>
            </a:xfrm>
            <a:prstGeom prst="rect">
              <a:avLst/>
            </a:prstGeom>
            <a:noFill/>
          </p:spPr>
          <p:txBody>
            <a:bodyPr vert="horz" wrap="square" lIns="36036" tIns="36036" rIns="36036" bIns="180181" rtlCol="0" anchor="ctr">
              <a:spAutoFit/>
            </a:bodyPr>
            <a:lstStyle/>
            <a:p>
              <a:pPr marL="0" indent="0" algn="ctr">
                <a:spcBef>
                  <a:spcPts val="0"/>
                </a:spcBef>
                <a:buNone/>
              </a:pPr>
              <a:r>
                <a:rPr lang="en-US" b="1">
                  <a:solidFill>
                    <a:srgbClr val="0D4877"/>
                  </a:solidFill>
                </a:rPr>
                <a:t>Critical</a:t>
              </a:r>
              <a:r>
                <a:rPr lang="en-US" sz="1600" b="1">
                  <a:solidFill>
                    <a:srgbClr val="0D4877"/>
                  </a:solidFill>
                </a:rPr>
                <a:t> steps to complete in next two months will lay foundation for successful workstream execution</a:t>
              </a:r>
            </a:p>
          </p:txBody>
        </p:sp>
        <p:sp>
          <p:nvSpPr>
            <p:cNvPr id="70" name="btfpConclusionArrowPointer758039">
              <a:extLst>
                <a:ext uri="{FF2B5EF4-FFF2-40B4-BE49-F238E27FC236}">
                  <a16:creationId xmlns:a16="http://schemas.microsoft.com/office/drawing/2014/main" id="{42B0CF49-338D-E192-1EA0-11B77B1ABF9A}"/>
                </a:ext>
              </a:extLst>
            </p:cNvPr>
            <p:cNvSpPr/>
            <p:nvPr/>
          </p:nvSpPr>
          <p:spPr bwMode="gray">
            <a:xfrm>
              <a:off x="4672165" y="909638"/>
              <a:ext cx="864870" cy="360362"/>
            </a:xfrm>
            <a:prstGeom prst="downArrow">
              <a:avLst>
                <a:gd name="adj1" fmla="val 50000"/>
                <a:gd name="adj2" fmla="val 70000"/>
              </a:avLst>
            </a:prstGeom>
            <a:noFill/>
            <a:ln w="9525" cmpd="sng">
              <a:solidFill>
                <a:srgbClr val="0D4877"/>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1" name="btfpConclusionArrowLineLeft758039">
              <a:extLst>
                <a:ext uri="{FF2B5EF4-FFF2-40B4-BE49-F238E27FC236}">
                  <a16:creationId xmlns:a16="http://schemas.microsoft.com/office/drawing/2014/main" id="{C22C35B2-CF80-6A81-5FC6-75B11C00DC71}"/>
                </a:ext>
              </a:extLst>
            </p:cNvPr>
            <p:cNvCxnSpPr/>
            <p:nvPr/>
          </p:nvCxnSpPr>
          <p:spPr bwMode="gray">
            <a:xfrm>
              <a:off x="-381800"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2" name="btfpConclusionArrowLineRight758039">
              <a:extLst>
                <a:ext uri="{FF2B5EF4-FFF2-40B4-BE49-F238E27FC236}">
                  <a16:creationId xmlns:a16="http://schemas.microsoft.com/office/drawing/2014/main" id="{D89CA344-C2CA-3198-2160-49754C252D28}"/>
                </a:ext>
              </a:extLst>
            </p:cNvPr>
            <p:cNvCxnSpPr/>
            <p:nvPr/>
          </p:nvCxnSpPr>
          <p:spPr bwMode="gray">
            <a:xfrm>
              <a:off x="5450548"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8C137F40-1866-02F8-419F-4FC1959F6B1D}"/>
              </a:ext>
            </a:extLst>
          </p:cNvPr>
          <p:cNvSpPr txBox="1"/>
          <p:nvPr/>
        </p:nvSpPr>
        <p:spPr bwMode="gray">
          <a:xfrm>
            <a:off x="617224" y="4467794"/>
            <a:ext cx="1935203" cy="411257"/>
          </a:xfrm>
          <a:prstGeom prst="rect">
            <a:avLst/>
          </a:prstGeom>
          <a:noFill/>
        </p:spPr>
        <p:txBody>
          <a:bodyPr wrap="square" lIns="36000" tIns="36000" rIns="36000" bIns="36000" rtlCol="0">
            <a:spAutoFit/>
          </a:bodyPr>
          <a:lstStyle/>
          <a:p>
            <a:pPr marL="0" indent="0">
              <a:buNone/>
            </a:pPr>
            <a:r>
              <a:rPr lang="en-US" sz="1100" i="1"/>
              <a:t>Workstream roles and responsibilities framework*</a:t>
            </a:r>
          </a:p>
        </p:txBody>
      </p:sp>
      <p:sp>
        <p:nvSpPr>
          <p:cNvPr id="101" name="TextBox 100">
            <a:extLst>
              <a:ext uri="{FF2B5EF4-FFF2-40B4-BE49-F238E27FC236}">
                <a16:creationId xmlns:a16="http://schemas.microsoft.com/office/drawing/2014/main" id="{B316D76D-1DA3-9641-9383-0DD48E817A21}"/>
              </a:ext>
            </a:extLst>
          </p:cNvPr>
          <p:cNvSpPr txBox="1"/>
          <p:nvPr/>
        </p:nvSpPr>
        <p:spPr bwMode="gray">
          <a:xfrm>
            <a:off x="7537852" y="4467794"/>
            <a:ext cx="1867134" cy="411257"/>
          </a:xfrm>
          <a:prstGeom prst="rect">
            <a:avLst/>
          </a:prstGeom>
          <a:noFill/>
        </p:spPr>
        <p:txBody>
          <a:bodyPr wrap="square" lIns="36000" tIns="36000" rIns="36000" bIns="36000" rtlCol="0">
            <a:spAutoFit/>
          </a:bodyPr>
          <a:lstStyle/>
          <a:p>
            <a:pPr marL="0" indent="0">
              <a:buNone/>
            </a:pPr>
            <a:r>
              <a:rPr lang="en-US" sz="1100" i="1"/>
              <a:t>Investment requirement template*</a:t>
            </a:r>
          </a:p>
        </p:txBody>
      </p:sp>
      <p:sp>
        <p:nvSpPr>
          <p:cNvPr id="111" name="Rectangle 110">
            <a:extLst>
              <a:ext uri="{FF2B5EF4-FFF2-40B4-BE49-F238E27FC236}">
                <a16:creationId xmlns:a16="http://schemas.microsoft.com/office/drawing/2014/main" id="{1E8C7FD0-8371-9465-6263-7F4078D41CD7}"/>
              </a:ext>
            </a:extLst>
          </p:cNvPr>
          <p:cNvSpPr/>
          <p:nvPr/>
        </p:nvSpPr>
        <p:spPr bwMode="gray">
          <a:xfrm>
            <a:off x="685800" y="826477"/>
            <a:ext cx="8629654" cy="265070"/>
          </a:xfrm>
          <a:prstGeom prst="rect">
            <a:avLst/>
          </a:prstGeom>
          <a:solidFill>
            <a:srgbClr val="E7E6E6"/>
          </a:solidFill>
          <a:ln w="9525" cap="flat" cmpd="sng" algn="ctr">
            <a:solidFill>
              <a:srgbClr val="E7E6E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i="1">
                <a:solidFill>
                  <a:srgbClr val="0D4877"/>
                </a:solidFill>
              </a:rPr>
              <a:t>Next two months</a:t>
            </a:r>
          </a:p>
        </p:txBody>
      </p:sp>
      <p:cxnSp>
        <p:nvCxnSpPr>
          <p:cNvPr id="113" name="Straight Connector 112">
            <a:extLst>
              <a:ext uri="{FF2B5EF4-FFF2-40B4-BE49-F238E27FC236}">
                <a16:creationId xmlns:a16="http://schemas.microsoft.com/office/drawing/2014/main" id="{D049E272-AB4E-838F-1715-6F4EF67CA04A}"/>
              </a:ext>
            </a:extLst>
          </p:cNvPr>
          <p:cNvCxnSpPr/>
          <p:nvPr/>
        </p:nvCxnSpPr>
        <p:spPr bwMode="gray">
          <a:xfrm>
            <a:off x="9489488" y="1322775"/>
            <a:ext cx="0" cy="4277925"/>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14" name="btfpSequenceArrow992567">
            <a:extLst>
              <a:ext uri="{FF2B5EF4-FFF2-40B4-BE49-F238E27FC236}">
                <a16:creationId xmlns:a16="http://schemas.microsoft.com/office/drawing/2014/main" id="{5600E2A9-C1BA-EB70-F18F-7E83DEF66293}"/>
              </a:ext>
            </a:extLst>
          </p:cNvPr>
          <p:cNvSpPr/>
          <p:nvPr/>
        </p:nvSpPr>
        <p:spPr bwMode="gray">
          <a:xfrm>
            <a:off x="2640720" y="1355397"/>
            <a:ext cx="252254" cy="972979"/>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D4877"/>
          </a:solidFill>
          <a:ln w="9525"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sp>
        <p:nvSpPr>
          <p:cNvPr id="116" name="btfpSequenceArrow992567">
            <a:extLst>
              <a:ext uri="{FF2B5EF4-FFF2-40B4-BE49-F238E27FC236}">
                <a16:creationId xmlns:a16="http://schemas.microsoft.com/office/drawing/2014/main" id="{D0608552-4000-12D2-F53B-2247BACE38C0}"/>
              </a:ext>
            </a:extLst>
          </p:cNvPr>
          <p:cNvSpPr/>
          <p:nvPr/>
        </p:nvSpPr>
        <p:spPr bwMode="gray">
          <a:xfrm>
            <a:off x="4895453" y="1355397"/>
            <a:ext cx="252254" cy="972979"/>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D4877"/>
          </a:solidFill>
          <a:ln w="9525"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sp>
        <p:nvSpPr>
          <p:cNvPr id="117" name="btfpSequenceArrow992567">
            <a:extLst>
              <a:ext uri="{FF2B5EF4-FFF2-40B4-BE49-F238E27FC236}">
                <a16:creationId xmlns:a16="http://schemas.microsoft.com/office/drawing/2014/main" id="{A13A7BEF-CF39-EE31-B05D-3C1D39C05C12}"/>
              </a:ext>
            </a:extLst>
          </p:cNvPr>
          <p:cNvSpPr/>
          <p:nvPr/>
        </p:nvSpPr>
        <p:spPr bwMode="gray">
          <a:xfrm>
            <a:off x="7201866" y="1355397"/>
            <a:ext cx="252254" cy="972979"/>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rgbClr val="0D4877"/>
          </a:solidFill>
          <a:ln w="9525"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a:p>
        </p:txBody>
      </p:sp>
      <p:sp>
        <p:nvSpPr>
          <p:cNvPr id="118" name="btfpBulletedList869207">
            <a:extLst>
              <a:ext uri="{FF2B5EF4-FFF2-40B4-BE49-F238E27FC236}">
                <a16:creationId xmlns:a16="http://schemas.microsoft.com/office/drawing/2014/main" id="{C31725B0-F243-5E9C-08A0-5422C8FFAB24}"/>
              </a:ext>
            </a:extLst>
          </p:cNvPr>
          <p:cNvSpPr/>
          <p:nvPr/>
        </p:nvSpPr>
        <p:spPr bwMode="gray">
          <a:xfrm>
            <a:off x="9646974" y="1322775"/>
            <a:ext cx="2161322" cy="4297894"/>
          </a:xfrm>
          <a:prstGeom prst="rect">
            <a:avLst/>
          </a:prstGeom>
          <a:solidFill>
            <a:srgbClr val="E7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spcBef>
                <a:spcPts val="600"/>
              </a:spcBef>
              <a:buNone/>
            </a:pPr>
            <a:r>
              <a:rPr lang="en-US" sz="1400" b="1" i="1">
                <a:solidFill>
                  <a:schemeClr val="tx1"/>
                </a:solidFill>
              </a:rPr>
              <a:t>At the end of two months, output/ deliverables should include:</a:t>
            </a:r>
          </a:p>
          <a:p>
            <a:pPr>
              <a:spcBef>
                <a:spcPts val="600"/>
              </a:spcBef>
            </a:pPr>
            <a:r>
              <a:rPr lang="en-US" sz="1400" i="1">
                <a:solidFill>
                  <a:schemeClr val="tx1"/>
                </a:solidFill>
              </a:rPr>
              <a:t>Detailed workstream </a:t>
            </a:r>
            <a:r>
              <a:rPr lang="en-US" sz="1400" b="1" i="1">
                <a:solidFill>
                  <a:schemeClr val="tx1"/>
                </a:solidFill>
              </a:rPr>
              <a:t>roadmaps</a:t>
            </a:r>
          </a:p>
          <a:p>
            <a:pPr>
              <a:spcBef>
                <a:spcPts val="600"/>
              </a:spcBef>
            </a:pPr>
            <a:r>
              <a:rPr lang="en-US" sz="1400" i="1">
                <a:solidFill>
                  <a:schemeClr val="tx1"/>
                </a:solidFill>
              </a:rPr>
              <a:t>Clear </a:t>
            </a:r>
            <a:r>
              <a:rPr lang="en-US" sz="1400" b="1" i="1">
                <a:solidFill>
                  <a:schemeClr val="tx1"/>
                </a:solidFill>
              </a:rPr>
              <a:t>understanding of tradeoffs</a:t>
            </a:r>
            <a:r>
              <a:rPr lang="en-US" sz="1400" i="1">
                <a:solidFill>
                  <a:schemeClr val="tx1"/>
                </a:solidFill>
              </a:rPr>
              <a:t>, detailed </a:t>
            </a:r>
            <a:r>
              <a:rPr lang="en-US" sz="1400" b="1" i="1">
                <a:solidFill>
                  <a:schemeClr val="tx1"/>
                </a:solidFill>
              </a:rPr>
              <a:t>investments</a:t>
            </a:r>
            <a:r>
              <a:rPr lang="en-US" sz="1400" i="1">
                <a:solidFill>
                  <a:schemeClr val="tx1"/>
                </a:solidFill>
              </a:rPr>
              <a:t>, </a:t>
            </a:r>
            <a:r>
              <a:rPr lang="en-US" sz="1400" b="1" i="1">
                <a:solidFill>
                  <a:schemeClr val="tx1"/>
                </a:solidFill>
              </a:rPr>
              <a:t>interdependencies,</a:t>
            </a:r>
            <a:r>
              <a:rPr lang="en-US" sz="1400" i="1">
                <a:solidFill>
                  <a:schemeClr val="tx1"/>
                </a:solidFill>
              </a:rPr>
              <a:t> and </a:t>
            </a:r>
            <a:r>
              <a:rPr lang="en-US" sz="1400" b="1" i="1">
                <a:solidFill>
                  <a:schemeClr val="tx1"/>
                </a:solidFill>
              </a:rPr>
              <a:t>risks</a:t>
            </a:r>
          </a:p>
          <a:p>
            <a:pPr marL="0" indent="0">
              <a:spcBef>
                <a:spcPts val="600"/>
              </a:spcBef>
              <a:buNone/>
            </a:pPr>
            <a:r>
              <a:rPr lang="en-US" sz="1400" i="1">
                <a:solidFill>
                  <a:schemeClr val="tx1"/>
                </a:solidFill>
              </a:rPr>
              <a:t>Deliverables will serve as inputs for enterprise-wide decisions on:</a:t>
            </a:r>
          </a:p>
          <a:p>
            <a:pPr lvl="1">
              <a:spcBef>
                <a:spcPts val="0"/>
              </a:spcBef>
            </a:pPr>
            <a:r>
              <a:rPr lang="en-US" sz="1200" i="1">
                <a:solidFill>
                  <a:schemeClr val="tx1"/>
                </a:solidFill>
              </a:rPr>
              <a:t>Sequencing</a:t>
            </a:r>
          </a:p>
          <a:p>
            <a:pPr lvl="1">
              <a:spcBef>
                <a:spcPts val="0"/>
              </a:spcBef>
            </a:pPr>
            <a:r>
              <a:rPr lang="en-US" sz="1200" i="1">
                <a:solidFill>
                  <a:schemeClr val="tx1"/>
                </a:solidFill>
              </a:rPr>
              <a:t>Relative investments</a:t>
            </a:r>
          </a:p>
          <a:p>
            <a:pPr lvl="1">
              <a:spcBef>
                <a:spcPts val="0"/>
              </a:spcBef>
            </a:pPr>
            <a:r>
              <a:rPr lang="en-US" sz="1200" i="1">
                <a:solidFill>
                  <a:schemeClr val="tx1"/>
                </a:solidFill>
              </a:rPr>
              <a:t>Additional hiring</a:t>
            </a:r>
          </a:p>
          <a:p>
            <a:pPr lvl="1">
              <a:spcBef>
                <a:spcPts val="0"/>
              </a:spcBef>
            </a:pPr>
            <a:r>
              <a:rPr lang="en-US" sz="1200" i="1">
                <a:solidFill>
                  <a:schemeClr val="tx1"/>
                </a:solidFill>
              </a:rPr>
              <a:t>Buy vs. build</a:t>
            </a:r>
          </a:p>
          <a:p>
            <a:pPr lvl="1">
              <a:spcBef>
                <a:spcPts val="0"/>
              </a:spcBef>
            </a:pPr>
            <a:r>
              <a:rPr lang="en-US" sz="1200" i="1">
                <a:solidFill>
                  <a:schemeClr val="tx1"/>
                </a:solidFill>
              </a:rPr>
              <a:t>Completion timelines</a:t>
            </a:r>
          </a:p>
        </p:txBody>
      </p:sp>
      <p:pic>
        <p:nvPicPr>
          <p:cNvPr id="121" name="Picture 120">
            <a:extLst>
              <a:ext uri="{FF2B5EF4-FFF2-40B4-BE49-F238E27FC236}">
                <a16:creationId xmlns:a16="http://schemas.microsoft.com/office/drawing/2014/main" id="{5C8C8124-5D45-7E8A-6373-4ACF112E4A80}"/>
              </a:ext>
            </a:extLst>
          </p:cNvPr>
          <p:cNvPicPr>
            <a:picLocks noChangeAspect="1"/>
          </p:cNvPicPr>
          <p:nvPr/>
        </p:nvPicPr>
        <p:blipFill>
          <a:blip r:embed="rId6"/>
          <a:stretch>
            <a:fillRect/>
          </a:stretch>
        </p:blipFill>
        <p:spPr>
          <a:xfrm>
            <a:off x="635846" y="3403431"/>
            <a:ext cx="1868956" cy="1051287"/>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5615794-CD11-64E2-7D75-1076ECB5C952}"/>
              </a:ext>
            </a:extLst>
          </p:cNvPr>
          <p:cNvPicPr>
            <a:picLocks noChangeAspect="1"/>
          </p:cNvPicPr>
          <p:nvPr/>
        </p:nvPicPr>
        <p:blipFill>
          <a:blip r:embed="rId7"/>
          <a:stretch>
            <a:fillRect/>
          </a:stretch>
        </p:blipFill>
        <p:spPr>
          <a:xfrm>
            <a:off x="5238337" y="2699137"/>
            <a:ext cx="1868956" cy="1051288"/>
          </a:xfrm>
          <a:prstGeom prst="rect">
            <a:avLst/>
          </a:prstGeom>
          <a:effectLst>
            <a:outerShdw blurRad="50800" dist="38100" dir="2700000" algn="tl" rotWithShape="0">
              <a:prstClr val="black">
                <a:alpha val="40000"/>
              </a:prstClr>
            </a:outerShdw>
          </a:effectLst>
        </p:spPr>
      </p:pic>
      <p:pic>
        <p:nvPicPr>
          <p:cNvPr id="56" name="Picture 55">
            <a:extLst>
              <a:ext uri="{FF2B5EF4-FFF2-40B4-BE49-F238E27FC236}">
                <a16:creationId xmlns:a16="http://schemas.microsoft.com/office/drawing/2014/main" id="{F736737D-F899-585D-25AF-4DBCEE4D2459}"/>
              </a:ext>
            </a:extLst>
          </p:cNvPr>
          <p:cNvPicPr>
            <a:picLocks noChangeAspect="1"/>
          </p:cNvPicPr>
          <p:nvPr/>
        </p:nvPicPr>
        <p:blipFill>
          <a:blip r:embed="rId8"/>
          <a:stretch>
            <a:fillRect/>
          </a:stretch>
        </p:blipFill>
        <p:spPr>
          <a:xfrm>
            <a:off x="5238337" y="4218554"/>
            <a:ext cx="1868956" cy="1051288"/>
          </a:xfrm>
          <a:prstGeom prst="rect">
            <a:avLst/>
          </a:prstGeom>
          <a:effectLst>
            <a:outerShdw blurRad="50800" dist="38100" dir="2700000" algn="tl" rotWithShape="0">
              <a:prstClr val="black">
                <a:alpha val="40000"/>
              </a:prstClr>
            </a:outerShdw>
          </a:effectLst>
        </p:spPr>
      </p:pic>
      <p:sp>
        <p:nvSpPr>
          <p:cNvPr id="81" name="TextBox 80">
            <a:extLst>
              <a:ext uri="{FF2B5EF4-FFF2-40B4-BE49-F238E27FC236}">
                <a16:creationId xmlns:a16="http://schemas.microsoft.com/office/drawing/2014/main" id="{69F500A4-3403-15E3-74B1-88D6AA2AF5EA}"/>
              </a:ext>
            </a:extLst>
          </p:cNvPr>
          <p:cNvSpPr txBox="1"/>
          <p:nvPr/>
        </p:nvSpPr>
        <p:spPr bwMode="gray">
          <a:xfrm>
            <a:off x="2987041" y="5270814"/>
            <a:ext cx="1854424" cy="411257"/>
          </a:xfrm>
          <a:prstGeom prst="rect">
            <a:avLst/>
          </a:prstGeom>
          <a:noFill/>
        </p:spPr>
        <p:txBody>
          <a:bodyPr wrap="square" lIns="36000" tIns="36000" rIns="36000" bIns="36000" rtlCol="0">
            <a:spAutoFit/>
          </a:bodyPr>
          <a:lstStyle/>
          <a:p>
            <a:pPr marL="0" indent="0">
              <a:buNone/>
            </a:pPr>
            <a:r>
              <a:rPr lang="en-US" sz="1100" i="1"/>
              <a:t>Initiative progress tracker template*</a:t>
            </a:r>
          </a:p>
        </p:txBody>
      </p:sp>
      <p:pic>
        <p:nvPicPr>
          <p:cNvPr id="83" name="Picture 82">
            <a:extLst>
              <a:ext uri="{FF2B5EF4-FFF2-40B4-BE49-F238E27FC236}">
                <a16:creationId xmlns:a16="http://schemas.microsoft.com/office/drawing/2014/main" id="{C533CDB7-4BC1-904C-FE07-9E5F0727B858}"/>
              </a:ext>
            </a:extLst>
          </p:cNvPr>
          <p:cNvPicPr>
            <a:picLocks noChangeAspect="1"/>
          </p:cNvPicPr>
          <p:nvPr/>
        </p:nvPicPr>
        <p:blipFill>
          <a:blip r:embed="rId9"/>
          <a:stretch>
            <a:fillRect/>
          </a:stretch>
        </p:blipFill>
        <p:spPr>
          <a:xfrm>
            <a:off x="2997715" y="4218554"/>
            <a:ext cx="1868956" cy="1051288"/>
          </a:xfrm>
          <a:prstGeom prst="rect">
            <a:avLst/>
          </a:prstGeom>
          <a:effectLst>
            <a:outerShdw blurRad="50800" dist="38100" dir="2700000" algn="tl" rotWithShape="0">
              <a:prstClr val="black">
                <a:alpha val="40000"/>
              </a:prstClr>
            </a:outerShdw>
          </a:effectLst>
        </p:spPr>
      </p:pic>
      <p:pic>
        <p:nvPicPr>
          <p:cNvPr id="100" name="Picture 99">
            <a:extLst>
              <a:ext uri="{FF2B5EF4-FFF2-40B4-BE49-F238E27FC236}">
                <a16:creationId xmlns:a16="http://schemas.microsoft.com/office/drawing/2014/main" id="{6838B80E-1BE6-783F-3ACB-4D3BDB8FAAA2}"/>
              </a:ext>
            </a:extLst>
          </p:cNvPr>
          <p:cNvPicPr>
            <a:picLocks noChangeAspect="1"/>
          </p:cNvPicPr>
          <p:nvPr/>
        </p:nvPicPr>
        <p:blipFill>
          <a:blip r:embed="rId10"/>
          <a:stretch>
            <a:fillRect/>
          </a:stretch>
        </p:blipFill>
        <p:spPr>
          <a:xfrm>
            <a:off x="3018041" y="2692287"/>
            <a:ext cx="1868956" cy="1051288"/>
          </a:xfrm>
          <a:prstGeom prst="rect">
            <a:avLst/>
          </a:prstGeom>
          <a:effectLst>
            <a:outerShdw blurRad="50800" dist="38100" dir="2700000" algn="tl" rotWithShape="0">
              <a:prstClr val="black">
                <a:alpha val="40000"/>
              </a:prstClr>
            </a:outerShdw>
          </a:effectLst>
        </p:spPr>
      </p:pic>
      <p:sp>
        <p:nvSpPr>
          <p:cNvPr id="5" name="btfpNotesBox604601">
            <a:extLst>
              <a:ext uri="{FF2B5EF4-FFF2-40B4-BE49-F238E27FC236}">
                <a16:creationId xmlns:a16="http://schemas.microsoft.com/office/drawing/2014/main" id="{C7916657-B119-4FAD-30B9-DCD30681E390}"/>
              </a:ext>
            </a:extLst>
          </p:cNvPr>
          <p:cNvSpPr txBox="1"/>
          <p:nvPr>
            <p:custDataLst>
              <p:tags r:id="rId3"/>
            </p:custDataLst>
          </p:nvPr>
        </p:nvSpPr>
        <p:spPr bwMode="gray">
          <a:xfrm>
            <a:off x="692154" y="6636500"/>
            <a:ext cx="10972800"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*Slides can be found in the compendium</a:t>
            </a:r>
          </a:p>
        </p:txBody>
      </p:sp>
      <p:pic>
        <p:nvPicPr>
          <p:cNvPr id="124" name="Picture 123">
            <a:extLst>
              <a:ext uri="{FF2B5EF4-FFF2-40B4-BE49-F238E27FC236}">
                <a16:creationId xmlns:a16="http://schemas.microsoft.com/office/drawing/2014/main" id="{3D333ECC-5D31-3E12-A32F-7F9D6722C589}"/>
              </a:ext>
            </a:extLst>
          </p:cNvPr>
          <p:cNvPicPr>
            <a:picLocks noChangeAspect="1"/>
          </p:cNvPicPr>
          <p:nvPr/>
        </p:nvPicPr>
        <p:blipFill>
          <a:blip r:embed="rId11"/>
          <a:stretch>
            <a:fillRect/>
          </a:stretch>
        </p:blipFill>
        <p:spPr>
          <a:xfrm>
            <a:off x="7532171" y="3403430"/>
            <a:ext cx="1868956" cy="105128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3613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btfpColumnIndicatorGroup2">
            <a:extLst>
              <a:ext uri="{FF2B5EF4-FFF2-40B4-BE49-F238E27FC236}">
                <a16:creationId xmlns:a16="http://schemas.microsoft.com/office/drawing/2014/main" id="{697E6569-9608-ED0E-C68A-0B3314F75638}"/>
              </a:ext>
            </a:extLst>
          </p:cNvPr>
          <p:cNvGrpSpPr/>
          <p:nvPr/>
        </p:nvGrpSpPr>
        <p:grpSpPr>
          <a:xfrm>
            <a:off x="0" y="6926580"/>
            <a:ext cx="12192000" cy="137160"/>
            <a:chOff x="0" y="6926580"/>
            <a:chExt cx="12192000" cy="137160"/>
          </a:xfrm>
        </p:grpSpPr>
        <p:sp>
          <p:nvSpPr>
            <p:cNvPr id="30" name="btfpColumnGapBlocker899503">
              <a:extLst>
                <a:ext uri="{FF2B5EF4-FFF2-40B4-BE49-F238E27FC236}">
                  <a16:creationId xmlns:a16="http://schemas.microsoft.com/office/drawing/2014/main" id="{9016D105-878F-59D0-338B-E4FCD5BB9BAB}"/>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 name="btfpColumnGapBlocker368321">
              <a:extLst>
                <a:ext uri="{FF2B5EF4-FFF2-40B4-BE49-F238E27FC236}">
                  <a16:creationId xmlns:a16="http://schemas.microsoft.com/office/drawing/2014/main" id="{BD71287D-6A82-C1E0-09ED-9291D2FCC8AC}"/>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2" name="btfpColumnIndicator521148">
              <a:extLst>
                <a:ext uri="{FF2B5EF4-FFF2-40B4-BE49-F238E27FC236}">
                  <a16:creationId xmlns:a16="http://schemas.microsoft.com/office/drawing/2014/main" id="{1F998E89-A146-0775-2266-C4F44404DED5}"/>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 name="btfpColumnIndicator438389">
              <a:extLst>
                <a:ext uri="{FF2B5EF4-FFF2-40B4-BE49-F238E27FC236}">
                  <a16:creationId xmlns:a16="http://schemas.microsoft.com/office/drawing/2014/main" id="{F114F07D-F8B2-0162-54F1-1CC55D900669}"/>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8" name="btfpColumnGapBlocker668964">
              <a:extLst>
                <a:ext uri="{FF2B5EF4-FFF2-40B4-BE49-F238E27FC236}">
                  <a16:creationId xmlns:a16="http://schemas.microsoft.com/office/drawing/2014/main" id="{26E7D3F6-683B-EFFC-3E7E-E05B67B4899A}"/>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 name="btfpColumnIndicator334198">
              <a:extLst>
                <a:ext uri="{FF2B5EF4-FFF2-40B4-BE49-F238E27FC236}">
                  <a16:creationId xmlns:a16="http://schemas.microsoft.com/office/drawing/2014/main" id="{18C2B8DB-B72A-C97B-6782-0ED81C950F3A}"/>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726594">
              <a:extLst>
                <a:ext uri="{FF2B5EF4-FFF2-40B4-BE49-F238E27FC236}">
                  <a16:creationId xmlns:a16="http://schemas.microsoft.com/office/drawing/2014/main" id="{21FC54DF-DF16-7466-E9F1-3C07C7005584}"/>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1" name="btfpColumnIndicatorGroup1">
            <a:extLst>
              <a:ext uri="{FF2B5EF4-FFF2-40B4-BE49-F238E27FC236}">
                <a16:creationId xmlns:a16="http://schemas.microsoft.com/office/drawing/2014/main" id="{803A7FDE-AF86-5619-40D2-94429C110381}"/>
              </a:ext>
            </a:extLst>
          </p:cNvPr>
          <p:cNvGrpSpPr/>
          <p:nvPr/>
        </p:nvGrpSpPr>
        <p:grpSpPr>
          <a:xfrm>
            <a:off x="0" y="-205740"/>
            <a:ext cx="12192000" cy="137160"/>
            <a:chOff x="0" y="-205740"/>
            <a:chExt cx="12192000" cy="137160"/>
          </a:xfrm>
        </p:grpSpPr>
        <p:sp>
          <p:nvSpPr>
            <p:cNvPr id="29" name="btfpColumnGapBlocker639067">
              <a:extLst>
                <a:ext uri="{FF2B5EF4-FFF2-40B4-BE49-F238E27FC236}">
                  <a16:creationId xmlns:a16="http://schemas.microsoft.com/office/drawing/2014/main" id="{939A0264-1A28-CE7F-D480-0DDBDAD068D7}"/>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7" name="btfpColumnGapBlocker360346">
              <a:extLst>
                <a:ext uri="{FF2B5EF4-FFF2-40B4-BE49-F238E27FC236}">
                  <a16:creationId xmlns:a16="http://schemas.microsoft.com/office/drawing/2014/main" id="{21AF9210-5064-B526-D0C4-D7E75CDD97F2}"/>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 name="btfpColumnIndicator751691">
              <a:extLst>
                <a:ext uri="{FF2B5EF4-FFF2-40B4-BE49-F238E27FC236}">
                  <a16:creationId xmlns:a16="http://schemas.microsoft.com/office/drawing/2014/main" id="{12D574E7-3EBF-A166-3251-61A1D9D526F2}"/>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 name="btfpColumnIndicator247732">
              <a:extLst>
                <a:ext uri="{FF2B5EF4-FFF2-40B4-BE49-F238E27FC236}">
                  <a16:creationId xmlns:a16="http://schemas.microsoft.com/office/drawing/2014/main" id="{ACA0BE48-626E-8B2A-934A-72F7E93BC790}"/>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 name="btfpColumnGapBlocker193849">
              <a:extLst>
                <a:ext uri="{FF2B5EF4-FFF2-40B4-BE49-F238E27FC236}">
                  <a16:creationId xmlns:a16="http://schemas.microsoft.com/office/drawing/2014/main" id="{D4159316-E3CB-B9C1-4F09-34BDBC94651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 name="btfpColumnIndicator183058">
              <a:extLst>
                <a:ext uri="{FF2B5EF4-FFF2-40B4-BE49-F238E27FC236}">
                  <a16:creationId xmlns:a16="http://schemas.microsoft.com/office/drawing/2014/main" id="{290FACD3-D48A-3D77-79D2-88BBD18CF5D3}"/>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175825">
              <a:extLst>
                <a:ext uri="{FF2B5EF4-FFF2-40B4-BE49-F238E27FC236}">
                  <a16:creationId xmlns:a16="http://schemas.microsoft.com/office/drawing/2014/main" id="{59580899-B94F-1CE7-3906-B3DB87073410}"/>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EC8DD425-7EED-4641-FA21-C15EEFFCFFB8}"/>
              </a:ext>
            </a:extLst>
          </p:cNvPr>
          <p:cNvSpPr>
            <a:spLocks noGrp="1"/>
          </p:cNvSpPr>
          <p:nvPr>
            <p:ph type="body" sz="quarter" idx="10"/>
          </p:nvPr>
        </p:nvSpPr>
        <p:spPr/>
        <p:txBody>
          <a:bodyPr/>
          <a:lstStyle/>
          <a:p>
            <a:r>
              <a:rPr lang="en-US"/>
              <a:t>To get started, We have implementation plan templates for each workstream and episode </a:t>
            </a:r>
          </a:p>
        </p:txBody>
      </p:sp>
      <p:pic>
        <p:nvPicPr>
          <p:cNvPr id="13" name="Picture 12">
            <a:extLst>
              <a:ext uri="{FF2B5EF4-FFF2-40B4-BE49-F238E27FC236}">
                <a16:creationId xmlns:a16="http://schemas.microsoft.com/office/drawing/2014/main" id="{A2474B3B-2A1B-9267-5CB8-2CC9E3F1C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1" y="1806378"/>
            <a:ext cx="2057402" cy="1157288"/>
          </a:xfrm>
          <a:prstGeom prst="rect">
            <a:avLst/>
          </a:prstGeom>
          <a:ln w="9525">
            <a:solidFill>
              <a:srgbClr val="B4B4B4"/>
            </a:solidFill>
            <a:prstDash val="solid"/>
          </a:ln>
        </p:spPr>
      </p:pic>
      <p:pic>
        <p:nvPicPr>
          <p:cNvPr id="14" name="Picture 13">
            <a:extLst>
              <a:ext uri="{FF2B5EF4-FFF2-40B4-BE49-F238E27FC236}">
                <a16:creationId xmlns:a16="http://schemas.microsoft.com/office/drawing/2014/main" id="{17004748-91E1-E285-5CEE-5A605052BB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8304" y="2177493"/>
            <a:ext cx="2057402" cy="1157289"/>
          </a:xfrm>
          <a:prstGeom prst="rect">
            <a:avLst/>
          </a:prstGeom>
          <a:ln w="9525">
            <a:solidFill>
              <a:srgbClr val="B4B4B4"/>
            </a:solidFill>
            <a:prstDash val="solid"/>
          </a:ln>
        </p:spPr>
      </p:pic>
      <p:pic>
        <p:nvPicPr>
          <p:cNvPr id="15" name="Picture 14">
            <a:extLst>
              <a:ext uri="{FF2B5EF4-FFF2-40B4-BE49-F238E27FC236}">
                <a16:creationId xmlns:a16="http://schemas.microsoft.com/office/drawing/2014/main" id="{90EF5D67-74FF-C1D0-1B87-9834033531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0807" y="2548609"/>
            <a:ext cx="2057402" cy="1157289"/>
          </a:xfrm>
          <a:prstGeom prst="rect">
            <a:avLst/>
          </a:prstGeom>
          <a:ln w="9525">
            <a:solidFill>
              <a:srgbClr val="B4B4B4"/>
            </a:solidFill>
            <a:prstDash val="solid"/>
          </a:ln>
        </p:spPr>
      </p:pic>
      <p:pic>
        <p:nvPicPr>
          <p:cNvPr id="16" name="Picture 15">
            <a:extLst>
              <a:ext uri="{FF2B5EF4-FFF2-40B4-BE49-F238E27FC236}">
                <a16:creationId xmlns:a16="http://schemas.microsoft.com/office/drawing/2014/main" id="{DEBD5AD8-EBE1-0C96-412E-EA809F5FEA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3310" y="2919725"/>
            <a:ext cx="2057402" cy="1157289"/>
          </a:xfrm>
          <a:prstGeom prst="rect">
            <a:avLst/>
          </a:prstGeom>
          <a:ln w="9525">
            <a:solidFill>
              <a:srgbClr val="B4B4B4"/>
            </a:solidFill>
            <a:prstDash val="solid"/>
          </a:ln>
        </p:spPr>
      </p:pic>
      <p:pic>
        <p:nvPicPr>
          <p:cNvPr id="17" name="Picture 16">
            <a:extLst>
              <a:ext uri="{FF2B5EF4-FFF2-40B4-BE49-F238E27FC236}">
                <a16:creationId xmlns:a16="http://schemas.microsoft.com/office/drawing/2014/main" id="{409E9747-F2E1-A7C7-CD63-AAA47FE862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5813" y="3290841"/>
            <a:ext cx="2057402" cy="1157289"/>
          </a:xfrm>
          <a:prstGeom prst="rect">
            <a:avLst/>
          </a:prstGeom>
          <a:ln w="9525">
            <a:solidFill>
              <a:srgbClr val="B4B4B4"/>
            </a:solidFill>
            <a:prstDash val="solid"/>
          </a:ln>
        </p:spPr>
      </p:pic>
      <p:pic>
        <p:nvPicPr>
          <p:cNvPr id="18" name="Picture 17">
            <a:extLst>
              <a:ext uri="{FF2B5EF4-FFF2-40B4-BE49-F238E27FC236}">
                <a16:creationId xmlns:a16="http://schemas.microsoft.com/office/drawing/2014/main" id="{00726C63-4C33-B863-3CFF-4DA0E6A0C4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98318" y="3661955"/>
            <a:ext cx="2057402" cy="1157289"/>
          </a:xfrm>
          <a:prstGeom prst="rect">
            <a:avLst/>
          </a:prstGeom>
          <a:ln w="9525">
            <a:solidFill>
              <a:srgbClr val="B4B4B4"/>
            </a:solidFill>
            <a:prstDash val="solid"/>
          </a:ln>
        </p:spPr>
      </p:pic>
      <p:pic>
        <p:nvPicPr>
          <p:cNvPr id="19" name="Picture 18">
            <a:extLst>
              <a:ext uri="{FF2B5EF4-FFF2-40B4-BE49-F238E27FC236}">
                <a16:creationId xmlns:a16="http://schemas.microsoft.com/office/drawing/2014/main" id="{B8DFD463-216A-8299-19D4-DC11F8DD2D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40037" y="1806379"/>
            <a:ext cx="2057402" cy="1157289"/>
          </a:xfrm>
          <a:prstGeom prst="rect">
            <a:avLst/>
          </a:prstGeom>
          <a:ln w="9525">
            <a:solidFill>
              <a:srgbClr val="B4B4B4"/>
            </a:solidFill>
            <a:prstDash val="solid"/>
          </a:ln>
        </p:spPr>
      </p:pic>
      <p:pic>
        <p:nvPicPr>
          <p:cNvPr id="20" name="Picture 19">
            <a:extLst>
              <a:ext uri="{FF2B5EF4-FFF2-40B4-BE49-F238E27FC236}">
                <a16:creationId xmlns:a16="http://schemas.microsoft.com/office/drawing/2014/main" id="{6BF4AC35-10D3-F7B3-0228-2DD4C756AFB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27185" y="2177494"/>
            <a:ext cx="2057402" cy="1157289"/>
          </a:xfrm>
          <a:prstGeom prst="rect">
            <a:avLst/>
          </a:prstGeom>
          <a:ln w="9525">
            <a:solidFill>
              <a:srgbClr val="B4B4B4"/>
            </a:solidFill>
            <a:prstDash val="solid"/>
          </a:ln>
        </p:spPr>
      </p:pic>
      <p:pic>
        <p:nvPicPr>
          <p:cNvPr id="21" name="Picture 20">
            <a:extLst>
              <a:ext uri="{FF2B5EF4-FFF2-40B4-BE49-F238E27FC236}">
                <a16:creationId xmlns:a16="http://schemas.microsoft.com/office/drawing/2014/main" id="{31B6BFFE-A88A-7061-6B26-97EB33F23DE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14333" y="2548609"/>
            <a:ext cx="2057402" cy="1157289"/>
          </a:xfrm>
          <a:prstGeom prst="rect">
            <a:avLst/>
          </a:prstGeom>
          <a:ln w="9525">
            <a:solidFill>
              <a:srgbClr val="B4B4B4"/>
            </a:solidFill>
            <a:prstDash val="solid"/>
          </a:ln>
        </p:spPr>
      </p:pic>
      <p:pic>
        <p:nvPicPr>
          <p:cNvPr id="22" name="Picture 21">
            <a:extLst>
              <a:ext uri="{FF2B5EF4-FFF2-40B4-BE49-F238E27FC236}">
                <a16:creationId xmlns:a16="http://schemas.microsoft.com/office/drawing/2014/main" id="{B678941F-26EF-2F60-74F0-6295FBA6E37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01481" y="2919724"/>
            <a:ext cx="2057402" cy="1157289"/>
          </a:xfrm>
          <a:prstGeom prst="rect">
            <a:avLst/>
          </a:prstGeom>
          <a:ln w="9525">
            <a:solidFill>
              <a:srgbClr val="B4B4B4"/>
            </a:solidFill>
            <a:prstDash val="solid"/>
          </a:ln>
        </p:spPr>
      </p:pic>
      <p:pic>
        <p:nvPicPr>
          <p:cNvPr id="23" name="Picture 22">
            <a:extLst>
              <a:ext uri="{FF2B5EF4-FFF2-40B4-BE49-F238E27FC236}">
                <a16:creationId xmlns:a16="http://schemas.microsoft.com/office/drawing/2014/main" id="{0C25B6D0-D689-DD6E-F445-C338EC1B53B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88629" y="3290839"/>
            <a:ext cx="2057402" cy="1157289"/>
          </a:xfrm>
          <a:prstGeom prst="rect">
            <a:avLst/>
          </a:prstGeom>
          <a:ln w="9525">
            <a:solidFill>
              <a:srgbClr val="B4B4B4"/>
            </a:solidFill>
            <a:prstDash val="solid"/>
          </a:ln>
        </p:spPr>
      </p:pic>
      <p:pic>
        <p:nvPicPr>
          <p:cNvPr id="24" name="Picture 23">
            <a:extLst>
              <a:ext uri="{FF2B5EF4-FFF2-40B4-BE49-F238E27FC236}">
                <a16:creationId xmlns:a16="http://schemas.microsoft.com/office/drawing/2014/main" id="{569B2EF2-AB00-0CEC-4058-83661670BD8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91874" y="1924646"/>
            <a:ext cx="2639039" cy="1484460"/>
          </a:xfrm>
          <a:prstGeom prst="rect">
            <a:avLst/>
          </a:prstGeom>
          <a:ln w="9525">
            <a:solidFill>
              <a:srgbClr val="B4B4B4"/>
            </a:solidFill>
            <a:prstDash val="solid"/>
          </a:ln>
        </p:spPr>
      </p:pic>
      <p:pic>
        <p:nvPicPr>
          <p:cNvPr id="25" name="Picture 24">
            <a:extLst>
              <a:ext uri="{FF2B5EF4-FFF2-40B4-BE49-F238E27FC236}">
                <a16:creationId xmlns:a16="http://schemas.microsoft.com/office/drawing/2014/main" id="{F46D8D97-E6BD-AD90-4961-BA32E6A2FEB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87328" y="3092255"/>
            <a:ext cx="2639040" cy="1484461"/>
          </a:xfrm>
          <a:prstGeom prst="rect">
            <a:avLst/>
          </a:prstGeom>
          <a:ln w="9525">
            <a:solidFill>
              <a:srgbClr val="B4B4B4"/>
            </a:solidFill>
            <a:prstDash val="solid"/>
          </a:ln>
        </p:spPr>
      </p:pic>
      <p:pic>
        <p:nvPicPr>
          <p:cNvPr id="26" name="Picture 25">
            <a:extLst>
              <a:ext uri="{FF2B5EF4-FFF2-40B4-BE49-F238E27FC236}">
                <a16:creationId xmlns:a16="http://schemas.microsoft.com/office/drawing/2014/main" id="{C053F863-9351-A2D8-0001-EB0A8D1E679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75777" y="3661955"/>
            <a:ext cx="2057402" cy="1157289"/>
          </a:xfrm>
          <a:prstGeom prst="rect">
            <a:avLst/>
          </a:prstGeom>
          <a:ln w="9525">
            <a:solidFill>
              <a:srgbClr val="B4B4B4"/>
            </a:solidFill>
            <a:prstDash val="solid"/>
          </a:ln>
        </p:spPr>
      </p:pic>
      <p:sp>
        <p:nvSpPr>
          <p:cNvPr id="125" name="Rectangle 124">
            <a:extLst>
              <a:ext uri="{FF2B5EF4-FFF2-40B4-BE49-F238E27FC236}">
                <a16:creationId xmlns:a16="http://schemas.microsoft.com/office/drawing/2014/main" id="{670EE5A7-2359-4CAC-75E1-09BFC4135BCF}"/>
              </a:ext>
            </a:extLst>
          </p:cNvPr>
          <p:cNvSpPr/>
          <p:nvPr/>
        </p:nvSpPr>
        <p:spPr bwMode="gray">
          <a:xfrm>
            <a:off x="685801" y="1028108"/>
            <a:ext cx="6247378" cy="67857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800" b="1">
                <a:solidFill>
                  <a:schemeClr val="tx1"/>
                </a:solidFill>
              </a:rPr>
              <a:t>Implementation plan templates at workstream level</a:t>
            </a:r>
          </a:p>
        </p:txBody>
      </p:sp>
      <p:sp>
        <p:nvSpPr>
          <p:cNvPr id="126" name="Rectangle 125">
            <a:extLst>
              <a:ext uri="{FF2B5EF4-FFF2-40B4-BE49-F238E27FC236}">
                <a16:creationId xmlns:a16="http://schemas.microsoft.com/office/drawing/2014/main" id="{ACDCB0BA-3009-BD82-5223-A3494AB2F883}"/>
              </a:ext>
            </a:extLst>
          </p:cNvPr>
          <p:cNvSpPr/>
          <p:nvPr/>
        </p:nvSpPr>
        <p:spPr bwMode="gray">
          <a:xfrm>
            <a:off x="7556128" y="1028108"/>
            <a:ext cx="4102471" cy="67857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800" b="1">
                <a:solidFill>
                  <a:schemeClr val="tx1"/>
                </a:solidFill>
              </a:rPr>
              <a:t>Implementation plan templates </a:t>
            </a:r>
            <a:br>
              <a:rPr lang="en-US" sz="1800" b="1">
                <a:solidFill>
                  <a:schemeClr val="tx1"/>
                </a:solidFill>
              </a:rPr>
            </a:br>
            <a:r>
              <a:rPr lang="en-US" sz="1800" b="1">
                <a:solidFill>
                  <a:schemeClr val="tx1"/>
                </a:solidFill>
              </a:rPr>
              <a:t>at episode level </a:t>
            </a:r>
          </a:p>
        </p:txBody>
      </p:sp>
      <p:sp>
        <p:nvSpPr>
          <p:cNvPr id="127" name="Rectangle 126">
            <a:extLst>
              <a:ext uri="{FF2B5EF4-FFF2-40B4-BE49-F238E27FC236}">
                <a16:creationId xmlns:a16="http://schemas.microsoft.com/office/drawing/2014/main" id="{9F9B84AA-8725-B70F-065D-FF4DCC8DCB67}"/>
              </a:ext>
            </a:extLst>
          </p:cNvPr>
          <p:cNvSpPr/>
          <p:nvPr/>
        </p:nvSpPr>
        <p:spPr bwMode="gray">
          <a:xfrm>
            <a:off x="723340" y="4858687"/>
            <a:ext cx="10903780" cy="62396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i="1">
                <a:solidFill>
                  <a:schemeClr val="tx1"/>
                </a:solidFill>
              </a:rPr>
              <a:t>Lays out sponsor, CXDO owner/leader, CXDO participants, stakeholders, key areas, internal staffing, external staffing, tech tools/capabilities, budget, and other considerations for near term vs. mid-term </a:t>
            </a:r>
          </a:p>
        </p:txBody>
      </p:sp>
      <p:grpSp>
        <p:nvGrpSpPr>
          <p:cNvPr id="133" name="btfpConclusionArrow910686">
            <a:extLst>
              <a:ext uri="{FF2B5EF4-FFF2-40B4-BE49-F238E27FC236}">
                <a16:creationId xmlns:a16="http://schemas.microsoft.com/office/drawing/2014/main" id="{484E55CD-A7EA-6468-8368-A549F130B4BF}"/>
              </a:ext>
            </a:extLst>
          </p:cNvPr>
          <p:cNvGrpSpPr/>
          <p:nvPr>
            <p:custDataLst>
              <p:tags r:id="rId2"/>
            </p:custDataLst>
          </p:nvPr>
        </p:nvGrpSpPr>
        <p:grpSpPr>
          <a:xfrm>
            <a:off x="630936" y="5578692"/>
            <a:ext cx="11082528" cy="1064261"/>
            <a:chOff x="-381800" y="909638"/>
            <a:chExt cx="10972800" cy="1064261"/>
          </a:xfrm>
        </p:grpSpPr>
        <p:sp>
          <p:nvSpPr>
            <p:cNvPr id="129" name="btfpConclusionArrowText910686">
              <a:extLst>
                <a:ext uri="{FF2B5EF4-FFF2-40B4-BE49-F238E27FC236}">
                  <a16:creationId xmlns:a16="http://schemas.microsoft.com/office/drawing/2014/main" id="{A9AB395A-7094-E631-7FCC-D4724230918B}"/>
                </a:ext>
              </a:extLst>
            </p:cNvPr>
            <p:cNvSpPr txBox="1"/>
            <p:nvPr/>
          </p:nvSpPr>
          <p:spPr bwMode="gray">
            <a:xfrm>
              <a:off x="-381800" y="1270001"/>
              <a:ext cx="10972800" cy="703898"/>
            </a:xfrm>
            <a:prstGeom prst="rect">
              <a:avLst/>
            </a:prstGeom>
            <a:noFill/>
          </p:spPr>
          <p:txBody>
            <a:bodyPr vert="horz" wrap="square" lIns="36036" tIns="36036" rIns="36036" bIns="180181" rtlCol="0" anchor="ctr">
              <a:spAutoFit/>
            </a:bodyPr>
            <a:lstStyle/>
            <a:p>
              <a:pPr marL="0" indent="0" algn="ctr">
                <a:spcBef>
                  <a:spcPts val="0"/>
                </a:spcBef>
                <a:buNone/>
              </a:pPr>
              <a:r>
                <a:rPr lang="en-US" sz="1600" b="1">
                  <a:solidFill>
                    <a:srgbClr val="0D4877"/>
                  </a:solidFill>
                </a:rPr>
                <a:t>Each owner should complete templates by 8/1; we will reconvene to integrate into an implementation roadmap, identifying required investments and trade-offs to work through in August ahead of the fall board meeting</a:t>
              </a:r>
            </a:p>
          </p:txBody>
        </p:sp>
        <p:sp>
          <p:nvSpPr>
            <p:cNvPr id="130" name="btfpConclusionArrowPointer910686">
              <a:extLst>
                <a:ext uri="{FF2B5EF4-FFF2-40B4-BE49-F238E27FC236}">
                  <a16:creationId xmlns:a16="http://schemas.microsoft.com/office/drawing/2014/main" id="{D0DC155A-FC35-AC27-AA8C-1BA0264941B0}"/>
                </a:ext>
              </a:extLst>
            </p:cNvPr>
            <p:cNvSpPr/>
            <p:nvPr/>
          </p:nvSpPr>
          <p:spPr bwMode="gray">
            <a:xfrm>
              <a:off x="4672165" y="909638"/>
              <a:ext cx="856307" cy="360362"/>
            </a:xfrm>
            <a:prstGeom prst="downArrow">
              <a:avLst>
                <a:gd name="adj1" fmla="val 50000"/>
                <a:gd name="adj2" fmla="val 70000"/>
              </a:avLst>
            </a:prstGeom>
            <a:noFill/>
            <a:ln w="9525" cmpd="sng">
              <a:solidFill>
                <a:srgbClr val="0D4877"/>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31" name="btfpConclusionArrowLineLeft910686">
              <a:extLst>
                <a:ext uri="{FF2B5EF4-FFF2-40B4-BE49-F238E27FC236}">
                  <a16:creationId xmlns:a16="http://schemas.microsoft.com/office/drawing/2014/main" id="{C12C1FC8-8FEE-D5FC-AA17-428ECDC33829}"/>
                </a:ext>
              </a:extLst>
            </p:cNvPr>
            <p:cNvCxnSpPr/>
            <p:nvPr/>
          </p:nvCxnSpPr>
          <p:spPr bwMode="gray">
            <a:xfrm>
              <a:off x="-381800"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32" name="btfpConclusionArrowLineRight910686">
              <a:extLst>
                <a:ext uri="{FF2B5EF4-FFF2-40B4-BE49-F238E27FC236}">
                  <a16:creationId xmlns:a16="http://schemas.microsoft.com/office/drawing/2014/main" id="{938CDE6A-C058-F7D5-D469-2B14F4476BCD}"/>
                </a:ext>
              </a:extLst>
            </p:cNvPr>
            <p:cNvCxnSpPr/>
            <p:nvPr/>
          </p:nvCxnSpPr>
          <p:spPr bwMode="gray">
            <a:xfrm>
              <a:off x="5450548" y="1150000"/>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9143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btfpColumnIndicatorGroup2">
            <a:extLst>
              <a:ext uri="{FF2B5EF4-FFF2-40B4-BE49-F238E27FC236}">
                <a16:creationId xmlns:a16="http://schemas.microsoft.com/office/drawing/2014/main" id="{5F707FC1-78CD-F022-411F-AFF5BB748096}"/>
              </a:ext>
            </a:extLst>
          </p:cNvPr>
          <p:cNvGrpSpPr/>
          <p:nvPr/>
        </p:nvGrpSpPr>
        <p:grpSpPr>
          <a:xfrm>
            <a:off x="0" y="6926580"/>
            <a:ext cx="12192000" cy="137160"/>
            <a:chOff x="0" y="6926580"/>
            <a:chExt cx="12192000" cy="137160"/>
          </a:xfrm>
        </p:grpSpPr>
        <p:sp>
          <p:nvSpPr>
            <p:cNvPr id="78" name="btfpColumnGapBlocker502016">
              <a:extLst>
                <a:ext uri="{FF2B5EF4-FFF2-40B4-BE49-F238E27FC236}">
                  <a16:creationId xmlns:a16="http://schemas.microsoft.com/office/drawing/2014/main" id="{13586003-01E7-2AA4-A174-0D99DD2A85EA}"/>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6" name="btfpColumnGapBlocker512590">
              <a:extLst>
                <a:ext uri="{FF2B5EF4-FFF2-40B4-BE49-F238E27FC236}">
                  <a16:creationId xmlns:a16="http://schemas.microsoft.com/office/drawing/2014/main" id="{55B6E99A-FB71-3AAB-F1F5-A4E52A9C0A9B}"/>
                </a:ext>
              </a:extLst>
            </p:cNvPr>
            <p:cNvSpPr/>
            <p:nvPr/>
          </p:nvSpPr>
          <p:spPr bwMode="gray">
            <a:xfrm>
              <a:off x="87820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4" name="btfpColumnIndicator486857">
              <a:extLst>
                <a:ext uri="{FF2B5EF4-FFF2-40B4-BE49-F238E27FC236}">
                  <a16:creationId xmlns:a16="http://schemas.microsoft.com/office/drawing/2014/main" id="{F4C42F81-13B3-DAF5-70E6-25585358C894}"/>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9" name="btfpColumnIndicator413171">
              <a:extLst>
                <a:ext uri="{FF2B5EF4-FFF2-40B4-BE49-F238E27FC236}">
                  <a16:creationId xmlns:a16="http://schemas.microsoft.com/office/drawing/2014/main" id="{F7DB8CEA-EDC7-CBB5-1488-325D6EAF2074}"/>
                </a:ext>
              </a:extLst>
            </p:cNvPr>
            <p:cNvCxnSpPr/>
            <p:nvPr/>
          </p:nvCxnSpPr>
          <p:spPr bwMode="gray">
            <a:xfrm flipV="1">
              <a:off x="93154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7" name="btfpColumnGapBlocker773224">
              <a:extLst>
                <a:ext uri="{FF2B5EF4-FFF2-40B4-BE49-F238E27FC236}">
                  <a16:creationId xmlns:a16="http://schemas.microsoft.com/office/drawing/2014/main" id="{966B1021-03FA-3197-479C-2B4FE38D8FB9}"/>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5" name="btfpColumnIndicator402849">
              <a:extLst>
                <a:ext uri="{FF2B5EF4-FFF2-40B4-BE49-F238E27FC236}">
                  <a16:creationId xmlns:a16="http://schemas.microsoft.com/office/drawing/2014/main" id="{A64B13A8-DAB3-BA1F-7D40-0A6F58447FF1}"/>
                </a:ext>
              </a:extLst>
            </p:cNvPr>
            <p:cNvCxnSpPr/>
            <p:nvPr/>
          </p:nvCxnSpPr>
          <p:spPr bwMode="gray">
            <a:xfrm flipV="1">
              <a:off x="87820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878162">
              <a:extLst>
                <a:ext uri="{FF2B5EF4-FFF2-40B4-BE49-F238E27FC236}">
                  <a16:creationId xmlns:a16="http://schemas.microsoft.com/office/drawing/2014/main" id="{E939A239-5CB8-D1B3-DD38-73C577594995}"/>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832498">
              <a:extLst>
                <a:ext uri="{FF2B5EF4-FFF2-40B4-BE49-F238E27FC236}">
                  <a16:creationId xmlns:a16="http://schemas.microsoft.com/office/drawing/2014/main" id="{F7B29FCE-2221-D12A-F754-30304D40D40E}"/>
                </a:ext>
              </a:extLst>
            </p:cNvPr>
            <p:cNvSpPr/>
            <p:nvPr/>
          </p:nvSpPr>
          <p:spPr bwMode="gray">
            <a:xfrm>
              <a:off x="30289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7" name="btfpColumnIndicator523594">
              <a:extLst>
                <a:ext uri="{FF2B5EF4-FFF2-40B4-BE49-F238E27FC236}">
                  <a16:creationId xmlns:a16="http://schemas.microsoft.com/office/drawing/2014/main" id="{818BCF50-AA8D-8BED-5A8E-16D0C34731FD}"/>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146952">
              <a:extLst>
                <a:ext uri="{FF2B5EF4-FFF2-40B4-BE49-F238E27FC236}">
                  <a16:creationId xmlns:a16="http://schemas.microsoft.com/office/drawing/2014/main" id="{3C3DAE50-8D25-991E-53B0-ECBF920B2D9F}"/>
                </a:ext>
              </a:extLst>
            </p:cNvPr>
            <p:cNvCxnSpPr/>
            <p:nvPr/>
          </p:nvCxnSpPr>
          <p:spPr bwMode="gray">
            <a:xfrm flipV="1">
              <a:off x="35623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3" name="btfpColumnGapBlocker310404">
              <a:extLst>
                <a:ext uri="{FF2B5EF4-FFF2-40B4-BE49-F238E27FC236}">
                  <a16:creationId xmlns:a16="http://schemas.microsoft.com/office/drawing/2014/main" id="{731318D7-10E8-402B-1FCE-97F95E43F424}"/>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1" name="btfpColumnIndicator637421">
              <a:extLst>
                <a:ext uri="{FF2B5EF4-FFF2-40B4-BE49-F238E27FC236}">
                  <a16:creationId xmlns:a16="http://schemas.microsoft.com/office/drawing/2014/main" id="{48BBF01A-CB6D-46D4-28B6-5177234974EF}"/>
                </a:ext>
              </a:extLst>
            </p:cNvPr>
            <p:cNvCxnSpPr/>
            <p:nvPr/>
          </p:nvCxnSpPr>
          <p:spPr bwMode="gray">
            <a:xfrm flipV="1">
              <a:off x="30289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9" name="btfpColumnIndicator396914">
              <a:extLst>
                <a:ext uri="{FF2B5EF4-FFF2-40B4-BE49-F238E27FC236}">
                  <a16:creationId xmlns:a16="http://schemas.microsoft.com/office/drawing/2014/main" id="{90280138-F21B-59EE-AD26-764F639FDC2A}"/>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9" name="btfpColumnIndicatorGroup1">
            <a:extLst>
              <a:ext uri="{FF2B5EF4-FFF2-40B4-BE49-F238E27FC236}">
                <a16:creationId xmlns:a16="http://schemas.microsoft.com/office/drawing/2014/main" id="{209C5BF8-559B-4035-8EE2-9F428ADB5B85}"/>
              </a:ext>
            </a:extLst>
          </p:cNvPr>
          <p:cNvGrpSpPr/>
          <p:nvPr/>
        </p:nvGrpSpPr>
        <p:grpSpPr>
          <a:xfrm>
            <a:off x="0" y="-205740"/>
            <a:ext cx="12192000" cy="137160"/>
            <a:chOff x="0" y="-205740"/>
            <a:chExt cx="12192000" cy="137160"/>
          </a:xfrm>
        </p:grpSpPr>
        <p:sp>
          <p:nvSpPr>
            <p:cNvPr id="77" name="btfpColumnGapBlocker687738">
              <a:extLst>
                <a:ext uri="{FF2B5EF4-FFF2-40B4-BE49-F238E27FC236}">
                  <a16:creationId xmlns:a16="http://schemas.microsoft.com/office/drawing/2014/main" id="{CA45AA6C-603B-B2C2-3B73-BA2BCF1D86C4}"/>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5" name="btfpColumnGapBlocker833705">
              <a:extLst>
                <a:ext uri="{FF2B5EF4-FFF2-40B4-BE49-F238E27FC236}">
                  <a16:creationId xmlns:a16="http://schemas.microsoft.com/office/drawing/2014/main" id="{556DFFED-9034-E24F-7B28-723DA5A1A4E6}"/>
                </a:ext>
              </a:extLst>
            </p:cNvPr>
            <p:cNvSpPr/>
            <p:nvPr/>
          </p:nvSpPr>
          <p:spPr bwMode="gray">
            <a:xfrm>
              <a:off x="87820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3" name="btfpColumnIndicator298880">
              <a:extLst>
                <a:ext uri="{FF2B5EF4-FFF2-40B4-BE49-F238E27FC236}">
                  <a16:creationId xmlns:a16="http://schemas.microsoft.com/office/drawing/2014/main" id="{A644A45C-C46B-FAB6-DB0A-85F281A902FF}"/>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8" name="btfpColumnIndicator558093">
              <a:extLst>
                <a:ext uri="{FF2B5EF4-FFF2-40B4-BE49-F238E27FC236}">
                  <a16:creationId xmlns:a16="http://schemas.microsoft.com/office/drawing/2014/main" id="{8BAD3061-FA36-7971-86E4-DC2E1B1B413E}"/>
                </a:ext>
              </a:extLst>
            </p:cNvPr>
            <p:cNvCxnSpPr/>
            <p:nvPr/>
          </p:nvCxnSpPr>
          <p:spPr bwMode="gray">
            <a:xfrm flipV="1">
              <a:off x="93154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6" name="btfpColumnGapBlocker906601">
              <a:extLst>
                <a:ext uri="{FF2B5EF4-FFF2-40B4-BE49-F238E27FC236}">
                  <a16:creationId xmlns:a16="http://schemas.microsoft.com/office/drawing/2014/main" id="{FDF9FD02-7B3C-4FEC-E988-FFDD761C8B09}"/>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4" name="btfpColumnIndicator191667">
              <a:extLst>
                <a:ext uri="{FF2B5EF4-FFF2-40B4-BE49-F238E27FC236}">
                  <a16:creationId xmlns:a16="http://schemas.microsoft.com/office/drawing/2014/main" id="{15C9823E-2B48-9DF7-BCD6-D6BFC018531A}"/>
                </a:ext>
              </a:extLst>
            </p:cNvPr>
            <p:cNvCxnSpPr/>
            <p:nvPr/>
          </p:nvCxnSpPr>
          <p:spPr bwMode="gray">
            <a:xfrm flipV="1">
              <a:off x="87820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2" name="btfpColumnIndicator932128">
              <a:extLst>
                <a:ext uri="{FF2B5EF4-FFF2-40B4-BE49-F238E27FC236}">
                  <a16:creationId xmlns:a16="http://schemas.microsoft.com/office/drawing/2014/main" id="{70778B7C-A537-64E6-A2E4-331C91469AC0}"/>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8" name="btfpColumnGapBlocker838377">
              <a:extLst>
                <a:ext uri="{FF2B5EF4-FFF2-40B4-BE49-F238E27FC236}">
                  <a16:creationId xmlns:a16="http://schemas.microsoft.com/office/drawing/2014/main" id="{9BA69227-195B-EADF-790C-53E862C799FE}"/>
                </a:ext>
              </a:extLst>
            </p:cNvPr>
            <p:cNvSpPr/>
            <p:nvPr/>
          </p:nvSpPr>
          <p:spPr bwMode="gray">
            <a:xfrm>
              <a:off x="30289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6" name="btfpColumnIndicator325998">
              <a:extLst>
                <a:ext uri="{FF2B5EF4-FFF2-40B4-BE49-F238E27FC236}">
                  <a16:creationId xmlns:a16="http://schemas.microsoft.com/office/drawing/2014/main" id="{E145879B-F319-6701-4548-0E117C9353F9}"/>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633504">
              <a:extLst>
                <a:ext uri="{FF2B5EF4-FFF2-40B4-BE49-F238E27FC236}">
                  <a16:creationId xmlns:a16="http://schemas.microsoft.com/office/drawing/2014/main" id="{6AFC23E7-F5E2-5824-5194-8E8B3ECA5E55}"/>
                </a:ext>
              </a:extLst>
            </p:cNvPr>
            <p:cNvCxnSpPr/>
            <p:nvPr/>
          </p:nvCxnSpPr>
          <p:spPr bwMode="gray">
            <a:xfrm flipV="1">
              <a:off x="35623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 name="btfpColumnGapBlocker132226">
              <a:extLst>
                <a:ext uri="{FF2B5EF4-FFF2-40B4-BE49-F238E27FC236}">
                  <a16:creationId xmlns:a16="http://schemas.microsoft.com/office/drawing/2014/main" id="{A262BAB2-3E9F-46D3-CAB4-BDA83C15A26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0" name="btfpColumnIndicator797641">
              <a:extLst>
                <a:ext uri="{FF2B5EF4-FFF2-40B4-BE49-F238E27FC236}">
                  <a16:creationId xmlns:a16="http://schemas.microsoft.com/office/drawing/2014/main" id="{54F8C3FF-655B-5B7B-1CEA-A9C83807669F}"/>
                </a:ext>
              </a:extLst>
            </p:cNvPr>
            <p:cNvCxnSpPr/>
            <p:nvPr/>
          </p:nvCxnSpPr>
          <p:spPr bwMode="gray">
            <a:xfrm flipV="1">
              <a:off x="30289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642821">
              <a:extLst>
                <a:ext uri="{FF2B5EF4-FFF2-40B4-BE49-F238E27FC236}">
                  <a16:creationId xmlns:a16="http://schemas.microsoft.com/office/drawing/2014/main" id="{22D7C34B-41BA-0664-AE53-6CF2ED1D3393}"/>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8F8B7E73-334C-D998-0422-352BA4EB9162}"/>
              </a:ext>
            </a:extLst>
          </p:cNvPr>
          <p:cNvSpPr>
            <a:spLocks noGrp="1"/>
          </p:cNvSpPr>
          <p:nvPr>
            <p:ph type="body" sz="quarter" idx="10"/>
          </p:nvPr>
        </p:nvSpPr>
        <p:spPr/>
        <p:txBody>
          <a:bodyPr/>
          <a:lstStyle/>
          <a:p>
            <a:r>
              <a:rPr lang="en-US"/>
              <a:t>Preliminary list of Investments identified to support CX strategy</a:t>
            </a:r>
          </a:p>
        </p:txBody>
      </p:sp>
      <p:sp>
        <p:nvSpPr>
          <p:cNvPr id="13" name="btfpBulletedList185192">
            <a:extLst>
              <a:ext uri="{FF2B5EF4-FFF2-40B4-BE49-F238E27FC236}">
                <a16:creationId xmlns:a16="http://schemas.microsoft.com/office/drawing/2014/main" id="{7E2C806D-2E60-40EF-CB4B-99BEB88A0EBD}"/>
              </a:ext>
            </a:extLst>
          </p:cNvPr>
          <p:cNvSpPr txBox="1"/>
          <p:nvPr>
            <p:custDataLst>
              <p:tags r:id="rId2"/>
            </p:custDataLst>
          </p:nvPr>
        </p:nvSpPr>
        <p:spPr bwMode="gray">
          <a:xfrm>
            <a:off x="534909" y="2704224"/>
            <a:ext cx="5370589" cy="3396690"/>
          </a:xfrm>
          <a:prstGeom prst="rect">
            <a:avLst/>
          </a:prstGeom>
          <a:noFill/>
        </p:spPr>
        <p:txBody>
          <a:bodyPr vert="horz" wrap="square" lIns="36000" tIns="36000" rIns="36000" bIns="36000" rtlCol="0">
            <a:spAutoFit/>
          </a:bodyPr>
          <a:lstStyle/>
          <a:p>
            <a:r>
              <a:rPr lang="en-US" sz="1200" b="1"/>
              <a:t>Workstream leads </a:t>
            </a:r>
            <a:r>
              <a:rPr lang="en-US" sz="1200"/>
              <a:t>on CX team to own episodes, run cross-functional teams, and backlog dev / prioritization</a:t>
            </a:r>
          </a:p>
          <a:p>
            <a:r>
              <a:rPr lang="en-US" sz="1200" b="1"/>
              <a:t>Human-centered design</a:t>
            </a:r>
            <a:r>
              <a:rPr lang="en-US" sz="1200"/>
              <a:t> ownership</a:t>
            </a:r>
          </a:p>
          <a:p>
            <a:r>
              <a:rPr lang="en-US" sz="1200" b="1"/>
              <a:t>Campaign management &amp; content strategy/dev </a:t>
            </a:r>
            <a:r>
              <a:rPr lang="en-US" sz="1200"/>
              <a:t>on marketing team</a:t>
            </a:r>
          </a:p>
          <a:p>
            <a:r>
              <a:rPr lang="en-US" sz="1200" b="1"/>
              <a:t>Analytics </a:t>
            </a:r>
            <a:r>
              <a:rPr lang="en-US" sz="1200"/>
              <a:t>capabilities / ownership to support predictive analytics and AI implementation</a:t>
            </a:r>
            <a:endParaRPr lang="en-US" sz="1200" b="1"/>
          </a:p>
          <a:p>
            <a:r>
              <a:rPr lang="en-US" sz="1200" b="1"/>
              <a:t>Reporting &amp; dashboard design and metrics development</a:t>
            </a:r>
            <a:r>
              <a:rPr lang="en-US" sz="1200"/>
              <a:t> capabilities / ownership, ensuring improvements in member journeys are tied to specific outcomes</a:t>
            </a:r>
          </a:p>
          <a:p>
            <a:r>
              <a:rPr lang="en-US" sz="1200" b="1"/>
              <a:t>Training &amp; enablement </a:t>
            </a:r>
            <a:r>
              <a:rPr lang="en-US" sz="1200"/>
              <a:t>across org to implement </a:t>
            </a:r>
            <a:r>
              <a:rPr lang="en-US" sz="1200" b="1"/>
              <a:t>test &amp; learn </a:t>
            </a:r>
            <a:r>
              <a:rPr lang="en-US" sz="1200"/>
              <a:t>and embed </a:t>
            </a:r>
            <a:r>
              <a:rPr lang="en-US" sz="1200" b="1"/>
              <a:t>quick response to dashboard results</a:t>
            </a:r>
          </a:p>
          <a:p>
            <a:r>
              <a:rPr lang="en-US" sz="1200" b="1"/>
              <a:t>Additional ET resourcing </a:t>
            </a:r>
            <a:r>
              <a:rPr lang="en-US" sz="1200"/>
              <a:t>TBD depending on desired timing/phasing of initiatives</a:t>
            </a:r>
          </a:p>
        </p:txBody>
      </p:sp>
      <p:sp>
        <p:nvSpPr>
          <p:cNvPr id="14" name="Rectangle 13">
            <a:extLst>
              <a:ext uri="{FF2B5EF4-FFF2-40B4-BE49-F238E27FC236}">
                <a16:creationId xmlns:a16="http://schemas.microsoft.com/office/drawing/2014/main" id="{73C9328C-4344-6F2F-0886-A5B74492CC8B}"/>
              </a:ext>
            </a:extLst>
          </p:cNvPr>
          <p:cNvSpPr/>
          <p:nvPr/>
        </p:nvSpPr>
        <p:spPr bwMode="gray">
          <a:xfrm>
            <a:off x="534909" y="2043259"/>
            <a:ext cx="5370587" cy="565168"/>
          </a:xfrm>
          <a:prstGeom prst="rect">
            <a:avLst/>
          </a:prstGeom>
          <a:solidFill>
            <a:srgbClr val="0D487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a:solidFill>
                  <a:srgbClr val="FFFFFF"/>
                </a:solidFill>
              </a:rPr>
              <a:t>Internal capacity &amp; capability</a:t>
            </a:r>
          </a:p>
        </p:txBody>
      </p:sp>
      <p:sp>
        <p:nvSpPr>
          <p:cNvPr id="15" name="Rectangle 14">
            <a:extLst>
              <a:ext uri="{FF2B5EF4-FFF2-40B4-BE49-F238E27FC236}">
                <a16:creationId xmlns:a16="http://schemas.microsoft.com/office/drawing/2014/main" id="{520F7FFE-257C-24CA-EDE4-A4821DCBDD46}"/>
              </a:ext>
            </a:extLst>
          </p:cNvPr>
          <p:cNvSpPr/>
          <p:nvPr/>
        </p:nvSpPr>
        <p:spPr bwMode="gray">
          <a:xfrm>
            <a:off x="6459351" y="2043259"/>
            <a:ext cx="2302243" cy="565168"/>
          </a:xfrm>
          <a:prstGeom prst="rect">
            <a:avLst/>
          </a:prstGeom>
          <a:solidFill>
            <a:srgbClr val="0D487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a:solidFill>
                  <a:srgbClr val="FFFFFF"/>
                </a:solidFill>
              </a:rPr>
              <a:t>CX research and marketing</a:t>
            </a:r>
          </a:p>
        </p:txBody>
      </p:sp>
      <p:sp>
        <p:nvSpPr>
          <p:cNvPr id="16" name="Rectangle 15">
            <a:extLst>
              <a:ext uri="{FF2B5EF4-FFF2-40B4-BE49-F238E27FC236}">
                <a16:creationId xmlns:a16="http://schemas.microsoft.com/office/drawing/2014/main" id="{265553D4-F63B-B8C8-EA90-FDAFA5249A6D}"/>
              </a:ext>
            </a:extLst>
          </p:cNvPr>
          <p:cNvSpPr/>
          <p:nvPr/>
        </p:nvSpPr>
        <p:spPr bwMode="gray">
          <a:xfrm>
            <a:off x="9315450" y="2043259"/>
            <a:ext cx="2593394" cy="565168"/>
          </a:xfrm>
          <a:prstGeom prst="rect">
            <a:avLst/>
          </a:prstGeom>
          <a:solidFill>
            <a:srgbClr val="0D4877"/>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b="1">
                <a:solidFill>
                  <a:srgbClr val="FFFFFF"/>
                </a:solidFill>
              </a:rPr>
              <a:t>Technology and data</a:t>
            </a:r>
          </a:p>
        </p:txBody>
      </p:sp>
      <p:sp>
        <p:nvSpPr>
          <p:cNvPr id="70" name="btfpBulletedList185192">
            <a:extLst>
              <a:ext uri="{FF2B5EF4-FFF2-40B4-BE49-F238E27FC236}">
                <a16:creationId xmlns:a16="http://schemas.microsoft.com/office/drawing/2014/main" id="{84622544-2ED8-1C24-8B42-27FF30CD42F1}"/>
              </a:ext>
            </a:extLst>
          </p:cNvPr>
          <p:cNvSpPr txBox="1"/>
          <p:nvPr>
            <p:custDataLst>
              <p:tags r:id="rId3"/>
            </p:custDataLst>
          </p:nvPr>
        </p:nvSpPr>
        <p:spPr bwMode="gray">
          <a:xfrm>
            <a:off x="6459352" y="2704224"/>
            <a:ext cx="2302243" cy="1334587"/>
          </a:xfrm>
          <a:prstGeom prst="rect">
            <a:avLst/>
          </a:prstGeom>
          <a:noFill/>
        </p:spPr>
        <p:txBody>
          <a:bodyPr vert="horz" wrap="square" lIns="36000" tIns="36000" rIns="36000" bIns="36000" rtlCol="0">
            <a:spAutoFit/>
          </a:bodyPr>
          <a:lstStyle/>
          <a:p>
            <a:r>
              <a:rPr lang="en-US" sz="1200" b="1"/>
              <a:t>UX work </a:t>
            </a:r>
            <a:r>
              <a:rPr lang="en-US" sz="1200"/>
              <a:t>for detailed episode journey mappings</a:t>
            </a:r>
          </a:p>
          <a:p>
            <a:r>
              <a:rPr lang="en-US" sz="1200" b="1"/>
              <a:t>Consumer research </a:t>
            </a:r>
            <a:r>
              <a:rPr lang="en-US" sz="1200"/>
              <a:t>to inform episode redesigns and proactive omnichannel approach</a:t>
            </a:r>
          </a:p>
        </p:txBody>
      </p:sp>
      <p:sp>
        <p:nvSpPr>
          <p:cNvPr id="71" name="btfpBulletedList185192">
            <a:extLst>
              <a:ext uri="{FF2B5EF4-FFF2-40B4-BE49-F238E27FC236}">
                <a16:creationId xmlns:a16="http://schemas.microsoft.com/office/drawing/2014/main" id="{09C5E006-71E5-7ACD-07B9-9D34A8E9D6A3}"/>
              </a:ext>
            </a:extLst>
          </p:cNvPr>
          <p:cNvSpPr txBox="1"/>
          <p:nvPr>
            <p:custDataLst>
              <p:tags r:id="rId4"/>
            </p:custDataLst>
          </p:nvPr>
        </p:nvSpPr>
        <p:spPr bwMode="gray">
          <a:xfrm>
            <a:off x="9315450" y="2704224"/>
            <a:ext cx="2593394" cy="2750359"/>
          </a:xfrm>
          <a:prstGeom prst="rect">
            <a:avLst/>
          </a:prstGeom>
          <a:noFill/>
        </p:spPr>
        <p:txBody>
          <a:bodyPr vert="horz" wrap="square" lIns="36000" tIns="36000" rIns="36000" bIns="36000" rtlCol="0">
            <a:spAutoFit/>
          </a:bodyPr>
          <a:lstStyle/>
          <a:p>
            <a:r>
              <a:rPr lang="en-US" sz="1200" b="1"/>
              <a:t>CRM reboot </a:t>
            </a:r>
            <a:r>
              <a:rPr lang="en-US" sz="1200"/>
              <a:t>to enable air traffic control</a:t>
            </a:r>
          </a:p>
          <a:p>
            <a:r>
              <a:rPr lang="en-US" sz="1200" b="1"/>
              <a:t>Analytics Data Hub and other infrastructure </a:t>
            </a:r>
            <a:r>
              <a:rPr lang="en-US" sz="1200"/>
              <a:t>to support comprehensive member / provider data</a:t>
            </a:r>
          </a:p>
          <a:p>
            <a:r>
              <a:rPr lang="en-US" sz="1200" b="1"/>
              <a:t>Mobile app enhancements </a:t>
            </a:r>
            <a:r>
              <a:rPr lang="en-US" sz="1200"/>
              <a:t>to simplify and enhance digital experience</a:t>
            </a:r>
          </a:p>
          <a:p>
            <a:r>
              <a:rPr lang="en-US" sz="1200" b="1"/>
              <a:t>Generative AI </a:t>
            </a:r>
            <a:r>
              <a:rPr lang="en-US" sz="1200"/>
              <a:t>for analytics and member engagement recommendations</a:t>
            </a:r>
          </a:p>
        </p:txBody>
      </p:sp>
      <p:sp>
        <p:nvSpPr>
          <p:cNvPr id="72" name="btfpCallout770708">
            <a:extLst>
              <a:ext uri="{FF2B5EF4-FFF2-40B4-BE49-F238E27FC236}">
                <a16:creationId xmlns:a16="http://schemas.microsoft.com/office/drawing/2014/main" id="{851282EE-FA63-CDDF-6F3D-7A72D483D5C4}"/>
              </a:ext>
            </a:extLst>
          </p:cNvPr>
          <p:cNvSpPr/>
          <p:nvPr/>
        </p:nvSpPr>
        <p:spPr bwMode="gray">
          <a:xfrm>
            <a:off x="8301793" y="930228"/>
            <a:ext cx="1789890" cy="609843"/>
          </a:xfrm>
          <a:prstGeom prst="wedgeRectCallout">
            <a:avLst>
              <a:gd name="adj1" fmla="val 27461"/>
              <a:gd name="adj2" fmla="val 68180"/>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200" i="1">
                <a:solidFill>
                  <a:srgbClr val="5C5C5C"/>
                </a:solidFill>
              </a:rPr>
              <a:t>Potential to consider buy/partner options to accelerate roadmap</a:t>
            </a:r>
          </a:p>
        </p:txBody>
      </p:sp>
      <p:grpSp>
        <p:nvGrpSpPr>
          <p:cNvPr id="111" name="btfpIcon733318">
            <a:extLst>
              <a:ext uri="{FF2B5EF4-FFF2-40B4-BE49-F238E27FC236}">
                <a16:creationId xmlns:a16="http://schemas.microsoft.com/office/drawing/2014/main" id="{4E29E678-6876-FDD5-DC3F-8DBC01F01AAB}"/>
              </a:ext>
            </a:extLst>
          </p:cNvPr>
          <p:cNvGrpSpPr>
            <a:grpSpLocks noChangeAspect="1"/>
          </p:cNvGrpSpPr>
          <p:nvPr>
            <p:custDataLst>
              <p:tags r:id="rId5"/>
            </p:custDataLst>
          </p:nvPr>
        </p:nvGrpSpPr>
        <p:grpSpPr>
          <a:xfrm>
            <a:off x="2836394" y="1160150"/>
            <a:ext cx="767615" cy="767615"/>
            <a:chOff x="685800" y="4243056"/>
            <a:chExt cx="1081088" cy="1081088"/>
          </a:xfrm>
        </p:grpSpPr>
        <p:sp>
          <p:nvSpPr>
            <p:cNvPr id="110" name="btfpIconCircle733318">
              <a:extLst>
                <a:ext uri="{FF2B5EF4-FFF2-40B4-BE49-F238E27FC236}">
                  <a16:creationId xmlns:a16="http://schemas.microsoft.com/office/drawing/2014/main" id="{4933CF35-ED9B-F101-612B-865D1CBB1D95}"/>
                </a:ext>
              </a:extLst>
            </p:cNvPr>
            <p:cNvSpPr>
              <a:spLocks/>
            </p:cNvSpPr>
            <p:nvPr/>
          </p:nvSpPr>
          <p:spPr bwMode="gray">
            <a:xfrm>
              <a:off x="685800" y="4243056"/>
              <a:ext cx="1081088" cy="1081088"/>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09" name="btfpIconLines733318">
              <a:extLst>
                <a:ext uri="{FF2B5EF4-FFF2-40B4-BE49-F238E27FC236}">
                  <a16:creationId xmlns:a16="http://schemas.microsoft.com/office/drawing/2014/main" id="{884A24E8-2A26-5E57-85D7-D9DB17DD09AD}"/>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85800" y="4243056"/>
              <a:ext cx="1081088" cy="1081088"/>
            </a:xfrm>
            <a:prstGeom prst="rect">
              <a:avLst/>
            </a:prstGeom>
          </p:spPr>
        </p:pic>
      </p:grpSp>
      <p:grpSp>
        <p:nvGrpSpPr>
          <p:cNvPr id="101" name="btfpIcon334881">
            <a:extLst>
              <a:ext uri="{FF2B5EF4-FFF2-40B4-BE49-F238E27FC236}">
                <a16:creationId xmlns:a16="http://schemas.microsoft.com/office/drawing/2014/main" id="{235CAD1E-41C8-0B5D-BE0E-DE80DE6ADAA6}"/>
              </a:ext>
            </a:extLst>
          </p:cNvPr>
          <p:cNvGrpSpPr>
            <a:grpSpLocks noChangeAspect="1"/>
          </p:cNvGrpSpPr>
          <p:nvPr>
            <p:custDataLst>
              <p:tags r:id="rId6"/>
            </p:custDataLst>
          </p:nvPr>
        </p:nvGrpSpPr>
        <p:grpSpPr>
          <a:xfrm>
            <a:off x="7247120" y="1160150"/>
            <a:ext cx="767615" cy="767615"/>
            <a:chOff x="4521200" y="4981719"/>
            <a:chExt cx="1081088" cy="1081088"/>
          </a:xfrm>
        </p:grpSpPr>
        <p:sp>
          <p:nvSpPr>
            <p:cNvPr id="100" name="btfpIconCircle334881">
              <a:extLst>
                <a:ext uri="{FF2B5EF4-FFF2-40B4-BE49-F238E27FC236}">
                  <a16:creationId xmlns:a16="http://schemas.microsoft.com/office/drawing/2014/main" id="{7C03DD15-BD2E-FD48-8F43-44CC030B38C7}"/>
                </a:ext>
              </a:extLst>
            </p:cNvPr>
            <p:cNvSpPr>
              <a:spLocks/>
            </p:cNvSpPr>
            <p:nvPr/>
          </p:nvSpPr>
          <p:spPr bwMode="gray">
            <a:xfrm>
              <a:off x="4521200" y="4981719"/>
              <a:ext cx="1081088" cy="1081088"/>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99" name="btfpIconLines334881">
              <a:extLst>
                <a:ext uri="{FF2B5EF4-FFF2-40B4-BE49-F238E27FC236}">
                  <a16:creationId xmlns:a16="http://schemas.microsoft.com/office/drawing/2014/main" id="{E7C757BE-1827-095D-EAB6-9500EAF97E14}"/>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4521200" y="4981719"/>
              <a:ext cx="1081088" cy="1081088"/>
            </a:xfrm>
            <a:prstGeom prst="rect">
              <a:avLst/>
            </a:prstGeom>
          </p:spPr>
        </p:pic>
      </p:grpSp>
      <p:grpSp>
        <p:nvGrpSpPr>
          <p:cNvPr id="106" name="btfpIcon607728">
            <a:extLst>
              <a:ext uri="{FF2B5EF4-FFF2-40B4-BE49-F238E27FC236}">
                <a16:creationId xmlns:a16="http://schemas.microsoft.com/office/drawing/2014/main" id="{FD3CB59C-95ED-7421-DDB0-08FE98C28DD8}"/>
              </a:ext>
            </a:extLst>
          </p:cNvPr>
          <p:cNvGrpSpPr>
            <a:grpSpLocks noChangeAspect="1"/>
          </p:cNvGrpSpPr>
          <p:nvPr>
            <p:custDataLst>
              <p:tags r:id="rId7"/>
            </p:custDataLst>
          </p:nvPr>
        </p:nvGrpSpPr>
        <p:grpSpPr>
          <a:xfrm>
            <a:off x="10228339" y="1160150"/>
            <a:ext cx="767615" cy="767615"/>
            <a:chOff x="685800" y="5451144"/>
            <a:chExt cx="1081088" cy="1081088"/>
          </a:xfrm>
        </p:grpSpPr>
        <p:sp>
          <p:nvSpPr>
            <p:cNvPr id="105" name="btfpIconCircle607728">
              <a:extLst>
                <a:ext uri="{FF2B5EF4-FFF2-40B4-BE49-F238E27FC236}">
                  <a16:creationId xmlns:a16="http://schemas.microsoft.com/office/drawing/2014/main" id="{EB728621-2C81-588E-966B-582847884933}"/>
                </a:ext>
              </a:extLst>
            </p:cNvPr>
            <p:cNvSpPr>
              <a:spLocks/>
            </p:cNvSpPr>
            <p:nvPr/>
          </p:nvSpPr>
          <p:spPr bwMode="gray">
            <a:xfrm>
              <a:off x="685800" y="5451144"/>
              <a:ext cx="1081088" cy="1081088"/>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04" name="btfpIconLines607728">
              <a:extLst>
                <a:ext uri="{FF2B5EF4-FFF2-40B4-BE49-F238E27FC236}">
                  <a16:creationId xmlns:a16="http://schemas.microsoft.com/office/drawing/2014/main" id="{9E90510A-1E80-57D1-315E-0F1C1A20E5EF}"/>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85800" y="5451144"/>
              <a:ext cx="1081088" cy="1081088"/>
            </a:xfrm>
            <a:prstGeom prst="rect">
              <a:avLst/>
            </a:prstGeom>
          </p:spPr>
        </p:pic>
      </p:grpSp>
      <p:sp>
        <p:nvSpPr>
          <p:cNvPr id="12" name="Rectangle 11">
            <a:extLst>
              <a:ext uri="{FF2B5EF4-FFF2-40B4-BE49-F238E27FC236}">
                <a16:creationId xmlns:a16="http://schemas.microsoft.com/office/drawing/2014/main" id="{9D58880F-FFAC-31C8-EEB8-8E94FA431440}"/>
              </a:ext>
            </a:extLst>
          </p:cNvPr>
          <p:cNvSpPr/>
          <p:nvPr/>
        </p:nvSpPr>
        <p:spPr bwMode="gray">
          <a:xfrm>
            <a:off x="685800" y="6296782"/>
            <a:ext cx="11270870" cy="270152"/>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i="1">
                <a:solidFill>
                  <a:schemeClr val="tx2"/>
                </a:solidFill>
              </a:rPr>
              <a:t>As a next step, initiative owners should quantify investments needed ($ value and/or team resourcing required)</a:t>
            </a:r>
          </a:p>
        </p:txBody>
      </p:sp>
    </p:spTree>
    <p:custDataLst>
      <p:tags r:id="rId1"/>
    </p:custDataLst>
    <p:extLst>
      <p:ext uri="{BB962C8B-B14F-4D97-AF65-F5344CB8AC3E}">
        <p14:creationId xmlns:p14="http://schemas.microsoft.com/office/powerpoint/2010/main" val="4178723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btfpColumnIndicatorGroup2">
            <a:extLst>
              <a:ext uri="{FF2B5EF4-FFF2-40B4-BE49-F238E27FC236}">
                <a16:creationId xmlns:a16="http://schemas.microsoft.com/office/drawing/2014/main" id="{865FA995-E137-F818-E2D4-F042DED7992F}"/>
              </a:ext>
            </a:extLst>
          </p:cNvPr>
          <p:cNvGrpSpPr/>
          <p:nvPr/>
        </p:nvGrpSpPr>
        <p:grpSpPr>
          <a:xfrm>
            <a:off x="0" y="6926580"/>
            <a:ext cx="12192000" cy="137160"/>
            <a:chOff x="0" y="6926580"/>
            <a:chExt cx="12192000" cy="137160"/>
          </a:xfrm>
        </p:grpSpPr>
        <p:sp>
          <p:nvSpPr>
            <p:cNvPr id="21" name="btfpColumnGapBlocker842907">
              <a:extLst>
                <a:ext uri="{FF2B5EF4-FFF2-40B4-BE49-F238E27FC236}">
                  <a16:creationId xmlns:a16="http://schemas.microsoft.com/office/drawing/2014/main" id="{4BBE6BB2-C6C7-1E9E-967F-C872459EC67D}"/>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 name="btfpColumnGapBlocker623895">
              <a:extLst>
                <a:ext uri="{FF2B5EF4-FFF2-40B4-BE49-F238E27FC236}">
                  <a16:creationId xmlns:a16="http://schemas.microsoft.com/office/drawing/2014/main" id="{A6AE16E0-71EB-60F5-B80A-A397E2BD035A}"/>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7" name="btfpColumnIndicator126465">
              <a:extLst>
                <a:ext uri="{FF2B5EF4-FFF2-40B4-BE49-F238E27FC236}">
                  <a16:creationId xmlns:a16="http://schemas.microsoft.com/office/drawing/2014/main" id="{9B3CC218-4903-B98C-E066-AA2D611EC030}"/>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318963">
              <a:extLst>
                <a:ext uri="{FF2B5EF4-FFF2-40B4-BE49-F238E27FC236}">
                  <a16:creationId xmlns:a16="http://schemas.microsoft.com/office/drawing/2014/main" id="{F4316AE5-6D41-2971-D21F-B517CEDCBDAB}"/>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IndicatorGroup1">
            <a:extLst>
              <a:ext uri="{FF2B5EF4-FFF2-40B4-BE49-F238E27FC236}">
                <a16:creationId xmlns:a16="http://schemas.microsoft.com/office/drawing/2014/main" id="{EDD8FFDF-CE90-05AB-2DC3-FA641CFAFF2D}"/>
              </a:ext>
            </a:extLst>
          </p:cNvPr>
          <p:cNvGrpSpPr/>
          <p:nvPr/>
        </p:nvGrpSpPr>
        <p:grpSpPr>
          <a:xfrm>
            <a:off x="0" y="-205740"/>
            <a:ext cx="12192000" cy="137160"/>
            <a:chOff x="0" y="-205740"/>
            <a:chExt cx="12192000" cy="137160"/>
          </a:xfrm>
        </p:grpSpPr>
        <p:sp>
          <p:nvSpPr>
            <p:cNvPr id="20" name="btfpColumnGapBlocker799744">
              <a:extLst>
                <a:ext uri="{FF2B5EF4-FFF2-40B4-BE49-F238E27FC236}">
                  <a16:creationId xmlns:a16="http://schemas.microsoft.com/office/drawing/2014/main" id="{7908CB3C-61D1-D6A6-4CE9-4E1A58FD4E62}"/>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 name="btfpColumnGapBlocker620078">
              <a:extLst>
                <a:ext uri="{FF2B5EF4-FFF2-40B4-BE49-F238E27FC236}">
                  <a16:creationId xmlns:a16="http://schemas.microsoft.com/office/drawing/2014/main" id="{E5D7569A-5922-4535-0971-CACCDB87D97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6" name="btfpColumnIndicator162184">
              <a:extLst>
                <a:ext uri="{FF2B5EF4-FFF2-40B4-BE49-F238E27FC236}">
                  <a16:creationId xmlns:a16="http://schemas.microsoft.com/office/drawing/2014/main" id="{2A3C3C61-B243-5F0C-6910-AE91EF50C1CD}"/>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295087">
              <a:extLst>
                <a:ext uri="{FF2B5EF4-FFF2-40B4-BE49-F238E27FC236}">
                  <a16:creationId xmlns:a16="http://schemas.microsoft.com/office/drawing/2014/main" id="{3B12A829-E9AC-D8B7-E637-B788211450A6}"/>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AD89A0F-B84D-AC28-88E0-9A08EC910230}"/>
              </a:ext>
            </a:extLst>
          </p:cNvPr>
          <p:cNvSpPr>
            <a:spLocks noGrp="1"/>
          </p:cNvSpPr>
          <p:nvPr>
            <p:ph type="body" sz="quarter" idx="10"/>
          </p:nvPr>
        </p:nvSpPr>
        <p:spPr/>
        <p:txBody>
          <a:bodyPr/>
          <a:lstStyle/>
          <a:p>
            <a:r>
              <a:rPr lang="en-US"/>
              <a:t>What we are doing differently going forward</a:t>
            </a:r>
          </a:p>
        </p:txBody>
      </p:sp>
      <p:graphicFrame>
        <p:nvGraphicFramePr>
          <p:cNvPr id="13" name="btfpTable644179">
            <a:extLst>
              <a:ext uri="{FF2B5EF4-FFF2-40B4-BE49-F238E27FC236}">
                <a16:creationId xmlns:a16="http://schemas.microsoft.com/office/drawing/2014/main" id="{9A0500FD-18B3-8DEF-587D-50C4AA6E81C7}"/>
              </a:ext>
            </a:extLst>
          </p:cNvPr>
          <p:cNvGraphicFramePr>
            <a:graphicFrameLocks noGrp="1"/>
          </p:cNvGraphicFramePr>
          <p:nvPr>
            <p:custDataLst>
              <p:tags r:id="rId2"/>
            </p:custDataLst>
            <p:extLst>
              <p:ext uri="{D42A27DB-BD31-4B8C-83A1-F6EECF244321}">
                <p14:modId xmlns:p14="http://schemas.microsoft.com/office/powerpoint/2010/main" val="829478264"/>
              </p:ext>
            </p:extLst>
          </p:nvPr>
        </p:nvGraphicFramePr>
        <p:xfrm>
          <a:off x="1013254" y="1270000"/>
          <a:ext cx="10890419" cy="4114800"/>
        </p:xfrm>
        <a:graphic>
          <a:graphicData uri="http://schemas.openxmlformats.org/drawingml/2006/table">
            <a:tbl>
              <a:tblPr firstCol="1">
                <a:tableStyleId>{9D7B26C5-4107-4FEC-AEDC-1716B250A1EF}</a:tableStyleId>
              </a:tblPr>
              <a:tblGrid>
                <a:gridCol w="10890419">
                  <a:extLst>
                    <a:ext uri="{9D8B030D-6E8A-4147-A177-3AD203B41FA5}">
                      <a16:colId xmlns:a16="http://schemas.microsoft.com/office/drawing/2014/main" val="1863062158"/>
                    </a:ext>
                  </a:extLst>
                </a:gridCol>
              </a:tblGrid>
              <a:tr h="822960">
                <a:tc>
                  <a:txBody>
                    <a:bodyPr/>
                    <a:lstStyle/>
                    <a:p>
                      <a:pPr marL="0" indent="0">
                        <a:spcBef>
                          <a:spcPts val="3600"/>
                        </a:spcBef>
                        <a:buNone/>
                      </a:pPr>
                      <a:r>
                        <a:rPr lang="en-US" b="1">
                          <a:solidFill>
                            <a:schemeClr val="accent1"/>
                          </a:solidFill>
                        </a:rPr>
                        <a:t>Establishing a multi-year strategy and roadmap </a:t>
                      </a:r>
                      <a:r>
                        <a:rPr lang="en-US" b="0">
                          <a:solidFill>
                            <a:schemeClr val="accent1"/>
                          </a:solidFill>
                        </a:rPr>
                        <a:t>with clear tie to enterprise strategy and a business case, allowing us to create a path to sustained leadership vs. being purely reactive to annual surveys</a:t>
                      </a:r>
                    </a:p>
                  </a:txBody>
                  <a:tcPr anchor="ctr">
                    <a:lnL>
                      <a:noFill/>
                    </a:lnL>
                    <a:lnR>
                      <a:noFill/>
                    </a:lnR>
                    <a:lnT>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9889104"/>
                  </a:ext>
                </a:extLst>
              </a:tr>
              <a:tr h="822960">
                <a:tc>
                  <a:txBody>
                    <a:bodyPr/>
                    <a:lstStyle/>
                    <a:p>
                      <a:pPr marL="0" indent="0">
                        <a:spcBef>
                          <a:spcPts val="3600"/>
                        </a:spcBef>
                        <a:buNone/>
                      </a:pPr>
                      <a:r>
                        <a:rPr lang="en-US" b="1">
                          <a:solidFill>
                            <a:schemeClr val="accent1"/>
                          </a:solidFill>
                        </a:rPr>
                        <a:t>Re-orienting CX approach with analytics-driven end-to-end consumer journeys </a:t>
                      </a:r>
                      <a:r>
                        <a:rPr lang="en-US" b="0">
                          <a:solidFill>
                            <a:schemeClr val="accent1"/>
                          </a:solidFill>
                        </a:rPr>
                        <a:t>vs. touchpoints/ feature fixes</a:t>
                      </a:r>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1711473"/>
                  </a:ext>
                </a:extLst>
              </a:tr>
              <a:tr h="822960">
                <a:tc>
                  <a:txBody>
                    <a:bodyPr/>
                    <a:lstStyle/>
                    <a:p>
                      <a:pPr marL="0" indent="0">
                        <a:spcBef>
                          <a:spcPts val="3600"/>
                        </a:spcBef>
                        <a:buNone/>
                      </a:pPr>
                      <a:r>
                        <a:rPr lang="en-US" b="1">
                          <a:solidFill>
                            <a:schemeClr val="accent1"/>
                          </a:solidFill>
                        </a:rPr>
                        <a:t>Driving hyper focus </a:t>
                      </a:r>
                      <a:r>
                        <a:rPr lang="en-US" b="0">
                          <a:solidFill>
                            <a:schemeClr val="accent1"/>
                          </a:solidFill>
                        </a:rPr>
                        <a:t>– we can’t outspend our biggest competitors; need to ruthlessly prioritize based on consumer desirability, impact and feasibility; make trade-offs on where to be good-enough vs. creating magical moments, while recognizing that the bar for parity and consumer expectations are a moving target</a:t>
                      </a:r>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5600866"/>
                  </a:ext>
                </a:extLst>
              </a:tr>
              <a:tr h="822960">
                <a:tc>
                  <a:txBody>
                    <a:bodyPr/>
                    <a:lstStyle/>
                    <a:p>
                      <a:pPr marL="0" indent="0">
                        <a:spcBef>
                          <a:spcPts val="3600"/>
                        </a:spcBef>
                        <a:buNone/>
                      </a:pPr>
                      <a:r>
                        <a:rPr lang="en-US" b="1">
                          <a:solidFill>
                            <a:schemeClr val="accent1"/>
                          </a:solidFill>
                        </a:rPr>
                        <a:t>Building a robust navigation engine</a:t>
                      </a:r>
                      <a:r>
                        <a:rPr lang="en-US" b="0">
                          <a:solidFill>
                            <a:schemeClr val="accent1"/>
                          </a:solidFill>
                        </a:rPr>
                        <a:t>, proactively embedding navigation into priority CX touchpoints and more explicitly incorporating provider and care management into broader strategy given direct impact on CX</a:t>
                      </a:r>
                    </a:p>
                  </a:txBody>
                  <a:tcPr anchor="ctr">
                    <a:lnL>
                      <a:noFill/>
                    </a:lnL>
                    <a:lnR>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3327363"/>
                  </a:ext>
                </a:extLst>
              </a:tr>
              <a:tr h="822960">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b="1">
                          <a:solidFill>
                            <a:schemeClr val="accent1"/>
                          </a:solidFill>
                        </a:rPr>
                        <a:t>Evolving our operating model </a:t>
                      </a:r>
                      <a:r>
                        <a:rPr lang="en-US" b="0">
                          <a:solidFill>
                            <a:schemeClr val="accent1"/>
                          </a:solidFill>
                        </a:rPr>
                        <a:t>– Early steps in motion; more to come in setting up for executing against the CX strategy, with a focus on driving an enterprise wide CX mindset/culture and test and learn at scale to break down silos</a:t>
                      </a:r>
                      <a:endParaRPr lang="en-US" sz="1600" b="0"/>
                    </a:p>
                  </a:txBody>
                  <a:tcPr anchor="ctr">
                    <a:lnL>
                      <a:noFill/>
                    </a:lnL>
                    <a:lnR>
                      <a:noFill/>
                    </a:lnR>
                    <a:lnT w="12700" cap="flat" cmpd="sng" algn="ctr">
                      <a:solidFill>
                        <a:schemeClr val="accent5"/>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31349782"/>
                  </a:ext>
                </a:extLst>
              </a:tr>
            </a:tbl>
          </a:graphicData>
        </a:graphic>
      </p:graphicFrame>
      <p:grpSp>
        <p:nvGrpSpPr>
          <p:cNvPr id="24" name="btfpIcon282464">
            <a:extLst>
              <a:ext uri="{FF2B5EF4-FFF2-40B4-BE49-F238E27FC236}">
                <a16:creationId xmlns:a16="http://schemas.microsoft.com/office/drawing/2014/main" id="{96C14CAB-E31B-6F71-8174-203AA6A4EA99}"/>
              </a:ext>
            </a:extLst>
          </p:cNvPr>
          <p:cNvGrpSpPr>
            <a:grpSpLocks noChangeAspect="1"/>
          </p:cNvGrpSpPr>
          <p:nvPr>
            <p:custDataLst>
              <p:tags r:id="rId3"/>
            </p:custDataLst>
          </p:nvPr>
        </p:nvGrpSpPr>
        <p:grpSpPr>
          <a:xfrm>
            <a:off x="361341" y="2234959"/>
            <a:ext cx="540544" cy="540544"/>
            <a:chOff x="290435" y="1526851"/>
            <a:chExt cx="540544" cy="540544"/>
          </a:xfrm>
        </p:grpSpPr>
        <p:sp>
          <p:nvSpPr>
            <p:cNvPr id="25" name="btfpIconCircle282464">
              <a:extLst>
                <a:ext uri="{FF2B5EF4-FFF2-40B4-BE49-F238E27FC236}">
                  <a16:creationId xmlns:a16="http://schemas.microsoft.com/office/drawing/2014/main" id="{37433BC3-EEF6-4714-5C09-C24AFE71B63F}"/>
                </a:ext>
              </a:extLst>
            </p:cNvPr>
            <p:cNvSpPr>
              <a:spLocks/>
            </p:cNvSpPr>
            <p:nvPr/>
          </p:nvSpPr>
          <p:spPr bwMode="gray">
            <a:xfrm>
              <a:off x="290435" y="1526851"/>
              <a:ext cx="540544" cy="540544"/>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26" name="btfpIconLines282464">
              <a:extLst>
                <a:ext uri="{FF2B5EF4-FFF2-40B4-BE49-F238E27FC236}">
                  <a16:creationId xmlns:a16="http://schemas.microsoft.com/office/drawing/2014/main" id="{6CC55350-8466-11CC-720F-80CE162331E2}"/>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290435" y="1526851"/>
              <a:ext cx="540544" cy="540544"/>
            </a:xfrm>
            <a:prstGeom prst="rect">
              <a:avLst/>
            </a:prstGeom>
          </p:spPr>
        </p:pic>
      </p:grpSp>
      <p:grpSp>
        <p:nvGrpSpPr>
          <p:cNvPr id="27" name="btfpIcon526904">
            <a:extLst>
              <a:ext uri="{FF2B5EF4-FFF2-40B4-BE49-F238E27FC236}">
                <a16:creationId xmlns:a16="http://schemas.microsoft.com/office/drawing/2014/main" id="{A9A8F1C8-66D0-4A3A-6A38-394772E689FD}"/>
              </a:ext>
            </a:extLst>
          </p:cNvPr>
          <p:cNvGrpSpPr>
            <a:grpSpLocks noChangeAspect="1"/>
          </p:cNvGrpSpPr>
          <p:nvPr>
            <p:custDataLst>
              <p:tags r:id="rId4"/>
            </p:custDataLst>
          </p:nvPr>
        </p:nvGrpSpPr>
        <p:grpSpPr>
          <a:xfrm>
            <a:off x="361341" y="3048454"/>
            <a:ext cx="540544" cy="540544"/>
            <a:chOff x="290435" y="4691504"/>
            <a:chExt cx="540544" cy="540544"/>
          </a:xfrm>
        </p:grpSpPr>
        <p:sp>
          <p:nvSpPr>
            <p:cNvPr id="28" name="btfpIconCircle526904">
              <a:extLst>
                <a:ext uri="{FF2B5EF4-FFF2-40B4-BE49-F238E27FC236}">
                  <a16:creationId xmlns:a16="http://schemas.microsoft.com/office/drawing/2014/main" id="{BB3D4576-E1EC-6518-574A-2A2A0ECA21E0}"/>
                </a:ext>
              </a:extLst>
            </p:cNvPr>
            <p:cNvSpPr>
              <a:spLocks/>
            </p:cNvSpPr>
            <p:nvPr/>
          </p:nvSpPr>
          <p:spPr bwMode="gray">
            <a:xfrm>
              <a:off x="290435" y="4691504"/>
              <a:ext cx="540544" cy="540544"/>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29" name="btfpIconLines526904">
              <a:extLst>
                <a:ext uri="{FF2B5EF4-FFF2-40B4-BE49-F238E27FC236}">
                  <a16:creationId xmlns:a16="http://schemas.microsoft.com/office/drawing/2014/main" id="{9992BF39-5861-0896-328E-ADC3FD1E7CE4}"/>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290435" y="4691504"/>
              <a:ext cx="540544" cy="540544"/>
            </a:xfrm>
            <a:prstGeom prst="rect">
              <a:avLst/>
            </a:prstGeom>
          </p:spPr>
        </p:pic>
      </p:grpSp>
      <p:grpSp>
        <p:nvGrpSpPr>
          <p:cNvPr id="30" name="btfpIcon555312">
            <a:extLst>
              <a:ext uri="{FF2B5EF4-FFF2-40B4-BE49-F238E27FC236}">
                <a16:creationId xmlns:a16="http://schemas.microsoft.com/office/drawing/2014/main" id="{3EA40272-7E77-566A-9190-343203BA2CC9}"/>
              </a:ext>
            </a:extLst>
          </p:cNvPr>
          <p:cNvGrpSpPr>
            <a:grpSpLocks noChangeAspect="1"/>
          </p:cNvGrpSpPr>
          <p:nvPr>
            <p:custDataLst>
              <p:tags r:id="rId5"/>
            </p:custDataLst>
          </p:nvPr>
        </p:nvGrpSpPr>
        <p:grpSpPr>
          <a:xfrm>
            <a:off x="361341" y="4702532"/>
            <a:ext cx="540544" cy="540544"/>
            <a:chOff x="290435" y="3098688"/>
            <a:chExt cx="540544" cy="540544"/>
          </a:xfrm>
        </p:grpSpPr>
        <p:sp>
          <p:nvSpPr>
            <p:cNvPr id="31" name="btfpIconCircle555312">
              <a:extLst>
                <a:ext uri="{FF2B5EF4-FFF2-40B4-BE49-F238E27FC236}">
                  <a16:creationId xmlns:a16="http://schemas.microsoft.com/office/drawing/2014/main" id="{DB02264F-B037-9D44-5B14-EA7DA73AEA10}"/>
                </a:ext>
              </a:extLst>
            </p:cNvPr>
            <p:cNvSpPr>
              <a:spLocks/>
            </p:cNvSpPr>
            <p:nvPr/>
          </p:nvSpPr>
          <p:spPr bwMode="gray">
            <a:xfrm>
              <a:off x="290435" y="3098688"/>
              <a:ext cx="540544" cy="540544"/>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2" name="btfpIconLines555312">
              <a:extLst>
                <a:ext uri="{FF2B5EF4-FFF2-40B4-BE49-F238E27FC236}">
                  <a16:creationId xmlns:a16="http://schemas.microsoft.com/office/drawing/2014/main" id="{00AB9215-DA52-BF07-D5F4-FF2671E77836}"/>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290435" y="3098688"/>
              <a:ext cx="540544" cy="540544"/>
            </a:xfrm>
            <a:prstGeom prst="rect">
              <a:avLst/>
            </a:prstGeom>
          </p:spPr>
        </p:pic>
      </p:grpSp>
      <p:grpSp>
        <p:nvGrpSpPr>
          <p:cNvPr id="33" name="btfpIcon828159">
            <a:extLst>
              <a:ext uri="{FF2B5EF4-FFF2-40B4-BE49-F238E27FC236}">
                <a16:creationId xmlns:a16="http://schemas.microsoft.com/office/drawing/2014/main" id="{C6779F38-E1CB-EE4B-2626-CCD91BC0780B}"/>
              </a:ext>
            </a:extLst>
          </p:cNvPr>
          <p:cNvGrpSpPr>
            <a:grpSpLocks noChangeAspect="1"/>
          </p:cNvGrpSpPr>
          <p:nvPr>
            <p:custDataLst>
              <p:tags r:id="rId6"/>
            </p:custDataLst>
          </p:nvPr>
        </p:nvGrpSpPr>
        <p:grpSpPr>
          <a:xfrm>
            <a:off x="347798" y="1394377"/>
            <a:ext cx="567631" cy="567631"/>
            <a:chOff x="290435" y="6123806"/>
            <a:chExt cx="567631" cy="567631"/>
          </a:xfrm>
        </p:grpSpPr>
        <p:sp>
          <p:nvSpPr>
            <p:cNvPr id="34" name="btfpIconCircle828159">
              <a:extLst>
                <a:ext uri="{FF2B5EF4-FFF2-40B4-BE49-F238E27FC236}">
                  <a16:creationId xmlns:a16="http://schemas.microsoft.com/office/drawing/2014/main" id="{22DD4770-1737-7CBF-090E-F1912444CC3A}"/>
                </a:ext>
              </a:extLst>
            </p:cNvPr>
            <p:cNvSpPr>
              <a:spLocks/>
            </p:cNvSpPr>
            <p:nvPr/>
          </p:nvSpPr>
          <p:spPr bwMode="gray">
            <a:xfrm>
              <a:off x="290435" y="6123806"/>
              <a:ext cx="567631" cy="567631"/>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5" name="btfpIconLines828159">
              <a:extLst>
                <a:ext uri="{FF2B5EF4-FFF2-40B4-BE49-F238E27FC236}">
                  <a16:creationId xmlns:a16="http://schemas.microsoft.com/office/drawing/2014/main" id="{4E9BA39B-1110-FB78-5F13-483883F118CA}"/>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290435" y="6123806"/>
              <a:ext cx="567631" cy="567631"/>
            </a:xfrm>
            <a:prstGeom prst="rect">
              <a:avLst/>
            </a:prstGeom>
          </p:spPr>
        </p:pic>
      </p:grpSp>
      <p:grpSp>
        <p:nvGrpSpPr>
          <p:cNvPr id="36" name="btfpIcon354730">
            <a:extLst>
              <a:ext uri="{FF2B5EF4-FFF2-40B4-BE49-F238E27FC236}">
                <a16:creationId xmlns:a16="http://schemas.microsoft.com/office/drawing/2014/main" id="{5D9217F3-57DA-1F41-9FE8-67CDD87BEB8B}"/>
              </a:ext>
            </a:extLst>
          </p:cNvPr>
          <p:cNvGrpSpPr>
            <a:grpSpLocks noChangeAspect="1"/>
          </p:cNvGrpSpPr>
          <p:nvPr>
            <p:custDataLst>
              <p:tags r:id="rId7"/>
            </p:custDataLst>
          </p:nvPr>
        </p:nvGrpSpPr>
        <p:grpSpPr>
          <a:xfrm>
            <a:off x="347798" y="3861949"/>
            <a:ext cx="567631" cy="567631"/>
            <a:chOff x="290434" y="1478270"/>
            <a:chExt cx="567631" cy="567631"/>
          </a:xfrm>
        </p:grpSpPr>
        <p:sp>
          <p:nvSpPr>
            <p:cNvPr id="37" name="btfpIconCircle354730">
              <a:extLst>
                <a:ext uri="{FF2B5EF4-FFF2-40B4-BE49-F238E27FC236}">
                  <a16:creationId xmlns:a16="http://schemas.microsoft.com/office/drawing/2014/main" id="{2A6858F1-21A9-48CA-D7EF-2C54C46CE2B2}"/>
                </a:ext>
              </a:extLst>
            </p:cNvPr>
            <p:cNvSpPr>
              <a:spLocks/>
            </p:cNvSpPr>
            <p:nvPr/>
          </p:nvSpPr>
          <p:spPr bwMode="gray">
            <a:xfrm>
              <a:off x="290434" y="1478270"/>
              <a:ext cx="567631" cy="567631"/>
            </a:xfrm>
            <a:prstGeom prst="ellipse">
              <a:avLst/>
            </a:prstGeom>
            <a:solidFill>
              <a:srgbClr val="0D4877"/>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8" name="btfpIconLines354730">
              <a:extLst>
                <a:ext uri="{FF2B5EF4-FFF2-40B4-BE49-F238E27FC236}">
                  <a16:creationId xmlns:a16="http://schemas.microsoft.com/office/drawing/2014/main" id="{9F2895F4-9E0B-FEB2-CCC9-AAF9FDE83F5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90434" y="1478270"/>
              <a:ext cx="567631" cy="567631"/>
            </a:xfrm>
            <a:prstGeom prst="rect">
              <a:avLst/>
            </a:prstGeom>
          </p:spPr>
        </p:pic>
      </p:grpSp>
    </p:spTree>
    <p:custDataLst>
      <p:tags r:id="rId1"/>
    </p:custDataLst>
    <p:extLst>
      <p:ext uri="{BB962C8B-B14F-4D97-AF65-F5344CB8AC3E}">
        <p14:creationId xmlns:p14="http://schemas.microsoft.com/office/powerpoint/2010/main" val="283422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3C206B8C-EB3E-08B1-8040-CCBE6A2A559A}"/>
              </a:ext>
            </a:extLst>
          </p:cNvPr>
          <p:cNvGrpSpPr/>
          <p:nvPr/>
        </p:nvGrpSpPr>
        <p:grpSpPr>
          <a:xfrm>
            <a:off x="0" y="6926580"/>
            <a:ext cx="12192000" cy="137160"/>
            <a:chOff x="0" y="6926580"/>
            <a:chExt cx="12192000" cy="137160"/>
          </a:xfrm>
        </p:grpSpPr>
        <p:sp>
          <p:nvSpPr>
            <p:cNvPr id="10" name="btfpColumnGapBlocker998442">
              <a:extLst>
                <a:ext uri="{FF2B5EF4-FFF2-40B4-BE49-F238E27FC236}">
                  <a16:creationId xmlns:a16="http://schemas.microsoft.com/office/drawing/2014/main" id="{F7D1597D-0EC1-B459-6ED3-BF3D728C9087}"/>
                </a:ext>
              </a:extLst>
            </p:cNvPr>
            <p:cNvSpPr/>
            <p:nvPr/>
          </p:nvSpPr>
          <p:spPr bwMode="gray">
            <a:xfrm>
              <a:off x="116586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 name="btfpColumnGapBlocker367937">
              <a:extLst>
                <a:ext uri="{FF2B5EF4-FFF2-40B4-BE49-F238E27FC236}">
                  <a16:creationId xmlns:a16="http://schemas.microsoft.com/office/drawing/2014/main" id="{258C8459-6E65-40D1-BCBE-20FEC3AC62EA}"/>
                </a:ext>
              </a:extLst>
            </p:cNvPr>
            <p:cNvSpPr/>
            <p:nvPr/>
          </p:nvSpPr>
          <p:spPr bwMode="gray">
            <a:xfrm>
              <a:off x="0" y="692658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 name="btfpColumnIndicator677633">
              <a:extLst>
                <a:ext uri="{FF2B5EF4-FFF2-40B4-BE49-F238E27FC236}">
                  <a16:creationId xmlns:a16="http://schemas.microsoft.com/office/drawing/2014/main" id="{0A75231F-BEAA-669B-A66A-91215BD771CA}"/>
                </a:ext>
              </a:extLst>
            </p:cNvPr>
            <p:cNvCxnSpPr/>
            <p:nvPr/>
          </p:nvCxnSpPr>
          <p:spPr bwMode="gray">
            <a:xfrm flipV="1">
              <a:off x="11658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718272">
              <a:extLst>
                <a:ext uri="{FF2B5EF4-FFF2-40B4-BE49-F238E27FC236}">
                  <a16:creationId xmlns:a16="http://schemas.microsoft.com/office/drawing/2014/main" id="{6590CA69-47B5-5194-5B53-29AD0A6430E4}"/>
                </a:ext>
              </a:extLst>
            </p:cNvPr>
            <p:cNvCxnSpPr/>
            <p:nvPr/>
          </p:nvCxnSpPr>
          <p:spPr bwMode="gray">
            <a:xfrm flipV="1">
              <a:off x="6858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62CEE991-C138-6D33-FE13-14D9C51DCC12}"/>
              </a:ext>
            </a:extLst>
          </p:cNvPr>
          <p:cNvGrpSpPr/>
          <p:nvPr/>
        </p:nvGrpSpPr>
        <p:grpSpPr>
          <a:xfrm>
            <a:off x="0" y="-205740"/>
            <a:ext cx="12192000" cy="137160"/>
            <a:chOff x="0" y="-205740"/>
            <a:chExt cx="12192000" cy="137160"/>
          </a:xfrm>
        </p:grpSpPr>
        <p:sp>
          <p:nvSpPr>
            <p:cNvPr id="9" name="btfpColumnGapBlocker962861">
              <a:extLst>
                <a:ext uri="{FF2B5EF4-FFF2-40B4-BE49-F238E27FC236}">
                  <a16:creationId xmlns:a16="http://schemas.microsoft.com/office/drawing/2014/main" id="{9E327F8D-0CB0-164B-8E24-842F2CCAF29E}"/>
                </a:ext>
              </a:extLst>
            </p:cNvPr>
            <p:cNvSpPr/>
            <p:nvPr/>
          </p:nvSpPr>
          <p:spPr bwMode="gray">
            <a:xfrm>
              <a:off x="116586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 name="btfpColumnGapBlocker727728">
              <a:extLst>
                <a:ext uri="{FF2B5EF4-FFF2-40B4-BE49-F238E27FC236}">
                  <a16:creationId xmlns:a16="http://schemas.microsoft.com/office/drawing/2014/main" id="{BDACE616-2926-593A-51E8-843B8DF6AAEA}"/>
                </a:ext>
              </a:extLst>
            </p:cNvPr>
            <p:cNvSpPr/>
            <p:nvPr/>
          </p:nvSpPr>
          <p:spPr bwMode="gray">
            <a:xfrm>
              <a:off x="0" y="-20574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 name="btfpColumnIndicator634494">
              <a:extLst>
                <a:ext uri="{FF2B5EF4-FFF2-40B4-BE49-F238E27FC236}">
                  <a16:creationId xmlns:a16="http://schemas.microsoft.com/office/drawing/2014/main" id="{2223B309-97F5-4FFC-FA09-915FB5CE64D6}"/>
                </a:ext>
              </a:extLst>
            </p:cNvPr>
            <p:cNvCxnSpPr/>
            <p:nvPr/>
          </p:nvCxnSpPr>
          <p:spPr bwMode="gray">
            <a:xfrm flipV="1">
              <a:off x="11658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680844">
              <a:extLst>
                <a:ext uri="{FF2B5EF4-FFF2-40B4-BE49-F238E27FC236}">
                  <a16:creationId xmlns:a16="http://schemas.microsoft.com/office/drawing/2014/main" id="{D9007587-0188-926E-6E49-FDCA9D89C924}"/>
                </a:ext>
              </a:extLst>
            </p:cNvPr>
            <p:cNvCxnSpPr/>
            <p:nvPr/>
          </p:nvCxnSpPr>
          <p:spPr bwMode="gray">
            <a:xfrm flipV="1">
              <a:off x="6858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D1F53FA-954B-F1DE-47E9-A0D4CF089A34}"/>
              </a:ext>
            </a:extLst>
          </p:cNvPr>
          <p:cNvSpPr>
            <a:spLocks noGrp="1"/>
          </p:cNvSpPr>
          <p:nvPr>
            <p:ph type="body" sz="quarter" idx="10"/>
          </p:nvPr>
        </p:nvSpPr>
        <p:spPr/>
        <p:txBody>
          <a:bodyPr/>
          <a:lstStyle/>
          <a:p>
            <a:r>
              <a:rPr lang="en-US"/>
              <a:t>we will share a compendium which includes all our cx strategy work  </a:t>
            </a:r>
          </a:p>
        </p:txBody>
      </p:sp>
      <p:sp>
        <p:nvSpPr>
          <p:cNvPr id="30" name="Rectangle 29">
            <a:extLst>
              <a:ext uri="{FF2B5EF4-FFF2-40B4-BE49-F238E27FC236}">
                <a16:creationId xmlns:a16="http://schemas.microsoft.com/office/drawing/2014/main" id="{D5DD0696-54F3-4D3C-003D-8138AE2F08B7}"/>
              </a:ext>
            </a:extLst>
          </p:cNvPr>
          <p:cNvSpPr/>
          <p:nvPr/>
        </p:nvSpPr>
        <p:spPr bwMode="gray">
          <a:xfrm>
            <a:off x="685800" y="700373"/>
            <a:ext cx="10972798" cy="5092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b" anchorCtr="0" forceAA="0" compatLnSpc="1">
            <a:prstTxWarp prst="textNoShape">
              <a:avLst/>
            </a:prstTxWarp>
            <a:noAutofit/>
          </a:bodyPr>
          <a:lstStyle/>
          <a:p>
            <a:pPr marL="0" indent="0" algn="ctr">
              <a:buNone/>
            </a:pPr>
            <a:r>
              <a:rPr lang="en-US" b="1">
                <a:solidFill>
                  <a:srgbClr val="000000"/>
                </a:solidFill>
              </a:rPr>
              <a:t>CX strategy compendium – key content:</a:t>
            </a:r>
            <a:endParaRPr lang="en-US">
              <a:solidFill>
                <a:srgbClr val="000000"/>
              </a:solidFill>
            </a:endParaRPr>
          </a:p>
        </p:txBody>
      </p:sp>
      <p:sp>
        <p:nvSpPr>
          <p:cNvPr id="13" name="Rectangle 12">
            <a:extLst>
              <a:ext uri="{FF2B5EF4-FFF2-40B4-BE49-F238E27FC236}">
                <a16:creationId xmlns:a16="http://schemas.microsoft.com/office/drawing/2014/main" id="{EB2EA7F0-5B3B-B3CF-AC00-94C93300520B}"/>
              </a:ext>
            </a:extLst>
          </p:cNvPr>
          <p:cNvSpPr/>
          <p:nvPr/>
        </p:nvSpPr>
        <p:spPr bwMode="gray">
          <a:xfrm>
            <a:off x="685800" y="1219789"/>
            <a:ext cx="10972798" cy="509249"/>
          </a:xfrm>
          <a:prstGeom prst="rect">
            <a:avLst/>
          </a:prstGeom>
          <a:solidFill>
            <a:srgbClr val="02C3F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rgbClr val="FFFFFF"/>
                </a:solidFill>
              </a:rPr>
              <a:t>Point of departure / Case for change: </a:t>
            </a:r>
            <a:r>
              <a:rPr lang="en-US" sz="1400" i="1">
                <a:solidFill>
                  <a:srgbClr val="FFFFFF"/>
                </a:solidFill>
              </a:rPr>
              <a:t>where we are and why CX investment matters</a:t>
            </a:r>
          </a:p>
        </p:txBody>
      </p:sp>
      <p:sp>
        <p:nvSpPr>
          <p:cNvPr id="14" name="Rectangle 13">
            <a:extLst>
              <a:ext uri="{FF2B5EF4-FFF2-40B4-BE49-F238E27FC236}">
                <a16:creationId xmlns:a16="http://schemas.microsoft.com/office/drawing/2014/main" id="{D2ACFD43-3EFE-AD73-12DC-1B9750FFCDED}"/>
              </a:ext>
            </a:extLst>
          </p:cNvPr>
          <p:cNvSpPr/>
          <p:nvPr/>
        </p:nvSpPr>
        <p:spPr bwMode="gray">
          <a:xfrm>
            <a:off x="685800" y="1888865"/>
            <a:ext cx="10972800" cy="3315895"/>
          </a:xfrm>
          <a:prstGeom prst="rect">
            <a:avLst/>
          </a:prstGeom>
          <a:solidFill>
            <a:srgbClr val="2474B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rgbClr val="FFFFFF"/>
                </a:solidFill>
              </a:rPr>
              <a:t>Strategy house and supporting elements: </a:t>
            </a:r>
            <a:r>
              <a:rPr lang="en-US" sz="1400" i="1">
                <a:solidFill>
                  <a:srgbClr val="FFFFFF"/>
                </a:solidFill>
              </a:rPr>
              <a:t>where to play and how to win with CX</a:t>
            </a:r>
          </a:p>
        </p:txBody>
      </p:sp>
      <p:sp>
        <p:nvSpPr>
          <p:cNvPr id="18" name="Rectangle 17">
            <a:extLst>
              <a:ext uri="{FF2B5EF4-FFF2-40B4-BE49-F238E27FC236}">
                <a16:creationId xmlns:a16="http://schemas.microsoft.com/office/drawing/2014/main" id="{19B1D18C-AEC1-2525-62F3-471945DC40DC}"/>
              </a:ext>
            </a:extLst>
          </p:cNvPr>
          <p:cNvSpPr/>
          <p:nvPr/>
        </p:nvSpPr>
        <p:spPr bwMode="gray">
          <a:xfrm>
            <a:off x="914400" y="2330586"/>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CX vision and values: </a:t>
            </a:r>
            <a:r>
              <a:rPr lang="en-US" sz="1400" i="1">
                <a:solidFill>
                  <a:schemeClr val="tx1"/>
                </a:solidFill>
              </a:rPr>
              <a:t>guiding vision, values, and what they mean </a:t>
            </a:r>
          </a:p>
        </p:txBody>
      </p:sp>
      <p:sp>
        <p:nvSpPr>
          <p:cNvPr id="19" name="Rectangle 18">
            <a:extLst>
              <a:ext uri="{FF2B5EF4-FFF2-40B4-BE49-F238E27FC236}">
                <a16:creationId xmlns:a16="http://schemas.microsoft.com/office/drawing/2014/main" id="{4B0FA4F2-7156-E1F2-181C-3FBCACDEAEE1}"/>
              </a:ext>
            </a:extLst>
          </p:cNvPr>
          <p:cNvSpPr/>
          <p:nvPr/>
        </p:nvSpPr>
        <p:spPr bwMode="gray">
          <a:xfrm>
            <a:off x="914400" y="2899901"/>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Priority episodes: </a:t>
            </a:r>
            <a:r>
              <a:rPr lang="en-US" sz="1400" i="1">
                <a:solidFill>
                  <a:schemeClr val="tx1"/>
                </a:solidFill>
              </a:rPr>
              <a:t>prioritized episodes and detail on what good looks like for each </a:t>
            </a:r>
          </a:p>
        </p:txBody>
      </p:sp>
      <p:sp>
        <p:nvSpPr>
          <p:cNvPr id="25" name="Rectangle 24">
            <a:extLst>
              <a:ext uri="{FF2B5EF4-FFF2-40B4-BE49-F238E27FC236}">
                <a16:creationId xmlns:a16="http://schemas.microsoft.com/office/drawing/2014/main" id="{CEEA506A-075E-28AA-1FC7-CB98DA9E69D5}"/>
              </a:ext>
            </a:extLst>
          </p:cNvPr>
          <p:cNvSpPr/>
          <p:nvPr/>
        </p:nvSpPr>
        <p:spPr bwMode="gray">
          <a:xfrm>
            <a:off x="914400" y="3469216"/>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Care navigation: </a:t>
            </a:r>
            <a:r>
              <a:rPr lang="en-US" sz="1400" i="1">
                <a:solidFill>
                  <a:schemeClr val="tx1"/>
                </a:solidFill>
              </a:rPr>
              <a:t>POV on best-in class care navigation</a:t>
            </a:r>
          </a:p>
        </p:txBody>
      </p:sp>
      <p:sp>
        <p:nvSpPr>
          <p:cNvPr id="26" name="Rectangle 25">
            <a:extLst>
              <a:ext uri="{FF2B5EF4-FFF2-40B4-BE49-F238E27FC236}">
                <a16:creationId xmlns:a16="http://schemas.microsoft.com/office/drawing/2014/main" id="{BBA4026B-7798-13FB-CDAF-A95E14AF32C8}"/>
              </a:ext>
            </a:extLst>
          </p:cNvPr>
          <p:cNvSpPr/>
          <p:nvPr/>
        </p:nvSpPr>
        <p:spPr bwMode="gray">
          <a:xfrm>
            <a:off x="914400" y="4038531"/>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Channel engagement: </a:t>
            </a:r>
            <a:r>
              <a:rPr lang="en-US" sz="1400" i="1">
                <a:solidFill>
                  <a:schemeClr val="tx1"/>
                </a:solidFill>
              </a:rPr>
              <a:t>provider alignment and seamless omnichannel experience </a:t>
            </a:r>
          </a:p>
        </p:txBody>
      </p:sp>
      <p:sp>
        <p:nvSpPr>
          <p:cNvPr id="27" name="Rectangle 26">
            <a:extLst>
              <a:ext uri="{FF2B5EF4-FFF2-40B4-BE49-F238E27FC236}">
                <a16:creationId xmlns:a16="http://schemas.microsoft.com/office/drawing/2014/main" id="{8A218597-42BD-D93E-3616-8EC92E3F5CE4}"/>
              </a:ext>
            </a:extLst>
          </p:cNvPr>
          <p:cNvSpPr/>
          <p:nvPr/>
        </p:nvSpPr>
        <p:spPr bwMode="gray">
          <a:xfrm>
            <a:off x="914400" y="4610953"/>
            <a:ext cx="10515600" cy="4245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ctr" anchorCtr="0" forceAA="0" compatLnSpc="1">
            <a:prstTxWarp prst="textNoShape">
              <a:avLst/>
            </a:prstTxWarp>
            <a:noAutofit/>
          </a:bodyPr>
          <a:lstStyle/>
          <a:p>
            <a:pPr marL="0" indent="0" algn="ctr">
              <a:buNone/>
            </a:pPr>
            <a:r>
              <a:rPr lang="en-US" sz="1400" b="1">
                <a:solidFill>
                  <a:schemeClr val="tx1"/>
                </a:solidFill>
              </a:rPr>
              <a:t>Critical enablers:</a:t>
            </a:r>
            <a:r>
              <a:rPr lang="en-US" sz="1400" i="1">
                <a:solidFill>
                  <a:schemeClr val="tx1"/>
                </a:solidFill>
              </a:rPr>
              <a:t> what good looks like for foundational elements needed to drive best-in-class CX</a:t>
            </a:r>
          </a:p>
        </p:txBody>
      </p:sp>
      <p:sp>
        <p:nvSpPr>
          <p:cNvPr id="28" name="Rectangle 27">
            <a:extLst>
              <a:ext uri="{FF2B5EF4-FFF2-40B4-BE49-F238E27FC236}">
                <a16:creationId xmlns:a16="http://schemas.microsoft.com/office/drawing/2014/main" id="{FD140220-5A35-1952-C808-475BD17CE5DC}"/>
              </a:ext>
            </a:extLst>
          </p:cNvPr>
          <p:cNvSpPr/>
          <p:nvPr/>
        </p:nvSpPr>
        <p:spPr bwMode="gray">
          <a:xfrm>
            <a:off x="685800" y="6012619"/>
            <a:ext cx="10972800" cy="509249"/>
          </a:xfrm>
          <a:prstGeom prst="rect">
            <a:avLst/>
          </a:prstGeom>
          <a:solidFill>
            <a:srgbClr val="0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rgbClr val="FFFFFF"/>
                </a:solidFill>
              </a:rPr>
              <a:t>Business case overview: </a:t>
            </a:r>
            <a:r>
              <a:rPr lang="en-US" sz="1400" i="1">
                <a:solidFill>
                  <a:srgbClr val="FFFFFF"/>
                </a:solidFill>
              </a:rPr>
              <a:t>order of magnitude of potential benefit from CX investments</a:t>
            </a:r>
          </a:p>
        </p:txBody>
      </p:sp>
      <p:sp>
        <p:nvSpPr>
          <p:cNvPr id="29" name="Rectangle 28">
            <a:extLst>
              <a:ext uri="{FF2B5EF4-FFF2-40B4-BE49-F238E27FC236}">
                <a16:creationId xmlns:a16="http://schemas.microsoft.com/office/drawing/2014/main" id="{891F7692-78EA-5651-4343-11CC399DA859}"/>
              </a:ext>
            </a:extLst>
          </p:cNvPr>
          <p:cNvSpPr/>
          <p:nvPr/>
        </p:nvSpPr>
        <p:spPr bwMode="gray">
          <a:xfrm>
            <a:off x="685800" y="5357114"/>
            <a:ext cx="10972800" cy="509249"/>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rgbClr val="FFFFFF"/>
                </a:solidFill>
              </a:rPr>
              <a:t>Governance: </a:t>
            </a:r>
            <a:r>
              <a:rPr lang="en-US" sz="1400" i="1">
                <a:solidFill>
                  <a:srgbClr val="FFFFFF"/>
                </a:solidFill>
              </a:rPr>
              <a:t>organizational design and data driven decision-making to drive success</a:t>
            </a:r>
          </a:p>
        </p:txBody>
      </p:sp>
    </p:spTree>
    <p:extLst>
      <p:ext uri="{BB962C8B-B14F-4D97-AF65-F5344CB8AC3E}">
        <p14:creationId xmlns:p14="http://schemas.microsoft.com/office/powerpoint/2010/main" val="1009616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B829C8D3-6EF9-9A74-4239-1F70F0F529DB}"/>
              </a:ext>
            </a:extLst>
          </p:cNvPr>
          <p:cNvGrpSpPr/>
          <p:nvPr/>
        </p:nvGrpSpPr>
        <p:grpSpPr>
          <a:xfrm>
            <a:off x="0" y="6926580"/>
            <a:ext cx="12192000" cy="137160"/>
            <a:chOff x="0" y="6926580"/>
            <a:chExt cx="12192000" cy="137160"/>
          </a:xfrm>
        </p:grpSpPr>
        <p:sp>
          <p:nvSpPr>
            <p:cNvPr id="10" name="btfpColumnGapBlocker456886">
              <a:extLst>
                <a:ext uri="{FF2B5EF4-FFF2-40B4-BE49-F238E27FC236}">
                  <a16:creationId xmlns:a16="http://schemas.microsoft.com/office/drawing/2014/main" id="{5670AD6C-A81A-9380-3784-16A9A6598CC9}"/>
                </a:ext>
              </a:extLst>
            </p:cNvPr>
            <p:cNvSpPr/>
            <p:nvPr/>
          </p:nvSpPr>
          <p:spPr bwMode="gray">
            <a:xfrm>
              <a:off x="116586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 name="btfpColumnGapBlocker863834">
              <a:extLst>
                <a:ext uri="{FF2B5EF4-FFF2-40B4-BE49-F238E27FC236}">
                  <a16:creationId xmlns:a16="http://schemas.microsoft.com/office/drawing/2014/main" id="{222FED96-223F-0CB2-40B7-11006E36585A}"/>
                </a:ext>
              </a:extLst>
            </p:cNvPr>
            <p:cNvSpPr/>
            <p:nvPr/>
          </p:nvSpPr>
          <p:spPr bwMode="gray">
            <a:xfrm>
              <a:off x="0" y="692658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 name="btfpColumnIndicator525511">
              <a:extLst>
                <a:ext uri="{FF2B5EF4-FFF2-40B4-BE49-F238E27FC236}">
                  <a16:creationId xmlns:a16="http://schemas.microsoft.com/office/drawing/2014/main" id="{212D4714-43CA-C030-60D3-3755DC8858B4}"/>
                </a:ext>
              </a:extLst>
            </p:cNvPr>
            <p:cNvCxnSpPr/>
            <p:nvPr/>
          </p:nvCxnSpPr>
          <p:spPr bwMode="gray">
            <a:xfrm flipV="1">
              <a:off x="11658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485009">
              <a:extLst>
                <a:ext uri="{FF2B5EF4-FFF2-40B4-BE49-F238E27FC236}">
                  <a16:creationId xmlns:a16="http://schemas.microsoft.com/office/drawing/2014/main" id="{6F776EB2-4550-C22B-A466-F29C155EE2A4}"/>
                </a:ext>
              </a:extLst>
            </p:cNvPr>
            <p:cNvCxnSpPr/>
            <p:nvPr/>
          </p:nvCxnSpPr>
          <p:spPr bwMode="gray">
            <a:xfrm flipV="1">
              <a:off x="6858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568E4AA8-06C8-4AD5-E74A-67DD2CA9E98A}"/>
              </a:ext>
            </a:extLst>
          </p:cNvPr>
          <p:cNvGrpSpPr/>
          <p:nvPr/>
        </p:nvGrpSpPr>
        <p:grpSpPr>
          <a:xfrm>
            <a:off x="0" y="-205740"/>
            <a:ext cx="12192000" cy="137160"/>
            <a:chOff x="0" y="-205740"/>
            <a:chExt cx="12192000" cy="137160"/>
          </a:xfrm>
        </p:grpSpPr>
        <p:sp>
          <p:nvSpPr>
            <p:cNvPr id="9" name="btfpColumnGapBlocker683427">
              <a:extLst>
                <a:ext uri="{FF2B5EF4-FFF2-40B4-BE49-F238E27FC236}">
                  <a16:creationId xmlns:a16="http://schemas.microsoft.com/office/drawing/2014/main" id="{8E4BE5AC-5E1E-ACE1-F46A-2015AE9D1F3B}"/>
                </a:ext>
              </a:extLst>
            </p:cNvPr>
            <p:cNvSpPr/>
            <p:nvPr/>
          </p:nvSpPr>
          <p:spPr bwMode="gray">
            <a:xfrm>
              <a:off x="116586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 name="btfpColumnGapBlocker835034">
              <a:extLst>
                <a:ext uri="{FF2B5EF4-FFF2-40B4-BE49-F238E27FC236}">
                  <a16:creationId xmlns:a16="http://schemas.microsoft.com/office/drawing/2014/main" id="{26A7C8FC-976F-A44B-D534-207D95E3AEED}"/>
                </a:ext>
              </a:extLst>
            </p:cNvPr>
            <p:cNvSpPr/>
            <p:nvPr/>
          </p:nvSpPr>
          <p:spPr bwMode="gray">
            <a:xfrm>
              <a:off x="0" y="-20574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 name="btfpColumnIndicator910580">
              <a:extLst>
                <a:ext uri="{FF2B5EF4-FFF2-40B4-BE49-F238E27FC236}">
                  <a16:creationId xmlns:a16="http://schemas.microsoft.com/office/drawing/2014/main" id="{8988EF31-4D6F-9452-2071-0BB8F575CB21}"/>
                </a:ext>
              </a:extLst>
            </p:cNvPr>
            <p:cNvCxnSpPr/>
            <p:nvPr/>
          </p:nvCxnSpPr>
          <p:spPr bwMode="gray">
            <a:xfrm flipV="1">
              <a:off x="11658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769736">
              <a:extLst>
                <a:ext uri="{FF2B5EF4-FFF2-40B4-BE49-F238E27FC236}">
                  <a16:creationId xmlns:a16="http://schemas.microsoft.com/office/drawing/2014/main" id="{20095353-5082-1BC1-5EC9-F46061F58B6B}"/>
                </a:ext>
              </a:extLst>
            </p:cNvPr>
            <p:cNvCxnSpPr/>
            <p:nvPr/>
          </p:nvCxnSpPr>
          <p:spPr bwMode="gray">
            <a:xfrm flipV="1">
              <a:off x="6858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90FB8B0F-0450-CAE6-26D4-7C9465269FCA}"/>
              </a:ext>
            </a:extLst>
          </p:cNvPr>
          <p:cNvSpPr>
            <a:spLocks noGrp="1"/>
          </p:cNvSpPr>
          <p:nvPr>
            <p:ph type="body" sz="quarter" idx="10"/>
          </p:nvPr>
        </p:nvSpPr>
        <p:spPr/>
        <p:txBody>
          <a:bodyPr/>
          <a:lstStyle/>
          <a:p>
            <a:r>
              <a:rPr lang="en-US"/>
              <a:t>Immediate next steps </a:t>
            </a:r>
          </a:p>
        </p:txBody>
      </p:sp>
      <p:sp>
        <p:nvSpPr>
          <p:cNvPr id="13" name="btfpBulletedList794054">
            <a:extLst>
              <a:ext uri="{FF2B5EF4-FFF2-40B4-BE49-F238E27FC236}">
                <a16:creationId xmlns:a16="http://schemas.microsoft.com/office/drawing/2014/main" id="{AAC89E08-D142-0FE8-4EAB-4BD27295C4D8}"/>
              </a:ext>
            </a:extLst>
          </p:cNvPr>
          <p:cNvSpPr txBox="1"/>
          <p:nvPr>
            <p:custDataLst>
              <p:tags r:id="rId2"/>
            </p:custDataLst>
          </p:nvPr>
        </p:nvSpPr>
        <p:spPr bwMode="gray">
          <a:xfrm>
            <a:off x="685800" y="1270000"/>
            <a:ext cx="10972800" cy="2442583"/>
          </a:xfrm>
          <a:prstGeom prst="rect">
            <a:avLst/>
          </a:prstGeom>
          <a:noFill/>
        </p:spPr>
        <p:txBody>
          <a:bodyPr vert="horz" wrap="square" lIns="36000" tIns="36000" rIns="36000" bIns="36000" rtlCol="0">
            <a:spAutoFit/>
          </a:bodyPr>
          <a:lstStyle/>
          <a:p>
            <a:pPr>
              <a:spcBef>
                <a:spcPts val="2400"/>
              </a:spcBef>
            </a:pPr>
            <a:r>
              <a:rPr lang="en-US" sz="1800"/>
              <a:t>Confirm initiative owners and assign episode owners</a:t>
            </a:r>
          </a:p>
          <a:p>
            <a:pPr lvl="1">
              <a:spcBef>
                <a:spcPts val="1200"/>
              </a:spcBef>
            </a:pPr>
            <a:r>
              <a:rPr lang="en-US" sz="1600"/>
              <a:t>Each episode owner to develop charter, identify required cross-functional input and involvement, build detailed workplan / backlog, and quantify required investments</a:t>
            </a:r>
          </a:p>
          <a:p>
            <a:pPr>
              <a:spcBef>
                <a:spcPts val="2400"/>
              </a:spcBef>
            </a:pPr>
            <a:r>
              <a:rPr lang="en-US" sz="1800"/>
              <a:t>Discuss trade-offs and any required re-prioritization of work in flight</a:t>
            </a:r>
          </a:p>
          <a:p>
            <a:pPr>
              <a:spcBef>
                <a:spcPts val="2400"/>
              </a:spcBef>
            </a:pPr>
            <a:r>
              <a:rPr lang="en-US" sz="1800"/>
              <a:t>Schedule regular touchpoints to ensure progress at both EMT and at working group level (share updates, escalate roadblocks)</a:t>
            </a:r>
          </a:p>
        </p:txBody>
      </p:sp>
    </p:spTree>
    <p:custDataLst>
      <p:tags r:id="rId1"/>
    </p:custDataLst>
    <p:extLst>
      <p:ext uri="{BB962C8B-B14F-4D97-AF65-F5344CB8AC3E}">
        <p14:creationId xmlns:p14="http://schemas.microsoft.com/office/powerpoint/2010/main" val="1963411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btfpColumnIndicatorGroup2">
            <a:extLst>
              <a:ext uri="{FF2B5EF4-FFF2-40B4-BE49-F238E27FC236}">
                <a16:creationId xmlns:a16="http://schemas.microsoft.com/office/drawing/2014/main" id="{10888B9B-1062-8AF2-8EE0-C6233945E033}"/>
              </a:ext>
            </a:extLst>
          </p:cNvPr>
          <p:cNvGrpSpPr/>
          <p:nvPr/>
        </p:nvGrpSpPr>
        <p:grpSpPr>
          <a:xfrm>
            <a:off x="0" y="6926580"/>
            <a:ext cx="12192000" cy="137160"/>
            <a:chOff x="0" y="6926580"/>
            <a:chExt cx="12192000" cy="137160"/>
          </a:xfrm>
        </p:grpSpPr>
        <p:sp>
          <p:nvSpPr>
            <p:cNvPr id="21" name="btfpColumnGapBlocker404439">
              <a:extLst>
                <a:ext uri="{FF2B5EF4-FFF2-40B4-BE49-F238E27FC236}">
                  <a16:creationId xmlns:a16="http://schemas.microsoft.com/office/drawing/2014/main" id="{02389E86-6950-0C57-D336-14D894A58249}"/>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9" name="btfpColumnGapBlocker363125">
              <a:extLst>
                <a:ext uri="{FF2B5EF4-FFF2-40B4-BE49-F238E27FC236}">
                  <a16:creationId xmlns:a16="http://schemas.microsoft.com/office/drawing/2014/main" id="{0A0588EE-8EC8-71F4-1759-D60E3CE0F7B9}"/>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7" name="btfpColumnIndicator668948">
              <a:extLst>
                <a:ext uri="{FF2B5EF4-FFF2-40B4-BE49-F238E27FC236}">
                  <a16:creationId xmlns:a16="http://schemas.microsoft.com/office/drawing/2014/main" id="{432D5A1F-7463-DC4D-C431-3B0C59A28A46}"/>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5" name="btfpColumnIndicator417809">
              <a:extLst>
                <a:ext uri="{FF2B5EF4-FFF2-40B4-BE49-F238E27FC236}">
                  <a16:creationId xmlns:a16="http://schemas.microsoft.com/office/drawing/2014/main" id="{767220F1-AD48-9362-13FE-6A9EFAF456A9}"/>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 name="btfpColumnIndicatorGroup1">
            <a:extLst>
              <a:ext uri="{FF2B5EF4-FFF2-40B4-BE49-F238E27FC236}">
                <a16:creationId xmlns:a16="http://schemas.microsoft.com/office/drawing/2014/main" id="{29A2EAAD-19C6-8DBE-8EA4-4C86919AA751}"/>
              </a:ext>
            </a:extLst>
          </p:cNvPr>
          <p:cNvGrpSpPr/>
          <p:nvPr/>
        </p:nvGrpSpPr>
        <p:grpSpPr>
          <a:xfrm>
            <a:off x="0" y="-205740"/>
            <a:ext cx="12192000" cy="137160"/>
            <a:chOff x="0" y="-205740"/>
            <a:chExt cx="12192000" cy="137160"/>
          </a:xfrm>
        </p:grpSpPr>
        <p:sp>
          <p:nvSpPr>
            <p:cNvPr id="20" name="btfpColumnGapBlocker119008">
              <a:extLst>
                <a:ext uri="{FF2B5EF4-FFF2-40B4-BE49-F238E27FC236}">
                  <a16:creationId xmlns:a16="http://schemas.microsoft.com/office/drawing/2014/main" id="{FD444AED-B8C0-1B05-2A19-A95175561700}"/>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8" name="btfpColumnGapBlocker843047">
              <a:extLst>
                <a:ext uri="{FF2B5EF4-FFF2-40B4-BE49-F238E27FC236}">
                  <a16:creationId xmlns:a16="http://schemas.microsoft.com/office/drawing/2014/main" id="{84F6B7CC-E567-7689-5167-75F9D14879B1}"/>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6" name="btfpColumnIndicator642190">
              <a:extLst>
                <a:ext uri="{FF2B5EF4-FFF2-40B4-BE49-F238E27FC236}">
                  <a16:creationId xmlns:a16="http://schemas.microsoft.com/office/drawing/2014/main" id="{40A34656-209B-76C9-9910-542CB687822D}"/>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594444">
              <a:extLst>
                <a:ext uri="{FF2B5EF4-FFF2-40B4-BE49-F238E27FC236}">
                  <a16:creationId xmlns:a16="http://schemas.microsoft.com/office/drawing/2014/main" id="{B2220E79-6993-426D-1CD6-CB5689B3879F}"/>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3" name="btfpLayoutConfig" hidden="1"/>
          <p:cNvSpPr txBox="1"/>
          <p:nvPr/>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overall_0_131600703282246985 columns_1_131600694444874709 </a:t>
            </a:r>
          </a:p>
        </p:txBody>
      </p:sp>
      <p:sp>
        <p:nvSpPr>
          <p:cNvPr id="10" name="TextBox 9"/>
          <p:cNvSpPr txBox="1"/>
          <p:nvPr/>
        </p:nvSpPr>
        <p:spPr bwMode="gray">
          <a:xfrm>
            <a:off x="334963" y="4052072"/>
            <a:ext cx="7589837" cy="1088366"/>
          </a:xfrm>
          <a:prstGeom prst="rect">
            <a:avLst/>
          </a:prstGeom>
          <a:noFill/>
        </p:spPr>
        <p:txBody>
          <a:bodyPr wrap="square" lIns="36000" tIns="36000" rIns="36000" bIns="36000" rtlCol="0">
            <a:spAutoFit/>
          </a:bodyPr>
          <a:lstStyle/>
          <a:p>
            <a:pPr marL="0" indent="0">
              <a:buNone/>
            </a:pPr>
            <a:r>
              <a:rPr lang="en-US" sz="6600">
                <a:solidFill>
                  <a:srgbClr val="FD5D3B"/>
                </a:solidFill>
              </a:rPr>
              <a:t>Detailed roadmaps</a:t>
            </a:r>
          </a:p>
        </p:txBody>
      </p:sp>
      <p:grpSp>
        <p:nvGrpSpPr>
          <p:cNvPr id="30" name="Group 29"/>
          <p:cNvGrpSpPr/>
          <p:nvPr/>
        </p:nvGrpSpPr>
        <p:grpSpPr>
          <a:xfrm>
            <a:off x="340468" y="3852339"/>
            <a:ext cx="11517550" cy="2160403"/>
            <a:chOff x="340468" y="4040118"/>
            <a:chExt cx="11517550" cy="2160403"/>
          </a:xfrm>
        </p:grpSpPr>
        <p:sp>
          <p:nvSpPr>
            <p:cNvPr id="23" name="Freeform 22"/>
            <p:cNvSpPr/>
            <p:nvPr/>
          </p:nvSpPr>
          <p:spPr bwMode="gray">
            <a:xfrm>
              <a:off x="340468" y="5415999"/>
              <a:ext cx="8234669" cy="784522"/>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7704306 w 11517549"/>
                <a:gd name="connsiteY2" fmla="*/ 1098999 h 2781884"/>
                <a:gd name="connsiteX3" fmla="*/ 7247106 w 11517549"/>
                <a:gd name="connsiteY3" fmla="*/ 1040633 h 2781884"/>
                <a:gd name="connsiteX4" fmla="*/ 9527905 w 11517549"/>
                <a:gd name="connsiteY4" fmla="*/ 835003 h 2781884"/>
                <a:gd name="connsiteX5" fmla="*/ 8599251 w 11517549"/>
                <a:gd name="connsiteY5" fmla="*/ 2781884 h 2781884"/>
                <a:gd name="connsiteX6" fmla="*/ 11517549 w 11517549"/>
                <a:gd name="connsiteY6" fmla="*/ 2781884 h 2781884"/>
                <a:gd name="connsiteX0" fmla="*/ 0 w 11517549"/>
                <a:gd name="connsiteY0" fmla="*/ 1741251 h 1741251"/>
                <a:gd name="connsiteX1" fmla="*/ 8171234 w 11517549"/>
                <a:gd name="connsiteY1" fmla="*/ 1741251 h 1741251"/>
                <a:gd name="connsiteX2" fmla="*/ 7704306 w 11517549"/>
                <a:gd name="connsiteY2" fmla="*/ 58366 h 1741251"/>
                <a:gd name="connsiteX3" fmla="*/ 7247106 w 11517549"/>
                <a:gd name="connsiteY3" fmla="*/ 0 h 1741251"/>
                <a:gd name="connsiteX4" fmla="*/ 8599251 w 11517549"/>
                <a:gd name="connsiteY4" fmla="*/ 1741251 h 1741251"/>
                <a:gd name="connsiteX5" fmla="*/ 11517549 w 11517549"/>
                <a:gd name="connsiteY5" fmla="*/ 1741251 h 1741251"/>
                <a:gd name="connsiteX0" fmla="*/ 0 w 11517549"/>
                <a:gd name="connsiteY0" fmla="*/ 2240361 h 2240361"/>
                <a:gd name="connsiteX1" fmla="*/ 8171234 w 11517549"/>
                <a:gd name="connsiteY1" fmla="*/ 2240361 h 2240361"/>
                <a:gd name="connsiteX2" fmla="*/ 7704306 w 11517549"/>
                <a:gd name="connsiteY2" fmla="*/ 55747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19596 w 11517549"/>
                <a:gd name="connsiteY2" fmla="*/ 883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1525 h 2231525"/>
                <a:gd name="connsiteX1" fmla="*/ 8171234 w 11517549"/>
                <a:gd name="connsiteY1" fmla="*/ 2231525 h 2231525"/>
                <a:gd name="connsiteX2" fmla="*/ 8123406 w 11517549"/>
                <a:gd name="connsiteY2" fmla="*/ 0 h 2231525"/>
                <a:gd name="connsiteX3" fmla="*/ 8571612 w 11517549"/>
                <a:gd name="connsiteY3" fmla="*/ 391027 h 2231525"/>
                <a:gd name="connsiteX4" fmla="*/ 8599251 w 11517549"/>
                <a:gd name="connsiteY4" fmla="*/ 2231525 h 2231525"/>
                <a:gd name="connsiteX5" fmla="*/ 11517549 w 11517549"/>
                <a:gd name="connsiteY5" fmla="*/ 2231525 h 2231525"/>
                <a:gd name="connsiteX0" fmla="*/ 0 w 11517549"/>
                <a:gd name="connsiteY0" fmla="*/ 2231525 h 2231525"/>
                <a:gd name="connsiteX1" fmla="*/ 8171234 w 11517549"/>
                <a:gd name="connsiteY1" fmla="*/ 2231525 h 2231525"/>
                <a:gd name="connsiteX2" fmla="*/ 8123406 w 11517549"/>
                <a:gd name="connsiteY2" fmla="*/ 0 h 2231525"/>
                <a:gd name="connsiteX3" fmla="*/ 8591599 w 11517549"/>
                <a:gd name="connsiteY3" fmla="*/ 1807597 h 2231525"/>
                <a:gd name="connsiteX4" fmla="*/ 8599251 w 11517549"/>
                <a:gd name="connsiteY4" fmla="*/ 2231525 h 2231525"/>
                <a:gd name="connsiteX5" fmla="*/ 11517549 w 11517549"/>
                <a:gd name="connsiteY5" fmla="*/ 2231525 h 2231525"/>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82"/>
                <a:gd name="connsiteX1" fmla="*/ 7853413 w 11517549"/>
                <a:gd name="connsiteY1" fmla="*/ 422782 h 422782"/>
                <a:gd name="connsiteX2" fmla="*/ 8171234 w 11517549"/>
                <a:gd name="connsiteY2" fmla="*/ 422712 h 422782"/>
                <a:gd name="connsiteX3" fmla="*/ 8171110 w 11517549"/>
                <a:gd name="connsiteY3" fmla="*/ 0 h 422782"/>
                <a:gd name="connsiteX4" fmla="*/ 8598743 w 11517549"/>
                <a:gd name="connsiteY4" fmla="*/ 1165 h 422782"/>
                <a:gd name="connsiteX5" fmla="*/ 8594488 w 11517549"/>
                <a:gd name="connsiteY5" fmla="*/ 422712 h 422782"/>
                <a:gd name="connsiteX6" fmla="*/ 11517549 w 11517549"/>
                <a:gd name="connsiteY6"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11517549 w 11517549"/>
                <a:gd name="connsiteY7"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332170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144051 w 11517549"/>
                <a:gd name="connsiteY8" fmla="*/ 418019 h 422782"/>
                <a:gd name="connsiteX9" fmla="*/ 9332170 w 11517549"/>
                <a:gd name="connsiteY9" fmla="*/ 420401 h 422782"/>
                <a:gd name="connsiteX10" fmla="*/ 11517549 w 11517549"/>
                <a:gd name="connsiteY10"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13082 w 11517549"/>
                <a:gd name="connsiteY8" fmla="*/ 418019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08358 w 11517549"/>
                <a:gd name="connsiteY9" fmla="*/ 5606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13069 w 11517549"/>
                <a:gd name="connsiteY8" fmla="*/ 1300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853413 w 11517549"/>
                <a:gd name="connsiteY3" fmla="*/ 422782 h 422782"/>
                <a:gd name="connsiteX4" fmla="*/ 8171234 w 11517549"/>
                <a:gd name="connsiteY4" fmla="*/ 422712 h 422782"/>
                <a:gd name="connsiteX5" fmla="*/ 8171110 w 11517549"/>
                <a:gd name="connsiteY5" fmla="*/ 0 h 422782"/>
                <a:gd name="connsiteX6" fmla="*/ 8598743 w 11517549"/>
                <a:gd name="connsiteY6" fmla="*/ 1165 h 422782"/>
                <a:gd name="connsiteX7" fmla="*/ 8594488 w 11517549"/>
                <a:gd name="connsiteY7" fmla="*/ 422712 h 422782"/>
                <a:gd name="connsiteX8" fmla="*/ 8913069 w 11517549"/>
                <a:gd name="connsiteY8" fmla="*/ 422782 h 422782"/>
                <a:gd name="connsiteX9" fmla="*/ 8913069 w 11517549"/>
                <a:gd name="connsiteY9" fmla="*/ 1300 h 422782"/>
                <a:gd name="connsiteX10" fmla="*/ 9336933 w 11517549"/>
                <a:gd name="connsiteY10" fmla="*/ 1300 h 422782"/>
                <a:gd name="connsiteX11" fmla="*/ 9332170 w 11517549"/>
                <a:gd name="connsiteY11" fmla="*/ 420401 h 422782"/>
                <a:gd name="connsiteX12" fmla="*/ 11517549 w 11517549"/>
                <a:gd name="connsiteY12"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717682 w 11517549"/>
                <a:gd name="connsiteY3" fmla="*/ 422782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3793 h 423863"/>
                <a:gd name="connsiteX1" fmla="*/ 7431932 w 11517549"/>
                <a:gd name="connsiteY1" fmla="*/ 423863 h 423863"/>
                <a:gd name="connsiteX2" fmla="*/ 7517657 w 11517549"/>
                <a:gd name="connsiteY2" fmla="*/ 421482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434313 w 11517549"/>
                <a:gd name="connsiteY2" fmla="*/ 1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667467 w 11517549"/>
                <a:gd name="connsiteY2" fmla="*/ 174866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2712 h 422782"/>
                <a:gd name="connsiteX1" fmla="*/ 7431932 w 11517549"/>
                <a:gd name="connsiteY1" fmla="*/ 422782 h 422782"/>
                <a:gd name="connsiteX2" fmla="*/ 7667467 w 11517549"/>
                <a:gd name="connsiteY2" fmla="*/ 173785 h 422782"/>
                <a:gd name="connsiteX3" fmla="*/ 7779290 w 11517549"/>
                <a:gd name="connsiteY3" fmla="*/ 261217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1547 h 421617"/>
                <a:gd name="connsiteX1" fmla="*/ 7431932 w 11517549"/>
                <a:gd name="connsiteY1" fmla="*/ 421617 h 421617"/>
                <a:gd name="connsiteX2" fmla="*/ 7667467 w 11517549"/>
                <a:gd name="connsiteY2" fmla="*/ 172620 h 421617"/>
                <a:gd name="connsiteX3" fmla="*/ 7779290 w 11517549"/>
                <a:gd name="connsiteY3" fmla="*/ 260052 h 421617"/>
                <a:gd name="connsiteX4" fmla="*/ 7853413 w 11517549"/>
                <a:gd name="connsiteY4" fmla="*/ 421617 h 421617"/>
                <a:gd name="connsiteX5" fmla="*/ 8171234 w 11517549"/>
                <a:gd name="connsiteY5" fmla="*/ 421547 h 421617"/>
                <a:gd name="connsiteX6" fmla="*/ 8598743 w 11517549"/>
                <a:gd name="connsiteY6" fmla="*/ 0 h 421617"/>
                <a:gd name="connsiteX7" fmla="*/ 8594488 w 11517549"/>
                <a:gd name="connsiteY7" fmla="*/ 421547 h 421617"/>
                <a:gd name="connsiteX8" fmla="*/ 8913069 w 11517549"/>
                <a:gd name="connsiteY8" fmla="*/ 421617 h 421617"/>
                <a:gd name="connsiteX9" fmla="*/ 8913069 w 11517549"/>
                <a:gd name="connsiteY9" fmla="*/ 135 h 421617"/>
                <a:gd name="connsiteX10" fmla="*/ 9336933 w 11517549"/>
                <a:gd name="connsiteY10" fmla="*/ 135 h 421617"/>
                <a:gd name="connsiteX11" fmla="*/ 9332170 w 11517549"/>
                <a:gd name="connsiteY11" fmla="*/ 419236 h 421617"/>
                <a:gd name="connsiteX12" fmla="*/ 11517549 w 11517549"/>
                <a:gd name="connsiteY12" fmla="*/ 421547 h 421617"/>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8913069 w 11517549"/>
                <a:gd name="connsiteY8" fmla="*/ 0 h 421482"/>
                <a:gd name="connsiteX9" fmla="*/ 9336933 w 11517549"/>
                <a:gd name="connsiteY9" fmla="*/ 0 h 421482"/>
                <a:gd name="connsiteX10" fmla="*/ 9332170 w 11517549"/>
                <a:gd name="connsiteY10" fmla="*/ 419101 h 421482"/>
                <a:gd name="connsiteX11" fmla="*/ 11517549 w 11517549"/>
                <a:gd name="connsiteY11"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8137569 w 11517549"/>
                <a:gd name="connsiteY4" fmla="*/ 323121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749073"/>
                <a:gd name="connsiteX1" fmla="*/ 7431932 w 11517549"/>
                <a:gd name="connsiteY1" fmla="*/ 421482 h 749073"/>
                <a:gd name="connsiteX2" fmla="*/ 7667467 w 11517549"/>
                <a:gd name="connsiteY2" fmla="*/ 172485 h 749073"/>
                <a:gd name="connsiteX3" fmla="*/ 8234669 w 11517549"/>
                <a:gd name="connsiteY3" fmla="*/ 729868 h 749073"/>
                <a:gd name="connsiteX4" fmla="*/ 8137569 w 11517549"/>
                <a:gd name="connsiteY4" fmla="*/ 323121 h 749073"/>
                <a:gd name="connsiteX5" fmla="*/ 8171234 w 11517549"/>
                <a:gd name="connsiteY5" fmla="*/ 421412 h 749073"/>
                <a:gd name="connsiteX6" fmla="*/ 8594488 w 11517549"/>
                <a:gd name="connsiteY6" fmla="*/ 421412 h 749073"/>
                <a:gd name="connsiteX7" fmla="*/ 8913069 w 11517549"/>
                <a:gd name="connsiteY7" fmla="*/ 421482 h 749073"/>
                <a:gd name="connsiteX8" fmla="*/ 9336933 w 11517549"/>
                <a:gd name="connsiteY8" fmla="*/ 0 h 749073"/>
                <a:gd name="connsiteX9" fmla="*/ 9332170 w 11517549"/>
                <a:gd name="connsiteY9" fmla="*/ 419101 h 749073"/>
                <a:gd name="connsiteX10" fmla="*/ 11517549 w 11517549"/>
                <a:gd name="connsiteY10" fmla="*/ 421412 h 749073"/>
                <a:gd name="connsiteX0" fmla="*/ 0 w 11517549"/>
                <a:gd name="connsiteY0" fmla="*/ 421412 h 982509"/>
                <a:gd name="connsiteX1" fmla="*/ 7431932 w 11517549"/>
                <a:gd name="connsiteY1" fmla="*/ 421482 h 982509"/>
                <a:gd name="connsiteX2" fmla="*/ 7667467 w 11517549"/>
                <a:gd name="connsiteY2" fmla="*/ 172485 h 982509"/>
                <a:gd name="connsiteX3" fmla="*/ 8234669 w 11517549"/>
                <a:gd name="connsiteY3" fmla="*/ 729868 h 982509"/>
                <a:gd name="connsiteX4" fmla="*/ 8013706 w 11517549"/>
                <a:gd name="connsiteY4" fmla="*/ 982509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248927 h 810024"/>
                <a:gd name="connsiteX1" fmla="*/ 7431932 w 11517549"/>
                <a:gd name="connsiteY1" fmla="*/ 248997 h 810024"/>
                <a:gd name="connsiteX2" fmla="*/ 7667467 w 11517549"/>
                <a:gd name="connsiteY2" fmla="*/ 0 h 810024"/>
                <a:gd name="connsiteX3" fmla="*/ 8234669 w 11517549"/>
                <a:gd name="connsiteY3" fmla="*/ 557383 h 810024"/>
                <a:gd name="connsiteX4" fmla="*/ 8013706 w 11517549"/>
                <a:gd name="connsiteY4" fmla="*/ 810024 h 810024"/>
                <a:gd name="connsiteX5" fmla="*/ 8171234 w 11517549"/>
                <a:gd name="connsiteY5" fmla="*/ 248927 h 810024"/>
                <a:gd name="connsiteX6" fmla="*/ 8594488 w 11517549"/>
                <a:gd name="connsiteY6" fmla="*/ 248927 h 810024"/>
                <a:gd name="connsiteX7" fmla="*/ 8913069 w 11517549"/>
                <a:gd name="connsiteY7" fmla="*/ 248997 h 810024"/>
                <a:gd name="connsiteX8" fmla="*/ 9332170 w 11517549"/>
                <a:gd name="connsiteY8" fmla="*/ 246616 h 810024"/>
                <a:gd name="connsiteX9" fmla="*/ 11517549 w 11517549"/>
                <a:gd name="connsiteY9" fmla="*/ 248927 h 810024"/>
                <a:gd name="connsiteX0" fmla="*/ 0 w 11517549"/>
                <a:gd name="connsiteY0" fmla="*/ 248927 h 810024"/>
                <a:gd name="connsiteX1" fmla="*/ 7431932 w 11517549"/>
                <a:gd name="connsiteY1" fmla="*/ 248997 h 810024"/>
                <a:gd name="connsiteX2" fmla="*/ 7667467 w 11517549"/>
                <a:gd name="connsiteY2" fmla="*/ 0 h 810024"/>
                <a:gd name="connsiteX3" fmla="*/ 8234669 w 11517549"/>
                <a:gd name="connsiteY3" fmla="*/ 557383 h 810024"/>
                <a:gd name="connsiteX4" fmla="*/ 8013706 w 11517549"/>
                <a:gd name="connsiteY4" fmla="*/ 810024 h 810024"/>
                <a:gd name="connsiteX5" fmla="*/ 8171234 w 11517549"/>
                <a:gd name="connsiteY5" fmla="*/ 248927 h 810024"/>
                <a:gd name="connsiteX6" fmla="*/ 8594488 w 11517549"/>
                <a:gd name="connsiteY6" fmla="*/ 248927 h 810024"/>
                <a:gd name="connsiteX7" fmla="*/ 8913069 w 11517549"/>
                <a:gd name="connsiteY7" fmla="*/ 248997 h 810024"/>
                <a:gd name="connsiteX8" fmla="*/ 11517549 w 11517549"/>
                <a:gd name="connsiteY8" fmla="*/ 248927 h 810024"/>
                <a:gd name="connsiteX0" fmla="*/ 0 w 8913069"/>
                <a:gd name="connsiteY0" fmla="*/ 248927 h 810024"/>
                <a:gd name="connsiteX1" fmla="*/ 7431932 w 8913069"/>
                <a:gd name="connsiteY1" fmla="*/ 248997 h 810024"/>
                <a:gd name="connsiteX2" fmla="*/ 7667467 w 8913069"/>
                <a:gd name="connsiteY2" fmla="*/ 0 h 810024"/>
                <a:gd name="connsiteX3" fmla="*/ 8234669 w 8913069"/>
                <a:gd name="connsiteY3" fmla="*/ 557383 h 810024"/>
                <a:gd name="connsiteX4" fmla="*/ 8013706 w 8913069"/>
                <a:gd name="connsiteY4" fmla="*/ 810024 h 810024"/>
                <a:gd name="connsiteX5" fmla="*/ 8171234 w 8913069"/>
                <a:gd name="connsiteY5" fmla="*/ 248927 h 810024"/>
                <a:gd name="connsiteX6" fmla="*/ 8594488 w 8913069"/>
                <a:gd name="connsiteY6" fmla="*/ 248927 h 810024"/>
                <a:gd name="connsiteX7" fmla="*/ 8913069 w 8913069"/>
                <a:gd name="connsiteY7" fmla="*/ 248997 h 810024"/>
                <a:gd name="connsiteX0" fmla="*/ 0 w 8913069"/>
                <a:gd name="connsiteY0" fmla="*/ 248927 h 810024"/>
                <a:gd name="connsiteX1" fmla="*/ 7431932 w 8913069"/>
                <a:gd name="connsiteY1" fmla="*/ 248997 h 810024"/>
                <a:gd name="connsiteX2" fmla="*/ 7667467 w 8913069"/>
                <a:gd name="connsiteY2" fmla="*/ 0 h 810024"/>
                <a:gd name="connsiteX3" fmla="*/ 8234669 w 8913069"/>
                <a:gd name="connsiteY3" fmla="*/ 557383 h 810024"/>
                <a:gd name="connsiteX4" fmla="*/ 8013706 w 8913069"/>
                <a:gd name="connsiteY4" fmla="*/ 810024 h 810024"/>
                <a:gd name="connsiteX5" fmla="*/ 8171234 w 8913069"/>
                <a:gd name="connsiteY5" fmla="*/ 248927 h 810024"/>
                <a:gd name="connsiteX6" fmla="*/ 8913069 w 8913069"/>
                <a:gd name="connsiteY6" fmla="*/ 248997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5" fmla="*/ 8171234 w 8234669"/>
                <a:gd name="connsiteY5" fmla="*/ 248927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810024"/>
                <a:gd name="connsiteX1" fmla="*/ 7431932 w 8234669"/>
                <a:gd name="connsiteY1" fmla="*/ 248997 h 810024"/>
                <a:gd name="connsiteX2" fmla="*/ 7667467 w 8234669"/>
                <a:gd name="connsiteY2" fmla="*/ 0 h 810024"/>
                <a:gd name="connsiteX3" fmla="*/ 8234669 w 8234669"/>
                <a:gd name="connsiteY3" fmla="*/ 557383 h 810024"/>
                <a:gd name="connsiteX4" fmla="*/ 8013706 w 8234669"/>
                <a:gd name="connsiteY4" fmla="*/ 810024 h 810024"/>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 name="connsiteX0" fmla="*/ 0 w 8234669"/>
                <a:gd name="connsiteY0" fmla="*/ 248927 h 784522"/>
                <a:gd name="connsiteX1" fmla="*/ 7431932 w 8234669"/>
                <a:gd name="connsiteY1" fmla="*/ 248997 h 784522"/>
                <a:gd name="connsiteX2" fmla="*/ 7667467 w 8234669"/>
                <a:gd name="connsiteY2" fmla="*/ 0 h 784522"/>
                <a:gd name="connsiteX3" fmla="*/ 8234669 w 8234669"/>
                <a:gd name="connsiteY3" fmla="*/ 557383 h 784522"/>
                <a:gd name="connsiteX4" fmla="*/ 8006420 w 8234669"/>
                <a:gd name="connsiteY4" fmla="*/ 784522 h 784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34669" h="784522">
                  <a:moveTo>
                    <a:pt x="0" y="248927"/>
                  </a:moveTo>
                  <a:lnTo>
                    <a:pt x="7431932" y="248997"/>
                  </a:lnTo>
                  <a:cubicBezTo>
                    <a:pt x="7501944" y="162356"/>
                    <a:pt x="7622957" y="64783"/>
                    <a:pt x="7667467" y="0"/>
                  </a:cubicBezTo>
                  <a:cubicBezTo>
                    <a:pt x="7747243" y="80146"/>
                    <a:pt x="8143964" y="469951"/>
                    <a:pt x="8234669" y="557383"/>
                  </a:cubicBezTo>
                  <a:cubicBezTo>
                    <a:pt x="8164657" y="636739"/>
                    <a:pt x="8094647" y="694236"/>
                    <a:pt x="8006420" y="784522"/>
                  </a:cubicBez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A3BCD3"/>
                </a:solidFill>
              </a:endParaRPr>
            </a:p>
          </p:txBody>
        </p:sp>
        <p:sp>
          <p:nvSpPr>
            <p:cNvPr id="24" name="Freeform 23"/>
            <p:cNvSpPr/>
            <p:nvPr/>
          </p:nvSpPr>
          <p:spPr bwMode="gray">
            <a:xfrm>
              <a:off x="9672540" y="5662615"/>
              <a:ext cx="2185478" cy="2311"/>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7704306 w 11517549"/>
                <a:gd name="connsiteY2" fmla="*/ 1098999 h 2781884"/>
                <a:gd name="connsiteX3" fmla="*/ 7247106 w 11517549"/>
                <a:gd name="connsiteY3" fmla="*/ 1040633 h 2781884"/>
                <a:gd name="connsiteX4" fmla="*/ 9527905 w 11517549"/>
                <a:gd name="connsiteY4" fmla="*/ 835003 h 2781884"/>
                <a:gd name="connsiteX5" fmla="*/ 8599251 w 11517549"/>
                <a:gd name="connsiteY5" fmla="*/ 2781884 h 2781884"/>
                <a:gd name="connsiteX6" fmla="*/ 11517549 w 11517549"/>
                <a:gd name="connsiteY6" fmla="*/ 2781884 h 2781884"/>
                <a:gd name="connsiteX0" fmla="*/ 0 w 11517549"/>
                <a:gd name="connsiteY0" fmla="*/ 1741251 h 1741251"/>
                <a:gd name="connsiteX1" fmla="*/ 8171234 w 11517549"/>
                <a:gd name="connsiteY1" fmla="*/ 1741251 h 1741251"/>
                <a:gd name="connsiteX2" fmla="*/ 7704306 w 11517549"/>
                <a:gd name="connsiteY2" fmla="*/ 58366 h 1741251"/>
                <a:gd name="connsiteX3" fmla="*/ 7247106 w 11517549"/>
                <a:gd name="connsiteY3" fmla="*/ 0 h 1741251"/>
                <a:gd name="connsiteX4" fmla="*/ 8599251 w 11517549"/>
                <a:gd name="connsiteY4" fmla="*/ 1741251 h 1741251"/>
                <a:gd name="connsiteX5" fmla="*/ 11517549 w 11517549"/>
                <a:gd name="connsiteY5" fmla="*/ 1741251 h 1741251"/>
                <a:gd name="connsiteX0" fmla="*/ 0 w 11517549"/>
                <a:gd name="connsiteY0" fmla="*/ 2240361 h 2240361"/>
                <a:gd name="connsiteX1" fmla="*/ 8171234 w 11517549"/>
                <a:gd name="connsiteY1" fmla="*/ 2240361 h 2240361"/>
                <a:gd name="connsiteX2" fmla="*/ 7704306 w 11517549"/>
                <a:gd name="connsiteY2" fmla="*/ 55747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40361 h 2240361"/>
                <a:gd name="connsiteX1" fmla="*/ 8171234 w 11517549"/>
                <a:gd name="connsiteY1" fmla="*/ 2240361 h 2240361"/>
                <a:gd name="connsiteX2" fmla="*/ 8237706 w 11517549"/>
                <a:gd name="connsiteY2" fmla="*/ 8836 h 2240361"/>
                <a:gd name="connsiteX3" fmla="*/ 8923506 w 11517549"/>
                <a:gd name="connsiteY3" fmla="*/ 0 h 2240361"/>
                <a:gd name="connsiteX4" fmla="*/ 8599251 w 11517549"/>
                <a:gd name="connsiteY4" fmla="*/ 2240361 h 2240361"/>
                <a:gd name="connsiteX5" fmla="*/ 11517549 w 11517549"/>
                <a:gd name="connsiteY5" fmla="*/ 2240361 h 224036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2377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19596 w 11517549"/>
                <a:gd name="connsiteY2" fmla="*/ 883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2741 h 2232741"/>
                <a:gd name="connsiteX1" fmla="*/ 8171234 w 11517549"/>
                <a:gd name="connsiteY1" fmla="*/ 2232741 h 2232741"/>
                <a:gd name="connsiteX2" fmla="*/ 8123406 w 11517549"/>
                <a:gd name="connsiteY2" fmla="*/ 1216 h 2232741"/>
                <a:gd name="connsiteX3" fmla="*/ 8641566 w 11517549"/>
                <a:gd name="connsiteY3" fmla="*/ 0 h 2232741"/>
                <a:gd name="connsiteX4" fmla="*/ 8599251 w 11517549"/>
                <a:gd name="connsiteY4" fmla="*/ 2232741 h 2232741"/>
                <a:gd name="connsiteX5" fmla="*/ 11517549 w 11517549"/>
                <a:gd name="connsiteY5" fmla="*/ 2232741 h 2232741"/>
                <a:gd name="connsiteX0" fmla="*/ 0 w 11517549"/>
                <a:gd name="connsiteY0" fmla="*/ 2231525 h 2231525"/>
                <a:gd name="connsiteX1" fmla="*/ 8171234 w 11517549"/>
                <a:gd name="connsiteY1" fmla="*/ 2231525 h 2231525"/>
                <a:gd name="connsiteX2" fmla="*/ 8123406 w 11517549"/>
                <a:gd name="connsiteY2" fmla="*/ 0 h 2231525"/>
                <a:gd name="connsiteX3" fmla="*/ 8571612 w 11517549"/>
                <a:gd name="connsiteY3" fmla="*/ 391027 h 2231525"/>
                <a:gd name="connsiteX4" fmla="*/ 8599251 w 11517549"/>
                <a:gd name="connsiteY4" fmla="*/ 2231525 h 2231525"/>
                <a:gd name="connsiteX5" fmla="*/ 11517549 w 11517549"/>
                <a:gd name="connsiteY5" fmla="*/ 2231525 h 2231525"/>
                <a:gd name="connsiteX0" fmla="*/ 0 w 11517549"/>
                <a:gd name="connsiteY0" fmla="*/ 2231525 h 2231525"/>
                <a:gd name="connsiteX1" fmla="*/ 8171234 w 11517549"/>
                <a:gd name="connsiteY1" fmla="*/ 2231525 h 2231525"/>
                <a:gd name="connsiteX2" fmla="*/ 8123406 w 11517549"/>
                <a:gd name="connsiteY2" fmla="*/ 0 h 2231525"/>
                <a:gd name="connsiteX3" fmla="*/ 8591599 w 11517549"/>
                <a:gd name="connsiteY3" fmla="*/ 1807597 h 2231525"/>
                <a:gd name="connsiteX4" fmla="*/ 8599251 w 11517549"/>
                <a:gd name="connsiteY4" fmla="*/ 2231525 h 2231525"/>
                <a:gd name="connsiteX5" fmla="*/ 11517549 w 11517549"/>
                <a:gd name="connsiteY5" fmla="*/ 2231525 h 2231525"/>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9251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3928 h 423928"/>
                <a:gd name="connsiteX1" fmla="*/ 8171234 w 11517549"/>
                <a:gd name="connsiteY1" fmla="*/ 423928 h 423928"/>
                <a:gd name="connsiteX2" fmla="*/ 8175872 w 11517549"/>
                <a:gd name="connsiteY2" fmla="*/ 1216 h 423928"/>
                <a:gd name="connsiteX3" fmla="*/ 8591599 w 11517549"/>
                <a:gd name="connsiteY3" fmla="*/ 0 h 423928"/>
                <a:gd name="connsiteX4" fmla="*/ 8594488 w 11517549"/>
                <a:gd name="connsiteY4" fmla="*/ 423928 h 423928"/>
                <a:gd name="connsiteX5" fmla="*/ 11517549 w 11517549"/>
                <a:gd name="connsiteY5" fmla="*/ 423928 h 423928"/>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5872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12"/>
                <a:gd name="connsiteX1" fmla="*/ 8171234 w 11517549"/>
                <a:gd name="connsiteY1" fmla="*/ 422712 h 422712"/>
                <a:gd name="connsiteX2" fmla="*/ 8171110 w 11517549"/>
                <a:gd name="connsiteY2" fmla="*/ 0 h 422712"/>
                <a:gd name="connsiteX3" fmla="*/ 8598743 w 11517549"/>
                <a:gd name="connsiteY3" fmla="*/ 1165 h 422712"/>
                <a:gd name="connsiteX4" fmla="*/ 8594488 w 11517549"/>
                <a:gd name="connsiteY4" fmla="*/ 422712 h 422712"/>
                <a:gd name="connsiteX5" fmla="*/ 11517549 w 11517549"/>
                <a:gd name="connsiteY5" fmla="*/ 422712 h 422712"/>
                <a:gd name="connsiteX0" fmla="*/ 0 w 11517549"/>
                <a:gd name="connsiteY0" fmla="*/ 422712 h 422782"/>
                <a:gd name="connsiteX1" fmla="*/ 7853413 w 11517549"/>
                <a:gd name="connsiteY1" fmla="*/ 422782 h 422782"/>
                <a:gd name="connsiteX2" fmla="*/ 8171234 w 11517549"/>
                <a:gd name="connsiteY2" fmla="*/ 422712 h 422782"/>
                <a:gd name="connsiteX3" fmla="*/ 8171110 w 11517549"/>
                <a:gd name="connsiteY3" fmla="*/ 0 h 422782"/>
                <a:gd name="connsiteX4" fmla="*/ 8598743 w 11517549"/>
                <a:gd name="connsiteY4" fmla="*/ 1165 h 422782"/>
                <a:gd name="connsiteX5" fmla="*/ 8594488 w 11517549"/>
                <a:gd name="connsiteY5" fmla="*/ 422712 h 422782"/>
                <a:gd name="connsiteX6" fmla="*/ 11517549 w 11517549"/>
                <a:gd name="connsiteY6"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11517549 w 11517549"/>
                <a:gd name="connsiteY7"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0688 w 11517549"/>
                <a:gd name="connsiteY7" fmla="*/ 420401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53563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11517549 w 11517549"/>
                <a:gd name="connsiteY8"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332170 w 11517549"/>
                <a:gd name="connsiteY8" fmla="*/ 420401 h 422782"/>
                <a:gd name="connsiteX9" fmla="*/ 11517549 w 11517549"/>
                <a:gd name="connsiteY9"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144051 w 11517549"/>
                <a:gd name="connsiteY8" fmla="*/ 418019 h 422782"/>
                <a:gd name="connsiteX9" fmla="*/ 9332170 w 11517549"/>
                <a:gd name="connsiteY9" fmla="*/ 420401 h 422782"/>
                <a:gd name="connsiteX10" fmla="*/ 11517549 w 11517549"/>
                <a:gd name="connsiteY10"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9013082 w 11517549"/>
                <a:gd name="connsiteY8" fmla="*/ 418019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144051 w 11517549"/>
                <a:gd name="connsiteY9" fmla="*/ 41801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08358 w 11517549"/>
                <a:gd name="connsiteY9" fmla="*/ 56069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86888 w 11517549"/>
                <a:gd name="connsiteY8" fmla="*/ 70356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853413 w 11517549"/>
                <a:gd name="connsiteY2" fmla="*/ 422782 h 422782"/>
                <a:gd name="connsiteX3" fmla="*/ 8171234 w 11517549"/>
                <a:gd name="connsiteY3" fmla="*/ 422712 h 422782"/>
                <a:gd name="connsiteX4" fmla="*/ 8171110 w 11517549"/>
                <a:gd name="connsiteY4" fmla="*/ 0 h 422782"/>
                <a:gd name="connsiteX5" fmla="*/ 8598743 w 11517549"/>
                <a:gd name="connsiteY5" fmla="*/ 1165 h 422782"/>
                <a:gd name="connsiteX6" fmla="*/ 8594488 w 11517549"/>
                <a:gd name="connsiteY6" fmla="*/ 422712 h 422782"/>
                <a:gd name="connsiteX7" fmla="*/ 8913069 w 11517549"/>
                <a:gd name="connsiteY7" fmla="*/ 422782 h 422782"/>
                <a:gd name="connsiteX8" fmla="*/ 8913069 w 11517549"/>
                <a:gd name="connsiteY8" fmla="*/ 1300 h 422782"/>
                <a:gd name="connsiteX9" fmla="*/ 9336933 w 11517549"/>
                <a:gd name="connsiteY9" fmla="*/ 1300 h 422782"/>
                <a:gd name="connsiteX10" fmla="*/ 9332170 w 11517549"/>
                <a:gd name="connsiteY10" fmla="*/ 420401 h 422782"/>
                <a:gd name="connsiteX11" fmla="*/ 11517549 w 11517549"/>
                <a:gd name="connsiteY11"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853413 w 11517549"/>
                <a:gd name="connsiteY3" fmla="*/ 422782 h 422782"/>
                <a:gd name="connsiteX4" fmla="*/ 8171234 w 11517549"/>
                <a:gd name="connsiteY4" fmla="*/ 422712 h 422782"/>
                <a:gd name="connsiteX5" fmla="*/ 8171110 w 11517549"/>
                <a:gd name="connsiteY5" fmla="*/ 0 h 422782"/>
                <a:gd name="connsiteX6" fmla="*/ 8598743 w 11517549"/>
                <a:gd name="connsiteY6" fmla="*/ 1165 h 422782"/>
                <a:gd name="connsiteX7" fmla="*/ 8594488 w 11517549"/>
                <a:gd name="connsiteY7" fmla="*/ 422712 h 422782"/>
                <a:gd name="connsiteX8" fmla="*/ 8913069 w 11517549"/>
                <a:gd name="connsiteY8" fmla="*/ 422782 h 422782"/>
                <a:gd name="connsiteX9" fmla="*/ 8913069 w 11517549"/>
                <a:gd name="connsiteY9" fmla="*/ 1300 h 422782"/>
                <a:gd name="connsiteX10" fmla="*/ 9336933 w 11517549"/>
                <a:gd name="connsiteY10" fmla="*/ 1300 h 422782"/>
                <a:gd name="connsiteX11" fmla="*/ 9332170 w 11517549"/>
                <a:gd name="connsiteY11" fmla="*/ 420401 h 422782"/>
                <a:gd name="connsiteX12" fmla="*/ 11517549 w 11517549"/>
                <a:gd name="connsiteY12" fmla="*/ 422712 h 422782"/>
                <a:gd name="connsiteX0" fmla="*/ 0 w 11517549"/>
                <a:gd name="connsiteY0" fmla="*/ 422712 h 422782"/>
                <a:gd name="connsiteX1" fmla="*/ 7431932 w 11517549"/>
                <a:gd name="connsiteY1" fmla="*/ 422782 h 422782"/>
                <a:gd name="connsiteX2" fmla="*/ 7517657 w 11517549"/>
                <a:gd name="connsiteY2" fmla="*/ 420401 h 422782"/>
                <a:gd name="connsiteX3" fmla="*/ 7717682 w 11517549"/>
                <a:gd name="connsiteY3" fmla="*/ 422782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3793 h 423863"/>
                <a:gd name="connsiteX1" fmla="*/ 7431932 w 11517549"/>
                <a:gd name="connsiteY1" fmla="*/ 423863 h 423863"/>
                <a:gd name="connsiteX2" fmla="*/ 7517657 w 11517549"/>
                <a:gd name="connsiteY2" fmla="*/ 421482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434313 w 11517549"/>
                <a:gd name="connsiteY2" fmla="*/ 1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3793 h 423863"/>
                <a:gd name="connsiteX1" fmla="*/ 7431932 w 11517549"/>
                <a:gd name="connsiteY1" fmla="*/ 423863 h 423863"/>
                <a:gd name="connsiteX2" fmla="*/ 7667467 w 11517549"/>
                <a:gd name="connsiteY2" fmla="*/ 174866 h 423863"/>
                <a:gd name="connsiteX3" fmla="*/ 7855794 w 11517549"/>
                <a:gd name="connsiteY3" fmla="*/ 0 h 423863"/>
                <a:gd name="connsiteX4" fmla="*/ 7853413 w 11517549"/>
                <a:gd name="connsiteY4" fmla="*/ 423863 h 423863"/>
                <a:gd name="connsiteX5" fmla="*/ 8171234 w 11517549"/>
                <a:gd name="connsiteY5" fmla="*/ 423793 h 423863"/>
                <a:gd name="connsiteX6" fmla="*/ 8171110 w 11517549"/>
                <a:gd name="connsiteY6" fmla="*/ 1081 h 423863"/>
                <a:gd name="connsiteX7" fmla="*/ 8598743 w 11517549"/>
                <a:gd name="connsiteY7" fmla="*/ 2246 h 423863"/>
                <a:gd name="connsiteX8" fmla="*/ 8594488 w 11517549"/>
                <a:gd name="connsiteY8" fmla="*/ 423793 h 423863"/>
                <a:gd name="connsiteX9" fmla="*/ 8913069 w 11517549"/>
                <a:gd name="connsiteY9" fmla="*/ 423863 h 423863"/>
                <a:gd name="connsiteX10" fmla="*/ 8913069 w 11517549"/>
                <a:gd name="connsiteY10" fmla="*/ 2381 h 423863"/>
                <a:gd name="connsiteX11" fmla="*/ 9336933 w 11517549"/>
                <a:gd name="connsiteY11" fmla="*/ 2381 h 423863"/>
                <a:gd name="connsiteX12" fmla="*/ 9332170 w 11517549"/>
                <a:gd name="connsiteY12" fmla="*/ 421482 h 423863"/>
                <a:gd name="connsiteX13" fmla="*/ 11517549 w 11517549"/>
                <a:gd name="connsiteY13" fmla="*/ 423793 h 423863"/>
                <a:gd name="connsiteX0" fmla="*/ 0 w 11517549"/>
                <a:gd name="connsiteY0" fmla="*/ 422712 h 422782"/>
                <a:gd name="connsiteX1" fmla="*/ 7431932 w 11517549"/>
                <a:gd name="connsiteY1" fmla="*/ 422782 h 422782"/>
                <a:gd name="connsiteX2" fmla="*/ 7667467 w 11517549"/>
                <a:gd name="connsiteY2" fmla="*/ 173785 h 422782"/>
                <a:gd name="connsiteX3" fmla="*/ 7779290 w 11517549"/>
                <a:gd name="connsiteY3" fmla="*/ 261217 h 422782"/>
                <a:gd name="connsiteX4" fmla="*/ 7853413 w 11517549"/>
                <a:gd name="connsiteY4" fmla="*/ 422782 h 422782"/>
                <a:gd name="connsiteX5" fmla="*/ 8171234 w 11517549"/>
                <a:gd name="connsiteY5" fmla="*/ 422712 h 422782"/>
                <a:gd name="connsiteX6" fmla="*/ 8171110 w 11517549"/>
                <a:gd name="connsiteY6" fmla="*/ 0 h 422782"/>
                <a:gd name="connsiteX7" fmla="*/ 8598743 w 11517549"/>
                <a:gd name="connsiteY7" fmla="*/ 1165 h 422782"/>
                <a:gd name="connsiteX8" fmla="*/ 8594488 w 11517549"/>
                <a:gd name="connsiteY8" fmla="*/ 422712 h 422782"/>
                <a:gd name="connsiteX9" fmla="*/ 8913069 w 11517549"/>
                <a:gd name="connsiteY9" fmla="*/ 422782 h 422782"/>
                <a:gd name="connsiteX10" fmla="*/ 8913069 w 11517549"/>
                <a:gd name="connsiteY10" fmla="*/ 1300 h 422782"/>
                <a:gd name="connsiteX11" fmla="*/ 9336933 w 11517549"/>
                <a:gd name="connsiteY11" fmla="*/ 1300 h 422782"/>
                <a:gd name="connsiteX12" fmla="*/ 9332170 w 11517549"/>
                <a:gd name="connsiteY12" fmla="*/ 420401 h 422782"/>
                <a:gd name="connsiteX13" fmla="*/ 11517549 w 11517549"/>
                <a:gd name="connsiteY13" fmla="*/ 422712 h 422782"/>
                <a:gd name="connsiteX0" fmla="*/ 0 w 11517549"/>
                <a:gd name="connsiteY0" fmla="*/ 421547 h 421617"/>
                <a:gd name="connsiteX1" fmla="*/ 7431932 w 11517549"/>
                <a:gd name="connsiteY1" fmla="*/ 421617 h 421617"/>
                <a:gd name="connsiteX2" fmla="*/ 7667467 w 11517549"/>
                <a:gd name="connsiteY2" fmla="*/ 172620 h 421617"/>
                <a:gd name="connsiteX3" fmla="*/ 7779290 w 11517549"/>
                <a:gd name="connsiteY3" fmla="*/ 260052 h 421617"/>
                <a:gd name="connsiteX4" fmla="*/ 7853413 w 11517549"/>
                <a:gd name="connsiteY4" fmla="*/ 421617 h 421617"/>
                <a:gd name="connsiteX5" fmla="*/ 8171234 w 11517549"/>
                <a:gd name="connsiteY5" fmla="*/ 421547 h 421617"/>
                <a:gd name="connsiteX6" fmla="*/ 8598743 w 11517549"/>
                <a:gd name="connsiteY6" fmla="*/ 0 h 421617"/>
                <a:gd name="connsiteX7" fmla="*/ 8594488 w 11517549"/>
                <a:gd name="connsiteY7" fmla="*/ 421547 h 421617"/>
                <a:gd name="connsiteX8" fmla="*/ 8913069 w 11517549"/>
                <a:gd name="connsiteY8" fmla="*/ 421617 h 421617"/>
                <a:gd name="connsiteX9" fmla="*/ 8913069 w 11517549"/>
                <a:gd name="connsiteY9" fmla="*/ 135 h 421617"/>
                <a:gd name="connsiteX10" fmla="*/ 9336933 w 11517549"/>
                <a:gd name="connsiteY10" fmla="*/ 135 h 421617"/>
                <a:gd name="connsiteX11" fmla="*/ 9332170 w 11517549"/>
                <a:gd name="connsiteY11" fmla="*/ 419236 h 421617"/>
                <a:gd name="connsiteX12" fmla="*/ 11517549 w 11517549"/>
                <a:gd name="connsiteY12" fmla="*/ 421547 h 421617"/>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8913069 w 11517549"/>
                <a:gd name="connsiteY8" fmla="*/ 0 h 421482"/>
                <a:gd name="connsiteX9" fmla="*/ 9336933 w 11517549"/>
                <a:gd name="connsiteY9" fmla="*/ 0 h 421482"/>
                <a:gd name="connsiteX10" fmla="*/ 9332170 w 11517549"/>
                <a:gd name="connsiteY10" fmla="*/ 419101 h 421482"/>
                <a:gd name="connsiteX11" fmla="*/ 11517549 w 11517549"/>
                <a:gd name="connsiteY11"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7853413 w 11517549"/>
                <a:gd name="connsiteY4" fmla="*/ 421482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421482"/>
                <a:gd name="connsiteX1" fmla="*/ 7431932 w 11517549"/>
                <a:gd name="connsiteY1" fmla="*/ 421482 h 421482"/>
                <a:gd name="connsiteX2" fmla="*/ 7667467 w 11517549"/>
                <a:gd name="connsiteY2" fmla="*/ 172485 h 421482"/>
                <a:gd name="connsiteX3" fmla="*/ 7779290 w 11517549"/>
                <a:gd name="connsiteY3" fmla="*/ 259917 h 421482"/>
                <a:gd name="connsiteX4" fmla="*/ 8137569 w 11517549"/>
                <a:gd name="connsiteY4" fmla="*/ 323121 h 421482"/>
                <a:gd name="connsiteX5" fmla="*/ 8171234 w 11517549"/>
                <a:gd name="connsiteY5" fmla="*/ 421412 h 421482"/>
                <a:gd name="connsiteX6" fmla="*/ 8594488 w 11517549"/>
                <a:gd name="connsiteY6" fmla="*/ 421412 h 421482"/>
                <a:gd name="connsiteX7" fmla="*/ 8913069 w 11517549"/>
                <a:gd name="connsiteY7" fmla="*/ 421482 h 421482"/>
                <a:gd name="connsiteX8" fmla="*/ 9336933 w 11517549"/>
                <a:gd name="connsiteY8" fmla="*/ 0 h 421482"/>
                <a:gd name="connsiteX9" fmla="*/ 9332170 w 11517549"/>
                <a:gd name="connsiteY9" fmla="*/ 419101 h 421482"/>
                <a:gd name="connsiteX10" fmla="*/ 11517549 w 11517549"/>
                <a:gd name="connsiteY10" fmla="*/ 421412 h 421482"/>
                <a:gd name="connsiteX0" fmla="*/ 0 w 11517549"/>
                <a:gd name="connsiteY0" fmla="*/ 421412 h 749073"/>
                <a:gd name="connsiteX1" fmla="*/ 7431932 w 11517549"/>
                <a:gd name="connsiteY1" fmla="*/ 421482 h 749073"/>
                <a:gd name="connsiteX2" fmla="*/ 7667467 w 11517549"/>
                <a:gd name="connsiteY2" fmla="*/ 172485 h 749073"/>
                <a:gd name="connsiteX3" fmla="*/ 8234669 w 11517549"/>
                <a:gd name="connsiteY3" fmla="*/ 729868 h 749073"/>
                <a:gd name="connsiteX4" fmla="*/ 8137569 w 11517549"/>
                <a:gd name="connsiteY4" fmla="*/ 323121 h 749073"/>
                <a:gd name="connsiteX5" fmla="*/ 8171234 w 11517549"/>
                <a:gd name="connsiteY5" fmla="*/ 421412 h 749073"/>
                <a:gd name="connsiteX6" fmla="*/ 8594488 w 11517549"/>
                <a:gd name="connsiteY6" fmla="*/ 421412 h 749073"/>
                <a:gd name="connsiteX7" fmla="*/ 8913069 w 11517549"/>
                <a:gd name="connsiteY7" fmla="*/ 421482 h 749073"/>
                <a:gd name="connsiteX8" fmla="*/ 9336933 w 11517549"/>
                <a:gd name="connsiteY8" fmla="*/ 0 h 749073"/>
                <a:gd name="connsiteX9" fmla="*/ 9332170 w 11517549"/>
                <a:gd name="connsiteY9" fmla="*/ 419101 h 749073"/>
                <a:gd name="connsiteX10" fmla="*/ 11517549 w 11517549"/>
                <a:gd name="connsiteY10" fmla="*/ 421412 h 749073"/>
                <a:gd name="connsiteX0" fmla="*/ 0 w 11517549"/>
                <a:gd name="connsiteY0" fmla="*/ 421412 h 982509"/>
                <a:gd name="connsiteX1" fmla="*/ 7431932 w 11517549"/>
                <a:gd name="connsiteY1" fmla="*/ 421482 h 982509"/>
                <a:gd name="connsiteX2" fmla="*/ 7667467 w 11517549"/>
                <a:gd name="connsiteY2" fmla="*/ 172485 h 982509"/>
                <a:gd name="connsiteX3" fmla="*/ 8234669 w 11517549"/>
                <a:gd name="connsiteY3" fmla="*/ 729868 h 982509"/>
                <a:gd name="connsiteX4" fmla="*/ 8013706 w 11517549"/>
                <a:gd name="connsiteY4" fmla="*/ 982509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421412 h 982509"/>
                <a:gd name="connsiteX1" fmla="*/ 7431932 w 11517549"/>
                <a:gd name="connsiteY1" fmla="*/ 421482 h 982509"/>
                <a:gd name="connsiteX2" fmla="*/ 7667467 w 11517549"/>
                <a:gd name="connsiteY2" fmla="*/ 172485 h 982509"/>
                <a:gd name="connsiteX3" fmla="*/ 8013706 w 11517549"/>
                <a:gd name="connsiteY3" fmla="*/ 982509 h 982509"/>
                <a:gd name="connsiteX4" fmla="*/ 8171234 w 11517549"/>
                <a:gd name="connsiteY4" fmla="*/ 421412 h 982509"/>
                <a:gd name="connsiteX5" fmla="*/ 8594488 w 11517549"/>
                <a:gd name="connsiteY5" fmla="*/ 421412 h 982509"/>
                <a:gd name="connsiteX6" fmla="*/ 8913069 w 11517549"/>
                <a:gd name="connsiteY6" fmla="*/ 421482 h 982509"/>
                <a:gd name="connsiteX7" fmla="*/ 9336933 w 11517549"/>
                <a:gd name="connsiteY7" fmla="*/ 0 h 982509"/>
                <a:gd name="connsiteX8" fmla="*/ 9332170 w 11517549"/>
                <a:gd name="connsiteY8" fmla="*/ 419101 h 982509"/>
                <a:gd name="connsiteX9" fmla="*/ 11517549 w 11517549"/>
                <a:gd name="connsiteY9" fmla="*/ 421412 h 982509"/>
                <a:gd name="connsiteX0" fmla="*/ 0 w 11517549"/>
                <a:gd name="connsiteY0" fmla="*/ 421412 h 982509"/>
                <a:gd name="connsiteX1" fmla="*/ 7431932 w 11517549"/>
                <a:gd name="connsiteY1" fmla="*/ 421482 h 982509"/>
                <a:gd name="connsiteX2" fmla="*/ 7667467 w 11517549"/>
                <a:gd name="connsiteY2" fmla="*/ 172485 h 982509"/>
                <a:gd name="connsiteX3" fmla="*/ 8013706 w 11517549"/>
                <a:gd name="connsiteY3" fmla="*/ 982509 h 982509"/>
                <a:gd name="connsiteX4" fmla="*/ 8009352 w 11517549"/>
                <a:gd name="connsiteY4" fmla="*/ 975135 h 982509"/>
                <a:gd name="connsiteX5" fmla="*/ 8171234 w 11517549"/>
                <a:gd name="connsiteY5" fmla="*/ 421412 h 982509"/>
                <a:gd name="connsiteX6" fmla="*/ 8594488 w 11517549"/>
                <a:gd name="connsiteY6" fmla="*/ 421412 h 982509"/>
                <a:gd name="connsiteX7" fmla="*/ 8913069 w 11517549"/>
                <a:gd name="connsiteY7" fmla="*/ 421482 h 982509"/>
                <a:gd name="connsiteX8" fmla="*/ 9336933 w 11517549"/>
                <a:gd name="connsiteY8" fmla="*/ 0 h 982509"/>
                <a:gd name="connsiteX9" fmla="*/ 9332170 w 11517549"/>
                <a:gd name="connsiteY9" fmla="*/ 419101 h 982509"/>
                <a:gd name="connsiteX10" fmla="*/ 11517549 w 11517549"/>
                <a:gd name="connsiteY10" fmla="*/ 421412 h 982509"/>
                <a:gd name="connsiteX0" fmla="*/ 0 w 11517549"/>
                <a:gd name="connsiteY0" fmla="*/ 421412 h 982509"/>
                <a:gd name="connsiteX1" fmla="*/ 7431932 w 11517549"/>
                <a:gd name="connsiteY1" fmla="*/ 421482 h 982509"/>
                <a:gd name="connsiteX2" fmla="*/ 8013706 w 11517549"/>
                <a:gd name="connsiteY2" fmla="*/ 982509 h 982509"/>
                <a:gd name="connsiteX3" fmla="*/ 8009352 w 11517549"/>
                <a:gd name="connsiteY3" fmla="*/ 975135 h 982509"/>
                <a:gd name="connsiteX4" fmla="*/ 8171234 w 11517549"/>
                <a:gd name="connsiteY4" fmla="*/ 421412 h 982509"/>
                <a:gd name="connsiteX5" fmla="*/ 8594488 w 11517549"/>
                <a:gd name="connsiteY5" fmla="*/ 421412 h 982509"/>
                <a:gd name="connsiteX6" fmla="*/ 8913069 w 11517549"/>
                <a:gd name="connsiteY6" fmla="*/ 421482 h 982509"/>
                <a:gd name="connsiteX7" fmla="*/ 9336933 w 11517549"/>
                <a:gd name="connsiteY7" fmla="*/ 0 h 982509"/>
                <a:gd name="connsiteX8" fmla="*/ 9332170 w 11517549"/>
                <a:gd name="connsiteY8" fmla="*/ 419101 h 982509"/>
                <a:gd name="connsiteX9" fmla="*/ 11517549 w 11517549"/>
                <a:gd name="connsiteY9" fmla="*/ 421412 h 982509"/>
                <a:gd name="connsiteX0" fmla="*/ 0 w 11517549"/>
                <a:gd name="connsiteY0" fmla="*/ 421412 h 982509"/>
                <a:gd name="connsiteX1" fmla="*/ 8013706 w 11517549"/>
                <a:gd name="connsiteY1" fmla="*/ 982509 h 982509"/>
                <a:gd name="connsiteX2" fmla="*/ 8009352 w 11517549"/>
                <a:gd name="connsiteY2" fmla="*/ 975135 h 982509"/>
                <a:gd name="connsiteX3" fmla="*/ 8171234 w 11517549"/>
                <a:gd name="connsiteY3" fmla="*/ 421412 h 982509"/>
                <a:gd name="connsiteX4" fmla="*/ 8594488 w 11517549"/>
                <a:gd name="connsiteY4" fmla="*/ 421412 h 982509"/>
                <a:gd name="connsiteX5" fmla="*/ 8913069 w 11517549"/>
                <a:gd name="connsiteY5" fmla="*/ 421482 h 982509"/>
                <a:gd name="connsiteX6" fmla="*/ 9336933 w 11517549"/>
                <a:gd name="connsiteY6" fmla="*/ 0 h 982509"/>
                <a:gd name="connsiteX7" fmla="*/ 9332170 w 11517549"/>
                <a:gd name="connsiteY7" fmla="*/ 419101 h 982509"/>
                <a:gd name="connsiteX8" fmla="*/ 11517549 w 11517549"/>
                <a:gd name="connsiteY8" fmla="*/ 421412 h 982509"/>
                <a:gd name="connsiteX0" fmla="*/ 4354 w 3508197"/>
                <a:gd name="connsiteY0" fmla="*/ 982509 h 982509"/>
                <a:gd name="connsiteX1" fmla="*/ 0 w 3508197"/>
                <a:gd name="connsiteY1" fmla="*/ 975135 h 982509"/>
                <a:gd name="connsiteX2" fmla="*/ 161882 w 3508197"/>
                <a:gd name="connsiteY2" fmla="*/ 421412 h 982509"/>
                <a:gd name="connsiteX3" fmla="*/ 585136 w 3508197"/>
                <a:gd name="connsiteY3" fmla="*/ 421412 h 982509"/>
                <a:gd name="connsiteX4" fmla="*/ 903717 w 3508197"/>
                <a:gd name="connsiteY4" fmla="*/ 421482 h 982509"/>
                <a:gd name="connsiteX5" fmla="*/ 1327581 w 3508197"/>
                <a:gd name="connsiteY5" fmla="*/ 0 h 982509"/>
                <a:gd name="connsiteX6" fmla="*/ 1322818 w 3508197"/>
                <a:gd name="connsiteY6" fmla="*/ 419101 h 982509"/>
                <a:gd name="connsiteX7" fmla="*/ 3508197 w 3508197"/>
                <a:gd name="connsiteY7" fmla="*/ 421412 h 982509"/>
                <a:gd name="connsiteX0" fmla="*/ 0 w 3503843"/>
                <a:gd name="connsiteY0" fmla="*/ 982509 h 982509"/>
                <a:gd name="connsiteX1" fmla="*/ 157528 w 3503843"/>
                <a:gd name="connsiteY1" fmla="*/ 421412 h 982509"/>
                <a:gd name="connsiteX2" fmla="*/ 580782 w 3503843"/>
                <a:gd name="connsiteY2" fmla="*/ 421412 h 982509"/>
                <a:gd name="connsiteX3" fmla="*/ 899363 w 3503843"/>
                <a:gd name="connsiteY3" fmla="*/ 421482 h 982509"/>
                <a:gd name="connsiteX4" fmla="*/ 1323227 w 3503843"/>
                <a:gd name="connsiteY4" fmla="*/ 0 h 982509"/>
                <a:gd name="connsiteX5" fmla="*/ 1318464 w 3503843"/>
                <a:gd name="connsiteY5" fmla="*/ 419101 h 982509"/>
                <a:gd name="connsiteX6" fmla="*/ 3503843 w 3503843"/>
                <a:gd name="connsiteY6" fmla="*/ 421412 h 982509"/>
                <a:gd name="connsiteX0" fmla="*/ 0 w 3346315"/>
                <a:gd name="connsiteY0" fmla="*/ 421412 h 421482"/>
                <a:gd name="connsiteX1" fmla="*/ 423254 w 3346315"/>
                <a:gd name="connsiteY1" fmla="*/ 421412 h 421482"/>
                <a:gd name="connsiteX2" fmla="*/ 741835 w 3346315"/>
                <a:gd name="connsiteY2" fmla="*/ 421482 h 421482"/>
                <a:gd name="connsiteX3" fmla="*/ 1165699 w 3346315"/>
                <a:gd name="connsiteY3" fmla="*/ 0 h 421482"/>
                <a:gd name="connsiteX4" fmla="*/ 1160936 w 3346315"/>
                <a:gd name="connsiteY4" fmla="*/ 419101 h 421482"/>
                <a:gd name="connsiteX5" fmla="*/ 3346315 w 3346315"/>
                <a:gd name="connsiteY5" fmla="*/ 421412 h 421482"/>
                <a:gd name="connsiteX0" fmla="*/ 0 w 3346315"/>
                <a:gd name="connsiteY0" fmla="*/ 2311 h 2381"/>
                <a:gd name="connsiteX1" fmla="*/ 423254 w 3346315"/>
                <a:gd name="connsiteY1" fmla="*/ 2311 h 2381"/>
                <a:gd name="connsiteX2" fmla="*/ 741835 w 3346315"/>
                <a:gd name="connsiteY2" fmla="*/ 2381 h 2381"/>
                <a:gd name="connsiteX3" fmla="*/ 1160936 w 3346315"/>
                <a:gd name="connsiteY3" fmla="*/ 0 h 2381"/>
                <a:gd name="connsiteX4" fmla="*/ 3346315 w 3346315"/>
                <a:gd name="connsiteY4" fmla="*/ 2311 h 2381"/>
                <a:gd name="connsiteX0" fmla="*/ 0 w 10000"/>
                <a:gd name="connsiteY0" fmla="*/ 9706 h 9706"/>
                <a:gd name="connsiteX1" fmla="*/ 1265 w 10000"/>
                <a:gd name="connsiteY1" fmla="*/ 9706 h 9706"/>
                <a:gd name="connsiteX2" fmla="*/ 3469 w 10000"/>
                <a:gd name="connsiteY2" fmla="*/ 0 h 9706"/>
                <a:gd name="connsiteX3" fmla="*/ 10000 w 10000"/>
                <a:gd name="connsiteY3" fmla="*/ 9706 h 9706"/>
                <a:gd name="connsiteX0" fmla="*/ 0 w 10000"/>
                <a:gd name="connsiteY0" fmla="*/ 10000 h 10000"/>
                <a:gd name="connsiteX1" fmla="*/ 3469 w 10000"/>
                <a:gd name="connsiteY1" fmla="*/ 0 h 10000"/>
                <a:gd name="connsiteX2" fmla="*/ 10000 w 10000"/>
                <a:gd name="connsiteY2" fmla="*/ 10000 h 10000"/>
                <a:gd name="connsiteX0" fmla="*/ 0 w 6531"/>
                <a:gd name="connsiteY0" fmla="*/ 0 h 10000"/>
                <a:gd name="connsiteX1" fmla="*/ 6531 w 6531"/>
                <a:gd name="connsiteY1" fmla="*/ 10000 h 10000"/>
              </a:gdLst>
              <a:ahLst/>
              <a:cxnLst>
                <a:cxn ang="0">
                  <a:pos x="connsiteX0" y="connsiteY0"/>
                </a:cxn>
                <a:cxn ang="0">
                  <a:pos x="connsiteX1" y="connsiteY1"/>
                </a:cxn>
              </a:cxnLst>
              <a:rect l="l" t="t" r="r" b="b"/>
              <a:pathLst>
                <a:path w="6531" h="10000">
                  <a:moveTo>
                    <a:pt x="0" y="0"/>
                  </a:moveTo>
                  <a:lnTo>
                    <a:pt x="6531" y="10000"/>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rgbClr val="A3BCD3"/>
                </a:solidFill>
              </a:endParaRPr>
            </a:p>
          </p:txBody>
        </p:sp>
        <p:sp>
          <p:nvSpPr>
            <p:cNvPr id="25" name="Freeform 24"/>
            <p:cNvSpPr/>
            <p:nvPr/>
          </p:nvSpPr>
          <p:spPr bwMode="gray">
            <a:xfrm>
              <a:off x="8375321" y="4375276"/>
              <a:ext cx="309657" cy="724963"/>
            </a:xfrm>
            <a:custGeom>
              <a:avLst/>
              <a:gdLst>
                <a:gd name="connsiteX0" fmla="*/ 0 w 309657"/>
                <a:gd name="connsiteY0" fmla="*/ 724963 h 724963"/>
                <a:gd name="connsiteX1" fmla="*/ 0 w 309657"/>
                <a:gd name="connsiteY1" fmla="*/ 0 h 724963"/>
                <a:gd name="connsiteX2" fmla="*/ 309657 w 309657"/>
                <a:gd name="connsiteY2" fmla="*/ 0 h 724963"/>
                <a:gd name="connsiteX3" fmla="*/ 309657 w 309657"/>
                <a:gd name="connsiteY3" fmla="*/ 688533 h 724963"/>
              </a:gdLst>
              <a:ahLst/>
              <a:cxnLst>
                <a:cxn ang="0">
                  <a:pos x="connsiteX0" y="connsiteY0"/>
                </a:cxn>
                <a:cxn ang="0">
                  <a:pos x="connsiteX1" y="connsiteY1"/>
                </a:cxn>
                <a:cxn ang="0">
                  <a:pos x="connsiteX2" y="connsiteY2"/>
                </a:cxn>
                <a:cxn ang="0">
                  <a:pos x="connsiteX3" y="connsiteY3"/>
                </a:cxn>
              </a:cxnLst>
              <a:rect l="l" t="t" r="r" b="b"/>
              <a:pathLst>
                <a:path w="309657" h="724963">
                  <a:moveTo>
                    <a:pt x="0" y="724963"/>
                  </a:moveTo>
                  <a:lnTo>
                    <a:pt x="0" y="0"/>
                  </a:lnTo>
                  <a:lnTo>
                    <a:pt x="309657" y="0"/>
                  </a:lnTo>
                  <a:lnTo>
                    <a:pt x="309657" y="688533"/>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bwMode="gray">
            <a:xfrm>
              <a:off x="8863487" y="4040118"/>
              <a:ext cx="382518" cy="1147554"/>
            </a:xfrm>
            <a:custGeom>
              <a:avLst/>
              <a:gdLst>
                <a:gd name="connsiteX0" fmla="*/ 0 w 571955"/>
                <a:gd name="connsiteY0" fmla="*/ 1100194 h 1336991"/>
                <a:gd name="connsiteX1" fmla="*/ 0 w 571955"/>
                <a:gd name="connsiteY1" fmla="*/ 0 h 1336991"/>
                <a:gd name="connsiteX2" fmla="*/ 382518 w 571955"/>
                <a:gd name="connsiteY2" fmla="*/ 0 h 1336991"/>
                <a:gd name="connsiteX3" fmla="*/ 382518 w 571955"/>
                <a:gd name="connsiteY3" fmla="*/ 1147554 h 1336991"/>
                <a:gd name="connsiteX4" fmla="*/ 571955 w 571955"/>
                <a:gd name="connsiteY4" fmla="*/ 1336991 h 1336991"/>
                <a:gd name="connsiteX0" fmla="*/ 0 w 382518"/>
                <a:gd name="connsiteY0" fmla="*/ 1100194 h 1147554"/>
                <a:gd name="connsiteX1" fmla="*/ 0 w 382518"/>
                <a:gd name="connsiteY1" fmla="*/ 0 h 1147554"/>
                <a:gd name="connsiteX2" fmla="*/ 382518 w 382518"/>
                <a:gd name="connsiteY2" fmla="*/ 0 h 1147554"/>
                <a:gd name="connsiteX3" fmla="*/ 382518 w 382518"/>
                <a:gd name="connsiteY3" fmla="*/ 1147554 h 1147554"/>
              </a:gdLst>
              <a:ahLst/>
              <a:cxnLst>
                <a:cxn ang="0">
                  <a:pos x="connsiteX0" y="connsiteY0"/>
                </a:cxn>
                <a:cxn ang="0">
                  <a:pos x="connsiteX1" y="connsiteY1"/>
                </a:cxn>
                <a:cxn ang="0">
                  <a:pos x="connsiteX2" y="connsiteY2"/>
                </a:cxn>
                <a:cxn ang="0">
                  <a:pos x="connsiteX3" y="connsiteY3"/>
                </a:cxn>
              </a:cxnLst>
              <a:rect l="l" t="t" r="r" b="b"/>
              <a:pathLst>
                <a:path w="382518" h="1147554">
                  <a:moveTo>
                    <a:pt x="0" y="1100194"/>
                  </a:moveTo>
                  <a:lnTo>
                    <a:pt x="0" y="0"/>
                  </a:lnTo>
                  <a:lnTo>
                    <a:pt x="382518" y="0"/>
                  </a:lnTo>
                  <a:lnTo>
                    <a:pt x="382518" y="1147554"/>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bwMode="gray">
            <a:xfrm>
              <a:off x="9420870" y="4699506"/>
              <a:ext cx="298728" cy="422591"/>
            </a:xfrm>
            <a:custGeom>
              <a:avLst/>
              <a:gdLst>
                <a:gd name="connsiteX0" fmla="*/ 0 w 298728"/>
                <a:gd name="connsiteY0" fmla="*/ 422591 h 422591"/>
                <a:gd name="connsiteX1" fmla="*/ 0 w 298728"/>
                <a:gd name="connsiteY1" fmla="*/ 0 h 422591"/>
                <a:gd name="connsiteX2" fmla="*/ 298728 w 298728"/>
                <a:gd name="connsiteY2" fmla="*/ 0 h 422591"/>
                <a:gd name="connsiteX3" fmla="*/ 298728 w 298728"/>
                <a:gd name="connsiteY3" fmla="*/ 244083 h 422591"/>
              </a:gdLst>
              <a:ahLst/>
              <a:cxnLst>
                <a:cxn ang="0">
                  <a:pos x="connsiteX0" y="connsiteY0"/>
                </a:cxn>
                <a:cxn ang="0">
                  <a:pos x="connsiteX1" y="connsiteY1"/>
                </a:cxn>
                <a:cxn ang="0">
                  <a:pos x="connsiteX2" y="connsiteY2"/>
                </a:cxn>
                <a:cxn ang="0">
                  <a:pos x="connsiteX3" y="connsiteY3"/>
                </a:cxn>
              </a:cxnLst>
              <a:rect l="l" t="t" r="r" b="b"/>
              <a:pathLst>
                <a:path w="298728" h="422591">
                  <a:moveTo>
                    <a:pt x="0" y="422591"/>
                  </a:moveTo>
                  <a:lnTo>
                    <a:pt x="0" y="0"/>
                  </a:lnTo>
                  <a:lnTo>
                    <a:pt x="298728" y="0"/>
                  </a:lnTo>
                  <a:lnTo>
                    <a:pt x="298728" y="244083"/>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bwMode="gray">
            <a:xfrm>
              <a:off x="8178598" y="5220210"/>
              <a:ext cx="1116815" cy="335408"/>
            </a:xfrm>
            <a:custGeom>
              <a:avLst/>
              <a:gdLst>
                <a:gd name="connsiteX0" fmla="*/ 0 w 965402"/>
                <a:gd name="connsiteY0" fmla="*/ 214939 h 335159"/>
                <a:gd name="connsiteX1" fmla="*/ 153007 w 965402"/>
                <a:gd name="connsiteY1" fmla="*/ 58288 h 335159"/>
                <a:gd name="connsiteX2" fmla="*/ 327872 w 965402"/>
                <a:gd name="connsiteY2" fmla="*/ 0 h 335159"/>
                <a:gd name="connsiteX3" fmla="*/ 480879 w 965402"/>
                <a:gd name="connsiteY3" fmla="*/ 0 h 335159"/>
                <a:gd name="connsiteX4" fmla="*/ 750463 w 965402"/>
                <a:gd name="connsiteY4" fmla="*/ 102005 h 335159"/>
                <a:gd name="connsiteX5" fmla="*/ 961759 w 965402"/>
                <a:gd name="connsiteY5" fmla="*/ 94719 h 335159"/>
                <a:gd name="connsiteX6" fmla="*/ 965402 w 965402"/>
                <a:gd name="connsiteY6" fmla="*/ 335159 h 335159"/>
                <a:gd name="connsiteX7" fmla="*/ 714033 w 965402"/>
                <a:gd name="connsiteY7" fmla="*/ 335159 h 335159"/>
                <a:gd name="connsiteX0" fmla="*/ 0 w 1061744"/>
                <a:gd name="connsiteY0" fmla="*/ 214939 h 335159"/>
                <a:gd name="connsiteX1" fmla="*/ 153007 w 1061744"/>
                <a:gd name="connsiteY1" fmla="*/ 58288 h 335159"/>
                <a:gd name="connsiteX2" fmla="*/ 327872 w 1061744"/>
                <a:gd name="connsiteY2" fmla="*/ 0 h 335159"/>
                <a:gd name="connsiteX3" fmla="*/ 480879 w 1061744"/>
                <a:gd name="connsiteY3" fmla="*/ 0 h 335159"/>
                <a:gd name="connsiteX4" fmla="*/ 750463 w 1061744"/>
                <a:gd name="connsiteY4" fmla="*/ 102005 h 335159"/>
                <a:gd name="connsiteX5" fmla="*/ 961759 w 1061744"/>
                <a:gd name="connsiteY5" fmla="*/ 94719 h 335159"/>
                <a:gd name="connsiteX6" fmla="*/ 965402 w 1061744"/>
                <a:gd name="connsiteY6" fmla="*/ 335159 h 335159"/>
                <a:gd name="connsiteX7" fmla="*/ 714033 w 1061744"/>
                <a:gd name="connsiteY7" fmla="*/ 335159 h 335159"/>
                <a:gd name="connsiteX0" fmla="*/ 0 w 1116815"/>
                <a:gd name="connsiteY0" fmla="*/ 214939 h 335159"/>
                <a:gd name="connsiteX1" fmla="*/ 153007 w 1116815"/>
                <a:gd name="connsiteY1" fmla="*/ 58288 h 335159"/>
                <a:gd name="connsiteX2" fmla="*/ 327872 w 1116815"/>
                <a:gd name="connsiteY2" fmla="*/ 0 h 335159"/>
                <a:gd name="connsiteX3" fmla="*/ 480879 w 1116815"/>
                <a:gd name="connsiteY3" fmla="*/ 0 h 335159"/>
                <a:gd name="connsiteX4" fmla="*/ 750463 w 1116815"/>
                <a:gd name="connsiteY4" fmla="*/ 102005 h 335159"/>
                <a:gd name="connsiteX5" fmla="*/ 961759 w 1116815"/>
                <a:gd name="connsiteY5" fmla="*/ 94719 h 335159"/>
                <a:gd name="connsiteX6" fmla="*/ 965402 w 1116815"/>
                <a:gd name="connsiteY6" fmla="*/ 335159 h 335159"/>
                <a:gd name="connsiteX7" fmla="*/ 714033 w 1116815"/>
                <a:gd name="connsiteY7" fmla="*/ 335159 h 335159"/>
                <a:gd name="connsiteX0" fmla="*/ 0 w 1116815"/>
                <a:gd name="connsiteY0" fmla="*/ 214939 h 335159"/>
                <a:gd name="connsiteX1" fmla="*/ 153007 w 1116815"/>
                <a:gd name="connsiteY1" fmla="*/ 58288 h 335159"/>
                <a:gd name="connsiteX2" fmla="*/ 327872 w 1116815"/>
                <a:gd name="connsiteY2" fmla="*/ 0 h 335159"/>
                <a:gd name="connsiteX3" fmla="*/ 480879 w 1116815"/>
                <a:gd name="connsiteY3" fmla="*/ 0 h 335159"/>
                <a:gd name="connsiteX4" fmla="*/ 750463 w 1116815"/>
                <a:gd name="connsiteY4" fmla="*/ 102005 h 335159"/>
                <a:gd name="connsiteX5" fmla="*/ 961759 w 1116815"/>
                <a:gd name="connsiteY5" fmla="*/ 94719 h 335159"/>
                <a:gd name="connsiteX6" fmla="*/ 965402 w 1116815"/>
                <a:gd name="connsiteY6" fmla="*/ 335159 h 335159"/>
                <a:gd name="connsiteX7" fmla="*/ 714033 w 1116815"/>
                <a:gd name="connsiteY7" fmla="*/ 335159 h 335159"/>
                <a:gd name="connsiteX0" fmla="*/ 0 w 1116815"/>
                <a:gd name="connsiteY0" fmla="*/ 215188 h 335408"/>
                <a:gd name="connsiteX1" fmla="*/ 153007 w 1116815"/>
                <a:gd name="connsiteY1" fmla="*/ 58537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 name="connsiteX0" fmla="*/ 0 w 1116815"/>
                <a:gd name="connsiteY0" fmla="*/ 215188 h 335408"/>
                <a:gd name="connsiteX1" fmla="*/ 153007 w 1116815"/>
                <a:gd name="connsiteY1" fmla="*/ 58537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 name="connsiteX0" fmla="*/ 0 w 1116815"/>
                <a:gd name="connsiteY0" fmla="*/ 215188 h 335408"/>
                <a:gd name="connsiteX1" fmla="*/ 153007 w 1116815"/>
                <a:gd name="connsiteY1" fmla="*/ 58537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 name="connsiteX0" fmla="*/ 0 w 1116815"/>
                <a:gd name="connsiteY0" fmla="*/ 215188 h 335408"/>
                <a:gd name="connsiteX1" fmla="*/ 153007 w 1116815"/>
                <a:gd name="connsiteY1" fmla="*/ 73110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 name="connsiteX0" fmla="*/ 0 w 1116815"/>
                <a:gd name="connsiteY0" fmla="*/ 215188 h 335408"/>
                <a:gd name="connsiteX1" fmla="*/ 153007 w 1116815"/>
                <a:gd name="connsiteY1" fmla="*/ 73110 h 335408"/>
                <a:gd name="connsiteX2" fmla="*/ 327872 w 1116815"/>
                <a:gd name="connsiteY2" fmla="*/ 249 h 335408"/>
                <a:gd name="connsiteX3" fmla="*/ 480879 w 1116815"/>
                <a:gd name="connsiteY3" fmla="*/ 249 h 335408"/>
                <a:gd name="connsiteX4" fmla="*/ 750463 w 1116815"/>
                <a:gd name="connsiteY4" fmla="*/ 102254 h 335408"/>
                <a:gd name="connsiteX5" fmla="*/ 961759 w 1116815"/>
                <a:gd name="connsiteY5" fmla="*/ 94968 h 335408"/>
                <a:gd name="connsiteX6" fmla="*/ 965402 w 1116815"/>
                <a:gd name="connsiteY6" fmla="*/ 335408 h 335408"/>
                <a:gd name="connsiteX7" fmla="*/ 714033 w 1116815"/>
                <a:gd name="connsiteY7" fmla="*/ 335408 h 33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6815" h="335408">
                  <a:moveTo>
                    <a:pt x="0" y="215188"/>
                  </a:moveTo>
                  <a:lnTo>
                    <a:pt x="153007" y="73110"/>
                  </a:lnTo>
                  <a:cubicBezTo>
                    <a:pt x="200366" y="28180"/>
                    <a:pt x="222224" y="1463"/>
                    <a:pt x="327872" y="249"/>
                  </a:cubicBezTo>
                  <a:lnTo>
                    <a:pt x="480879" y="249"/>
                  </a:lnTo>
                  <a:cubicBezTo>
                    <a:pt x="654530" y="-5822"/>
                    <a:pt x="624171" y="101040"/>
                    <a:pt x="750463" y="102254"/>
                  </a:cubicBezTo>
                  <a:lnTo>
                    <a:pt x="961759" y="94968"/>
                  </a:lnTo>
                  <a:cubicBezTo>
                    <a:pt x="1185198" y="94969"/>
                    <a:pt x="1149982" y="328122"/>
                    <a:pt x="965402" y="335408"/>
                  </a:cubicBezTo>
                  <a:lnTo>
                    <a:pt x="714033" y="335408"/>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bwMode="gray">
            <a:xfrm>
              <a:off x="8612118" y="5087385"/>
              <a:ext cx="1242272" cy="748745"/>
            </a:xfrm>
            <a:custGeom>
              <a:avLst/>
              <a:gdLst>
                <a:gd name="connsiteX0" fmla="*/ 673960 w 1242272"/>
                <a:gd name="connsiteY0" fmla="*/ 229511 h 834254"/>
                <a:gd name="connsiteX1" fmla="*/ 870684 w 1242272"/>
                <a:gd name="connsiteY1" fmla="*/ 120220 h 834254"/>
                <a:gd name="connsiteX2" fmla="*/ 1242272 w 1242272"/>
                <a:gd name="connsiteY2" fmla="*/ 0 h 834254"/>
                <a:gd name="connsiteX3" fmla="*/ 648459 w 1242272"/>
                <a:gd name="connsiteY3" fmla="*/ 692176 h 834254"/>
                <a:gd name="connsiteX4" fmla="*/ 0 w 1242272"/>
                <a:gd name="connsiteY4" fmla="*/ 688533 h 834254"/>
                <a:gd name="connsiteX5" fmla="*/ 51002 w 1242272"/>
                <a:gd name="connsiteY5" fmla="*/ 834254 h 834254"/>
                <a:gd name="connsiteX0" fmla="*/ 673960 w 1242272"/>
                <a:gd name="connsiteY0" fmla="*/ 229511 h 692176"/>
                <a:gd name="connsiteX1" fmla="*/ 870684 w 1242272"/>
                <a:gd name="connsiteY1" fmla="*/ 120220 h 692176"/>
                <a:gd name="connsiteX2" fmla="*/ 1242272 w 1242272"/>
                <a:gd name="connsiteY2" fmla="*/ 0 h 692176"/>
                <a:gd name="connsiteX3" fmla="*/ 648459 w 1242272"/>
                <a:gd name="connsiteY3" fmla="*/ 692176 h 692176"/>
                <a:gd name="connsiteX4" fmla="*/ 0 w 1242272"/>
                <a:gd name="connsiteY4" fmla="*/ 688533 h 692176"/>
                <a:gd name="connsiteX0" fmla="*/ 673960 w 1242272"/>
                <a:gd name="connsiteY0" fmla="*/ 229511 h 692176"/>
                <a:gd name="connsiteX1" fmla="*/ 870684 w 1242272"/>
                <a:gd name="connsiteY1" fmla="*/ 120220 h 692176"/>
                <a:gd name="connsiteX2" fmla="*/ 1242272 w 1242272"/>
                <a:gd name="connsiteY2" fmla="*/ 0 h 692176"/>
                <a:gd name="connsiteX3" fmla="*/ 648459 w 1242272"/>
                <a:gd name="connsiteY3" fmla="*/ 692176 h 692176"/>
                <a:gd name="connsiteX4" fmla="*/ 0 w 1242272"/>
                <a:gd name="connsiteY4" fmla="*/ 688533 h 692176"/>
                <a:gd name="connsiteX0" fmla="*/ 673960 w 1242272"/>
                <a:gd name="connsiteY0" fmla="*/ 229511 h 692176"/>
                <a:gd name="connsiteX1" fmla="*/ 870684 w 1242272"/>
                <a:gd name="connsiteY1" fmla="*/ 120220 h 692176"/>
                <a:gd name="connsiteX2" fmla="*/ 1242272 w 1242272"/>
                <a:gd name="connsiteY2" fmla="*/ 0 h 692176"/>
                <a:gd name="connsiteX3" fmla="*/ 648459 w 1242272"/>
                <a:gd name="connsiteY3" fmla="*/ 692176 h 692176"/>
                <a:gd name="connsiteX4" fmla="*/ 0 w 1242272"/>
                <a:gd name="connsiteY4" fmla="*/ 688533 h 692176"/>
                <a:gd name="connsiteX0" fmla="*/ 673960 w 1242272"/>
                <a:gd name="connsiteY0" fmla="*/ 266348 h 729013"/>
                <a:gd name="connsiteX1" fmla="*/ 870684 w 1242272"/>
                <a:gd name="connsiteY1" fmla="*/ 157057 h 729013"/>
                <a:gd name="connsiteX2" fmla="*/ 1242272 w 1242272"/>
                <a:gd name="connsiteY2" fmla="*/ 36837 h 729013"/>
                <a:gd name="connsiteX3" fmla="*/ 648459 w 1242272"/>
                <a:gd name="connsiteY3" fmla="*/ 729013 h 729013"/>
                <a:gd name="connsiteX4" fmla="*/ 0 w 1242272"/>
                <a:gd name="connsiteY4" fmla="*/ 725370 h 729013"/>
                <a:gd name="connsiteX0" fmla="*/ 673960 w 1242272"/>
                <a:gd name="connsiteY0" fmla="*/ 291081 h 753746"/>
                <a:gd name="connsiteX1" fmla="*/ 870684 w 1242272"/>
                <a:gd name="connsiteY1" fmla="*/ 181790 h 753746"/>
                <a:gd name="connsiteX2" fmla="*/ 1242272 w 1242272"/>
                <a:gd name="connsiteY2" fmla="*/ 61570 h 753746"/>
                <a:gd name="connsiteX3" fmla="*/ 648459 w 1242272"/>
                <a:gd name="connsiteY3" fmla="*/ 753746 h 753746"/>
                <a:gd name="connsiteX4" fmla="*/ 0 w 1242272"/>
                <a:gd name="connsiteY4" fmla="*/ 750103 h 753746"/>
                <a:gd name="connsiteX0" fmla="*/ 676765 w 1242272"/>
                <a:gd name="connsiteY0" fmla="*/ 338764 h 753746"/>
                <a:gd name="connsiteX1" fmla="*/ 870684 w 1242272"/>
                <a:gd name="connsiteY1" fmla="*/ 181790 h 753746"/>
                <a:gd name="connsiteX2" fmla="*/ 1242272 w 1242272"/>
                <a:gd name="connsiteY2" fmla="*/ 61570 h 753746"/>
                <a:gd name="connsiteX3" fmla="*/ 648459 w 1242272"/>
                <a:gd name="connsiteY3" fmla="*/ 753746 h 753746"/>
                <a:gd name="connsiteX4" fmla="*/ 0 w 1242272"/>
                <a:gd name="connsiteY4" fmla="*/ 750103 h 753746"/>
                <a:gd name="connsiteX0" fmla="*/ 682375 w 1242272"/>
                <a:gd name="connsiteY0" fmla="*/ 358399 h 753746"/>
                <a:gd name="connsiteX1" fmla="*/ 870684 w 1242272"/>
                <a:gd name="connsiteY1" fmla="*/ 181790 h 753746"/>
                <a:gd name="connsiteX2" fmla="*/ 1242272 w 1242272"/>
                <a:gd name="connsiteY2" fmla="*/ 61570 h 753746"/>
                <a:gd name="connsiteX3" fmla="*/ 648459 w 1242272"/>
                <a:gd name="connsiteY3" fmla="*/ 753746 h 753746"/>
                <a:gd name="connsiteX4" fmla="*/ 0 w 1242272"/>
                <a:gd name="connsiteY4" fmla="*/ 750103 h 753746"/>
                <a:gd name="connsiteX0" fmla="*/ 682375 w 1242272"/>
                <a:gd name="connsiteY0" fmla="*/ 355515 h 750862"/>
                <a:gd name="connsiteX1" fmla="*/ 879099 w 1242272"/>
                <a:gd name="connsiteY1" fmla="*/ 184516 h 750862"/>
                <a:gd name="connsiteX2" fmla="*/ 1242272 w 1242272"/>
                <a:gd name="connsiteY2" fmla="*/ 58686 h 750862"/>
                <a:gd name="connsiteX3" fmla="*/ 648459 w 1242272"/>
                <a:gd name="connsiteY3" fmla="*/ 750862 h 750862"/>
                <a:gd name="connsiteX4" fmla="*/ 0 w 1242272"/>
                <a:gd name="connsiteY4" fmla="*/ 747219 h 750862"/>
                <a:gd name="connsiteX0" fmla="*/ 682375 w 1242272"/>
                <a:gd name="connsiteY0" fmla="*/ 356579 h 751926"/>
                <a:gd name="connsiteX1" fmla="*/ 879099 w 1242272"/>
                <a:gd name="connsiteY1" fmla="*/ 185580 h 751926"/>
                <a:gd name="connsiteX2" fmla="*/ 1242272 w 1242272"/>
                <a:gd name="connsiteY2" fmla="*/ 59750 h 751926"/>
                <a:gd name="connsiteX3" fmla="*/ 648459 w 1242272"/>
                <a:gd name="connsiteY3" fmla="*/ 751926 h 751926"/>
                <a:gd name="connsiteX4" fmla="*/ 0 w 1242272"/>
                <a:gd name="connsiteY4" fmla="*/ 748283 h 751926"/>
                <a:gd name="connsiteX0" fmla="*/ 682375 w 1242272"/>
                <a:gd name="connsiteY0" fmla="*/ 353398 h 748745"/>
                <a:gd name="connsiteX1" fmla="*/ 879099 w 1242272"/>
                <a:gd name="connsiteY1" fmla="*/ 182399 h 748745"/>
                <a:gd name="connsiteX2" fmla="*/ 1242272 w 1242272"/>
                <a:gd name="connsiteY2" fmla="*/ 56569 h 748745"/>
                <a:gd name="connsiteX3" fmla="*/ 648459 w 1242272"/>
                <a:gd name="connsiteY3" fmla="*/ 748745 h 748745"/>
                <a:gd name="connsiteX4" fmla="*/ 0 w 1242272"/>
                <a:gd name="connsiteY4" fmla="*/ 745102 h 748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2" h="748745">
                  <a:moveTo>
                    <a:pt x="682375" y="353398"/>
                  </a:moveTo>
                  <a:lnTo>
                    <a:pt x="879099" y="182399"/>
                  </a:lnTo>
                  <a:cubicBezTo>
                    <a:pt x="1050902" y="-103433"/>
                    <a:pt x="1202198" y="23781"/>
                    <a:pt x="1242272" y="56569"/>
                  </a:cubicBezTo>
                  <a:cubicBezTo>
                    <a:pt x="1066192" y="360155"/>
                    <a:pt x="904686" y="536235"/>
                    <a:pt x="648459" y="748745"/>
                  </a:cubicBezTo>
                  <a:lnTo>
                    <a:pt x="0" y="745102"/>
                  </a:lnTo>
                </a:path>
              </a:pathLst>
            </a:cu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35429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btfpColumnIndicatorGroup2">
            <a:extLst>
              <a:ext uri="{FF2B5EF4-FFF2-40B4-BE49-F238E27FC236}">
                <a16:creationId xmlns:a16="http://schemas.microsoft.com/office/drawing/2014/main" id="{5DF7FADE-4B76-BEB1-5BEE-5109A53B197C}"/>
              </a:ext>
            </a:extLst>
          </p:cNvPr>
          <p:cNvGrpSpPr/>
          <p:nvPr/>
        </p:nvGrpSpPr>
        <p:grpSpPr>
          <a:xfrm>
            <a:off x="0" y="6926580"/>
            <a:ext cx="12192000" cy="137160"/>
            <a:chOff x="0" y="6926580"/>
            <a:chExt cx="12192000" cy="137160"/>
          </a:xfrm>
        </p:grpSpPr>
        <p:sp>
          <p:nvSpPr>
            <p:cNvPr id="86" name="btfpColumnGapBlocker992945">
              <a:extLst>
                <a:ext uri="{FF2B5EF4-FFF2-40B4-BE49-F238E27FC236}">
                  <a16:creationId xmlns:a16="http://schemas.microsoft.com/office/drawing/2014/main" id="{EAC21108-F0CD-4373-AD79-3A4AC7984BBD}"/>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4" name="btfpColumnGapBlocker241305">
              <a:extLst>
                <a:ext uri="{FF2B5EF4-FFF2-40B4-BE49-F238E27FC236}">
                  <a16:creationId xmlns:a16="http://schemas.microsoft.com/office/drawing/2014/main" id="{B915D8CD-E544-7BBD-F472-5E0D93F87FA6}"/>
                </a:ext>
              </a:extLst>
            </p:cNvPr>
            <p:cNvSpPr/>
            <p:nvPr/>
          </p:nvSpPr>
          <p:spPr bwMode="gray">
            <a:xfrm>
              <a:off x="78232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2" name="btfpColumnIndicator249150">
              <a:extLst>
                <a:ext uri="{FF2B5EF4-FFF2-40B4-BE49-F238E27FC236}">
                  <a16:creationId xmlns:a16="http://schemas.microsoft.com/office/drawing/2014/main" id="{A6680AFD-9B68-D8AD-6E73-E8AF66C9A1D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80" name="btfpColumnIndicator197823">
              <a:extLst>
                <a:ext uri="{FF2B5EF4-FFF2-40B4-BE49-F238E27FC236}">
                  <a16:creationId xmlns:a16="http://schemas.microsoft.com/office/drawing/2014/main" id="{4D59E611-A85F-4641-FD4D-F58FBE2FD4CA}"/>
                </a:ext>
              </a:extLst>
            </p:cNvPr>
            <p:cNvCxnSpPr/>
            <p:nvPr/>
          </p:nvCxnSpPr>
          <p:spPr bwMode="gray">
            <a:xfrm flipV="1">
              <a:off x="8356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8" name="btfpColumnGapBlocker965499">
              <a:extLst>
                <a:ext uri="{FF2B5EF4-FFF2-40B4-BE49-F238E27FC236}">
                  <a16:creationId xmlns:a16="http://schemas.microsoft.com/office/drawing/2014/main" id="{86450AFA-D31C-AB53-5C10-FA36F4872940}"/>
                </a:ext>
              </a:extLst>
            </p:cNvPr>
            <p:cNvSpPr/>
            <p:nvPr/>
          </p:nvSpPr>
          <p:spPr bwMode="gray">
            <a:xfrm>
              <a:off x="39878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6" name="btfpColumnIndicator416271">
              <a:extLst>
                <a:ext uri="{FF2B5EF4-FFF2-40B4-BE49-F238E27FC236}">
                  <a16:creationId xmlns:a16="http://schemas.microsoft.com/office/drawing/2014/main" id="{23BB065E-0E08-6387-B239-A682111802B6}"/>
                </a:ext>
              </a:extLst>
            </p:cNvPr>
            <p:cNvCxnSpPr/>
            <p:nvPr/>
          </p:nvCxnSpPr>
          <p:spPr bwMode="gray">
            <a:xfrm flipV="1">
              <a:off x="78232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3" name="btfpColumnIndicator397429">
              <a:extLst>
                <a:ext uri="{FF2B5EF4-FFF2-40B4-BE49-F238E27FC236}">
                  <a16:creationId xmlns:a16="http://schemas.microsoft.com/office/drawing/2014/main" id="{CF049A09-0552-8201-BAC5-5D8FBE28D5DE}"/>
                </a:ext>
              </a:extLst>
            </p:cNvPr>
            <p:cNvCxnSpPr/>
            <p:nvPr/>
          </p:nvCxnSpPr>
          <p:spPr bwMode="gray">
            <a:xfrm flipV="1">
              <a:off x="45212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2" name="btfpColumnGapBlocker713965">
              <a:extLst>
                <a:ext uri="{FF2B5EF4-FFF2-40B4-BE49-F238E27FC236}">
                  <a16:creationId xmlns:a16="http://schemas.microsoft.com/office/drawing/2014/main" id="{88B84C00-E616-B5BB-6147-925336D98D5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9" name="btfpColumnIndicator813175">
              <a:extLst>
                <a:ext uri="{FF2B5EF4-FFF2-40B4-BE49-F238E27FC236}">
                  <a16:creationId xmlns:a16="http://schemas.microsoft.com/office/drawing/2014/main" id="{8FBC07DF-A33F-1B91-631D-F38F76333DC1}"/>
                </a:ext>
              </a:extLst>
            </p:cNvPr>
            <p:cNvCxnSpPr/>
            <p:nvPr/>
          </p:nvCxnSpPr>
          <p:spPr bwMode="gray">
            <a:xfrm flipV="1">
              <a:off x="3987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848844">
              <a:extLst>
                <a:ext uri="{FF2B5EF4-FFF2-40B4-BE49-F238E27FC236}">
                  <a16:creationId xmlns:a16="http://schemas.microsoft.com/office/drawing/2014/main" id="{D1E29E48-86C4-2A32-9D3D-50282291C472}"/>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87" name="btfpColumnIndicatorGroup1">
            <a:extLst>
              <a:ext uri="{FF2B5EF4-FFF2-40B4-BE49-F238E27FC236}">
                <a16:creationId xmlns:a16="http://schemas.microsoft.com/office/drawing/2014/main" id="{9B32B3BD-9130-14B5-1F5C-018EE9824866}"/>
              </a:ext>
            </a:extLst>
          </p:cNvPr>
          <p:cNvGrpSpPr/>
          <p:nvPr/>
        </p:nvGrpSpPr>
        <p:grpSpPr>
          <a:xfrm>
            <a:off x="0" y="-205740"/>
            <a:ext cx="12192000" cy="137160"/>
            <a:chOff x="0" y="-205740"/>
            <a:chExt cx="12192000" cy="137160"/>
          </a:xfrm>
        </p:grpSpPr>
        <p:sp>
          <p:nvSpPr>
            <p:cNvPr id="85" name="btfpColumnGapBlocker164269">
              <a:extLst>
                <a:ext uri="{FF2B5EF4-FFF2-40B4-BE49-F238E27FC236}">
                  <a16:creationId xmlns:a16="http://schemas.microsoft.com/office/drawing/2014/main" id="{04F6C80D-1E9D-715E-91A7-85CCBBB870DF}"/>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3" name="btfpColumnGapBlocker220555">
              <a:extLst>
                <a:ext uri="{FF2B5EF4-FFF2-40B4-BE49-F238E27FC236}">
                  <a16:creationId xmlns:a16="http://schemas.microsoft.com/office/drawing/2014/main" id="{A2B36301-8FE2-2A59-0781-FC4C0E76A870}"/>
                </a:ext>
              </a:extLst>
            </p:cNvPr>
            <p:cNvSpPr/>
            <p:nvPr/>
          </p:nvSpPr>
          <p:spPr bwMode="gray">
            <a:xfrm>
              <a:off x="78232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1" name="btfpColumnIndicator809679">
              <a:extLst>
                <a:ext uri="{FF2B5EF4-FFF2-40B4-BE49-F238E27FC236}">
                  <a16:creationId xmlns:a16="http://schemas.microsoft.com/office/drawing/2014/main" id="{F20AAD6B-F696-C423-889C-B3B6A1097D0E}"/>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9" name="btfpColumnIndicator312399">
              <a:extLst>
                <a:ext uri="{FF2B5EF4-FFF2-40B4-BE49-F238E27FC236}">
                  <a16:creationId xmlns:a16="http://schemas.microsoft.com/office/drawing/2014/main" id="{2580B664-94B7-A7CD-04BE-50B813E84BF9}"/>
                </a:ext>
              </a:extLst>
            </p:cNvPr>
            <p:cNvCxnSpPr/>
            <p:nvPr/>
          </p:nvCxnSpPr>
          <p:spPr bwMode="gray">
            <a:xfrm flipV="1">
              <a:off x="8356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7" name="btfpColumnGapBlocker332749">
              <a:extLst>
                <a:ext uri="{FF2B5EF4-FFF2-40B4-BE49-F238E27FC236}">
                  <a16:creationId xmlns:a16="http://schemas.microsoft.com/office/drawing/2014/main" id="{9555CCF9-40FC-A758-23A6-0938F686BEAC}"/>
                </a:ext>
              </a:extLst>
            </p:cNvPr>
            <p:cNvSpPr/>
            <p:nvPr/>
          </p:nvSpPr>
          <p:spPr bwMode="gray">
            <a:xfrm>
              <a:off x="39878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5" name="btfpColumnIndicator883871">
              <a:extLst>
                <a:ext uri="{FF2B5EF4-FFF2-40B4-BE49-F238E27FC236}">
                  <a16:creationId xmlns:a16="http://schemas.microsoft.com/office/drawing/2014/main" id="{39901D17-A0E3-6D3B-DA53-8451996EA8B2}"/>
                </a:ext>
              </a:extLst>
            </p:cNvPr>
            <p:cNvCxnSpPr/>
            <p:nvPr/>
          </p:nvCxnSpPr>
          <p:spPr bwMode="gray">
            <a:xfrm flipV="1">
              <a:off x="7823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8" name="btfpColumnIndicator867989">
              <a:extLst>
                <a:ext uri="{FF2B5EF4-FFF2-40B4-BE49-F238E27FC236}">
                  <a16:creationId xmlns:a16="http://schemas.microsoft.com/office/drawing/2014/main" id="{3B9715DA-8808-E28A-F760-C330AEB24450}"/>
                </a:ext>
              </a:extLst>
            </p:cNvPr>
            <p:cNvCxnSpPr/>
            <p:nvPr/>
          </p:nvCxnSpPr>
          <p:spPr bwMode="gray">
            <a:xfrm flipV="1">
              <a:off x="45212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61" name="btfpColumnGapBlocker534629">
              <a:extLst>
                <a:ext uri="{FF2B5EF4-FFF2-40B4-BE49-F238E27FC236}">
                  <a16:creationId xmlns:a16="http://schemas.microsoft.com/office/drawing/2014/main" id="{7905DC53-A22F-FCCC-4E19-B7F6410D7A89}"/>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4" name="btfpColumnIndicator829090">
              <a:extLst>
                <a:ext uri="{FF2B5EF4-FFF2-40B4-BE49-F238E27FC236}">
                  <a16:creationId xmlns:a16="http://schemas.microsoft.com/office/drawing/2014/main" id="{E121C267-8325-1CE4-31F6-149E2CB36416}"/>
                </a:ext>
              </a:extLst>
            </p:cNvPr>
            <p:cNvCxnSpPr/>
            <p:nvPr/>
          </p:nvCxnSpPr>
          <p:spPr bwMode="gray">
            <a:xfrm flipV="1">
              <a:off x="3987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537970">
              <a:extLst>
                <a:ext uri="{FF2B5EF4-FFF2-40B4-BE49-F238E27FC236}">
                  <a16:creationId xmlns:a16="http://schemas.microsoft.com/office/drawing/2014/main" id="{7D24D520-B8A9-122F-17FD-C62233C7EA03}"/>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74" name="Rectangle 73">
            <a:extLst>
              <a:ext uri="{FF2B5EF4-FFF2-40B4-BE49-F238E27FC236}">
                <a16:creationId xmlns:a16="http://schemas.microsoft.com/office/drawing/2014/main" id="{432C1892-57BE-42C8-FE93-24EAABEDEEB7}"/>
              </a:ext>
            </a:extLst>
          </p:cNvPr>
          <p:cNvSpPr/>
          <p:nvPr/>
        </p:nvSpPr>
        <p:spPr bwMode="gray">
          <a:xfrm>
            <a:off x="182885" y="1823761"/>
            <a:ext cx="3913774" cy="1845119"/>
          </a:xfrm>
          <a:prstGeom prst="rect">
            <a:avLst/>
          </a:prstGeom>
          <a:solidFill>
            <a:srgbClr val="E7E6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noAutofit/>
          </a:bodyPr>
          <a:lstStyle/>
          <a:p>
            <a:pPr marL="0" indent="0" algn="r">
              <a:buNone/>
            </a:pPr>
            <a:r>
              <a:rPr lang="en-US" sz="900" i="1">
                <a:solidFill>
                  <a:srgbClr val="0D4877"/>
                </a:solidFill>
              </a:rPr>
              <a:t>By segment (LOB, health, engagement)</a:t>
            </a:r>
          </a:p>
        </p:txBody>
      </p:sp>
      <p:sp>
        <p:nvSpPr>
          <p:cNvPr id="55" name="Rectangle 54">
            <a:extLst>
              <a:ext uri="{FF2B5EF4-FFF2-40B4-BE49-F238E27FC236}">
                <a16:creationId xmlns:a16="http://schemas.microsoft.com/office/drawing/2014/main" id="{FD6879D1-9DEA-FA19-5A66-051AFC052865}"/>
              </a:ext>
            </a:extLst>
          </p:cNvPr>
          <p:cNvSpPr/>
          <p:nvPr/>
        </p:nvSpPr>
        <p:spPr bwMode="gray">
          <a:xfrm>
            <a:off x="701993" y="1422114"/>
            <a:ext cx="3264434" cy="37537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Rectangle 13">
            <a:extLst>
              <a:ext uri="{FF2B5EF4-FFF2-40B4-BE49-F238E27FC236}">
                <a16:creationId xmlns:a16="http://schemas.microsoft.com/office/drawing/2014/main" id="{B2584EC9-C75E-4453-9C28-4B56C659019A}"/>
              </a:ext>
            </a:extLst>
          </p:cNvPr>
          <p:cNvSpPr/>
          <p:nvPr/>
        </p:nvSpPr>
        <p:spPr bwMode="gray">
          <a:xfrm>
            <a:off x="701993" y="1856178"/>
            <a:ext cx="804208" cy="2639141"/>
          </a:xfrm>
          <a:prstGeom prst="rect">
            <a:avLst/>
          </a:prstGeom>
          <a:solidFill>
            <a:srgbClr val="FFFFFF"/>
          </a:solidFill>
          <a:ln w="19050"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chemeClr val="accent4"/>
                </a:solidFill>
              </a:rPr>
              <a:t>Foundational work</a:t>
            </a:r>
          </a:p>
        </p:txBody>
      </p:sp>
      <p:sp>
        <p:nvSpPr>
          <p:cNvPr id="15" name="Rectangle 14">
            <a:extLst>
              <a:ext uri="{FF2B5EF4-FFF2-40B4-BE49-F238E27FC236}">
                <a16:creationId xmlns:a16="http://schemas.microsoft.com/office/drawing/2014/main" id="{52EBA501-6314-4DEA-AB73-80E6FAA63EA0}"/>
              </a:ext>
            </a:extLst>
          </p:cNvPr>
          <p:cNvSpPr/>
          <p:nvPr/>
        </p:nvSpPr>
        <p:spPr bwMode="gray">
          <a:xfrm>
            <a:off x="1571602" y="1856178"/>
            <a:ext cx="1525216" cy="2639141"/>
          </a:xfrm>
          <a:prstGeom prst="rect">
            <a:avLst/>
          </a:prstGeom>
          <a:solidFill>
            <a:srgbClr val="FFFFFF"/>
          </a:solid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chemeClr val="accent3"/>
                </a:solidFill>
              </a:rPr>
              <a:t>Meet consumer expectations to reduce detractors on table-stakes moments</a:t>
            </a:r>
          </a:p>
        </p:txBody>
      </p:sp>
      <p:sp>
        <p:nvSpPr>
          <p:cNvPr id="44" name="Rectangle 43">
            <a:extLst>
              <a:ext uri="{FF2B5EF4-FFF2-40B4-BE49-F238E27FC236}">
                <a16:creationId xmlns:a16="http://schemas.microsoft.com/office/drawing/2014/main" id="{FC195B9F-5E45-4407-9F34-221D119EE58E}"/>
              </a:ext>
            </a:extLst>
          </p:cNvPr>
          <p:cNvSpPr/>
          <p:nvPr/>
        </p:nvSpPr>
        <p:spPr bwMode="gray">
          <a:xfrm>
            <a:off x="3162219" y="1856178"/>
            <a:ext cx="804208" cy="2639141"/>
          </a:xfrm>
          <a:prstGeom prst="rect">
            <a:avLst/>
          </a:prstGeom>
          <a:solidFill>
            <a:srgbClr val="FFFFFF"/>
          </a:solidFill>
          <a:ln w="19050" cap="flat" cmpd="sng" algn="ctr">
            <a:solidFill>
              <a:srgbClr val="2474BB"/>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800" b="1">
                <a:solidFill>
                  <a:srgbClr val="2474BB"/>
                </a:solidFill>
              </a:rPr>
              <a:t>Create promoters through “magical moments” going beyond expectations</a:t>
            </a:r>
          </a:p>
        </p:txBody>
      </p:sp>
      <p:sp>
        <p:nvSpPr>
          <p:cNvPr id="4" name="Rectangle 3">
            <a:extLst>
              <a:ext uri="{FF2B5EF4-FFF2-40B4-BE49-F238E27FC236}">
                <a16:creationId xmlns:a16="http://schemas.microsoft.com/office/drawing/2014/main" id="{120332E6-5D12-421A-8385-D2040395BB12}"/>
              </a:ext>
            </a:extLst>
          </p:cNvPr>
          <p:cNvSpPr/>
          <p:nvPr/>
        </p:nvSpPr>
        <p:spPr bwMode="gray">
          <a:xfrm>
            <a:off x="182884" y="3430633"/>
            <a:ext cx="3913768" cy="963667"/>
          </a:xfrm>
          <a:prstGeom prst="rect">
            <a:avLst/>
          </a:prstGeom>
          <a:solidFill>
            <a:schemeClr val="accent2">
              <a:alpha val="75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 name="Text Placeholder 1">
            <a:extLst>
              <a:ext uri="{FF2B5EF4-FFF2-40B4-BE49-F238E27FC236}">
                <a16:creationId xmlns:a16="http://schemas.microsoft.com/office/drawing/2014/main" id="{718B8893-3D92-4E6C-98E2-B255E0C47371}"/>
              </a:ext>
            </a:extLst>
          </p:cNvPr>
          <p:cNvSpPr>
            <a:spLocks noGrp="1"/>
          </p:cNvSpPr>
          <p:nvPr>
            <p:ph type="body" sz="quarter" idx="10"/>
          </p:nvPr>
        </p:nvSpPr>
        <p:spPr/>
        <p:txBody>
          <a:bodyPr/>
          <a:lstStyle/>
          <a:p>
            <a:r>
              <a:rPr lang="en-US"/>
              <a:t>Translating cx strategy to action: next steps and owners</a:t>
            </a:r>
          </a:p>
        </p:txBody>
      </p:sp>
      <p:sp>
        <p:nvSpPr>
          <p:cNvPr id="13" name="Isosceles Triangle 12">
            <a:extLst>
              <a:ext uri="{FF2B5EF4-FFF2-40B4-BE49-F238E27FC236}">
                <a16:creationId xmlns:a16="http://schemas.microsoft.com/office/drawing/2014/main" id="{AD903E55-CE8D-498E-B8BC-6091A7590784}"/>
              </a:ext>
            </a:extLst>
          </p:cNvPr>
          <p:cNvSpPr/>
          <p:nvPr/>
        </p:nvSpPr>
        <p:spPr bwMode="gray">
          <a:xfrm>
            <a:off x="723764" y="744420"/>
            <a:ext cx="3182278" cy="673207"/>
          </a:xfrm>
          <a:prstGeom prst="triangle">
            <a:avLst/>
          </a:prstGeom>
          <a:solidFill>
            <a:schemeClr val="accent1"/>
          </a:solidFill>
          <a:ln w="19050" cap="flat" cmpd="sng" algn="ctr">
            <a:solidFill>
              <a:srgbClr val="0D4877"/>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72000" numCol="1" spcCol="0" rtlCol="0" fromWordArt="0" anchor="b" anchorCtr="0" forceAA="0" compatLnSpc="1">
            <a:prstTxWarp prst="textNoShape">
              <a:avLst/>
            </a:prstTxWarp>
            <a:noAutofit/>
          </a:bodyPr>
          <a:lstStyle/>
          <a:p>
            <a:pPr marL="0" indent="0" algn="ctr">
              <a:buNone/>
            </a:pPr>
            <a:endParaRPr lang="en-US" sz="1400" b="1">
              <a:solidFill>
                <a:schemeClr val="bg1"/>
              </a:solidFill>
            </a:endParaRPr>
          </a:p>
        </p:txBody>
      </p:sp>
      <p:sp>
        <p:nvSpPr>
          <p:cNvPr id="17" name="Rectangle 16">
            <a:extLst>
              <a:ext uri="{FF2B5EF4-FFF2-40B4-BE49-F238E27FC236}">
                <a16:creationId xmlns:a16="http://schemas.microsoft.com/office/drawing/2014/main" id="{690752D8-6762-4FB2-809E-DB65AEE8BC9D}"/>
              </a:ext>
            </a:extLst>
          </p:cNvPr>
          <p:cNvSpPr/>
          <p:nvPr/>
        </p:nvSpPr>
        <p:spPr bwMode="gray">
          <a:xfrm>
            <a:off x="818178" y="2378985"/>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40" name="Rectangle 39">
            <a:extLst>
              <a:ext uri="{FF2B5EF4-FFF2-40B4-BE49-F238E27FC236}">
                <a16:creationId xmlns:a16="http://schemas.microsoft.com/office/drawing/2014/main" id="{33C50309-6DFB-4884-8067-0D5E6FC003D4}"/>
              </a:ext>
            </a:extLst>
          </p:cNvPr>
          <p:cNvSpPr/>
          <p:nvPr/>
        </p:nvSpPr>
        <p:spPr bwMode="gray">
          <a:xfrm>
            <a:off x="699271" y="4885915"/>
            <a:ext cx="3267154" cy="420419"/>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rgbClr val="2D475A"/>
                </a:solidFill>
              </a:rPr>
              <a:t>Deliver true Omnichannel experience tailored to each segments/episode with seamless transitions and ATC across interactions</a:t>
            </a:r>
          </a:p>
        </p:txBody>
      </p:sp>
      <p:sp>
        <p:nvSpPr>
          <p:cNvPr id="41" name="Rectangle 40">
            <a:extLst>
              <a:ext uri="{FF2B5EF4-FFF2-40B4-BE49-F238E27FC236}">
                <a16:creationId xmlns:a16="http://schemas.microsoft.com/office/drawing/2014/main" id="{87995777-F9B5-4262-8087-BBAA6F51721E}"/>
              </a:ext>
            </a:extLst>
          </p:cNvPr>
          <p:cNvSpPr/>
          <p:nvPr/>
        </p:nvSpPr>
        <p:spPr bwMode="gray">
          <a:xfrm>
            <a:off x="699271" y="6131679"/>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Consistent episode and journey oriented measurement and insights (incl. competitive lens)</a:t>
            </a:r>
          </a:p>
        </p:txBody>
      </p:sp>
      <p:sp>
        <p:nvSpPr>
          <p:cNvPr id="42" name="Rectangle 41">
            <a:extLst>
              <a:ext uri="{FF2B5EF4-FFF2-40B4-BE49-F238E27FC236}">
                <a16:creationId xmlns:a16="http://schemas.microsoft.com/office/drawing/2014/main" id="{52F0E3B1-444F-46B7-9242-2CC8B811708F}"/>
              </a:ext>
            </a:extLst>
          </p:cNvPr>
          <p:cNvSpPr/>
          <p:nvPr/>
        </p:nvSpPr>
        <p:spPr bwMode="gray">
          <a:xfrm>
            <a:off x="699271" y="5668317"/>
            <a:ext cx="3267154" cy="420419"/>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Operating model: Member episode orientation with clear </a:t>
            </a:r>
            <a:br>
              <a:rPr lang="en-US" sz="800" b="1">
                <a:solidFill>
                  <a:schemeClr val="accent6"/>
                </a:solidFill>
              </a:rPr>
            </a:br>
            <a:r>
              <a:rPr lang="en-US" sz="800" b="1">
                <a:solidFill>
                  <a:schemeClr val="accent6"/>
                </a:solidFill>
              </a:rPr>
              <a:t>owners, rapid cross-functional test &amp; learn, CX culture/mindset embedded</a:t>
            </a:r>
          </a:p>
        </p:txBody>
      </p:sp>
      <p:sp>
        <p:nvSpPr>
          <p:cNvPr id="58" name="Rectangle 57">
            <a:extLst>
              <a:ext uri="{FF2B5EF4-FFF2-40B4-BE49-F238E27FC236}">
                <a16:creationId xmlns:a16="http://schemas.microsoft.com/office/drawing/2014/main" id="{79CCE51B-501C-4A0E-A65B-3B04BA47EB72}"/>
              </a:ext>
            </a:extLst>
          </p:cNvPr>
          <p:cNvSpPr/>
          <p:nvPr/>
        </p:nvSpPr>
        <p:spPr bwMode="gray">
          <a:xfrm>
            <a:off x="3254696" y="3533555"/>
            <a:ext cx="563894" cy="309535"/>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3" name="TextBox 2">
            <a:extLst>
              <a:ext uri="{FF2B5EF4-FFF2-40B4-BE49-F238E27FC236}">
                <a16:creationId xmlns:a16="http://schemas.microsoft.com/office/drawing/2014/main" id="{FCC2C88B-BA6C-4D6F-A71D-426DDB3898C8}"/>
              </a:ext>
            </a:extLst>
          </p:cNvPr>
          <p:cNvSpPr txBox="1"/>
          <p:nvPr/>
        </p:nvSpPr>
        <p:spPr bwMode="gray">
          <a:xfrm>
            <a:off x="1224050" y="1121041"/>
            <a:ext cx="2181706" cy="318924"/>
          </a:xfrm>
          <a:prstGeom prst="rect">
            <a:avLst/>
          </a:prstGeom>
          <a:noFill/>
        </p:spPr>
        <p:txBody>
          <a:bodyPr wrap="square" lIns="36000" tIns="36000" rIns="36000" bIns="36000" rtlCol="0">
            <a:spAutoFit/>
          </a:bodyPr>
          <a:lstStyle/>
          <a:p>
            <a:pPr marL="0" indent="0" algn="ctr">
              <a:buNone/>
            </a:pPr>
            <a:r>
              <a:rPr lang="en-US" sz="800" b="1">
                <a:solidFill>
                  <a:schemeClr val="bg1"/>
                </a:solidFill>
              </a:rPr>
              <a:t>Be the empathetic trusted ally to get people to the best care, seamlessly</a:t>
            </a:r>
          </a:p>
        </p:txBody>
      </p:sp>
      <p:sp>
        <p:nvSpPr>
          <p:cNvPr id="9" name="Rectangle 8">
            <a:extLst>
              <a:ext uri="{FF2B5EF4-FFF2-40B4-BE49-F238E27FC236}">
                <a16:creationId xmlns:a16="http://schemas.microsoft.com/office/drawing/2014/main" id="{90CBD467-E9B2-4913-8D2D-D49386CE6A47}"/>
              </a:ext>
            </a:extLst>
          </p:cNvPr>
          <p:cNvSpPr/>
          <p:nvPr/>
        </p:nvSpPr>
        <p:spPr bwMode="gray">
          <a:xfrm>
            <a:off x="270462" y="3504560"/>
            <a:ext cx="1303877" cy="79825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800" b="1" spc="300">
                <a:solidFill>
                  <a:srgbClr val="FFFFFF"/>
                </a:solidFill>
              </a:rPr>
              <a:t>Navigate members to the right care at the right time/place</a:t>
            </a:r>
          </a:p>
        </p:txBody>
      </p:sp>
      <p:sp>
        <p:nvSpPr>
          <p:cNvPr id="63" name="Rectangle 62">
            <a:extLst>
              <a:ext uri="{FF2B5EF4-FFF2-40B4-BE49-F238E27FC236}">
                <a16:creationId xmlns:a16="http://schemas.microsoft.com/office/drawing/2014/main" id="{266B2780-890E-4610-B5DE-8A5AC22EB6D4}"/>
              </a:ext>
            </a:extLst>
          </p:cNvPr>
          <p:cNvSpPr/>
          <p:nvPr/>
        </p:nvSpPr>
        <p:spPr bwMode="gray">
          <a:xfrm>
            <a:off x="699271" y="6450718"/>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Technology: Foundational infrastructure (e.g., CRM) and disruptive technologies (e.g., </a:t>
            </a:r>
            <a:r>
              <a:rPr lang="en-US" sz="800" b="1" err="1">
                <a:solidFill>
                  <a:schemeClr val="accent6"/>
                </a:solidFill>
              </a:rPr>
              <a:t>GenAI</a:t>
            </a:r>
            <a:r>
              <a:rPr lang="en-US" sz="800" b="1">
                <a:solidFill>
                  <a:schemeClr val="accent6"/>
                </a:solidFill>
              </a:rPr>
              <a:t>)</a:t>
            </a:r>
          </a:p>
        </p:txBody>
      </p:sp>
      <p:sp>
        <p:nvSpPr>
          <p:cNvPr id="69" name="Rectangle 68">
            <a:extLst>
              <a:ext uri="{FF2B5EF4-FFF2-40B4-BE49-F238E27FC236}">
                <a16:creationId xmlns:a16="http://schemas.microsoft.com/office/drawing/2014/main" id="{CD8F8D6B-C18F-4BD0-243C-3DE6516492FF}"/>
              </a:ext>
            </a:extLst>
          </p:cNvPr>
          <p:cNvSpPr/>
          <p:nvPr/>
        </p:nvSpPr>
        <p:spPr bwMode="gray">
          <a:xfrm>
            <a:off x="576797" y="1455245"/>
            <a:ext cx="3389627" cy="29712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i="1">
                <a:solidFill>
                  <a:srgbClr val="FFFFFF"/>
                </a:solidFill>
              </a:rPr>
              <a:t>Guiding values:  </a:t>
            </a:r>
            <a:r>
              <a:rPr lang="en-US" sz="800">
                <a:solidFill>
                  <a:srgbClr val="FFFFFF"/>
                </a:solidFill>
              </a:rPr>
              <a:t>Simplify  Empathize Anticipate Serve</a:t>
            </a:r>
            <a:endParaRPr lang="en-US" sz="800" i="1">
              <a:solidFill>
                <a:srgbClr val="FFFFFF"/>
              </a:solidFill>
            </a:endParaRPr>
          </a:p>
        </p:txBody>
      </p:sp>
      <p:sp>
        <p:nvSpPr>
          <p:cNvPr id="72" name="Rectangle 71">
            <a:extLst>
              <a:ext uri="{FF2B5EF4-FFF2-40B4-BE49-F238E27FC236}">
                <a16:creationId xmlns:a16="http://schemas.microsoft.com/office/drawing/2014/main" id="{BAC7C9DF-935E-4554-84F6-620ABB2D7B6B}"/>
              </a:ext>
            </a:extLst>
          </p:cNvPr>
          <p:cNvSpPr/>
          <p:nvPr/>
        </p:nvSpPr>
        <p:spPr bwMode="gray">
          <a:xfrm>
            <a:off x="699271" y="5349277"/>
            <a:ext cx="3267154" cy="276097"/>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chemeClr val="accent6"/>
                </a:solidFill>
              </a:rPr>
              <a:t>Next best action and segmentation data &amp; analytics</a:t>
            </a:r>
          </a:p>
        </p:txBody>
      </p:sp>
      <p:sp>
        <p:nvSpPr>
          <p:cNvPr id="5" name="Rectangle 4">
            <a:extLst>
              <a:ext uri="{FF2B5EF4-FFF2-40B4-BE49-F238E27FC236}">
                <a16:creationId xmlns:a16="http://schemas.microsoft.com/office/drawing/2014/main" id="{06F4EAB5-5537-C02E-D16A-E8B258DBE28B}"/>
              </a:ext>
            </a:extLst>
          </p:cNvPr>
          <p:cNvSpPr/>
          <p:nvPr/>
        </p:nvSpPr>
        <p:spPr bwMode="gray">
          <a:xfrm>
            <a:off x="699271" y="4556487"/>
            <a:ext cx="3267154" cy="286485"/>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b="1">
                <a:solidFill>
                  <a:srgbClr val="2D475A"/>
                </a:solidFill>
              </a:rPr>
              <a:t>Align with Providers to create a differentially positive member experience through them</a:t>
            </a:r>
          </a:p>
        </p:txBody>
      </p:sp>
      <p:sp>
        <p:nvSpPr>
          <p:cNvPr id="92" name="Rectangle 91">
            <a:extLst>
              <a:ext uri="{FF2B5EF4-FFF2-40B4-BE49-F238E27FC236}">
                <a16:creationId xmlns:a16="http://schemas.microsoft.com/office/drawing/2014/main" id="{895BB765-BDDE-78CC-CA35-C8AD8868BCFA}"/>
              </a:ext>
            </a:extLst>
          </p:cNvPr>
          <p:cNvSpPr/>
          <p:nvPr/>
        </p:nvSpPr>
        <p:spPr bwMode="gray">
          <a:xfrm>
            <a:off x="818178" y="2618750"/>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3" name="Rectangle 92">
            <a:extLst>
              <a:ext uri="{FF2B5EF4-FFF2-40B4-BE49-F238E27FC236}">
                <a16:creationId xmlns:a16="http://schemas.microsoft.com/office/drawing/2014/main" id="{3E08F6EF-540E-42AF-2B87-4591F617831D}"/>
              </a:ext>
            </a:extLst>
          </p:cNvPr>
          <p:cNvSpPr/>
          <p:nvPr/>
        </p:nvSpPr>
        <p:spPr bwMode="gray">
          <a:xfrm>
            <a:off x="818178" y="2858515"/>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4" name="Rectangle 93">
            <a:extLst>
              <a:ext uri="{FF2B5EF4-FFF2-40B4-BE49-F238E27FC236}">
                <a16:creationId xmlns:a16="http://schemas.microsoft.com/office/drawing/2014/main" id="{9A8A7DAE-1256-B840-671F-77851E772B49}"/>
              </a:ext>
            </a:extLst>
          </p:cNvPr>
          <p:cNvSpPr/>
          <p:nvPr/>
        </p:nvSpPr>
        <p:spPr bwMode="gray">
          <a:xfrm>
            <a:off x="818178" y="3098280"/>
            <a:ext cx="575196" cy="17794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rgbClr val="000000"/>
              </a:solidFill>
            </a:endParaRPr>
          </a:p>
        </p:txBody>
      </p:sp>
      <p:sp>
        <p:nvSpPr>
          <p:cNvPr id="95" name="Rectangle 94">
            <a:extLst>
              <a:ext uri="{FF2B5EF4-FFF2-40B4-BE49-F238E27FC236}">
                <a16:creationId xmlns:a16="http://schemas.microsoft.com/office/drawing/2014/main" id="{EA19ED15-21E8-5ABE-EAD7-30962AF06F5D}"/>
              </a:ext>
            </a:extLst>
          </p:cNvPr>
          <p:cNvSpPr/>
          <p:nvPr/>
        </p:nvSpPr>
        <p:spPr bwMode="gray">
          <a:xfrm>
            <a:off x="1709514" y="353929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6" name="Rectangle 95">
            <a:extLst>
              <a:ext uri="{FF2B5EF4-FFF2-40B4-BE49-F238E27FC236}">
                <a16:creationId xmlns:a16="http://schemas.microsoft.com/office/drawing/2014/main" id="{3B17BE36-58F5-EE25-5F9B-3E71A8E3C77D}"/>
              </a:ext>
            </a:extLst>
          </p:cNvPr>
          <p:cNvSpPr/>
          <p:nvPr/>
        </p:nvSpPr>
        <p:spPr bwMode="gray">
          <a:xfrm>
            <a:off x="2435824" y="353929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7" name="Rectangle 96">
            <a:extLst>
              <a:ext uri="{FF2B5EF4-FFF2-40B4-BE49-F238E27FC236}">
                <a16:creationId xmlns:a16="http://schemas.microsoft.com/office/drawing/2014/main" id="{E64C647B-A77A-7268-414F-A559BBC85125}"/>
              </a:ext>
            </a:extLst>
          </p:cNvPr>
          <p:cNvSpPr/>
          <p:nvPr/>
        </p:nvSpPr>
        <p:spPr bwMode="gray">
          <a:xfrm>
            <a:off x="2072669" y="3942279"/>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8" name="Rectangle 97">
            <a:extLst>
              <a:ext uri="{FF2B5EF4-FFF2-40B4-BE49-F238E27FC236}">
                <a16:creationId xmlns:a16="http://schemas.microsoft.com/office/drawing/2014/main" id="{4EDCFE03-43AC-80A2-F4C8-4E42643F88BE}"/>
              </a:ext>
            </a:extLst>
          </p:cNvPr>
          <p:cNvSpPr/>
          <p:nvPr/>
        </p:nvSpPr>
        <p:spPr bwMode="gray">
          <a:xfrm>
            <a:off x="1710034" y="243781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99" name="Rectangle 98">
            <a:extLst>
              <a:ext uri="{FF2B5EF4-FFF2-40B4-BE49-F238E27FC236}">
                <a16:creationId xmlns:a16="http://schemas.microsoft.com/office/drawing/2014/main" id="{310A96EA-7DAA-22F6-DB78-5C866615A2B6}"/>
              </a:ext>
            </a:extLst>
          </p:cNvPr>
          <p:cNvSpPr/>
          <p:nvPr/>
        </p:nvSpPr>
        <p:spPr bwMode="gray">
          <a:xfrm>
            <a:off x="2436344" y="2437812"/>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00" name="Rectangle 99">
            <a:extLst>
              <a:ext uri="{FF2B5EF4-FFF2-40B4-BE49-F238E27FC236}">
                <a16:creationId xmlns:a16="http://schemas.microsoft.com/office/drawing/2014/main" id="{A5E3301D-CA15-5E26-0C16-BFA8F414C515}"/>
              </a:ext>
            </a:extLst>
          </p:cNvPr>
          <p:cNvSpPr/>
          <p:nvPr/>
        </p:nvSpPr>
        <p:spPr bwMode="gray">
          <a:xfrm>
            <a:off x="2073189" y="2840799"/>
            <a:ext cx="563894" cy="309535"/>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01" name="Rectangle 100">
            <a:extLst>
              <a:ext uri="{FF2B5EF4-FFF2-40B4-BE49-F238E27FC236}">
                <a16:creationId xmlns:a16="http://schemas.microsoft.com/office/drawing/2014/main" id="{ED0FC7F9-77AA-2E3F-794C-8BC5342177CA}"/>
              </a:ext>
            </a:extLst>
          </p:cNvPr>
          <p:cNvSpPr/>
          <p:nvPr/>
        </p:nvSpPr>
        <p:spPr bwMode="gray">
          <a:xfrm>
            <a:off x="3254696" y="3942279"/>
            <a:ext cx="563894" cy="309535"/>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endParaRPr lang="en-US" sz="1100">
              <a:solidFill>
                <a:schemeClr val="accent1"/>
              </a:solidFill>
            </a:endParaRPr>
          </a:p>
        </p:txBody>
      </p:sp>
      <p:sp>
        <p:nvSpPr>
          <p:cNvPr id="121" name="btfpNumberBubble810409">
            <a:extLst>
              <a:ext uri="{FF2B5EF4-FFF2-40B4-BE49-F238E27FC236}">
                <a16:creationId xmlns:a16="http://schemas.microsoft.com/office/drawing/2014/main" id="{C0DD3ECA-FB9C-9D74-6D4B-D66842C72F13}"/>
              </a:ext>
            </a:extLst>
          </p:cNvPr>
          <p:cNvSpPr/>
          <p:nvPr/>
        </p:nvSpPr>
        <p:spPr bwMode="gray">
          <a:xfrm>
            <a:off x="3933524" y="1526666"/>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1</a:t>
            </a:r>
          </a:p>
        </p:txBody>
      </p:sp>
      <p:sp>
        <p:nvSpPr>
          <p:cNvPr id="122" name="btfpNumberBubble810409">
            <a:extLst>
              <a:ext uri="{FF2B5EF4-FFF2-40B4-BE49-F238E27FC236}">
                <a16:creationId xmlns:a16="http://schemas.microsoft.com/office/drawing/2014/main" id="{56F19025-D587-F4A6-EED0-C1AF042B0982}"/>
              </a:ext>
            </a:extLst>
          </p:cNvPr>
          <p:cNvSpPr/>
          <p:nvPr/>
        </p:nvSpPr>
        <p:spPr bwMode="gray">
          <a:xfrm>
            <a:off x="3933524" y="1907539"/>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2</a:t>
            </a:r>
          </a:p>
        </p:txBody>
      </p:sp>
      <p:sp>
        <p:nvSpPr>
          <p:cNvPr id="123" name="btfpNumberBubble810409">
            <a:extLst>
              <a:ext uri="{FF2B5EF4-FFF2-40B4-BE49-F238E27FC236}">
                <a16:creationId xmlns:a16="http://schemas.microsoft.com/office/drawing/2014/main" id="{B6A63E7B-1666-73A0-B745-4B91FB4FFE69}"/>
              </a:ext>
            </a:extLst>
          </p:cNvPr>
          <p:cNvSpPr/>
          <p:nvPr/>
        </p:nvSpPr>
        <p:spPr bwMode="gray">
          <a:xfrm>
            <a:off x="3933524" y="3495984"/>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3</a:t>
            </a:r>
          </a:p>
        </p:txBody>
      </p:sp>
      <p:sp>
        <p:nvSpPr>
          <p:cNvPr id="124" name="btfpNumberBubble810409">
            <a:extLst>
              <a:ext uri="{FF2B5EF4-FFF2-40B4-BE49-F238E27FC236}">
                <a16:creationId xmlns:a16="http://schemas.microsoft.com/office/drawing/2014/main" id="{7BC1EE24-7525-8CCE-570C-A214AF221C97}"/>
              </a:ext>
            </a:extLst>
          </p:cNvPr>
          <p:cNvSpPr/>
          <p:nvPr/>
        </p:nvSpPr>
        <p:spPr bwMode="gray">
          <a:xfrm>
            <a:off x="3933524" y="4572293"/>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4</a:t>
            </a:r>
          </a:p>
        </p:txBody>
      </p:sp>
      <p:sp>
        <p:nvSpPr>
          <p:cNvPr id="125" name="btfpNumberBubble810409">
            <a:extLst>
              <a:ext uri="{FF2B5EF4-FFF2-40B4-BE49-F238E27FC236}">
                <a16:creationId xmlns:a16="http://schemas.microsoft.com/office/drawing/2014/main" id="{4EFAD923-D79E-9C79-FF1A-C4DB532B25B2}"/>
              </a:ext>
            </a:extLst>
          </p:cNvPr>
          <p:cNvSpPr/>
          <p:nvPr/>
        </p:nvSpPr>
        <p:spPr bwMode="gray">
          <a:xfrm>
            <a:off x="3933524" y="4953079"/>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5</a:t>
            </a:r>
          </a:p>
        </p:txBody>
      </p:sp>
      <p:sp>
        <p:nvSpPr>
          <p:cNvPr id="126" name="btfpNumberBubble810409">
            <a:extLst>
              <a:ext uri="{FF2B5EF4-FFF2-40B4-BE49-F238E27FC236}">
                <a16:creationId xmlns:a16="http://schemas.microsoft.com/office/drawing/2014/main" id="{7326530E-62DB-24C4-FE0A-957BD22504EC}"/>
              </a:ext>
            </a:extLst>
          </p:cNvPr>
          <p:cNvSpPr/>
          <p:nvPr/>
        </p:nvSpPr>
        <p:spPr bwMode="gray">
          <a:xfrm>
            <a:off x="3933524" y="5370441"/>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6</a:t>
            </a:r>
          </a:p>
        </p:txBody>
      </p:sp>
      <p:sp>
        <p:nvSpPr>
          <p:cNvPr id="127" name="btfpNumberBubble810409">
            <a:extLst>
              <a:ext uri="{FF2B5EF4-FFF2-40B4-BE49-F238E27FC236}">
                <a16:creationId xmlns:a16="http://schemas.microsoft.com/office/drawing/2014/main" id="{D7ACF05A-9635-8F40-0DDB-47278370B9E5}"/>
              </a:ext>
            </a:extLst>
          </p:cNvPr>
          <p:cNvSpPr/>
          <p:nvPr/>
        </p:nvSpPr>
        <p:spPr bwMode="gray">
          <a:xfrm>
            <a:off x="3933524" y="5763854"/>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7</a:t>
            </a:r>
          </a:p>
        </p:txBody>
      </p:sp>
      <p:sp>
        <p:nvSpPr>
          <p:cNvPr id="128" name="btfpNumberBubble810409">
            <a:extLst>
              <a:ext uri="{FF2B5EF4-FFF2-40B4-BE49-F238E27FC236}">
                <a16:creationId xmlns:a16="http://schemas.microsoft.com/office/drawing/2014/main" id="{6443048E-60EF-6521-77A4-D5725CD1E12E}"/>
              </a:ext>
            </a:extLst>
          </p:cNvPr>
          <p:cNvSpPr/>
          <p:nvPr/>
        </p:nvSpPr>
        <p:spPr bwMode="gray">
          <a:xfrm>
            <a:off x="3933524" y="6172071"/>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8</a:t>
            </a:r>
          </a:p>
        </p:txBody>
      </p:sp>
      <p:sp>
        <p:nvSpPr>
          <p:cNvPr id="129" name="btfpNumberBubble810409">
            <a:extLst>
              <a:ext uri="{FF2B5EF4-FFF2-40B4-BE49-F238E27FC236}">
                <a16:creationId xmlns:a16="http://schemas.microsoft.com/office/drawing/2014/main" id="{4909602F-133E-8845-1D47-7B22F2A13172}"/>
              </a:ext>
            </a:extLst>
          </p:cNvPr>
          <p:cNvSpPr/>
          <p:nvPr/>
        </p:nvSpPr>
        <p:spPr bwMode="gray">
          <a:xfrm>
            <a:off x="3933524" y="6468845"/>
            <a:ext cx="234295" cy="234295"/>
          </a:xfrm>
          <a:prstGeom prst="ellipse">
            <a:avLst/>
          </a:prstGeom>
          <a:solidFill>
            <a:schemeClr val="bg1"/>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1100" b="1">
                <a:solidFill>
                  <a:srgbClr val="0D4877"/>
                </a:solidFill>
              </a:rPr>
              <a:t>9</a:t>
            </a:r>
          </a:p>
        </p:txBody>
      </p:sp>
      <p:graphicFrame>
        <p:nvGraphicFramePr>
          <p:cNvPr id="10" name="btfpTable514187">
            <a:extLst>
              <a:ext uri="{FF2B5EF4-FFF2-40B4-BE49-F238E27FC236}">
                <a16:creationId xmlns:a16="http://schemas.microsoft.com/office/drawing/2014/main" id="{CFC8A558-2CFB-2EDD-7912-658093FA8043}"/>
              </a:ext>
            </a:extLst>
          </p:cNvPr>
          <p:cNvGraphicFramePr>
            <a:graphicFrameLocks noGrp="1"/>
          </p:cNvGraphicFramePr>
          <p:nvPr>
            <p:custDataLst>
              <p:tags r:id="rId2"/>
            </p:custDataLst>
            <p:extLst>
              <p:ext uri="{D42A27DB-BD31-4B8C-83A1-F6EECF244321}">
                <p14:modId xmlns:p14="http://schemas.microsoft.com/office/powerpoint/2010/main" val="806798435"/>
              </p:ext>
            </p:extLst>
          </p:nvPr>
        </p:nvGraphicFramePr>
        <p:xfrm>
          <a:off x="4231827" y="1237695"/>
          <a:ext cx="7426773" cy="5394960"/>
        </p:xfrm>
        <a:graphic>
          <a:graphicData uri="http://schemas.openxmlformats.org/drawingml/2006/table">
            <a:tbl>
              <a:tblPr firstRow="1" firstCol="1">
                <a:tableStyleId>{9D7B26C5-4107-4FEC-AEDC-1716B250A1EF}</a:tableStyleId>
              </a:tblPr>
              <a:tblGrid>
                <a:gridCol w="352205">
                  <a:extLst>
                    <a:ext uri="{9D8B030D-6E8A-4147-A177-3AD203B41FA5}">
                      <a16:colId xmlns:a16="http://schemas.microsoft.com/office/drawing/2014/main" val="2705860150"/>
                    </a:ext>
                  </a:extLst>
                </a:gridCol>
                <a:gridCol w="5402179">
                  <a:extLst>
                    <a:ext uri="{9D8B030D-6E8A-4147-A177-3AD203B41FA5}">
                      <a16:colId xmlns:a16="http://schemas.microsoft.com/office/drawing/2014/main" val="1448746013"/>
                    </a:ext>
                  </a:extLst>
                </a:gridCol>
                <a:gridCol w="1672389">
                  <a:extLst>
                    <a:ext uri="{9D8B030D-6E8A-4147-A177-3AD203B41FA5}">
                      <a16:colId xmlns:a16="http://schemas.microsoft.com/office/drawing/2014/main" val="2215271038"/>
                    </a:ext>
                  </a:extLst>
                </a:gridCol>
              </a:tblGrid>
              <a:tr h="221991">
                <a:tc gridSpan="2">
                  <a:txBody>
                    <a:bodyPr/>
                    <a:lstStyle/>
                    <a:p>
                      <a:pPr marL="0" indent="0">
                        <a:spcBef>
                          <a:spcPts val="0"/>
                        </a:spcBef>
                        <a:buFontTx/>
                        <a:buNone/>
                      </a:pPr>
                      <a:r>
                        <a:rPr lang="en-US" sz="1200"/>
                        <a:t>Summary of initiative list and areas for potential support</a:t>
                      </a:r>
                    </a:p>
                  </a:txBody>
                  <a:tcPr anchor="b"/>
                </a:tc>
                <a:tc hMerge="1">
                  <a:txBody>
                    <a:bodyPr/>
                    <a:lstStyle/>
                    <a:p>
                      <a:endParaRPr lang="en-US"/>
                    </a:p>
                  </a:txBody>
                  <a:tcPr/>
                </a:tc>
                <a:tc>
                  <a:txBody>
                    <a:bodyPr/>
                    <a:lstStyle/>
                    <a:p>
                      <a:pPr marL="0" indent="0">
                        <a:spcBef>
                          <a:spcPts val="0"/>
                        </a:spcBef>
                        <a:buFontTx/>
                        <a:buNone/>
                      </a:pPr>
                      <a:r>
                        <a:rPr lang="en-US" sz="1200"/>
                        <a:t>Sponsors</a:t>
                      </a:r>
                    </a:p>
                  </a:txBody>
                  <a:tcPr anchor="b"/>
                </a:tc>
                <a:extLst>
                  <a:ext uri="{0D108BD9-81ED-4DB2-BD59-A6C34878D82A}">
                    <a16:rowId xmlns:a16="http://schemas.microsoft.com/office/drawing/2014/main" val="833936229"/>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1</a:t>
                      </a:r>
                    </a:p>
                  </a:txBody>
                  <a:tcPr marL="45720" marR="45720" anchor="ctr">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Operationalize metrics dashboard </a:t>
                      </a:r>
                      <a:r>
                        <a:rPr kumimoji="0" lang="en-US" sz="1000" b="0" i="0" u="none" strike="noStrike" kern="1200" cap="none" spc="0" normalizeH="0" baseline="0" noProof="0">
                          <a:ln>
                            <a:noFill/>
                          </a:ln>
                          <a:solidFill>
                            <a:schemeClr val="tx1"/>
                          </a:solidFill>
                          <a:effectLst/>
                          <a:uLnTx/>
                          <a:uFillTx/>
                          <a:latin typeface="+mn-lt"/>
                          <a:ea typeface="+mn-ea"/>
                          <a:cs typeface="+mn-cs"/>
                        </a:rPr>
                        <a:t>to track CX progress against goal at aggregate and at episode level</a:t>
                      </a:r>
                    </a:p>
                  </a:txBody>
                  <a:tcPr/>
                </a:tc>
                <a:tc>
                  <a:txBody>
                    <a:bodyPr/>
                    <a:lstStyle/>
                    <a:p>
                      <a:pPr marL="0" indent="0">
                        <a:buFontTx/>
                        <a:buNone/>
                      </a:pPr>
                      <a:r>
                        <a:rPr lang="en-US" sz="1000">
                          <a:solidFill>
                            <a:schemeClr val="tx1"/>
                          </a:solidFill>
                        </a:rPr>
                        <a:t>Mike (CX)</a:t>
                      </a:r>
                    </a:p>
                  </a:txBody>
                  <a:tcPr/>
                </a:tc>
                <a:extLst>
                  <a:ext uri="{0D108BD9-81ED-4DB2-BD59-A6C34878D82A}">
                    <a16:rowId xmlns:a16="http://schemas.microsoft.com/office/drawing/2014/main" val="3775262835"/>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2a</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Foundational work </a:t>
                      </a:r>
                      <a:r>
                        <a:rPr kumimoji="0" lang="en-US" sz="1000" b="0" i="0" u="none" strike="noStrike" kern="1200" cap="none" spc="0" normalizeH="0" baseline="0" noProof="0">
                          <a:ln>
                            <a:noFill/>
                          </a:ln>
                          <a:solidFill>
                            <a:schemeClr val="tx1"/>
                          </a:solidFill>
                          <a:effectLst/>
                          <a:uLnTx/>
                          <a:uFillTx/>
                          <a:latin typeface="+mn-lt"/>
                          <a:ea typeface="+mn-ea"/>
                          <a:cs typeface="+mn-cs"/>
                        </a:rPr>
                        <a:t>to redesign Mobile App, streamline website / MyBlue navigation, implement GenAI live chat, and improve call center performance</a:t>
                      </a:r>
                    </a:p>
                  </a:txBody>
                  <a:tcPr/>
                </a:tc>
                <a:tc>
                  <a:txBody>
                    <a:bodyPr/>
                    <a:lstStyle/>
                    <a:p>
                      <a:pPr marL="0" indent="0">
                        <a:buFontTx/>
                        <a:buNone/>
                      </a:pPr>
                      <a:r>
                        <a:rPr lang="en-US" sz="1000">
                          <a:solidFill>
                            <a:schemeClr val="tx1"/>
                          </a:solidFill>
                        </a:rPr>
                        <a:t>Mike (CX)</a:t>
                      </a:r>
                    </a:p>
                  </a:txBody>
                  <a:tcPr/>
                </a:tc>
                <a:extLst>
                  <a:ext uri="{0D108BD9-81ED-4DB2-BD59-A6C34878D82A}">
                    <a16:rowId xmlns:a16="http://schemas.microsoft.com/office/drawing/2014/main" val="970016833"/>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2b</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Design end-to-end consumer journey for each segment </a:t>
                      </a:r>
                      <a:r>
                        <a:rPr kumimoji="0" lang="en-US" sz="1000" b="0" i="0" u="none" strike="noStrike" kern="1200" cap="none" spc="0" normalizeH="0" baseline="0" noProof="0">
                          <a:ln>
                            <a:noFill/>
                          </a:ln>
                          <a:solidFill>
                            <a:schemeClr val="tx1"/>
                          </a:solidFill>
                          <a:effectLst/>
                          <a:uLnTx/>
                          <a:uFillTx/>
                          <a:latin typeface="+mn-lt"/>
                          <a:ea typeface="+mn-ea"/>
                          <a:cs typeface="+mn-cs"/>
                        </a:rPr>
                        <a:t>within and across prioritized episodes (current vs. future state vision across-channels), fix the basics and implement promoter-creating features for 8 priority episodes</a:t>
                      </a:r>
                    </a:p>
                  </a:txBody>
                  <a:tcPr/>
                </a:tc>
                <a:tc>
                  <a:txBody>
                    <a:bodyPr/>
                    <a:lstStyle/>
                    <a:p>
                      <a:pPr marL="0" indent="0">
                        <a:buFontTx/>
                        <a:buNone/>
                      </a:pPr>
                      <a:r>
                        <a:rPr lang="en-US" sz="1000">
                          <a:solidFill>
                            <a:schemeClr val="tx1"/>
                          </a:solidFill>
                        </a:rPr>
                        <a:t>Mike (CX) or Sandhya (HMM) for CM (+ owners for each episode)</a:t>
                      </a:r>
                    </a:p>
                  </a:txBody>
                  <a:tcPr/>
                </a:tc>
                <a:extLst>
                  <a:ext uri="{0D108BD9-81ED-4DB2-BD59-A6C34878D82A}">
                    <a16:rowId xmlns:a16="http://schemas.microsoft.com/office/drawing/2014/main" val="282016132"/>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3</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Define north star ambition for care navigation, </a:t>
                      </a:r>
                      <a:r>
                        <a:rPr kumimoji="0" lang="en-US" sz="1000" b="0" i="0" u="none" strike="noStrike" kern="1200" cap="none" spc="0" normalizeH="0" baseline="0" noProof="0">
                          <a:ln>
                            <a:noFill/>
                          </a:ln>
                          <a:solidFill>
                            <a:schemeClr val="tx1"/>
                          </a:solidFill>
                          <a:effectLst/>
                          <a:uLnTx/>
                          <a:uFillTx/>
                          <a:latin typeface="+mn-lt"/>
                          <a:ea typeface="+mn-ea"/>
                          <a:cs typeface="+mn-cs"/>
                        </a:rPr>
                        <a:t>determine how to weigh/prioritize across the 3 pillars (TMC, account retention, equity), build cross-functional action roadmap, and develop intelligent navigation engine</a:t>
                      </a:r>
                    </a:p>
                  </a:txBody>
                  <a:tcPr/>
                </a:tc>
                <a:tc>
                  <a:txBody>
                    <a:bodyPr/>
                    <a:lstStyle/>
                    <a:p>
                      <a:pPr marL="0" indent="0">
                        <a:buFontTx/>
                        <a:buNone/>
                      </a:pPr>
                      <a:r>
                        <a:rPr lang="en-US" sz="1000">
                          <a:solidFill>
                            <a:schemeClr val="tx1"/>
                          </a:solidFill>
                        </a:rPr>
                        <a:t>Rich / Sandhya (HMM)</a:t>
                      </a:r>
                    </a:p>
                  </a:txBody>
                  <a:tcPr/>
                </a:tc>
                <a:extLst>
                  <a:ext uri="{0D108BD9-81ED-4DB2-BD59-A6C34878D82A}">
                    <a16:rowId xmlns:a16="http://schemas.microsoft.com/office/drawing/2014/main" val="2007974106"/>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4</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Align provider strategy </a:t>
                      </a:r>
                      <a:r>
                        <a:rPr kumimoji="0" lang="en-US" sz="1000" b="0" i="0" u="none" strike="noStrike" kern="1200" cap="none" spc="0" normalizeH="0" baseline="0" noProof="0">
                          <a:ln>
                            <a:noFill/>
                          </a:ln>
                          <a:solidFill>
                            <a:schemeClr val="tx1"/>
                          </a:solidFill>
                          <a:effectLst/>
                          <a:uLnTx/>
                          <a:uFillTx/>
                          <a:latin typeface="+mn-lt"/>
                          <a:ea typeface="+mn-ea"/>
                          <a:cs typeface="+mn-cs"/>
                        </a:rPr>
                        <a:t>to create a differentiated experience for navigated members (value prop for providers, value prop for members, etc.)</a:t>
                      </a:r>
                    </a:p>
                  </a:txBody>
                  <a:tcPr/>
                </a:tc>
                <a:tc>
                  <a:txBody>
                    <a:bodyPr/>
                    <a:lstStyle/>
                    <a:p>
                      <a:pPr marL="0" indent="0">
                        <a:buFontTx/>
                        <a:buNone/>
                      </a:pPr>
                      <a:r>
                        <a:rPr lang="en-US" sz="1000">
                          <a:solidFill>
                            <a:schemeClr val="tx1"/>
                          </a:solidFill>
                        </a:rPr>
                        <a:t>Lisa, Emily (PFH)</a:t>
                      </a:r>
                    </a:p>
                  </a:txBody>
                  <a:tcPr/>
                </a:tc>
                <a:extLst>
                  <a:ext uri="{0D108BD9-81ED-4DB2-BD59-A6C34878D82A}">
                    <a16:rowId xmlns:a16="http://schemas.microsoft.com/office/drawing/2014/main" val="2282952591"/>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5</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Develop omnichannel member engagement strategy </a:t>
                      </a:r>
                      <a:r>
                        <a:rPr kumimoji="0" lang="en-US" sz="1000" b="0" i="0" u="none" strike="noStrike" kern="1200" cap="none" spc="0" normalizeH="0" baseline="0" noProof="0">
                          <a:ln>
                            <a:noFill/>
                          </a:ln>
                          <a:solidFill>
                            <a:schemeClr val="tx1"/>
                          </a:solidFill>
                          <a:effectLst/>
                          <a:uLnTx/>
                          <a:uFillTx/>
                          <a:latin typeface="+mn-lt"/>
                          <a:ea typeface="+mn-ea"/>
                          <a:cs typeface="+mn-cs"/>
                        </a:rPr>
                        <a:t>and system for air traffic control (appropriate governance covering full scope of interactions, operationalize with tech)</a:t>
                      </a:r>
                    </a:p>
                  </a:txBody>
                  <a:tcPr/>
                </a:tc>
                <a:tc>
                  <a:txBody>
                    <a:bodyPr/>
                    <a:lstStyle/>
                    <a:p>
                      <a:pPr marL="0" indent="0">
                        <a:buFontTx/>
                        <a:buNone/>
                      </a:pPr>
                      <a:r>
                        <a:rPr lang="en-US" sz="1000">
                          <a:solidFill>
                            <a:schemeClr val="tx1"/>
                          </a:solidFill>
                        </a:rPr>
                        <a:t>Mike (CX) + cross-fxn’l team</a:t>
                      </a:r>
                    </a:p>
                  </a:txBody>
                  <a:tcPr/>
                </a:tc>
                <a:extLst>
                  <a:ext uri="{0D108BD9-81ED-4DB2-BD59-A6C34878D82A}">
                    <a16:rowId xmlns:a16="http://schemas.microsoft.com/office/drawing/2014/main" val="3599579387"/>
                  </a:ext>
                </a:extLst>
              </a:tr>
              <a:tr h="443983">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6</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Segmentation &amp; analytics: </a:t>
                      </a:r>
                      <a:r>
                        <a:rPr kumimoji="0" lang="en-US" sz="1000" b="0" i="0" u="none" strike="noStrike" kern="1200" cap="none" spc="0" normalizeH="0" baseline="0" noProof="0">
                          <a:ln>
                            <a:noFill/>
                          </a:ln>
                          <a:solidFill>
                            <a:schemeClr val="tx1"/>
                          </a:solidFill>
                          <a:effectLst/>
                          <a:uLnTx/>
                          <a:uFillTx/>
                          <a:latin typeface="+mn-lt"/>
                          <a:ea typeface="+mn-ea"/>
                          <a:cs typeface="+mn-cs"/>
                        </a:rPr>
                        <a:t>Align on segmentation and roll out across the</a:t>
                      </a:r>
                      <a:r>
                        <a:rPr kumimoji="0" lang="en-US" sz="1000" b="1" i="0" u="none" strike="noStrike" kern="1200" cap="none" spc="0" normalizeH="0" baseline="0" noProof="0">
                          <a:ln>
                            <a:noFill/>
                          </a:ln>
                          <a:solidFill>
                            <a:schemeClr val="tx1"/>
                          </a:solidFill>
                          <a:effectLst/>
                          <a:uLnTx/>
                          <a:uFillTx/>
                          <a:latin typeface="+mn-lt"/>
                          <a:ea typeface="+mn-ea"/>
                          <a:cs typeface="+mn-cs"/>
                        </a:rPr>
                        <a:t> </a:t>
                      </a:r>
                      <a:r>
                        <a:rPr kumimoji="0" lang="en-US" sz="1000" b="0" i="0" u="none" strike="noStrike" kern="1200" cap="none" spc="0" normalizeH="0" baseline="0" noProof="0">
                          <a:ln>
                            <a:noFill/>
                          </a:ln>
                          <a:solidFill>
                            <a:schemeClr val="tx1"/>
                          </a:solidFill>
                          <a:effectLst/>
                          <a:uLnTx/>
                          <a:uFillTx/>
                          <a:latin typeface="+mn-lt"/>
                          <a:ea typeface="+mn-ea"/>
                          <a:cs typeface="+mn-cs"/>
                        </a:rPr>
                        <a:t>organization</a:t>
                      </a:r>
                      <a:r>
                        <a:rPr kumimoji="0" lang="en-US" sz="1000" b="1" i="0" u="none" strike="noStrike" kern="1200" cap="none" spc="0" normalizeH="0" baseline="0" noProof="0">
                          <a:ln>
                            <a:noFill/>
                          </a:ln>
                          <a:solidFill>
                            <a:schemeClr val="tx1"/>
                          </a:solidFill>
                          <a:effectLst/>
                          <a:uLnTx/>
                          <a:uFillTx/>
                          <a:latin typeface="+mn-lt"/>
                          <a:ea typeface="+mn-ea"/>
                          <a:cs typeface="+mn-cs"/>
                        </a:rPr>
                        <a:t>, </a:t>
                      </a:r>
                      <a:r>
                        <a:rPr kumimoji="0" lang="en-US" sz="1000" b="0" i="0" u="none" strike="noStrike" kern="1200" cap="none" spc="0" normalizeH="0" baseline="0" noProof="0">
                          <a:ln>
                            <a:noFill/>
                          </a:ln>
                          <a:solidFill>
                            <a:schemeClr val="tx1"/>
                          </a:solidFill>
                          <a:effectLst/>
                          <a:uLnTx/>
                          <a:uFillTx/>
                          <a:latin typeface="+mn-lt"/>
                          <a:ea typeface="+mn-ea"/>
                          <a:cs typeface="+mn-cs"/>
                        </a:rPr>
                        <a:t>operationalize (tag member base, build real-time refresh processes, AI-driven analytics, </a:t>
                      </a:r>
                      <a:r>
                        <a:rPr kumimoji="0" lang="en-US" sz="1000" b="0" i="0" u="none" strike="noStrike" kern="1200" cap="none" spc="0" normalizeH="0" baseline="0" noProof="0">
                          <a:ln>
                            <a:noFill/>
                          </a:ln>
                          <a:solidFill>
                            <a:srgbClr val="0D4877"/>
                          </a:solidFill>
                          <a:effectLst/>
                          <a:uLnTx/>
                          <a:uFillTx/>
                          <a:latin typeface="+mn-lt"/>
                          <a:ea typeface="+mn-ea"/>
                          <a:cs typeface="+mn-cs"/>
                        </a:rPr>
                        <a:t>next best action recommendations,</a:t>
                      </a:r>
                      <a:r>
                        <a:rPr kumimoji="0" lang="en-US" sz="1000" b="0" i="0" u="none" strike="noStrike" kern="1200" cap="none" spc="0" normalizeH="0" baseline="0" noProof="0">
                          <a:ln>
                            <a:noFill/>
                          </a:ln>
                          <a:solidFill>
                            <a:schemeClr val="tx1"/>
                          </a:solidFill>
                          <a:effectLst/>
                          <a:uLnTx/>
                          <a:uFillTx/>
                          <a:latin typeface="+mn-lt"/>
                          <a:ea typeface="+mn-ea"/>
                          <a:cs typeface="+mn-cs"/>
                        </a:rPr>
                        <a:t> closed-loop use cases to front line) and evolve over time </a:t>
                      </a:r>
                    </a:p>
                  </a:txBody>
                  <a:tcPr/>
                </a:tc>
                <a:tc>
                  <a:txBody>
                    <a:bodyPr/>
                    <a:lstStyle/>
                    <a:p>
                      <a:pPr marL="0" indent="0">
                        <a:buFontTx/>
                        <a:buNone/>
                      </a:pPr>
                      <a:r>
                        <a:rPr lang="en-US" sz="1000">
                          <a:solidFill>
                            <a:schemeClr val="tx1"/>
                          </a:solidFill>
                        </a:rPr>
                        <a:t>Himanshu (EA) + Mark (PMI)</a:t>
                      </a:r>
                    </a:p>
                  </a:txBody>
                  <a:tcPr/>
                </a:tc>
                <a:extLst>
                  <a:ext uri="{0D108BD9-81ED-4DB2-BD59-A6C34878D82A}">
                    <a16:rowId xmlns:a16="http://schemas.microsoft.com/office/drawing/2014/main" val="3508392654"/>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7</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Agile operating model: </a:t>
                      </a:r>
                      <a:r>
                        <a:rPr kumimoji="0" lang="en-US" sz="1000" b="0" i="0" u="none" strike="noStrike" kern="1200" cap="none" spc="0" normalizeH="0" baseline="0" noProof="0">
                          <a:ln>
                            <a:noFill/>
                          </a:ln>
                          <a:solidFill>
                            <a:schemeClr val="tx1"/>
                          </a:solidFill>
                          <a:effectLst/>
                          <a:uLnTx/>
                          <a:uFillTx/>
                          <a:latin typeface="+mn-lt"/>
                          <a:ea typeface="+mn-ea"/>
                          <a:cs typeface="+mn-cs"/>
                        </a:rPr>
                        <a:t>Design / delivery teams aligned around episodes with clear “owners”, scale test &amp; learn model, embed CX culture across org (e.g., incorporate in internal trainings, incentive, rewards)</a:t>
                      </a:r>
                    </a:p>
                  </a:txBody>
                  <a:tcPr/>
                </a:tc>
                <a:tc>
                  <a:txBody>
                    <a:bodyPr/>
                    <a:lstStyle/>
                    <a:p>
                      <a:pPr marL="0" indent="0">
                        <a:buFontTx/>
                        <a:buNone/>
                      </a:pPr>
                      <a:r>
                        <a:rPr lang="en-US" sz="1000">
                          <a:solidFill>
                            <a:schemeClr val="tx1"/>
                          </a:solidFill>
                        </a:rPr>
                        <a:t>Mike (CX) +  Vicki (ET)</a:t>
                      </a:r>
                    </a:p>
                  </a:txBody>
                  <a:tcPr/>
                </a:tc>
                <a:extLst>
                  <a:ext uri="{0D108BD9-81ED-4DB2-BD59-A6C34878D82A}">
                    <a16:rowId xmlns:a16="http://schemas.microsoft.com/office/drawing/2014/main" val="4100082913"/>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8</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Measurement &amp; insights: </a:t>
                      </a:r>
                      <a:r>
                        <a:rPr kumimoji="0" lang="en-US" sz="1000" b="0" i="0" u="none" strike="noStrike" kern="1200" cap="none" spc="0" normalizeH="0" baseline="0" noProof="0">
                          <a:ln>
                            <a:noFill/>
                          </a:ln>
                          <a:solidFill>
                            <a:schemeClr val="tx1"/>
                          </a:solidFill>
                          <a:effectLst/>
                          <a:uLnTx/>
                          <a:uFillTx/>
                          <a:latin typeface="+mn-lt"/>
                          <a:ea typeface="+mn-ea"/>
                          <a:cs typeface="+mn-cs"/>
                        </a:rPr>
                        <a:t>consistent episode-oriented measures (cross-channel. Including competitor lens), connected to member data</a:t>
                      </a:r>
                    </a:p>
                  </a:txBody>
                  <a:tcPr/>
                </a:tc>
                <a:tc>
                  <a:txBody>
                    <a:bodyPr/>
                    <a:lstStyle/>
                    <a:p>
                      <a:pPr marL="0" indent="0">
                        <a:buFontTx/>
                        <a:buNone/>
                      </a:pPr>
                      <a:r>
                        <a:rPr lang="en-US" sz="1000">
                          <a:solidFill>
                            <a:schemeClr val="tx1"/>
                          </a:solidFill>
                        </a:rPr>
                        <a:t>Mike (CX) + Himanshu (EA) + Mark (PMI) </a:t>
                      </a:r>
                    </a:p>
                  </a:txBody>
                  <a:tcPr/>
                </a:tc>
                <a:extLst>
                  <a:ext uri="{0D108BD9-81ED-4DB2-BD59-A6C34878D82A}">
                    <a16:rowId xmlns:a16="http://schemas.microsoft.com/office/drawing/2014/main" val="972594749"/>
                  </a:ext>
                </a:extLst>
              </a:tr>
              <a:tr h="203492">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9a</a:t>
                      </a:r>
                    </a:p>
                  </a:txBody>
                  <a:tcPr marL="45720" marR="4572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Data infrastructure, tech tools &amp; platform </a:t>
                      </a:r>
                      <a:r>
                        <a:rPr kumimoji="0" lang="en-US" sz="1000" b="0" i="0" u="none" strike="noStrike" kern="1200" cap="none" spc="0" normalizeH="0" baseline="0" noProof="0">
                          <a:ln>
                            <a:noFill/>
                          </a:ln>
                          <a:solidFill>
                            <a:schemeClr val="tx1"/>
                          </a:solidFill>
                          <a:effectLst/>
                          <a:uLnTx/>
                          <a:uFillTx/>
                          <a:latin typeface="+mn-lt"/>
                          <a:ea typeface="+mn-ea"/>
                          <a:cs typeface="+mn-cs"/>
                        </a:rPr>
                        <a:t>(e.g., new CRM system, streamline digital asset management,  Analytics Data Hub with 360 member data)</a:t>
                      </a:r>
                      <a:endParaRPr kumimoji="0" lang="en-US" sz="1000" b="1" i="0" u="none" strike="noStrike" kern="1200" cap="none" spc="0" normalizeH="0" baseline="0" noProof="0">
                        <a:ln>
                          <a:noFill/>
                        </a:ln>
                        <a:solidFill>
                          <a:schemeClr val="tx1"/>
                        </a:solidFill>
                        <a:effectLst/>
                        <a:uLnTx/>
                        <a:uFillTx/>
                        <a:latin typeface="+mn-lt"/>
                        <a:ea typeface="+mn-ea"/>
                        <a:cs typeface="+mn-cs"/>
                      </a:endParaRPr>
                    </a:p>
                  </a:txBody>
                  <a:tcPr/>
                </a:tc>
                <a:tc>
                  <a:txBody>
                    <a:bodyPr/>
                    <a:lstStyle/>
                    <a:p>
                      <a:pPr marL="0" indent="0">
                        <a:buFontTx/>
                        <a:buNone/>
                      </a:pPr>
                      <a:r>
                        <a:rPr lang="en-US" sz="1000">
                          <a:solidFill>
                            <a:schemeClr val="tx1"/>
                          </a:solidFill>
                        </a:rPr>
                        <a:t>Vicki (ET)</a:t>
                      </a:r>
                    </a:p>
                  </a:txBody>
                  <a:tcPr/>
                </a:tc>
                <a:extLst>
                  <a:ext uri="{0D108BD9-81ED-4DB2-BD59-A6C34878D82A}">
                    <a16:rowId xmlns:a16="http://schemas.microsoft.com/office/drawing/2014/main" val="2486739759"/>
                  </a:ext>
                </a:extLst>
              </a:tr>
              <a:tr h="320654">
                <a:tc>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050" b="1" i="0" u="none" strike="noStrike" kern="1200" cap="none" spc="0" normalizeH="0" baseline="0" noProof="0">
                          <a:ln>
                            <a:noFill/>
                          </a:ln>
                          <a:solidFill>
                            <a:srgbClr val="FFFFFF"/>
                          </a:solidFill>
                          <a:effectLst/>
                          <a:uLnTx/>
                          <a:uFillTx/>
                          <a:latin typeface="+mn-lt"/>
                          <a:ea typeface="+mn-ea"/>
                          <a:cs typeface="+mn-cs"/>
                        </a:rPr>
                        <a:t>9b</a:t>
                      </a:r>
                    </a:p>
                  </a:txBody>
                  <a:tcPr marL="45720" marR="45720" anchor="ctr">
                    <a:lnT w="12700" cap="flat" cmpd="sng" algn="ctr">
                      <a:solidFill>
                        <a:schemeClr val="bg1"/>
                      </a:solidFill>
                      <a:prstDash val="solid"/>
                      <a:round/>
                      <a:headEnd type="none" w="med" len="med"/>
                      <a:tailEnd type="none" w="med" len="med"/>
                    </a:lnT>
                    <a:solidFill>
                      <a:schemeClr val="accent2"/>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0" b="1" i="0" u="none" strike="noStrike" kern="1200" cap="none" spc="0" normalizeH="0" baseline="0" noProof="0">
                          <a:ln>
                            <a:noFill/>
                          </a:ln>
                          <a:solidFill>
                            <a:schemeClr val="tx1"/>
                          </a:solidFill>
                          <a:effectLst/>
                          <a:uLnTx/>
                          <a:uFillTx/>
                          <a:latin typeface="+mn-lt"/>
                          <a:ea typeface="+mn-ea"/>
                          <a:cs typeface="+mn-cs"/>
                        </a:rPr>
                        <a:t>GenAI </a:t>
                      </a:r>
                      <a:r>
                        <a:rPr kumimoji="0" lang="en-US" sz="1000" b="0" i="0" u="none" strike="noStrike" kern="1200" cap="none" spc="0" normalizeH="0" baseline="0" noProof="0">
                          <a:ln>
                            <a:noFill/>
                          </a:ln>
                          <a:solidFill>
                            <a:schemeClr val="tx1"/>
                          </a:solidFill>
                          <a:effectLst/>
                          <a:uLnTx/>
                          <a:uFillTx/>
                          <a:latin typeface="+mn-lt"/>
                          <a:ea typeface="+mn-ea"/>
                          <a:cs typeface="+mn-cs"/>
                        </a:rPr>
                        <a:t>roadmap: prioritize use cases and begin implementing foundational technology</a:t>
                      </a:r>
                    </a:p>
                  </a:txBody>
                  <a:tcPr/>
                </a:tc>
                <a:tc>
                  <a:txBody>
                    <a:bodyPr/>
                    <a:lstStyle/>
                    <a:p>
                      <a:pPr marL="0" indent="0">
                        <a:buFontTx/>
                        <a:buNone/>
                      </a:pPr>
                      <a:r>
                        <a:rPr lang="en-US" sz="1000">
                          <a:solidFill>
                            <a:schemeClr val="tx1"/>
                          </a:solidFill>
                        </a:rPr>
                        <a:t>Prem (ET) + Himanshu (EA)</a:t>
                      </a:r>
                    </a:p>
                  </a:txBody>
                  <a:tcPr/>
                </a:tc>
                <a:extLst>
                  <a:ext uri="{0D108BD9-81ED-4DB2-BD59-A6C34878D82A}">
                    <a16:rowId xmlns:a16="http://schemas.microsoft.com/office/drawing/2014/main" val="3869662074"/>
                  </a:ext>
                </a:extLst>
              </a:tr>
            </a:tbl>
          </a:graphicData>
        </a:graphic>
      </p:graphicFrame>
    </p:spTree>
    <p:custDataLst>
      <p:tags r:id="rId1"/>
    </p:custDataLst>
    <p:extLst>
      <p:ext uri="{BB962C8B-B14F-4D97-AF65-F5344CB8AC3E}">
        <p14:creationId xmlns:p14="http://schemas.microsoft.com/office/powerpoint/2010/main" val="991894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btfpColumnIndicatorGroup2">
            <a:extLst>
              <a:ext uri="{FF2B5EF4-FFF2-40B4-BE49-F238E27FC236}">
                <a16:creationId xmlns:a16="http://schemas.microsoft.com/office/drawing/2014/main" id="{2570FEF8-EFA5-7298-375C-D3BD8068A540}"/>
              </a:ext>
            </a:extLst>
          </p:cNvPr>
          <p:cNvGrpSpPr/>
          <p:nvPr/>
        </p:nvGrpSpPr>
        <p:grpSpPr>
          <a:xfrm>
            <a:off x="0" y="6926580"/>
            <a:ext cx="12192000" cy="137160"/>
            <a:chOff x="0" y="6926580"/>
            <a:chExt cx="12192000" cy="137160"/>
          </a:xfrm>
        </p:grpSpPr>
        <p:sp>
          <p:nvSpPr>
            <p:cNvPr id="41" name="btfpColumnGapBlocker742607">
              <a:extLst>
                <a:ext uri="{FF2B5EF4-FFF2-40B4-BE49-F238E27FC236}">
                  <a16:creationId xmlns:a16="http://schemas.microsoft.com/office/drawing/2014/main" id="{146213D4-6378-FB8C-B441-02D65B6C46C1}"/>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9" name="btfpColumnGapBlocker687344">
              <a:extLst>
                <a:ext uri="{FF2B5EF4-FFF2-40B4-BE49-F238E27FC236}">
                  <a16:creationId xmlns:a16="http://schemas.microsoft.com/office/drawing/2014/main" id="{2A00B5BE-9C81-E0B9-38BF-97176351AEA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7" name="btfpColumnIndicator891280">
              <a:extLst>
                <a:ext uri="{FF2B5EF4-FFF2-40B4-BE49-F238E27FC236}">
                  <a16:creationId xmlns:a16="http://schemas.microsoft.com/office/drawing/2014/main" id="{14F074B8-A0BD-4288-9B4C-2F560B57A8C0}"/>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736479">
              <a:extLst>
                <a:ext uri="{FF2B5EF4-FFF2-40B4-BE49-F238E27FC236}">
                  <a16:creationId xmlns:a16="http://schemas.microsoft.com/office/drawing/2014/main" id="{BEFA824B-D6A9-651C-2088-2C96CBEC0E5F}"/>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2" name="btfpColumnIndicatorGroup1">
            <a:extLst>
              <a:ext uri="{FF2B5EF4-FFF2-40B4-BE49-F238E27FC236}">
                <a16:creationId xmlns:a16="http://schemas.microsoft.com/office/drawing/2014/main" id="{B8B6E42B-A8FB-8F6C-9FD4-78F0480B770F}"/>
              </a:ext>
            </a:extLst>
          </p:cNvPr>
          <p:cNvGrpSpPr/>
          <p:nvPr/>
        </p:nvGrpSpPr>
        <p:grpSpPr>
          <a:xfrm>
            <a:off x="0" y="-205740"/>
            <a:ext cx="12192000" cy="137160"/>
            <a:chOff x="0" y="-205740"/>
            <a:chExt cx="12192000" cy="137160"/>
          </a:xfrm>
        </p:grpSpPr>
        <p:sp>
          <p:nvSpPr>
            <p:cNvPr id="40" name="btfpColumnGapBlocker592725">
              <a:extLst>
                <a:ext uri="{FF2B5EF4-FFF2-40B4-BE49-F238E27FC236}">
                  <a16:creationId xmlns:a16="http://schemas.microsoft.com/office/drawing/2014/main" id="{C4F83D75-0846-B214-BC0F-221B6F9F3B54}"/>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8" name="btfpColumnGapBlocker271696">
              <a:extLst>
                <a:ext uri="{FF2B5EF4-FFF2-40B4-BE49-F238E27FC236}">
                  <a16:creationId xmlns:a16="http://schemas.microsoft.com/office/drawing/2014/main" id="{181E8ED8-7869-4FEB-998F-684BFE8D7EC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6" name="btfpColumnIndicator787492">
              <a:extLst>
                <a:ext uri="{FF2B5EF4-FFF2-40B4-BE49-F238E27FC236}">
                  <a16:creationId xmlns:a16="http://schemas.microsoft.com/office/drawing/2014/main" id="{D5E6EA5A-DBF3-9147-8A23-8A80940F15FB}"/>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805291">
              <a:extLst>
                <a:ext uri="{FF2B5EF4-FFF2-40B4-BE49-F238E27FC236}">
                  <a16:creationId xmlns:a16="http://schemas.microsoft.com/office/drawing/2014/main" id="{F26E0F76-4266-19A2-77F9-00ABE8C98201}"/>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4EB91E2-85E2-B88E-F690-2CBC6F84D247}"/>
              </a:ext>
            </a:extLst>
          </p:cNvPr>
          <p:cNvSpPr>
            <a:spLocks noGrp="1"/>
          </p:cNvSpPr>
          <p:nvPr>
            <p:ph type="body" sz="quarter" idx="10"/>
          </p:nvPr>
        </p:nvSpPr>
        <p:spPr/>
        <p:txBody>
          <a:bodyPr/>
          <a:lstStyle/>
          <a:p>
            <a:r>
              <a:rPr lang="en-US"/>
              <a:t>CX strategy roadmap: Vision &amp; Episodes - What we need to achieve in near vs. medium term</a:t>
            </a:r>
          </a:p>
        </p:txBody>
      </p:sp>
      <p:graphicFrame>
        <p:nvGraphicFramePr>
          <p:cNvPr id="15" name="btfpTable927685">
            <a:extLst>
              <a:ext uri="{FF2B5EF4-FFF2-40B4-BE49-F238E27FC236}">
                <a16:creationId xmlns:a16="http://schemas.microsoft.com/office/drawing/2014/main" id="{F0BEBBB7-397F-0607-05F6-F1E9C053DF12}"/>
              </a:ext>
            </a:extLst>
          </p:cNvPr>
          <p:cNvGraphicFramePr>
            <a:graphicFrameLocks noGrp="1"/>
          </p:cNvGraphicFramePr>
          <p:nvPr>
            <p:custDataLst>
              <p:tags r:id="rId2"/>
            </p:custDataLst>
            <p:extLst>
              <p:ext uri="{D42A27DB-BD31-4B8C-83A1-F6EECF244321}">
                <p14:modId xmlns:p14="http://schemas.microsoft.com/office/powerpoint/2010/main" val="3970887760"/>
              </p:ext>
            </p:extLst>
          </p:nvPr>
        </p:nvGraphicFramePr>
        <p:xfrm>
          <a:off x="439982" y="1209941"/>
          <a:ext cx="11363398" cy="5462016"/>
        </p:xfrm>
        <a:graphic>
          <a:graphicData uri="http://schemas.openxmlformats.org/drawingml/2006/table">
            <a:tbl>
              <a:tblPr firstRow="1" firstCol="1">
                <a:tableStyleId>{9D7B26C5-4107-4FEC-AEDC-1716B250A1EF}</a:tableStyleId>
              </a:tblPr>
              <a:tblGrid>
                <a:gridCol w="1117885">
                  <a:extLst>
                    <a:ext uri="{9D8B030D-6E8A-4147-A177-3AD203B41FA5}">
                      <a16:colId xmlns:a16="http://schemas.microsoft.com/office/drawing/2014/main" val="2414039857"/>
                    </a:ext>
                  </a:extLst>
                </a:gridCol>
                <a:gridCol w="1072122">
                  <a:extLst>
                    <a:ext uri="{9D8B030D-6E8A-4147-A177-3AD203B41FA5}">
                      <a16:colId xmlns:a16="http://schemas.microsoft.com/office/drawing/2014/main" val="748215824"/>
                    </a:ext>
                  </a:extLst>
                </a:gridCol>
                <a:gridCol w="3944982">
                  <a:extLst>
                    <a:ext uri="{9D8B030D-6E8A-4147-A177-3AD203B41FA5}">
                      <a16:colId xmlns:a16="http://schemas.microsoft.com/office/drawing/2014/main" val="875359120"/>
                    </a:ext>
                  </a:extLst>
                </a:gridCol>
                <a:gridCol w="3754362">
                  <a:extLst>
                    <a:ext uri="{9D8B030D-6E8A-4147-A177-3AD203B41FA5}">
                      <a16:colId xmlns:a16="http://schemas.microsoft.com/office/drawing/2014/main" val="396775209"/>
                    </a:ext>
                  </a:extLst>
                </a:gridCol>
                <a:gridCol w="1474047">
                  <a:extLst>
                    <a:ext uri="{9D8B030D-6E8A-4147-A177-3AD203B41FA5}">
                      <a16:colId xmlns:a16="http://schemas.microsoft.com/office/drawing/2014/main" val="2652126372"/>
                    </a:ext>
                  </a:extLst>
                </a:gridCol>
              </a:tblGrid>
              <a:tr h="0">
                <a:tc>
                  <a:txBody>
                    <a:bodyPr/>
                    <a:lstStyle/>
                    <a:p>
                      <a:pPr marL="0" indent="0">
                        <a:spcBef>
                          <a:spcPts val="0"/>
                        </a:spcBef>
                        <a:buFontTx/>
                        <a:buNone/>
                      </a:pPr>
                      <a:endParaRPr lang="en-US" sz="1050"/>
                    </a:p>
                  </a:txBody>
                  <a:tcPr marL="0" anchor="b">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endParaRPr lang="en-US" sz="1050"/>
                    </a:p>
                  </a:txBody>
                  <a:tcPr anchor="b">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r>
                        <a:rPr lang="en-US" sz="1050"/>
                        <a:t>Near term (1-2 years)</a:t>
                      </a:r>
                    </a:p>
                  </a:txBody>
                  <a:tcPr anchor="b">
                    <a:lnL>
                      <a:noFill/>
                    </a:lnL>
                  </a:tcPr>
                </a:tc>
                <a:tc>
                  <a:txBody>
                    <a:bodyPr/>
                    <a:lstStyle/>
                    <a:p>
                      <a:pPr marL="0" indent="0">
                        <a:spcBef>
                          <a:spcPts val="0"/>
                        </a:spcBef>
                        <a:buFontTx/>
                        <a:buNone/>
                      </a:pPr>
                      <a:r>
                        <a:rPr lang="en-US" sz="1050"/>
                        <a:t>Medium term (2-4 years)</a:t>
                      </a:r>
                    </a:p>
                  </a:txBody>
                  <a:tcPr anchor="b"/>
                </a:tc>
                <a:tc>
                  <a:txBody>
                    <a:bodyPr/>
                    <a:lstStyle/>
                    <a:p>
                      <a:pPr marL="0" indent="0">
                        <a:spcBef>
                          <a:spcPts val="0"/>
                        </a:spcBef>
                        <a:buFontTx/>
                        <a:buNone/>
                      </a:pPr>
                      <a:r>
                        <a:rPr lang="en-US" sz="1050"/>
                        <a:t>Sponsors</a:t>
                      </a:r>
                    </a:p>
                  </a:txBody>
                  <a:tcPr anchor="b"/>
                </a:tc>
                <a:extLst>
                  <a:ext uri="{0D108BD9-81ED-4DB2-BD59-A6C34878D82A}">
                    <a16:rowId xmlns:a16="http://schemas.microsoft.com/office/drawing/2014/main" val="941882507"/>
                  </a:ext>
                </a:extLst>
              </a:tr>
              <a:tr h="0">
                <a:tc>
                  <a:txBody>
                    <a:bodyPr/>
                    <a:lstStyle/>
                    <a:p>
                      <a:pPr marL="0" indent="0" algn="ctr">
                        <a:buFontTx/>
                        <a:buNone/>
                      </a:pPr>
                      <a:r>
                        <a:rPr lang="en-US" sz="1050">
                          <a:solidFill>
                            <a:schemeClr val="bg1"/>
                          </a:solidFill>
                        </a:rPr>
                        <a:t>CX Vision and values</a:t>
                      </a:r>
                    </a:p>
                  </a:txBody>
                  <a:tcPr marT="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FontTx/>
                        <a:buNone/>
                      </a:pPr>
                      <a:r>
                        <a:rPr lang="en-US" sz="1050" b="1">
                          <a:solidFill>
                            <a:schemeClr val="bg1"/>
                          </a:solidFill>
                        </a:rPr>
                        <a:t>(1) Metrics dashboard</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7800" indent="-177800">
                        <a:spcBef>
                          <a:spcPts val="100"/>
                        </a:spcBef>
                      </a:pPr>
                      <a:r>
                        <a:rPr lang="en-US" sz="1000" b="1"/>
                        <a:t>Build and operationalize CX dashboard </a:t>
                      </a:r>
                      <a:r>
                        <a:rPr lang="en-US" sz="1000" b="0"/>
                        <a:t>with baseline and targets defined for each metric and governance to track progress</a:t>
                      </a:r>
                      <a:endParaRPr lang="en-US" sz="1000" b="1"/>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Establish regular cadence to refresh metrics </a:t>
                      </a:r>
                      <a:r>
                        <a:rPr lang="en-US" sz="1000" b="0"/>
                        <a:t>(list and data) </a:t>
                      </a:r>
                    </a:p>
                    <a:p>
                      <a:pPr marL="177800" indent="-177800">
                        <a:spcBef>
                          <a:spcPts val="100"/>
                        </a:spcBef>
                      </a:pPr>
                      <a:r>
                        <a:rPr lang="en-US" sz="1000" b="0"/>
                        <a:t>Incorporate CX dashboard into broader enterprise KPI tracking</a:t>
                      </a:r>
                      <a:endParaRPr lang="en-US" sz="1000"/>
                    </a:p>
                  </a:txBody>
                  <a:tcPr marL="45720" marR="45720" marT="27432" marB="27432"/>
                </a:tc>
                <a:tc>
                  <a:txBody>
                    <a:bodyPr/>
                    <a:lstStyle/>
                    <a:p>
                      <a:pPr marL="0" indent="0">
                        <a:buFontTx/>
                        <a:buNone/>
                      </a:pPr>
                      <a:r>
                        <a:rPr lang="en-US" sz="1000"/>
                        <a:t>Mike (CX)</a:t>
                      </a:r>
                    </a:p>
                  </a:txBody>
                  <a:tcPr/>
                </a:tc>
                <a:extLst>
                  <a:ext uri="{0D108BD9-81ED-4DB2-BD59-A6C34878D82A}">
                    <a16:rowId xmlns:a16="http://schemas.microsoft.com/office/drawing/2014/main" val="1993245814"/>
                  </a:ext>
                </a:extLst>
              </a:tr>
              <a:tr h="0">
                <a:tc rowSpan="3">
                  <a:txBody>
                    <a:bodyPr/>
                    <a:lstStyle/>
                    <a:p>
                      <a:pPr marL="0" indent="0" algn="ctr">
                        <a:buFontTx/>
                        <a:buNone/>
                      </a:pPr>
                      <a:r>
                        <a:rPr lang="en-US" sz="1050">
                          <a:solidFill>
                            <a:schemeClr val="bg1"/>
                          </a:solidFill>
                        </a:rPr>
                        <a:t>Priority episodes and journeys</a:t>
                      </a:r>
                    </a:p>
                  </a:txBody>
                  <a:tcPr marT="13716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buFontTx/>
                        <a:buNone/>
                      </a:pPr>
                      <a:r>
                        <a:rPr lang="en-US" sz="1050" b="1">
                          <a:solidFill>
                            <a:schemeClr val="bg1"/>
                          </a:solidFill>
                        </a:rPr>
                        <a:t>(2a) Foundational work</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177800" indent="-177800">
                        <a:spcBef>
                          <a:spcPts val="100"/>
                        </a:spcBef>
                      </a:pPr>
                      <a:r>
                        <a:rPr lang="en-US" sz="1000" b="1"/>
                        <a:t>Mobile app: </a:t>
                      </a:r>
                      <a:r>
                        <a:rPr lang="en-US" sz="1000" b="0"/>
                        <a:t>App redesign work to fix the basics on core functionalities (e.g., login, claims, care &amp; access, benefits) and user acceptance testing</a:t>
                      </a:r>
                      <a:endParaRPr lang="en-US" sz="1000"/>
                    </a:p>
                    <a:p>
                      <a:pPr marL="177800" indent="-177800">
                        <a:spcBef>
                          <a:spcPts val="100"/>
                        </a:spcBef>
                      </a:pPr>
                      <a:r>
                        <a:rPr lang="en-US" sz="1000" b="1"/>
                        <a:t>App &amp; website: </a:t>
                      </a:r>
                      <a:r>
                        <a:rPr lang="en-US" sz="1000" b="0"/>
                        <a:t>Fix load times / system crashes, streamline navigation, build foundation for select capabilities </a:t>
                      </a:r>
                      <a:r>
                        <a:rPr lang="en-US" sz="1000"/>
                        <a:t>(e.g., live chat, status tracking)</a:t>
                      </a:r>
                    </a:p>
                    <a:p>
                      <a:pPr marL="177800" indent="-177800">
                        <a:spcBef>
                          <a:spcPts val="100"/>
                        </a:spcBef>
                      </a:pPr>
                      <a:r>
                        <a:rPr lang="en-US" sz="1000" b="1"/>
                        <a:t>Call center: </a:t>
                      </a:r>
                      <a:r>
                        <a:rPr lang="en-US" sz="1000"/>
                        <a:t>Improve call center quality through better work environment (i.e., to increase retention) and regular tracking against performance metrics</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Mobile app: </a:t>
                      </a:r>
                      <a:r>
                        <a:rPr lang="en-US" sz="1000" b="0"/>
                        <a:t>Add additional features to enable omni experience</a:t>
                      </a:r>
                      <a:endParaRPr lang="en-US" sz="1000"/>
                    </a:p>
                    <a:p>
                      <a:pPr marL="177800" indent="-177800">
                        <a:spcBef>
                          <a:spcPts val="100"/>
                        </a:spcBef>
                      </a:pPr>
                      <a:r>
                        <a:rPr lang="en-US" sz="1000" b="1"/>
                        <a:t>App &amp; website: </a:t>
                      </a:r>
                      <a:r>
                        <a:rPr lang="en-US" sz="1000" b="0"/>
                        <a:t>Develop ongoing service model for maintenance / improvements</a:t>
                      </a:r>
                    </a:p>
                    <a:p>
                      <a:pPr marL="177800" indent="-177800">
                        <a:spcBef>
                          <a:spcPts val="100"/>
                        </a:spcBef>
                      </a:pPr>
                      <a:r>
                        <a:rPr lang="en-US" sz="1000" b="1" err="1"/>
                        <a:t>GenAI</a:t>
                      </a:r>
                      <a:r>
                        <a:rPr lang="en-US" sz="1000" b="1"/>
                        <a:t>: </a:t>
                      </a:r>
                      <a:r>
                        <a:rPr lang="en-US" sz="1000" b="0"/>
                        <a:t>Launch g</a:t>
                      </a:r>
                      <a:r>
                        <a:rPr lang="en-US" sz="1000"/>
                        <a:t>enerative AI live chat </a:t>
                      </a:r>
                    </a:p>
                    <a:p>
                      <a:pPr marL="177800" indent="-177800">
                        <a:spcBef>
                          <a:spcPts val="100"/>
                        </a:spcBef>
                      </a:pPr>
                      <a:r>
                        <a:rPr lang="en-US" sz="1000" b="1"/>
                        <a:t>Call center: </a:t>
                      </a:r>
                      <a:r>
                        <a:rPr lang="en-US" sz="1000"/>
                        <a:t>Move all potential self-service routine transactions to digital; ensure call center training and enablement for ‘high-touch’ experiences</a:t>
                      </a:r>
                    </a:p>
                  </a:txBody>
                  <a:tcPr marL="45720" marR="45720" marT="27432" marB="27432"/>
                </a:tc>
                <a:tc>
                  <a:txBody>
                    <a:bodyPr/>
                    <a:lstStyle/>
                    <a:p>
                      <a:pPr marL="0" indent="0">
                        <a:buFontTx/>
                        <a:buNone/>
                      </a:pPr>
                      <a:r>
                        <a:rPr lang="en-US" sz="1000"/>
                        <a:t>Mike (CX)</a:t>
                      </a:r>
                    </a:p>
                  </a:txBody>
                  <a:tcPr/>
                </a:tc>
                <a:extLst>
                  <a:ext uri="{0D108BD9-81ED-4DB2-BD59-A6C34878D82A}">
                    <a16:rowId xmlns:a16="http://schemas.microsoft.com/office/drawing/2014/main" val="4050389979"/>
                  </a:ext>
                </a:extLst>
              </a:tr>
              <a:tr h="0">
                <a:tc vMerge="1">
                  <a:txBody>
                    <a:bodyPr/>
                    <a:lstStyle/>
                    <a:p>
                      <a:pPr marL="0" indent="0">
                        <a:buFontTx/>
                        <a:buNone/>
                      </a:pPr>
                      <a:endParaRPr lang="en-US" sz="1400"/>
                    </a:p>
                  </a:txBody>
                  <a:tcPr/>
                </a:tc>
                <a:tc>
                  <a:txBody>
                    <a:bodyPr/>
                    <a:lstStyle/>
                    <a:p>
                      <a:pPr marL="0" indent="0">
                        <a:buFontTx/>
                        <a:buNone/>
                      </a:pPr>
                      <a:r>
                        <a:rPr lang="en-US" sz="1050" b="1">
                          <a:solidFill>
                            <a:schemeClr val="bg1"/>
                          </a:solidFill>
                        </a:rPr>
                        <a:t>(2b) Priority episodes and journeys</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177800" indent="-177800">
                        <a:spcBef>
                          <a:spcPts val="100"/>
                        </a:spcBef>
                      </a:pPr>
                      <a:r>
                        <a:rPr lang="en-US" sz="1000" b="1"/>
                        <a:t>Fix the basics </a:t>
                      </a:r>
                      <a:r>
                        <a:rPr lang="en-US" sz="1000"/>
                        <a:t>for all 8 priority episodes, eliminating unnecessary detractor-creating moments</a:t>
                      </a:r>
                    </a:p>
                    <a:p>
                      <a:pPr marL="177800" indent="-177800">
                        <a:spcBef>
                          <a:spcPts val="100"/>
                        </a:spcBef>
                      </a:pPr>
                      <a:r>
                        <a:rPr lang="en-US" sz="1000" b="1"/>
                        <a:t>Ongoing maintenance </a:t>
                      </a:r>
                      <a:r>
                        <a:rPr lang="en-US" sz="1000" b="0"/>
                        <a:t>work for additional episodes</a:t>
                      </a:r>
                    </a:p>
                    <a:p>
                      <a:pPr marL="177800" indent="-177800">
                        <a:spcBef>
                          <a:spcPts val="100"/>
                        </a:spcBef>
                      </a:pPr>
                      <a:r>
                        <a:rPr lang="en-US" sz="1000" b="1"/>
                        <a:t>Design end-to-end consumer journey </a:t>
                      </a:r>
                      <a:r>
                        <a:rPr lang="en-US" sz="1000"/>
                        <a:t>for each segment within and across episodes, with current vs. future state vision across channels </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Meet consumer expectations </a:t>
                      </a:r>
                      <a:r>
                        <a:rPr lang="en-US" sz="1000"/>
                        <a:t>on table stakes moments</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Go beyond consumer expectations </a:t>
                      </a:r>
                      <a:r>
                        <a:rPr lang="en-US" sz="1000"/>
                        <a:t>to create promoters with “magical moments” for ‘manage a health/chronic condition’ and ‘find a provider’</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Increase quantity of members </a:t>
                      </a:r>
                      <a:r>
                        <a:rPr lang="en-US" sz="1000" b="0"/>
                        <a:t>who have experience magical moments with proactive outreach and seamless transition between episodes</a:t>
                      </a:r>
                    </a:p>
                  </a:txBody>
                  <a:tcPr marL="45720" marR="45720" marT="27432" marB="27432"/>
                </a:tc>
                <a:tc>
                  <a:txBody>
                    <a:bodyPr/>
                    <a:lstStyle/>
                    <a:p>
                      <a:pPr marL="0" indent="0">
                        <a:buFontTx/>
                        <a:buNone/>
                      </a:pPr>
                      <a:r>
                        <a:rPr lang="en-US" sz="1000"/>
                        <a:t>Mike (CX) or Sandhya (HMM) for CM</a:t>
                      </a:r>
                    </a:p>
                  </a:txBody>
                  <a:tcPr/>
                </a:tc>
                <a:extLst>
                  <a:ext uri="{0D108BD9-81ED-4DB2-BD59-A6C34878D82A}">
                    <a16:rowId xmlns:a16="http://schemas.microsoft.com/office/drawing/2014/main" val="1241795318"/>
                  </a:ext>
                </a:extLst>
              </a:tr>
              <a:tr h="0">
                <a:tc vMerge="1">
                  <a:txBody>
                    <a:bodyPr/>
                    <a:lstStyle/>
                    <a:p>
                      <a:pPr marL="0" indent="0" algn="ctr">
                        <a:buFontTx/>
                        <a:buNone/>
                      </a:pPr>
                      <a:endParaRPr lang="en-US" sz="1100">
                        <a:solidFill>
                          <a:schemeClr val="bg1"/>
                        </a:solidFill>
                      </a:endParaRPr>
                    </a:p>
                  </a:txBody>
                  <a:tcPr marL="0" marT="13716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indent="0">
                        <a:buFontTx/>
                        <a:buNone/>
                      </a:pPr>
                      <a:r>
                        <a:rPr lang="en-US" sz="1050" b="1">
                          <a:solidFill>
                            <a:schemeClr val="bg1"/>
                          </a:solidFill>
                        </a:rPr>
                        <a:t>(3) Care navigation strategy</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Define north star ambition </a:t>
                      </a:r>
                      <a:r>
                        <a:rPr lang="en-US" sz="1000" b="0"/>
                        <a:t>for care navigation, determine how to weigh and prioritize across pillars (TMC, account retention, equity), and define key metrics for success</a:t>
                      </a:r>
                      <a:endParaRPr lang="en-US" sz="1000"/>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Build cross-functional action roadmap </a:t>
                      </a:r>
                      <a:r>
                        <a:rPr lang="en-US" sz="1000"/>
                        <a:t>for next 3 years</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Build intelligent navigation engine </a:t>
                      </a:r>
                      <a:r>
                        <a:rPr lang="en-US" sz="1000" b="0"/>
                        <a:t>to proactively engage members across multiple specialty areas, with journeys and proactive interventions for each target sub-segment / condition (anchored on specific consumer needs)</a:t>
                      </a:r>
                      <a:endParaRPr lang="en-US" sz="1000"/>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Create clear navigation points </a:t>
                      </a:r>
                      <a:r>
                        <a:rPr lang="en-US" sz="1000"/>
                        <a:t>to Care Management (team and digital platform) for relevant populations </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Align across clinical categories </a:t>
                      </a:r>
                      <a:r>
                        <a:rPr lang="en-US" sz="1000" b="0"/>
                        <a:t>to support members with multiple conditions (i.e., identify / access priority resources)</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Continuously train / refine intelligent navigation engine </a:t>
                      </a:r>
                      <a:r>
                        <a:rPr lang="en-US" sz="1000" b="0"/>
                        <a:t>to enable more effective targeting across multiple specialty areas</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Integrate </a:t>
                      </a:r>
                      <a:r>
                        <a:rPr lang="en-US" sz="1000"/>
                        <a:t>with 3rd party point solutions</a:t>
                      </a:r>
                    </a:p>
                    <a:p>
                      <a:pPr marL="177800" indent="-177800">
                        <a:spcBef>
                          <a:spcPts val="100"/>
                        </a:spcBef>
                      </a:pPr>
                      <a:r>
                        <a:rPr lang="en-US" sz="1000" b="1"/>
                        <a:t>Leverage 360 member data </a:t>
                      </a:r>
                      <a:r>
                        <a:rPr lang="en-US" sz="1000" b="0"/>
                        <a:t>to more effectively navigate and support members (e.g., member dashboard for Care Managers, AI-driven recommendations)</a:t>
                      </a:r>
                      <a:endParaRPr lang="en-US" sz="1000" b="1"/>
                    </a:p>
                  </a:txBody>
                  <a:tcPr marL="45720" marR="45720" marT="27432" marB="27432"/>
                </a:tc>
                <a:tc>
                  <a:txBody>
                    <a:bodyPr/>
                    <a:lstStyle/>
                    <a:p>
                      <a:pPr marL="0" indent="0">
                        <a:buFontTx/>
                        <a:buNone/>
                      </a:pPr>
                      <a:r>
                        <a:rPr lang="en-US" sz="1000"/>
                        <a:t>Rich / Sandhya (HMM)</a:t>
                      </a:r>
                    </a:p>
                  </a:txBody>
                  <a:tcPr/>
                </a:tc>
                <a:extLst>
                  <a:ext uri="{0D108BD9-81ED-4DB2-BD59-A6C34878D82A}">
                    <a16:rowId xmlns:a16="http://schemas.microsoft.com/office/drawing/2014/main" val="1738865264"/>
                  </a:ext>
                </a:extLst>
              </a:tr>
            </a:tbl>
          </a:graphicData>
        </a:graphic>
      </p:graphicFrame>
      <p:sp>
        <p:nvSpPr>
          <p:cNvPr id="16" name="Isosceles Triangle 15">
            <a:extLst>
              <a:ext uri="{FF2B5EF4-FFF2-40B4-BE49-F238E27FC236}">
                <a16:creationId xmlns:a16="http://schemas.microsoft.com/office/drawing/2014/main" id="{E97F94D4-0A2E-9399-80F1-CA0233A74CAC}"/>
              </a:ext>
            </a:extLst>
          </p:cNvPr>
          <p:cNvSpPr/>
          <p:nvPr/>
        </p:nvSpPr>
        <p:spPr bwMode="gray">
          <a:xfrm>
            <a:off x="496360" y="1208873"/>
            <a:ext cx="998211" cy="273395"/>
          </a:xfrm>
          <a:prstGeom prst="triangle">
            <a:avLst/>
          </a:prstGeom>
          <a:solidFill>
            <a:schemeClr val="accent1"/>
          </a:solidFill>
          <a:ln w="19050" cap="flat" cmpd="sng" algn="ctr">
            <a:solidFill>
              <a:srgbClr val="0D4877"/>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72000" numCol="1" spcCol="0" rtlCol="0" fromWordArt="0" anchor="b" anchorCtr="0" forceAA="0" compatLnSpc="1">
            <a:prstTxWarp prst="textNoShape">
              <a:avLst/>
            </a:prstTxWarp>
            <a:noAutofit/>
          </a:bodyPr>
          <a:lstStyle/>
          <a:p>
            <a:pPr marL="0" indent="0" algn="ctr">
              <a:buNone/>
            </a:pPr>
            <a:endParaRPr lang="en-US" sz="1400" b="1">
              <a:solidFill>
                <a:schemeClr val="bg1"/>
              </a:solidFill>
            </a:endParaRPr>
          </a:p>
        </p:txBody>
      </p:sp>
    </p:spTree>
    <p:custDataLst>
      <p:tags r:id="rId1"/>
    </p:custDataLst>
    <p:extLst>
      <p:ext uri="{BB962C8B-B14F-4D97-AF65-F5344CB8AC3E}">
        <p14:creationId xmlns:p14="http://schemas.microsoft.com/office/powerpoint/2010/main" val="2651286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67FEA4C4-0E99-FBDD-D481-763B38041E82}"/>
              </a:ext>
            </a:extLst>
          </p:cNvPr>
          <p:cNvGrpSpPr/>
          <p:nvPr/>
        </p:nvGrpSpPr>
        <p:grpSpPr>
          <a:xfrm>
            <a:off x="0" y="6926580"/>
            <a:ext cx="12192000" cy="137160"/>
            <a:chOff x="0" y="6926580"/>
            <a:chExt cx="12192000" cy="137160"/>
          </a:xfrm>
        </p:grpSpPr>
        <p:sp>
          <p:nvSpPr>
            <p:cNvPr id="10" name="btfpColumnGapBlocker898410">
              <a:extLst>
                <a:ext uri="{FF2B5EF4-FFF2-40B4-BE49-F238E27FC236}">
                  <a16:creationId xmlns:a16="http://schemas.microsoft.com/office/drawing/2014/main" id="{92D1342A-C636-00A5-C58B-91D0F106225E}"/>
                </a:ext>
              </a:extLst>
            </p:cNvPr>
            <p:cNvSpPr/>
            <p:nvPr/>
          </p:nvSpPr>
          <p:spPr bwMode="gray">
            <a:xfrm>
              <a:off x="116586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 name="btfpColumnGapBlocker466005">
              <a:extLst>
                <a:ext uri="{FF2B5EF4-FFF2-40B4-BE49-F238E27FC236}">
                  <a16:creationId xmlns:a16="http://schemas.microsoft.com/office/drawing/2014/main" id="{057912DC-4AC7-AA63-9743-1D71046EB410}"/>
                </a:ext>
              </a:extLst>
            </p:cNvPr>
            <p:cNvSpPr/>
            <p:nvPr/>
          </p:nvSpPr>
          <p:spPr bwMode="gray">
            <a:xfrm>
              <a:off x="0" y="692658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6" name="btfpColumnIndicator831058">
              <a:extLst>
                <a:ext uri="{FF2B5EF4-FFF2-40B4-BE49-F238E27FC236}">
                  <a16:creationId xmlns:a16="http://schemas.microsoft.com/office/drawing/2014/main" id="{C2C92516-0B5B-24CC-9CDB-35543FF6EA2A}"/>
                </a:ext>
              </a:extLst>
            </p:cNvPr>
            <p:cNvCxnSpPr/>
            <p:nvPr/>
          </p:nvCxnSpPr>
          <p:spPr bwMode="gray">
            <a:xfrm flipV="1">
              <a:off x="11658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 name="btfpColumnIndicator953268">
              <a:extLst>
                <a:ext uri="{FF2B5EF4-FFF2-40B4-BE49-F238E27FC236}">
                  <a16:creationId xmlns:a16="http://schemas.microsoft.com/office/drawing/2014/main" id="{191979E4-58BF-E8D7-539F-35B67DFBEDAC}"/>
                </a:ext>
              </a:extLst>
            </p:cNvPr>
            <p:cNvCxnSpPr/>
            <p:nvPr/>
          </p:nvCxnSpPr>
          <p:spPr bwMode="gray">
            <a:xfrm flipV="1">
              <a:off x="6858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1" name="btfpColumnIndicatorGroup1">
            <a:extLst>
              <a:ext uri="{FF2B5EF4-FFF2-40B4-BE49-F238E27FC236}">
                <a16:creationId xmlns:a16="http://schemas.microsoft.com/office/drawing/2014/main" id="{6FC8F4AE-AF94-4173-E7B8-D1AFBF972787}"/>
              </a:ext>
            </a:extLst>
          </p:cNvPr>
          <p:cNvGrpSpPr/>
          <p:nvPr/>
        </p:nvGrpSpPr>
        <p:grpSpPr>
          <a:xfrm>
            <a:off x="0" y="-205740"/>
            <a:ext cx="12192000" cy="137160"/>
            <a:chOff x="0" y="-205740"/>
            <a:chExt cx="12192000" cy="137160"/>
          </a:xfrm>
        </p:grpSpPr>
        <p:sp>
          <p:nvSpPr>
            <p:cNvPr id="9" name="btfpColumnGapBlocker532063">
              <a:extLst>
                <a:ext uri="{FF2B5EF4-FFF2-40B4-BE49-F238E27FC236}">
                  <a16:creationId xmlns:a16="http://schemas.microsoft.com/office/drawing/2014/main" id="{A3208CB9-B285-2C25-B15A-7248C7AC0239}"/>
                </a:ext>
              </a:extLst>
            </p:cNvPr>
            <p:cNvSpPr/>
            <p:nvPr/>
          </p:nvSpPr>
          <p:spPr bwMode="gray">
            <a:xfrm>
              <a:off x="116586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7" name="btfpColumnGapBlocker443240">
              <a:extLst>
                <a:ext uri="{FF2B5EF4-FFF2-40B4-BE49-F238E27FC236}">
                  <a16:creationId xmlns:a16="http://schemas.microsoft.com/office/drawing/2014/main" id="{D1D5674E-7890-8913-15DE-17EFC2AE624B}"/>
                </a:ext>
              </a:extLst>
            </p:cNvPr>
            <p:cNvSpPr/>
            <p:nvPr/>
          </p:nvSpPr>
          <p:spPr bwMode="gray">
            <a:xfrm>
              <a:off x="0" y="-20574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 name="btfpColumnIndicator834868">
              <a:extLst>
                <a:ext uri="{FF2B5EF4-FFF2-40B4-BE49-F238E27FC236}">
                  <a16:creationId xmlns:a16="http://schemas.microsoft.com/office/drawing/2014/main" id="{0E0DF2CA-77C2-79E5-DE1F-040DD80F9FE9}"/>
                </a:ext>
              </a:extLst>
            </p:cNvPr>
            <p:cNvCxnSpPr/>
            <p:nvPr/>
          </p:nvCxnSpPr>
          <p:spPr bwMode="gray">
            <a:xfrm flipV="1">
              <a:off x="11658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 name="btfpColumnIndicator954512">
              <a:extLst>
                <a:ext uri="{FF2B5EF4-FFF2-40B4-BE49-F238E27FC236}">
                  <a16:creationId xmlns:a16="http://schemas.microsoft.com/office/drawing/2014/main" id="{4A201DEC-DC04-161E-76BB-7C7E4E305CB6}"/>
                </a:ext>
              </a:extLst>
            </p:cNvPr>
            <p:cNvCxnSpPr/>
            <p:nvPr/>
          </p:nvCxnSpPr>
          <p:spPr bwMode="gray">
            <a:xfrm flipV="1">
              <a:off x="6858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24AA4705-047E-4D0F-1EC6-40F04C0B787F}"/>
              </a:ext>
            </a:extLst>
          </p:cNvPr>
          <p:cNvSpPr>
            <a:spLocks noGrp="1"/>
          </p:cNvSpPr>
          <p:nvPr>
            <p:ph type="body" sz="quarter" idx="10"/>
          </p:nvPr>
        </p:nvSpPr>
        <p:spPr/>
        <p:txBody>
          <a:bodyPr/>
          <a:lstStyle/>
          <a:p>
            <a:r>
              <a:rPr lang="en-US"/>
              <a:t>Key goals for today</a:t>
            </a:r>
          </a:p>
        </p:txBody>
      </p:sp>
      <p:sp>
        <p:nvSpPr>
          <p:cNvPr id="14" name="btfpBulletedList696673">
            <a:extLst>
              <a:ext uri="{FF2B5EF4-FFF2-40B4-BE49-F238E27FC236}">
                <a16:creationId xmlns:a16="http://schemas.microsoft.com/office/drawing/2014/main" id="{6190AC70-3D4B-D761-E8F1-B87072294C3A}"/>
              </a:ext>
            </a:extLst>
          </p:cNvPr>
          <p:cNvSpPr txBox="1"/>
          <p:nvPr>
            <p:custDataLst>
              <p:tags r:id="rId2"/>
            </p:custDataLst>
          </p:nvPr>
        </p:nvSpPr>
        <p:spPr bwMode="gray">
          <a:xfrm>
            <a:off x="685800" y="1270000"/>
            <a:ext cx="10972800" cy="1734697"/>
          </a:xfrm>
          <a:prstGeom prst="rect">
            <a:avLst/>
          </a:prstGeom>
          <a:noFill/>
        </p:spPr>
        <p:txBody>
          <a:bodyPr vert="horz" wrap="square" lIns="36000" tIns="36000" rIns="36000" bIns="36000" rtlCol="0">
            <a:spAutoFit/>
          </a:bodyPr>
          <a:lstStyle/>
          <a:p>
            <a:pPr>
              <a:spcBef>
                <a:spcPts val="3600"/>
              </a:spcBef>
            </a:pPr>
            <a:r>
              <a:rPr lang="en-US"/>
              <a:t>Share refined CX vision and strategy</a:t>
            </a:r>
          </a:p>
          <a:p>
            <a:pPr>
              <a:spcBef>
                <a:spcPts val="3600"/>
              </a:spcBef>
            </a:pPr>
            <a:r>
              <a:rPr lang="en-US"/>
              <a:t>Review near-term and medium-term roadmaps for prioritized CX episodes and key enablers</a:t>
            </a:r>
          </a:p>
          <a:p>
            <a:pPr>
              <a:spcBef>
                <a:spcPts val="3600"/>
              </a:spcBef>
            </a:pPr>
            <a:r>
              <a:rPr lang="en-US"/>
              <a:t>Discuss operationalization and immediate next steps</a:t>
            </a:r>
          </a:p>
        </p:txBody>
      </p:sp>
    </p:spTree>
    <p:custDataLst>
      <p:tags r:id="rId1"/>
    </p:custDataLst>
    <p:extLst>
      <p:ext uri="{BB962C8B-B14F-4D97-AF65-F5344CB8AC3E}">
        <p14:creationId xmlns:p14="http://schemas.microsoft.com/office/powerpoint/2010/main" val="2671519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btfpColumnIndicatorGroup2">
            <a:extLst>
              <a:ext uri="{FF2B5EF4-FFF2-40B4-BE49-F238E27FC236}">
                <a16:creationId xmlns:a16="http://schemas.microsoft.com/office/drawing/2014/main" id="{2570FEF8-EFA5-7298-375C-D3BD8068A540}"/>
              </a:ext>
            </a:extLst>
          </p:cNvPr>
          <p:cNvGrpSpPr/>
          <p:nvPr/>
        </p:nvGrpSpPr>
        <p:grpSpPr>
          <a:xfrm>
            <a:off x="0" y="6926580"/>
            <a:ext cx="12192000" cy="137160"/>
            <a:chOff x="0" y="6926580"/>
            <a:chExt cx="12192000" cy="137160"/>
          </a:xfrm>
        </p:grpSpPr>
        <p:sp>
          <p:nvSpPr>
            <p:cNvPr id="41" name="btfpColumnGapBlocker742607">
              <a:extLst>
                <a:ext uri="{FF2B5EF4-FFF2-40B4-BE49-F238E27FC236}">
                  <a16:creationId xmlns:a16="http://schemas.microsoft.com/office/drawing/2014/main" id="{146213D4-6378-FB8C-B441-02D65B6C46C1}"/>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9" name="btfpColumnGapBlocker687344">
              <a:extLst>
                <a:ext uri="{FF2B5EF4-FFF2-40B4-BE49-F238E27FC236}">
                  <a16:creationId xmlns:a16="http://schemas.microsoft.com/office/drawing/2014/main" id="{2A00B5BE-9C81-E0B9-38BF-97176351AEA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7" name="btfpColumnIndicator891280">
              <a:extLst>
                <a:ext uri="{FF2B5EF4-FFF2-40B4-BE49-F238E27FC236}">
                  <a16:creationId xmlns:a16="http://schemas.microsoft.com/office/drawing/2014/main" id="{14F074B8-A0BD-4288-9B4C-2F560B57A8C0}"/>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5" name="btfpColumnIndicator736479">
              <a:extLst>
                <a:ext uri="{FF2B5EF4-FFF2-40B4-BE49-F238E27FC236}">
                  <a16:creationId xmlns:a16="http://schemas.microsoft.com/office/drawing/2014/main" id="{BEFA824B-D6A9-651C-2088-2C96CBEC0E5F}"/>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42" name="btfpColumnIndicatorGroup1">
            <a:extLst>
              <a:ext uri="{FF2B5EF4-FFF2-40B4-BE49-F238E27FC236}">
                <a16:creationId xmlns:a16="http://schemas.microsoft.com/office/drawing/2014/main" id="{B8B6E42B-A8FB-8F6C-9FD4-78F0480B770F}"/>
              </a:ext>
            </a:extLst>
          </p:cNvPr>
          <p:cNvGrpSpPr/>
          <p:nvPr/>
        </p:nvGrpSpPr>
        <p:grpSpPr>
          <a:xfrm>
            <a:off x="0" y="-205740"/>
            <a:ext cx="12192000" cy="137160"/>
            <a:chOff x="0" y="-205740"/>
            <a:chExt cx="12192000" cy="137160"/>
          </a:xfrm>
        </p:grpSpPr>
        <p:sp>
          <p:nvSpPr>
            <p:cNvPr id="40" name="btfpColumnGapBlocker592725">
              <a:extLst>
                <a:ext uri="{FF2B5EF4-FFF2-40B4-BE49-F238E27FC236}">
                  <a16:creationId xmlns:a16="http://schemas.microsoft.com/office/drawing/2014/main" id="{C4F83D75-0846-B214-BC0F-221B6F9F3B54}"/>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8" name="btfpColumnGapBlocker271696">
              <a:extLst>
                <a:ext uri="{FF2B5EF4-FFF2-40B4-BE49-F238E27FC236}">
                  <a16:creationId xmlns:a16="http://schemas.microsoft.com/office/drawing/2014/main" id="{181E8ED8-7869-4FEB-998F-684BFE8D7EC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6" name="btfpColumnIndicator787492">
              <a:extLst>
                <a:ext uri="{FF2B5EF4-FFF2-40B4-BE49-F238E27FC236}">
                  <a16:creationId xmlns:a16="http://schemas.microsoft.com/office/drawing/2014/main" id="{D5E6EA5A-DBF3-9147-8A23-8A80940F15FB}"/>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805291">
              <a:extLst>
                <a:ext uri="{FF2B5EF4-FFF2-40B4-BE49-F238E27FC236}">
                  <a16:creationId xmlns:a16="http://schemas.microsoft.com/office/drawing/2014/main" id="{F26E0F76-4266-19A2-77F9-00ABE8C98201}"/>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74EB91E2-85E2-B88E-F690-2CBC6F84D247}"/>
              </a:ext>
            </a:extLst>
          </p:cNvPr>
          <p:cNvSpPr>
            <a:spLocks noGrp="1"/>
          </p:cNvSpPr>
          <p:nvPr>
            <p:ph type="body" sz="quarter" idx="10"/>
          </p:nvPr>
        </p:nvSpPr>
        <p:spPr/>
        <p:txBody>
          <a:bodyPr/>
          <a:lstStyle/>
          <a:p>
            <a:r>
              <a:rPr lang="en-US"/>
              <a:t>CX strategy roadmap: Channels and enablers - What we need to achieve in near vs. medium term</a:t>
            </a:r>
          </a:p>
        </p:txBody>
      </p:sp>
      <p:graphicFrame>
        <p:nvGraphicFramePr>
          <p:cNvPr id="15" name="btfpTable927685">
            <a:extLst>
              <a:ext uri="{FF2B5EF4-FFF2-40B4-BE49-F238E27FC236}">
                <a16:creationId xmlns:a16="http://schemas.microsoft.com/office/drawing/2014/main" id="{F0BEBBB7-397F-0607-05F6-F1E9C053DF12}"/>
              </a:ext>
            </a:extLst>
          </p:cNvPr>
          <p:cNvGraphicFramePr>
            <a:graphicFrameLocks noGrp="1"/>
          </p:cNvGraphicFramePr>
          <p:nvPr>
            <p:custDataLst>
              <p:tags r:id="rId2"/>
            </p:custDataLst>
          </p:nvPr>
        </p:nvGraphicFramePr>
        <p:xfrm>
          <a:off x="439982" y="838863"/>
          <a:ext cx="11363399" cy="5851144"/>
        </p:xfrm>
        <a:graphic>
          <a:graphicData uri="http://schemas.openxmlformats.org/drawingml/2006/table">
            <a:tbl>
              <a:tblPr firstRow="1" firstCol="1">
                <a:tableStyleId>{9D7B26C5-4107-4FEC-AEDC-1716B250A1EF}</a:tableStyleId>
              </a:tblPr>
              <a:tblGrid>
                <a:gridCol w="775207">
                  <a:extLst>
                    <a:ext uri="{9D8B030D-6E8A-4147-A177-3AD203B41FA5}">
                      <a16:colId xmlns:a16="http://schemas.microsoft.com/office/drawing/2014/main" val="2414039857"/>
                    </a:ext>
                  </a:extLst>
                </a:gridCol>
                <a:gridCol w="1155032">
                  <a:extLst>
                    <a:ext uri="{9D8B030D-6E8A-4147-A177-3AD203B41FA5}">
                      <a16:colId xmlns:a16="http://schemas.microsoft.com/office/drawing/2014/main" val="748215824"/>
                    </a:ext>
                  </a:extLst>
                </a:gridCol>
                <a:gridCol w="4792579">
                  <a:extLst>
                    <a:ext uri="{9D8B030D-6E8A-4147-A177-3AD203B41FA5}">
                      <a16:colId xmlns:a16="http://schemas.microsoft.com/office/drawing/2014/main" val="875359120"/>
                    </a:ext>
                  </a:extLst>
                </a:gridCol>
                <a:gridCol w="3664717">
                  <a:extLst>
                    <a:ext uri="{9D8B030D-6E8A-4147-A177-3AD203B41FA5}">
                      <a16:colId xmlns:a16="http://schemas.microsoft.com/office/drawing/2014/main" val="396775209"/>
                    </a:ext>
                  </a:extLst>
                </a:gridCol>
                <a:gridCol w="975864">
                  <a:extLst>
                    <a:ext uri="{9D8B030D-6E8A-4147-A177-3AD203B41FA5}">
                      <a16:colId xmlns:a16="http://schemas.microsoft.com/office/drawing/2014/main" val="3663263214"/>
                    </a:ext>
                  </a:extLst>
                </a:gridCol>
              </a:tblGrid>
              <a:tr h="184031">
                <a:tc>
                  <a:txBody>
                    <a:bodyPr/>
                    <a:lstStyle/>
                    <a:p>
                      <a:pPr marL="0" indent="0">
                        <a:spcBef>
                          <a:spcPts val="0"/>
                        </a:spcBef>
                        <a:buFontTx/>
                        <a:buNone/>
                      </a:pPr>
                      <a:endParaRPr lang="en-US" sz="1050"/>
                    </a:p>
                  </a:txBody>
                  <a:tcPr marL="0" anchor="b">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endParaRPr lang="en-US" sz="1050"/>
                    </a:p>
                  </a:txBody>
                  <a:tcPr anchor="b">
                    <a:lnL>
                      <a:noFill/>
                    </a:lnL>
                    <a:lnR>
                      <a:noFill/>
                    </a:lnR>
                    <a:lnT>
                      <a:noFill/>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r>
                        <a:rPr lang="en-US" sz="1050"/>
                        <a:t>Near term (1-2 years)</a:t>
                      </a:r>
                    </a:p>
                  </a:txBody>
                  <a:tcPr anchor="b">
                    <a:lnL>
                      <a:noFill/>
                    </a:lnL>
                  </a:tcPr>
                </a:tc>
                <a:tc>
                  <a:txBody>
                    <a:bodyPr/>
                    <a:lstStyle/>
                    <a:p>
                      <a:pPr marL="0" indent="0">
                        <a:spcBef>
                          <a:spcPts val="0"/>
                        </a:spcBef>
                        <a:buFontTx/>
                        <a:buNone/>
                      </a:pPr>
                      <a:r>
                        <a:rPr lang="en-US" sz="1050"/>
                        <a:t>Medium term (2-4 years)</a:t>
                      </a:r>
                    </a:p>
                  </a:txBody>
                  <a:tcPr anchor="b"/>
                </a:tc>
                <a:tc>
                  <a:txBody>
                    <a:bodyPr/>
                    <a:lstStyle/>
                    <a:p>
                      <a:pPr marL="0" indent="0">
                        <a:spcBef>
                          <a:spcPts val="0"/>
                        </a:spcBef>
                        <a:buFontTx/>
                        <a:buNone/>
                      </a:pPr>
                      <a:r>
                        <a:rPr lang="en-US" sz="1050"/>
                        <a:t>Sponsors</a:t>
                      </a:r>
                    </a:p>
                  </a:txBody>
                  <a:tcPr anchor="b"/>
                </a:tc>
                <a:extLst>
                  <a:ext uri="{0D108BD9-81ED-4DB2-BD59-A6C34878D82A}">
                    <a16:rowId xmlns:a16="http://schemas.microsoft.com/office/drawing/2014/main" val="941882507"/>
                  </a:ext>
                </a:extLst>
              </a:tr>
              <a:tr h="495582">
                <a:tc rowSpan="2">
                  <a:txBody>
                    <a:bodyPr/>
                    <a:lstStyle/>
                    <a:p>
                      <a:pPr marL="0" indent="0" algn="ctr">
                        <a:buFontTx/>
                        <a:buNone/>
                      </a:pPr>
                      <a:r>
                        <a:rPr lang="en-US" sz="1050">
                          <a:solidFill>
                            <a:schemeClr val="bg1"/>
                          </a:solidFill>
                        </a:rPr>
                        <a:t>Channel engagement</a:t>
                      </a:r>
                    </a:p>
                  </a:txBody>
                  <a:tcPr marT="13716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475A"/>
                    </a:solidFill>
                  </a:tcPr>
                </a:tc>
                <a:tc>
                  <a:txBody>
                    <a:bodyPr/>
                    <a:lstStyle/>
                    <a:p>
                      <a:pPr marL="0" indent="0">
                        <a:buFontTx/>
                        <a:buNone/>
                      </a:pPr>
                      <a:r>
                        <a:rPr lang="en-US" sz="1050" b="1">
                          <a:solidFill>
                            <a:schemeClr val="bg1"/>
                          </a:solidFill>
                        </a:rPr>
                        <a:t>(4) Provider strategy</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75A"/>
                    </a:solidFill>
                  </a:tcPr>
                </a:tc>
                <a:tc>
                  <a:txBody>
                    <a:bodyPr/>
                    <a:lstStyle/>
                    <a:p>
                      <a:pPr marL="177800" indent="-177800">
                        <a:spcBef>
                          <a:spcPts val="100"/>
                        </a:spcBef>
                      </a:pPr>
                      <a:r>
                        <a:rPr lang="en-US" sz="1000" b="1"/>
                        <a:t>Refine provider strategy</a:t>
                      </a:r>
                      <a:r>
                        <a:rPr lang="en-US" sz="1000" b="0"/>
                        <a:t>, including an approach </a:t>
                      </a:r>
                      <a:r>
                        <a:rPr lang="en-US" sz="1000"/>
                        <a:t>to impact CX through providers and make BCBS role in the experience visible to members</a:t>
                      </a:r>
                    </a:p>
                    <a:p>
                      <a:pPr marL="177800" indent="-177800">
                        <a:spcBef>
                          <a:spcPts val="100"/>
                        </a:spcBef>
                      </a:pPr>
                      <a:r>
                        <a:rPr lang="en-US" sz="1000" b="1"/>
                        <a:t>Build differentiated experience </a:t>
                      </a:r>
                      <a:r>
                        <a:rPr lang="en-US" sz="1000"/>
                        <a:t>for preferred providers, including hand-off and navigation</a:t>
                      </a:r>
                      <a:endParaRPr lang="en-US" sz="1000" b="0"/>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Fully implement differentiated experience for providers</a:t>
                      </a:r>
                      <a:r>
                        <a:rPr lang="en-US" sz="1000"/>
                        <a:t>, resulting in consistent experience (e.g., consistent online scheduling, availability), seamless hand-off and differential navigation for members</a:t>
                      </a:r>
                    </a:p>
                  </a:txBody>
                  <a:tcPr marL="45720" marR="45720" marT="27432" marB="27432"/>
                </a:tc>
                <a:tc>
                  <a:txBody>
                    <a:bodyPr/>
                    <a:lstStyle/>
                    <a:p>
                      <a:pPr marL="0" indent="0">
                        <a:buNone/>
                      </a:pPr>
                      <a:r>
                        <a:rPr lang="en-US" sz="1000"/>
                        <a:t>Lisa, Emily (PFH)</a:t>
                      </a:r>
                    </a:p>
                  </a:txBody>
                  <a:tcPr/>
                </a:tc>
                <a:extLst>
                  <a:ext uri="{0D108BD9-81ED-4DB2-BD59-A6C34878D82A}">
                    <a16:rowId xmlns:a16="http://schemas.microsoft.com/office/drawing/2014/main" val="679442228"/>
                  </a:ext>
                </a:extLst>
              </a:tr>
              <a:tr h="718650">
                <a:tc vMerge="1">
                  <a:txBody>
                    <a:bodyPr/>
                    <a:lstStyle/>
                    <a:p>
                      <a:pPr marL="0" indent="0">
                        <a:buFontTx/>
                        <a:buNone/>
                      </a:pPr>
                      <a:endParaRPr lang="en-US" sz="1100"/>
                    </a:p>
                  </a:txBody>
                  <a:tcPr/>
                </a:tc>
                <a:tc>
                  <a:txBody>
                    <a:bodyPr/>
                    <a:lstStyle/>
                    <a:p>
                      <a:pPr marL="0" indent="0">
                        <a:buFontTx/>
                        <a:buNone/>
                      </a:pPr>
                      <a:r>
                        <a:rPr lang="en-US" sz="1050" b="1">
                          <a:solidFill>
                            <a:schemeClr val="bg1"/>
                          </a:solidFill>
                        </a:rPr>
                        <a:t>(5) Omnichannel member </a:t>
                      </a:r>
                      <a:r>
                        <a:rPr lang="en-US" sz="1050" b="1" err="1">
                          <a:solidFill>
                            <a:schemeClr val="bg1"/>
                          </a:solidFill>
                        </a:rPr>
                        <a:t>eng.</a:t>
                      </a:r>
                      <a:r>
                        <a:rPr lang="en-US" sz="1050" b="1">
                          <a:solidFill>
                            <a:schemeClr val="bg1"/>
                          </a:solidFill>
                        </a:rPr>
                        <a:t> strategy (incl. air traffic control)</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2D475A"/>
                    </a:solidFil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Develop </a:t>
                      </a:r>
                      <a:r>
                        <a:rPr lang="en-US" sz="1000"/>
                        <a:t>integrated strategy for personalized omnichannel engagement </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Build and test </a:t>
                      </a:r>
                      <a:r>
                        <a:rPr lang="en-US" sz="1000" b="0"/>
                        <a:t>ATC g</a:t>
                      </a:r>
                      <a:r>
                        <a:rPr lang="en-US" sz="1000"/>
                        <a:t>overnance model and integrated campaign strategies (including optimal content) </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Alignment on guidelines for omnichannel engagement </a:t>
                      </a:r>
                      <a:r>
                        <a:rPr lang="en-US" sz="1000" b="0"/>
                        <a:t>(e.g., which channel to use </a:t>
                      </a:r>
                      <a:r>
                        <a:rPr lang="en-US" sz="1000"/>
                        <a:t>by episode, situation, member segment; when / how to switch channels / route to human)</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Omnichannel communication coordinated </a:t>
                      </a:r>
                      <a:r>
                        <a:rPr lang="en-US" sz="1000" b="0"/>
                        <a:t>across all teams </a:t>
                      </a:r>
                      <a:r>
                        <a:rPr lang="en-US" sz="1000"/>
                        <a:t>via one platform (e.g., Redpoint) with seamless transition between channels</a:t>
                      </a:r>
                    </a:p>
                    <a:p>
                      <a:pPr marL="177800" indent="-177800">
                        <a:spcBef>
                          <a:spcPts val="100"/>
                        </a:spcBef>
                      </a:pPr>
                      <a:r>
                        <a:rPr lang="en-US" sz="1000" b="1"/>
                        <a:t>Scale</a:t>
                      </a:r>
                      <a:r>
                        <a:rPr lang="en-US" sz="1000"/>
                        <a:t> integrated strategy for personalized omnichannel campaigns and governance model across the org, enabled by segmentation &amp; analytics, personas and journey maps</a:t>
                      </a:r>
                    </a:p>
                  </a:txBody>
                  <a:tcPr marL="45720" marR="45720" marT="27432" marB="27432"/>
                </a:tc>
                <a:tc>
                  <a:txBody>
                    <a:bodyPr/>
                    <a:lstStyle/>
                    <a:p>
                      <a:pPr marL="0" indent="0">
                        <a:buNone/>
                      </a:pPr>
                      <a:r>
                        <a:rPr lang="en-US" sz="1000"/>
                        <a:t>Mike (CX) + cross-</a:t>
                      </a:r>
                      <a:r>
                        <a:rPr lang="en-US" sz="1000" err="1"/>
                        <a:t>fxn’l</a:t>
                      </a:r>
                      <a:r>
                        <a:rPr lang="en-US" sz="1000"/>
                        <a:t> team</a:t>
                      </a:r>
                    </a:p>
                  </a:txBody>
                  <a:tcPr/>
                </a:tc>
                <a:extLst>
                  <a:ext uri="{0D108BD9-81ED-4DB2-BD59-A6C34878D82A}">
                    <a16:rowId xmlns:a16="http://schemas.microsoft.com/office/drawing/2014/main" val="3965220882"/>
                  </a:ext>
                </a:extLst>
              </a:tr>
              <a:tr h="830184">
                <a:tc rowSpan="4">
                  <a:txBody>
                    <a:bodyPr/>
                    <a:lstStyle/>
                    <a:p>
                      <a:pPr marL="0" indent="0" algn="ctr">
                        <a:buFontTx/>
                        <a:buNone/>
                      </a:pPr>
                      <a:r>
                        <a:rPr lang="en-US" sz="1050">
                          <a:solidFill>
                            <a:schemeClr val="bg1"/>
                          </a:solidFill>
                        </a:rPr>
                        <a:t>Critical enablers</a:t>
                      </a:r>
                    </a:p>
                  </a:txBody>
                  <a:tcPr marT="137160" marB="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3A3A3"/>
                    </a:solidFill>
                  </a:tcPr>
                </a:tc>
                <a:tc>
                  <a:txBody>
                    <a:bodyPr/>
                    <a:lstStyle/>
                    <a:p>
                      <a:pPr marL="0" indent="0">
                        <a:buFontTx/>
                        <a:buNone/>
                      </a:pPr>
                      <a:r>
                        <a:rPr lang="en-US" sz="1050" b="1">
                          <a:solidFill>
                            <a:schemeClr val="bg1"/>
                          </a:solidFill>
                        </a:rPr>
                        <a:t>(6) Segmentation &amp; analytics</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3A3A3"/>
                    </a:solidFil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Align on segmentation </a:t>
                      </a:r>
                      <a:r>
                        <a:rPr lang="en-US" sz="1000" b="0"/>
                        <a:t>schematic and preliminary segment definitions (i.e., data/characteristics, including clinical indicators, to define ‘engaged’ and ‘healthy’); roll out across the organization; test &amp; learn on segment definitions; develop regular cadence to refresh schematic</a:t>
                      </a:r>
                    </a:p>
                    <a:p>
                      <a:pPr marL="177800" indent="-177800">
                        <a:spcBef>
                          <a:spcPts val="100"/>
                        </a:spcBef>
                      </a:pPr>
                      <a:r>
                        <a:rPr lang="en-US" sz="1000" b="1"/>
                        <a:t>Tag member database </a:t>
                      </a:r>
                      <a:r>
                        <a:rPr lang="en-US" sz="1000" b="0"/>
                        <a:t>to uniform segmentation schematic, with process to automatically update for future members</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Continue to evolve and refine </a:t>
                      </a:r>
                      <a:r>
                        <a:rPr lang="en-US" sz="1000" b="0"/>
                        <a:t>segmentation schematic as we test &amp; learn, </a:t>
                      </a:r>
                      <a:r>
                        <a:rPr lang="en-US" sz="1000" b="1"/>
                        <a:t>implementing subsegments </a:t>
                      </a:r>
                      <a:r>
                        <a:rPr lang="en-US" sz="1000" b="0"/>
                        <a:t>by episode as appropriate</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Operationalize segmentation</a:t>
                      </a:r>
                      <a:r>
                        <a:rPr lang="en-US" sz="1000" b="0"/>
                        <a:t>, with real-time segment refreshes and AI-driven analytics that enable next best action, personalized care navigation and engagement strategy recommendations</a:t>
                      </a:r>
                      <a:endParaRPr lang="en-US" sz="1000" b="1"/>
                    </a:p>
                  </a:txBody>
                  <a:tcPr marL="45720" marR="45720" marT="27432" marB="27432"/>
                </a:tc>
                <a:tc>
                  <a:txBody>
                    <a:bodyPr/>
                    <a:lstStyle/>
                    <a:p>
                      <a:pPr marL="0" indent="0">
                        <a:spcBef>
                          <a:spcPts val="100"/>
                        </a:spcBef>
                        <a:buNone/>
                      </a:pPr>
                      <a:r>
                        <a:rPr lang="en-US" sz="1000" b="0"/>
                        <a:t>Himanshu (EA) + Mark (PMI)</a:t>
                      </a:r>
                    </a:p>
                  </a:txBody>
                  <a:tcPr marL="45720" marR="45720" marT="27432" marB="27432"/>
                </a:tc>
                <a:extLst>
                  <a:ext uri="{0D108BD9-81ED-4DB2-BD59-A6C34878D82A}">
                    <a16:rowId xmlns:a16="http://schemas.microsoft.com/office/drawing/2014/main" val="3136934460"/>
                  </a:ext>
                </a:extLst>
              </a:tr>
              <a:tr h="607116">
                <a:tc vMerge="1">
                  <a:txBody>
                    <a:bodyPr/>
                    <a:lstStyle/>
                    <a:p>
                      <a:pPr marL="0" indent="0">
                        <a:buFontTx/>
                        <a:buNone/>
                      </a:pPr>
                      <a:endParaRPr lang="en-US" sz="1100"/>
                    </a:p>
                  </a:txBody>
                  <a:tcPr/>
                </a:tc>
                <a:tc>
                  <a:txBody>
                    <a:bodyPr/>
                    <a:lstStyle/>
                    <a:p>
                      <a:pPr marL="0" indent="0">
                        <a:buFontTx/>
                        <a:buNone/>
                      </a:pPr>
                      <a:r>
                        <a:rPr lang="en-US" sz="1050" b="1">
                          <a:solidFill>
                            <a:schemeClr val="bg1"/>
                          </a:solidFill>
                        </a:rPr>
                        <a:t>(7) Agile operating model</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3A3A3"/>
                    </a:solidFill>
                  </a:tcPr>
                </a:tc>
                <a:tc>
                  <a:txBody>
                    <a:bodyPr/>
                    <a:lstStyle/>
                    <a:p>
                      <a:pPr marL="177800" indent="-177800">
                        <a:spcBef>
                          <a:spcPts val="100"/>
                        </a:spcBef>
                      </a:pPr>
                      <a:r>
                        <a:rPr lang="en-US" sz="1000" b="1"/>
                        <a:t>Set up interdisciplinary agile teams </a:t>
                      </a:r>
                      <a:r>
                        <a:rPr lang="en-US" sz="1000"/>
                        <a:t>for CX initiatives, with an owner for each episode</a:t>
                      </a:r>
                    </a:p>
                    <a:p>
                      <a:pPr marL="177800" indent="-177800">
                        <a:spcBef>
                          <a:spcPts val="100"/>
                        </a:spcBef>
                      </a:pPr>
                      <a:r>
                        <a:rPr lang="en-US" sz="1000" b="1"/>
                        <a:t>Test &amp; learn approach </a:t>
                      </a:r>
                      <a:r>
                        <a:rPr lang="en-US" sz="1000" b="0"/>
                        <a:t>implemented for CX initiatives, with mechanisms to quickly evaluate the impact of initiatives through quick consumer feedback</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Scale </a:t>
                      </a:r>
                      <a:r>
                        <a:rPr lang="en-US" sz="1000" b="0"/>
                        <a:t>agile ways of working and test &amp; learn across broader org, fostering buy-in from senior leaders</a:t>
                      </a:r>
                    </a:p>
                    <a:p>
                      <a:pPr marL="177800" indent="-177800">
                        <a:spcBef>
                          <a:spcPts val="100"/>
                        </a:spcBef>
                      </a:pPr>
                      <a:r>
                        <a:rPr lang="en-US" sz="1000" b="1"/>
                        <a:t>Embed a consumer-centric mindset </a:t>
                      </a:r>
                      <a:r>
                        <a:rPr lang="en-US" sz="1000" b="0"/>
                        <a:t>across the org</a:t>
                      </a:r>
                      <a:endParaRPr lang="en-US" sz="1000" b="1"/>
                    </a:p>
                  </a:txBody>
                  <a:tcPr marL="45720" marR="45720" marT="27432" marB="27432"/>
                </a:tc>
                <a:tc>
                  <a:txBody>
                    <a:bodyPr/>
                    <a:lstStyle/>
                    <a:p>
                      <a:pPr marL="0" indent="0">
                        <a:spcBef>
                          <a:spcPts val="100"/>
                        </a:spcBef>
                        <a:buNone/>
                      </a:pPr>
                      <a:r>
                        <a:rPr lang="en-US" sz="1000" b="0"/>
                        <a:t>Mike (CX) + Vicki (ET)</a:t>
                      </a:r>
                    </a:p>
                  </a:txBody>
                  <a:tcPr marL="45720" marR="45720" marT="27432" marB="27432"/>
                </a:tc>
                <a:extLst>
                  <a:ext uri="{0D108BD9-81ED-4DB2-BD59-A6C34878D82A}">
                    <a16:rowId xmlns:a16="http://schemas.microsoft.com/office/drawing/2014/main" val="1546311142"/>
                  </a:ext>
                </a:extLst>
              </a:tr>
              <a:tr h="839479">
                <a:tc vMerge="1">
                  <a:txBody>
                    <a:bodyPr/>
                    <a:lstStyle/>
                    <a:p>
                      <a:pPr marL="0" indent="0">
                        <a:buFontTx/>
                        <a:buNone/>
                      </a:pPr>
                      <a:endParaRPr lang="en-US" sz="1100"/>
                    </a:p>
                  </a:txBody>
                  <a:tcPr/>
                </a:tc>
                <a:tc>
                  <a:txBody>
                    <a:bodyPr/>
                    <a:lstStyle/>
                    <a:p>
                      <a:pPr marL="0" indent="0">
                        <a:buFontTx/>
                        <a:buNone/>
                      </a:pPr>
                      <a:r>
                        <a:rPr lang="en-US" sz="1050" b="1">
                          <a:solidFill>
                            <a:schemeClr val="bg1"/>
                          </a:solidFill>
                        </a:rPr>
                        <a:t>(8) Measurement &amp; insights</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3A3A3"/>
                    </a:solidFill>
                  </a:tcPr>
                </a:tc>
                <a:tc>
                  <a:txBody>
                    <a:bodyPr/>
                    <a:lstStyle/>
                    <a:p>
                      <a:pPr marL="177800" indent="-177800">
                        <a:spcBef>
                          <a:spcPts val="100"/>
                        </a:spcBef>
                      </a:pPr>
                      <a:r>
                        <a:rPr lang="en-US" sz="1000" b="1"/>
                        <a:t>Align on episode-oriented measures, </a:t>
                      </a:r>
                      <a:r>
                        <a:rPr lang="en-US" sz="1000" b="0"/>
                        <a:t>with a view of all operational data across transactions tied to the episode (e.g., “Find a provider”) and double clicks on the “why”</a:t>
                      </a:r>
                    </a:p>
                    <a:p>
                      <a:pPr marL="177800" indent="-177800">
                        <a:spcBef>
                          <a:spcPts val="100"/>
                        </a:spcBef>
                      </a:pPr>
                      <a:r>
                        <a:rPr lang="en-US" sz="1000" b="1"/>
                        <a:t>Design “logic models” </a:t>
                      </a:r>
                      <a:r>
                        <a:rPr lang="en-US" sz="1000" b="0"/>
                        <a:t>that link member journey to outcomes, enabling evaluation, test &amp; learn on key initiatives</a:t>
                      </a:r>
                      <a:endParaRPr lang="en-US" sz="1000" b="1"/>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Data connected across channels </a:t>
                      </a:r>
                      <a:r>
                        <a:rPr lang="en-US" sz="1000" b="0"/>
                        <a:t>to have a holistic view for each episode</a:t>
                      </a: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indent="-177800">
                        <a:spcBef>
                          <a:spcPts val="100"/>
                        </a:spcBef>
                      </a:pPr>
                      <a:r>
                        <a:rPr lang="en-US" sz="1000" b="1"/>
                        <a:t>Mechanisms to flag and action opportunities for improvement</a:t>
                      </a:r>
                      <a:r>
                        <a:rPr lang="en-US" sz="1000" b="0"/>
                        <a:t> at the segment / episode level</a:t>
                      </a:r>
                      <a:endParaRPr lang="en-US" sz="1000"/>
                    </a:p>
                  </a:txBody>
                  <a:tcPr marL="45720" marR="45720" marT="27432" marB="27432">
                    <a:noFill/>
                  </a:tcPr>
                </a:tc>
                <a:tc>
                  <a:txBody>
                    <a:bodyPr/>
                    <a:lstStyle/>
                    <a:p>
                      <a:pPr marL="0" indent="0">
                        <a:spcBef>
                          <a:spcPts val="100"/>
                        </a:spcBef>
                        <a:buNone/>
                      </a:pPr>
                      <a:r>
                        <a:rPr lang="en-US" sz="1000"/>
                        <a:t>Mike (CX) + Himanshu (EA) + Mark (PMI) </a:t>
                      </a:r>
                    </a:p>
                    <a:p>
                      <a:pPr marL="0" indent="0">
                        <a:spcBef>
                          <a:spcPts val="100"/>
                        </a:spcBef>
                        <a:buNone/>
                      </a:pPr>
                      <a:endParaRPr lang="en-US" sz="1000"/>
                    </a:p>
                  </a:txBody>
                  <a:tcPr marL="45720" marR="45720" marT="27432" marB="27432">
                    <a:noFill/>
                  </a:tcPr>
                </a:tc>
                <a:extLst>
                  <a:ext uri="{0D108BD9-81ED-4DB2-BD59-A6C34878D82A}">
                    <a16:rowId xmlns:a16="http://schemas.microsoft.com/office/drawing/2014/main" val="1220192165"/>
                  </a:ext>
                </a:extLst>
              </a:tr>
              <a:tr h="727945">
                <a:tc vMerge="1">
                  <a:txBody>
                    <a:bodyPr/>
                    <a:lstStyle/>
                    <a:p>
                      <a:pPr marL="0" indent="0">
                        <a:buFontTx/>
                        <a:buNone/>
                      </a:pPr>
                      <a:endParaRPr lang="en-US" sz="1100"/>
                    </a:p>
                  </a:txBody>
                  <a:tcPr/>
                </a:tc>
                <a:tc>
                  <a:txBody>
                    <a:bodyPr/>
                    <a:lstStyle/>
                    <a:p>
                      <a:pPr marL="0" indent="0">
                        <a:buFontTx/>
                        <a:buNone/>
                      </a:pPr>
                      <a:r>
                        <a:rPr lang="en-US" sz="1050" b="1">
                          <a:solidFill>
                            <a:schemeClr val="bg1"/>
                          </a:solidFill>
                        </a:rPr>
                        <a:t>(9) Data infrastructure, tech tools &amp; platforms</a:t>
                      </a:r>
                    </a:p>
                  </a:txBody>
                  <a:tcPr marT="73152">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A3A3A3"/>
                    </a:solidFil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Integrated CX member data </a:t>
                      </a:r>
                      <a:r>
                        <a:rPr lang="en-US" sz="1000" b="0"/>
                        <a:t>collection and storage for all CX interactions </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solidFill>
                            <a:schemeClr val="tx1"/>
                          </a:solidFill>
                        </a:rPr>
                        <a:t>New CRM system </a:t>
                      </a:r>
                      <a:r>
                        <a:rPr lang="en-US" sz="1000">
                          <a:solidFill>
                            <a:schemeClr val="tx1"/>
                          </a:solidFill>
                        </a:rPr>
                        <a:t>to enable comprehensive member / operational data</a:t>
                      </a:r>
                    </a:p>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solidFill>
                            <a:schemeClr val="tx1"/>
                          </a:solidFill>
                        </a:rPr>
                        <a:t>Streamline digital asset management (DAM) </a:t>
                      </a:r>
                      <a:r>
                        <a:rPr lang="en-US" sz="1000" b="0">
                          <a:solidFill>
                            <a:schemeClr val="tx1"/>
                          </a:solidFill>
                        </a:rPr>
                        <a:t>with tagging and taxonomy system content library</a:t>
                      </a:r>
                      <a:endParaRPr lang="en-US" sz="1000" b="1">
                        <a:solidFill>
                          <a:schemeClr val="tx1"/>
                        </a:solidFill>
                      </a:endParaRPr>
                    </a:p>
                  </a:txBody>
                  <a:tcPr marL="45720" marR="45720" marT="27432" marB="27432">
                    <a:lnL w="76200" cap="flat" cmpd="sng" algn="ctr">
                      <a:solidFill>
                        <a:schemeClr val="bg1"/>
                      </a:solidFill>
                      <a:prstDash val="solid"/>
                      <a:round/>
                      <a:headEnd type="none" w="med" len="med"/>
                      <a:tailEnd type="none" w="med" len="med"/>
                    </a:lnL>
                  </a:tcPr>
                </a:tc>
                <a:tc>
                  <a:txBody>
                    <a:bodyPr/>
                    <a:lstStyle/>
                    <a:p>
                      <a:pPr marL="177800" marR="0" lvl="0" indent="-177800" algn="l" defTabSz="711200" rtl="0" eaLnBrk="1" fontAlgn="auto" latinLnBrk="0" hangingPunct="1">
                        <a:lnSpc>
                          <a:spcPct val="100000"/>
                        </a:lnSpc>
                        <a:spcBef>
                          <a:spcPts val="100"/>
                        </a:spcBef>
                        <a:spcAft>
                          <a:spcPts val="0"/>
                        </a:spcAft>
                        <a:buClrTx/>
                        <a:buSzTx/>
                        <a:buFontTx/>
                        <a:buChar char="•"/>
                        <a:tabLst/>
                        <a:defRPr/>
                      </a:pPr>
                      <a:r>
                        <a:rPr lang="en-US" sz="1000" b="1"/>
                        <a:t>Develop Analytics Data Hub (ADH) </a:t>
                      </a:r>
                      <a:r>
                        <a:rPr lang="en-US" sz="1000" b="0"/>
                        <a:t>as source of truth for all organizational data, including </a:t>
                      </a:r>
                      <a:r>
                        <a:rPr lang="en-US" sz="1000" b="1"/>
                        <a:t>integrated 360 member data </a:t>
                      </a:r>
                      <a:r>
                        <a:rPr lang="en-US" sz="1000" b="0"/>
                        <a:t>for all touchpoints beyond CX (e.g., medical data, claims, prior auth.), supported by connectivity across systems (e.g., CM, MAPS + digital, provider partners)</a:t>
                      </a:r>
                    </a:p>
                    <a:p>
                      <a:pPr marL="177800" indent="-177800">
                        <a:spcBef>
                          <a:spcPts val="100"/>
                        </a:spcBef>
                      </a:pPr>
                      <a:r>
                        <a:rPr lang="en-US" sz="1000" b="1" err="1"/>
                        <a:t>GenAI</a:t>
                      </a:r>
                      <a:r>
                        <a:rPr lang="en-US" sz="1000"/>
                        <a:t> powered member engagement and analytics</a:t>
                      </a:r>
                    </a:p>
                  </a:txBody>
                  <a:tcPr marL="45720" marR="45720" marT="27432" marB="27432"/>
                </a:tc>
                <a:tc>
                  <a:txBody>
                    <a:bodyPr/>
                    <a:lstStyle/>
                    <a:p>
                      <a:pPr marL="0" indent="0">
                        <a:spcBef>
                          <a:spcPts val="100"/>
                        </a:spcBef>
                        <a:buNone/>
                      </a:pPr>
                      <a:r>
                        <a:rPr lang="en-US" sz="1000"/>
                        <a:t>Vicki (ET)</a:t>
                      </a:r>
                    </a:p>
                    <a:p>
                      <a:pPr marL="0" indent="0">
                        <a:spcBef>
                          <a:spcPts val="100"/>
                        </a:spcBef>
                        <a:buNone/>
                      </a:pPr>
                      <a:r>
                        <a:rPr lang="en-US" sz="1000"/>
                        <a:t>Prem (ET) + Himanshu (EA)</a:t>
                      </a:r>
                    </a:p>
                  </a:txBody>
                  <a:tcPr marL="45720" marR="45720" marT="27432" marB="27432"/>
                </a:tc>
                <a:extLst>
                  <a:ext uri="{0D108BD9-81ED-4DB2-BD59-A6C34878D82A}">
                    <a16:rowId xmlns:a16="http://schemas.microsoft.com/office/drawing/2014/main" val="1321485831"/>
                  </a:ext>
                </a:extLst>
              </a:tr>
            </a:tbl>
          </a:graphicData>
        </a:graphic>
      </p:graphicFrame>
      <p:sp>
        <p:nvSpPr>
          <p:cNvPr id="3" name="btfpNotesBox604601">
            <a:extLst>
              <a:ext uri="{FF2B5EF4-FFF2-40B4-BE49-F238E27FC236}">
                <a16:creationId xmlns:a16="http://schemas.microsoft.com/office/drawing/2014/main" id="{A9DC1B8D-FE46-9EDB-EBEB-A1A8C98B7066}"/>
              </a:ext>
            </a:extLst>
          </p:cNvPr>
          <p:cNvSpPr txBox="1"/>
          <p:nvPr>
            <p:custDataLst>
              <p:tags r:id="rId3"/>
            </p:custDataLst>
          </p:nvPr>
        </p:nvSpPr>
        <p:spPr bwMode="gray">
          <a:xfrm>
            <a:off x="685799" y="6697632"/>
            <a:ext cx="10972800"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Enablers that do not affect CX are omitted (e.g., account portal)</a:t>
            </a:r>
          </a:p>
        </p:txBody>
      </p:sp>
    </p:spTree>
    <p:custDataLst>
      <p:tags r:id="rId1"/>
    </p:custDataLst>
    <p:extLst>
      <p:ext uri="{BB962C8B-B14F-4D97-AF65-F5344CB8AC3E}">
        <p14:creationId xmlns:p14="http://schemas.microsoft.com/office/powerpoint/2010/main" val="352585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0F84EEC-6940-7BD4-401D-D770EE3795A4}"/>
              </a:ext>
            </a:extLst>
          </p:cNvPr>
          <p:cNvSpPr/>
          <p:nvPr/>
        </p:nvSpPr>
        <p:spPr>
          <a:xfrm>
            <a:off x="1338979" y="1938154"/>
            <a:ext cx="4869389" cy="1645204"/>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endParaRPr lang="en-US" b="1">
              <a:solidFill>
                <a:srgbClr val="C00000"/>
              </a:solidFill>
            </a:endParaRPr>
          </a:p>
        </p:txBody>
      </p:sp>
      <p:sp>
        <p:nvSpPr>
          <p:cNvPr id="75" name="Rectangle 74">
            <a:extLst>
              <a:ext uri="{FF2B5EF4-FFF2-40B4-BE49-F238E27FC236}">
                <a16:creationId xmlns:a16="http://schemas.microsoft.com/office/drawing/2014/main" id="{7829239B-65B8-F79A-CB76-F0A4BA458DA6}"/>
              </a:ext>
            </a:extLst>
          </p:cNvPr>
          <p:cNvSpPr/>
          <p:nvPr/>
        </p:nvSpPr>
        <p:spPr>
          <a:xfrm>
            <a:off x="1347154" y="3612403"/>
            <a:ext cx="4873751" cy="1946134"/>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endParaRPr lang="en-US" b="1">
              <a:solidFill>
                <a:srgbClr val="C00000"/>
              </a:solidFill>
            </a:endParaRPr>
          </a:p>
        </p:txBody>
      </p:sp>
      <p:sp>
        <p:nvSpPr>
          <p:cNvPr id="42" name="Rectangle 41">
            <a:extLst>
              <a:ext uri="{FF2B5EF4-FFF2-40B4-BE49-F238E27FC236}">
                <a16:creationId xmlns:a16="http://schemas.microsoft.com/office/drawing/2014/main" id="{30BB20C6-CC25-A8B6-B41B-544D2B98A201}"/>
              </a:ext>
            </a:extLst>
          </p:cNvPr>
          <p:cNvSpPr/>
          <p:nvPr/>
        </p:nvSpPr>
        <p:spPr bwMode="gray">
          <a:xfrm>
            <a:off x="6328669" y="1649456"/>
            <a:ext cx="5037658" cy="3959457"/>
          </a:xfrm>
          <a:prstGeom prst="rect">
            <a:avLst/>
          </a:prstGeom>
          <a:solidFill>
            <a:srgbClr val="77B792">
              <a:alpha val="25000"/>
            </a:srgbClr>
          </a:solidFill>
          <a:ln w="28575">
            <a:solidFill>
              <a:srgbClr val="77B7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3C7052"/>
                </a:solidFill>
              </a:rPr>
              <a:t>Creating promoters </a:t>
            </a:r>
          </a:p>
        </p:txBody>
      </p:sp>
      <p:sp>
        <p:nvSpPr>
          <p:cNvPr id="39" name="Rectangle 38">
            <a:extLst>
              <a:ext uri="{FF2B5EF4-FFF2-40B4-BE49-F238E27FC236}">
                <a16:creationId xmlns:a16="http://schemas.microsoft.com/office/drawing/2014/main" id="{54680E87-0953-A814-7287-8B5A404843F4}"/>
              </a:ext>
            </a:extLst>
          </p:cNvPr>
          <p:cNvSpPr/>
          <p:nvPr/>
        </p:nvSpPr>
        <p:spPr bwMode="gray">
          <a:xfrm>
            <a:off x="1266624" y="1660116"/>
            <a:ext cx="5011059" cy="3948797"/>
          </a:xfrm>
          <a:prstGeom prst="rect">
            <a:avLst/>
          </a:prstGeom>
          <a:solidFill>
            <a:schemeClr val="accent4">
              <a:lumMod val="20000"/>
              <a:lumOff val="80000"/>
              <a:alpha val="25000"/>
            </a:schemeClr>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C00000"/>
                </a:solidFill>
              </a:rPr>
              <a:t>Reducing detractors</a:t>
            </a:r>
          </a:p>
        </p:txBody>
      </p:sp>
      <p:sp>
        <p:nvSpPr>
          <p:cNvPr id="11" name="Rectangle 10">
            <a:extLst>
              <a:ext uri="{FF2B5EF4-FFF2-40B4-BE49-F238E27FC236}">
                <a16:creationId xmlns:a16="http://schemas.microsoft.com/office/drawing/2014/main" id="{B8AA5AD5-BF15-CC80-4D26-3823E112DFE6}"/>
              </a:ext>
            </a:extLst>
          </p:cNvPr>
          <p:cNvSpPr/>
          <p:nvPr/>
        </p:nvSpPr>
        <p:spPr>
          <a:xfrm>
            <a:off x="6316648" y="1939221"/>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3C7052"/>
                </a:solidFill>
              </a:rPr>
              <a:t>Moments of truth</a:t>
            </a:r>
          </a:p>
        </p:txBody>
      </p:sp>
      <p:grpSp>
        <p:nvGrpSpPr>
          <p:cNvPr id="72" name="btfpColumnIndicatorGroup2">
            <a:extLst>
              <a:ext uri="{FF2B5EF4-FFF2-40B4-BE49-F238E27FC236}">
                <a16:creationId xmlns:a16="http://schemas.microsoft.com/office/drawing/2014/main" id="{4BF6FCFF-9D3E-4DA3-8799-4889DCD49D7E}"/>
              </a:ext>
            </a:extLst>
          </p:cNvPr>
          <p:cNvGrpSpPr/>
          <p:nvPr/>
        </p:nvGrpSpPr>
        <p:grpSpPr>
          <a:xfrm>
            <a:off x="0" y="6926580"/>
            <a:ext cx="12192000" cy="137160"/>
            <a:chOff x="0" y="6926580"/>
            <a:chExt cx="12192000" cy="137160"/>
          </a:xfrm>
        </p:grpSpPr>
        <p:sp>
          <p:nvSpPr>
            <p:cNvPr id="70" name="btfpColumnGapBlocker171540">
              <a:extLst>
                <a:ext uri="{FF2B5EF4-FFF2-40B4-BE49-F238E27FC236}">
                  <a16:creationId xmlns:a16="http://schemas.microsoft.com/office/drawing/2014/main" id="{68BFD70D-B236-4C42-AA07-DB197AAAFEE2}"/>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8" name="btfpColumnGapBlocker705886">
              <a:extLst>
                <a:ext uri="{FF2B5EF4-FFF2-40B4-BE49-F238E27FC236}">
                  <a16:creationId xmlns:a16="http://schemas.microsoft.com/office/drawing/2014/main" id="{833E4DF0-ABC0-4B28-B831-7103CD3D27D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6" name="btfpColumnIndicator342087">
              <a:extLst>
                <a:ext uri="{FF2B5EF4-FFF2-40B4-BE49-F238E27FC236}">
                  <a16:creationId xmlns:a16="http://schemas.microsoft.com/office/drawing/2014/main" id="{9E99177F-7420-40D9-87AA-1923A6D2B7E5}"/>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4" name="btfpColumnIndicator132856">
              <a:extLst>
                <a:ext uri="{FF2B5EF4-FFF2-40B4-BE49-F238E27FC236}">
                  <a16:creationId xmlns:a16="http://schemas.microsoft.com/office/drawing/2014/main" id="{A3B0366F-6886-4139-B88F-FDF9FE43423F}"/>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1" name="btfpColumnIndicatorGroup1">
            <a:extLst>
              <a:ext uri="{FF2B5EF4-FFF2-40B4-BE49-F238E27FC236}">
                <a16:creationId xmlns:a16="http://schemas.microsoft.com/office/drawing/2014/main" id="{F5DC265F-DC0D-4C77-B5B7-DBA63D9EE098}"/>
              </a:ext>
            </a:extLst>
          </p:cNvPr>
          <p:cNvGrpSpPr/>
          <p:nvPr/>
        </p:nvGrpSpPr>
        <p:grpSpPr>
          <a:xfrm>
            <a:off x="0" y="-205740"/>
            <a:ext cx="12192000" cy="137160"/>
            <a:chOff x="0" y="-205740"/>
            <a:chExt cx="12192000" cy="137160"/>
          </a:xfrm>
        </p:grpSpPr>
        <p:sp>
          <p:nvSpPr>
            <p:cNvPr id="69" name="btfpColumnGapBlocker667264">
              <a:extLst>
                <a:ext uri="{FF2B5EF4-FFF2-40B4-BE49-F238E27FC236}">
                  <a16:creationId xmlns:a16="http://schemas.microsoft.com/office/drawing/2014/main" id="{2F2BC82B-B38C-4266-A3B7-3CA72EC3AFFF}"/>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7" name="btfpColumnGapBlocker465265">
              <a:extLst>
                <a:ext uri="{FF2B5EF4-FFF2-40B4-BE49-F238E27FC236}">
                  <a16:creationId xmlns:a16="http://schemas.microsoft.com/office/drawing/2014/main" id="{AF75E113-D70E-4956-88E6-ABCB602327BE}"/>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5" name="btfpColumnIndicator803984">
              <a:extLst>
                <a:ext uri="{FF2B5EF4-FFF2-40B4-BE49-F238E27FC236}">
                  <a16:creationId xmlns:a16="http://schemas.microsoft.com/office/drawing/2014/main" id="{DC69471B-82FA-4896-B3ED-FCDEFBD487CC}"/>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461732">
              <a:extLst>
                <a:ext uri="{FF2B5EF4-FFF2-40B4-BE49-F238E27FC236}">
                  <a16:creationId xmlns:a16="http://schemas.microsoft.com/office/drawing/2014/main" id="{77F73D61-016F-4598-9909-A1E4EEBF4322}"/>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ACBFF181-5F54-423A-9003-E6F55ED32E6C}"/>
              </a:ext>
            </a:extLst>
          </p:cNvPr>
          <p:cNvSpPr>
            <a:spLocks noGrp="1"/>
          </p:cNvSpPr>
          <p:nvPr>
            <p:ph type="body" sz="quarter" idx="10"/>
          </p:nvPr>
        </p:nvSpPr>
        <p:spPr/>
        <p:txBody>
          <a:bodyPr/>
          <a:lstStyle/>
          <a:p>
            <a:r>
              <a:rPr lang="en-US"/>
              <a:t>Metrics dashboard: Proposed metrics across and within episodes</a:t>
            </a:r>
          </a:p>
        </p:txBody>
      </p:sp>
      <p:cxnSp>
        <p:nvCxnSpPr>
          <p:cNvPr id="32" name="Straight Arrow Connector 31">
            <a:extLst>
              <a:ext uri="{FF2B5EF4-FFF2-40B4-BE49-F238E27FC236}">
                <a16:creationId xmlns:a16="http://schemas.microsoft.com/office/drawing/2014/main" id="{65BD19C5-8DCE-4903-BC7B-8F7824AEF2B2}"/>
              </a:ext>
            </a:extLst>
          </p:cNvPr>
          <p:cNvCxnSpPr>
            <a:cxnSpLocks/>
          </p:cNvCxnSpPr>
          <p:nvPr/>
        </p:nvCxnSpPr>
        <p:spPr bwMode="gray">
          <a:xfrm>
            <a:off x="1039502" y="1901121"/>
            <a:ext cx="0" cy="3598481"/>
          </a:xfrm>
          <a:prstGeom prst="straightConnector1">
            <a:avLst/>
          </a:prstGeom>
          <a:ln w="38100" cap="flat" cmpd="sng" algn="ctr">
            <a:solidFill>
              <a:srgbClr val="CC0000"/>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A7B2A02-A189-4950-985F-D5879177AEA6}"/>
              </a:ext>
            </a:extLst>
          </p:cNvPr>
          <p:cNvSpPr/>
          <p:nvPr/>
        </p:nvSpPr>
        <p:spPr>
          <a:xfrm>
            <a:off x="1268924" y="1964350"/>
            <a:ext cx="1972042" cy="18629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C00000"/>
                </a:solidFill>
              </a:rPr>
              <a:t>Risk for disappointment</a:t>
            </a:r>
          </a:p>
        </p:txBody>
      </p:sp>
      <p:sp>
        <p:nvSpPr>
          <p:cNvPr id="16" name="Rectangle 15">
            <a:extLst>
              <a:ext uri="{FF2B5EF4-FFF2-40B4-BE49-F238E27FC236}">
                <a16:creationId xmlns:a16="http://schemas.microsoft.com/office/drawing/2014/main" id="{67547B50-2ED0-4F93-91A8-2DF462F071C4}"/>
              </a:ext>
            </a:extLst>
          </p:cNvPr>
          <p:cNvSpPr/>
          <p:nvPr/>
        </p:nvSpPr>
        <p:spPr>
          <a:xfrm>
            <a:off x="1280439" y="3657876"/>
            <a:ext cx="4932290" cy="186297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C00000"/>
                </a:solidFill>
              </a:rPr>
              <a:t>Table stakes</a:t>
            </a:r>
          </a:p>
        </p:txBody>
      </p:sp>
      <p:sp>
        <p:nvSpPr>
          <p:cNvPr id="17" name="Rectangle 16">
            <a:extLst>
              <a:ext uri="{FF2B5EF4-FFF2-40B4-BE49-F238E27FC236}">
                <a16:creationId xmlns:a16="http://schemas.microsoft.com/office/drawing/2014/main" id="{EB39138C-450D-452C-8D9C-688782184BFA}"/>
              </a:ext>
            </a:extLst>
          </p:cNvPr>
          <p:cNvSpPr/>
          <p:nvPr/>
        </p:nvSpPr>
        <p:spPr>
          <a:xfrm>
            <a:off x="6294034" y="3612402"/>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3C7052"/>
                </a:solidFill>
              </a:rPr>
              <a:t>Magical moments</a:t>
            </a:r>
          </a:p>
        </p:txBody>
      </p:sp>
      <p:sp>
        <p:nvSpPr>
          <p:cNvPr id="18" name="TextBox 17">
            <a:extLst>
              <a:ext uri="{FF2B5EF4-FFF2-40B4-BE49-F238E27FC236}">
                <a16:creationId xmlns:a16="http://schemas.microsoft.com/office/drawing/2014/main" id="{B84125AA-127D-45A7-866D-36FB2D15F92E}"/>
              </a:ext>
            </a:extLst>
          </p:cNvPr>
          <p:cNvSpPr txBox="1"/>
          <p:nvPr/>
        </p:nvSpPr>
        <p:spPr>
          <a:xfrm>
            <a:off x="11017187" y="5602795"/>
            <a:ext cx="498878" cy="212334"/>
          </a:xfrm>
          <a:prstGeom prst="rect">
            <a:avLst/>
          </a:prstGeom>
          <a:noFill/>
        </p:spPr>
        <p:txBody>
          <a:bodyPr wrap="square" lIns="25130" tIns="25130" rIns="25130" bIns="25130" rtlCol="0">
            <a:spAutoFit/>
          </a:bodyPr>
          <a:lstStyle/>
          <a:p>
            <a:pPr marL="0" indent="0">
              <a:buNone/>
            </a:pPr>
            <a:r>
              <a:rPr lang="en-US" sz="1050"/>
              <a:t>High</a:t>
            </a:r>
          </a:p>
        </p:txBody>
      </p:sp>
      <p:sp>
        <p:nvSpPr>
          <p:cNvPr id="19" name="TextBox 18">
            <a:extLst>
              <a:ext uri="{FF2B5EF4-FFF2-40B4-BE49-F238E27FC236}">
                <a16:creationId xmlns:a16="http://schemas.microsoft.com/office/drawing/2014/main" id="{7B0E24BB-80DB-4D3E-854E-AE44E43F5924}"/>
              </a:ext>
            </a:extLst>
          </p:cNvPr>
          <p:cNvSpPr txBox="1"/>
          <p:nvPr/>
        </p:nvSpPr>
        <p:spPr>
          <a:xfrm>
            <a:off x="867447" y="1637704"/>
            <a:ext cx="498878" cy="212334"/>
          </a:xfrm>
          <a:prstGeom prst="rect">
            <a:avLst/>
          </a:prstGeom>
          <a:noFill/>
        </p:spPr>
        <p:txBody>
          <a:bodyPr wrap="square" lIns="25130" tIns="25130" rIns="25130" bIns="25130" rtlCol="0">
            <a:spAutoFit/>
          </a:bodyPr>
          <a:lstStyle/>
          <a:p>
            <a:pPr marL="0" indent="0">
              <a:buNone/>
            </a:pPr>
            <a:r>
              <a:rPr lang="en-US" sz="1050"/>
              <a:t>High</a:t>
            </a:r>
          </a:p>
        </p:txBody>
      </p:sp>
      <p:sp>
        <p:nvSpPr>
          <p:cNvPr id="20" name="TextBox 19">
            <a:extLst>
              <a:ext uri="{FF2B5EF4-FFF2-40B4-BE49-F238E27FC236}">
                <a16:creationId xmlns:a16="http://schemas.microsoft.com/office/drawing/2014/main" id="{C8D2C924-C3A7-44A9-A0D2-CFF0B389D82E}"/>
              </a:ext>
            </a:extLst>
          </p:cNvPr>
          <p:cNvSpPr txBox="1"/>
          <p:nvPr/>
        </p:nvSpPr>
        <p:spPr>
          <a:xfrm>
            <a:off x="901416" y="5583739"/>
            <a:ext cx="498878" cy="212334"/>
          </a:xfrm>
          <a:prstGeom prst="rect">
            <a:avLst/>
          </a:prstGeom>
          <a:noFill/>
        </p:spPr>
        <p:txBody>
          <a:bodyPr wrap="square" lIns="25130" tIns="25130" rIns="25130" bIns="25130" rtlCol="0">
            <a:spAutoFit/>
          </a:bodyPr>
          <a:lstStyle/>
          <a:p>
            <a:pPr marL="0" indent="0">
              <a:buNone/>
            </a:pPr>
            <a:r>
              <a:rPr lang="en-US" sz="1050"/>
              <a:t>Low</a:t>
            </a:r>
          </a:p>
        </p:txBody>
      </p:sp>
      <p:sp>
        <p:nvSpPr>
          <p:cNvPr id="21" name="TextBox 20">
            <a:extLst>
              <a:ext uri="{FF2B5EF4-FFF2-40B4-BE49-F238E27FC236}">
                <a16:creationId xmlns:a16="http://schemas.microsoft.com/office/drawing/2014/main" id="{F21C1375-92D0-4EA4-A5AB-C2E6D29D38F1}"/>
              </a:ext>
            </a:extLst>
          </p:cNvPr>
          <p:cNvSpPr txBox="1"/>
          <p:nvPr/>
        </p:nvSpPr>
        <p:spPr>
          <a:xfrm>
            <a:off x="4745239" y="5808348"/>
            <a:ext cx="2772195" cy="266194"/>
          </a:xfrm>
          <a:prstGeom prst="rect">
            <a:avLst/>
          </a:prstGeom>
          <a:noFill/>
        </p:spPr>
        <p:txBody>
          <a:bodyPr wrap="square" lIns="25130" tIns="25130" rIns="25130" bIns="25130" rtlCol="0">
            <a:spAutoFit/>
          </a:bodyPr>
          <a:lstStyle/>
          <a:p>
            <a:pPr marL="0" indent="0" algn="ctr">
              <a:buNone/>
            </a:pPr>
            <a:r>
              <a:rPr lang="en-US" sz="1400" b="1">
                <a:solidFill>
                  <a:srgbClr val="007932"/>
                </a:solidFill>
              </a:rPr>
              <a:t>Potential to create promoter</a:t>
            </a:r>
          </a:p>
        </p:txBody>
      </p:sp>
      <p:sp>
        <p:nvSpPr>
          <p:cNvPr id="23" name="btfpBulletedList724501">
            <a:extLst>
              <a:ext uri="{FF2B5EF4-FFF2-40B4-BE49-F238E27FC236}">
                <a16:creationId xmlns:a16="http://schemas.microsoft.com/office/drawing/2014/main" id="{A1227C03-9813-4644-827F-3B4E347E9F17}"/>
              </a:ext>
            </a:extLst>
          </p:cNvPr>
          <p:cNvSpPr txBox="1"/>
          <p:nvPr>
            <p:custDataLst>
              <p:tags r:id="rId2"/>
            </p:custDataLst>
          </p:nvPr>
        </p:nvSpPr>
        <p:spPr bwMode="gray">
          <a:xfrm>
            <a:off x="1345168" y="2540962"/>
            <a:ext cx="1733758" cy="919089"/>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generally are only noticed when they go wrong, and are extremely inconvenient/ irritating when they do </a:t>
            </a:r>
          </a:p>
        </p:txBody>
      </p:sp>
      <p:sp>
        <p:nvSpPr>
          <p:cNvPr id="24" name="btfpBulletedList724501">
            <a:extLst>
              <a:ext uri="{FF2B5EF4-FFF2-40B4-BE49-F238E27FC236}">
                <a16:creationId xmlns:a16="http://schemas.microsoft.com/office/drawing/2014/main" id="{3A3B631D-FB4A-4327-BDF8-2AD844D3D04C}"/>
              </a:ext>
            </a:extLst>
          </p:cNvPr>
          <p:cNvSpPr txBox="1"/>
          <p:nvPr>
            <p:custDataLst>
              <p:tags r:id="rId3"/>
            </p:custDataLst>
          </p:nvPr>
        </p:nvSpPr>
        <p:spPr bwMode="gray">
          <a:xfrm>
            <a:off x="6378101" y="2358767"/>
            <a:ext cx="1787462" cy="1580808"/>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can make or break consumer perceptions, creating either a promoter or detractor depending on experience; key opportunities to serve</a:t>
            </a:r>
          </a:p>
          <a:p>
            <a:pPr marL="0" indent="0">
              <a:buNone/>
            </a:pPr>
            <a:endParaRPr lang="en-US" sz="1100">
              <a:solidFill>
                <a:srgbClr val="000000"/>
              </a:solidFill>
            </a:endParaRPr>
          </a:p>
        </p:txBody>
      </p:sp>
      <p:sp>
        <p:nvSpPr>
          <p:cNvPr id="25" name="btfpBulletedList724501">
            <a:extLst>
              <a:ext uri="{FF2B5EF4-FFF2-40B4-BE49-F238E27FC236}">
                <a16:creationId xmlns:a16="http://schemas.microsoft.com/office/drawing/2014/main" id="{FC3011F4-1BFF-4902-87A9-59043260B821}"/>
              </a:ext>
            </a:extLst>
          </p:cNvPr>
          <p:cNvSpPr txBox="1"/>
          <p:nvPr>
            <p:custDataLst>
              <p:tags r:id="rId4"/>
            </p:custDataLst>
          </p:nvPr>
        </p:nvSpPr>
        <p:spPr bwMode="gray">
          <a:xfrm>
            <a:off x="1353525" y="3979321"/>
            <a:ext cx="1733758" cy="580534"/>
          </a:xfrm>
          <a:prstGeom prst="rect">
            <a:avLst/>
          </a:prstGeom>
          <a:noFill/>
        </p:spPr>
        <p:txBody>
          <a:bodyPr vert="horz" wrap="square" lIns="36000" tIns="36000" rIns="36000" bIns="36000" rtlCol="0">
            <a:spAutoFit/>
          </a:bodyPr>
          <a:lstStyle/>
          <a:p>
            <a:pPr marL="0" indent="0">
              <a:buNone/>
            </a:pPr>
            <a:r>
              <a:rPr lang="en-US" sz="1100">
                <a:solidFill>
                  <a:srgbClr val="000000"/>
                </a:solidFill>
              </a:rPr>
              <a:t>Routine, simple episodes that consumers generally expect to be done right</a:t>
            </a:r>
          </a:p>
        </p:txBody>
      </p:sp>
      <p:sp>
        <p:nvSpPr>
          <p:cNvPr id="26" name="btfpBulletedList724501">
            <a:extLst>
              <a:ext uri="{FF2B5EF4-FFF2-40B4-BE49-F238E27FC236}">
                <a16:creationId xmlns:a16="http://schemas.microsoft.com/office/drawing/2014/main" id="{701EBE3E-FE61-4F58-8139-FF282EA176C2}"/>
              </a:ext>
            </a:extLst>
          </p:cNvPr>
          <p:cNvSpPr txBox="1"/>
          <p:nvPr>
            <p:custDataLst>
              <p:tags r:id="rId5"/>
            </p:custDataLst>
          </p:nvPr>
        </p:nvSpPr>
        <p:spPr bwMode="gray">
          <a:xfrm>
            <a:off x="6363252" y="3949449"/>
            <a:ext cx="1774826" cy="1257643"/>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are not generally expected and so can strengthen consumer relationships if executed correctly; necessitate active anticipation of needs</a:t>
            </a:r>
          </a:p>
        </p:txBody>
      </p:sp>
      <p:sp>
        <p:nvSpPr>
          <p:cNvPr id="22" name="TextBox 21">
            <a:extLst>
              <a:ext uri="{FF2B5EF4-FFF2-40B4-BE49-F238E27FC236}">
                <a16:creationId xmlns:a16="http://schemas.microsoft.com/office/drawing/2014/main" id="{AE63DC4F-310A-44D7-9992-BBFAAD80267F}"/>
              </a:ext>
            </a:extLst>
          </p:cNvPr>
          <p:cNvSpPr txBox="1"/>
          <p:nvPr/>
        </p:nvSpPr>
        <p:spPr>
          <a:xfrm rot="16200000">
            <a:off x="-683593" y="3483501"/>
            <a:ext cx="2980595" cy="266194"/>
          </a:xfrm>
          <a:prstGeom prst="rect">
            <a:avLst/>
          </a:prstGeom>
          <a:solidFill>
            <a:srgbClr val="FFFFFF"/>
          </a:solidFill>
        </p:spPr>
        <p:txBody>
          <a:bodyPr wrap="square" lIns="25130" tIns="25130" rIns="25130" bIns="25130" rtlCol="0">
            <a:spAutoFit/>
          </a:bodyPr>
          <a:lstStyle/>
          <a:p>
            <a:pPr marL="0" indent="0" algn="ctr">
              <a:buNone/>
            </a:pPr>
            <a:r>
              <a:rPr lang="en-US" sz="1400" b="1">
                <a:solidFill>
                  <a:srgbClr val="CC0000"/>
                </a:solidFill>
              </a:rPr>
              <a:t>Potential to create detractor</a:t>
            </a:r>
          </a:p>
        </p:txBody>
      </p:sp>
      <p:cxnSp>
        <p:nvCxnSpPr>
          <p:cNvPr id="34" name="Straight Arrow Connector 33">
            <a:extLst>
              <a:ext uri="{FF2B5EF4-FFF2-40B4-BE49-F238E27FC236}">
                <a16:creationId xmlns:a16="http://schemas.microsoft.com/office/drawing/2014/main" id="{A1022591-BDE4-4CFC-978F-11E256BAF19D}"/>
              </a:ext>
            </a:extLst>
          </p:cNvPr>
          <p:cNvCxnSpPr>
            <a:cxnSpLocks/>
          </p:cNvCxnSpPr>
          <p:nvPr/>
        </p:nvCxnSpPr>
        <p:spPr bwMode="gray">
          <a:xfrm flipH="1">
            <a:off x="1339726" y="5745462"/>
            <a:ext cx="9655124" cy="0"/>
          </a:xfrm>
          <a:prstGeom prst="straightConnector1">
            <a:avLst/>
          </a:prstGeom>
          <a:ln w="38100" cap="flat" cmpd="sng" algn="ctr">
            <a:solidFill>
              <a:srgbClr val="007932"/>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41" name="btfpSequenceArrow585100">
            <a:extLst>
              <a:ext uri="{FF2B5EF4-FFF2-40B4-BE49-F238E27FC236}">
                <a16:creationId xmlns:a16="http://schemas.microsoft.com/office/drawing/2014/main" id="{BA94FC2C-A2DF-4BA6-BDB4-5D7CE3F6B23C}"/>
              </a:ext>
            </a:extLst>
          </p:cNvPr>
          <p:cNvSpPr/>
          <p:nvPr/>
        </p:nvSpPr>
        <p:spPr bwMode="gray">
          <a:xfrm>
            <a:off x="3172852" y="2374376"/>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0" name="btfpSequenceArrow585100">
            <a:extLst>
              <a:ext uri="{FF2B5EF4-FFF2-40B4-BE49-F238E27FC236}">
                <a16:creationId xmlns:a16="http://schemas.microsoft.com/office/drawing/2014/main" id="{086F33A4-B22D-4304-A351-2848E4A1BE8B}"/>
              </a:ext>
            </a:extLst>
          </p:cNvPr>
          <p:cNvSpPr/>
          <p:nvPr/>
        </p:nvSpPr>
        <p:spPr bwMode="gray">
          <a:xfrm>
            <a:off x="8239577" y="4034841"/>
            <a:ext cx="252254"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3" name="btfpSequenceArrow585100">
            <a:extLst>
              <a:ext uri="{FF2B5EF4-FFF2-40B4-BE49-F238E27FC236}">
                <a16:creationId xmlns:a16="http://schemas.microsoft.com/office/drawing/2014/main" id="{22069A12-896D-43ED-B71E-F898D6A33B9F}"/>
              </a:ext>
            </a:extLst>
          </p:cNvPr>
          <p:cNvSpPr/>
          <p:nvPr/>
        </p:nvSpPr>
        <p:spPr bwMode="gray">
          <a:xfrm>
            <a:off x="3172852" y="423735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82" name="btfpSequenceArrow585100">
            <a:extLst>
              <a:ext uri="{FF2B5EF4-FFF2-40B4-BE49-F238E27FC236}">
                <a16:creationId xmlns:a16="http://schemas.microsoft.com/office/drawing/2014/main" id="{3AD1ED36-E27E-43A9-9A62-4D70B98EF929}"/>
              </a:ext>
            </a:extLst>
          </p:cNvPr>
          <p:cNvSpPr/>
          <p:nvPr/>
        </p:nvSpPr>
        <p:spPr bwMode="gray">
          <a:xfrm>
            <a:off x="8214995" y="2418881"/>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grpSp>
        <p:nvGrpSpPr>
          <p:cNvPr id="61" name="btfpConclusionArrow608634">
            <a:extLst>
              <a:ext uri="{FF2B5EF4-FFF2-40B4-BE49-F238E27FC236}">
                <a16:creationId xmlns:a16="http://schemas.microsoft.com/office/drawing/2014/main" id="{53E0B396-33DD-48AA-A2C2-EA0C95BA0F90}"/>
              </a:ext>
            </a:extLst>
          </p:cNvPr>
          <p:cNvGrpSpPr/>
          <p:nvPr>
            <p:custDataLst>
              <p:tags r:id="rId6"/>
            </p:custDataLst>
          </p:nvPr>
        </p:nvGrpSpPr>
        <p:grpSpPr>
          <a:xfrm>
            <a:off x="644936" y="6066155"/>
            <a:ext cx="10972800" cy="1009579"/>
            <a:chOff x="-221371" y="909638"/>
            <a:chExt cx="10972800" cy="1009579"/>
          </a:xfrm>
        </p:grpSpPr>
        <p:sp>
          <p:nvSpPr>
            <p:cNvPr id="53" name="btfpConclusionArrowText608634">
              <a:extLst>
                <a:ext uri="{FF2B5EF4-FFF2-40B4-BE49-F238E27FC236}">
                  <a16:creationId xmlns:a16="http://schemas.microsoft.com/office/drawing/2014/main" id="{D2137A9B-137F-4275-B0A2-45CD98F4CF8C}"/>
                </a:ext>
              </a:extLst>
            </p:cNvPr>
            <p:cNvSpPr txBox="1"/>
            <p:nvPr/>
          </p:nvSpPr>
          <p:spPr bwMode="gray">
            <a:xfrm>
              <a:off x="-221371" y="1270001"/>
              <a:ext cx="10972800" cy="649216"/>
            </a:xfrm>
            <a:prstGeom prst="rect">
              <a:avLst/>
            </a:prstGeom>
            <a:noFill/>
          </p:spPr>
          <p:txBody>
            <a:bodyPr vert="horz" wrap="square" lIns="36036" tIns="36036" rIns="36036" bIns="180181" rtlCol="0" anchor="ctr">
              <a:spAutoFit/>
            </a:bodyPr>
            <a:lstStyle/>
            <a:p>
              <a:pPr marL="0" indent="0" algn="ctr">
                <a:spcBef>
                  <a:spcPts val="0"/>
                </a:spcBef>
                <a:buNone/>
              </a:pPr>
              <a:r>
                <a:rPr lang="en-US" sz="1400" b="1">
                  <a:solidFill>
                    <a:srgbClr val="0D4877"/>
                  </a:solidFill>
                </a:rPr>
                <a:t>Final dashboard should include progress tracker of in-flight initiatives and incorporate current CX team dashboard work</a:t>
              </a:r>
            </a:p>
            <a:p>
              <a:pPr marL="0" indent="0" algn="ctr">
                <a:spcBef>
                  <a:spcPts val="0"/>
                </a:spcBef>
                <a:buNone/>
              </a:pPr>
              <a:endParaRPr lang="en-US" sz="1400" b="1">
                <a:solidFill>
                  <a:srgbClr val="0D4877"/>
                </a:solidFill>
              </a:endParaRPr>
            </a:p>
          </p:txBody>
        </p:sp>
        <p:sp>
          <p:nvSpPr>
            <p:cNvPr id="58" name="btfpConclusionArrowPointer608634">
              <a:extLst>
                <a:ext uri="{FF2B5EF4-FFF2-40B4-BE49-F238E27FC236}">
                  <a16:creationId xmlns:a16="http://schemas.microsoft.com/office/drawing/2014/main" id="{34842C77-3403-4AB7-BB98-EECDED6B541E}"/>
                </a:ext>
              </a:extLst>
            </p:cNvPr>
            <p:cNvSpPr/>
            <p:nvPr/>
          </p:nvSpPr>
          <p:spPr bwMode="gray">
            <a:xfrm>
              <a:off x="4832594" y="909638"/>
              <a:ext cx="864870" cy="360362"/>
            </a:xfrm>
            <a:prstGeom prst="downArrow">
              <a:avLst>
                <a:gd name="adj1" fmla="val 50000"/>
                <a:gd name="adj2" fmla="val 70000"/>
              </a:avLst>
            </a:prstGeom>
            <a:noFill/>
            <a:ln w="9525" cmpd="sng">
              <a:solidFill>
                <a:srgbClr val="0D4877"/>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59" name="btfpConclusionArrowLineLeft608634">
              <a:extLst>
                <a:ext uri="{FF2B5EF4-FFF2-40B4-BE49-F238E27FC236}">
                  <a16:creationId xmlns:a16="http://schemas.microsoft.com/office/drawing/2014/main" id="{717481CE-51AA-4A41-AB85-A5B5A2045E83}"/>
                </a:ext>
              </a:extLst>
            </p:cNvPr>
            <p:cNvCxnSpPr/>
            <p:nvPr/>
          </p:nvCxnSpPr>
          <p:spPr bwMode="gray">
            <a:xfrm>
              <a:off x="-221371"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60" name="btfpConclusionArrowLineRight608634">
              <a:extLst>
                <a:ext uri="{FF2B5EF4-FFF2-40B4-BE49-F238E27FC236}">
                  <a16:creationId xmlns:a16="http://schemas.microsoft.com/office/drawing/2014/main" id="{013AA4D9-F6C0-4BFB-BC71-9EBAC5350A35}"/>
                </a:ext>
              </a:extLst>
            </p:cNvPr>
            <p:cNvCxnSpPr/>
            <p:nvPr/>
          </p:nvCxnSpPr>
          <p:spPr bwMode="gray">
            <a:xfrm>
              <a:off x="5610977"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512B5A08-DCEA-A7DD-8FE8-189FC3CF92E5}"/>
              </a:ext>
            </a:extLst>
          </p:cNvPr>
          <p:cNvSpPr/>
          <p:nvPr/>
        </p:nvSpPr>
        <p:spPr bwMode="gray">
          <a:xfrm>
            <a:off x="1280439" y="1076174"/>
            <a:ext cx="9924147" cy="420287"/>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400" b="1">
                <a:solidFill>
                  <a:schemeClr val="tx2"/>
                </a:solidFill>
              </a:rPr>
              <a:t>Cross-episode metrics: </a:t>
            </a:r>
            <a:r>
              <a:rPr lang="en-US" sz="1400" b="1">
                <a:solidFill>
                  <a:schemeClr val="accent1"/>
                </a:solidFill>
              </a:rPr>
              <a:t>NPS, brand trust, app star rating, call center wait time</a:t>
            </a:r>
          </a:p>
        </p:txBody>
      </p:sp>
      <p:sp>
        <p:nvSpPr>
          <p:cNvPr id="15" name="btfpBulletedList935814">
            <a:extLst>
              <a:ext uri="{FF2B5EF4-FFF2-40B4-BE49-F238E27FC236}">
                <a16:creationId xmlns:a16="http://schemas.microsoft.com/office/drawing/2014/main" id="{D6F1F773-999B-CDB7-8E29-EFBEC0738021}"/>
              </a:ext>
            </a:extLst>
          </p:cNvPr>
          <p:cNvSpPr txBox="1"/>
          <p:nvPr>
            <p:custDataLst>
              <p:tags r:id="rId7"/>
            </p:custDataLst>
          </p:nvPr>
        </p:nvSpPr>
        <p:spPr bwMode="gray">
          <a:xfrm>
            <a:off x="3480393" y="2265736"/>
            <a:ext cx="2773769" cy="1072977"/>
          </a:xfrm>
          <a:prstGeom prst="rect">
            <a:avLst/>
          </a:prstGeom>
          <a:noFill/>
        </p:spPr>
        <p:txBody>
          <a:bodyPr vert="horz" wrap="square" lIns="36000" tIns="36000" rIns="36000" bIns="36000" rtlCol="0">
            <a:spAutoFit/>
          </a:bodyPr>
          <a:lstStyle/>
          <a:p>
            <a:pPr>
              <a:spcBef>
                <a:spcPts val="600"/>
              </a:spcBef>
            </a:pPr>
            <a:r>
              <a:rPr lang="en-US" sz="1100">
                <a:solidFill>
                  <a:schemeClr val="accent1"/>
                </a:solidFill>
              </a:rPr>
              <a:t>Incidence - % calls with issues / disputes for benefits/ claims</a:t>
            </a:r>
          </a:p>
          <a:p>
            <a:pPr>
              <a:spcBef>
                <a:spcPts val="600"/>
              </a:spcBef>
            </a:pPr>
            <a:r>
              <a:rPr lang="en-US" sz="1100">
                <a:solidFill>
                  <a:schemeClr val="accent1"/>
                </a:solidFill>
              </a:rPr>
              <a:t>% who feel empowered to avoid an issue next time</a:t>
            </a:r>
          </a:p>
          <a:p>
            <a:pPr>
              <a:spcBef>
                <a:spcPts val="600"/>
              </a:spcBef>
            </a:pPr>
            <a:r>
              <a:rPr lang="en-US" sz="1100">
                <a:solidFill>
                  <a:schemeClr val="accent1"/>
                </a:solidFill>
              </a:rPr>
              <a:t>% who were confident in the process</a:t>
            </a:r>
          </a:p>
        </p:txBody>
      </p:sp>
      <p:sp>
        <p:nvSpPr>
          <p:cNvPr id="44" name="btfpBulletedList935814">
            <a:extLst>
              <a:ext uri="{FF2B5EF4-FFF2-40B4-BE49-F238E27FC236}">
                <a16:creationId xmlns:a16="http://schemas.microsoft.com/office/drawing/2014/main" id="{AE774592-27A2-9015-9646-A7529E661F3B}"/>
              </a:ext>
            </a:extLst>
          </p:cNvPr>
          <p:cNvSpPr txBox="1"/>
          <p:nvPr>
            <p:custDataLst>
              <p:tags r:id="rId8"/>
            </p:custDataLst>
          </p:nvPr>
        </p:nvSpPr>
        <p:spPr bwMode="gray">
          <a:xfrm>
            <a:off x="3488315" y="4014254"/>
            <a:ext cx="2824003" cy="2134806"/>
          </a:xfrm>
          <a:prstGeom prst="rect">
            <a:avLst/>
          </a:prstGeom>
          <a:noFill/>
        </p:spPr>
        <p:txBody>
          <a:bodyPr vert="horz" wrap="square" lIns="36000" tIns="36000" rIns="36000" bIns="36000" rtlCol="0">
            <a:spAutoFit/>
          </a:bodyPr>
          <a:lstStyle/>
          <a:p>
            <a:pPr>
              <a:spcBef>
                <a:spcPts val="600"/>
              </a:spcBef>
            </a:pPr>
            <a:r>
              <a:rPr lang="en-US" sz="1100">
                <a:solidFill>
                  <a:schemeClr val="accent1"/>
                </a:solidFill>
              </a:rPr>
              <a:t>FCOR</a:t>
            </a:r>
          </a:p>
          <a:p>
            <a:pPr>
              <a:spcBef>
                <a:spcPts val="600"/>
              </a:spcBef>
            </a:pPr>
            <a:r>
              <a:rPr lang="en-US" sz="1100">
                <a:solidFill>
                  <a:schemeClr val="accent1"/>
                </a:solidFill>
              </a:rPr>
              <a:t>% routine interactions that are digital</a:t>
            </a:r>
          </a:p>
          <a:p>
            <a:pPr>
              <a:spcBef>
                <a:spcPts val="600"/>
              </a:spcBef>
            </a:pPr>
            <a:r>
              <a:rPr lang="en-US" sz="1100">
                <a:solidFill>
                  <a:schemeClr val="accent1"/>
                </a:solidFill>
              </a:rPr>
              <a:t>% who thought process was clear and easy</a:t>
            </a:r>
          </a:p>
          <a:p>
            <a:pPr>
              <a:spcBef>
                <a:spcPts val="600"/>
              </a:spcBef>
            </a:pPr>
            <a:r>
              <a:rPr lang="en-US" sz="1100">
                <a:solidFill>
                  <a:schemeClr val="accent1"/>
                </a:solidFill>
              </a:rPr>
              <a:t># interactions required to complete a task</a:t>
            </a:r>
          </a:p>
          <a:p>
            <a:pPr>
              <a:spcBef>
                <a:spcPts val="600"/>
              </a:spcBef>
            </a:pPr>
            <a:r>
              <a:rPr lang="en-US" sz="1100">
                <a:solidFill>
                  <a:schemeClr val="accent1"/>
                </a:solidFill>
              </a:rPr>
              <a:t>Individual time to complete</a:t>
            </a:r>
          </a:p>
          <a:p>
            <a:pPr>
              <a:spcBef>
                <a:spcPts val="600"/>
              </a:spcBef>
            </a:pPr>
            <a:endParaRPr lang="en-US" sz="1100">
              <a:solidFill>
                <a:schemeClr val="accent1"/>
              </a:solidFill>
            </a:endParaRPr>
          </a:p>
          <a:p>
            <a:endParaRPr lang="en-US" sz="1100">
              <a:solidFill>
                <a:schemeClr val="accent1"/>
              </a:solidFill>
            </a:endParaRPr>
          </a:p>
        </p:txBody>
      </p:sp>
      <p:sp>
        <p:nvSpPr>
          <p:cNvPr id="45" name="Rectangle 44">
            <a:extLst>
              <a:ext uri="{FF2B5EF4-FFF2-40B4-BE49-F238E27FC236}">
                <a16:creationId xmlns:a16="http://schemas.microsoft.com/office/drawing/2014/main" id="{33C463D7-C54A-22E5-B920-72EBD142F8FD}"/>
              </a:ext>
            </a:extLst>
          </p:cNvPr>
          <p:cNvSpPr/>
          <p:nvPr/>
        </p:nvSpPr>
        <p:spPr bwMode="gray">
          <a:xfrm>
            <a:off x="3531166" y="2039036"/>
            <a:ext cx="2643674" cy="2266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chemeClr val="tx2"/>
                </a:solidFill>
              </a:rPr>
              <a:t>Key metrics</a:t>
            </a:r>
          </a:p>
        </p:txBody>
      </p:sp>
      <p:sp>
        <p:nvSpPr>
          <p:cNvPr id="47" name="Rectangle 46">
            <a:extLst>
              <a:ext uri="{FF2B5EF4-FFF2-40B4-BE49-F238E27FC236}">
                <a16:creationId xmlns:a16="http://schemas.microsoft.com/office/drawing/2014/main" id="{2EDB4A0E-A4BC-3C6C-23B1-B6543F4EF12B}"/>
              </a:ext>
            </a:extLst>
          </p:cNvPr>
          <p:cNvSpPr/>
          <p:nvPr/>
        </p:nvSpPr>
        <p:spPr bwMode="gray">
          <a:xfrm>
            <a:off x="3541189" y="3776895"/>
            <a:ext cx="2643674" cy="2266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chemeClr val="tx2"/>
                </a:solidFill>
              </a:rPr>
              <a:t>Key metrics</a:t>
            </a:r>
          </a:p>
        </p:txBody>
      </p:sp>
      <p:sp>
        <p:nvSpPr>
          <p:cNvPr id="51" name="btfpBulletedList935814">
            <a:extLst>
              <a:ext uri="{FF2B5EF4-FFF2-40B4-BE49-F238E27FC236}">
                <a16:creationId xmlns:a16="http://schemas.microsoft.com/office/drawing/2014/main" id="{F152C1C9-E75D-8490-FD26-B2843D294E5C}"/>
              </a:ext>
            </a:extLst>
          </p:cNvPr>
          <p:cNvSpPr txBox="1"/>
          <p:nvPr>
            <p:custDataLst>
              <p:tags r:id="rId9"/>
            </p:custDataLst>
          </p:nvPr>
        </p:nvSpPr>
        <p:spPr bwMode="gray">
          <a:xfrm>
            <a:off x="8587551" y="2908082"/>
            <a:ext cx="2824003" cy="1888585"/>
          </a:xfrm>
          <a:prstGeom prst="rect">
            <a:avLst/>
          </a:prstGeom>
          <a:noFill/>
        </p:spPr>
        <p:txBody>
          <a:bodyPr vert="horz" wrap="square" lIns="36000" tIns="36000" rIns="36000" bIns="36000" rtlCol="0">
            <a:spAutoFit/>
          </a:bodyPr>
          <a:lstStyle/>
          <a:p>
            <a:r>
              <a:rPr lang="en-US" sz="1100">
                <a:solidFill>
                  <a:schemeClr val="accent1"/>
                </a:solidFill>
              </a:rPr>
              <a:t>Incidence - % who received care navigation services or CM services</a:t>
            </a:r>
          </a:p>
          <a:p>
            <a:r>
              <a:rPr lang="en-US" sz="1100">
                <a:solidFill>
                  <a:schemeClr val="accent1"/>
                </a:solidFill>
              </a:rPr>
              <a:t>% who thought BCBS empathized with their issues and challenges</a:t>
            </a:r>
          </a:p>
          <a:p>
            <a:r>
              <a:rPr lang="en-US" sz="1100">
                <a:solidFill>
                  <a:schemeClr val="accent1"/>
                </a:solidFill>
              </a:rPr>
              <a:t>% who believe BCBS went above and beyond to serve their needs</a:t>
            </a:r>
          </a:p>
          <a:p>
            <a:r>
              <a:rPr lang="en-US" sz="1100">
                <a:solidFill>
                  <a:schemeClr val="accent1"/>
                </a:solidFill>
              </a:rPr>
              <a:t>% who felt payer was “on their side” and an advocate during experience </a:t>
            </a:r>
          </a:p>
        </p:txBody>
      </p:sp>
      <p:sp>
        <p:nvSpPr>
          <p:cNvPr id="52" name="Rectangle 51">
            <a:extLst>
              <a:ext uri="{FF2B5EF4-FFF2-40B4-BE49-F238E27FC236}">
                <a16:creationId xmlns:a16="http://schemas.microsoft.com/office/drawing/2014/main" id="{7B6E3A1C-1036-1896-8FC8-D4C4AE5BB0E6}"/>
              </a:ext>
            </a:extLst>
          </p:cNvPr>
          <p:cNvSpPr/>
          <p:nvPr/>
        </p:nvSpPr>
        <p:spPr bwMode="gray">
          <a:xfrm>
            <a:off x="8587551" y="2554490"/>
            <a:ext cx="2643674" cy="22669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chemeClr val="tx2"/>
                </a:solidFill>
              </a:rPr>
              <a:t>Key metrics</a:t>
            </a:r>
          </a:p>
        </p:txBody>
      </p:sp>
      <p:sp>
        <p:nvSpPr>
          <p:cNvPr id="4" name="btfpCallout873537">
            <a:extLst>
              <a:ext uri="{FF2B5EF4-FFF2-40B4-BE49-F238E27FC236}">
                <a16:creationId xmlns:a16="http://schemas.microsoft.com/office/drawing/2014/main" id="{82EFB29F-7169-105A-8210-20BBC0D18CDB}"/>
              </a:ext>
            </a:extLst>
          </p:cNvPr>
          <p:cNvSpPr/>
          <p:nvPr/>
        </p:nvSpPr>
        <p:spPr bwMode="gray">
          <a:xfrm>
            <a:off x="10324524" y="935137"/>
            <a:ext cx="1760124" cy="937251"/>
          </a:xfrm>
          <a:prstGeom prst="wedgeRectCallout">
            <a:avLst>
              <a:gd name="adj1" fmla="val -58453"/>
              <a:gd name="adj2" fmla="val -11512"/>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100">
                <a:solidFill>
                  <a:schemeClr val="tx1"/>
                </a:solidFill>
              </a:rPr>
              <a:t>All metrics should be gathered for BCBS and competitors to understand relative performance </a:t>
            </a:r>
          </a:p>
        </p:txBody>
      </p:sp>
    </p:spTree>
    <p:custDataLst>
      <p:tags r:id="rId1"/>
    </p:custDataLst>
    <p:extLst>
      <p:ext uri="{BB962C8B-B14F-4D97-AF65-F5344CB8AC3E}">
        <p14:creationId xmlns:p14="http://schemas.microsoft.com/office/powerpoint/2010/main" val="308114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60027F-41F9-FC7D-1DD3-F9D042C9C15F}"/>
              </a:ext>
            </a:extLst>
          </p:cNvPr>
          <p:cNvSpPr/>
          <p:nvPr/>
        </p:nvSpPr>
        <p:spPr bwMode="gray">
          <a:xfrm>
            <a:off x="10177975" y="253218"/>
            <a:ext cx="1919193" cy="859818"/>
          </a:xfrm>
          <a:prstGeom prst="rect">
            <a:avLst/>
          </a:prstGeom>
          <a:solidFill>
            <a:schemeClr val="bg1"/>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25" name="btfpColumnIndicatorGroup2">
            <a:extLst>
              <a:ext uri="{FF2B5EF4-FFF2-40B4-BE49-F238E27FC236}">
                <a16:creationId xmlns:a16="http://schemas.microsoft.com/office/drawing/2014/main" id="{81E3542C-9941-4279-859A-DBDFA982C829}"/>
              </a:ext>
            </a:extLst>
          </p:cNvPr>
          <p:cNvGrpSpPr/>
          <p:nvPr/>
        </p:nvGrpSpPr>
        <p:grpSpPr>
          <a:xfrm>
            <a:off x="0" y="6926580"/>
            <a:ext cx="12192000" cy="137160"/>
            <a:chOff x="0" y="6926580"/>
            <a:chExt cx="12192000" cy="137160"/>
          </a:xfrm>
        </p:grpSpPr>
        <p:sp>
          <p:nvSpPr>
            <p:cNvPr id="23" name="btfpColumnGapBlocker214943">
              <a:extLst>
                <a:ext uri="{FF2B5EF4-FFF2-40B4-BE49-F238E27FC236}">
                  <a16:creationId xmlns:a16="http://schemas.microsoft.com/office/drawing/2014/main" id="{C708572A-0BA6-406E-B529-B3EF284706EF}"/>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991210">
              <a:extLst>
                <a:ext uri="{FF2B5EF4-FFF2-40B4-BE49-F238E27FC236}">
                  <a16:creationId xmlns:a16="http://schemas.microsoft.com/office/drawing/2014/main" id="{939E2B1B-2BE9-4BBF-A11B-485F8A347A3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33359">
              <a:extLst>
                <a:ext uri="{FF2B5EF4-FFF2-40B4-BE49-F238E27FC236}">
                  <a16:creationId xmlns:a16="http://schemas.microsoft.com/office/drawing/2014/main" id="{FD5FD1D7-8790-4F66-9625-38936471EF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465966">
              <a:extLst>
                <a:ext uri="{FF2B5EF4-FFF2-40B4-BE49-F238E27FC236}">
                  <a16:creationId xmlns:a16="http://schemas.microsoft.com/office/drawing/2014/main" id="{D93418CC-483F-4CC7-8A47-1450C2E3D4DE}"/>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8AE7B683-6205-499E-9893-32D8B43F1792}"/>
              </a:ext>
            </a:extLst>
          </p:cNvPr>
          <p:cNvGrpSpPr/>
          <p:nvPr/>
        </p:nvGrpSpPr>
        <p:grpSpPr>
          <a:xfrm>
            <a:off x="0" y="-205740"/>
            <a:ext cx="12192000" cy="137160"/>
            <a:chOff x="0" y="-205740"/>
            <a:chExt cx="12192000" cy="137160"/>
          </a:xfrm>
        </p:grpSpPr>
        <p:sp>
          <p:nvSpPr>
            <p:cNvPr id="22" name="btfpColumnGapBlocker114340">
              <a:extLst>
                <a:ext uri="{FF2B5EF4-FFF2-40B4-BE49-F238E27FC236}">
                  <a16:creationId xmlns:a16="http://schemas.microsoft.com/office/drawing/2014/main" id="{0B2F38AE-C07D-4B64-A6CD-EE5A9BF1D79B}"/>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932350">
              <a:extLst>
                <a:ext uri="{FF2B5EF4-FFF2-40B4-BE49-F238E27FC236}">
                  <a16:creationId xmlns:a16="http://schemas.microsoft.com/office/drawing/2014/main" id="{3BB6F97B-4038-4BBE-9597-419195999304}"/>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341881">
              <a:extLst>
                <a:ext uri="{FF2B5EF4-FFF2-40B4-BE49-F238E27FC236}">
                  <a16:creationId xmlns:a16="http://schemas.microsoft.com/office/drawing/2014/main" id="{DF2EB8AA-934B-4636-A325-EECECCBDB932}"/>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624372">
              <a:extLst>
                <a:ext uri="{FF2B5EF4-FFF2-40B4-BE49-F238E27FC236}">
                  <a16:creationId xmlns:a16="http://schemas.microsoft.com/office/drawing/2014/main" id="{B980F1A7-5D67-441A-AC7F-FD17D4A322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2706218C-46DD-40B1-9E8F-D6B28B2D6759}"/>
              </a:ext>
            </a:extLst>
          </p:cNvPr>
          <p:cNvSpPr>
            <a:spLocks noGrp="1"/>
          </p:cNvSpPr>
          <p:nvPr>
            <p:ph type="body" sz="quarter" idx="10"/>
          </p:nvPr>
        </p:nvSpPr>
        <p:spPr>
          <a:xfrm>
            <a:off x="685800" y="384048"/>
            <a:ext cx="7464599" cy="347137"/>
          </a:xfrm>
        </p:spPr>
        <p:txBody>
          <a:bodyPr/>
          <a:lstStyle/>
          <a:p>
            <a:r>
              <a:rPr lang="en-US"/>
              <a:t>Episode-level roadmap [1 of 2]</a:t>
            </a:r>
          </a:p>
        </p:txBody>
      </p:sp>
      <p:graphicFrame>
        <p:nvGraphicFramePr>
          <p:cNvPr id="15" name="btfpTable890345">
            <a:extLst>
              <a:ext uri="{FF2B5EF4-FFF2-40B4-BE49-F238E27FC236}">
                <a16:creationId xmlns:a16="http://schemas.microsoft.com/office/drawing/2014/main" id="{311E095D-80F1-4783-8F18-A3D4295D8352}"/>
              </a:ext>
            </a:extLst>
          </p:cNvPr>
          <p:cNvGraphicFramePr>
            <a:graphicFrameLocks noGrp="1"/>
          </p:cNvGraphicFramePr>
          <p:nvPr>
            <p:custDataLst>
              <p:tags r:id="rId2"/>
            </p:custDataLst>
            <p:extLst>
              <p:ext uri="{D42A27DB-BD31-4B8C-83A1-F6EECF244321}">
                <p14:modId xmlns:p14="http://schemas.microsoft.com/office/powerpoint/2010/main" val="766265066"/>
              </p:ext>
            </p:extLst>
          </p:nvPr>
        </p:nvGraphicFramePr>
        <p:xfrm>
          <a:off x="533406" y="695549"/>
          <a:ext cx="11229971" cy="5829300"/>
        </p:xfrm>
        <a:graphic>
          <a:graphicData uri="http://schemas.openxmlformats.org/drawingml/2006/table">
            <a:tbl>
              <a:tblPr firstRow="1" firstCol="1">
                <a:tableStyleId>{9D7B26C5-4107-4FEC-AEDC-1716B250A1EF}</a:tableStyleId>
              </a:tblPr>
              <a:tblGrid>
                <a:gridCol w="386466">
                  <a:extLst>
                    <a:ext uri="{9D8B030D-6E8A-4147-A177-3AD203B41FA5}">
                      <a16:colId xmlns:a16="http://schemas.microsoft.com/office/drawing/2014/main" val="415482561"/>
                    </a:ext>
                  </a:extLst>
                </a:gridCol>
                <a:gridCol w="1050811">
                  <a:extLst>
                    <a:ext uri="{9D8B030D-6E8A-4147-A177-3AD203B41FA5}">
                      <a16:colId xmlns:a16="http://schemas.microsoft.com/office/drawing/2014/main" val="1450497121"/>
                    </a:ext>
                  </a:extLst>
                </a:gridCol>
                <a:gridCol w="3452674">
                  <a:extLst>
                    <a:ext uri="{9D8B030D-6E8A-4147-A177-3AD203B41FA5}">
                      <a16:colId xmlns:a16="http://schemas.microsoft.com/office/drawing/2014/main" val="2815208478"/>
                    </a:ext>
                  </a:extLst>
                </a:gridCol>
                <a:gridCol w="6340020">
                  <a:extLst>
                    <a:ext uri="{9D8B030D-6E8A-4147-A177-3AD203B41FA5}">
                      <a16:colId xmlns:a16="http://schemas.microsoft.com/office/drawing/2014/main" val="2441605142"/>
                    </a:ext>
                  </a:extLst>
                </a:gridCol>
              </a:tblGrid>
              <a:tr h="0">
                <a:tc>
                  <a:txBody>
                    <a:bodyPr/>
                    <a:lstStyle/>
                    <a:p>
                      <a:pPr marL="0" indent="0">
                        <a:spcBef>
                          <a:spcPts val="0"/>
                        </a:spcBef>
                        <a:buFontTx/>
                        <a:buNone/>
                      </a:pPr>
                      <a:endParaRPr lang="en-US" sz="120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endParaRPr lang="en-US" sz="120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spcBef>
                          <a:spcPts val="0"/>
                        </a:spcBef>
                        <a:buFontTx/>
                        <a:buNone/>
                      </a:pPr>
                      <a:r>
                        <a:rPr lang="en-US" sz="1200">
                          <a:solidFill>
                            <a:srgbClr val="FFFFFF"/>
                          </a:solidFill>
                        </a:rPr>
                        <a:t>Near term (1-2 years)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5D3B"/>
                    </a:solidFill>
                  </a:tcPr>
                </a:tc>
                <a:tc>
                  <a:txBody>
                    <a:bodyPr/>
                    <a:lstStyle/>
                    <a:p>
                      <a:pPr marL="0" indent="0" algn="ctr">
                        <a:spcBef>
                          <a:spcPts val="0"/>
                        </a:spcBef>
                        <a:buFontTx/>
                        <a:buNone/>
                      </a:pPr>
                      <a:r>
                        <a:rPr lang="en-US" sz="1200">
                          <a:solidFill>
                            <a:srgbClr val="FFFFFF"/>
                          </a:solidFill>
                        </a:rPr>
                        <a:t>Medium term (2-4 years)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51717671"/>
                  </a:ext>
                </a:extLst>
              </a:tr>
              <a:tr h="0">
                <a:tc rowSpan="5">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200" b="1">
                          <a:solidFill>
                            <a:schemeClr val="bg1"/>
                          </a:solidFill>
                          <a:cs typeface="Segoe UI" panose="020B0502040204020203" pitchFamily="34" charset="0"/>
                        </a:rPr>
                        <a:t>Actions / Initiatives at an episode-level</a:t>
                      </a:r>
                    </a:p>
                  </a:txBody>
                  <a:tcPr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3A3A3"/>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Find a provider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850" b="1">
                          <a:solidFill>
                            <a:srgbClr val="0D4877"/>
                          </a:solidFill>
                        </a:rPr>
                        <a:t>I find accurate information about providers and use filters to find one that meets my needs </a:t>
                      </a:r>
                      <a:r>
                        <a:rPr lang="en-US" sz="850" b="1" i="1">
                          <a:solidFill>
                            <a:schemeClr val="accent3"/>
                          </a:solidFill>
                        </a:rPr>
                        <a:t>(7-12 team months)</a:t>
                      </a:r>
                      <a:endParaRPr lang="en-US" sz="850" b="1" i="0">
                        <a:solidFill>
                          <a:schemeClr val="accent3"/>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i="0">
                          <a:solidFill>
                            <a:srgbClr val="507867"/>
                          </a:solidFill>
                        </a:rPr>
                        <a:t>Link to providers’ websites </a:t>
                      </a:r>
                      <a:r>
                        <a:rPr lang="en-US" sz="850" b="0" i="1">
                          <a:solidFill>
                            <a:srgbClr val="507867"/>
                          </a:solidFill>
                        </a:rPr>
                        <a:t>(</a:t>
                      </a:r>
                      <a:r>
                        <a:rPr lang="en-US" sz="850" i="1">
                          <a:solidFill>
                            <a:srgbClr val="507867"/>
                          </a:solidFill>
                        </a:rPr>
                        <a:t>PFH, Add / Change PCP Audit)</a:t>
                      </a:r>
                      <a:endParaRPr lang="en-US" sz="850" b="0" i="1">
                        <a:solidFill>
                          <a:srgbClr val="507867"/>
                        </a:solidFill>
                      </a:endParaRPr>
                    </a:p>
                    <a:p>
                      <a:pPr marL="177800" indent="-177800">
                        <a:spcBef>
                          <a:spcPts val="0"/>
                        </a:spcBef>
                      </a:pPr>
                      <a:r>
                        <a:rPr lang="en-US" sz="850" b="0" i="0">
                          <a:solidFill>
                            <a:srgbClr val="507867"/>
                          </a:solidFill>
                        </a:rPr>
                        <a:t>Accurate data for both clinicians and facilities,</a:t>
                      </a:r>
                      <a:r>
                        <a:rPr lang="en-US" sz="850">
                          <a:solidFill>
                            <a:srgbClr val="507867"/>
                          </a:solidFill>
                        </a:rPr>
                        <a:t> </a:t>
                      </a:r>
                      <a:r>
                        <a:rPr lang="en-US" sz="850" b="0" i="0">
                          <a:solidFill>
                            <a:srgbClr val="507867"/>
                          </a:solidFill>
                        </a:rPr>
                        <a:t>ensure all providers listed are covered in network </a:t>
                      </a:r>
                      <a:r>
                        <a:rPr lang="en-US" sz="850" b="0" i="1">
                          <a:solidFill>
                            <a:srgbClr val="507867"/>
                          </a:solidFill>
                        </a:rPr>
                        <a:t>(</a:t>
                      </a:r>
                      <a:r>
                        <a:rPr lang="en-US" sz="850" i="1">
                          <a:solidFill>
                            <a:srgbClr val="507867"/>
                          </a:solidFill>
                        </a:rPr>
                        <a:t>PFH, Add / Change PCP Audit, HPN Expansion, SCO)</a:t>
                      </a:r>
                      <a:r>
                        <a:rPr lang="en-US" sz="850" b="0" i="1">
                          <a:solidFill>
                            <a:srgbClr val="507867"/>
                          </a:solidFill>
                        </a:rPr>
                        <a:t> </a:t>
                      </a:r>
                    </a:p>
                    <a:p>
                      <a:pPr marL="177800" indent="-177800">
                        <a:spcBef>
                          <a:spcPts val="0"/>
                        </a:spcBef>
                      </a:pPr>
                      <a:r>
                        <a:rPr lang="en-US" sz="850" b="0" i="0">
                          <a:solidFill>
                            <a:srgbClr val="0D4877"/>
                          </a:solidFill>
                        </a:rPr>
                        <a:t>Rank / filter provider on key characteristics</a:t>
                      </a:r>
                      <a:endParaRPr lang="en-US" sz="850" b="0">
                        <a:solidFill>
                          <a:srgbClr val="0D4877"/>
                        </a:solidFill>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FontTx/>
                        <a:buNone/>
                      </a:pPr>
                      <a:r>
                        <a:rPr lang="en-US" sz="850" b="1">
                          <a:solidFill>
                            <a:srgbClr val="0D4877"/>
                          </a:solidFill>
                        </a:rPr>
                        <a:t>BCBS reminds me when I need care and guides me to high-value, appropriate care, with recommendations for which provider is best for me and accurate data on costs, availability, etc. </a:t>
                      </a:r>
                      <a:r>
                        <a:rPr lang="en-US" sz="850" b="1" i="1">
                          <a:solidFill>
                            <a:srgbClr val="02C3FE"/>
                          </a:solidFill>
                        </a:rPr>
                        <a:t>(37-48 team months) </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a:solidFill>
                            <a:srgbClr val="0D4877"/>
                          </a:solidFill>
                        </a:rPr>
                        <a:t>AI-driven** outreach / guidance in targeted scenarios*</a:t>
                      </a:r>
                    </a:p>
                    <a:p>
                      <a:pPr marL="177800" indent="-177800">
                        <a:spcBef>
                          <a:spcPts val="0"/>
                        </a:spcBef>
                      </a:pPr>
                      <a:r>
                        <a:rPr lang="en-US" sz="850" b="0">
                          <a:solidFill>
                            <a:srgbClr val="507867"/>
                          </a:solidFill>
                        </a:rPr>
                        <a:t>Proactive AI-driven** recommendations to find PCP / schedule preventative appointment* </a:t>
                      </a:r>
                      <a:r>
                        <a:rPr lang="en-US" sz="850" b="0" i="1">
                          <a:solidFill>
                            <a:srgbClr val="507867"/>
                          </a:solidFill>
                        </a:rPr>
                        <a:t>(HPN Expansion)</a:t>
                      </a:r>
                    </a:p>
                    <a:p>
                      <a:pPr marL="177800" marR="0" lvl="0" indent="-177800" algn="l" defTabSz="711200" rtl="0" eaLnBrk="1" fontAlgn="auto" latinLnBrk="0" hangingPunct="1">
                        <a:lnSpc>
                          <a:spcPct val="100000"/>
                        </a:lnSpc>
                        <a:spcBef>
                          <a:spcPts val="0"/>
                        </a:spcBef>
                        <a:spcAft>
                          <a:spcPts val="0"/>
                        </a:spcAft>
                        <a:buClrTx/>
                        <a:buSzTx/>
                        <a:tabLst/>
                        <a:defRPr/>
                      </a:pPr>
                      <a:r>
                        <a:rPr lang="en-US" sz="850" b="0">
                          <a:solidFill>
                            <a:srgbClr val="507867"/>
                          </a:solidFill>
                        </a:rPr>
                        <a:t>Provider search tool includes cost estimator, guaranteed availability within a time period and upfront costs, provider quality information, and direct path to schedule telehealth appointments </a:t>
                      </a:r>
                      <a:r>
                        <a:rPr lang="en-US" sz="850" b="0" i="1">
                          <a:solidFill>
                            <a:srgbClr val="507867"/>
                          </a:solidFill>
                        </a:rPr>
                        <a:t>(</a:t>
                      </a:r>
                      <a:r>
                        <a:rPr lang="en-US" sz="850" i="1">
                          <a:solidFill>
                            <a:srgbClr val="507867"/>
                          </a:solidFill>
                        </a:rPr>
                        <a:t>PFH, cost estimators)</a:t>
                      </a:r>
                      <a:endParaRPr lang="en-US" sz="850" b="0" i="1">
                        <a:solidFill>
                          <a:srgbClr val="507867"/>
                        </a:solidFill>
                      </a:endParaRPr>
                    </a:p>
                    <a:p>
                      <a:pPr marL="177800" marR="0" lvl="0" indent="-177800" algn="l" defTabSz="711200" rtl="0" eaLnBrk="1" fontAlgn="auto" latinLnBrk="0" hangingPunct="1">
                        <a:lnSpc>
                          <a:spcPct val="100000"/>
                        </a:lnSpc>
                        <a:spcBef>
                          <a:spcPts val="0"/>
                        </a:spcBef>
                        <a:spcAft>
                          <a:spcPts val="0"/>
                        </a:spcAft>
                        <a:buClrTx/>
                        <a:buSzTx/>
                        <a:tabLst/>
                        <a:defRPr/>
                      </a:pPr>
                      <a:r>
                        <a:rPr lang="en-US" sz="850" b="0">
                          <a:solidFill>
                            <a:srgbClr val="0D4877"/>
                          </a:solidFill>
                        </a:rPr>
                        <a:t>AI-driven** personalized provider / care rec., guiding member to provider that suites preferences and personal needs*</a:t>
                      </a:r>
                      <a:endParaRPr lang="en-US" sz="850" i="0">
                        <a:solidFill>
                          <a:srgbClr val="0D4877"/>
                        </a:solidFill>
                      </a:endParaRPr>
                    </a:p>
                  </a:txBody>
                  <a:tcPr>
                    <a:lnT w="38100" cap="flat" cmpd="sng" algn="ctr">
                      <a:solidFill>
                        <a:schemeClr val="bg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932939159"/>
                  </a:ext>
                </a:extLst>
              </a:tr>
              <a:tr h="0">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000" b="1">
                        <a:solidFill>
                          <a:srgbClr val="0D4877"/>
                        </a:solidFill>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Understand benefits, coverage, or eligibility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850" b="1">
                          <a:solidFill>
                            <a:srgbClr val="0D4877"/>
                          </a:solidFill>
                        </a:rPr>
                        <a:t>I easily find, navigate and understand coverage and benefits on </a:t>
                      </a:r>
                      <a:r>
                        <a:rPr lang="en-US" sz="850" b="1" err="1">
                          <a:solidFill>
                            <a:srgbClr val="0D4877"/>
                          </a:solidFill>
                        </a:rPr>
                        <a:t>MyBlue</a:t>
                      </a:r>
                      <a:r>
                        <a:rPr lang="en-US" sz="850" b="1" i="1">
                          <a:solidFill>
                            <a:srgbClr val="0D4877"/>
                          </a:solidFill>
                        </a:rPr>
                        <a:t> </a:t>
                      </a:r>
                      <a:r>
                        <a:rPr lang="en-US" sz="850" b="1" i="1">
                          <a:solidFill>
                            <a:schemeClr val="accent3"/>
                          </a:solidFill>
                        </a:rPr>
                        <a:t>(7-12 team months)</a:t>
                      </a:r>
                      <a:endParaRPr lang="en-US" sz="850" b="1">
                        <a:solidFill>
                          <a:schemeClr val="accent3"/>
                        </a:solidFill>
                      </a:endParaRPr>
                    </a:p>
                    <a:p>
                      <a:pPr>
                        <a:spcBef>
                          <a:spcPts val="0"/>
                        </a:spcBef>
                      </a:pPr>
                      <a:r>
                        <a:rPr lang="en-US" sz="850">
                          <a:solidFill>
                            <a:srgbClr val="507867"/>
                          </a:solidFill>
                        </a:rPr>
                        <a:t>Easy to navigate to coverage, benefits, and cost estimator tool </a:t>
                      </a:r>
                      <a:r>
                        <a:rPr lang="en-US" sz="850" i="1">
                          <a:solidFill>
                            <a:srgbClr val="507867"/>
                          </a:solidFill>
                        </a:rPr>
                        <a:t>(Medicare shopping enrollment)</a:t>
                      </a:r>
                    </a:p>
                    <a:p>
                      <a:pPr>
                        <a:spcBef>
                          <a:spcPts val="0"/>
                        </a:spcBef>
                      </a:pPr>
                      <a:r>
                        <a:rPr lang="en-US" sz="850">
                          <a:solidFill>
                            <a:srgbClr val="0D4877"/>
                          </a:solidFill>
                        </a:rPr>
                        <a:t>Clear and visual pages with simple language</a:t>
                      </a:r>
                    </a:p>
                    <a:p>
                      <a:pPr>
                        <a:spcBef>
                          <a:spcPts val="0"/>
                        </a:spcBef>
                      </a:pPr>
                      <a:r>
                        <a:rPr lang="en-US" sz="850" i="0">
                          <a:solidFill>
                            <a:srgbClr val="0D4877"/>
                          </a:solidFill>
                        </a:rPr>
                        <a:t>Quick links for common benefits searched</a:t>
                      </a:r>
                      <a:endParaRPr lang="en-US" sz="850"/>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None/>
                      </a:pPr>
                      <a:r>
                        <a:rPr lang="en-US" sz="850" b="1">
                          <a:solidFill>
                            <a:srgbClr val="0D4877"/>
                          </a:solidFill>
                        </a:rPr>
                        <a:t>BCBS predicts the benefits and coverage info, with regular reminders and personalized recommendations. I can get answers to my questions with a quick search. They proactively help me avoid surprise charges  </a:t>
                      </a:r>
                      <a:r>
                        <a:rPr lang="en-US" sz="850" b="1" i="1">
                          <a:solidFill>
                            <a:srgbClr val="02C3FE"/>
                          </a:solidFill>
                        </a:rPr>
                        <a:t>(37-48 team months)</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a:solidFill>
                            <a:srgbClr val="0D4877"/>
                          </a:solidFill>
                        </a:rPr>
                        <a:t>Proactive education upon enrollment / registration</a:t>
                      </a:r>
                      <a:r>
                        <a:rPr lang="en-US" sz="850" baseline="30000">
                          <a:solidFill>
                            <a:srgbClr val="0D4877"/>
                          </a:solidFill>
                        </a:rPr>
                        <a:t>1</a:t>
                      </a:r>
                      <a:r>
                        <a:rPr lang="en-US" sz="850" baseline="0">
                          <a:solidFill>
                            <a:srgbClr val="0D4877"/>
                          </a:solidFill>
                        </a:rPr>
                        <a:t>; Enroll members in add-on / ancillary programs upfront (e.g., OTC benefits)*</a:t>
                      </a:r>
                      <a:endParaRPr lang="en-US" sz="850">
                        <a:solidFill>
                          <a:srgbClr val="0D4877"/>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a:solidFill>
                            <a:srgbClr val="0D4877"/>
                          </a:solidFill>
                        </a:rPr>
                        <a:t>Improved benefits hub interface with buttons that help members use their benefits</a:t>
                      </a:r>
                      <a:r>
                        <a:rPr lang="en-US" sz="850" baseline="30000">
                          <a:solidFill>
                            <a:srgbClr val="0D4877"/>
                          </a:solidFill>
                        </a:rPr>
                        <a:t>2</a:t>
                      </a:r>
                    </a:p>
                    <a:p>
                      <a:pPr>
                        <a:spcBef>
                          <a:spcPts val="0"/>
                        </a:spcBef>
                      </a:pPr>
                      <a:r>
                        <a:rPr lang="en-US" sz="850">
                          <a:solidFill>
                            <a:srgbClr val="0D4877"/>
                          </a:solidFill>
                        </a:rPr>
                        <a:t>Search bar enables targeted search through benefits portal</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err="1">
                          <a:solidFill>
                            <a:srgbClr val="0D4877"/>
                          </a:solidFill>
                        </a:rPr>
                        <a:t>GenAI</a:t>
                      </a:r>
                      <a:r>
                        <a:rPr lang="en-US" sz="850" b="0">
                          <a:solidFill>
                            <a:srgbClr val="0D4877"/>
                          </a:solidFill>
                        </a:rPr>
                        <a:t> chatbot </a:t>
                      </a:r>
                      <a:r>
                        <a:rPr lang="en-US" sz="850">
                          <a:solidFill>
                            <a:srgbClr val="0D4877"/>
                          </a:solidFill>
                        </a:rPr>
                        <a:t>gives personalized recommendations based on member data (e.g., eligibility checks)**</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a:solidFill>
                            <a:srgbClr val="507867"/>
                          </a:solidFill>
                        </a:rPr>
                        <a:t>Regular outreach </a:t>
                      </a:r>
                      <a:r>
                        <a:rPr lang="en-US" sz="850">
                          <a:solidFill>
                            <a:srgbClr val="507867"/>
                          </a:solidFill>
                        </a:rPr>
                        <a:t>via preferred channel (e.g., push notifications, text) to proactively connect members to resources* </a:t>
                      </a:r>
                      <a:r>
                        <a:rPr lang="en-US" sz="850" i="1">
                          <a:solidFill>
                            <a:srgbClr val="507867"/>
                          </a:solidFill>
                        </a:rPr>
                        <a:t>(Personal Msg Orchestrate hub)</a:t>
                      </a: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35009674"/>
                  </a:ext>
                </a:extLst>
              </a:tr>
              <a:tr h="0">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000" b="1">
                        <a:solidFill>
                          <a:srgbClr val="0D4877"/>
                        </a:solidFill>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Enroll, register online/ set up account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850" b="1">
                          <a:solidFill>
                            <a:srgbClr val="0D4877"/>
                          </a:solidFill>
                        </a:rPr>
                        <a:t>I know how to enroll and my next steps after enrollment </a:t>
                      </a:r>
                      <a:r>
                        <a:rPr lang="en-US" sz="850" b="1" i="1">
                          <a:solidFill>
                            <a:srgbClr val="02C3FE"/>
                          </a:solidFill>
                        </a:rPr>
                        <a:t>(7-12 team months)</a:t>
                      </a:r>
                      <a:endParaRPr lang="en-US" sz="850" b="1">
                        <a:solidFill>
                          <a:srgbClr val="02C3FE"/>
                        </a:solidFill>
                      </a:endParaRPr>
                    </a:p>
                    <a:p>
                      <a:pPr>
                        <a:spcBef>
                          <a:spcPts val="0"/>
                        </a:spcBef>
                      </a:pPr>
                      <a:r>
                        <a:rPr lang="en-US" sz="850">
                          <a:solidFill>
                            <a:srgbClr val="507867"/>
                          </a:solidFill>
                        </a:rPr>
                        <a:t>Clear instructional material for enrollment options &amp; processes </a:t>
                      </a:r>
                      <a:r>
                        <a:rPr lang="en-US" sz="850" i="1">
                          <a:solidFill>
                            <a:srgbClr val="507867"/>
                          </a:solidFill>
                        </a:rPr>
                        <a:t>(Medicare shopping enrollment)</a:t>
                      </a:r>
                    </a:p>
                    <a:p>
                      <a:pPr>
                        <a:spcBef>
                          <a:spcPts val="0"/>
                        </a:spcBef>
                      </a:pPr>
                      <a:r>
                        <a:rPr lang="en-US" sz="850">
                          <a:solidFill>
                            <a:srgbClr val="507867"/>
                          </a:solidFill>
                        </a:rPr>
                        <a:t>Clear next steps and welcome packet after enrollment </a:t>
                      </a:r>
                      <a:r>
                        <a:rPr lang="en-US" sz="850" i="1">
                          <a:solidFill>
                            <a:srgbClr val="507867"/>
                          </a:solidFill>
                        </a:rPr>
                        <a:t>(Medicare shopping enrollment)</a:t>
                      </a: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FontTx/>
                        <a:buNone/>
                      </a:pPr>
                      <a:r>
                        <a:rPr lang="en-US" sz="850" b="1" i="0">
                          <a:solidFill>
                            <a:srgbClr val="0D4877"/>
                          </a:solidFill>
                        </a:rPr>
                        <a:t>The enrollment process is seamless and easy to understand. I have immediate access to my </a:t>
                      </a:r>
                      <a:r>
                        <a:rPr lang="en-US" sz="850" b="1" i="0" err="1">
                          <a:solidFill>
                            <a:srgbClr val="0D4877"/>
                          </a:solidFill>
                        </a:rPr>
                        <a:t>MyBlue</a:t>
                      </a:r>
                      <a:r>
                        <a:rPr lang="en-US" sz="850" b="1" i="0">
                          <a:solidFill>
                            <a:srgbClr val="0D4877"/>
                          </a:solidFill>
                        </a:rPr>
                        <a:t> account with all my benefits in one place, and I feel rewarded for my engagement </a:t>
                      </a:r>
                      <a:r>
                        <a:rPr lang="en-US" sz="850" b="1" i="1">
                          <a:solidFill>
                            <a:srgbClr val="02C3FE"/>
                          </a:solidFill>
                        </a:rPr>
                        <a:t>(25-36 team months)</a:t>
                      </a:r>
                    </a:p>
                    <a:p>
                      <a:pPr marL="177800" marR="0" lvl="0" indent="-177800" algn="l" defTabSz="711200" rtl="0" eaLnBrk="1" fontAlgn="auto" latinLnBrk="0" hangingPunct="1">
                        <a:lnSpc>
                          <a:spcPct val="100000"/>
                        </a:lnSpc>
                        <a:spcBef>
                          <a:spcPts val="0"/>
                        </a:spcBef>
                        <a:spcAft>
                          <a:spcPts val="0"/>
                        </a:spcAft>
                        <a:buClrTx/>
                        <a:buSzTx/>
                        <a:tabLst/>
                        <a:defRPr/>
                      </a:pPr>
                      <a:r>
                        <a:rPr lang="en-US" sz="850" b="0" i="0">
                          <a:solidFill>
                            <a:srgbClr val="507867"/>
                          </a:solidFill>
                        </a:rPr>
                        <a:t>Enhanced guidance during enrollment process with clear steps, time estimates, nudging and rewards </a:t>
                      </a:r>
                      <a:r>
                        <a:rPr lang="en-US" sz="850" b="0" i="1">
                          <a:solidFill>
                            <a:srgbClr val="507867"/>
                          </a:solidFill>
                        </a:rPr>
                        <a:t>(Medicare shopping enrollment, HPN expansion, Modernize Medicare enrollment)</a:t>
                      </a:r>
                    </a:p>
                    <a:p>
                      <a:pPr marL="177800" indent="-177800">
                        <a:spcBef>
                          <a:spcPts val="0"/>
                        </a:spcBef>
                      </a:pPr>
                      <a:r>
                        <a:rPr lang="en-US" sz="850" baseline="0">
                          <a:solidFill>
                            <a:srgbClr val="0D4877"/>
                          </a:solidFill>
                        </a:rPr>
                        <a:t>On-file identity verification</a:t>
                      </a:r>
                    </a:p>
                    <a:p>
                      <a:pPr marL="177800" indent="-177800">
                        <a:spcBef>
                          <a:spcPts val="0"/>
                        </a:spcBef>
                      </a:pPr>
                      <a:r>
                        <a:rPr lang="en-US" sz="850" baseline="0">
                          <a:solidFill>
                            <a:srgbClr val="0D4877"/>
                          </a:solidFill>
                        </a:rPr>
                        <a:t>Single enrollment &amp; </a:t>
                      </a:r>
                      <a:r>
                        <a:rPr lang="en-US" sz="850" baseline="0" err="1">
                          <a:solidFill>
                            <a:srgbClr val="0D4877"/>
                          </a:solidFill>
                        </a:rPr>
                        <a:t>MyBlue</a:t>
                      </a:r>
                      <a:r>
                        <a:rPr lang="en-US" sz="850" baseline="0">
                          <a:solidFill>
                            <a:srgbClr val="0D4877"/>
                          </a:solidFill>
                        </a:rPr>
                        <a:t> account creation process</a:t>
                      </a:r>
                      <a:endParaRPr lang="en-US" sz="850" b="0" i="0">
                        <a:solidFill>
                          <a:srgbClr val="0D4877"/>
                        </a:solidFill>
                      </a:endParaRPr>
                    </a:p>
                    <a:p>
                      <a:pPr marL="177800" marR="0" lvl="0" indent="-177800" algn="l" defTabSz="711200" rtl="0" eaLnBrk="1" fontAlgn="auto" latinLnBrk="0" hangingPunct="1">
                        <a:lnSpc>
                          <a:spcPct val="100000"/>
                        </a:lnSpc>
                        <a:spcBef>
                          <a:spcPts val="0"/>
                        </a:spcBef>
                        <a:spcAft>
                          <a:spcPts val="0"/>
                        </a:spcAft>
                        <a:buClrTx/>
                        <a:buSzTx/>
                        <a:tabLst/>
                        <a:defRPr/>
                      </a:pPr>
                      <a:r>
                        <a:rPr lang="en-US" sz="850" b="0" i="0">
                          <a:solidFill>
                            <a:srgbClr val="0D4877"/>
                          </a:solidFill>
                        </a:rPr>
                        <a:t>Proactive outreach to welcome members, confirm enrollment, assist with registration, and educate / incentivize to engage (e.g., access benefit info through </a:t>
                      </a:r>
                      <a:r>
                        <a:rPr lang="en-US" sz="850" b="0" i="0" err="1">
                          <a:solidFill>
                            <a:srgbClr val="0D4877"/>
                          </a:solidFill>
                        </a:rPr>
                        <a:t>MyBlue</a:t>
                      </a:r>
                      <a:r>
                        <a:rPr lang="en-US" sz="850" b="0" i="0">
                          <a:solidFill>
                            <a:srgbClr val="0D4877"/>
                          </a:solidFill>
                        </a:rPr>
                        <a:t>, proactively suggest PCP)</a:t>
                      </a:r>
                      <a:r>
                        <a:rPr lang="en-US" sz="850" b="0" i="0" baseline="30000">
                          <a:solidFill>
                            <a:srgbClr val="0D4877"/>
                          </a:solidFill>
                        </a:rPr>
                        <a:t>1*</a:t>
                      </a:r>
                    </a:p>
                    <a:p>
                      <a:pPr marL="177800" marR="0" lvl="0" indent="-177800" algn="l" defTabSz="711200" rtl="0" eaLnBrk="1" fontAlgn="auto" latinLnBrk="0" hangingPunct="1">
                        <a:lnSpc>
                          <a:spcPct val="100000"/>
                        </a:lnSpc>
                        <a:spcBef>
                          <a:spcPts val="0"/>
                        </a:spcBef>
                        <a:spcAft>
                          <a:spcPts val="0"/>
                        </a:spcAft>
                        <a:buClrTx/>
                        <a:buSzTx/>
                        <a:tabLst/>
                        <a:defRPr/>
                      </a:pPr>
                      <a:r>
                        <a:rPr lang="en-US" sz="850" b="0" i="0" baseline="0">
                          <a:solidFill>
                            <a:srgbClr val="507867"/>
                          </a:solidFill>
                        </a:rPr>
                        <a:t>Membership engagement / rewards programs* </a:t>
                      </a:r>
                      <a:r>
                        <a:rPr lang="en-US" sz="850" b="0" i="1" baseline="0">
                          <a:solidFill>
                            <a:srgbClr val="507867"/>
                          </a:solidFill>
                        </a:rPr>
                        <a:t>(</a:t>
                      </a:r>
                      <a:r>
                        <a:rPr lang="en-US" sz="850" b="0" i="1" baseline="0" err="1">
                          <a:solidFill>
                            <a:srgbClr val="507867"/>
                          </a:solidFill>
                        </a:rPr>
                        <a:t>BlueFit</a:t>
                      </a:r>
                      <a:r>
                        <a:rPr lang="en-US" sz="850" b="0" i="1" baseline="0">
                          <a:solidFill>
                            <a:srgbClr val="507867"/>
                          </a:solidFill>
                        </a:rPr>
                        <a:t>, </a:t>
                      </a:r>
                      <a:r>
                        <a:rPr lang="en-US" sz="850" b="0" i="1" baseline="0" err="1">
                          <a:solidFill>
                            <a:srgbClr val="507867"/>
                          </a:solidFill>
                        </a:rPr>
                        <a:t>SmartShopper</a:t>
                      </a:r>
                      <a:r>
                        <a:rPr lang="en-US" sz="850" b="0" i="1" baseline="0">
                          <a:solidFill>
                            <a:srgbClr val="507867"/>
                          </a:solidFill>
                        </a:rPr>
                        <a:t>)</a:t>
                      </a:r>
                    </a:p>
                    <a:p>
                      <a:pPr marL="177800" indent="-177800">
                        <a:spcBef>
                          <a:spcPts val="0"/>
                        </a:spcBef>
                      </a:pPr>
                      <a:r>
                        <a:rPr lang="en-US" sz="850">
                          <a:solidFill>
                            <a:srgbClr val="0D4877"/>
                          </a:solidFill>
                        </a:rPr>
                        <a:t>Centralized benefits hub integrates with other benefit providers through SSO</a:t>
                      </a:r>
                      <a:r>
                        <a:rPr lang="en-US" sz="850" baseline="30000">
                          <a:solidFill>
                            <a:srgbClr val="0D4877"/>
                          </a:solidFill>
                        </a:rPr>
                        <a:t>2</a:t>
                      </a:r>
                      <a:endParaRPr lang="en-US" sz="850" baseline="0">
                        <a:solidFill>
                          <a:srgbClr val="0D4877"/>
                        </a:solidFill>
                      </a:endParaRPr>
                    </a:p>
                    <a:p>
                      <a:pPr marL="177800" indent="-177800">
                        <a:spcBef>
                          <a:spcPts val="0"/>
                        </a:spcBef>
                      </a:pPr>
                      <a:r>
                        <a:rPr lang="en-US" sz="850" baseline="0">
                          <a:solidFill>
                            <a:srgbClr val="0D4877"/>
                          </a:solidFill>
                        </a:rPr>
                        <a:t>Flag OON PCPs and info on in-network PCPs with availability; connect to CM*</a:t>
                      </a:r>
                      <a:endParaRPr lang="en-US" sz="850">
                        <a:solidFill>
                          <a:srgbClr val="0D4877"/>
                        </a:solidFill>
                      </a:endParaRP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086926067"/>
                  </a:ext>
                </a:extLst>
              </a:tr>
              <a:tr h="0">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000" b="1">
                        <a:solidFill>
                          <a:srgbClr val="0D4877"/>
                        </a:solidFill>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Manage a health condition (incl. chronic)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850" b="1" i="0">
                          <a:solidFill>
                            <a:schemeClr val="tx1"/>
                          </a:solidFill>
                        </a:rPr>
                        <a:t>BCBS connects me with a care manager, tools and resources for my condition</a:t>
                      </a:r>
                      <a:r>
                        <a:rPr lang="en-US" sz="850" b="1" i="1">
                          <a:solidFill>
                            <a:schemeClr val="tx1"/>
                          </a:solidFill>
                        </a:rPr>
                        <a:t> </a:t>
                      </a:r>
                      <a:r>
                        <a:rPr lang="en-US" sz="850" b="1" i="1">
                          <a:solidFill>
                            <a:srgbClr val="02C3FE"/>
                          </a:solidFill>
                        </a:rPr>
                        <a:t>(3-6 team months)</a:t>
                      </a:r>
                      <a:endParaRPr lang="en-US" sz="850" b="1" i="0">
                        <a:solidFill>
                          <a:srgbClr val="02C3FE"/>
                        </a:solidFill>
                      </a:endParaRPr>
                    </a:p>
                    <a:p>
                      <a:pPr marL="177800" indent="-177800">
                        <a:spcBef>
                          <a:spcPts val="0"/>
                        </a:spcBef>
                      </a:pPr>
                      <a:r>
                        <a:rPr lang="en-US" sz="850" b="0" i="0">
                          <a:solidFill>
                            <a:srgbClr val="0D4877"/>
                          </a:solidFill>
                        </a:rPr>
                        <a:t>Direct a subset of members to care mgmt. program with new diagnosis / condition* </a:t>
                      </a:r>
                      <a:r>
                        <a:rPr lang="en-US" sz="850" b="0" i="1">
                          <a:solidFill>
                            <a:srgbClr val="507867"/>
                          </a:solidFill>
                        </a:rPr>
                        <a:t>(relates to </a:t>
                      </a:r>
                      <a:r>
                        <a:rPr lang="en-US" sz="850" b="0" i="1" err="1">
                          <a:solidFill>
                            <a:srgbClr val="507867"/>
                          </a:solidFill>
                        </a:rPr>
                        <a:t>BlueScout</a:t>
                      </a:r>
                      <a:r>
                        <a:rPr lang="en-US" sz="850" b="0" i="1">
                          <a:solidFill>
                            <a:srgbClr val="507867"/>
                          </a:solidFill>
                        </a:rPr>
                        <a:t> - part of PFH)</a:t>
                      </a:r>
                    </a:p>
                    <a:p>
                      <a:pPr marL="177800" indent="-177800">
                        <a:spcBef>
                          <a:spcPts val="0"/>
                        </a:spcBef>
                      </a:pPr>
                      <a:r>
                        <a:rPr lang="en-US" sz="850" b="0" i="0">
                          <a:solidFill>
                            <a:srgbClr val="0D4877"/>
                          </a:solidFill>
                        </a:rPr>
                        <a:t>Education resources on </a:t>
                      </a:r>
                      <a:r>
                        <a:rPr lang="en-US" sz="850" b="0" i="0" err="1">
                          <a:solidFill>
                            <a:srgbClr val="0D4877"/>
                          </a:solidFill>
                        </a:rPr>
                        <a:t>MyBlue</a:t>
                      </a:r>
                      <a:r>
                        <a:rPr lang="en-US" sz="850" b="0" i="0">
                          <a:solidFill>
                            <a:srgbClr val="0D4877"/>
                          </a:solidFill>
                        </a:rPr>
                        <a:t> and partnerships with benefits providers for select conditions*</a:t>
                      </a:r>
                    </a:p>
                    <a:p>
                      <a:pPr marL="177800" indent="-177800">
                        <a:spcBef>
                          <a:spcPts val="0"/>
                        </a:spcBef>
                      </a:pPr>
                      <a:r>
                        <a:rPr lang="en-US" sz="850" b="0" i="0">
                          <a:solidFill>
                            <a:srgbClr val="0D4877"/>
                          </a:solidFill>
                        </a:rPr>
                        <a:t>Navigate members to support tools outside of care management*</a:t>
                      </a:r>
                    </a:p>
                    <a:p>
                      <a:pPr marL="177800" indent="-177800">
                        <a:spcBef>
                          <a:spcPts val="0"/>
                        </a:spcBef>
                      </a:pPr>
                      <a:r>
                        <a:rPr lang="en-US" sz="850" b="0" i="0">
                          <a:solidFill>
                            <a:srgbClr val="0D4877"/>
                          </a:solidFill>
                        </a:rPr>
                        <a:t>Proactive guidance using member insights and predictive analytics*</a:t>
                      </a: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None/>
                      </a:pPr>
                      <a:r>
                        <a:rPr lang="en-US" sz="850" b="1" i="0">
                          <a:solidFill>
                            <a:schemeClr val="tx1"/>
                          </a:solidFill>
                        </a:rPr>
                        <a:t>BCBS cares about and puts my health first, and goes above and beyond to educate and engage me on my health condition at the right moments </a:t>
                      </a:r>
                      <a:r>
                        <a:rPr lang="en-US" sz="850" b="1" i="1">
                          <a:solidFill>
                            <a:srgbClr val="02C3FE"/>
                          </a:solidFill>
                        </a:rPr>
                        <a:t>(37-48 team months)</a:t>
                      </a:r>
                      <a:endParaRPr lang="en-US" sz="850" b="0" i="0">
                        <a:solidFill>
                          <a:srgbClr val="02C3FE"/>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a:solidFill>
                            <a:srgbClr val="0D4877"/>
                          </a:solidFill>
                        </a:rPr>
                        <a:t>AI-driven** system to identify and navigate highest value members to care management, and navigate other members to additional support tools*</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b="0" i="0">
                          <a:solidFill>
                            <a:srgbClr val="0D4877"/>
                          </a:solidFill>
                        </a:rPr>
                        <a:t>Automated, AI-driven** proactive identification and guidance to enroll in eligible programs across all relevant consumer interactions*</a:t>
                      </a:r>
                      <a:endParaRPr lang="en-US" sz="850">
                        <a:solidFill>
                          <a:srgbClr val="0D4877"/>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850">
                          <a:solidFill>
                            <a:srgbClr val="0D4877"/>
                          </a:solidFill>
                        </a:rPr>
                        <a:t>Digital tools (in addition to care management) to help members find / manage care team, implement their care plan, track / manage their symptoms, manage their medications, and implement healthy habits*</a:t>
                      </a:r>
                    </a:p>
                    <a:p>
                      <a:pPr marL="177800" indent="-177800">
                        <a:spcBef>
                          <a:spcPts val="0"/>
                        </a:spcBef>
                      </a:pPr>
                      <a:r>
                        <a:rPr lang="en-US" sz="850" b="0" i="0">
                          <a:solidFill>
                            <a:srgbClr val="0D4877"/>
                          </a:solidFill>
                        </a:rPr>
                        <a:t>HMM defined specific care management features*</a:t>
                      </a:r>
                    </a:p>
                    <a:p>
                      <a:pPr marL="177800" indent="-177800">
                        <a:spcBef>
                          <a:spcPts val="0"/>
                        </a:spcBef>
                      </a:pPr>
                      <a:endParaRPr lang="en-US" sz="850" b="0" i="0">
                        <a:solidFill>
                          <a:srgbClr val="0D4877"/>
                        </a:solidFill>
                      </a:endParaRP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789661660"/>
                  </a:ext>
                </a:extLst>
              </a:tr>
              <a:tr h="0">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000" b="1">
                        <a:solidFill>
                          <a:srgbClr val="0D4877"/>
                        </a:solidFill>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000" b="1">
                          <a:solidFill>
                            <a:srgbClr val="0D4877"/>
                          </a:solidFill>
                          <a:cs typeface="Segoe UI" panose="020B0502040204020203" pitchFamily="34" charset="0"/>
                        </a:rPr>
                        <a:t>Total teams required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1000" b="1" i="0">
                          <a:solidFill>
                            <a:schemeClr val="tx1"/>
                          </a:solidFill>
                        </a:rPr>
                        <a:t>2-4 scrum teams for 1 year </a:t>
                      </a:r>
                    </a:p>
                    <a:p>
                      <a:pPr marL="0" indent="0">
                        <a:spcBef>
                          <a:spcPts val="0"/>
                        </a:spcBef>
                        <a:buNone/>
                      </a:pPr>
                      <a:r>
                        <a:rPr lang="en-US" sz="1000" b="1" i="1">
                          <a:solidFill>
                            <a:schemeClr val="tx1"/>
                          </a:solidFill>
                        </a:rPr>
                        <a:t>(24-42 team-months)</a:t>
                      </a: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tc>
                  <a:txBody>
                    <a:bodyPr/>
                    <a:lstStyle/>
                    <a:p>
                      <a:pPr marL="0" indent="0">
                        <a:spcBef>
                          <a:spcPts val="0"/>
                        </a:spcBef>
                        <a:buNone/>
                      </a:pPr>
                      <a:r>
                        <a:rPr lang="en-US" sz="1000" b="1" i="0">
                          <a:solidFill>
                            <a:schemeClr val="tx1"/>
                          </a:solidFill>
                        </a:rPr>
                        <a:t>6-8 scrum teams for 2 years</a:t>
                      </a:r>
                    </a:p>
                    <a:p>
                      <a:pPr marL="0" indent="0">
                        <a:spcBef>
                          <a:spcPts val="0"/>
                        </a:spcBef>
                        <a:buNone/>
                      </a:pPr>
                      <a:r>
                        <a:rPr lang="en-US" sz="1000" b="1" i="1">
                          <a:solidFill>
                            <a:schemeClr val="tx1"/>
                          </a:solidFill>
                        </a:rPr>
                        <a:t>(136-180 team-months)</a:t>
                      </a:r>
                    </a:p>
                  </a:txBody>
                  <a:tcPr>
                    <a:lnT w="9525" cap="flat" cmpd="sng" algn="ctr">
                      <a:solidFill>
                        <a:schemeClr val="bg2">
                          <a:lumMod val="90000"/>
                        </a:schemeClr>
                      </a:solidFill>
                      <a:prstDash val="solid"/>
                      <a:round/>
                      <a:headEnd type="none" w="med" len="med"/>
                      <a:tailEnd type="none" w="med" len="med"/>
                    </a:lnT>
                    <a:lnB w="762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94013828"/>
                  </a:ext>
                </a:extLst>
              </a:tr>
            </a:tbl>
          </a:graphicData>
        </a:graphic>
      </p:graphicFrame>
      <p:sp>
        <p:nvSpPr>
          <p:cNvPr id="8" name="btfpNotesBox659273">
            <a:extLst>
              <a:ext uri="{FF2B5EF4-FFF2-40B4-BE49-F238E27FC236}">
                <a16:creationId xmlns:a16="http://schemas.microsoft.com/office/drawing/2014/main" id="{1A8C7BE3-F29E-437C-BFEB-8F9F06010AD3}"/>
              </a:ext>
            </a:extLst>
          </p:cNvPr>
          <p:cNvSpPr txBox="1"/>
          <p:nvPr>
            <p:custDataLst>
              <p:tags r:id="rId3"/>
            </p:custDataLst>
          </p:nvPr>
        </p:nvSpPr>
        <p:spPr bwMode="gray">
          <a:xfrm>
            <a:off x="685794" y="6591584"/>
            <a:ext cx="10972800" cy="24622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1. These initiatives, both related to proactive outreach upon enrollment, can likely be combined across episodes. 2. These initiatives both build on a centralized benefits hub.</a:t>
            </a:r>
          </a:p>
          <a:p>
            <a:pPr marL="0" indent="0">
              <a:spcBef>
                <a:spcPts val="0"/>
              </a:spcBef>
              <a:buNone/>
            </a:pPr>
            <a:r>
              <a:rPr lang="en-US" sz="800">
                <a:solidFill>
                  <a:srgbClr val="0D4877"/>
                </a:solidFill>
              </a:rPr>
              <a:t>3. More details regarding ongoing BCBS initiatives are in the compendium</a:t>
            </a:r>
          </a:p>
        </p:txBody>
      </p:sp>
      <p:sp>
        <p:nvSpPr>
          <p:cNvPr id="37" name="btfpCallout322011">
            <a:extLst>
              <a:ext uri="{FF2B5EF4-FFF2-40B4-BE49-F238E27FC236}">
                <a16:creationId xmlns:a16="http://schemas.microsoft.com/office/drawing/2014/main" id="{C0293FBB-723E-C30A-D933-07BCC3486641}"/>
              </a:ext>
            </a:extLst>
          </p:cNvPr>
          <p:cNvSpPr/>
          <p:nvPr/>
        </p:nvSpPr>
        <p:spPr bwMode="gray">
          <a:xfrm>
            <a:off x="7642144" y="6077507"/>
            <a:ext cx="2097258" cy="457546"/>
          </a:xfrm>
          <a:prstGeom prst="wedgeRectCallout">
            <a:avLst>
              <a:gd name="adj1" fmla="val -52999"/>
              <a:gd name="adj2" fmla="val 15161"/>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900">
                <a:solidFill>
                  <a:srgbClr val="5C5C5C"/>
                </a:solidFill>
              </a:rPr>
              <a:t>Total of 136-180 months required for 1 scrum team; to achieve in 2 years, translates to 6-8 scrum teams</a:t>
            </a:r>
          </a:p>
        </p:txBody>
      </p:sp>
      <p:grpSp>
        <p:nvGrpSpPr>
          <p:cNvPr id="9" name="Group 8">
            <a:extLst>
              <a:ext uri="{FF2B5EF4-FFF2-40B4-BE49-F238E27FC236}">
                <a16:creationId xmlns:a16="http://schemas.microsoft.com/office/drawing/2014/main" id="{A324496B-1862-B37E-D01C-648898A937E9}"/>
              </a:ext>
            </a:extLst>
          </p:cNvPr>
          <p:cNvGrpSpPr/>
          <p:nvPr/>
        </p:nvGrpSpPr>
        <p:grpSpPr>
          <a:xfrm>
            <a:off x="10006101" y="5929710"/>
            <a:ext cx="1919199" cy="859818"/>
            <a:chOff x="10006101" y="5870987"/>
            <a:chExt cx="1919199" cy="859818"/>
          </a:xfrm>
        </p:grpSpPr>
        <p:grpSp>
          <p:nvGrpSpPr>
            <p:cNvPr id="30" name="Group 29">
              <a:extLst>
                <a:ext uri="{FF2B5EF4-FFF2-40B4-BE49-F238E27FC236}">
                  <a16:creationId xmlns:a16="http://schemas.microsoft.com/office/drawing/2014/main" id="{FEF9491C-03D2-2025-0980-CFABEA649F82}"/>
                </a:ext>
              </a:extLst>
            </p:cNvPr>
            <p:cNvGrpSpPr/>
            <p:nvPr/>
          </p:nvGrpSpPr>
          <p:grpSpPr>
            <a:xfrm>
              <a:off x="10006105" y="5870987"/>
              <a:ext cx="1919195" cy="859818"/>
              <a:chOff x="8410315" y="119250"/>
              <a:chExt cx="1660129" cy="642355"/>
            </a:xfrm>
          </p:grpSpPr>
          <p:sp>
            <p:nvSpPr>
              <p:cNvPr id="34" name="btfpHighlightRectangle858293">
                <a:extLst>
                  <a:ext uri="{FF2B5EF4-FFF2-40B4-BE49-F238E27FC236}">
                    <a16:creationId xmlns:a16="http://schemas.microsoft.com/office/drawing/2014/main" id="{756092C2-DFE8-CEE8-70D6-3ECC2CA200BA}"/>
                  </a:ext>
                </a:extLst>
              </p:cNvPr>
              <p:cNvSpPr/>
              <p:nvPr>
                <p:custDataLst>
                  <p:tags r:id="rId6"/>
                </p:custDataLst>
              </p:nvPr>
            </p:nvSpPr>
            <p:spPr bwMode="gray">
              <a:xfrm>
                <a:off x="8410315" y="119250"/>
                <a:ext cx="1660129" cy="642355"/>
              </a:xfrm>
              <a:prstGeom prst="rect">
                <a:avLst/>
              </a:prstGeom>
              <a:solidFill>
                <a:srgbClr val="FFFFFF"/>
              </a:solidFill>
              <a:ln w="19050" cap="flat" cmpd="sng" algn="ctr">
                <a:solidFill>
                  <a:srgbClr val="0D487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000000"/>
                  </a:solidFill>
                </a:endParaRPr>
              </a:p>
            </p:txBody>
          </p:sp>
          <p:sp>
            <p:nvSpPr>
              <p:cNvPr id="35" name="btfpBulletedList171383">
                <a:extLst>
                  <a:ext uri="{FF2B5EF4-FFF2-40B4-BE49-F238E27FC236}">
                    <a16:creationId xmlns:a16="http://schemas.microsoft.com/office/drawing/2014/main" id="{B088F1BC-E828-37B8-7C34-F15F0A570CDF}"/>
                  </a:ext>
                </a:extLst>
              </p:cNvPr>
              <p:cNvSpPr txBox="1"/>
              <p:nvPr>
                <p:custDataLst>
                  <p:tags r:id="rId7"/>
                </p:custDataLst>
              </p:nvPr>
            </p:nvSpPr>
            <p:spPr bwMode="gray">
              <a:xfrm>
                <a:off x="8410315" y="119251"/>
                <a:ext cx="1660128" cy="241980"/>
              </a:xfrm>
              <a:prstGeom prst="rect">
                <a:avLst/>
              </a:prstGeom>
              <a:noFill/>
            </p:spPr>
            <p:txBody>
              <a:bodyPr vert="horz" wrap="square" lIns="36000" tIns="36000" rIns="36000" bIns="36000" rtlCol="0">
                <a:spAutoFit/>
              </a:bodyPr>
              <a:lstStyle/>
              <a:p>
                <a:pPr marL="0" indent="0" algn="ctr">
                  <a:buNone/>
                </a:pPr>
                <a:r>
                  <a:rPr lang="en-US" sz="1100" b="1" u="sng"/>
                  <a:t>Key:</a:t>
                </a:r>
              </a:p>
            </p:txBody>
          </p:sp>
        </p:grpSp>
        <p:sp>
          <p:nvSpPr>
            <p:cNvPr id="31" name="btfpBulletedList968040">
              <a:extLst>
                <a:ext uri="{FF2B5EF4-FFF2-40B4-BE49-F238E27FC236}">
                  <a16:creationId xmlns:a16="http://schemas.microsoft.com/office/drawing/2014/main" id="{D0E955CE-CCA4-ACF1-3B76-4C69311CE352}"/>
                </a:ext>
              </a:extLst>
            </p:cNvPr>
            <p:cNvSpPr txBox="1"/>
            <p:nvPr>
              <p:custDataLst>
                <p:tags r:id="rId4"/>
              </p:custDataLst>
            </p:nvPr>
          </p:nvSpPr>
          <p:spPr bwMode="gray">
            <a:xfrm>
              <a:off x="10006103" y="6326933"/>
              <a:ext cx="1919195" cy="211203"/>
            </a:xfrm>
            <a:prstGeom prst="rect">
              <a:avLst/>
            </a:prstGeom>
            <a:noFill/>
          </p:spPr>
          <p:txBody>
            <a:bodyPr vert="horz" wrap="square" lIns="36000" tIns="36000" rIns="36000" bIns="36000" rtlCol="0">
              <a:spAutoFit/>
            </a:bodyPr>
            <a:lstStyle/>
            <a:p>
              <a:pPr marL="0" indent="0" algn="ctr">
                <a:spcBef>
                  <a:spcPts val="600"/>
                </a:spcBef>
                <a:buNone/>
              </a:pPr>
              <a:r>
                <a:rPr lang="en-US" sz="900"/>
                <a:t>**AI-related initiative</a:t>
              </a:r>
            </a:p>
          </p:txBody>
        </p:sp>
        <p:sp>
          <p:nvSpPr>
            <p:cNvPr id="33" name="TextBox 32">
              <a:extLst>
                <a:ext uri="{FF2B5EF4-FFF2-40B4-BE49-F238E27FC236}">
                  <a16:creationId xmlns:a16="http://schemas.microsoft.com/office/drawing/2014/main" id="{88BE7EC2-A791-324C-F429-F955742E035B}"/>
                </a:ext>
              </a:extLst>
            </p:cNvPr>
            <p:cNvSpPr txBox="1"/>
            <p:nvPr/>
          </p:nvSpPr>
          <p:spPr bwMode="gray">
            <a:xfrm>
              <a:off x="10006103" y="6115363"/>
              <a:ext cx="1919195" cy="230832"/>
            </a:xfrm>
            <a:prstGeom prst="rect">
              <a:avLst/>
            </a:prstGeom>
            <a:noFill/>
          </p:spPr>
          <p:txBody>
            <a:bodyPr wrap="square">
              <a:spAutoFit/>
            </a:bodyPr>
            <a:lstStyle/>
            <a:p>
              <a:pPr marL="0" indent="0" algn="ctr">
                <a:spcBef>
                  <a:spcPts val="600"/>
                </a:spcBef>
                <a:buNone/>
              </a:pPr>
              <a:r>
                <a:rPr lang="en-US" sz="900"/>
                <a:t>*Navigation-related initiative</a:t>
              </a:r>
            </a:p>
          </p:txBody>
        </p:sp>
        <p:sp>
          <p:nvSpPr>
            <p:cNvPr id="26" name="btfpBulletedList968040">
              <a:extLst>
                <a:ext uri="{FF2B5EF4-FFF2-40B4-BE49-F238E27FC236}">
                  <a16:creationId xmlns:a16="http://schemas.microsoft.com/office/drawing/2014/main" id="{ED180A16-1369-2C4F-F861-A387BD954116}"/>
                </a:ext>
              </a:extLst>
            </p:cNvPr>
            <p:cNvSpPr txBox="1"/>
            <p:nvPr>
              <p:custDataLst>
                <p:tags r:id="rId5"/>
              </p:custDataLst>
            </p:nvPr>
          </p:nvSpPr>
          <p:spPr bwMode="gray">
            <a:xfrm>
              <a:off x="10006101" y="6489059"/>
              <a:ext cx="1919195" cy="211203"/>
            </a:xfrm>
            <a:prstGeom prst="rect">
              <a:avLst/>
            </a:prstGeom>
            <a:noFill/>
          </p:spPr>
          <p:txBody>
            <a:bodyPr vert="horz" wrap="square" lIns="36000" tIns="36000" rIns="36000" bIns="36000" rtlCol="0">
              <a:spAutoFit/>
            </a:bodyPr>
            <a:lstStyle/>
            <a:p>
              <a:pPr marL="0" indent="0" algn="ctr">
                <a:spcBef>
                  <a:spcPts val="600"/>
                </a:spcBef>
                <a:buNone/>
              </a:pPr>
              <a:r>
                <a:rPr lang="en-US" sz="900" i="1">
                  <a:solidFill>
                    <a:srgbClr val="507867"/>
                  </a:solidFill>
                </a:rPr>
                <a:t>Related BCBS ongoing initiative</a:t>
              </a:r>
              <a:r>
                <a:rPr lang="en-US" sz="900" i="1" baseline="30000">
                  <a:solidFill>
                    <a:srgbClr val="507867"/>
                  </a:solidFill>
                </a:rPr>
                <a:t>3</a:t>
              </a:r>
            </a:p>
          </p:txBody>
        </p:sp>
      </p:grpSp>
    </p:spTree>
    <p:custDataLst>
      <p:tags r:id="rId1"/>
    </p:custDataLst>
    <p:extLst>
      <p:ext uri="{BB962C8B-B14F-4D97-AF65-F5344CB8AC3E}">
        <p14:creationId xmlns:p14="http://schemas.microsoft.com/office/powerpoint/2010/main" val="2233571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81E3542C-9941-4279-859A-DBDFA982C829}"/>
              </a:ext>
            </a:extLst>
          </p:cNvPr>
          <p:cNvGrpSpPr/>
          <p:nvPr/>
        </p:nvGrpSpPr>
        <p:grpSpPr>
          <a:xfrm>
            <a:off x="0" y="6926580"/>
            <a:ext cx="12192000" cy="137160"/>
            <a:chOff x="0" y="6926580"/>
            <a:chExt cx="12192000" cy="137160"/>
          </a:xfrm>
        </p:grpSpPr>
        <p:sp>
          <p:nvSpPr>
            <p:cNvPr id="23" name="btfpColumnGapBlocker214943">
              <a:extLst>
                <a:ext uri="{FF2B5EF4-FFF2-40B4-BE49-F238E27FC236}">
                  <a16:creationId xmlns:a16="http://schemas.microsoft.com/office/drawing/2014/main" id="{C708572A-0BA6-406E-B529-B3EF284706EF}"/>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991210">
              <a:extLst>
                <a:ext uri="{FF2B5EF4-FFF2-40B4-BE49-F238E27FC236}">
                  <a16:creationId xmlns:a16="http://schemas.microsoft.com/office/drawing/2014/main" id="{939E2B1B-2BE9-4BBF-A11B-485F8A347A3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33359">
              <a:extLst>
                <a:ext uri="{FF2B5EF4-FFF2-40B4-BE49-F238E27FC236}">
                  <a16:creationId xmlns:a16="http://schemas.microsoft.com/office/drawing/2014/main" id="{FD5FD1D7-8790-4F66-9625-38936471EF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465966">
              <a:extLst>
                <a:ext uri="{FF2B5EF4-FFF2-40B4-BE49-F238E27FC236}">
                  <a16:creationId xmlns:a16="http://schemas.microsoft.com/office/drawing/2014/main" id="{D93418CC-483F-4CC7-8A47-1450C2E3D4DE}"/>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8AE7B683-6205-499E-9893-32D8B43F1792}"/>
              </a:ext>
            </a:extLst>
          </p:cNvPr>
          <p:cNvGrpSpPr/>
          <p:nvPr/>
        </p:nvGrpSpPr>
        <p:grpSpPr>
          <a:xfrm>
            <a:off x="0" y="-205740"/>
            <a:ext cx="12192000" cy="137160"/>
            <a:chOff x="0" y="-205740"/>
            <a:chExt cx="12192000" cy="137160"/>
          </a:xfrm>
        </p:grpSpPr>
        <p:sp>
          <p:nvSpPr>
            <p:cNvPr id="22" name="btfpColumnGapBlocker114340">
              <a:extLst>
                <a:ext uri="{FF2B5EF4-FFF2-40B4-BE49-F238E27FC236}">
                  <a16:creationId xmlns:a16="http://schemas.microsoft.com/office/drawing/2014/main" id="{0B2F38AE-C07D-4B64-A6CD-EE5A9BF1D79B}"/>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932350">
              <a:extLst>
                <a:ext uri="{FF2B5EF4-FFF2-40B4-BE49-F238E27FC236}">
                  <a16:creationId xmlns:a16="http://schemas.microsoft.com/office/drawing/2014/main" id="{3BB6F97B-4038-4BBE-9597-419195999304}"/>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341881">
              <a:extLst>
                <a:ext uri="{FF2B5EF4-FFF2-40B4-BE49-F238E27FC236}">
                  <a16:creationId xmlns:a16="http://schemas.microsoft.com/office/drawing/2014/main" id="{DF2EB8AA-934B-4636-A325-EECECCBDB932}"/>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624372">
              <a:extLst>
                <a:ext uri="{FF2B5EF4-FFF2-40B4-BE49-F238E27FC236}">
                  <a16:creationId xmlns:a16="http://schemas.microsoft.com/office/drawing/2014/main" id="{B980F1A7-5D67-441A-AC7F-FD17D4A322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2706218C-46DD-40B1-9E8F-D6B28B2D6759}"/>
              </a:ext>
            </a:extLst>
          </p:cNvPr>
          <p:cNvSpPr>
            <a:spLocks noGrp="1"/>
          </p:cNvSpPr>
          <p:nvPr>
            <p:ph type="body" sz="quarter" idx="10"/>
          </p:nvPr>
        </p:nvSpPr>
        <p:spPr>
          <a:xfrm>
            <a:off x="685800" y="384048"/>
            <a:ext cx="7479000" cy="347137"/>
          </a:xfrm>
        </p:spPr>
        <p:txBody>
          <a:bodyPr/>
          <a:lstStyle/>
          <a:p>
            <a:r>
              <a:rPr lang="en-US"/>
              <a:t>Episode-level roadmap (2 of 2)</a:t>
            </a:r>
          </a:p>
        </p:txBody>
      </p:sp>
      <p:sp>
        <p:nvSpPr>
          <p:cNvPr id="6" name="btfpNotesBox112382">
            <a:extLst>
              <a:ext uri="{FF2B5EF4-FFF2-40B4-BE49-F238E27FC236}">
                <a16:creationId xmlns:a16="http://schemas.microsoft.com/office/drawing/2014/main" id="{2ADA38A2-1754-AE5A-D497-D4F52095A7A9}"/>
              </a:ext>
            </a:extLst>
          </p:cNvPr>
          <p:cNvSpPr txBox="1"/>
          <p:nvPr>
            <p:custDataLst>
              <p:tags r:id="rId2"/>
            </p:custDataLst>
          </p:nvPr>
        </p:nvSpPr>
        <p:spPr bwMode="gray">
          <a:xfrm>
            <a:off x="685800" y="6583611"/>
            <a:ext cx="10972800" cy="24622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1. All require the development of a status tracker tool 2. More details regarding ongoing BCBS initiatives are in the compendium</a:t>
            </a:r>
          </a:p>
          <a:p>
            <a:pPr marL="0" indent="0">
              <a:spcBef>
                <a:spcPts val="0"/>
              </a:spcBef>
              <a:buNone/>
            </a:pPr>
            <a:r>
              <a:rPr lang="en-US" sz="800">
                <a:solidFill>
                  <a:srgbClr val="0D4877"/>
                </a:solidFill>
              </a:rPr>
              <a:t> </a:t>
            </a:r>
          </a:p>
        </p:txBody>
      </p:sp>
      <p:graphicFrame>
        <p:nvGraphicFramePr>
          <p:cNvPr id="15" name="btfpTable890345">
            <a:extLst>
              <a:ext uri="{FF2B5EF4-FFF2-40B4-BE49-F238E27FC236}">
                <a16:creationId xmlns:a16="http://schemas.microsoft.com/office/drawing/2014/main" id="{311E095D-80F1-4783-8F18-A3D4295D8352}"/>
              </a:ext>
            </a:extLst>
          </p:cNvPr>
          <p:cNvGraphicFramePr>
            <a:graphicFrameLocks noGrp="1"/>
          </p:cNvGraphicFramePr>
          <p:nvPr>
            <p:custDataLst>
              <p:tags r:id="rId3"/>
            </p:custDataLst>
            <p:extLst>
              <p:ext uri="{D42A27DB-BD31-4B8C-83A1-F6EECF244321}">
                <p14:modId xmlns:p14="http://schemas.microsoft.com/office/powerpoint/2010/main" val="3253607984"/>
              </p:ext>
            </p:extLst>
          </p:nvPr>
        </p:nvGraphicFramePr>
        <p:xfrm>
          <a:off x="533400" y="1088555"/>
          <a:ext cx="11125197" cy="5483656"/>
        </p:xfrm>
        <a:graphic>
          <a:graphicData uri="http://schemas.openxmlformats.org/drawingml/2006/table">
            <a:tbl>
              <a:tblPr firstRow="1" firstCol="1">
                <a:tableStyleId>{9D7B26C5-4107-4FEC-AEDC-1716B250A1EF}</a:tableStyleId>
              </a:tblPr>
              <a:tblGrid>
                <a:gridCol w="314325">
                  <a:extLst>
                    <a:ext uri="{9D8B030D-6E8A-4147-A177-3AD203B41FA5}">
                      <a16:colId xmlns:a16="http://schemas.microsoft.com/office/drawing/2014/main" val="3139152989"/>
                    </a:ext>
                  </a:extLst>
                </a:gridCol>
                <a:gridCol w="1259817">
                  <a:extLst>
                    <a:ext uri="{9D8B030D-6E8A-4147-A177-3AD203B41FA5}">
                      <a16:colId xmlns:a16="http://schemas.microsoft.com/office/drawing/2014/main" val="1450497121"/>
                    </a:ext>
                  </a:extLst>
                </a:gridCol>
                <a:gridCol w="3727713">
                  <a:extLst>
                    <a:ext uri="{9D8B030D-6E8A-4147-A177-3AD203B41FA5}">
                      <a16:colId xmlns:a16="http://schemas.microsoft.com/office/drawing/2014/main" val="2815208478"/>
                    </a:ext>
                  </a:extLst>
                </a:gridCol>
                <a:gridCol w="5823342">
                  <a:extLst>
                    <a:ext uri="{9D8B030D-6E8A-4147-A177-3AD203B41FA5}">
                      <a16:colId xmlns:a16="http://schemas.microsoft.com/office/drawing/2014/main" val="412185749"/>
                    </a:ext>
                  </a:extLst>
                </a:gridCol>
              </a:tblGrid>
              <a:tr h="284147">
                <a:tc>
                  <a:txBody>
                    <a:bodyPr/>
                    <a:lstStyle/>
                    <a:p>
                      <a:pPr marL="0" indent="0">
                        <a:spcBef>
                          <a:spcPts val="0"/>
                        </a:spcBef>
                        <a:buFontTx/>
                        <a:buNone/>
                      </a:pPr>
                      <a:endParaRPr lang="en-US" sz="1400"/>
                    </a:p>
                  </a:txBody>
                  <a:tcPr anchor="b">
                    <a:lnL>
                      <a:noFill/>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spcBef>
                          <a:spcPts val="0"/>
                        </a:spcBef>
                        <a:buFontTx/>
                        <a:buNone/>
                      </a:pPr>
                      <a:endParaRPr lang="en-US" sz="1400"/>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spcBef>
                          <a:spcPts val="0"/>
                        </a:spcBef>
                        <a:buFontTx/>
                        <a:buNone/>
                      </a:pPr>
                      <a:r>
                        <a:rPr lang="en-US" sz="1200">
                          <a:solidFill>
                            <a:srgbClr val="FFFFFF"/>
                          </a:solidFill>
                        </a:rPr>
                        <a:t>Near term (1-2 years)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5D3B"/>
                    </a:solidFill>
                  </a:tcPr>
                </a:tc>
                <a:tc>
                  <a:txBody>
                    <a:bodyPr/>
                    <a:lstStyle/>
                    <a:p>
                      <a:pPr marL="0" indent="0" algn="ctr">
                        <a:spcBef>
                          <a:spcPts val="0"/>
                        </a:spcBef>
                        <a:buFontTx/>
                        <a:buNone/>
                      </a:pPr>
                      <a:r>
                        <a:rPr lang="en-US" sz="1200">
                          <a:solidFill>
                            <a:srgbClr val="FFFFFF"/>
                          </a:solidFill>
                        </a:rPr>
                        <a:t>Medium term (2-4 years)</a:t>
                      </a:r>
                    </a:p>
                  </a:txBody>
                  <a:tcPr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D4877"/>
                    </a:solidFill>
                  </a:tcPr>
                </a:tc>
                <a:extLst>
                  <a:ext uri="{0D108BD9-81ED-4DB2-BD59-A6C34878D82A}">
                    <a16:rowId xmlns:a16="http://schemas.microsoft.com/office/drawing/2014/main" val="751717671"/>
                  </a:ext>
                </a:extLst>
              </a:tr>
              <a:tr h="1108175">
                <a:tc rowSpan="5">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200" b="1">
                          <a:solidFill>
                            <a:schemeClr val="bg1"/>
                          </a:solidFill>
                          <a:cs typeface="Segoe UI" panose="020B0502040204020203" pitchFamily="34" charset="0"/>
                        </a:rPr>
                        <a:t>Actions / Initiatives at an episode level</a:t>
                      </a:r>
                    </a:p>
                  </a:txBody>
                  <a:tcPr vert="vert27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3A3A3"/>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rgbClr val="0D4877"/>
                          </a:solidFill>
                          <a:cs typeface="Segoe UI" panose="020B0502040204020203" pitchFamily="34" charset="0"/>
                        </a:rPr>
                        <a:t>File and manage claims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FontTx/>
                        <a:buNone/>
                      </a:pPr>
                      <a:r>
                        <a:rPr lang="en-US" sz="900" b="1">
                          <a:solidFill>
                            <a:srgbClr val="0D4877"/>
                          </a:solidFill>
                        </a:rPr>
                        <a:t>Submitting claims is straightforward, and I can easily view and download prior claims </a:t>
                      </a:r>
                      <a:r>
                        <a:rPr lang="en-US" sz="900" b="1" i="1">
                          <a:solidFill>
                            <a:srgbClr val="02C3FE"/>
                          </a:solidFill>
                        </a:rPr>
                        <a:t>(7-12 team months)</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507867"/>
                          </a:solidFill>
                        </a:rPr>
                        <a:t>Simple, consistent language on claims descriptions </a:t>
                      </a:r>
                      <a:r>
                        <a:rPr lang="en-US" sz="900" b="0" i="1">
                          <a:solidFill>
                            <a:srgbClr val="507867"/>
                          </a:solidFill>
                        </a:rPr>
                        <a:t>(</a:t>
                      </a:r>
                      <a:r>
                        <a:rPr lang="en-US" sz="900" i="1">
                          <a:solidFill>
                            <a:srgbClr val="507867"/>
                          </a:solidFill>
                        </a:rPr>
                        <a:t>Claims experience research, SCO)</a:t>
                      </a:r>
                      <a:endParaRPr lang="en-US" sz="900" b="0" i="1">
                        <a:solidFill>
                          <a:srgbClr val="507867"/>
                        </a:solidFill>
                      </a:endParaRPr>
                    </a:p>
                    <a:p>
                      <a:pPr marL="177800" indent="-177800">
                        <a:spcBef>
                          <a:spcPts val="0"/>
                        </a:spcBef>
                      </a:pPr>
                      <a:r>
                        <a:rPr lang="en-US" sz="900" b="0">
                          <a:solidFill>
                            <a:srgbClr val="507867"/>
                          </a:solidFill>
                        </a:rPr>
                        <a:t>Sort, filter, and download claims </a:t>
                      </a:r>
                      <a:r>
                        <a:rPr lang="en-US" sz="900" b="0" i="1">
                          <a:solidFill>
                            <a:srgbClr val="507867"/>
                          </a:solidFill>
                        </a:rPr>
                        <a:t>(</a:t>
                      </a:r>
                      <a:r>
                        <a:rPr lang="en-US" sz="900" i="1">
                          <a:solidFill>
                            <a:srgbClr val="507867"/>
                          </a:solidFill>
                        </a:rPr>
                        <a:t>Claims experience research, SCO)</a:t>
                      </a:r>
                      <a:endParaRPr lang="en-US" sz="900" b="0" i="1">
                        <a:solidFill>
                          <a:srgbClr val="507867"/>
                        </a:solidFill>
                      </a:endParaRPr>
                    </a:p>
                    <a:p>
                      <a:pPr marL="177800" indent="-177800">
                        <a:spcBef>
                          <a:spcPts val="0"/>
                        </a:spcBef>
                      </a:pPr>
                      <a:r>
                        <a:rPr lang="en-US" sz="900" b="0">
                          <a:solidFill>
                            <a:srgbClr val="507867"/>
                          </a:solidFill>
                        </a:rPr>
                        <a:t>Simplify submission process for member-submitted claims </a:t>
                      </a:r>
                      <a:r>
                        <a:rPr lang="en-US" sz="900" b="0" i="1">
                          <a:solidFill>
                            <a:srgbClr val="507867"/>
                          </a:solidFill>
                        </a:rPr>
                        <a:t>(</a:t>
                      </a:r>
                      <a:r>
                        <a:rPr lang="en-US" sz="900" i="1">
                          <a:solidFill>
                            <a:srgbClr val="507867"/>
                          </a:solidFill>
                        </a:rPr>
                        <a:t>Claims experience research)</a:t>
                      </a:r>
                      <a:endParaRPr lang="en-US" sz="900" b="0" i="1">
                        <a:solidFill>
                          <a:srgbClr val="507867"/>
                        </a:solidFill>
                      </a:endParaRP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00" b="1">
                          <a:solidFill>
                            <a:srgbClr val="0D4877"/>
                          </a:solidFill>
                        </a:rPr>
                        <a:t>Submitting claims is straightforward. I can easily track my claims, get help understanding claims details, and if rejected, BCBS helps me understand why and how to avoid it next time </a:t>
                      </a:r>
                      <a:r>
                        <a:rPr lang="en-US" sz="900" b="1" i="1">
                          <a:solidFill>
                            <a:srgbClr val="02C3FE"/>
                          </a:solidFill>
                        </a:rPr>
                        <a:t>(7-12 team months)</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0D4877"/>
                          </a:solidFill>
                        </a:rPr>
                        <a:t>Credit-card style consolidated monthly statements </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0D4877"/>
                          </a:solidFill>
                        </a:rPr>
                        <a:t>Tutorials to navigate the claim process</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507867"/>
                          </a:solidFill>
                        </a:rPr>
                        <a:t>Tracker for member-submitted claims with financial visualizers</a:t>
                      </a:r>
                      <a:r>
                        <a:rPr lang="en-US" sz="900" b="0" baseline="30000">
                          <a:solidFill>
                            <a:srgbClr val="507867"/>
                          </a:solidFill>
                        </a:rPr>
                        <a:t>1</a:t>
                      </a:r>
                      <a:r>
                        <a:rPr lang="en-US" sz="900" b="0">
                          <a:solidFill>
                            <a:srgbClr val="507867"/>
                          </a:solidFill>
                        </a:rPr>
                        <a:t> </a:t>
                      </a:r>
                      <a:r>
                        <a:rPr lang="en-US" sz="900" b="0" i="1">
                          <a:solidFill>
                            <a:srgbClr val="507867"/>
                          </a:solidFill>
                        </a:rPr>
                        <a:t>(Claims experience research, SCO)</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507867"/>
                          </a:solidFill>
                        </a:rPr>
                        <a:t>Claim submission process is tailored to claim type </a:t>
                      </a:r>
                      <a:r>
                        <a:rPr lang="en-US" sz="900" b="0" i="1">
                          <a:solidFill>
                            <a:srgbClr val="507867"/>
                          </a:solidFill>
                        </a:rPr>
                        <a:t>(SCO)</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Proactive outreach on next steps when claims are rejected*</a:t>
                      </a:r>
                      <a:endParaRPr lang="en-US" sz="900" b="1">
                        <a:solidFill>
                          <a:srgbClr val="0D4877"/>
                        </a:solidFill>
                      </a:endParaRPr>
                    </a:p>
                  </a:txBody>
                  <a:tcPr>
                    <a:lnT w="38100" cap="flat" cmpd="sng" algn="ctr">
                      <a:solidFill>
                        <a:schemeClr val="bg1"/>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373759495"/>
                  </a:ext>
                </a:extLst>
              </a:tr>
              <a:tr h="1236041">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a:solidFill>
                          <a:srgbClr val="0D4877"/>
                        </a:solidFill>
                        <a:cs typeface="Segoe UI" panose="020B0502040204020203"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rgbClr val="0D4877"/>
                          </a:solidFill>
                          <a:cs typeface="Segoe UI" panose="020B0502040204020203" pitchFamily="34" charset="0"/>
                        </a:rPr>
                        <a:t>Make a payment online or change to bill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lang="en-US" sz="900" b="1">
                          <a:solidFill>
                            <a:srgbClr val="0D4877"/>
                          </a:solidFill>
                        </a:rPr>
                        <a:t>I can effectively navigate to payment scheduling / information, make changes and get notified once my payment has cleared </a:t>
                      </a:r>
                      <a:r>
                        <a:rPr lang="en-US" sz="900" b="1" i="1">
                          <a:solidFill>
                            <a:srgbClr val="02C3FE"/>
                          </a:solidFill>
                        </a:rPr>
                        <a:t>(7-12 team months)</a:t>
                      </a:r>
                      <a:endParaRPr lang="en-US" sz="900" b="1">
                        <a:solidFill>
                          <a:srgbClr val="02C3FE"/>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Pop-up helps with navigation and alerts members of ~48 wait time </a:t>
                      </a:r>
                      <a:r>
                        <a:rPr lang="en-US" sz="900" b="0" i="1">
                          <a:solidFill>
                            <a:srgbClr val="507867"/>
                          </a:solidFill>
                        </a:rPr>
                        <a:t>(ongoing initiative)</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0D4877"/>
                          </a:solidFill>
                        </a:rPr>
                        <a:t>Notifications of cleared payment via email, text, MyBlue; confirmation over phone if required</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a:solidFill>
                            <a:srgbClr val="507867"/>
                          </a:solidFill>
                        </a:rPr>
                        <a:t>One-time guest payment </a:t>
                      </a:r>
                      <a:r>
                        <a:rPr lang="en-US" sz="900" b="0" i="1">
                          <a:solidFill>
                            <a:srgbClr val="507867"/>
                          </a:solidFill>
                        </a:rPr>
                        <a:t>(SCO)</a:t>
                      </a: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None/>
                        <a:tabLst/>
                        <a:defRPr/>
                      </a:pPr>
                      <a:r>
                        <a:rPr lang="en-US" sz="900" b="1">
                          <a:solidFill>
                            <a:srgbClr val="0D4877"/>
                          </a:solidFill>
                        </a:rPr>
                        <a:t>I can easily navigate to make a payment in MyBlue or via IVR, can track my status / history and easily make changes in MyBlue, and I’m notified of changes, upcoming bills, and when my payment is cleared. </a:t>
                      </a:r>
                      <a:r>
                        <a:rPr lang="en-US" sz="900" b="1" i="1">
                          <a:solidFill>
                            <a:srgbClr val="02C3FE"/>
                          </a:solidFill>
                        </a:rPr>
                        <a:t>(13-18 team months)</a:t>
                      </a:r>
                      <a:endParaRPr lang="en-US" sz="900" b="1">
                        <a:solidFill>
                          <a:srgbClr val="02C3FE"/>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Additional payment methods such as IVR </a:t>
                      </a:r>
                      <a:r>
                        <a:rPr lang="en-US" sz="900" b="0" i="1">
                          <a:solidFill>
                            <a:srgbClr val="0D4877"/>
                          </a:solidFill>
                        </a:rPr>
                        <a:t>(high prio.)</a:t>
                      </a:r>
                      <a:endParaRPr lang="en-US" sz="900" b="0">
                        <a:solidFill>
                          <a:srgbClr val="0D4877"/>
                        </a:solidFill>
                      </a:endParaRP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Glossary of terms and instructional video</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Payment dashboard in MyBlue with status tracker for pending payments and notification of upcoming bills via preferred channel</a:t>
                      </a:r>
                      <a:r>
                        <a:rPr lang="en-US" sz="900" b="0" baseline="30000">
                          <a:solidFill>
                            <a:srgbClr val="0D4877"/>
                          </a:solidFill>
                        </a:rPr>
                        <a:t>1</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900" b="0">
                          <a:solidFill>
                            <a:srgbClr val="0D4877"/>
                          </a:solidFill>
                        </a:rPr>
                        <a:t>Synced-up payment timings for spouses, different benefits, auto-draft disabled once plan is cancelled</a:t>
                      </a: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1004772001"/>
                  </a:ext>
                </a:extLst>
              </a:tr>
              <a:tr h="1108175">
                <a:tc vMerge="1">
                  <a:txBody>
                    <a:bodyPr/>
                    <a:lstStyle/>
                    <a:p>
                      <a:pPr marL="0" indent="0">
                        <a:buFontTx/>
                        <a:buNone/>
                      </a:pPr>
                      <a:endParaRPr lang="en-US" sz="1200" b="1"/>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buFontTx/>
                        <a:buNone/>
                      </a:pPr>
                      <a:r>
                        <a:rPr lang="en-US" sz="1200" b="1" i="0" kern="1200">
                          <a:solidFill>
                            <a:srgbClr val="0D4877"/>
                          </a:solidFill>
                          <a:effectLst/>
                          <a:latin typeface="+mn-lt"/>
                          <a:ea typeface="+mn-ea"/>
                          <a:cs typeface="+mn-cs"/>
                        </a:rPr>
                        <a:t>Research and choose a plan</a:t>
                      </a:r>
                      <a:endParaRPr lang="en-US" sz="1200" b="1"/>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FontTx/>
                        <a:buNone/>
                      </a:pPr>
                      <a:r>
                        <a:rPr lang="en-US" sz="900" b="1"/>
                        <a:t>I easily find the tool that helps me decide which plan works for me </a:t>
                      </a:r>
                      <a:r>
                        <a:rPr lang="en-US" sz="900" b="1" i="1">
                          <a:solidFill>
                            <a:srgbClr val="02C3FE"/>
                          </a:solidFill>
                        </a:rPr>
                        <a:t>(4-6 team months)</a:t>
                      </a:r>
                    </a:p>
                    <a:p>
                      <a:pPr marL="177800" indent="-177800" algn="l" defTabSz="711200" rtl="0" eaLnBrk="1" latinLnBrk="0" hangingPunct="1">
                        <a:spcBef>
                          <a:spcPts val="0"/>
                        </a:spcBef>
                        <a:buChar char="•"/>
                      </a:pPr>
                      <a:r>
                        <a:rPr lang="en-US" sz="900" kern="1200">
                          <a:solidFill>
                            <a:srgbClr val="507867"/>
                          </a:solidFill>
                          <a:latin typeface="+mn-lt"/>
                          <a:ea typeface="+mn-ea"/>
                          <a:cs typeface="+mn-cs"/>
                        </a:rPr>
                        <a:t>Easy to navigate to ‘Shop for a Plan’ tool, with clear checklist outlining differences in plans </a:t>
                      </a:r>
                      <a:endParaRPr lang="en-US" sz="900" i="1" kern="1200">
                        <a:solidFill>
                          <a:srgbClr val="507867"/>
                        </a:solidFill>
                        <a:latin typeface="+mn-lt"/>
                        <a:ea typeface="+mn-ea"/>
                        <a:cs typeface="+mn-cs"/>
                      </a:endParaRP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lang="en-US" sz="900" b="1"/>
                        <a:t>When I Google Medicare insurance, I am directed to BCBS for a memorable shopping experience with tools to compare plans and receive personalized recs </a:t>
                      </a:r>
                      <a:r>
                        <a:rPr lang="en-US" sz="900" b="1" i="1">
                          <a:solidFill>
                            <a:srgbClr val="02C3FE"/>
                          </a:solidFill>
                        </a:rPr>
                        <a:t>(7-12 team months)</a:t>
                      </a:r>
                      <a:endParaRPr lang="en-US" sz="900" i="1">
                        <a:solidFill>
                          <a:srgbClr val="02C3FE"/>
                        </a:solidFill>
                      </a:endParaRPr>
                    </a:p>
                    <a:p>
                      <a:pPr marL="177800" marR="0" lvl="0" indent="-177800" algn="l" defTabSz="711200" rtl="0" eaLnBrk="1" fontAlgn="auto" latinLnBrk="0" hangingPunct="1">
                        <a:lnSpc>
                          <a:spcPct val="100000"/>
                        </a:lnSpc>
                        <a:spcBef>
                          <a:spcPts val="0"/>
                        </a:spcBef>
                        <a:spcAft>
                          <a:spcPts val="0"/>
                        </a:spcAft>
                        <a:buClrTx/>
                        <a:buSzTx/>
                        <a:buChar char="•"/>
                        <a:tabLst/>
                        <a:defRPr/>
                      </a:pPr>
                      <a:r>
                        <a:rPr lang="en-US" sz="900" kern="1200">
                          <a:solidFill>
                            <a:srgbClr val="0D4877"/>
                          </a:solidFill>
                          <a:latin typeface="+mn-lt"/>
                          <a:ea typeface="+mn-ea"/>
                          <a:cs typeface="+mn-cs"/>
                        </a:rPr>
                        <a:t>Search engine optimization</a:t>
                      </a:r>
                    </a:p>
                    <a:p>
                      <a:pPr marL="177800" marR="0" lvl="0" indent="-177800" algn="l" defTabSz="711200" rtl="0" eaLnBrk="1" fontAlgn="auto" latinLnBrk="0" hangingPunct="1">
                        <a:lnSpc>
                          <a:spcPct val="100000"/>
                        </a:lnSpc>
                        <a:spcBef>
                          <a:spcPts val="0"/>
                        </a:spcBef>
                        <a:spcAft>
                          <a:spcPts val="0"/>
                        </a:spcAft>
                        <a:buClrTx/>
                        <a:buSzTx/>
                        <a:buChar char="•"/>
                        <a:tabLst/>
                        <a:defRPr/>
                      </a:pPr>
                      <a:r>
                        <a:rPr lang="en-US" sz="900" kern="1200">
                          <a:solidFill>
                            <a:srgbClr val="0D4877"/>
                          </a:solidFill>
                          <a:latin typeface="+mn-lt"/>
                          <a:ea typeface="+mn-ea"/>
                          <a:cs typeface="+mn-cs"/>
                        </a:rPr>
                        <a:t>Introductory Medicare 101 content with answers to basic questions</a:t>
                      </a:r>
                    </a:p>
                    <a:p>
                      <a:pPr marL="177800" marR="0" lvl="0" indent="-177800" algn="l" defTabSz="711200" rtl="0" eaLnBrk="1" fontAlgn="auto" latinLnBrk="0" hangingPunct="1">
                        <a:lnSpc>
                          <a:spcPct val="100000"/>
                        </a:lnSpc>
                        <a:spcBef>
                          <a:spcPts val="0"/>
                        </a:spcBef>
                        <a:spcAft>
                          <a:spcPts val="0"/>
                        </a:spcAft>
                        <a:buClrTx/>
                        <a:buSzTx/>
                        <a:buChar char="•"/>
                        <a:tabLst/>
                        <a:defRPr/>
                      </a:pPr>
                      <a:r>
                        <a:rPr lang="en-US" sz="900" kern="1200">
                          <a:solidFill>
                            <a:srgbClr val="507867"/>
                          </a:solidFill>
                          <a:latin typeface="+mn-lt"/>
                          <a:ea typeface="+mn-ea"/>
                          <a:cs typeface="+mn-cs"/>
                        </a:rPr>
                        <a:t>Memorable shopping experience with plan comparison tool that compares in-depth details with side-by-side view </a:t>
                      </a:r>
                      <a:r>
                        <a:rPr lang="en-US" sz="900" i="1" kern="1200">
                          <a:solidFill>
                            <a:srgbClr val="507867"/>
                          </a:solidFill>
                          <a:latin typeface="+mn-lt"/>
                          <a:ea typeface="+mn-ea"/>
                          <a:cs typeface="+mn-cs"/>
                        </a:rPr>
                        <a:t>(Medicare shopping enrollment)</a:t>
                      </a:r>
                    </a:p>
                    <a:p>
                      <a:pPr marL="177800" marR="0" lvl="0" indent="-177800" algn="l" defTabSz="711200" rtl="0" eaLnBrk="1" fontAlgn="auto" latinLnBrk="0" hangingPunct="1">
                        <a:lnSpc>
                          <a:spcPct val="100000"/>
                        </a:lnSpc>
                        <a:spcBef>
                          <a:spcPts val="0"/>
                        </a:spcBef>
                        <a:spcAft>
                          <a:spcPts val="0"/>
                        </a:spcAft>
                        <a:buClrTx/>
                        <a:buSzTx/>
                        <a:buChar char="•"/>
                        <a:tabLst/>
                        <a:defRPr/>
                      </a:pPr>
                      <a:r>
                        <a:rPr lang="en-US" sz="900" kern="1200">
                          <a:solidFill>
                            <a:srgbClr val="507867"/>
                          </a:solidFill>
                          <a:latin typeface="+mn-lt"/>
                          <a:ea typeface="+mn-ea"/>
                          <a:cs typeface="+mn-cs"/>
                        </a:rPr>
                        <a:t>Survey and existing member data for personalized plan recommendation </a:t>
                      </a:r>
                      <a:r>
                        <a:rPr lang="en-US" sz="900" i="1" kern="1200">
                          <a:solidFill>
                            <a:srgbClr val="507867"/>
                          </a:solidFill>
                          <a:latin typeface="+mn-lt"/>
                          <a:ea typeface="+mn-ea"/>
                          <a:cs typeface="+mn-cs"/>
                        </a:rPr>
                        <a:t>(Medicare shopping enrollment)</a:t>
                      </a: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813674419"/>
                  </a:ext>
                </a:extLst>
              </a:tr>
              <a:tr h="1108175">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a:solidFill>
                          <a:srgbClr val="0D4877"/>
                        </a:solidFill>
                        <a:cs typeface="Segoe UI" panose="020B0502040204020203"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rgbClr val="0D4877"/>
                          </a:solidFill>
                          <a:cs typeface="Segoe UI" panose="020B0502040204020203" pitchFamily="34" charset="0"/>
                        </a:rPr>
                        <a:t>Stay updated on prior authorization process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FontTx/>
                        <a:buNone/>
                      </a:pPr>
                      <a:r>
                        <a:rPr lang="en-US" sz="900" b="1" i="0"/>
                        <a:t>I can easily track the status of my prior authorization </a:t>
                      </a:r>
                      <a:r>
                        <a:rPr lang="en-US" sz="900" b="1" i="1">
                          <a:solidFill>
                            <a:srgbClr val="02C3FE"/>
                          </a:solidFill>
                        </a:rPr>
                        <a:t>(4-6 team months)</a:t>
                      </a:r>
                    </a:p>
                    <a:p>
                      <a:pPr marL="177800" indent="-177800">
                        <a:spcBef>
                          <a:spcPts val="0"/>
                        </a:spcBef>
                      </a:pPr>
                      <a:r>
                        <a:rPr lang="en-US" sz="900" b="0" i="0"/>
                        <a:t>Website clearly explains prior authorization process</a:t>
                      </a:r>
                    </a:p>
                    <a:p>
                      <a:pPr marL="177800" indent="-177800">
                        <a:spcBef>
                          <a:spcPts val="0"/>
                        </a:spcBef>
                      </a:pPr>
                      <a:r>
                        <a:rPr lang="en-US" sz="900" b="0" i="0"/>
                        <a:t>Automated messages when authorization is approved, denied or stalled</a:t>
                      </a:r>
                    </a:p>
                    <a:p>
                      <a:pPr marL="177800" indent="-177800">
                        <a:spcBef>
                          <a:spcPts val="0"/>
                        </a:spcBef>
                      </a:pPr>
                      <a:r>
                        <a:rPr lang="en-US" sz="900" b="0" i="0">
                          <a:solidFill>
                            <a:srgbClr val="507867"/>
                          </a:solidFill>
                        </a:rPr>
                        <a:t>Status tracker for in process prior authorizations </a:t>
                      </a:r>
                      <a:r>
                        <a:rPr lang="en-US" sz="900" b="0" i="1" kern="1200">
                          <a:solidFill>
                            <a:srgbClr val="507867"/>
                          </a:solidFill>
                          <a:latin typeface="+mn-lt"/>
                          <a:ea typeface="+mn-ea"/>
                          <a:cs typeface="+mn-cs"/>
                        </a:rPr>
                        <a:t>(ongoing initiative to create hub for authorizations and referrals)</a:t>
                      </a:r>
                      <a:r>
                        <a:rPr lang="en-US" sz="900" b="0" i="1" kern="1200" baseline="30000">
                          <a:solidFill>
                            <a:srgbClr val="507867"/>
                          </a:solidFill>
                          <a:latin typeface="+mn-lt"/>
                          <a:ea typeface="+mn-ea"/>
                          <a:cs typeface="+mn-cs"/>
                        </a:rPr>
                        <a:t>1</a:t>
                      </a:r>
                      <a:endParaRPr lang="en-US" sz="900" b="0" i="1" baseline="30000">
                        <a:solidFill>
                          <a:srgbClr val="507867"/>
                        </a:solidFill>
                      </a:endParaRPr>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tcPr>
                </a:tc>
                <a:tc>
                  <a:txBody>
                    <a:bodyPr/>
                    <a:lstStyle/>
                    <a:p>
                      <a:pPr marL="0" indent="0">
                        <a:spcBef>
                          <a:spcPts val="0"/>
                        </a:spcBef>
                        <a:buFontTx/>
                        <a:buNone/>
                      </a:pPr>
                      <a:r>
                        <a:rPr lang="en-US" sz="900" b="1" i="0"/>
                        <a:t>I only wait for prior auth. when it is required, and when procedures require it, I can easily track the status. When they get declined, BCBSMA goes above and beyond to help me I understand why and what alternatives I have </a:t>
                      </a:r>
                      <a:r>
                        <a:rPr lang="en-US" sz="900" b="1" i="1">
                          <a:solidFill>
                            <a:srgbClr val="02C3FE"/>
                          </a:solidFill>
                        </a:rPr>
                        <a:t>(4-6 team months) </a:t>
                      </a:r>
                    </a:p>
                    <a:p>
                      <a:pPr marL="177800" indent="-177800">
                        <a:spcBef>
                          <a:spcPts val="0"/>
                        </a:spcBef>
                      </a:pPr>
                      <a:r>
                        <a:rPr lang="en-US" sz="900" b="0" i="0">
                          <a:solidFill>
                            <a:srgbClr val="0D4877"/>
                          </a:solidFill>
                        </a:rPr>
                        <a:t>Automated message sent when prior authorization is submitted to explain process</a:t>
                      </a:r>
                    </a:p>
                    <a:p>
                      <a:pPr marL="177800" indent="-177800">
                        <a:spcBef>
                          <a:spcPts val="0"/>
                        </a:spcBef>
                      </a:pPr>
                      <a:r>
                        <a:rPr lang="en-US" sz="900" b="0" i="0">
                          <a:solidFill>
                            <a:srgbClr val="0D4877"/>
                          </a:solidFill>
                        </a:rPr>
                        <a:t>Fast pass waiving prior authorization requirements for providers with demonstrated efficiency records</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i="0">
                          <a:solidFill>
                            <a:srgbClr val="0D4877"/>
                          </a:solidFill>
                        </a:rPr>
                        <a:t>Members receive phone outreach about alternative providers when authorization is declined*</a:t>
                      </a:r>
                    </a:p>
                    <a:p>
                      <a:pPr marL="177800" marR="0" lvl="0" indent="-177800" algn="l" defTabSz="711200" rtl="0" eaLnBrk="1" fontAlgn="auto" latinLnBrk="0" hangingPunct="1">
                        <a:lnSpc>
                          <a:spcPct val="100000"/>
                        </a:lnSpc>
                        <a:spcBef>
                          <a:spcPts val="0"/>
                        </a:spcBef>
                        <a:spcAft>
                          <a:spcPts val="0"/>
                        </a:spcAft>
                        <a:buClrTx/>
                        <a:buSzTx/>
                        <a:tabLst/>
                        <a:defRPr/>
                      </a:pPr>
                      <a:r>
                        <a:rPr lang="en-US" sz="900" b="0" i="0">
                          <a:solidFill>
                            <a:srgbClr val="0D4877"/>
                          </a:solidFill>
                        </a:rPr>
                        <a:t>Proactively flag when prior auth is needed for chronic members*</a:t>
                      </a:r>
                    </a:p>
                  </a:txBody>
                  <a:tcP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241543153"/>
                  </a:ext>
                </a:extLst>
              </a:tr>
              <a:tr h="426221">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1">
                        <a:solidFill>
                          <a:srgbClr val="0D4877"/>
                        </a:solidFill>
                        <a:cs typeface="Segoe UI" panose="020B0502040204020203" pitchFamily="34"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a:solidFill>
                            <a:srgbClr val="0D4877"/>
                          </a:solidFill>
                          <a:cs typeface="Segoe UI" panose="020B0502040204020203" pitchFamily="34" charset="0"/>
                        </a:rPr>
                        <a:t>Total teams required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7E6E6"/>
                    </a:solidFill>
                  </a:tcPr>
                </a:tc>
                <a:tc>
                  <a:txBody>
                    <a:bodyPr/>
                    <a:lstStyle/>
                    <a:p>
                      <a:pPr marL="0" indent="0">
                        <a:spcBef>
                          <a:spcPts val="0"/>
                        </a:spcBef>
                        <a:buNone/>
                      </a:pPr>
                      <a:r>
                        <a:rPr lang="en-US" sz="1200" b="1" i="0"/>
                        <a:t>2-3 scrum teams for 1 year</a:t>
                      </a:r>
                    </a:p>
                    <a:p>
                      <a:pPr marL="0" indent="0">
                        <a:spcBef>
                          <a:spcPts val="0"/>
                        </a:spcBef>
                        <a:buNone/>
                      </a:pPr>
                      <a:r>
                        <a:rPr lang="en-US" sz="900" b="1" i="1"/>
                        <a:t>(22–32 </a:t>
                      </a:r>
                      <a:r>
                        <a:rPr lang="en-US" sz="900" b="1" i="1">
                          <a:solidFill>
                            <a:schemeClr val="tx1"/>
                          </a:solidFill>
                        </a:rPr>
                        <a:t>team months)</a:t>
                      </a:r>
                      <a:endParaRPr lang="en-US" sz="900" b="1" i="1"/>
                    </a:p>
                  </a:txBody>
                  <a:tcPr>
                    <a:lnL w="12700" cap="flat" cmpd="sng" algn="ctr">
                      <a:solidFill>
                        <a:schemeClr val="bg1"/>
                      </a:solidFill>
                      <a:prstDash val="solid"/>
                      <a:round/>
                      <a:headEnd type="none" w="med" len="med"/>
                      <a:tailEnd type="none" w="med" len="med"/>
                    </a:lnL>
                    <a:lnT w="9525" cap="flat" cmpd="sng" algn="ctr">
                      <a:solidFill>
                        <a:schemeClr val="bg2">
                          <a:lumMod val="90000"/>
                        </a:schemeClr>
                      </a:solidFill>
                      <a:prstDash val="solid"/>
                      <a:round/>
                      <a:headEnd type="none" w="med" len="med"/>
                      <a:tailEnd type="none" w="med" len="med"/>
                    </a:lnT>
                    <a:solidFill>
                      <a:schemeClr val="bg1">
                        <a:lumMod val="95000"/>
                      </a:schemeClr>
                    </a:solidFill>
                  </a:tcPr>
                </a:tc>
                <a:tc>
                  <a:txBody>
                    <a:bodyPr/>
                    <a:lstStyle/>
                    <a:p>
                      <a:pPr marL="0" indent="0">
                        <a:spcBef>
                          <a:spcPts val="0"/>
                        </a:spcBef>
                        <a:buNone/>
                      </a:pPr>
                      <a:r>
                        <a:rPr lang="en-US" sz="1200" b="1" i="0"/>
                        <a:t>1-2 scrum teams for 2 years</a:t>
                      </a:r>
                      <a:endParaRPr lang="en-US" sz="2000" b="1" i="0"/>
                    </a:p>
                    <a:p>
                      <a:pPr marL="0" indent="0">
                        <a:spcBef>
                          <a:spcPts val="0"/>
                        </a:spcBef>
                        <a:buNone/>
                      </a:pPr>
                      <a:r>
                        <a:rPr lang="en-US" sz="900" b="1" i="1"/>
                        <a:t>(31–48 </a:t>
                      </a:r>
                      <a:r>
                        <a:rPr lang="en-US" sz="900" b="1" i="1">
                          <a:solidFill>
                            <a:schemeClr val="tx1"/>
                          </a:solidFill>
                        </a:rPr>
                        <a:t>team months)</a:t>
                      </a:r>
                      <a:endParaRPr lang="en-US" sz="900" b="1" i="1"/>
                    </a:p>
                  </a:txBody>
                  <a:tcPr>
                    <a:lnT w="9525" cap="flat" cmpd="sng" algn="ctr">
                      <a:solidFill>
                        <a:schemeClr val="bg2">
                          <a:lumMod val="90000"/>
                        </a:schemeClr>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83854734"/>
                  </a:ext>
                </a:extLst>
              </a:tr>
            </a:tbl>
          </a:graphicData>
        </a:graphic>
      </p:graphicFrame>
      <p:sp>
        <p:nvSpPr>
          <p:cNvPr id="7" name="btfpCallout466056">
            <a:extLst>
              <a:ext uri="{FF2B5EF4-FFF2-40B4-BE49-F238E27FC236}">
                <a16:creationId xmlns:a16="http://schemas.microsoft.com/office/drawing/2014/main" id="{2610F2CB-8887-A568-88EC-4CC70F616718}"/>
              </a:ext>
            </a:extLst>
          </p:cNvPr>
          <p:cNvSpPr/>
          <p:nvPr/>
        </p:nvSpPr>
        <p:spPr bwMode="gray">
          <a:xfrm>
            <a:off x="9276399" y="2331748"/>
            <a:ext cx="2648897" cy="230832"/>
          </a:xfrm>
          <a:prstGeom prst="wedgeRectCallout">
            <a:avLst>
              <a:gd name="adj1" fmla="val -21143"/>
              <a:gd name="adj2" fmla="val -71834"/>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900" b="1">
                <a:solidFill>
                  <a:srgbClr val="5C5C5C"/>
                </a:solidFill>
              </a:rPr>
              <a:t>Note: </a:t>
            </a:r>
            <a:r>
              <a:rPr lang="en-US" sz="900">
                <a:solidFill>
                  <a:srgbClr val="5C5C5C"/>
                </a:solidFill>
              </a:rPr>
              <a:t>Each bullet point represents an initiative</a:t>
            </a:r>
          </a:p>
        </p:txBody>
      </p:sp>
      <p:grpSp>
        <p:nvGrpSpPr>
          <p:cNvPr id="11" name="Group 10">
            <a:extLst>
              <a:ext uri="{FF2B5EF4-FFF2-40B4-BE49-F238E27FC236}">
                <a16:creationId xmlns:a16="http://schemas.microsoft.com/office/drawing/2014/main" id="{2B03F2AE-590D-C454-AE59-68FEC082209C}"/>
              </a:ext>
            </a:extLst>
          </p:cNvPr>
          <p:cNvGrpSpPr/>
          <p:nvPr/>
        </p:nvGrpSpPr>
        <p:grpSpPr>
          <a:xfrm>
            <a:off x="10006105" y="5870987"/>
            <a:ext cx="1919195" cy="859818"/>
            <a:chOff x="8410315" y="119250"/>
            <a:chExt cx="1660129" cy="642355"/>
          </a:xfrm>
        </p:grpSpPr>
        <p:sp>
          <p:nvSpPr>
            <p:cNvPr id="12" name="btfpHighlightRectangle858293">
              <a:extLst>
                <a:ext uri="{FF2B5EF4-FFF2-40B4-BE49-F238E27FC236}">
                  <a16:creationId xmlns:a16="http://schemas.microsoft.com/office/drawing/2014/main" id="{9FD41D45-7998-0788-15D9-8937B24D3E5C}"/>
                </a:ext>
              </a:extLst>
            </p:cNvPr>
            <p:cNvSpPr/>
            <p:nvPr>
              <p:custDataLst>
                <p:tags r:id="rId6"/>
              </p:custDataLst>
            </p:nvPr>
          </p:nvSpPr>
          <p:spPr bwMode="gray">
            <a:xfrm>
              <a:off x="8410315" y="119250"/>
              <a:ext cx="1660129" cy="642355"/>
            </a:xfrm>
            <a:prstGeom prst="rect">
              <a:avLst/>
            </a:prstGeom>
            <a:solidFill>
              <a:srgbClr val="FFFFFF"/>
            </a:solidFill>
            <a:ln w="19050" cap="flat" cmpd="sng" algn="ctr">
              <a:solidFill>
                <a:srgbClr val="0D487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000000"/>
                </a:solidFill>
              </a:endParaRPr>
            </a:p>
          </p:txBody>
        </p:sp>
        <p:sp>
          <p:nvSpPr>
            <p:cNvPr id="31" name="btfpBulletedList171383">
              <a:extLst>
                <a:ext uri="{FF2B5EF4-FFF2-40B4-BE49-F238E27FC236}">
                  <a16:creationId xmlns:a16="http://schemas.microsoft.com/office/drawing/2014/main" id="{B501F1FE-11FB-BAFF-F176-77108F0D1D4C}"/>
                </a:ext>
              </a:extLst>
            </p:cNvPr>
            <p:cNvSpPr txBox="1"/>
            <p:nvPr>
              <p:custDataLst>
                <p:tags r:id="rId7"/>
              </p:custDataLst>
            </p:nvPr>
          </p:nvSpPr>
          <p:spPr bwMode="gray">
            <a:xfrm>
              <a:off x="8410315" y="119251"/>
              <a:ext cx="1660128" cy="241980"/>
            </a:xfrm>
            <a:prstGeom prst="rect">
              <a:avLst/>
            </a:prstGeom>
            <a:noFill/>
          </p:spPr>
          <p:txBody>
            <a:bodyPr vert="horz" wrap="square" lIns="36000" tIns="36000" rIns="36000" bIns="36000" rtlCol="0">
              <a:spAutoFit/>
            </a:bodyPr>
            <a:lstStyle/>
            <a:p>
              <a:pPr marL="0" indent="0" algn="ctr">
                <a:buNone/>
              </a:pPr>
              <a:r>
                <a:rPr lang="en-US" sz="1100" b="1" u="sng"/>
                <a:t>Key:</a:t>
              </a:r>
            </a:p>
          </p:txBody>
        </p:sp>
      </p:grpSp>
      <p:sp>
        <p:nvSpPr>
          <p:cNvPr id="32" name="btfpBulletedList968040">
            <a:extLst>
              <a:ext uri="{FF2B5EF4-FFF2-40B4-BE49-F238E27FC236}">
                <a16:creationId xmlns:a16="http://schemas.microsoft.com/office/drawing/2014/main" id="{C4D7E316-3437-0BE9-35D4-17988F6E29BA}"/>
              </a:ext>
            </a:extLst>
          </p:cNvPr>
          <p:cNvSpPr txBox="1"/>
          <p:nvPr>
            <p:custDataLst>
              <p:tags r:id="rId4"/>
            </p:custDataLst>
          </p:nvPr>
        </p:nvSpPr>
        <p:spPr bwMode="gray">
          <a:xfrm>
            <a:off x="10006103" y="6326933"/>
            <a:ext cx="1919195" cy="211203"/>
          </a:xfrm>
          <a:prstGeom prst="rect">
            <a:avLst/>
          </a:prstGeom>
          <a:noFill/>
        </p:spPr>
        <p:txBody>
          <a:bodyPr vert="horz" wrap="square" lIns="36000" tIns="36000" rIns="36000" bIns="36000" rtlCol="0">
            <a:spAutoFit/>
          </a:bodyPr>
          <a:lstStyle/>
          <a:p>
            <a:pPr marL="0" indent="0" algn="ctr">
              <a:spcBef>
                <a:spcPts val="600"/>
              </a:spcBef>
              <a:buNone/>
            </a:pPr>
            <a:r>
              <a:rPr lang="en-US" sz="900"/>
              <a:t>**AI-related initiative</a:t>
            </a:r>
          </a:p>
        </p:txBody>
      </p:sp>
      <p:sp>
        <p:nvSpPr>
          <p:cNvPr id="33" name="TextBox 32">
            <a:extLst>
              <a:ext uri="{FF2B5EF4-FFF2-40B4-BE49-F238E27FC236}">
                <a16:creationId xmlns:a16="http://schemas.microsoft.com/office/drawing/2014/main" id="{5951D6BE-A4C8-DE03-3265-0ED4CB9895B5}"/>
              </a:ext>
            </a:extLst>
          </p:cNvPr>
          <p:cNvSpPr txBox="1"/>
          <p:nvPr/>
        </p:nvSpPr>
        <p:spPr bwMode="gray">
          <a:xfrm>
            <a:off x="10006103" y="6115363"/>
            <a:ext cx="1919195" cy="230832"/>
          </a:xfrm>
          <a:prstGeom prst="rect">
            <a:avLst/>
          </a:prstGeom>
          <a:noFill/>
        </p:spPr>
        <p:txBody>
          <a:bodyPr wrap="square">
            <a:spAutoFit/>
          </a:bodyPr>
          <a:lstStyle/>
          <a:p>
            <a:pPr marL="0" indent="0" algn="ctr">
              <a:spcBef>
                <a:spcPts val="600"/>
              </a:spcBef>
              <a:buNone/>
            </a:pPr>
            <a:r>
              <a:rPr lang="en-US" sz="900"/>
              <a:t>*Navigation-related initiative</a:t>
            </a:r>
          </a:p>
        </p:txBody>
      </p:sp>
      <p:sp>
        <p:nvSpPr>
          <p:cNvPr id="34" name="btfpBulletedList968040">
            <a:extLst>
              <a:ext uri="{FF2B5EF4-FFF2-40B4-BE49-F238E27FC236}">
                <a16:creationId xmlns:a16="http://schemas.microsoft.com/office/drawing/2014/main" id="{84E278C8-D31A-77AD-76A3-C4385FAB0B11}"/>
              </a:ext>
            </a:extLst>
          </p:cNvPr>
          <p:cNvSpPr txBox="1"/>
          <p:nvPr>
            <p:custDataLst>
              <p:tags r:id="rId5"/>
            </p:custDataLst>
          </p:nvPr>
        </p:nvSpPr>
        <p:spPr bwMode="gray">
          <a:xfrm>
            <a:off x="10006101" y="6489059"/>
            <a:ext cx="1919195" cy="211203"/>
          </a:xfrm>
          <a:prstGeom prst="rect">
            <a:avLst/>
          </a:prstGeom>
          <a:noFill/>
        </p:spPr>
        <p:txBody>
          <a:bodyPr vert="horz" wrap="square" lIns="36000" tIns="36000" rIns="36000" bIns="36000" rtlCol="0">
            <a:spAutoFit/>
          </a:bodyPr>
          <a:lstStyle/>
          <a:p>
            <a:pPr marL="0" indent="0" algn="ctr">
              <a:spcBef>
                <a:spcPts val="600"/>
              </a:spcBef>
              <a:buNone/>
            </a:pPr>
            <a:r>
              <a:rPr lang="en-US" sz="900" i="1">
                <a:solidFill>
                  <a:srgbClr val="507867"/>
                </a:solidFill>
              </a:rPr>
              <a:t>Related BCBS ongoing initiative</a:t>
            </a:r>
            <a:r>
              <a:rPr lang="en-US" sz="900" i="1" baseline="30000">
                <a:solidFill>
                  <a:srgbClr val="507867"/>
                </a:solidFill>
              </a:rPr>
              <a:t>2</a:t>
            </a:r>
          </a:p>
        </p:txBody>
      </p:sp>
    </p:spTree>
    <p:custDataLst>
      <p:tags r:id="rId1"/>
    </p:custDataLst>
    <p:extLst>
      <p:ext uri="{BB962C8B-B14F-4D97-AF65-F5344CB8AC3E}">
        <p14:creationId xmlns:p14="http://schemas.microsoft.com/office/powerpoint/2010/main" val="1357098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Engagement strategy roadmap: Air traffic control for omnichannel member communications</a:t>
            </a: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3581688640"/>
              </p:ext>
            </p:extLst>
          </p:nvPr>
        </p:nvGraphicFramePr>
        <p:xfrm>
          <a:off x="506028" y="1537129"/>
          <a:ext cx="11152568" cy="5120640"/>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267910">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25123">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We strive to orchestrate an omnichannel experience tailored to situations and segments, with coordination across episodes and teams</a:t>
                      </a: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mn-lt"/>
                          <a:ea typeface="+mn-ea"/>
                          <a:cs typeface="+mn-cs"/>
                        </a:rPr>
                        <a:t>We strive to orchestrate an omnichannel experience tailored to individual member needs, with one platform to centralize and deliver communications across the entire consumer journey</a:t>
                      </a:r>
                    </a:p>
                  </a:txBody>
                  <a:tcPr anchor="ct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309780">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Develop high-level engagement goals and strategy</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Align on engagement goals and strategic approach by channel for each episode and member segment.  Communicate goals/strategy across organization to build alignment.</a:t>
                      </a:r>
                      <a:endParaRPr lang="en-US" sz="1200" b="0" i="1" u="none"/>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2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indent="0">
                        <a:buNone/>
                      </a:pPr>
                      <a:r>
                        <a:rPr lang="en-US" sz="1200" b="1" i="0" u="none"/>
                        <a:t>Predictive analytics selects optimal channel and enables seamless transition between channels</a:t>
                      </a:r>
                      <a:endParaRPr lang="en-US" sz="1200" b="0" i="0" u="none"/>
                    </a:p>
                    <a:p>
                      <a:pPr marL="0" indent="0">
                        <a:buNone/>
                      </a:pPr>
                      <a:r>
                        <a:rPr lang="en-US" sz="1200" b="0" i="1" u="none"/>
                        <a:t>Based on member’s segment, episode, situation, and preferences, system automatically selects the optimal channel for communication (e.g., SMS, email, live phone call, etc.)</a:t>
                      </a:r>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309780">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Create guidelines for channel selection by episode, situation, and member segment</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Decide which situations require higher-touch interactions (e.g., explaining prior authorization rejection), when to switch channels / route to human, and how to do so; </a:t>
                      </a:r>
                      <a:r>
                        <a:rPr lang="en-US" sz="1200" b="0" i="1" u="none"/>
                        <a:t>streamline and utilize members’ communication preferences </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Scale integrated strategy for personalized omnichannel campaigns and governance model</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Implement organization-wide omnichannel strategy and governance approach; integrate data for personas, journey maps and interactions at the member level in DAL/CAR and customize campaigns accordingly</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488387">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200" b="1" i="0"/>
                        <a:t>Test integrated strategy for personalized omnichannel campaigns and governance model</a:t>
                      </a:r>
                    </a:p>
                    <a:p>
                      <a:pPr marL="0" indent="0">
                        <a:buNone/>
                      </a:pPr>
                      <a:r>
                        <a:rPr lang="en-US" sz="1200" b="0" i="1"/>
                        <a:t>For select episodes, create a personalized campaign (i.e., optimal content, channels), select a governance approach (e.g., coordinated, collaborative, controlled) and establishes feedback mechanisms to test-and-learn; ensure tech and cross-function integration is in place for A/B testing</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indent="0">
                        <a:buNone/>
                      </a:pPr>
                      <a:r>
                        <a:rPr lang="en-US" sz="1200" b="1" i="0"/>
                        <a:t>Scale a single platform for complete orchestration and predictive analytics of omnichannel communication </a:t>
                      </a:r>
                    </a:p>
                    <a:p>
                      <a:pPr marL="0" indent="0">
                        <a:buNone/>
                      </a:pPr>
                      <a:r>
                        <a:rPr lang="en-US" sz="1200" b="0" i="1"/>
                        <a:t>Build on CCA and CIM work to centralize omnichannel communications into one platform for all teams across the organization; implement predictive AI, next best action, and other analytics to determine the optimal channel, message and time to communicate with members</a:t>
                      </a:r>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685800" y="999055"/>
            <a:ext cx="10972800" cy="565218"/>
          </a:xfrm>
          <a:prstGeom prst="rect">
            <a:avLst/>
          </a:prstGeom>
          <a:noFill/>
        </p:spPr>
        <p:txBody>
          <a:bodyPr vert="horz" wrap="square" lIns="36036" tIns="36036" rIns="36036" bIns="36036" rtlCol="0" anchor="t">
            <a:spAutoFit/>
          </a:bodyPr>
          <a:lstStyle/>
          <a:p>
            <a:pPr marL="90729" indent="-90729" algn="ctr">
              <a:spcBef>
                <a:spcPts val="0"/>
              </a:spcBef>
              <a:buNone/>
            </a:pPr>
            <a:r>
              <a:rPr lang="en-US" sz="1600" b="1" i="1"/>
              <a:t>“Deliver a personalized and omnichannel consumer experience via the optimal channel(s) for each individual member across all interactions, making it easy to navigate within and across channels”</a:t>
            </a:r>
          </a:p>
        </p:txBody>
      </p:sp>
      <p:grpSp>
        <p:nvGrpSpPr>
          <p:cNvPr id="69" name="btfpIcon892898">
            <a:extLst>
              <a:ext uri="{FF2B5EF4-FFF2-40B4-BE49-F238E27FC236}">
                <a16:creationId xmlns:a16="http://schemas.microsoft.com/office/drawing/2014/main" id="{8D1673E9-F408-F210-06DE-9652A9A5D58A}"/>
              </a:ext>
            </a:extLst>
          </p:cNvPr>
          <p:cNvGrpSpPr>
            <a:grpSpLocks noChangeAspect="1"/>
          </p:cNvGrpSpPr>
          <p:nvPr>
            <p:custDataLst>
              <p:tags r:id="rId4"/>
            </p:custDataLst>
          </p:nvPr>
        </p:nvGrpSpPr>
        <p:grpSpPr>
          <a:xfrm>
            <a:off x="920079" y="4084503"/>
            <a:ext cx="816864" cy="816865"/>
            <a:chOff x="685800" y="6534035"/>
            <a:chExt cx="1081088" cy="1081089"/>
          </a:xfrm>
        </p:grpSpPr>
        <p:sp>
          <p:nvSpPr>
            <p:cNvPr id="68" name="btfpIconCircle892898">
              <a:extLst>
                <a:ext uri="{FF2B5EF4-FFF2-40B4-BE49-F238E27FC236}">
                  <a16:creationId xmlns:a16="http://schemas.microsoft.com/office/drawing/2014/main" id="{F80D7837-E270-D9DC-4E48-C31DDB33BE25}"/>
                </a:ext>
              </a:extLst>
            </p:cNvPr>
            <p:cNvSpPr>
              <a:spLocks/>
            </p:cNvSpPr>
            <p:nvPr/>
          </p:nvSpPr>
          <p:spPr bwMode="gray">
            <a:xfrm>
              <a:off x="685800" y="6534035"/>
              <a:ext cx="1081088" cy="1081089"/>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7" name="btfpIconLines892898">
              <a:extLst>
                <a:ext uri="{FF2B5EF4-FFF2-40B4-BE49-F238E27FC236}">
                  <a16:creationId xmlns:a16="http://schemas.microsoft.com/office/drawing/2014/main" id="{AE8C30E1-E1A9-4850-9ADC-0952CCCFA926}"/>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685800" y="6534035"/>
              <a:ext cx="1081088" cy="1081088"/>
            </a:xfrm>
            <a:prstGeom prst="rect">
              <a:avLst/>
            </a:prstGeom>
          </p:spPr>
        </p:pic>
      </p:grpSp>
      <p:grpSp>
        <p:nvGrpSpPr>
          <p:cNvPr id="64" name="btfpIcon576473">
            <a:extLst>
              <a:ext uri="{FF2B5EF4-FFF2-40B4-BE49-F238E27FC236}">
                <a16:creationId xmlns:a16="http://schemas.microsoft.com/office/drawing/2014/main" id="{0624AE23-D12E-132A-F352-9E0BDAA4B021}"/>
              </a:ext>
            </a:extLst>
          </p:cNvPr>
          <p:cNvGrpSpPr>
            <a:grpSpLocks noChangeAspect="1"/>
          </p:cNvGrpSpPr>
          <p:nvPr>
            <p:custDataLst>
              <p:tags r:id="rId5"/>
            </p:custDataLst>
          </p:nvPr>
        </p:nvGrpSpPr>
        <p:grpSpPr>
          <a:xfrm>
            <a:off x="6364693" y="5504688"/>
            <a:ext cx="816864" cy="816864"/>
            <a:chOff x="685800" y="1270000"/>
            <a:chExt cx="1081088" cy="1081088"/>
          </a:xfrm>
        </p:grpSpPr>
        <p:sp>
          <p:nvSpPr>
            <p:cNvPr id="63" name="btfpIconCircle576473">
              <a:extLst>
                <a:ext uri="{FF2B5EF4-FFF2-40B4-BE49-F238E27FC236}">
                  <a16:creationId xmlns:a16="http://schemas.microsoft.com/office/drawing/2014/main" id="{0C3EAB5B-BD63-971A-62A9-DFC2185A32E0}"/>
                </a:ext>
              </a:extLst>
            </p:cNvPr>
            <p:cNvSpPr>
              <a:spLocks/>
            </p:cNvSpPr>
            <p:nvPr/>
          </p:nvSpPr>
          <p:spPr bwMode="gray">
            <a:xfrm>
              <a:off x="685800" y="127000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2" name="btfpIconLines576473">
              <a:extLst>
                <a:ext uri="{FF2B5EF4-FFF2-40B4-BE49-F238E27FC236}">
                  <a16:creationId xmlns:a16="http://schemas.microsoft.com/office/drawing/2014/main" id="{C851AFDC-B6C3-34A0-C232-30D3DFC3625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685800" y="1270000"/>
              <a:ext cx="1081088" cy="1081088"/>
            </a:xfrm>
            <a:prstGeom prst="rect">
              <a:avLst/>
            </a:prstGeom>
          </p:spPr>
        </p:pic>
      </p:grpSp>
      <p:grpSp>
        <p:nvGrpSpPr>
          <p:cNvPr id="83" name="btfpIcon138644">
            <a:extLst>
              <a:ext uri="{FF2B5EF4-FFF2-40B4-BE49-F238E27FC236}">
                <a16:creationId xmlns:a16="http://schemas.microsoft.com/office/drawing/2014/main" id="{62A37B80-380D-6595-13A8-EB1F14392654}"/>
              </a:ext>
            </a:extLst>
          </p:cNvPr>
          <p:cNvGrpSpPr>
            <a:grpSpLocks noChangeAspect="1"/>
          </p:cNvGrpSpPr>
          <p:nvPr>
            <p:custDataLst>
              <p:tags r:id="rId6"/>
            </p:custDataLst>
          </p:nvPr>
        </p:nvGrpSpPr>
        <p:grpSpPr>
          <a:xfrm>
            <a:off x="6364693" y="4091940"/>
            <a:ext cx="816864" cy="816864"/>
            <a:chOff x="685800" y="1270000"/>
            <a:chExt cx="1081088" cy="1081088"/>
          </a:xfrm>
        </p:grpSpPr>
        <p:sp>
          <p:nvSpPr>
            <p:cNvPr id="84" name="btfpIconCircle138644">
              <a:extLst>
                <a:ext uri="{FF2B5EF4-FFF2-40B4-BE49-F238E27FC236}">
                  <a16:creationId xmlns:a16="http://schemas.microsoft.com/office/drawing/2014/main" id="{65FEA912-1C81-05AF-6C84-0AB17F750D1C}"/>
                </a:ext>
              </a:extLst>
            </p:cNvPr>
            <p:cNvSpPr>
              <a:spLocks/>
            </p:cNvSpPr>
            <p:nvPr/>
          </p:nvSpPr>
          <p:spPr bwMode="gray">
            <a:xfrm>
              <a:off x="685800" y="127000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85" name="btfpIconLines138644">
              <a:extLst>
                <a:ext uri="{FF2B5EF4-FFF2-40B4-BE49-F238E27FC236}">
                  <a16:creationId xmlns:a16="http://schemas.microsoft.com/office/drawing/2014/main" id="{BB87FED8-D342-CEC1-3459-94F363903323}"/>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685800" y="1270000"/>
              <a:ext cx="1081088" cy="1081088"/>
            </a:xfrm>
            <a:prstGeom prst="rect">
              <a:avLst/>
            </a:prstGeom>
          </p:spPr>
        </p:pic>
      </p:grpSp>
      <p:grpSp>
        <p:nvGrpSpPr>
          <p:cNvPr id="119" name="btfpIcon606805">
            <a:extLst>
              <a:ext uri="{FF2B5EF4-FFF2-40B4-BE49-F238E27FC236}">
                <a16:creationId xmlns:a16="http://schemas.microsoft.com/office/drawing/2014/main" id="{6F300E57-48A5-8743-91C1-DB8C020C2076}"/>
              </a:ext>
            </a:extLst>
          </p:cNvPr>
          <p:cNvGrpSpPr>
            <a:grpSpLocks noChangeAspect="1"/>
          </p:cNvGrpSpPr>
          <p:nvPr>
            <p:custDataLst>
              <p:tags r:id="rId7"/>
            </p:custDataLst>
          </p:nvPr>
        </p:nvGrpSpPr>
        <p:grpSpPr>
          <a:xfrm>
            <a:off x="874734" y="5387078"/>
            <a:ext cx="816865" cy="816865"/>
            <a:chOff x="685800" y="1270001"/>
            <a:chExt cx="816865" cy="816865"/>
          </a:xfrm>
        </p:grpSpPr>
        <p:sp>
          <p:nvSpPr>
            <p:cNvPr id="118" name="btfpIconCircle606805">
              <a:extLst>
                <a:ext uri="{FF2B5EF4-FFF2-40B4-BE49-F238E27FC236}">
                  <a16:creationId xmlns:a16="http://schemas.microsoft.com/office/drawing/2014/main" id="{156566E9-6021-47E2-965D-7A47F87D14DE}"/>
                </a:ext>
              </a:extLst>
            </p:cNvPr>
            <p:cNvSpPr>
              <a:spLocks/>
            </p:cNvSpPr>
            <p:nvPr/>
          </p:nvSpPr>
          <p:spPr bwMode="gray">
            <a:xfrm>
              <a:off x="685800" y="1270001"/>
              <a:ext cx="816865" cy="816865"/>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17" name="btfpIconLines606805">
              <a:extLst>
                <a:ext uri="{FF2B5EF4-FFF2-40B4-BE49-F238E27FC236}">
                  <a16:creationId xmlns:a16="http://schemas.microsoft.com/office/drawing/2014/main" id="{1050BF8C-2B12-859C-DB39-F597294DD03E}"/>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85800" y="1270001"/>
              <a:ext cx="816865" cy="816865"/>
            </a:xfrm>
            <a:prstGeom prst="rect">
              <a:avLst/>
            </a:prstGeom>
          </p:spPr>
        </p:pic>
      </p:grpSp>
      <p:grpSp>
        <p:nvGrpSpPr>
          <p:cNvPr id="114" name="btfpIcon509624">
            <a:extLst>
              <a:ext uri="{FF2B5EF4-FFF2-40B4-BE49-F238E27FC236}">
                <a16:creationId xmlns:a16="http://schemas.microsoft.com/office/drawing/2014/main" id="{938BFD48-2979-1B42-C3DC-5ED435AAA12B}"/>
              </a:ext>
            </a:extLst>
          </p:cNvPr>
          <p:cNvGrpSpPr>
            <a:grpSpLocks noChangeAspect="1"/>
          </p:cNvGrpSpPr>
          <p:nvPr>
            <p:custDataLst>
              <p:tags r:id="rId8"/>
            </p:custDataLst>
          </p:nvPr>
        </p:nvGrpSpPr>
        <p:grpSpPr>
          <a:xfrm>
            <a:off x="6364693" y="2588709"/>
            <a:ext cx="816865" cy="816865"/>
            <a:chOff x="6343668" y="2588709"/>
            <a:chExt cx="816865" cy="816865"/>
          </a:xfrm>
        </p:grpSpPr>
        <p:sp>
          <p:nvSpPr>
            <p:cNvPr id="113" name="btfpIconCircle509624">
              <a:extLst>
                <a:ext uri="{FF2B5EF4-FFF2-40B4-BE49-F238E27FC236}">
                  <a16:creationId xmlns:a16="http://schemas.microsoft.com/office/drawing/2014/main" id="{0A4FBD38-00FF-7C93-E0EC-B683EB38FA68}"/>
                </a:ext>
              </a:extLst>
            </p:cNvPr>
            <p:cNvSpPr>
              <a:spLocks/>
            </p:cNvSpPr>
            <p:nvPr/>
          </p:nvSpPr>
          <p:spPr bwMode="gray">
            <a:xfrm>
              <a:off x="6343668" y="2588709"/>
              <a:ext cx="816865" cy="816865"/>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12" name="btfpIconLines509624">
              <a:extLst>
                <a:ext uri="{FF2B5EF4-FFF2-40B4-BE49-F238E27FC236}">
                  <a16:creationId xmlns:a16="http://schemas.microsoft.com/office/drawing/2014/main" id="{3754CDCA-186D-680F-0FFC-AEEA49349BB7}"/>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343668" y="2588709"/>
              <a:ext cx="816865" cy="816865"/>
            </a:xfrm>
            <a:prstGeom prst="rect">
              <a:avLst/>
            </a:prstGeom>
          </p:spPr>
        </p:pic>
      </p:grpSp>
      <p:grpSp>
        <p:nvGrpSpPr>
          <p:cNvPr id="14" name="btfpIcon695223">
            <a:extLst>
              <a:ext uri="{FF2B5EF4-FFF2-40B4-BE49-F238E27FC236}">
                <a16:creationId xmlns:a16="http://schemas.microsoft.com/office/drawing/2014/main" id="{A3604E82-C1EB-ACDB-C361-0B6DB84AB1B3}"/>
              </a:ext>
            </a:extLst>
          </p:cNvPr>
          <p:cNvGrpSpPr>
            <a:grpSpLocks noChangeAspect="1"/>
          </p:cNvGrpSpPr>
          <p:nvPr>
            <p:custDataLst>
              <p:tags r:id="rId9"/>
            </p:custDataLst>
          </p:nvPr>
        </p:nvGrpSpPr>
        <p:grpSpPr>
          <a:xfrm>
            <a:off x="874733" y="2753609"/>
            <a:ext cx="816866" cy="816866"/>
            <a:chOff x="874733" y="2753609"/>
            <a:chExt cx="816866" cy="816866"/>
          </a:xfrm>
        </p:grpSpPr>
        <p:sp>
          <p:nvSpPr>
            <p:cNvPr id="13" name="btfpIconCircle695223">
              <a:extLst>
                <a:ext uri="{FF2B5EF4-FFF2-40B4-BE49-F238E27FC236}">
                  <a16:creationId xmlns:a16="http://schemas.microsoft.com/office/drawing/2014/main" id="{116B548C-F3CB-6CB4-EC9B-1E8214265820}"/>
                </a:ext>
              </a:extLst>
            </p:cNvPr>
            <p:cNvSpPr>
              <a:spLocks/>
            </p:cNvSpPr>
            <p:nvPr/>
          </p:nvSpPr>
          <p:spPr bwMode="gray">
            <a:xfrm>
              <a:off x="874733" y="2753609"/>
              <a:ext cx="816866" cy="816866"/>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2" name="btfpIconLines695223">
              <a:extLst>
                <a:ext uri="{FF2B5EF4-FFF2-40B4-BE49-F238E27FC236}">
                  <a16:creationId xmlns:a16="http://schemas.microsoft.com/office/drawing/2014/main" id="{CF46FD03-4DF7-6144-7800-7847687085F7}"/>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874733" y="2753609"/>
              <a:ext cx="816866" cy="816866"/>
            </a:xfrm>
            <a:prstGeom prst="rect">
              <a:avLst/>
            </a:prstGeom>
          </p:spPr>
        </p:pic>
      </p:grpSp>
    </p:spTree>
    <p:custDataLst>
      <p:tags r:id="rId1"/>
    </p:custDataLst>
    <p:extLst>
      <p:ext uri="{BB962C8B-B14F-4D97-AF65-F5344CB8AC3E}">
        <p14:creationId xmlns:p14="http://schemas.microsoft.com/office/powerpoint/2010/main" val="3022048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 name="btfpColumnIndicatorGroup2">
            <a:extLst>
              <a:ext uri="{FF2B5EF4-FFF2-40B4-BE49-F238E27FC236}">
                <a16:creationId xmlns:a16="http://schemas.microsoft.com/office/drawing/2014/main" id="{5C827676-D37B-2CAA-576C-8F7F713527E1}"/>
              </a:ext>
            </a:extLst>
          </p:cNvPr>
          <p:cNvGrpSpPr/>
          <p:nvPr/>
        </p:nvGrpSpPr>
        <p:grpSpPr>
          <a:xfrm>
            <a:off x="0" y="6926580"/>
            <a:ext cx="12192000" cy="137160"/>
            <a:chOff x="0" y="6926580"/>
            <a:chExt cx="12192000" cy="137160"/>
          </a:xfrm>
        </p:grpSpPr>
        <p:sp>
          <p:nvSpPr>
            <p:cNvPr id="224" name="btfpColumnGapBlocker849521">
              <a:extLst>
                <a:ext uri="{FF2B5EF4-FFF2-40B4-BE49-F238E27FC236}">
                  <a16:creationId xmlns:a16="http://schemas.microsoft.com/office/drawing/2014/main" id="{A867D2EB-F161-29C8-B717-2B0487B0A823}"/>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2" name="btfpColumnGapBlocker885883">
              <a:extLst>
                <a:ext uri="{FF2B5EF4-FFF2-40B4-BE49-F238E27FC236}">
                  <a16:creationId xmlns:a16="http://schemas.microsoft.com/office/drawing/2014/main" id="{172775BB-5DB8-860B-3783-B91612AE5612}"/>
                </a:ext>
              </a:extLst>
            </p:cNvPr>
            <p:cNvSpPr/>
            <p:nvPr/>
          </p:nvSpPr>
          <p:spPr bwMode="gray">
            <a:xfrm>
              <a:off x="87820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20" name="btfpColumnIndicator864436">
              <a:extLst>
                <a:ext uri="{FF2B5EF4-FFF2-40B4-BE49-F238E27FC236}">
                  <a16:creationId xmlns:a16="http://schemas.microsoft.com/office/drawing/2014/main" id="{C538B985-B83E-C576-9E82-7030FC4E085C}"/>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8" name="btfpColumnIndicator894738">
              <a:extLst>
                <a:ext uri="{FF2B5EF4-FFF2-40B4-BE49-F238E27FC236}">
                  <a16:creationId xmlns:a16="http://schemas.microsoft.com/office/drawing/2014/main" id="{05BC548B-7767-1E58-A6C1-0A4BF5701D6C}"/>
                </a:ext>
              </a:extLst>
            </p:cNvPr>
            <p:cNvCxnSpPr/>
            <p:nvPr/>
          </p:nvCxnSpPr>
          <p:spPr bwMode="gray">
            <a:xfrm flipV="1">
              <a:off x="93154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6" name="btfpColumnGapBlocker816593">
              <a:extLst>
                <a:ext uri="{FF2B5EF4-FFF2-40B4-BE49-F238E27FC236}">
                  <a16:creationId xmlns:a16="http://schemas.microsoft.com/office/drawing/2014/main" id="{476C5028-5719-6396-76B4-FB5069CE6392}"/>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4" name="btfpColumnIndicator297628">
              <a:extLst>
                <a:ext uri="{FF2B5EF4-FFF2-40B4-BE49-F238E27FC236}">
                  <a16:creationId xmlns:a16="http://schemas.microsoft.com/office/drawing/2014/main" id="{513C5438-3106-E0DB-E590-631CF7B12918}"/>
                </a:ext>
              </a:extLst>
            </p:cNvPr>
            <p:cNvCxnSpPr/>
            <p:nvPr/>
          </p:nvCxnSpPr>
          <p:spPr bwMode="gray">
            <a:xfrm flipV="1">
              <a:off x="87820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2" name="btfpColumnIndicator871799">
              <a:extLst>
                <a:ext uri="{FF2B5EF4-FFF2-40B4-BE49-F238E27FC236}">
                  <a16:creationId xmlns:a16="http://schemas.microsoft.com/office/drawing/2014/main" id="{645B74D0-6A8A-F417-4F46-ED6B565DB5BD}"/>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0" name="btfpColumnGapBlocker585786">
              <a:extLst>
                <a:ext uri="{FF2B5EF4-FFF2-40B4-BE49-F238E27FC236}">
                  <a16:creationId xmlns:a16="http://schemas.microsoft.com/office/drawing/2014/main" id="{494A9C3C-9CF1-B69D-12B5-901CFB70760E}"/>
                </a:ext>
              </a:extLst>
            </p:cNvPr>
            <p:cNvSpPr/>
            <p:nvPr/>
          </p:nvSpPr>
          <p:spPr bwMode="gray">
            <a:xfrm>
              <a:off x="30289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8" name="btfpColumnIndicator235607">
              <a:extLst>
                <a:ext uri="{FF2B5EF4-FFF2-40B4-BE49-F238E27FC236}">
                  <a16:creationId xmlns:a16="http://schemas.microsoft.com/office/drawing/2014/main" id="{947DB298-A263-61A2-AD48-A6EF8ECC217D}"/>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6" name="btfpColumnIndicator354154">
              <a:extLst>
                <a:ext uri="{FF2B5EF4-FFF2-40B4-BE49-F238E27FC236}">
                  <a16:creationId xmlns:a16="http://schemas.microsoft.com/office/drawing/2014/main" id="{550EC6FF-0BEC-356A-1B2D-0483F3AAFF24}"/>
                </a:ext>
              </a:extLst>
            </p:cNvPr>
            <p:cNvCxnSpPr/>
            <p:nvPr/>
          </p:nvCxnSpPr>
          <p:spPr bwMode="gray">
            <a:xfrm flipV="1">
              <a:off x="35623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4" name="btfpColumnGapBlocker407637">
              <a:extLst>
                <a:ext uri="{FF2B5EF4-FFF2-40B4-BE49-F238E27FC236}">
                  <a16:creationId xmlns:a16="http://schemas.microsoft.com/office/drawing/2014/main" id="{DA16E8EB-9CAD-CC8D-0222-2075A86B541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2" name="btfpColumnIndicator469699">
              <a:extLst>
                <a:ext uri="{FF2B5EF4-FFF2-40B4-BE49-F238E27FC236}">
                  <a16:creationId xmlns:a16="http://schemas.microsoft.com/office/drawing/2014/main" id="{54E058FC-68BE-06F2-4E34-329E7809768F}"/>
                </a:ext>
              </a:extLst>
            </p:cNvPr>
            <p:cNvCxnSpPr/>
            <p:nvPr/>
          </p:nvCxnSpPr>
          <p:spPr bwMode="gray">
            <a:xfrm flipV="1">
              <a:off x="30289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0" name="btfpColumnIndicator580998">
              <a:extLst>
                <a:ext uri="{FF2B5EF4-FFF2-40B4-BE49-F238E27FC236}">
                  <a16:creationId xmlns:a16="http://schemas.microsoft.com/office/drawing/2014/main" id="{B94BAF02-CBC3-51EF-F690-4064C8D73986}"/>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25" name="btfpColumnIndicatorGroup1">
            <a:extLst>
              <a:ext uri="{FF2B5EF4-FFF2-40B4-BE49-F238E27FC236}">
                <a16:creationId xmlns:a16="http://schemas.microsoft.com/office/drawing/2014/main" id="{BACEBF8B-AE97-1B6E-E4DD-56F4F92543C0}"/>
              </a:ext>
            </a:extLst>
          </p:cNvPr>
          <p:cNvGrpSpPr/>
          <p:nvPr/>
        </p:nvGrpSpPr>
        <p:grpSpPr>
          <a:xfrm>
            <a:off x="0" y="-205740"/>
            <a:ext cx="12192000" cy="137160"/>
            <a:chOff x="0" y="-205740"/>
            <a:chExt cx="12192000" cy="137160"/>
          </a:xfrm>
        </p:grpSpPr>
        <p:sp>
          <p:nvSpPr>
            <p:cNvPr id="223" name="btfpColumnGapBlocker306440">
              <a:extLst>
                <a:ext uri="{FF2B5EF4-FFF2-40B4-BE49-F238E27FC236}">
                  <a16:creationId xmlns:a16="http://schemas.microsoft.com/office/drawing/2014/main" id="{AB24C06B-AED0-95ED-26CA-FA9E1A1966DB}"/>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21" name="btfpColumnGapBlocker392193">
              <a:extLst>
                <a:ext uri="{FF2B5EF4-FFF2-40B4-BE49-F238E27FC236}">
                  <a16:creationId xmlns:a16="http://schemas.microsoft.com/office/drawing/2014/main" id="{2BC2E514-3460-9416-63DF-882B090BBB7F}"/>
                </a:ext>
              </a:extLst>
            </p:cNvPr>
            <p:cNvSpPr/>
            <p:nvPr/>
          </p:nvSpPr>
          <p:spPr bwMode="gray">
            <a:xfrm>
              <a:off x="87820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9" name="btfpColumnIndicator428264">
              <a:extLst>
                <a:ext uri="{FF2B5EF4-FFF2-40B4-BE49-F238E27FC236}">
                  <a16:creationId xmlns:a16="http://schemas.microsoft.com/office/drawing/2014/main" id="{93798163-F409-A8CA-154A-DDA1924E8628}"/>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7" name="btfpColumnIndicator493168">
              <a:extLst>
                <a:ext uri="{FF2B5EF4-FFF2-40B4-BE49-F238E27FC236}">
                  <a16:creationId xmlns:a16="http://schemas.microsoft.com/office/drawing/2014/main" id="{17D4C692-0C7C-9717-5BAA-E267C4EEE71F}"/>
                </a:ext>
              </a:extLst>
            </p:cNvPr>
            <p:cNvCxnSpPr/>
            <p:nvPr/>
          </p:nvCxnSpPr>
          <p:spPr bwMode="gray">
            <a:xfrm flipV="1">
              <a:off x="93154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15" name="btfpColumnGapBlocker899071">
              <a:extLst>
                <a:ext uri="{FF2B5EF4-FFF2-40B4-BE49-F238E27FC236}">
                  <a16:creationId xmlns:a16="http://schemas.microsoft.com/office/drawing/2014/main" id="{C1FFC382-016E-4750-8637-050C307B06BD}"/>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3" name="btfpColumnIndicator922996">
              <a:extLst>
                <a:ext uri="{FF2B5EF4-FFF2-40B4-BE49-F238E27FC236}">
                  <a16:creationId xmlns:a16="http://schemas.microsoft.com/office/drawing/2014/main" id="{C3424F9C-34AE-F91C-6AB0-D5EA4DC0623D}"/>
                </a:ext>
              </a:extLst>
            </p:cNvPr>
            <p:cNvCxnSpPr/>
            <p:nvPr/>
          </p:nvCxnSpPr>
          <p:spPr bwMode="gray">
            <a:xfrm flipV="1">
              <a:off x="87820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11" name="btfpColumnIndicator863117">
              <a:extLst>
                <a:ext uri="{FF2B5EF4-FFF2-40B4-BE49-F238E27FC236}">
                  <a16:creationId xmlns:a16="http://schemas.microsoft.com/office/drawing/2014/main" id="{823A7A81-1709-A3E4-5619-079D88EBE49B}"/>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9" name="btfpColumnGapBlocker976262">
              <a:extLst>
                <a:ext uri="{FF2B5EF4-FFF2-40B4-BE49-F238E27FC236}">
                  <a16:creationId xmlns:a16="http://schemas.microsoft.com/office/drawing/2014/main" id="{B915D7EE-EE35-6805-0B4A-E166691B34D3}"/>
                </a:ext>
              </a:extLst>
            </p:cNvPr>
            <p:cNvSpPr/>
            <p:nvPr/>
          </p:nvSpPr>
          <p:spPr bwMode="gray">
            <a:xfrm>
              <a:off x="30289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7" name="btfpColumnIndicator313650">
              <a:extLst>
                <a:ext uri="{FF2B5EF4-FFF2-40B4-BE49-F238E27FC236}">
                  <a16:creationId xmlns:a16="http://schemas.microsoft.com/office/drawing/2014/main" id="{0D313739-C5BC-C22A-8AB9-E1EF009C649C}"/>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5" name="btfpColumnIndicator827763">
              <a:extLst>
                <a:ext uri="{FF2B5EF4-FFF2-40B4-BE49-F238E27FC236}">
                  <a16:creationId xmlns:a16="http://schemas.microsoft.com/office/drawing/2014/main" id="{A90F3F38-9D1B-EAC9-8B5E-6A9EC5B651B0}"/>
                </a:ext>
              </a:extLst>
            </p:cNvPr>
            <p:cNvCxnSpPr/>
            <p:nvPr/>
          </p:nvCxnSpPr>
          <p:spPr bwMode="gray">
            <a:xfrm flipV="1">
              <a:off x="35623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203" name="btfpColumnGapBlocker267786">
              <a:extLst>
                <a:ext uri="{FF2B5EF4-FFF2-40B4-BE49-F238E27FC236}">
                  <a16:creationId xmlns:a16="http://schemas.microsoft.com/office/drawing/2014/main" id="{C1CAE7B0-39A2-B619-604F-6177B1B8FA60}"/>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01" name="btfpColumnIndicator524858">
              <a:extLst>
                <a:ext uri="{FF2B5EF4-FFF2-40B4-BE49-F238E27FC236}">
                  <a16:creationId xmlns:a16="http://schemas.microsoft.com/office/drawing/2014/main" id="{28107D83-8E1A-AB23-D5B0-FC309EAFABA9}"/>
                </a:ext>
              </a:extLst>
            </p:cNvPr>
            <p:cNvCxnSpPr/>
            <p:nvPr/>
          </p:nvCxnSpPr>
          <p:spPr bwMode="gray">
            <a:xfrm flipV="1">
              <a:off x="30289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9" name="btfpColumnIndicator110077">
              <a:extLst>
                <a:ext uri="{FF2B5EF4-FFF2-40B4-BE49-F238E27FC236}">
                  <a16:creationId xmlns:a16="http://schemas.microsoft.com/office/drawing/2014/main" id="{76CCA553-5540-27BC-EF2C-429D0BF1E382}"/>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btfpLayoutConfig" hidden="1"/>
          <p:cNvSpPr txBox="1"/>
          <p:nvPr/>
        </p:nvSpPr>
        <p:spPr bwMode="gray">
          <a:xfrm>
            <a:off x="12700" y="12700"/>
            <a:ext cx="431776" cy="88092"/>
          </a:xfrm>
          <a:prstGeom prst="rect">
            <a:avLst/>
          </a:prstGeom>
          <a:noFill/>
        </p:spPr>
        <p:txBody>
          <a:bodyPr vert="horz" wrap="none" lIns="36000" tIns="36000" rIns="36000" bIns="36000" rtlCol="0">
            <a:spAutoFit/>
          </a:bodyPr>
          <a:lstStyle/>
          <a:p>
            <a:pPr marL="0" indent="0">
              <a:buNone/>
            </a:pPr>
            <a:r>
              <a:rPr lang="en-US" sz="100">
                <a:solidFill>
                  <a:srgbClr val="FFFFFF">
                    <a:alpha val="0"/>
                  </a:srgbClr>
                </a:solidFill>
              </a:rPr>
              <a:t>overall_1_131635901969492522 columns_1_131635901969492522 </a:t>
            </a:r>
          </a:p>
        </p:txBody>
      </p:sp>
      <p:sp>
        <p:nvSpPr>
          <p:cNvPr id="3" name="Title 2"/>
          <p:cNvSpPr>
            <a:spLocks noGrp="1"/>
          </p:cNvSpPr>
          <p:nvPr>
            <p:ph type="title"/>
          </p:nvPr>
        </p:nvSpPr>
        <p:spPr>
          <a:xfrm>
            <a:off x="686313" y="1"/>
            <a:ext cx="8840384" cy="876687"/>
          </a:xfrm>
        </p:spPr>
        <p:txBody>
          <a:bodyPr/>
          <a:lstStyle/>
          <a:p>
            <a:r>
              <a:rPr lang="en-US">
                <a:solidFill>
                  <a:srgbClr val="FD5D3B"/>
                </a:solidFill>
              </a:rPr>
              <a:t>Air traffic control: There are FOUR levels to governing member communications across teams &amp; channels</a:t>
            </a:r>
          </a:p>
        </p:txBody>
      </p:sp>
      <p:sp>
        <p:nvSpPr>
          <p:cNvPr id="10" name="btfpBulletedList538072"/>
          <p:cNvSpPr txBox="1"/>
          <p:nvPr>
            <p:custDataLst>
              <p:tags r:id="rId2"/>
            </p:custDataLst>
          </p:nvPr>
        </p:nvSpPr>
        <p:spPr bwMode="gray">
          <a:xfrm>
            <a:off x="9315449" y="2543939"/>
            <a:ext cx="2343150" cy="380480"/>
          </a:xfrm>
          <a:prstGeom prst="rect">
            <a:avLst/>
          </a:prstGeom>
          <a:solidFill>
            <a:schemeClr val="accent2">
              <a:lumMod val="75000"/>
            </a:schemeClr>
          </a:solidFill>
        </p:spPr>
        <p:txBody>
          <a:bodyPr vert="horz" wrap="square" lIns="36000" tIns="36000" rIns="36000" bIns="36000" rtlCol="0" anchor="ctr" anchorCtr="0">
            <a:spAutoFit/>
          </a:bodyPr>
          <a:lstStyle/>
          <a:p>
            <a:pPr marL="0" indent="0" algn="ctr">
              <a:buNone/>
            </a:pPr>
            <a:r>
              <a:rPr lang="en-US" sz="2000" b="1">
                <a:solidFill>
                  <a:schemeClr val="bg1"/>
                </a:solidFill>
              </a:rPr>
              <a:t>Controlled</a:t>
            </a:r>
          </a:p>
        </p:txBody>
      </p:sp>
      <p:sp>
        <p:nvSpPr>
          <p:cNvPr id="51" name="btfpBulletedList538072">
            <a:extLst>
              <a:ext uri="{FF2B5EF4-FFF2-40B4-BE49-F238E27FC236}">
                <a16:creationId xmlns:a16="http://schemas.microsoft.com/office/drawing/2014/main" id="{842936D0-9188-7D88-8873-9BF2879F4756}"/>
              </a:ext>
            </a:extLst>
          </p:cNvPr>
          <p:cNvSpPr txBox="1"/>
          <p:nvPr>
            <p:custDataLst>
              <p:tags r:id="rId3"/>
            </p:custDataLst>
          </p:nvPr>
        </p:nvSpPr>
        <p:spPr bwMode="gray">
          <a:xfrm>
            <a:off x="6438900" y="2543939"/>
            <a:ext cx="2343150" cy="380480"/>
          </a:xfrm>
          <a:prstGeom prst="rect">
            <a:avLst/>
          </a:prstGeom>
          <a:solidFill>
            <a:schemeClr val="accent2"/>
          </a:solidFill>
        </p:spPr>
        <p:txBody>
          <a:bodyPr vert="horz" wrap="square" lIns="36000" tIns="36000" rIns="36000" bIns="36000" rtlCol="0" anchor="ctr" anchorCtr="0">
            <a:spAutoFit/>
          </a:bodyPr>
          <a:lstStyle/>
          <a:p>
            <a:pPr marL="0" indent="0" algn="ctr">
              <a:buNone/>
            </a:pPr>
            <a:r>
              <a:rPr lang="en-US" sz="2000" b="1">
                <a:solidFill>
                  <a:schemeClr val="bg1"/>
                </a:solidFill>
              </a:rPr>
              <a:t>Collaborative</a:t>
            </a:r>
          </a:p>
        </p:txBody>
      </p:sp>
      <p:sp>
        <p:nvSpPr>
          <p:cNvPr id="52" name="btfpBulletedList538072">
            <a:extLst>
              <a:ext uri="{FF2B5EF4-FFF2-40B4-BE49-F238E27FC236}">
                <a16:creationId xmlns:a16="http://schemas.microsoft.com/office/drawing/2014/main" id="{763B8233-0DD2-4F9B-9E35-3738E9970849}"/>
              </a:ext>
            </a:extLst>
          </p:cNvPr>
          <p:cNvSpPr txBox="1"/>
          <p:nvPr>
            <p:custDataLst>
              <p:tags r:id="rId4"/>
            </p:custDataLst>
          </p:nvPr>
        </p:nvSpPr>
        <p:spPr bwMode="gray">
          <a:xfrm>
            <a:off x="3663652" y="2543939"/>
            <a:ext cx="2241847" cy="380480"/>
          </a:xfrm>
          <a:prstGeom prst="rect">
            <a:avLst/>
          </a:prstGeom>
          <a:solidFill>
            <a:schemeClr val="accent1">
              <a:lumMod val="60000"/>
              <a:lumOff val="40000"/>
            </a:schemeClr>
          </a:solidFill>
        </p:spPr>
        <p:txBody>
          <a:bodyPr vert="horz" wrap="square" lIns="36000" tIns="36000" rIns="36000" bIns="36000" rtlCol="0" anchor="ctr" anchorCtr="0">
            <a:spAutoFit/>
          </a:bodyPr>
          <a:lstStyle/>
          <a:p>
            <a:pPr marL="0" indent="0" algn="ctr">
              <a:buNone/>
            </a:pPr>
            <a:r>
              <a:rPr lang="en-US" sz="2000" b="1">
                <a:solidFill>
                  <a:schemeClr val="bg1"/>
                </a:solidFill>
              </a:rPr>
              <a:t>Coordinated</a:t>
            </a:r>
          </a:p>
        </p:txBody>
      </p:sp>
      <p:sp>
        <p:nvSpPr>
          <p:cNvPr id="98" name="btfpBulletedList538072">
            <a:extLst>
              <a:ext uri="{FF2B5EF4-FFF2-40B4-BE49-F238E27FC236}">
                <a16:creationId xmlns:a16="http://schemas.microsoft.com/office/drawing/2014/main" id="{D4144223-A50E-19D9-EC36-4C41341A2F58}"/>
              </a:ext>
            </a:extLst>
          </p:cNvPr>
          <p:cNvSpPr txBox="1"/>
          <p:nvPr>
            <p:custDataLst>
              <p:tags r:id="rId5"/>
            </p:custDataLst>
          </p:nvPr>
        </p:nvSpPr>
        <p:spPr bwMode="gray">
          <a:xfrm>
            <a:off x="829194" y="2543939"/>
            <a:ext cx="2199755" cy="380480"/>
          </a:xfrm>
          <a:prstGeom prst="rect">
            <a:avLst/>
          </a:prstGeom>
          <a:solidFill>
            <a:schemeClr val="accent2">
              <a:lumMod val="60000"/>
              <a:lumOff val="40000"/>
            </a:schemeClr>
          </a:solidFill>
        </p:spPr>
        <p:txBody>
          <a:bodyPr vert="horz" wrap="square" lIns="36000" tIns="36000" rIns="36000" bIns="36000" rtlCol="0" anchor="ctr" anchorCtr="0">
            <a:spAutoFit/>
          </a:bodyPr>
          <a:lstStyle/>
          <a:p>
            <a:pPr marL="0" indent="0" algn="ctr">
              <a:buNone/>
            </a:pPr>
            <a:r>
              <a:rPr lang="en-US" sz="2000" b="1">
                <a:solidFill>
                  <a:schemeClr val="bg1"/>
                </a:solidFill>
              </a:rPr>
              <a:t>Clarified</a:t>
            </a:r>
          </a:p>
        </p:txBody>
      </p:sp>
      <p:sp>
        <p:nvSpPr>
          <p:cNvPr id="53" name="btfpBulletedList614382">
            <a:extLst>
              <a:ext uri="{FF2B5EF4-FFF2-40B4-BE49-F238E27FC236}">
                <a16:creationId xmlns:a16="http://schemas.microsoft.com/office/drawing/2014/main" id="{82A05266-0AFD-8B32-80AE-E8751F2CCDEB}"/>
              </a:ext>
            </a:extLst>
          </p:cNvPr>
          <p:cNvSpPr txBox="1"/>
          <p:nvPr/>
        </p:nvSpPr>
        <p:spPr bwMode="gray">
          <a:xfrm>
            <a:off x="6348651" y="2941400"/>
            <a:ext cx="2433399" cy="1550031"/>
          </a:xfrm>
          <a:prstGeom prst="rect">
            <a:avLst/>
          </a:prstGeom>
          <a:noFill/>
        </p:spPr>
        <p:txBody>
          <a:bodyPr wrap="square" lIns="36000" tIns="36000" rIns="36000" bIns="36000" rtlCol="0">
            <a:spAutoFit/>
          </a:bodyPr>
          <a:lstStyle/>
          <a:p>
            <a:pPr>
              <a:spcBef>
                <a:spcPts val="2400"/>
              </a:spcBef>
            </a:pPr>
            <a:r>
              <a:rPr lang="en-US" sz="1800" b="1">
                <a:solidFill>
                  <a:schemeClr val="accent2"/>
                </a:solidFill>
              </a:rPr>
              <a:t>Share</a:t>
            </a:r>
            <a:r>
              <a:rPr lang="en-US" sz="1800">
                <a:solidFill>
                  <a:schemeClr val="accent2"/>
                </a:solidFill>
              </a:rPr>
              <a:t> </a:t>
            </a:r>
            <a:r>
              <a:rPr lang="en-US" sz="1800" b="1">
                <a:solidFill>
                  <a:schemeClr val="accent2"/>
                </a:solidFill>
              </a:rPr>
              <a:t>and</a:t>
            </a:r>
            <a:r>
              <a:rPr lang="en-US" sz="1800">
                <a:solidFill>
                  <a:schemeClr val="accent2"/>
                </a:solidFill>
              </a:rPr>
              <a:t> </a:t>
            </a:r>
            <a:r>
              <a:rPr lang="en-US" sz="1800" b="1">
                <a:solidFill>
                  <a:schemeClr val="accent2"/>
                </a:solidFill>
              </a:rPr>
              <a:t>integrate resources / tools </a:t>
            </a:r>
            <a:r>
              <a:rPr lang="en-US" sz="1800">
                <a:solidFill>
                  <a:schemeClr val="accent2"/>
                </a:solidFill>
              </a:rPr>
              <a:t>across teams</a:t>
            </a:r>
          </a:p>
          <a:p>
            <a:pPr lvl="1">
              <a:spcBef>
                <a:spcPts val="1200"/>
              </a:spcBef>
            </a:pPr>
            <a:r>
              <a:rPr lang="en-US" sz="1600">
                <a:solidFill>
                  <a:schemeClr val="accent2"/>
                </a:solidFill>
              </a:rPr>
              <a:t>E.g., integrated messaging systems</a:t>
            </a:r>
          </a:p>
        </p:txBody>
      </p:sp>
      <p:sp>
        <p:nvSpPr>
          <p:cNvPr id="54" name="btfpBulletedList752866">
            <a:extLst>
              <a:ext uri="{FF2B5EF4-FFF2-40B4-BE49-F238E27FC236}">
                <a16:creationId xmlns:a16="http://schemas.microsoft.com/office/drawing/2014/main" id="{FEF73CAD-4A32-123C-69D8-F9C4D3F61272}"/>
              </a:ext>
            </a:extLst>
          </p:cNvPr>
          <p:cNvSpPr txBox="1"/>
          <p:nvPr/>
        </p:nvSpPr>
        <p:spPr bwMode="gray">
          <a:xfrm>
            <a:off x="3562349" y="2941400"/>
            <a:ext cx="2343151" cy="1827030"/>
          </a:xfrm>
          <a:prstGeom prst="rect">
            <a:avLst/>
          </a:prstGeom>
          <a:noFill/>
        </p:spPr>
        <p:txBody>
          <a:bodyPr wrap="square" lIns="36000" tIns="36000" rIns="36000" bIns="36000" rtlCol="0">
            <a:spAutoFit/>
          </a:bodyPr>
          <a:lstStyle/>
          <a:p>
            <a:pPr>
              <a:spcBef>
                <a:spcPts val="2400"/>
              </a:spcBef>
            </a:pPr>
            <a:r>
              <a:rPr lang="en-US" sz="1800" b="1">
                <a:solidFill>
                  <a:schemeClr val="accent1">
                    <a:lumMod val="60000"/>
                    <a:lumOff val="40000"/>
                  </a:schemeClr>
                </a:solidFill>
              </a:rPr>
              <a:t>Coordinate timing and format </a:t>
            </a:r>
            <a:r>
              <a:rPr lang="en-US" sz="1800">
                <a:solidFill>
                  <a:schemeClr val="accent1">
                    <a:lumMod val="60000"/>
                    <a:lumOff val="40000"/>
                  </a:schemeClr>
                </a:solidFill>
              </a:rPr>
              <a:t>of communications across teams</a:t>
            </a:r>
          </a:p>
          <a:p>
            <a:pPr lvl="1">
              <a:spcBef>
                <a:spcPts val="1200"/>
              </a:spcBef>
            </a:pPr>
            <a:r>
              <a:rPr lang="en-US" sz="1600">
                <a:solidFill>
                  <a:schemeClr val="accent1">
                    <a:lumMod val="60000"/>
                    <a:lumOff val="40000"/>
                  </a:schemeClr>
                </a:solidFill>
              </a:rPr>
              <a:t>E.g., pre-arranged schedule</a:t>
            </a:r>
          </a:p>
        </p:txBody>
      </p:sp>
      <p:sp>
        <p:nvSpPr>
          <p:cNvPr id="55" name="btfpBulletedList728296">
            <a:extLst>
              <a:ext uri="{FF2B5EF4-FFF2-40B4-BE49-F238E27FC236}">
                <a16:creationId xmlns:a16="http://schemas.microsoft.com/office/drawing/2014/main" id="{CE0C49BB-D8DC-14D1-2103-FF066DD85D76}"/>
              </a:ext>
            </a:extLst>
          </p:cNvPr>
          <p:cNvSpPr txBox="1"/>
          <p:nvPr/>
        </p:nvSpPr>
        <p:spPr bwMode="gray">
          <a:xfrm>
            <a:off x="785387" y="2941400"/>
            <a:ext cx="2243562" cy="2565693"/>
          </a:xfrm>
          <a:prstGeom prst="rect">
            <a:avLst/>
          </a:prstGeom>
          <a:noFill/>
        </p:spPr>
        <p:txBody>
          <a:bodyPr wrap="square" lIns="36000" tIns="36000" rIns="36000" bIns="36000" rtlCol="0">
            <a:spAutoFit/>
          </a:bodyPr>
          <a:lstStyle/>
          <a:p>
            <a:pPr>
              <a:spcBef>
                <a:spcPts val="2400"/>
              </a:spcBef>
            </a:pPr>
            <a:r>
              <a:rPr lang="en-US" sz="1800" b="1">
                <a:solidFill>
                  <a:schemeClr val="accent2">
                    <a:lumMod val="60000"/>
                    <a:lumOff val="40000"/>
                  </a:schemeClr>
                </a:solidFill>
              </a:rPr>
              <a:t>Visibility into all planned communications </a:t>
            </a:r>
            <a:r>
              <a:rPr lang="en-US" sz="1800">
                <a:solidFill>
                  <a:schemeClr val="accent2">
                    <a:lumMod val="60000"/>
                    <a:lumOff val="40000"/>
                  </a:schemeClr>
                </a:solidFill>
              </a:rPr>
              <a:t>to consumers </a:t>
            </a:r>
          </a:p>
          <a:p>
            <a:pPr lvl="1">
              <a:spcBef>
                <a:spcPts val="1200"/>
              </a:spcBef>
            </a:pPr>
            <a:r>
              <a:rPr lang="en-US" sz="1600">
                <a:solidFill>
                  <a:schemeClr val="accent2">
                    <a:lumMod val="60000"/>
                    <a:lumOff val="40000"/>
                  </a:schemeClr>
                </a:solidFill>
              </a:rPr>
              <a:t>E.g., planned communications tagged to the consumer ID in CRM</a:t>
            </a:r>
          </a:p>
        </p:txBody>
      </p:sp>
      <p:sp>
        <p:nvSpPr>
          <p:cNvPr id="56" name="btfpBulletedList652538">
            <a:extLst>
              <a:ext uri="{FF2B5EF4-FFF2-40B4-BE49-F238E27FC236}">
                <a16:creationId xmlns:a16="http://schemas.microsoft.com/office/drawing/2014/main" id="{F610B9F7-69A6-D02E-BA5F-191A739EFF64}"/>
              </a:ext>
            </a:extLst>
          </p:cNvPr>
          <p:cNvSpPr txBox="1"/>
          <p:nvPr>
            <p:custDataLst>
              <p:tags r:id="rId6"/>
            </p:custDataLst>
          </p:nvPr>
        </p:nvSpPr>
        <p:spPr bwMode="gray">
          <a:xfrm>
            <a:off x="9231264" y="2941400"/>
            <a:ext cx="2427333" cy="2319472"/>
          </a:xfrm>
          <a:prstGeom prst="rect">
            <a:avLst/>
          </a:prstGeom>
          <a:noFill/>
        </p:spPr>
        <p:txBody>
          <a:bodyPr wrap="square" lIns="36000" tIns="36000" rIns="36000" bIns="36000" rtlCol="0">
            <a:spAutoFit/>
          </a:bodyPr>
          <a:lstStyle/>
          <a:p>
            <a:pPr>
              <a:spcBef>
                <a:spcPts val="2400"/>
              </a:spcBef>
            </a:pPr>
            <a:r>
              <a:rPr lang="en-US" sz="1800" b="1">
                <a:solidFill>
                  <a:schemeClr val="accent2">
                    <a:lumMod val="75000"/>
                  </a:schemeClr>
                </a:solidFill>
              </a:rPr>
              <a:t>Centralized governance and plan </a:t>
            </a:r>
            <a:r>
              <a:rPr lang="en-US" sz="1800">
                <a:solidFill>
                  <a:schemeClr val="accent2">
                    <a:lumMod val="75000"/>
                  </a:schemeClr>
                </a:solidFill>
              </a:rPr>
              <a:t>agreed upon by all teams</a:t>
            </a:r>
          </a:p>
          <a:p>
            <a:pPr lvl="1">
              <a:spcBef>
                <a:spcPts val="1200"/>
              </a:spcBef>
            </a:pPr>
            <a:r>
              <a:rPr lang="en-US" sz="1600">
                <a:solidFill>
                  <a:schemeClr val="accent2">
                    <a:lumMod val="75000"/>
                  </a:schemeClr>
                </a:solidFill>
              </a:rPr>
              <a:t>E.g., designated roles to coordinate, approve, and track success of comms</a:t>
            </a:r>
            <a:endParaRPr lang="en-US" sz="1600" b="1">
              <a:solidFill>
                <a:schemeClr val="accent2">
                  <a:lumMod val="75000"/>
                </a:schemeClr>
              </a:solidFill>
            </a:endParaRPr>
          </a:p>
        </p:txBody>
      </p:sp>
      <p:sp>
        <p:nvSpPr>
          <p:cNvPr id="65" name="btfpNumberBubble264726">
            <a:extLst>
              <a:ext uri="{FF2B5EF4-FFF2-40B4-BE49-F238E27FC236}">
                <a16:creationId xmlns:a16="http://schemas.microsoft.com/office/drawing/2014/main" id="{2182DF13-500A-840E-96EE-27B584D492DD}"/>
              </a:ext>
            </a:extLst>
          </p:cNvPr>
          <p:cNvSpPr/>
          <p:nvPr>
            <p:custDataLst>
              <p:tags r:id="rId7"/>
            </p:custDataLst>
          </p:nvPr>
        </p:nvSpPr>
        <p:spPr bwMode="gray">
          <a:xfrm>
            <a:off x="9104201" y="2283505"/>
            <a:ext cx="422495" cy="422495"/>
          </a:xfrm>
          <a:prstGeom prst="ellipse">
            <a:avLst/>
          </a:prstGeom>
          <a:solidFill>
            <a:srgbClr val="FFFFFF"/>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000" b="1">
                <a:solidFill>
                  <a:schemeClr val="accent2">
                    <a:lumMod val="75000"/>
                  </a:schemeClr>
                </a:solidFill>
              </a:rPr>
              <a:t>4</a:t>
            </a:r>
          </a:p>
        </p:txBody>
      </p:sp>
      <p:sp>
        <p:nvSpPr>
          <p:cNvPr id="66" name="btfpNumberBubble301535">
            <a:extLst>
              <a:ext uri="{FF2B5EF4-FFF2-40B4-BE49-F238E27FC236}">
                <a16:creationId xmlns:a16="http://schemas.microsoft.com/office/drawing/2014/main" id="{6CEABAD8-2D3A-A76B-7EEE-0483D122E15D}"/>
              </a:ext>
            </a:extLst>
          </p:cNvPr>
          <p:cNvSpPr/>
          <p:nvPr/>
        </p:nvSpPr>
        <p:spPr bwMode="gray">
          <a:xfrm>
            <a:off x="6222720" y="2283505"/>
            <a:ext cx="422495" cy="422495"/>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000" b="1">
                <a:solidFill>
                  <a:schemeClr val="accent2"/>
                </a:solidFill>
              </a:rPr>
              <a:t>3</a:t>
            </a:r>
          </a:p>
        </p:txBody>
      </p:sp>
      <p:sp>
        <p:nvSpPr>
          <p:cNvPr id="67" name="btfpNumberBubble134924">
            <a:extLst>
              <a:ext uri="{FF2B5EF4-FFF2-40B4-BE49-F238E27FC236}">
                <a16:creationId xmlns:a16="http://schemas.microsoft.com/office/drawing/2014/main" id="{323FF781-40BB-CF63-2FAA-5B32766B23B8}"/>
              </a:ext>
            </a:extLst>
          </p:cNvPr>
          <p:cNvSpPr/>
          <p:nvPr/>
        </p:nvSpPr>
        <p:spPr bwMode="gray">
          <a:xfrm>
            <a:off x="3461158" y="2299284"/>
            <a:ext cx="422495" cy="422495"/>
          </a:xfrm>
          <a:prstGeom prst="ellipse">
            <a:avLst/>
          </a:prstGeom>
          <a:solidFill>
            <a:srgbClr val="FFFFFF"/>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000" b="1">
                <a:solidFill>
                  <a:schemeClr val="accent1">
                    <a:lumMod val="60000"/>
                    <a:lumOff val="40000"/>
                  </a:schemeClr>
                </a:solidFill>
              </a:rPr>
              <a:t>2</a:t>
            </a:r>
          </a:p>
        </p:txBody>
      </p:sp>
      <p:sp>
        <p:nvSpPr>
          <p:cNvPr id="68" name="btfpNumberBubble398548">
            <a:extLst>
              <a:ext uri="{FF2B5EF4-FFF2-40B4-BE49-F238E27FC236}">
                <a16:creationId xmlns:a16="http://schemas.microsoft.com/office/drawing/2014/main" id="{FEF0AA86-D74D-56E8-4617-C260D6AADE09}"/>
              </a:ext>
            </a:extLst>
          </p:cNvPr>
          <p:cNvSpPr/>
          <p:nvPr/>
        </p:nvSpPr>
        <p:spPr bwMode="gray">
          <a:xfrm>
            <a:off x="538605" y="2273947"/>
            <a:ext cx="422495" cy="422495"/>
          </a:xfrm>
          <a:prstGeom prst="ellipse">
            <a:avLst/>
          </a:prstGeom>
          <a:solidFill>
            <a:srgbClr val="FFFFFF"/>
          </a:solid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2000" b="1">
                <a:solidFill>
                  <a:schemeClr val="accent2">
                    <a:lumMod val="60000"/>
                    <a:lumOff val="40000"/>
                  </a:schemeClr>
                </a:solidFill>
              </a:rPr>
              <a:t>1</a:t>
            </a:r>
          </a:p>
        </p:txBody>
      </p:sp>
      <p:sp>
        <p:nvSpPr>
          <p:cNvPr id="105" name="btfpNotesBox814105">
            <a:extLst>
              <a:ext uri="{FF2B5EF4-FFF2-40B4-BE49-F238E27FC236}">
                <a16:creationId xmlns:a16="http://schemas.microsoft.com/office/drawing/2014/main" id="{5C4D47DA-66D0-B294-DA42-F28533EDDAEC}"/>
              </a:ext>
            </a:extLst>
          </p:cNvPr>
          <p:cNvSpPr txBox="1"/>
          <p:nvPr>
            <p:custDataLst>
              <p:tags r:id="rId8"/>
            </p:custDataLst>
          </p:nvPr>
        </p:nvSpPr>
        <p:spPr bwMode="gray">
          <a:xfrm>
            <a:off x="685799" y="6442789"/>
            <a:ext cx="10972800"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Source: Bain IP</a:t>
            </a:r>
          </a:p>
        </p:txBody>
      </p:sp>
      <p:grpSp>
        <p:nvGrpSpPr>
          <p:cNvPr id="18" name="Group 17">
            <a:extLst>
              <a:ext uri="{FF2B5EF4-FFF2-40B4-BE49-F238E27FC236}">
                <a16:creationId xmlns:a16="http://schemas.microsoft.com/office/drawing/2014/main" id="{57221EDE-9C73-A317-E73E-DE2E3BC08A3C}"/>
              </a:ext>
            </a:extLst>
          </p:cNvPr>
          <p:cNvGrpSpPr/>
          <p:nvPr/>
        </p:nvGrpSpPr>
        <p:grpSpPr>
          <a:xfrm>
            <a:off x="785387" y="5663061"/>
            <a:ext cx="10972800" cy="662238"/>
            <a:chOff x="3933449" y="3870163"/>
            <a:chExt cx="5065625" cy="740524"/>
          </a:xfrm>
        </p:grpSpPr>
        <p:sp>
          <p:nvSpPr>
            <p:cNvPr id="62" name="Arrow: Up-Down 61">
              <a:extLst>
                <a:ext uri="{FF2B5EF4-FFF2-40B4-BE49-F238E27FC236}">
                  <a16:creationId xmlns:a16="http://schemas.microsoft.com/office/drawing/2014/main" id="{7F5679DC-B7CD-5881-5285-77EDE5169B23}"/>
                </a:ext>
              </a:extLst>
            </p:cNvPr>
            <p:cNvSpPr/>
            <p:nvPr/>
          </p:nvSpPr>
          <p:spPr bwMode="gray">
            <a:xfrm rot="5400000">
              <a:off x="6096000" y="1707612"/>
              <a:ext cx="740524" cy="5065625"/>
            </a:xfrm>
            <a:prstGeom prst="upDownArrow">
              <a:avLst/>
            </a:prstGeom>
            <a:solidFill>
              <a:srgbClr val="A3A3A3"/>
            </a:solidFill>
            <a:ln w="9525" cap="flat" cmpd="sng" algn="ctr">
              <a:solidFill>
                <a:srgbClr val="A3A3A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ctr" anchorCtr="0" forceAA="0" compatLnSpc="1">
              <a:prstTxWarp prst="textNoShape">
                <a:avLst/>
              </a:prstTxWarp>
              <a:noAutofit/>
            </a:bodyPr>
            <a:lstStyle/>
            <a:p>
              <a:pPr marL="0" indent="0" algn="ctr">
                <a:buNone/>
              </a:pPr>
              <a:r>
                <a:rPr lang="en-US" sz="1600" b="1">
                  <a:solidFill>
                    <a:srgbClr val="FFFFFF"/>
                  </a:solidFill>
                </a:rPr>
                <a:t>Degree of governance</a:t>
              </a:r>
            </a:p>
          </p:txBody>
        </p:sp>
        <p:sp>
          <p:nvSpPr>
            <p:cNvPr id="64" name="TextBox 63">
              <a:extLst>
                <a:ext uri="{FF2B5EF4-FFF2-40B4-BE49-F238E27FC236}">
                  <a16:creationId xmlns:a16="http://schemas.microsoft.com/office/drawing/2014/main" id="{30B1AE3D-29B2-B67A-AC77-573599F80F61}"/>
                </a:ext>
              </a:extLst>
            </p:cNvPr>
            <p:cNvSpPr txBox="1"/>
            <p:nvPr/>
          </p:nvSpPr>
          <p:spPr bwMode="gray">
            <a:xfrm>
              <a:off x="4081703" y="4062931"/>
              <a:ext cx="230673" cy="356625"/>
            </a:xfrm>
            <a:prstGeom prst="rect">
              <a:avLst/>
            </a:prstGeom>
            <a:solidFill>
              <a:srgbClr val="A3A3A3"/>
            </a:solidFill>
            <a:ln w="9525" cap="flat" cmpd="sng" algn="ctr">
              <a:solidFill>
                <a:srgbClr val="A3A3A3"/>
              </a:solidFill>
              <a:prstDash val="solid"/>
              <a:round/>
              <a:headEnd type="none" w="med" len="med"/>
              <a:tailEnd type="none" w="med" len="med"/>
            </a:ln>
          </p:spPr>
          <p:txBody>
            <a:bodyPr wrap="square" lIns="36000" tIns="36000" rIns="36000" bIns="36000" rtlCol="0">
              <a:spAutoFit/>
            </a:bodyPr>
            <a:lstStyle/>
            <a:p>
              <a:pPr marL="0" indent="0">
                <a:buNone/>
              </a:pPr>
              <a:r>
                <a:rPr lang="en-US" b="1">
                  <a:solidFill>
                    <a:srgbClr val="FFFFFF"/>
                  </a:solidFill>
                </a:rPr>
                <a:t>Low</a:t>
              </a:r>
            </a:p>
          </p:txBody>
        </p:sp>
        <p:sp>
          <p:nvSpPr>
            <p:cNvPr id="63" name="TextBox 62">
              <a:extLst>
                <a:ext uri="{FF2B5EF4-FFF2-40B4-BE49-F238E27FC236}">
                  <a16:creationId xmlns:a16="http://schemas.microsoft.com/office/drawing/2014/main" id="{CA6A607F-82D2-4568-3446-31FA3240A1C2}"/>
                </a:ext>
              </a:extLst>
            </p:cNvPr>
            <p:cNvSpPr txBox="1"/>
            <p:nvPr/>
          </p:nvSpPr>
          <p:spPr bwMode="gray">
            <a:xfrm>
              <a:off x="8620387" y="4062931"/>
              <a:ext cx="272483" cy="356625"/>
            </a:xfrm>
            <a:prstGeom prst="rect">
              <a:avLst/>
            </a:prstGeom>
            <a:solidFill>
              <a:srgbClr val="A3A3A3"/>
            </a:solidFill>
            <a:ln w="9525" cap="flat" cmpd="sng" algn="ctr">
              <a:solidFill>
                <a:srgbClr val="A3A3A3"/>
              </a:solidFill>
              <a:prstDash val="solid"/>
              <a:round/>
              <a:headEnd type="none" w="med" len="med"/>
              <a:tailEnd type="none" w="med" len="med"/>
            </a:ln>
          </p:spPr>
          <p:txBody>
            <a:bodyPr wrap="square" lIns="36000" tIns="36000" rIns="36000" bIns="36000" rtlCol="0">
              <a:spAutoFit/>
            </a:bodyPr>
            <a:lstStyle/>
            <a:p>
              <a:pPr marL="0" indent="0">
                <a:buNone/>
              </a:pPr>
              <a:r>
                <a:rPr lang="en-US" b="1">
                  <a:solidFill>
                    <a:srgbClr val="FFFFFF"/>
                  </a:solidFill>
                </a:rPr>
                <a:t>High</a:t>
              </a:r>
            </a:p>
          </p:txBody>
        </p:sp>
      </p:grpSp>
      <p:grpSp>
        <p:nvGrpSpPr>
          <p:cNvPr id="314" name="btfpIcon209337">
            <a:extLst>
              <a:ext uri="{FF2B5EF4-FFF2-40B4-BE49-F238E27FC236}">
                <a16:creationId xmlns:a16="http://schemas.microsoft.com/office/drawing/2014/main" id="{BB05AB78-1FE3-AF1D-DF41-C8BBD8FB1B80}"/>
              </a:ext>
            </a:extLst>
          </p:cNvPr>
          <p:cNvGrpSpPr>
            <a:grpSpLocks noChangeAspect="1"/>
          </p:cNvGrpSpPr>
          <p:nvPr>
            <p:custDataLst>
              <p:tags r:id="rId9"/>
            </p:custDataLst>
          </p:nvPr>
        </p:nvGrpSpPr>
        <p:grpSpPr>
          <a:xfrm>
            <a:off x="4059493" y="1271011"/>
            <a:ext cx="1081088" cy="1081088"/>
            <a:chOff x="4201340" y="810550"/>
            <a:chExt cx="1081088" cy="1081088"/>
          </a:xfrm>
        </p:grpSpPr>
        <p:sp>
          <p:nvSpPr>
            <p:cNvPr id="313" name="btfpIconCircle209337">
              <a:extLst>
                <a:ext uri="{FF2B5EF4-FFF2-40B4-BE49-F238E27FC236}">
                  <a16:creationId xmlns:a16="http://schemas.microsoft.com/office/drawing/2014/main" id="{49ECCB46-BF27-D7B4-9CA1-ECE551AB3B86}"/>
                </a:ext>
              </a:extLst>
            </p:cNvPr>
            <p:cNvSpPr>
              <a:spLocks/>
            </p:cNvSpPr>
            <p:nvPr/>
          </p:nvSpPr>
          <p:spPr bwMode="gray">
            <a:xfrm>
              <a:off x="4201340" y="81055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12" name="btfpIconLines209337">
              <a:extLst>
                <a:ext uri="{FF2B5EF4-FFF2-40B4-BE49-F238E27FC236}">
                  <a16:creationId xmlns:a16="http://schemas.microsoft.com/office/drawing/2014/main" id="{B5034168-B12A-FF7F-5DAD-5B2A92D09C0D}"/>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4201340" y="810550"/>
              <a:ext cx="1081088" cy="1081088"/>
            </a:xfrm>
            <a:prstGeom prst="rect">
              <a:avLst/>
            </a:prstGeom>
          </p:spPr>
        </p:pic>
      </p:grpSp>
      <p:grpSp>
        <p:nvGrpSpPr>
          <p:cNvPr id="319" name="btfpIcon871917">
            <a:extLst>
              <a:ext uri="{FF2B5EF4-FFF2-40B4-BE49-F238E27FC236}">
                <a16:creationId xmlns:a16="http://schemas.microsoft.com/office/drawing/2014/main" id="{F67FB07C-61A5-0E8C-2E63-3F392BD4E0AB}"/>
              </a:ext>
            </a:extLst>
          </p:cNvPr>
          <p:cNvGrpSpPr>
            <a:grpSpLocks noChangeAspect="1"/>
          </p:cNvGrpSpPr>
          <p:nvPr>
            <p:custDataLst>
              <p:tags r:id="rId10"/>
            </p:custDataLst>
          </p:nvPr>
        </p:nvGrpSpPr>
        <p:grpSpPr>
          <a:xfrm>
            <a:off x="7091455" y="1271011"/>
            <a:ext cx="1081088" cy="1081088"/>
            <a:chOff x="7061904" y="818881"/>
            <a:chExt cx="1081088" cy="1081088"/>
          </a:xfrm>
        </p:grpSpPr>
        <p:sp>
          <p:nvSpPr>
            <p:cNvPr id="318" name="btfpIconCircle871917">
              <a:extLst>
                <a:ext uri="{FF2B5EF4-FFF2-40B4-BE49-F238E27FC236}">
                  <a16:creationId xmlns:a16="http://schemas.microsoft.com/office/drawing/2014/main" id="{CE1A78EA-13E6-7135-6A75-4C5E71DE7907}"/>
                </a:ext>
              </a:extLst>
            </p:cNvPr>
            <p:cNvSpPr>
              <a:spLocks/>
            </p:cNvSpPr>
            <p:nvPr/>
          </p:nvSpPr>
          <p:spPr bwMode="gray">
            <a:xfrm>
              <a:off x="7061904" y="818881"/>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17" name="btfpIconLines871917">
              <a:extLst>
                <a:ext uri="{FF2B5EF4-FFF2-40B4-BE49-F238E27FC236}">
                  <a16:creationId xmlns:a16="http://schemas.microsoft.com/office/drawing/2014/main" id="{C764BA23-6701-CAA5-010E-869132E01F7B}"/>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7061904" y="818881"/>
              <a:ext cx="1081088" cy="1081088"/>
            </a:xfrm>
            <a:prstGeom prst="rect">
              <a:avLst/>
            </a:prstGeom>
          </p:spPr>
        </p:pic>
      </p:grpSp>
      <p:grpSp>
        <p:nvGrpSpPr>
          <p:cNvPr id="324" name="btfpIcon241864">
            <a:extLst>
              <a:ext uri="{FF2B5EF4-FFF2-40B4-BE49-F238E27FC236}">
                <a16:creationId xmlns:a16="http://schemas.microsoft.com/office/drawing/2014/main" id="{CB2F5FF7-D3BB-F2D2-2A12-5CB5878E1592}"/>
              </a:ext>
            </a:extLst>
          </p:cNvPr>
          <p:cNvGrpSpPr>
            <a:grpSpLocks noChangeAspect="1"/>
          </p:cNvGrpSpPr>
          <p:nvPr>
            <p:custDataLst>
              <p:tags r:id="rId11"/>
            </p:custDataLst>
          </p:nvPr>
        </p:nvGrpSpPr>
        <p:grpSpPr>
          <a:xfrm>
            <a:off x="9880959" y="1271011"/>
            <a:ext cx="1081088" cy="1081088"/>
            <a:chOff x="9910240" y="818881"/>
            <a:chExt cx="1081088" cy="1081088"/>
          </a:xfrm>
        </p:grpSpPr>
        <p:sp>
          <p:nvSpPr>
            <p:cNvPr id="323" name="btfpIconCircle241864">
              <a:extLst>
                <a:ext uri="{FF2B5EF4-FFF2-40B4-BE49-F238E27FC236}">
                  <a16:creationId xmlns:a16="http://schemas.microsoft.com/office/drawing/2014/main" id="{C46C050B-39C6-42BB-2465-EE838049E06B}"/>
                </a:ext>
              </a:extLst>
            </p:cNvPr>
            <p:cNvSpPr>
              <a:spLocks/>
            </p:cNvSpPr>
            <p:nvPr/>
          </p:nvSpPr>
          <p:spPr bwMode="gray">
            <a:xfrm>
              <a:off x="9910240" y="818881"/>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22" name="btfpIconLines241864">
              <a:extLst>
                <a:ext uri="{FF2B5EF4-FFF2-40B4-BE49-F238E27FC236}">
                  <a16:creationId xmlns:a16="http://schemas.microsoft.com/office/drawing/2014/main" id="{C2B73166-3D0B-F763-DD05-ED78697057D1}"/>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9910240" y="818881"/>
              <a:ext cx="1081088" cy="1081088"/>
            </a:xfrm>
            <a:prstGeom prst="rect">
              <a:avLst/>
            </a:prstGeom>
          </p:spPr>
        </p:pic>
      </p:grpSp>
      <p:grpSp>
        <p:nvGrpSpPr>
          <p:cNvPr id="309" name="btfpIcon439042">
            <a:extLst>
              <a:ext uri="{FF2B5EF4-FFF2-40B4-BE49-F238E27FC236}">
                <a16:creationId xmlns:a16="http://schemas.microsoft.com/office/drawing/2014/main" id="{62458986-47FD-39C6-65B8-07D1B279DAA5}"/>
              </a:ext>
            </a:extLst>
          </p:cNvPr>
          <p:cNvGrpSpPr>
            <a:grpSpLocks noChangeAspect="1"/>
          </p:cNvGrpSpPr>
          <p:nvPr>
            <p:custDataLst>
              <p:tags r:id="rId12"/>
            </p:custDataLst>
          </p:nvPr>
        </p:nvGrpSpPr>
        <p:grpSpPr>
          <a:xfrm>
            <a:off x="1293756" y="1271011"/>
            <a:ext cx="1081088" cy="1081088"/>
            <a:chOff x="469455" y="895296"/>
            <a:chExt cx="1081088" cy="1081088"/>
          </a:xfrm>
        </p:grpSpPr>
        <p:sp>
          <p:nvSpPr>
            <p:cNvPr id="308" name="btfpIconCircle439042">
              <a:extLst>
                <a:ext uri="{FF2B5EF4-FFF2-40B4-BE49-F238E27FC236}">
                  <a16:creationId xmlns:a16="http://schemas.microsoft.com/office/drawing/2014/main" id="{8DF54457-B2E6-7AAA-55AF-07360BCF8916}"/>
                </a:ext>
              </a:extLst>
            </p:cNvPr>
            <p:cNvSpPr>
              <a:spLocks/>
            </p:cNvSpPr>
            <p:nvPr/>
          </p:nvSpPr>
          <p:spPr bwMode="gray">
            <a:xfrm>
              <a:off x="469455" y="895296"/>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07" name="btfpIconLines439042">
              <a:extLst>
                <a:ext uri="{FF2B5EF4-FFF2-40B4-BE49-F238E27FC236}">
                  <a16:creationId xmlns:a16="http://schemas.microsoft.com/office/drawing/2014/main" id="{43904947-263B-817A-DA02-001FF5052664}"/>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469455" y="895296"/>
              <a:ext cx="1081088" cy="1081088"/>
            </a:xfrm>
            <a:prstGeom prst="rect">
              <a:avLst/>
            </a:prstGeom>
          </p:spPr>
        </p:pic>
      </p:grpSp>
      <p:sp>
        <p:nvSpPr>
          <p:cNvPr id="21" name="btfpIconCircle155443">
            <a:extLst>
              <a:ext uri="{FF2B5EF4-FFF2-40B4-BE49-F238E27FC236}">
                <a16:creationId xmlns:a16="http://schemas.microsoft.com/office/drawing/2014/main" id="{D49271E8-A88D-5883-4DD2-4581C767C538}"/>
              </a:ext>
            </a:extLst>
          </p:cNvPr>
          <p:cNvSpPr>
            <a:spLocks/>
          </p:cNvSpPr>
          <p:nvPr/>
        </p:nvSpPr>
        <p:spPr bwMode="gray">
          <a:xfrm>
            <a:off x="6438900" y="5120399"/>
            <a:ext cx="579120" cy="579120"/>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30" name="Isosceles Triangle 29">
            <a:extLst>
              <a:ext uri="{FF2B5EF4-FFF2-40B4-BE49-F238E27FC236}">
                <a16:creationId xmlns:a16="http://schemas.microsoft.com/office/drawing/2014/main" id="{154941D7-DA32-4F55-D7C1-B60ACC870CC8}"/>
              </a:ext>
            </a:extLst>
          </p:cNvPr>
          <p:cNvSpPr/>
          <p:nvPr/>
        </p:nvSpPr>
        <p:spPr bwMode="gray">
          <a:xfrm rot="10800000">
            <a:off x="2872832" y="5645878"/>
            <a:ext cx="419100" cy="361293"/>
          </a:xfrm>
          <a:prstGeom prst="triangle">
            <a:avLst/>
          </a:prstGeom>
          <a:solidFill>
            <a:srgbClr val="FD5D3B"/>
          </a:solidFill>
          <a:ln w="2857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FFFFFF"/>
              </a:solidFill>
            </a:endParaRPr>
          </a:p>
        </p:txBody>
      </p:sp>
      <p:sp>
        <p:nvSpPr>
          <p:cNvPr id="32" name="Rectangle 31">
            <a:extLst>
              <a:ext uri="{FF2B5EF4-FFF2-40B4-BE49-F238E27FC236}">
                <a16:creationId xmlns:a16="http://schemas.microsoft.com/office/drawing/2014/main" id="{18447C21-8573-F083-7EAB-C07D792C32E0}"/>
              </a:ext>
            </a:extLst>
          </p:cNvPr>
          <p:cNvSpPr/>
          <p:nvPr/>
        </p:nvSpPr>
        <p:spPr bwMode="gray">
          <a:xfrm>
            <a:off x="2792729" y="5260819"/>
            <a:ext cx="579120" cy="34349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100">
                <a:solidFill>
                  <a:srgbClr val="FD5D3B"/>
                </a:solidFill>
              </a:rPr>
              <a:t>BCBS today</a:t>
            </a:r>
          </a:p>
        </p:txBody>
      </p:sp>
    </p:spTree>
    <p:custDataLst>
      <p:tags r:id="rId1"/>
    </p:custDataLst>
    <p:extLst>
      <p:ext uri="{BB962C8B-B14F-4D97-AF65-F5344CB8AC3E}">
        <p14:creationId xmlns:p14="http://schemas.microsoft.com/office/powerpoint/2010/main" val="1235808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ENABLER ROADMAP: SEGMENTATION &amp; ANALYTICS  </a:t>
            </a: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2060069667"/>
              </p:ext>
            </p:extLst>
          </p:nvPr>
        </p:nvGraphicFramePr>
        <p:xfrm>
          <a:off x="506028" y="1413302"/>
          <a:ext cx="11152568" cy="4965387"/>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379938">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33748">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buFontTx/>
                        <a:buNone/>
                      </a:pPr>
                      <a:r>
                        <a:rPr lang="en-US" sz="1200" i="1"/>
                        <a:t>All existing and incoming member data is tagged according to high-level segmentation, with ongoing test and learn to refine; care navigation and episode strategy tailored to each segment</a:t>
                      </a:r>
                    </a:p>
                  </a:txBody>
                  <a:tcP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200" i="1"/>
                        <a:t>Refined and granular segments backed by advanced data management and AI-driven analytics allowing for highly customized care navigation and experiences across episodes</a:t>
                      </a:r>
                    </a:p>
                  </a:txBody>
                  <a:tcP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508923">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Align on consistent, organization-wide segmentation schematic and preliminary definitions</a:t>
                      </a:r>
                    </a:p>
                    <a:p>
                      <a:pPr marL="0" indent="0">
                        <a:buNone/>
                      </a:pPr>
                      <a:r>
                        <a:rPr lang="en-US" sz="1200" b="0" i="1"/>
                        <a:t>Align with key stakeholders on segmentation schematic, key metrics, and definitions for each segment leveraging learnings from member data and ongoing initiatives. Regular touchpoints to assess efficacy of segmentation and potential refinements</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2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Establish real-time segment refresh process and predict member movement between segments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Stand up low-touch, real-time refresh processes for key segmentation data inputs; track and predict movement between segments (e.g., disengaged to engaged pipeline, rising risk) </a:t>
                      </a:r>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093516">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Develop segment-specific CX/care navigation POV</a:t>
                      </a:r>
                    </a:p>
                    <a:p>
                      <a:pPr marL="0" indent="0">
                        <a:buNone/>
                      </a:pPr>
                      <a:r>
                        <a:rPr lang="en-US" sz="1200" b="0" i="1"/>
                        <a:t>Develop high-level CX engagement approach by segment and determine key care navigation needs and intervention points by segment</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Refine segmentation and introduce sub-segments</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Use real-world learnings to refine segments and define sub-segments, updating data processes accordingly.  Sub-segmentation may vary by episode</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327853">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200" b="1" i="0"/>
                        <a:t>Tag existing member data and incorporate segmentation into data ingestion</a:t>
                      </a:r>
                    </a:p>
                    <a:p>
                      <a:pPr marL="0" indent="0">
                        <a:buNone/>
                      </a:pPr>
                      <a:r>
                        <a:rPr lang="en-US" sz="1200" b="0" i="1"/>
                        <a:t>Tag segments across member databases, align on refresh rates, and stand-up processes to ensure new database additions are automatically segmented</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Leverage AI for personalized care navigation and engagement strategy recommendations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Use AI to identify optimal engagement by segment to enable next best action and give real-time, personalized, engagement advice to service reps and care navigators </a:t>
                      </a:r>
                      <a:endParaRPr lang="en-US" sz="1200" b="0" i="0"/>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595912" y="966669"/>
            <a:ext cx="10972800" cy="318997"/>
          </a:xfrm>
          <a:prstGeom prst="rect">
            <a:avLst/>
          </a:prstGeom>
          <a:noFill/>
        </p:spPr>
        <p:txBody>
          <a:bodyPr vert="horz" wrap="square" lIns="36036" tIns="36036" rIns="36036" bIns="36036" rtlCol="0" anchor="t">
            <a:spAutoFit/>
          </a:bodyPr>
          <a:lstStyle/>
          <a:p>
            <a:pPr marL="90729" indent="-90729" algn="ctr">
              <a:spcBef>
                <a:spcPts val="0"/>
              </a:spcBef>
              <a:buNone/>
            </a:pPr>
            <a:r>
              <a:rPr lang="en-US" sz="1600" b="1" i="1"/>
              <a:t>“Designing and executing CX episodes, tailored to each member segment and their needs”</a:t>
            </a:r>
          </a:p>
        </p:txBody>
      </p:sp>
      <p:sp>
        <p:nvSpPr>
          <p:cNvPr id="50" name="btfpIconCircle267709">
            <a:extLst>
              <a:ext uri="{FF2B5EF4-FFF2-40B4-BE49-F238E27FC236}">
                <a16:creationId xmlns:a16="http://schemas.microsoft.com/office/drawing/2014/main" id="{14810C5C-A69E-4919-10EC-234E6B2B64D6}"/>
              </a:ext>
            </a:extLst>
          </p:cNvPr>
          <p:cNvSpPr>
            <a:spLocks/>
          </p:cNvSpPr>
          <p:nvPr/>
        </p:nvSpPr>
        <p:spPr bwMode="gray">
          <a:xfrm>
            <a:off x="803167" y="2652387"/>
            <a:ext cx="1329969" cy="1329969"/>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grpSp>
        <p:nvGrpSpPr>
          <p:cNvPr id="49" name="btfpIcon267709">
            <a:extLst>
              <a:ext uri="{FF2B5EF4-FFF2-40B4-BE49-F238E27FC236}">
                <a16:creationId xmlns:a16="http://schemas.microsoft.com/office/drawing/2014/main" id="{AAB8AED3-071A-1058-4C6B-5DC17C90C31B}"/>
              </a:ext>
            </a:extLst>
          </p:cNvPr>
          <p:cNvGrpSpPr>
            <a:grpSpLocks noChangeAspect="1"/>
          </p:cNvGrpSpPr>
          <p:nvPr>
            <p:custDataLst>
              <p:tags r:id="rId4"/>
            </p:custDataLst>
          </p:nvPr>
        </p:nvGrpSpPr>
        <p:grpSpPr>
          <a:xfrm>
            <a:off x="2051548" y="-19551780"/>
            <a:ext cx="1441450" cy="1441451"/>
            <a:chOff x="2399084" y="-27092852"/>
            <a:chExt cx="1907708" cy="1907700"/>
          </a:xfrm>
        </p:grpSpPr>
        <p:sp>
          <p:nvSpPr>
            <p:cNvPr id="9" name="btfpIconCircle267709">
              <a:extLst>
                <a:ext uri="{FF2B5EF4-FFF2-40B4-BE49-F238E27FC236}">
                  <a16:creationId xmlns:a16="http://schemas.microsoft.com/office/drawing/2014/main" id="{14810C5C-A69E-4919-10EC-234E6B2B64D6}"/>
                </a:ext>
              </a:extLst>
            </p:cNvPr>
            <p:cNvSpPr>
              <a:spLocks/>
            </p:cNvSpPr>
            <p:nvPr/>
          </p:nvSpPr>
          <p:spPr bwMode="gray">
            <a:xfrm>
              <a:off x="2399084" y="-27092852"/>
              <a:ext cx="1907708" cy="1907699"/>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51" name="btfpIconLines267709">
              <a:extLst>
                <a:ext uri="{FF2B5EF4-FFF2-40B4-BE49-F238E27FC236}">
                  <a16:creationId xmlns:a16="http://schemas.microsoft.com/office/drawing/2014/main" id="{B6E91932-4F68-CB49-F882-970A64D035F7}"/>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399084" y="-27092851"/>
              <a:ext cx="1907708" cy="1907699"/>
            </a:xfrm>
            <a:prstGeom prst="rect">
              <a:avLst/>
            </a:prstGeom>
          </p:spPr>
        </p:pic>
      </p:grpSp>
      <p:grpSp>
        <p:nvGrpSpPr>
          <p:cNvPr id="68" name="btfpIcon429992">
            <a:extLst>
              <a:ext uri="{FF2B5EF4-FFF2-40B4-BE49-F238E27FC236}">
                <a16:creationId xmlns:a16="http://schemas.microsoft.com/office/drawing/2014/main" id="{FBE20D3E-B847-5080-D931-76120D4EC433}"/>
              </a:ext>
            </a:extLst>
          </p:cNvPr>
          <p:cNvGrpSpPr>
            <a:grpSpLocks noChangeAspect="1"/>
          </p:cNvGrpSpPr>
          <p:nvPr>
            <p:custDataLst>
              <p:tags r:id="rId5"/>
            </p:custDataLst>
          </p:nvPr>
        </p:nvGrpSpPr>
        <p:grpSpPr>
          <a:xfrm>
            <a:off x="896555" y="5338410"/>
            <a:ext cx="816864" cy="816864"/>
            <a:chOff x="803168" y="2693545"/>
            <a:chExt cx="816864" cy="816864"/>
          </a:xfrm>
        </p:grpSpPr>
        <p:sp>
          <p:nvSpPr>
            <p:cNvPr id="66" name="btfpIconCircle429992">
              <a:extLst>
                <a:ext uri="{FF2B5EF4-FFF2-40B4-BE49-F238E27FC236}">
                  <a16:creationId xmlns:a16="http://schemas.microsoft.com/office/drawing/2014/main" id="{D8501097-9016-8BC7-CADC-853BEA111EC4}"/>
                </a:ext>
              </a:extLst>
            </p:cNvPr>
            <p:cNvSpPr>
              <a:spLocks/>
            </p:cNvSpPr>
            <p:nvPr/>
          </p:nvSpPr>
          <p:spPr bwMode="gray">
            <a:xfrm>
              <a:off x="803168" y="2693545"/>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5" name="btfpIconLines429992">
              <a:extLst>
                <a:ext uri="{FF2B5EF4-FFF2-40B4-BE49-F238E27FC236}">
                  <a16:creationId xmlns:a16="http://schemas.microsoft.com/office/drawing/2014/main" id="{4CB0C2CA-9A08-C479-3852-023718FB9AE2}"/>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803168" y="2693545"/>
              <a:ext cx="816864" cy="816864"/>
            </a:xfrm>
            <a:prstGeom prst="rect">
              <a:avLst/>
            </a:prstGeom>
          </p:spPr>
        </p:pic>
      </p:grpSp>
      <p:grpSp>
        <p:nvGrpSpPr>
          <p:cNvPr id="84" name="btfpIcon438799">
            <a:extLst>
              <a:ext uri="{FF2B5EF4-FFF2-40B4-BE49-F238E27FC236}">
                <a16:creationId xmlns:a16="http://schemas.microsoft.com/office/drawing/2014/main" id="{CDA67AFB-68C9-757C-F565-5DC69816A8E2}"/>
              </a:ext>
            </a:extLst>
          </p:cNvPr>
          <p:cNvGrpSpPr>
            <a:grpSpLocks noChangeAspect="1"/>
          </p:cNvGrpSpPr>
          <p:nvPr>
            <p:custDataLst>
              <p:tags r:id="rId6"/>
            </p:custDataLst>
          </p:nvPr>
        </p:nvGrpSpPr>
        <p:grpSpPr>
          <a:xfrm>
            <a:off x="6410516" y="5338410"/>
            <a:ext cx="816864" cy="816864"/>
            <a:chOff x="6325079" y="5320872"/>
            <a:chExt cx="816864" cy="816864"/>
          </a:xfrm>
        </p:grpSpPr>
        <p:sp>
          <p:nvSpPr>
            <p:cNvPr id="83" name="btfpIconCircle438799">
              <a:extLst>
                <a:ext uri="{FF2B5EF4-FFF2-40B4-BE49-F238E27FC236}">
                  <a16:creationId xmlns:a16="http://schemas.microsoft.com/office/drawing/2014/main" id="{F92077FA-740E-F71A-9C0F-650CBF633F05}"/>
                </a:ext>
              </a:extLst>
            </p:cNvPr>
            <p:cNvSpPr>
              <a:spLocks/>
            </p:cNvSpPr>
            <p:nvPr/>
          </p:nvSpPr>
          <p:spPr bwMode="gray">
            <a:xfrm>
              <a:off x="6325079" y="5320872"/>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82" name="btfpIconLines438799">
              <a:extLst>
                <a:ext uri="{FF2B5EF4-FFF2-40B4-BE49-F238E27FC236}">
                  <a16:creationId xmlns:a16="http://schemas.microsoft.com/office/drawing/2014/main" id="{F0FCAB92-543A-6DB7-15C9-33FC93C29F19}"/>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325079" y="5320872"/>
              <a:ext cx="816864" cy="816864"/>
            </a:xfrm>
            <a:prstGeom prst="rect">
              <a:avLst/>
            </a:prstGeom>
          </p:spPr>
        </p:pic>
      </p:grpSp>
      <p:grpSp>
        <p:nvGrpSpPr>
          <p:cNvPr id="97" name="btfpIcon493617">
            <a:extLst>
              <a:ext uri="{FF2B5EF4-FFF2-40B4-BE49-F238E27FC236}">
                <a16:creationId xmlns:a16="http://schemas.microsoft.com/office/drawing/2014/main" id="{BCE2BEE1-8A99-64EF-47B1-1054F3FF930E}"/>
              </a:ext>
            </a:extLst>
          </p:cNvPr>
          <p:cNvGrpSpPr>
            <a:grpSpLocks noChangeAspect="1"/>
          </p:cNvGrpSpPr>
          <p:nvPr>
            <p:custDataLst>
              <p:tags r:id="rId7"/>
            </p:custDataLst>
          </p:nvPr>
        </p:nvGrpSpPr>
        <p:grpSpPr>
          <a:xfrm>
            <a:off x="6459151" y="4116568"/>
            <a:ext cx="816864" cy="816864"/>
            <a:chOff x="6325079" y="3940343"/>
            <a:chExt cx="816864" cy="816864"/>
          </a:xfrm>
        </p:grpSpPr>
        <p:sp>
          <p:nvSpPr>
            <p:cNvPr id="96" name="btfpIconCircle493617">
              <a:extLst>
                <a:ext uri="{FF2B5EF4-FFF2-40B4-BE49-F238E27FC236}">
                  <a16:creationId xmlns:a16="http://schemas.microsoft.com/office/drawing/2014/main" id="{E9DDDE8A-17FE-1381-432E-C7A5801A98F4}"/>
                </a:ext>
              </a:extLst>
            </p:cNvPr>
            <p:cNvSpPr>
              <a:spLocks/>
            </p:cNvSpPr>
            <p:nvPr/>
          </p:nvSpPr>
          <p:spPr bwMode="gray">
            <a:xfrm>
              <a:off x="6325079" y="3940343"/>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95" name="btfpIconLines493617">
              <a:extLst>
                <a:ext uri="{FF2B5EF4-FFF2-40B4-BE49-F238E27FC236}">
                  <a16:creationId xmlns:a16="http://schemas.microsoft.com/office/drawing/2014/main" id="{A8A735F5-BD1B-A98D-D1A6-DDC16AE62F5B}"/>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325079" y="3940343"/>
              <a:ext cx="816864" cy="816864"/>
            </a:xfrm>
            <a:prstGeom prst="rect">
              <a:avLst/>
            </a:prstGeom>
          </p:spPr>
        </p:pic>
      </p:grpSp>
      <p:grpSp>
        <p:nvGrpSpPr>
          <p:cNvPr id="37" name="btfpIcon908869">
            <a:extLst>
              <a:ext uri="{FF2B5EF4-FFF2-40B4-BE49-F238E27FC236}">
                <a16:creationId xmlns:a16="http://schemas.microsoft.com/office/drawing/2014/main" id="{AF1DDC50-C47B-1585-2B98-050234E01E52}"/>
              </a:ext>
            </a:extLst>
          </p:cNvPr>
          <p:cNvGrpSpPr>
            <a:grpSpLocks noChangeAspect="1"/>
          </p:cNvGrpSpPr>
          <p:nvPr>
            <p:custDataLst>
              <p:tags r:id="rId8"/>
            </p:custDataLst>
          </p:nvPr>
        </p:nvGrpSpPr>
        <p:grpSpPr>
          <a:xfrm>
            <a:off x="6410516" y="2812478"/>
            <a:ext cx="816864" cy="816863"/>
            <a:chOff x="6410516" y="2792815"/>
            <a:chExt cx="816864" cy="816863"/>
          </a:xfrm>
        </p:grpSpPr>
        <p:sp>
          <p:nvSpPr>
            <p:cNvPr id="36" name="btfpIconCircle908869">
              <a:extLst>
                <a:ext uri="{FF2B5EF4-FFF2-40B4-BE49-F238E27FC236}">
                  <a16:creationId xmlns:a16="http://schemas.microsoft.com/office/drawing/2014/main" id="{04E4EAA3-422C-1E98-DA3E-B3899B75F00E}"/>
                </a:ext>
              </a:extLst>
            </p:cNvPr>
            <p:cNvSpPr>
              <a:spLocks/>
            </p:cNvSpPr>
            <p:nvPr/>
          </p:nvSpPr>
          <p:spPr bwMode="gray">
            <a:xfrm>
              <a:off x="6410516" y="2792815"/>
              <a:ext cx="816864"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5" name="btfpIconLines908869">
              <a:extLst>
                <a:ext uri="{FF2B5EF4-FFF2-40B4-BE49-F238E27FC236}">
                  <a16:creationId xmlns:a16="http://schemas.microsoft.com/office/drawing/2014/main" id="{BC15651B-6F4A-EB8F-5432-C4F3AAEC6BE9}"/>
                </a:ext>
              </a:extLst>
            </p:cNvPr>
            <p:cNvPicPr>
              <a:picLocks/>
            </p:cNvPicPr>
            <p:nvPr/>
          </p:nvPicPr>
          <p:blipFill>
            <a:blip r:embed="rId17">
              <a:extLst>
                <a:ext uri="{28A0092B-C50C-407E-A947-70E740481C1C}">
                  <a14:useLocalDpi xmlns:a14="http://schemas.microsoft.com/office/drawing/2010/main" val="0"/>
                </a:ext>
              </a:extLst>
            </a:blip>
            <a:stretch>
              <a:fillRect/>
            </a:stretch>
          </p:blipFill>
          <p:spPr>
            <a:xfrm>
              <a:off x="6410516" y="2792815"/>
              <a:ext cx="816864" cy="816863"/>
            </a:xfrm>
            <a:prstGeom prst="rect">
              <a:avLst/>
            </a:prstGeom>
          </p:spPr>
        </p:pic>
      </p:grpSp>
      <p:grpSp>
        <p:nvGrpSpPr>
          <p:cNvPr id="54" name="btfpIcon923778">
            <a:extLst>
              <a:ext uri="{FF2B5EF4-FFF2-40B4-BE49-F238E27FC236}">
                <a16:creationId xmlns:a16="http://schemas.microsoft.com/office/drawing/2014/main" id="{4269515F-7713-9A18-3332-B1712900457F}"/>
              </a:ext>
            </a:extLst>
          </p:cNvPr>
          <p:cNvGrpSpPr>
            <a:grpSpLocks noChangeAspect="1"/>
          </p:cNvGrpSpPr>
          <p:nvPr>
            <p:custDataLst>
              <p:tags r:id="rId9"/>
            </p:custDataLst>
          </p:nvPr>
        </p:nvGrpSpPr>
        <p:grpSpPr>
          <a:xfrm>
            <a:off x="896556" y="2812478"/>
            <a:ext cx="816863" cy="816863"/>
            <a:chOff x="851275" y="3971436"/>
            <a:chExt cx="816863" cy="816863"/>
          </a:xfrm>
        </p:grpSpPr>
        <p:sp>
          <p:nvSpPr>
            <p:cNvPr id="53" name="btfpIconCircle923778">
              <a:extLst>
                <a:ext uri="{FF2B5EF4-FFF2-40B4-BE49-F238E27FC236}">
                  <a16:creationId xmlns:a16="http://schemas.microsoft.com/office/drawing/2014/main" id="{975A208C-9A35-3930-FBF5-44D2455F324B}"/>
                </a:ext>
              </a:extLst>
            </p:cNvPr>
            <p:cNvSpPr>
              <a:spLocks/>
            </p:cNvSpPr>
            <p:nvPr/>
          </p:nvSpPr>
          <p:spPr bwMode="gray">
            <a:xfrm>
              <a:off x="851275" y="3971436"/>
              <a:ext cx="816863"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52" name="btfpIconLines923778">
              <a:extLst>
                <a:ext uri="{FF2B5EF4-FFF2-40B4-BE49-F238E27FC236}">
                  <a16:creationId xmlns:a16="http://schemas.microsoft.com/office/drawing/2014/main" id="{86D79731-C9B0-0497-DD14-0AB5325BBC53}"/>
                </a:ext>
              </a:extLst>
            </p:cNvPr>
            <p:cNvPicPr>
              <a:picLocks/>
            </p:cNvPicPr>
            <p:nvPr/>
          </p:nvPicPr>
          <p:blipFill>
            <a:blip r:embed="rId18">
              <a:extLst>
                <a:ext uri="{28A0092B-C50C-407E-A947-70E740481C1C}">
                  <a14:useLocalDpi xmlns:a14="http://schemas.microsoft.com/office/drawing/2010/main" val="0"/>
                </a:ext>
              </a:extLst>
            </a:blip>
            <a:stretch>
              <a:fillRect/>
            </a:stretch>
          </p:blipFill>
          <p:spPr>
            <a:xfrm>
              <a:off x="851275" y="3971436"/>
              <a:ext cx="816863" cy="816863"/>
            </a:xfrm>
            <a:prstGeom prst="rect">
              <a:avLst/>
            </a:prstGeom>
          </p:spPr>
        </p:pic>
      </p:grpSp>
      <p:grpSp>
        <p:nvGrpSpPr>
          <p:cNvPr id="29" name="btfpIcon668288">
            <a:extLst>
              <a:ext uri="{FF2B5EF4-FFF2-40B4-BE49-F238E27FC236}">
                <a16:creationId xmlns:a16="http://schemas.microsoft.com/office/drawing/2014/main" id="{FA704FA6-D28A-EC1E-8516-CDADA55F531C}"/>
              </a:ext>
            </a:extLst>
          </p:cNvPr>
          <p:cNvGrpSpPr>
            <a:grpSpLocks noChangeAspect="1"/>
          </p:cNvGrpSpPr>
          <p:nvPr>
            <p:custDataLst>
              <p:tags r:id="rId10"/>
            </p:custDataLst>
          </p:nvPr>
        </p:nvGrpSpPr>
        <p:grpSpPr>
          <a:xfrm>
            <a:off x="896555" y="4116568"/>
            <a:ext cx="816864" cy="816864"/>
            <a:chOff x="839439" y="5140421"/>
            <a:chExt cx="816864" cy="816864"/>
          </a:xfrm>
        </p:grpSpPr>
        <p:sp>
          <p:nvSpPr>
            <p:cNvPr id="28" name="btfpIconCircle668288">
              <a:extLst>
                <a:ext uri="{FF2B5EF4-FFF2-40B4-BE49-F238E27FC236}">
                  <a16:creationId xmlns:a16="http://schemas.microsoft.com/office/drawing/2014/main" id="{B29371C9-6AA4-20DA-ADB1-D6255AEE5A6C}"/>
                </a:ext>
              </a:extLst>
            </p:cNvPr>
            <p:cNvSpPr>
              <a:spLocks/>
            </p:cNvSpPr>
            <p:nvPr/>
          </p:nvSpPr>
          <p:spPr bwMode="gray">
            <a:xfrm>
              <a:off x="839439" y="5140421"/>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27" name="btfpIconLines668288">
              <a:extLst>
                <a:ext uri="{FF2B5EF4-FFF2-40B4-BE49-F238E27FC236}">
                  <a16:creationId xmlns:a16="http://schemas.microsoft.com/office/drawing/2014/main" id="{D73BEDFB-D218-95B1-C246-A3B8123BB8A3}"/>
                </a:ext>
              </a:extLst>
            </p:cNvPr>
            <p:cNvPicPr>
              <a:picLocks/>
            </p:cNvPicPr>
            <p:nvPr/>
          </p:nvPicPr>
          <p:blipFill>
            <a:blip r:embed="rId19">
              <a:extLst>
                <a:ext uri="{28A0092B-C50C-407E-A947-70E740481C1C}">
                  <a14:useLocalDpi xmlns:a14="http://schemas.microsoft.com/office/drawing/2010/main" val="0"/>
                </a:ext>
              </a:extLst>
            </a:blip>
            <a:stretch>
              <a:fillRect/>
            </a:stretch>
          </p:blipFill>
          <p:spPr>
            <a:xfrm>
              <a:off x="839439" y="5140421"/>
              <a:ext cx="816864" cy="816864"/>
            </a:xfrm>
            <a:prstGeom prst="rect">
              <a:avLst/>
            </a:prstGeom>
          </p:spPr>
        </p:pic>
      </p:grpSp>
      <p:sp>
        <p:nvSpPr>
          <p:cNvPr id="7" name="btfpCallout513278">
            <a:extLst>
              <a:ext uri="{FF2B5EF4-FFF2-40B4-BE49-F238E27FC236}">
                <a16:creationId xmlns:a16="http://schemas.microsoft.com/office/drawing/2014/main" id="{31E0F244-4D9A-16E2-4436-173816B13CCA}"/>
              </a:ext>
            </a:extLst>
          </p:cNvPr>
          <p:cNvSpPr/>
          <p:nvPr/>
        </p:nvSpPr>
        <p:spPr bwMode="gray">
          <a:xfrm>
            <a:off x="2723818" y="6236402"/>
            <a:ext cx="3686698" cy="377901"/>
          </a:xfrm>
          <a:prstGeom prst="wedgeRectCallout">
            <a:avLst>
              <a:gd name="adj1" fmla="val 17530"/>
              <a:gd name="adj2" fmla="val -80513"/>
            </a:avLst>
          </a:prstGeom>
          <a:solidFill>
            <a:srgbClr val="FFFFFF"/>
          </a:solidFill>
          <a:ln w="19050">
            <a:solidFill>
              <a:srgbClr val="5C5C5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900">
                <a:solidFill>
                  <a:srgbClr val="5C5C5C"/>
                </a:solidFill>
              </a:rPr>
              <a:t>Investments in data and partnerships will be important to ensure that the segmentation is based on the key metrics that matter.</a:t>
            </a:r>
          </a:p>
        </p:txBody>
      </p:sp>
    </p:spTree>
    <p:custDataLst>
      <p:tags r:id="rId1"/>
    </p:custDataLst>
    <p:extLst>
      <p:ext uri="{BB962C8B-B14F-4D97-AF65-F5344CB8AC3E}">
        <p14:creationId xmlns:p14="http://schemas.microsoft.com/office/powerpoint/2010/main" val="3051210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ENABLER ROADMAP: agile OPERATING MODEL</a:t>
            </a:r>
            <a:endParaRPr lang="en-US">
              <a:solidFill>
                <a:srgbClr val="FD5D3B"/>
              </a:solidFill>
            </a:endParaRP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2512385540"/>
              </p:ext>
            </p:extLst>
          </p:nvPr>
        </p:nvGraphicFramePr>
        <p:xfrm>
          <a:off x="506028" y="1701662"/>
          <a:ext cx="11152568" cy="4908164"/>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342387">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31209">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CX-related </a:t>
                      </a:r>
                      <a:r>
                        <a:rPr kumimoji="0" lang="en-US" sz="1200" b="1" i="1" u="none" strike="noStrike" kern="1200" cap="none" spc="0" normalizeH="0" baseline="0" noProof="0">
                          <a:ln>
                            <a:noFill/>
                          </a:ln>
                          <a:solidFill>
                            <a:srgbClr val="0D4877"/>
                          </a:solidFill>
                          <a:effectLst/>
                          <a:uLnTx/>
                          <a:uFillTx/>
                          <a:latin typeface="DM Sans"/>
                          <a:ea typeface="+mn-ea"/>
                          <a:cs typeface="+mn-cs"/>
                        </a:rPr>
                        <a:t>initiatives are based on consumer need and led by clear ‘Workstream Sponsors’ </a:t>
                      </a:r>
                      <a:r>
                        <a:rPr kumimoji="0" lang="en-US" sz="1200" b="0" i="1" u="none" strike="noStrike" kern="1200" cap="none" spc="0" normalizeH="0" baseline="0" noProof="0">
                          <a:ln>
                            <a:noFill/>
                          </a:ln>
                          <a:solidFill>
                            <a:srgbClr val="0D4877"/>
                          </a:solidFill>
                          <a:effectLst/>
                          <a:uLnTx/>
                          <a:uFillTx/>
                          <a:latin typeface="DM Sans"/>
                          <a:ea typeface="+mn-ea"/>
                          <a:cs typeface="+mn-cs"/>
                        </a:rPr>
                        <a:t>with cross-functional teams.</a:t>
                      </a:r>
                      <a:r>
                        <a:rPr kumimoji="0" lang="en-US" sz="1200" b="1" i="1" u="none" strike="noStrike" kern="1200" cap="none" spc="0" normalizeH="0" baseline="0" noProof="0">
                          <a:ln>
                            <a:noFill/>
                          </a:ln>
                          <a:solidFill>
                            <a:srgbClr val="0D4877"/>
                          </a:solidFill>
                          <a:effectLst/>
                          <a:uLnTx/>
                          <a:uFillTx/>
                          <a:latin typeface="DM Sans"/>
                          <a:ea typeface="+mn-ea"/>
                          <a:cs typeface="+mn-cs"/>
                        </a:rPr>
                        <a:t> </a:t>
                      </a:r>
                      <a:r>
                        <a:rPr kumimoji="0" lang="en-US" sz="1200" b="0" i="1" u="none" strike="noStrike" kern="1200" cap="none" spc="0" normalizeH="0" baseline="0" noProof="0">
                          <a:ln>
                            <a:noFill/>
                          </a:ln>
                          <a:solidFill>
                            <a:srgbClr val="0D4877"/>
                          </a:solidFill>
                          <a:effectLst/>
                          <a:uLnTx/>
                          <a:uFillTx/>
                          <a:latin typeface="DM Sans"/>
                          <a:ea typeface="+mn-ea"/>
                          <a:cs typeface="+mn-cs"/>
                        </a:rPr>
                        <a:t>Backlog prioritization is revisited based on KPI performance and broader strategy</a:t>
                      </a: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Agile ways of working are adopted across the broader CX org. structure supporting </a:t>
                      </a:r>
                      <a:r>
                        <a:rPr kumimoji="0" lang="en-US" sz="1200" b="1" i="1" u="none" strike="noStrike" kern="1200" cap="none" spc="0" normalizeH="0" baseline="0" noProof="0">
                          <a:ln>
                            <a:noFill/>
                          </a:ln>
                          <a:solidFill>
                            <a:srgbClr val="0D4877"/>
                          </a:solidFill>
                          <a:effectLst/>
                          <a:uLnTx/>
                          <a:uFillTx/>
                          <a:latin typeface="DM Sans"/>
                          <a:ea typeface="+mn-ea"/>
                          <a:cs typeface="+mn-cs"/>
                        </a:rPr>
                        <a:t>coordination across consumer, provider and employer initiatives </a:t>
                      </a:r>
                      <a:r>
                        <a:rPr kumimoji="0" lang="en-US" sz="1200" b="0" i="1" u="none" strike="noStrike" kern="1200" cap="none" spc="0" normalizeH="0" baseline="0" noProof="0">
                          <a:ln>
                            <a:noFill/>
                          </a:ln>
                          <a:solidFill>
                            <a:srgbClr val="0D4877"/>
                          </a:solidFill>
                          <a:effectLst/>
                          <a:uLnTx/>
                          <a:uFillTx/>
                          <a:latin typeface="DM Sans"/>
                          <a:ea typeface="+mn-ea"/>
                          <a:cs typeface="+mn-cs"/>
                        </a:rPr>
                        <a:t>as well as </a:t>
                      </a:r>
                      <a:r>
                        <a:rPr kumimoji="0" lang="en-US" sz="1200" b="1" i="1" u="none" strike="noStrike" kern="1200" cap="none" spc="0" normalizeH="0" baseline="0" noProof="0">
                          <a:ln>
                            <a:noFill/>
                          </a:ln>
                          <a:solidFill>
                            <a:srgbClr val="0D4877"/>
                          </a:solidFill>
                          <a:effectLst/>
                          <a:uLnTx/>
                          <a:uFillTx/>
                          <a:latin typeface="DM Sans"/>
                          <a:ea typeface="+mn-ea"/>
                          <a:cs typeface="+mn-cs"/>
                        </a:rPr>
                        <a:t>unified channel management</a:t>
                      </a:r>
                      <a:endParaRPr kumimoji="0" lang="en-US" sz="1200" b="0" i="1" u="none" strike="noStrike" kern="1200" cap="none" spc="0" normalizeH="0" baseline="0" noProof="0">
                        <a:ln>
                          <a:noFill/>
                        </a:ln>
                        <a:solidFill>
                          <a:srgbClr val="0D4877"/>
                        </a:solidFill>
                        <a:effectLst/>
                        <a:uLnTx/>
                        <a:uFillTx/>
                        <a:latin typeface="DM Sans"/>
                        <a:ea typeface="+mn-ea"/>
                        <a:cs typeface="+mn-cs"/>
                      </a:endParaRPr>
                    </a:p>
                  </a:txBody>
                  <a:tcPr anchor="ct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258697">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1" i="0"/>
                        <a:t>Organize CX initiatives around consumer experiences and assign experience owners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0" i="1"/>
                        <a:t>Develop end-to-end initiatives for the different consumer experiences / episodes. Assign clear project leads i.e., “Workstream Sponsors” who will be held accountable for the initiatives and own backlogs</a:t>
                      </a:r>
                      <a:endParaRPr lang="en-US" sz="1100" i="1"/>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1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1" i="0"/>
                        <a:t>Coordination across consumer, provider, and employer initiatives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0" i="1"/>
                        <a:t>Agile, interdisciplinary teams are set-up across the broader org. based on provider experiences and employer experiences. Clear communication channels are established across various initiatives. </a:t>
                      </a:r>
                      <a:endParaRPr lang="en-US" sz="1100" b="0" i="0"/>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159365">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100" b="1" i="0"/>
                        <a:t>Continuous strategic prioritization of CX initiatives based on relevant KPI performance </a:t>
                      </a:r>
                    </a:p>
                    <a:p>
                      <a:pPr marL="0" indent="0">
                        <a:buNone/>
                      </a:pPr>
                      <a:r>
                        <a:rPr lang="en-US" sz="1100" b="0" i="1"/>
                        <a:t>Prioritize CX initiatives based on what is most important for consumers and pivot resources (e.g., OpEx, talent) accordingly. Utilize “test-and-learn” approach and align on most important KPIs to inform whether to expand, adapt or discontinue initiatives </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1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1" i="0"/>
                        <a:t>Integrated and flexible channel management </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0" i="1"/>
                        <a:t>Unite channels under one org. vertical (e.g., CX) and have comparable level of owner “seniority” to foster mutual respect. Set up dedicated processes to streamline omnichannel strategy and reinforce channel integration</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159365">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100" b="1" i="0"/>
                        <a:t>Create multi-functional standing teams and foster integration of business and technology </a:t>
                      </a:r>
                    </a:p>
                    <a:p>
                      <a:pPr marL="0" indent="0">
                        <a:buNone/>
                      </a:pPr>
                      <a:r>
                        <a:rPr lang="en-US" sz="1100" b="0" i="1"/>
                        <a:t>Dynamically resource multi-disciplinary standing teams to eliminate approval requirements for individual features. Staff teams with corresponding ‘Experience Owners’ from ET or Member Services to bolster integration with technology functions</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1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1" i="0"/>
                        <a:t>Adapt culture and ways of working across BCBS MA, embedding a consumer-centric mindset</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100" b="0" i="1"/>
                        <a:t>Ensure ‘buy-in’ of agile approach based on consumer need from senior executives so that they empower and trust, not command and control. Instill agile values and CX lens across org (e.g., trainings, incentives) and across operations, support and control functions.</a:t>
                      </a:r>
                      <a:endParaRPr lang="en-US" sz="1100" b="0" i="0"/>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685800" y="1229660"/>
            <a:ext cx="10972800" cy="565218"/>
          </a:xfrm>
          <a:prstGeom prst="rect">
            <a:avLst/>
          </a:prstGeom>
          <a:noFill/>
        </p:spPr>
        <p:txBody>
          <a:bodyPr vert="horz" wrap="square" lIns="36036" tIns="36036" rIns="36036" bIns="36036" rtlCol="0" anchor="t">
            <a:spAutoFit/>
          </a:bodyPr>
          <a:lstStyle/>
          <a:p>
            <a:pPr marL="90729" indent="-90729" algn="ctr">
              <a:spcBef>
                <a:spcPts val="0"/>
              </a:spcBef>
              <a:buNone/>
            </a:pPr>
            <a:r>
              <a:rPr lang="en-US" b="1" i="1"/>
              <a:t>“Cross-functional teams with accountable owners are empowered to take ownership of their episodes and test and learn based on relevant KPIs</a:t>
            </a:r>
            <a:r>
              <a:rPr lang="en-US" sz="1600" b="1" i="1"/>
              <a:t>”</a:t>
            </a:r>
          </a:p>
        </p:txBody>
      </p:sp>
      <p:grpSp>
        <p:nvGrpSpPr>
          <p:cNvPr id="41" name="btfpIcon295845">
            <a:extLst>
              <a:ext uri="{FF2B5EF4-FFF2-40B4-BE49-F238E27FC236}">
                <a16:creationId xmlns:a16="http://schemas.microsoft.com/office/drawing/2014/main" id="{D433E974-746F-AB4F-9807-E3CF079940CF}"/>
              </a:ext>
            </a:extLst>
          </p:cNvPr>
          <p:cNvGrpSpPr>
            <a:grpSpLocks noChangeAspect="1"/>
          </p:cNvGrpSpPr>
          <p:nvPr>
            <p:custDataLst>
              <p:tags r:id="rId4"/>
            </p:custDataLst>
          </p:nvPr>
        </p:nvGrpSpPr>
        <p:grpSpPr>
          <a:xfrm>
            <a:off x="825120" y="4114089"/>
            <a:ext cx="816864" cy="816864"/>
            <a:chOff x="685800" y="1270000"/>
            <a:chExt cx="1081088" cy="1081088"/>
          </a:xfrm>
        </p:grpSpPr>
        <p:sp>
          <p:nvSpPr>
            <p:cNvPr id="40" name="btfpIconCircle295845">
              <a:extLst>
                <a:ext uri="{FF2B5EF4-FFF2-40B4-BE49-F238E27FC236}">
                  <a16:creationId xmlns:a16="http://schemas.microsoft.com/office/drawing/2014/main" id="{DB80BCCE-FD25-F798-B69A-C3AE1AFDBE05}"/>
                </a:ext>
              </a:extLst>
            </p:cNvPr>
            <p:cNvSpPr>
              <a:spLocks/>
            </p:cNvSpPr>
            <p:nvPr/>
          </p:nvSpPr>
          <p:spPr bwMode="gray">
            <a:xfrm>
              <a:off x="685800" y="127000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9" name="btfpIconLines295845">
              <a:extLst>
                <a:ext uri="{FF2B5EF4-FFF2-40B4-BE49-F238E27FC236}">
                  <a16:creationId xmlns:a16="http://schemas.microsoft.com/office/drawing/2014/main" id="{431933A5-2955-3A9D-7FC0-0CE72AFBDD45}"/>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85800" y="1270000"/>
              <a:ext cx="1081088" cy="1081088"/>
            </a:xfrm>
            <a:prstGeom prst="rect">
              <a:avLst/>
            </a:prstGeom>
          </p:spPr>
        </p:pic>
      </p:grpSp>
      <p:grpSp>
        <p:nvGrpSpPr>
          <p:cNvPr id="46" name="btfpIcon568693">
            <a:extLst>
              <a:ext uri="{FF2B5EF4-FFF2-40B4-BE49-F238E27FC236}">
                <a16:creationId xmlns:a16="http://schemas.microsoft.com/office/drawing/2014/main" id="{3A402739-5B78-339E-03B8-6E32C36ECD66}"/>
              </a:ext>
            </a:extLst>
          </p:cNvPr>
          <p:cNvGrpSpPr>
            <a:grpSpLocks noChangeAspect="1"/>
          </p:cNvGrpSpPr>
          <p:nvPr>
            <p:custDataLst>
              <p:tags r:id="rId5"/>
            </p:custDataLst>
          </p:nvPr>
        </p:nvGrpSpPr>
        <p:grpSpPr>
          <a:xfrm>
            <a:off x="825121" y="5518542"/>
            <a:ext cx="816864" cy="816864"/>
            <a:chOff x="-579438" y="1253803"/>
            <a:chExt cx="1081088" cy="1081088"/>
          </a:xfrm>
        </p:grpSpPr>
        <p:sp>
          <p:nvSpPr>
            <p:cNvPr id="45" name="btfpIconCircle568693">
              <a:extLst>
                <a:ext uri="{FF2B5EF4-FFF2-40B4-BE49-F238E27FC236}">
                  <a16:creationId xmlns:a16="http://schemas.microsoft.com/office/drawing/2014/main" id="{4844E8FD-F773-0A27-C8DF-A97EE67044ED}"/>
                </a:ext>
              </a:extLst>
            </p:cNvPr>
            <p:cNvSpPr>
              <a:spLocks/>
            </p:cNvSpPr>
            <p:nvPr/>
          </p:nvSpPr>
          <p:spPr bwMode="gray">
            <a:xfrm>
              <a:off x="-579438" y="1253803"/>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44" name="btfpIconLines568693">
              <a:extLst>
                <a:ext uri="{FF2B5EF4-FFF2-40B4-BE49-F238E27FC236}">
                  <a16:creationId xmlns:a16="http://schemas.microsoft.com/office/drawing/2014/main" id="{BE0B667C-BD5A-40A7-B731-CC5C575E842A}"/>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579438" y="1253803"/>
              <a:ext cx="1081088" cy="1081088"/>
            </a:xfrm>
            <a:prstGeom prst="rect">
              <a:avLst/>
            </a:prstGeom>
          </p:spPr>
        </p:pic>
      </p:grpSp>
      <p:grpSp>
        <p:nvGrpSpPr>
          <p:cNvPr id="52" name="btfpIcon913224">
            <a:extLst>
              <a:ext uri="{FF2B5EF4-FFF2-40B4-BE49-F238E27FC236}">
                <a16:creationId xmlns:a16="http://schemas.microsoft.com/office/drawing/2014/main" id="{E3F34C95-E1F2-0DBD-078D-E638502F26B9}"/>
              </a:ext>
            </a:extLst>
          </p:cNvPr>
          <p:cNvGrpSpPr>
            <a:grpSpLocks noChangeAspect="1"/>
          </p:cNvGrpSpPr>
          <p:nvPr>
            <p:custDataLst>
              <p:tags r:id="rId6"/>
            </p:custDataLst>
          </p:nvPr>
        </p:nvGrpSpPr>
        <p:grpSpPr>
          <a:xfrm>
            <a:off x="6325074" y="2876507"/>
            <a:ext cx="816864" cy="816864"/>
            <a:chOff x="6420028" y="2981297"/>
            <a:chExt cx="816864" cy="816864"/>
          </a:xfrm>
        </p:grpSpPr>
        <p:sp>
          <p:nvSpPr>
            <p:cNvPr id="48" name="btfpIconCircle913224">
              <a:extLst>
                <a:ext uri="{FF2B5EF4-FFF2-40B4-BE49-F238E27FC236}">
                  <a16:creationId xmlns:a16="http://schemas.microsoft.com/office/drawing/2014/main" id="{C045E902-6968-D225-9750-276F6575DC5A}"/>
                </a:ext>
              </a:extLst>
            </p:cNvPr>
            <p:cNvSpPr>
              <a:spLocks/>
            </p:cNvSpPr>
            <p:nvPr/>
          </p:nvSpPr>
          <p:spPr bwMode="gray">
            <a:xfrm>
              <a:off x="6420028" y="2981297"/>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47" name="btfpIconLines913224">
              <a:extLst>
                <a:ext uri="{FF2B5EF4-FFF2-40B4-BE49-F238E27FC236}">
                  <a16:creationId xmlns:a16="http://schemas.microsoft.com/office/drawing/2014/main" id="{CE822A70-72D4-3462-48D9-74048D50E894}"/>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6420028" y="2981297"/>
              <a:ext cx="816864" cy="816864"/>
            </a:xfrm>
            <a:prstGeom prst="rect">
              <a:avLst/>
            </a:prstGeom>
          </p:spPr>
        </p:pic>
      </p:grpSp>
      <p:grpSp>
        <p:nvGrpSpPr>
          <p:cNvPr id="63" name="btfpIcon387265">
            <a:extLst>
              <a:ext uri="{FF2B5EF4-FFF2-40B4-BE49-F238E27FC236}">
                <a16:creationId xmlns:a16="http://schemas.microsoft.com/office/drawing/2014/main" id="{EC828C1A-BD01-A027-3E37-66510655BB34}"/>
              </a:ext>
            </a:extLst>
          </p:cNvPr>
          <p:cNvGrpSpPr>
            <a:grpSpLocks noChangeAspect="1"/>
          </p:cNvGrpSpPr>
          <p:nvPr>
            <p:custDataLst>
              <p:tags r:id="rId7"/>
            </p:custDataLst>
          </p:nvPr>
        </p:nvGrpSpPr>
        <p:grpSpPr>
          <a:xfrm>
            <a:off x="6325075" y="5518542"/>
            <a:ext cx="816863" cy="816863"/>
            <a:chOff x="6325074" y="5385637"/>
            <a:chExt cx="816863" cy="816863"/>
          </a:xfrm>
        </p:grpSpPr>
        <p:sp>
          <p:nvSpPr>
            <p:cNvPr id="62" name="btfpIconCircle387265">
              <a:extLst>
                <a:ext uri="{FF2B5EF4-FFF2-40B4-BE49-F238E27FC236}">
                  <a16:creationId xmlns:a16="http://schemas.microsoft.com/office/drawing/2014/main" id="{46C607D0-D114-44D3-9D89-66EE8C0401E2}"/>
                </a:ext>
              </a:extLst>
            </p:cNvPr>
            <p:cNvSpPr>
              <a:spLocks/>
            </p:cNvSpPr>
            <p:nvPr/>
          </p:nvSpPr>
          <p:spPr bwMode="gray">
            <a:xfrm>
              <a:off x="6325074" y="5385637"/>
              <a:ext cx="816863"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1" name="btfpIconLines387265">
              <a:extLst>
                <a:ext uri="{FF2B5EF4-FFF2-40B4-BE49-F238E27FC236}">
                  <a16:creationId xmlns:a16="http://schemas.microsoft.com/office/drawing/2014/main" id="{AB6F80A6-98A8-7DE2-FF62-70F99664DBD7}"/>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6325074" y="5385637"/>
              <a:ext cx="816863" cy="816863"/>
            </a:xfrm>
            <a:prstGeom prst="rect">
              <a:avLst/>
            </a:prstGeom>
          </p:spPr>
        </p:pic>
      </p:grpSp>
      <p:grpSp>
        <p:nvGrpSpPr>
          <p:cNvPr id="69" name="btfpIcon619888">
            <a:extLst>
              <a:ext uri="{FF2B5EF4-FFF2-40B4-BE49-F238E27FC236}">
                <a16:creationId xmlns:a16="http://schemas.microsoft.com/office/drawing/2014/main" id="{D76A688F-9ACE-E197-588A-0F422C828FCD}"/>
              </a:ext>
            </a:extLst>
          </p:cNvPr>
          <p:cNvGrpSpPr>
            <a:grpSpLocks noChangeAspect="1"/>
          </p:cNvGrpSpPr>
          <p:nvPr>
            <p:custDataLst>
              <p:tags r:id="rId8"/>
            </p:custDataLst>
          </p:nvPr>
        </p:nvGrpSpPr>
        <p:grpSpPr>
          <a:xfrm>
            <a:off x="6325074" y="4114089"/>
            <a:ext cx="816864" cy="816863"/>
            <a:chOff x="6325079" y="4031542"/>
            <a:chExt cx="816864" cy="816863"/>
          </a:xfrm>
        </p:grpSpPr>
        <p:sp>
          <p:nvSpPr>
            <p:cNvPr id="68" name="btfpIconCircle619888">
              <a:extLst>
                <a:ext uri="{FF2B5EF4-FFF2-40B4-BE49-F238E27FC236}">
                  <a16:creationId xmlns:a16="http://schemas.microsoft.com/office/drawing/2014/main" id="{B77AF1A4-76CE-41EB-4C4C-E80789DFBEEF}"/>
                </a:ext>
              </a:extLst>
            </p:cNvPr>
            <p:cNvSpPr>
              <a:spLocks/>
            </p:cNvSpPr>
            <p:nvPr/>
          </p:nvSpPr>
          <p:spPr bwMode="gray">
            <a:xfrm>
              <a:off x="6325079" y="4031542"/>
              <a:ext cx="816864"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66" name="btfpIconLines619888">
              <a:extLst>
                <a:ext uri="{FF2B5EF4-FFF2-40B4-BE49-F238E27FC236}">
                  <a16:creationId xmlns:a16="http://schemas.microsoft.com/office/drawing/2014/main" id="{B94E84AB-C4C5-B465-3BB3-1E758A430119}"/>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325079" y="4031542"/>
              <a:ext cx="816864" cy="816863"/>
            </a:xfrm>
            <a:prstGeom prst="rect">
              <a:avLst/>
            </a:prstGeom>
          </p:spPr>
        </p:pic>
      </p:grpSp>
      <p:grpSp>
        <p:nvGrpSpPr>
          <p:cNvPr id="82" name="btfpIcon967755">
            <a:extLst>
              <a:ext uri="{FF2B5EF4-FFF2-40B4-BE49-F238E27FC236}">
                <a16:creationId xmlns:a16="http://schemas.microsoft.com/office/drawing/2014/main" id="{6A77CF4B-AABC-AAD0-AB25-C3B8B99C2CF9}"/>
              </a:ext>
            </a:extLst>
          </p:cNvPr>
          <p:cNvGrpSpPr>
            <a:grpSpLocks noChangeAspect="1"/>
          </p:cNvGrpSpPr>
          <p:nvPr>
            <p:custDataLst>
              <p:tags r:id="rId9"/>
            </p:custDataLst>
          </p:nvPr>
        </p:nvGrpSpPr>
        <p:grpSpPr>
          <a:xfrm>
            <a:off x="825120" y="2876508"/>
            <a:ext cx="816863" cy="816863"/>
            <a:chOff x="685800" y="1270000"/>
            <a:chExt cx="1081088" cy="1081088"/>
          </a:xfrm>
        </p:grpSpPr>
        <p:sp>
          <p:nvSpPr>
            <p:cNvPr id="81" name="btfpIconCircle967755">
              <a:extLst>
                <a:ext uri="{FF2B5EF4-FFF2-40B4-BE49-F238E27FC236}">
                  <a16:creationId xmlns:a16="http://schemas.microsoft.com/office/drawing/2014/main" id="{99161A3E-A4DA-3A90-B66A-B0CAB6538FAB}"/>
                </a:ext>
              </a:extLst>
            </p:cNvPr>
            <p:cNvSpPr>
              <a:spLocks/>
            </p:cNvSpPr>
            <p:nvPr/>
          </p:nvSpPr>
          <p:spPr bwMode="gray">
            <a:xfrm>
              <a:off x="685800" y="1270000"/>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80" name="btfpIconLines967755">
              <a:extLst>
                <a:ext uri="{FF2B5EF4-FFF2-40B4-BE49-F238E27FC236}">
                  <a16:creationId xmlns:a16="http://schemas.microsoft.com/office/drawing/2014/main" id="{DE8C6547-E1C0-96B0-56EF-08220486E533}"/>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685800" y="1270000"/>
              <a:ext cx="1081088" cy="1081088"/>
            </a:xfrm>
            <a:prstGeom prst="rect">
              <a:avLst/>
            </a:prstGeom>
          </p:spPr>
        </p:pic>
      </p:grpSp>
    </p:spTree>
    <p:custDataLst>
      <p:tags r:id="rId1"/>
    </p:custDataLst>
    <p:extLst>
      <p:ext uri="{BB962C8B-B14F-4D97-AF65-F5344CB8AC3E}">
        <p14:creationId xmlns:p14="http://schemas.microsoft.com/office/powerpoint/2010/main" val="4138008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ENABLER ROADMAP: measurement &amp; insights </a:t>
            </a: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3418184812"/>
              </p:ext>
            </p:extLst>
          </p:nvPr>
        </p:nvGraphicFramePr>
        <p:xfrm>
          <a:off x="506028" y="1669003"/>
          <a:ext cx="11152568" cy="4853178"/>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367186">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12476">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buFontTx/>
                        <a:buNone/>
                      </a:pPr>
                      <a:r>
                        <a:rPr lang="en-US" sz="1200" i="1"/>
                        <a:t>Draw on integrated member data to assign cross-episode KPIs and success measures for each episode</a:t>
                      </a:r>
                    </a:p>
                  </a:txBody>
                  <a:tcP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lang="en-US" sz="1200" i="1"/>
                        <a:t>Actively monitor and respond to episode measures to improve CX with clear episode owners who are held accountable</a:t>
                      </a:r>
                    </a:p>
                  </a:txBody>
                  <a:tcP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283283">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Align on member data-backed success measures for each episode</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Function- specific KPIs are replaced with episode-specific and cross-episode measures of success with corresponding acceptability thresholds</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2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Implement alert system to flag changes in episode measures</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Introduce database functions that notify organization when episode measures decline below acceptability threshold  </a:t>
                      </a:r>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346896">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Integrate episode measure data sources across channels and functions</a:t>
                      </a:r>
                    </a:p>
                    <a:p>
                      <a:pPr marL="0" indent="0">
                        <a:buNone/>
                      </a:pPr>
                      <a:r>
                        <a:rPr lang="en-US" sz="1200" b="0" i="1"/>
                        <a:t>Remove channel and function siloes across episode data sources (e.g., contact center, portal engagement, claims, benefits etc.) and elevate transaction-level data to episode-level data</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Regular meeting cadence to discuss episode measures with project owners</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Schedule touchpoints to discuss episode measure implications and response strategy with relevant episode and initiative owners </a:t>
                      </a: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243337">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200" b="1" i="0"/>
                        <a:t>Set refresh rate for episode measures</a:t>
                      </a:r>
                    </a:p>
                    <a:p>
                      <a:pPr marL="0" indent="0">
                        <a:buNone/>
                      </a:pPr>
                      <a:r>
                        <a:rPr lang="en-US" sz="1200" b="0" i="1"/>
                        <a:t>Develop refresh cadence for episode measures and work towards minimizing cadences where possible through automation</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Identify key KPI drivers for each episode</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Implement data collection and analytics capabilities to reach “why” insights on KPI levels and changes </a:t>
                      </a:r>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685796" y="1125443"/>
            <a:ext cx="10972800" cy="565218"/>
          </a:xfrm>
          <a:prstGeom prst="rect">
            <a:avLst/>
          </a:prstGeom>
          <a:noFill/>
        </p:spPr>
        <p:txBody>
          <a:bodyPr vert="horz" wrap="square" lIns="36036" tIns="36036" rIns="36036" bIns="36036" rtlCol="0" anchor="t">
            <a:spAutoFit/>
          </a:bodyPr>
          <a:lstStyle/>
          <a:p>
            <a:pPr marL="90729" indent="-90729" algn="ctr">
              <a:spcBef>
                <a:spcPts val="0"/>
              </a:spcBef>
              <a:buNone/>
            </a:pPr>
            <a:r>
              <a:rPr lang="en-US" sz="1600" b="1" i="1"/>
              <a:t>“</a:t>
            </a:r>
            <a:r>
              <a:rPr lang="en-US" b="1" i="1"/>
              <a:t>Each episode has clear, frequently refreshed success measures that are monitored and incorporated into future actions”</a:t>
            </a:r>
            <a:endParaRPr lang="en-US" sz="1600" b="1" i="1"/>
          </a:p>
        </p:txBody>
      </p:sp>
      <p:sp>
        <p:nvSpPr>
          <p:cNvPr id="50" name="btfpIconCircle267709">
            <a:extLst>
              <a:ext uri="{FF2B5EF4-FFF2-40B4-BE49-F238E27FC236}">
                <a16:creationId xmlns:a16="http://schemas.microsoft.com/office/drawing/2014/main" id="{14810C5C-A69E-4919-10EC-234E6B2B64D6}"/>
              </a:ext>
            </a:extLst>
          </p:cNvPr>
          <p:cNvSpPr>
            <a:spLocks/>
          </p:cNvSpPr>
          <p:nvPr/>
        </p:nvSpPr>
        <p:spPr bwMode="gray">
          <a:xfrm>
            <a:off x="803167" y="2652387"/>
            <a:ext cx="1329969" cy="1329969"/>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grpSp>
        <p:nvGrpSpPr>
          <p:cNvPr id="49" name="btfpIcon976110">
            <a:extLst>
              <a:ext uri="{FF2B5EF4-FFF2-40B4-BE49-F238E27FC236}">
                <a16:creationId xmlns:a16="http://schemas.microsoft.com/office/drawing/2014/main" id="{F287A2C6-4E80-3E56-4328-BC3F83D881C6}"/>
              </a:ext>
            </a:extLst>
          </p:cNvPr>
          <p:cNvGrpSpPr>
            <a:grpSpLocks noChangeAspect="1"/>
          </p:cNvGrpSpPr>
          <p:nvPr>
            <p:custDataLst>
              <p:tags r:id="rId4"/>
            </p:custDataLst>
          </p:nvPr>
        </p:nvGrpSpPr>
        <p:grpSpPr>
          <a:xfrm>
            <a:off x="857478" y="4144138"/>
            <a:ext cx="821603" cy="821603"/>
            <a:chOff x="857478" y="4144138"/>
            <a:chExt cx="821603" cy="821603"/>
          </a:xfrm>
        </p:grpSpPr>
        <p:sp>
          <p:nvSpPr>
            <p:cNvPr id="48" name="btfpIconCircle976110">
              <a:extLst>
                <a:ext uri="{FF2B5EF4-FFF2-40B4-BE49-F238E27FC236}">
                  <a16:creationId xmlns:a16="http://schemas.microsoft.com/office/drawing/2014/main" id="{EBDE89EB-136B-F634-1595-6B07132BE08F}"/>
                </a:ext>
              </a:extLst>
            </p:cNvPr>
            <p:cNvSpPr>
              <a:spLocks/>
            </p:cNvSpPr>
            <p:nvPr/>
          </p:nvSpPr>
          <p:spPr bwMode="gray">
            <a:xfrm>
              <a:off x="857478" y="4144138"/>
              <a:ext cx="821603" cy="82160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47" name="btfpIconLines976110">
              <a:extLst>
                <a:ext uri="{FF2B5EF4-FFF2-40B4-BE49-F238E27FC236}">
                  <a16:creationId xmlns:a16="http://schemas.microsoft.com/office/drawing/2014/main" id="{276C35B7-E0BF-C2D6-722A-6028463DDD39}"/>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857478" y="4144138"/>
              <a:ext cx="821603" cy="821603"/>
            </a:xfrm>
            <a:prstGeom prst="rect">
              <a:avLst/>
            </a:prstGeom>
          </p:spPr>
        </p:pic>
      </p:grpSp>
      <p:grpSp>
        <p:nvGrpSpPr>
          <p:cNvPr id="44" name="btfpIcon590165">
            <a:extLst>
              <a:ext uri="{FF2B5EF4-FFF2-40B4-BE49-F238E27FC236}">
                <a16:creationId xmlns:a16="http://schemas.microsoft.com/office/drawing/2014/main" id="{0ABAF01C-FA1C-1B37-6949-ED95C61B62DE}"/>
              </a:ext>
            </a:extLst>
          </p:cNvPr>
          <p:cNvGrpSpPr>
            <a:grpSpLocks noChangeAspect="1"/>
          </p:cNvGrpSpPr>
          <p:nvPr>
            <p:custDataLst>
              <p:tags r:id="rId5"/>
            </p:custDataLst>
          </p:nvPr>
        </p:nvGrpSpPr>
        <p:grpSpPr>
          <a:xfrm>
            <a:off x="6403792" y="2944273"/>
            <a:ext cx="821602" cy="821602"/>
            <a:chOff x="6403792" y="2944273"/>
            <a:chExt cx="821602" cy="821602"/>
          </a:xfrm>
        </p:grpSpPr>
        <p:sp>
          <p:nvSpPr>
            <p:cNvPr id="43" name="btfpIconCircle590165">
              <a:extLst>
                <a:ext uri="{FF2B5EF4-FFF2-40B4-BE49-F238E27FC236}">
                  <a16:creationId xmlns:a16="http://schemas.microsoft.com/office/drawing/2014/main" id="{C271603E-D84A-DB7E-3A74-08854D9BD6E9}"/>
                </a:ext>
              </a:extLst>
            </p:cNvPr>
            <p:cNvSpPr>
              <a:spLocks/>
            </p:cNvSpPr>
            <p:nvPr/>
          </p:nvSpPr>
          <p:spPr bwMode="gray">
            <a:xfrm>
              <a:off x="6403792" y="2944273"/>
              <a:ext cx="821602" cy="821602"/>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41" name="btfpIconLines590165">
              <a:extLst>
                <a:ext uri="{FF2B5EF4-FFF2-40B4-BE49-F238E27FC236}">
                  <a16:creationId xmlns:a16="http://schemas.microsoft.com/office/drawing/2014/main" id="{70A7A462-9848-7CAA-1AFE-232AE3026002}"/>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6403792" y="2944273"/>
              <a:ext cx="821602" cy="821602"/>
            </a:xfrm>
            <a:prstGeom prst="rect">
              <a:avLst/>
            </a:prstGeom>
          </p:spPr>
        </p:pic>
      </p:grpSp>
      <p:grpSp>
        <p:nvGrpSpPr>
          <p:cNvPr id="38" name="btfpIcon954131">
            <a:extLst>
              <a:ext uri="{FF2B5EF4-FFF2-40B4-BE49-F238E27FC236}">
                <a16:creationId xmlns:a16="http://schemas.microsoft.com/office/drawing/2014/main" id="{E41678A6-4C46-A3E2-5A27-09E1E408E1B6}"/>
              </a:ext>
            </a:extLst>
          </p:cNvPr>
          <p:cNvGrpSpPr>
            <a:grpSpLocks noChangeAspect="1"/>
          </p:cNvGrpSpPr>
          <p:nvPr>
            <p:custDataLst>
              <p:tags r:id="rId6"/>
            </p:custDataLst>
          </p:nvPr>
        </p:nvGrpSpPr>
        <p:grpSpPr>
          <a:xfrm>
            <a:off x="6403792" y="4126522"/>
            <a:ext cx="821602" cy="821602"/>
            <a:chOff x="6392069" y="4091353"/>
            <a:chExt cx="821602" cy="821602"/>
          </a:xfrm>
        </p:grpSpPr>
        <p:sp>
          <p:nvSpPr>
            <p:cNvPr id="37" name="btfpIconCircle954131">
              <a:extLst>
                <a:ext uri="{FF2B5EF4-FFF2-40B4-BE49-F238E27FC236}">
                  <a16:creationId xmlns:a16="http://schemas.microsoft.com/office/drawing/2014/main" id="{1D287F1F-787C-3A23-57DC-16DC86900878}"/>
                </a:ext>
              </a:extLst>
            </p:cNvPr>
            <p:cNvSpPr>
              <a:spLocks/>
            </p:cNvSpPr>
            <p:nvPr/>
          </p:nvSpPr>
          <p:spPr bwMode="gray">
            <a:xfrm>
              <a:off x="6392069" y="4091353"/>
              <a:ext cx="821602" cy="821602"/>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36" name="btfpIconLines954131">
              <a:extLst>
                <a:ext uri="{FF2B5EF4-FFF2-40B4-BE49-F238E27FC236}">
                  <a16:creationId xmlns:a16="http://schemas.microsoft.com/office/drawing/2014/main" id="{8C609261-956C-B0E6-9FB3-9FDD098507CF}"/>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6392069" y="4091353"/>
              <a:ext cx="821602" cy="821602"/>
            </a:xfrm>
            <a:prstGeom prst="rect">
              <a:avLst/>
            </a:prstGeom>
          </p:spPr>
        </p:pic>
      </p:grpSp>
      <p:grpSp>
        <p:nvGrpSpPr>
          <p:cNvPr id="72" name="btfpIcon502917">
            <a:extLst>
              <a:ext uri="{FF2B5EF4-FFF2-40B4-BE49-F238E27FC236}">
                <a16:creationId xmlns:a16="http://schemas.microsoft.com/office/drawing/2014/main" id="{96DAEDE7-8F71-E914-F678-C9F8B63AEFAC}"/>
              </a:ext>
            </a:extLst>
          </p:cNvPr>
          <p:cNvGrpSpPr>
            <a:grpSpLocks noChangeAspect="1"/>
          </p:cNvGrpSpPr>
          <p:nvPr>
            <p:custDataLst>
              <p:tags r:id="rId7"/>
            </p:custDataLst>
          </p:nvPr>
        </p:nvGrpSpPr>
        <p:grpSpPr>
          <a:xfrm>
            <a:off x="884714" y="5508528"/>
            <a:ext cx="821603" cy="821603"/>
            <a:chOff x="857477" y="5310372"/>
            <a:chExt cx="821603" cy="821603"/>
          </a:xfrm>
        </p:grpSpPr>
        <p:sp>
          <p:nvSpPr>
            <p:cNvPr id="71" name="btfpIconCircle502917">
              <a:extLst>
                <a:ext uri="{FF2B5EF4-FFF2-40B4-BE49-F238E27FC236}">
                  <a16:creationId xmlns:a16="http://schemas.microsoft.com/office/drawing/2014/main" id="{AA303948-CBE2-87BB-80E8-46EA33941575}"/>
                </a:ext>
              </a:extLst>
            </p:cNvPr>
            <p:cNvSpPr>
              <a:spLocks/>
            </p:cNvSpPr>
            <p:nvPr/>
          </p:nvSpPr>
          <p:spPr bwMode="gray">
            <a:xfrm>
              <a:off x="857477" y="5310372"/>
              <a:ext cx="821603" cy="82160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70" name="btfpIconLines502917">
              <a:extLst>
                <a:ext uri="{FF2B5EF4-FFF2-40B4-BE49-F238E27FC236}">
                  <a16:creationId xmlns:a16="http://schemas.microsoft.com/office/drawing/2014/main" id="{7C7E18A9-2745-EEB7-7161-A9AB2809DC8C}"/>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857477" y="5310372"/>
              <a:ext cx="821603" cy="821603"/>
            </a:xfrm>
            <a:prstGeom prst="rect">
              <a:avLst/>
            </a:prstGeom>
          </p:spPr>
        </p:pic>
      </p:grpSp>
      <p:grpSp>
        <p:nvGrpSpPr>
          <p:cNvPr id="77" name="btfpIcon636464">
            <a:extLst>
              <a:ext uri="{FF2B5EF4-FFF2-40B4-BE49-F238E27FC236}">
                <a16:creationId xmlns:a16="http://schemas.microsoft.com/office/drawing/2014/main" id="{28830372-F461-521C-5F46-57B033B718B4}"/>
              </a:ext>
            </a:extLst>
          </p:cNvPr>
          <p:cNvGrpSpPr>
            <a:grpSpLocks noChangeAspect="1"/>
          </p:cNvGrpSpPr>
          <p:nvPr>
            <p:custDataLst>
              <p:tags r:id="rId8"/>
            </p:custDataLst>
          </p:nvPr>
        </p:nvGrpSpPr>
        <p:grpSpPr>
          <a:xfrm>
            <a:off x="857476" y="2922267"/>
            <a:ext cx="821603" cy="821603"/>
            <a:chOff x="857476" y="2922267"/>
            <a:chExt cx="821603" cy="821603"/>
          </a:xfrm>
        </p:grpSpPr>
        <p:sp>
          <p:nvSpPr>
            <p:cNvPr id="76" name="btfpIconCircle636464">
              <a:extLst>
                <a:ext uri="{FF2B5EF4-FFF2-40B4-BE49-F238E27FC236}">
                  <a16:creationId xmlns:a16="http://schemas.microsoft.com/office/drawing/2014/main" id="{2FCC4FB2-A3AE-AC01-AF1F-7BCE498A0FFF}"/>
                </a:ext>
              </a:extLst>
            </p:cNvPr>
            <p:cNvSpPr>
              <a:spLocks/>
            </p:cNvSpPr>
            <p:nvPr/>
          </p:nvSpPr>
          <p:spPr bwMode="gray">
            <a:xfrm>
              <a:off x="857476" y="2922267"/>
              <a:ext cx="821603" cy="82160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75" name="btfpIconLines636464">
              <a:extLst>
                <a:ext uri="{FF2B5EF4-FFF2-40B4-BE49-F238E27FC236}">
                  <a16:creationId xmlns:a16="http://schemas.microsoft.com/office/drawing/2014/main" id="{8F61CE05-0E12-77DD-831E-F14D62FC888A}"/>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857476" y="2922267"/>
              <a:ext cx="821603" cy="821603"/>
            </a:xfrm>
            <a:prstGeom prst="rect">
              <a:avLst/>
            </a:prstGeom>
          </p:spPr>
        </p:pic>
      </p:grpSp>
      <p:grpSp>
        <p:nvGrpSpPr>
          <p:cNvPr id="55" name="btfpIcon243455">
            <a:extLst>
              <a:ext uri="{FF2B5EF4-FFF2-40B4-BE49-F238E27FC236}">
                <a16:creationId xmlns:a16="http://schemas.microsoft.com/office/drawing/2014/main" id="{AED607E0-F8E2-B2BB-71E4-BF9365483BD7}"/>
              </a:ext>
            </a:extLst>
          </p:cNvPr>
          <p:cNvGrpSpPr>
            <a:grpSpLocks noChangeAspect="1"/>
          </p:cNvGrpSpPr>
          <p:nvPr>
            <p:custDataLst>
              <p:tags r:id="rId9"/>
            </p:custDataLst>
          </p:nvPr>
        </p:nvGrpSpPr>
        <p:grpSpPr>
          <a:xfrm>
            <a:off x="6403791" y="5460514"/>
            <a:ext cx="821603" cy="821603"/>
            <a:chOff x="5776759" y="3867036"/>
            <a:chExt cx="1081088" cy="1081088"/>
          </a:xfrm>
        </p:grpSpPr>
        <p:sp>
          <p:nvSpPr>
            <p:cNvPr id="54" name="btfpIconCircle243455">
              <a:extLst>
                <a:ext uri="{FF2B5EF4-FFF2-40B4-BE49-F238E27FC236}">
                  <a16:creationId xmlns:a16="http://schemas.microsoft.com/office/drawing/2014/main" id="{E785DF79-ADC8-9EA8-F2C2-6966E8B67A4E}"/>
                </a:ext>
              </a:extLst>
            </p:cNvPr>
            <p:cNvSpPr>
              <a:spLocks/>
            </p:cNvSpPr>
            <p:nvPr/>
          </p:nvSpPr>
          <p:spPr bwMode="gray">
            <a:xfrm>
              <a:off x="5776759" y="3867036"/>
              <a:ext cx="1081088" cy="1081088"/>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53" name="btfpIconLines243455">
              <a:extLst>
                <a:ext uri="{FF2B5EF4-FFF2-40B4-BE49-F238E27FC236}">
                  <a16:creationId xmlns:a16="http://schemas.microsoft.com/office/drawing/2014/main" id="{26669A95-479F-1451-1716-1E2375BCE957}"/>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5776759" y="3867036"/>
              <a:ext cx="1081088" cy="1081088"/>
            </a:xfrm>
            <a:prstGeom prst="rect">
              <a:avLst/>
            </a:prstGeom>
          </p:spPr>
        </p:pic>
      </p:grpSp>
    </p:spTree>
    <p:custDataLst>
      <p:tags r:id="rId1"/>
    </p:custDataLst>
    <p:extLst>
      <p:ext uri="{BB962C8B-B14F-4D97-AF65-F5344CB8AC3E}">
        <p14:creationId xmlns:p14="http://schemas.microsoft.com/office/powerpoint/2010/main" val="1397741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E5CFAFB8-03F0-BCCE-7F98-0B1004BD0464}"/>
              </a:ext>
            </a:extLst>
          </p:cNvPr>
          <p:cNvGrpSpPr/>
          <p:nvPr/>
        </p:nvGrpSpPr>
        <p:grpSpPr>
          <a:xfrm>
            <a:off x="0" y="6926580"/>
            <a:ext cx="12192000" cy="137160"/>
            <a:chOff x="0" y="6926580"/>
            <a:chExt cx="12192000" cy="137160"/>
          </a:xfrm>
        </p:grpSpPr>
        <p:sp>
          <p:nvSpPr>
            <p:cNvPr id="23" name="btfpColumnGapBlocker376429">
              <a:extLst>
                <a:ext uri="{FF2B5EF4-FFF2-40B4-BE49-F238E27FC236}">
                  <a16:creationId xmlns:a16="http://schemas.microsoft.com/office/drawing/2014/main" id="{1D1BD712-5042-D8FE-3DAC-950D47D0163E}"/>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1" name="btfpColumnGapBlocker385203">
              <a:extLst>
                <a:ext uri="{FF2B5EF4-FFF2-40B4-BE49-F238E27FC236}">
                  <a16:creationId xmlns:a16="http://schemas.microsoft.com/office/drawing/2014/main" id="{7BE7B5E8-7382-D90D-9FFB-D517BFE8C858}"/>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9" name="btfpColumnIndicator176040">
              <a:extLst>
                <a:ext uri="{FF2B5EF4-FFF2-40B4-BE49-F238E27FC236}">
                  <a16:creationId xmlns:a16="http://schemas.microsoft.com/office/drawing/2014/main" id="{C2677858-9116-24C8-13B0-A4A4C326C2E2}"/>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7" name="btfpColumnIndicator933436">
              <a:extLst>
                <a:ext uri="{FF2B5EF4-FFF2-40B4-BE49-F238E27FC236}">
                  <a16:creationId xmlns:a16="http://schemas.microsoft.com/office/drawing/2014/main" id="{507439EB-1F21-A5BD-0C23-A902E2DCB25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4" name="btfpColumnIndicatorGroup1">
            <a:extLst>
              <a:ext uri="{FF2B5EF4-FFF2-40B4-BE49-F238E27FC236}">
                <a16:creationId xmlns:a16="http://schemas.microsoft.com/office/drawing/2014/main" id="{3531B91F-9D16-E48C-EB3E-696F8E9E9EF1}"/>
              </a:ext>
            </a:extLst>
          </p:cNvPr>
          <p:cNvGrpSpPr/>
          <p:nvPr/>
        </p:nvGrpSpPr>
        <p:grpSpPr>
          <a:xfrm>
            <a:off x="0" y="-205740"/>
            <a:ext cx="12192000" cy="137160"/>
            <a:chOff x="0" y="-205740"/>
            <a:chExt cx="12192000" cy="137160"/>
          </a:xfrm>
        </p:grpSpPr>
        <p:sp>
          <p:nvSpPr>
            <p:cNvPr id="22" name="btfpColumnGapBlocker474343">
              <a:extLst>
                <a:ext uri="{FF2B5EF4-FFF2-40B4-BE49-F238E27FC236}">
                  <a16:creationId xmlns:a16="http://schemas.microsoft.com/office/drawing/2014/main" id="{4372AA7D-2B53-E91E-DA4E-F8B49CEE77D1}"/>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0" name="btfpColumnGapBlocker700973">
              <a:extLst>
                <a:ext uri="{FF2B5EF4-FFF2-40B4-BE49-F238E27FC236}">
                  <a16:creationId xmlns:a16="http://schemas.microsoft.com/office/drawing/2014/main" id="{FA5D3963-36DE-1AD1-11CA-E2A454923B3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8" name="btfpColumnIndicator622893">
              <a:extLst>
                <a:ext uri="{FF2B5EF4-FFF2-40B4-BE49-F238E27FC236}">
                  <a16:creationId xmlns:a16="http://schemas.microsoft.com/office/drawing/2014/main" id="{5DED2244-B5B2-4B04-B53E-6222CE95F06A}"/>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6" name="btfpColumnIndicator803138">
              <a:extLst>
                <a:ext uri="{FF2B5EF4-FFF2-40B4-BE49-F238E27FC236}">
                  <a16:creationId xmlns:a16="http://schemas.microsoft.com/office/drawing/2014/main" id="{D310F9A1-09F3-2D05-2325-B17E1C82733D}"/>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5CD22F49-9597-74C2-F0E0-07729B4E4EE3}"/>
              </a:ext>
            </a:extLst>
          </p:cNvPr>
          <p:cNvSpPr>
            <a:spLocks noGrp="1"/>
          </p:cNvSpPr>
          <p:nvPr>
            <p:ph type="body" sz="quarter" idx="10"/>
          </p:nvPr>
        </p:nvSpPr>
        <p:spPr/>
        <p:txBody>
          <a:bodyPr/>
          <a:lstStyle/>
          <a:p>
            <a:r>
              <a:rPr lang="en-US"/>
              <a:t>ENABLER ROADMAP: data infrastructure, tech tools &amp; platforms</a:t>
            </a:r>
          </a:p>
        </p:txBody>
      </p:sp>
      <p:graphicFrame>
        <p:nvGraphicFramePr>
          <p:cNvPr id="15" name="btfpTable931415">
            <a:extLst>
              <a:ext uri="{FF2B5EF4-FFF2-40B4-BE49-F238E27FC236}">
                <a16:creationId xmlns:a16="http://schemas.microsoft.com/office/drawing/2014/main" id="{D1F6DFBD-F621-A776-073E-85E075300954}"/>
              </a:ext>
            </a:extLst>
          </p:cNvPr>
          <p:cNvGraphicFramePr>
            <a:graphicFrameLocks noGrp="1"/>
          </p:cNvGraphicFramePr>
          <p:nvPr>
            <p:custDataLst>
              <p:tags r:id="rId2"/>
            </p:custDataLst>
            <p:extLst>
              <p:ext uri="{D42A27DB-BD31-4B8C-83A1-F6EECF244321}">
                <p14:modId xmlns:p14="http://schemas.microsoft.com/office/powerpoint/2010/main" val="2191325691"/>
              </p:ext>
            </p:extLst>
          </p:nvPr>
        </p:nvGraphicFramePr>
        <p:xfrm>
          <a:off x="506028" y="1537129"/>
          <a:ext cx="11152568" cy="4991629"/>
        </p:xfrm>
        <a:graphic>
          <a:graphicData uri="http://schemas.openxmlformats.org/drawingml/2006/table">
            <a:tbl>
              <a:tblPr firstRow="1" firstCol="1">
                <a:tableStyleId>{9D7B26C5-4107-4FEC-AEDC-1716B250A1EF}</a:tableStyleId>
              </a:tblPr>
              <a:tblGrid>
                <a:gridCol w="250392">
                  <a:extLst>
                    <a:ext uri="{9D8B030D-6E8A-4147-A177-3AD203B41FA5}">
                      <a16:colId xmlns:a16="http://schemas.microsoft.com/office/drawing/2014/main" val="1752791590"/>
                    </a:ext>
                  </a:extLst>
                </a:gridCol>
                <a:gridCol w="974726">
                  <a:extLst>
                    <a:ext uri="{9D8B030D-6E8A-4147-A177-3AD203B41FA5}">
                      <a16:colId xmlns:a16="http://schemas.microsoft.com/office/drawing/2014/main" val="652952591"/>
                    </a:ext>
                  </a:extLst>
                </a:gridCol>
                <a:gridCol w="4476362">
                  <a:extLst>
                    <a:ext uri="{9D8B030D-6E8A-4147-A177-3AD203B41FA5}">
                      <a16:colId xmlns:a16="http://schemas.microsoft.com/office/drawing/2014/main" val="3878074466"/>
                    </a:ext>
                  </a:extLst>
                </a:gridCol>
                <a:gridCol w="1098814">
                  <a:extLst>
                    <a:ext uri="{9D8B030D-6E8A-4147-A177-3AD203B41FA5}">
                      <a16:colId xmlns:a16="http://schemas.microsoft.com/office/drawing/2014/main" val="1211893215"/>
                    </a:ext>
                  </a:extLst>
                </a:gridCol>
                <a:gridCol w="4352274">
                  <a:extLst>
                    <a:ext uri="{9D8B030D-6E8A-4147-A177-3AD203B41FA5}">
                      <a16:colId xmlns:a16="http://schemas.microsoft.com/office/drawing/2014/main" val="3870005860"/>
                    </a:ext>
                  </a:extLst>
                </a:gridCol>
              </a:tblGrid>
              <a:tr h="353967">
                <a:tc rowSpan="2">
                  <a:txBody>
                    <a:bodyPr/>
                    <a:lstStyle/>
                    <a:p>
                      <a:pPr marL="0" indent="0" algn="ctr">
                        <a:spcBef>
                          <a:spcPts val="0"/>
                        </a:spcBef>
                        <a:buFontTx/>
                        <a:buNone/>
                      </a:pPr>
                      <a:endParaRPr lang="en-US" sz="1200">
                        <a:solidFill>
                          <a:srgbClr val="000000"/>
                        </a:solidFill>
                      </a:endParaRP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indent="0" algn="ctr">
                        <a:spcBef>
                          <a:spcPts val="0"/>
                        </a:spcBef>
                        <a:buFontTx/>
                        <a:buNone/>
                      </a:pPr>
                      <a:r>
                        <a:rPr lang="en-US" sz="1200">
                          <a:solidFill>
                            <a:srgbClr val="FFFFFF"/>
                          </a:solidFill>
                        </a:rPr>
                        <a:t>Near term (1-2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FD5D3B"/>
                    </a:solidFill>
                  </a:tcPr>
                </a:tc>
                <a:tc hMerge="1">
                  <a:txBody>
                    <a:bodyPr/>
                    <a:lstStyle/>
                    <a:p>
                      <a:endParaRPr lang="en-US"/>
                    </a:p>
                  </a:txBody>
                  <a:tcPr>
                    <a:lnL w="76200" cap="flat" cmpd="sng" algn="ctr">
                      <a:solidFill>
                        <a:schemeClr val="bg1"/>
                      </a:solidFill>
                      <a:prstDash val="solid"/>
                      <a:round/>
                      <a:headEnd type="none" w="med" len="med"/>
                      <a:tailEnd type="none" w="med" len="med"/>
                    </a:lnL>
                  </a:tcPr>
                </a:tc>
                <a:tc gridSpan="2">
                  <a:txBody>
                    <a:bodyPr/>
                    <a:lstStyle/>
                    <a:p>
                      <a:pPr marL="0" indent="0" algn="ctr">
                        <a:spcBef>
                          <a:spcPts val="0"/>
                        </a:spcBef>
                        <a:buFontTx/>
                        <a:buNone/>
                      </a:pPr>
                      <a:r>
                        <a:rPr lang="en-US" sz="1200">
                          <a:solidFill>
                            <a:srgbClr val="FFFFFF"/>
                          </a:solidFill>
                        </a:rPr>
                        <a:t>Medium term (2-4 years)</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rgbClr val="0D4877"/>
                    </a:solidFill>
                  </a:tcPr>
                </a:tc>
                <a:tc hMerge="1">
                  <a:txBody>
                    <a:bodyPr/>
                    <a:lstStyle/>
                    <a:p>
                      <a:endParaRPr lang="en-US"/>
                    </a:p>
                  </a:txBody>
                  <a:tcPr/>
                </a:tc>
                <a:extLst>
                  <a:ext uri="{0D108BD9-81ED-4DB2-BD59-A6C34878D82A}">
                    <a16:rowId xmlns:a16="http://schemas.microsoft.com/office/drawing/2014/main" val="1964972337"/>
                  </a:ext>
                </a:extLst>
              </a:tr>
              <a:tr h="623072">
                <a:tc vMerge="1">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US" sz="1200" b="0" i="1" u="none" strike="noStrike" kern="1200" cap="none" spc="0" normalizeH="0" baseline="0" noProof="0">
                        <a:ln>
                          <a:noFill/>
                        </a:ln>
                        <a:solidFill>
                          <a:srgbClr val="000000"/>
                        </a:solidFill>
                        <a:effectLst/>
                        <a:uLnTx/>
                        <a:uFillTx/>
                        <a:latin typeface="DM Sans"/>
                        <a:ea typeface="+mn-ea"/>
                        <a:cs typeface="+mn-cs"/>
                      </a:endParaRP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9525" cmpd="sng">
                      <a:noFill/>
                    </a:lnB>
                    <a:lnTlToBr w="12700" cmpd="sng">
                      <a:noFill/>
                      <a:prstDash val="solid"/>
                    </a:lnTlToBr>
                    <a:lnBlToTr w="12700" cmpd="sng">
                      <a:noFill/>
                      <a:prstDash val="solid"/>
                    </a:lnBlToTr>
                    <a:solidFill>
                      <a:srgbClr val="FFFFFF"/>
                    </a:solidFil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We strive to have </a:t>
                      </a:r>
                      <a:r>
                        <a:rPr kumimoji="0" lang="en-US" sz="1200" b="1" i="1" u="none" strike="noStrike" kern="1200" cap="none" spc="0" normalizeH="0" baseline="0" noProof="0">
                          <a:ln>
                            <a:noFill/>
                          </a:ln>
                          <a:solidFill>
                            <a:srgbClr val="0D4877"/>
                          </a:solidFill>
                          <a:effectLst/>
                          <a:uLnTx/>
                          <a:uFillTx/>
                          <a:latin typeface="DM Sans"/>
                          <a:ea typeface="+mn-ea"/>
                          <a:cs typeface="+mn-cs"/>
                        </a:rPr>
                        <a:t>comprehensive, centralized CX-related data collection </a:t>
                      </a:r>
                      <a:r>
                        <a:rPr kumimoji="0" lang="en-US" sz="1200" b="0" i="1" u="none" strike="noStrike" kern="1200" cap="none" spc="0" normalizeH="0" baseline="0" noProof="0">
                          <a:ln>
                            <a:noFill/>
                          </a:ln>
                          <a:solidFill>
                            <a:srgbClr val="0D4877"/>
                          </a:solidFill>
                          <a:effectLst/>
                          <a:uLnTx/>
                          <a:uFillTx/>
                          <a:latin typeface="DM Sans"/>
                          <a:ea typeface="+mn-ea"/>
                          <a:cs typeface="+mn-cs"/>
                        </a:rPr>
                        <a:t>and sharing across BUs and to accelerate cross-initiative tech capabilities (e.g., CRM)</a:t>
                      </a:r>
                    </a:p>
                  </a:txBody>
                  <a:tcPr anchor="ctr">
                    <a:lnL>
                      <a:noFill/>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lnL>
                      <a:noFill/>
                    </a:lnL>
                  </a:tcPr>
                </a:tc>
                <a:tc gridSpan="2">
                  <a:txBody>
                    <a:bodyPr/>
                    <a:lstStyle/>
                    <a:p>
                      <a:pPr marL="0" marR="0" lvl="0" indent="0" algn="ctr" defTabSz="711200" rtl="0" eaLnBrk="1" fontAlgn="auto" latinLnBrk="0" hangingPunct="1">
                        <a:lnSpc>
                          <a:spcPct val="100000"/>
                        </a:lnSpc>
                        <a:spcBef>
                          <a:spcPts val="1200"/>
                        </a:spcBef>
                        <a:spcAft>
                          <a:spcPts val="0"/>
                        </a:spcAft>
                        <a:buClrTx/>
                        <a:buSzTx/>
                        <a:buFontTx/>
                        <a:buNone/>
                        <a:tabLst/>
                        <a:defRPr/>
                      </a:pPr>
                      <a:r>
                        <a:rPr kumimoji="0" lang="en-US" sz="1200" b="0" i="1" u="none" strike="noStrike" kern="1200" cap="none" spc="0" normalizeH="0" baseline="0" noProof="0">
                          <a:ln>
                            <a:noFill/>
                          </a:ln>
                          <a:solidFill>
                            <a:srgbClr val="0D4877"/>
                          </a:solidFill>
                          <a:effectLst/>
                          <a:uLnTx/>
                          <a:uFillTx/>
                          <a:latin typeface="DM Sans"/>
                          <a:ea typeface="+mn-ea"/>
                          <a:cs typeface="+mn-cs"/>
                        </a:rPr>
                        <a:t>We strive to have a </a:t>
                      </a:r>
                      <a:r>
                        <a:rPr kumimoji="0" lang="en-US" sz="1200" b="1" i="1" u="none" strike="noStrike" kern="1200" cap="none" spc="0" normalizeH="0" baseline="0" noProof="0">
                          <a:ln>
                            <a:noFill/>
                          </a:ln>
                          <a:solidFill>
                            <a:srgbClr val="0D4877"/>
                          </a:solidFill>
                          <a:effectLst/>
                          <a:uLnTx/>
                          <a:uFillTx/>
                          <a:latin typeface="DM Sans"/>
                          <a:ea typeface="+mn-ea"/>
                          <a:cs typeface="+mn-cs"/>
                        </a:rPr>
                        <a:t>single unified source of truth for all member data </a:t>
                      </a:r>
                      <a:r>
                        <a:rPr kumimoji="0" lang="en-US" sz="1200" b="0" i="1" u="none" strike="noStrike" kern="1200" cap="none" spc="0" normalizeH="0" baseline="0" noProof="0">
                          <a:ln>
                            <a:noFill/>
                          </a:ln>
                          <a:solidFill>
                            <a:srgbClr val="0D4877"/>
                          </a:solidFill>
                          <a:effectLst/>
                          <a:uLnTx/>
                          <a:uFillTx/>
                          <a:latin typeface="DM Sans"/>
                          <a:ea typeface="+mn-ea"/>
                          <a:cs typeface="+mn-cs"/>
                        </a:rPr>
                        <a:t>with GenAI enabling best-in-class, omni-channel consumer engagement across all member journeys</a:t>
                      </a:r>
                    </a:p>
                  </a:txBody>
                  <a:tcPr anchor="ctr">
                    <a:lnL w="12700" cap="flat" cmpd="sng" algn="ctr">
                      <a:noFill/>
                      <a:prstDash val="solid"/>
                      <a:round/>
                      <a:headEnd type="none" w="med" len="med"/>
                      <a:tailEnd type="none" w="med" len="med"/>
                    </a:lnL>
                    <a:lnR>
                      <a:noFill/>
                    </a:lnR>
                    <a:lnT w="762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extLst>
                  <a:ext uri="{0D108BD9-81ED-4DB2-BD59-A6C34878D82A}">
                    <a16:rowId xmlns:a16="http://schemas.microsoft.com/office/drawing/2014/main" val="2638768840"/>
                  </a:ext>
                </a:extLst>
              </a:tr>
              <a:tr h="1198577">
                <a:tc rowSpan="3">
                  <a:txBody>
                    <a:bodyPr/>
                    <a:lstStyle/>
                    <a:p>
                      <a:pPr marL="0" indent="0" algn="ctr">
                        <a:buNone/>
                      </a:pPr>
                      <a:r>
                        <a:rPr lang="en-US" sz="1200" b="1" i="0">
                          <a:solidFill>
                            <a:srgbClr val="FFFFFF"/>
                          </a:solidFill>
                        </a:rPr>
                        <a:t>Actions / Initiatives</a:t>
                      </a:r>
                    </a:p>
                  </a:txBody>
                  <a:tcPr vert="vert270" anchor="ct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9525" cmpd="sng">
                      <a:noFill/>
                    </a:lnT>
                    <a:lnB>
                      <a:noFill/>
                    </a:lnB>
                    <a:lnTlToBr w="12700" cmpd="sng">
                      <a:noFill/>
                      <a:prstDash val="solid"/>
                    </a:lnTlToBr>
                    <a:lnBlToTr w="12700" cmpd="sng">
                      <a:noFill/>
                      <a:prstDash val="solid"/>
                    </a:lnBlToTr>
                    <a:solidFill>
                      <a:srgbClr val="A3A3A3"/>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Integrated CX data collection and storage</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err="1"/>
                        <a:t>BlueView</a:t>
                      </a:r>
                      <a:r>
                        <a:rPr lang="en-US" sz="1200" b="0" i="1"/>
                        <a:t> call center data integrated with Adobe web analytics and Medallia data</a:t>
                      </a:r>
                      <a:endParaRPr lang="en-US" sz="1200" i="1"/>
                    </a:p>
                    <a:p>
                      <a:pPr marL="0" indent="0">
                        <a:buNone/>
                      </a:pPr>
                      <a:endParaRPr lang="en-US" sz="1200" b="0" i="0"/>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lang="en-US" sz="1200" b="0" i="0"/>
                    </a:p>
                  </a:txBody>
                  <a:tcPr>
                    <a:lnL w="762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Unified 360-degree member data collection and visualization of member journey</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Track member interactions across all silos with tools to visualize end-to-end member “story” across channels </a:t>
                      </a:r>
                      <a:endParaRPr lang="en-US" sz="1200" b="0" i="0"/>
                    </a:p>
                  </a:txBody>
                  <a:tcPr>
                    <a:lnT w="28575"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1629155141"/>
                  </a:ext>
                </a:extLst>
              </a:tr>
              <a:tr h="1453836">
                <a:tc vMerge="1">
                  <a:txBody>
                    <a:bodyPr/>
                    <a:lstStyle/>
                    <a:p>
                      <a:pPr marL="0" indent="0">
                        <a:buNone/>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0" indent="0">
                        <a:buNone/>
                      </a:pPr>
                      <a:r>
                        <a:rPr lang="en-US" sz="1200" b="1" i="0"/>
                        <a:t>Cross-function alignment and ownership of CX-related data initiatives</a:t>
                      </a:r>
                    </a:p>
                    <a:p>
                      <a:pPr marL="0" indent="0">
                        <a:buNone/>
                      </a:pPr>
                      <a:r>
                        <a:rPr lang="en-US" sz="1200" b="0" i="1"/>
                        <a:t>Create a single tracker for experience data, research, and testing asks and assign clear owners for all initiatives. Foster cross-function alignment on data privacy, accuracy etc.</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a:t>Develop Analytics Data Hub into centralized data governance platform</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Analytics Data Hub becomes organization-wide source of truth for data access and analytics with clear protocols for initiating new forms of data collection</a:t>
                      </a:r>
                    </a:p>
                    <a:p>
                      <a:pPr marL="0" indent="0">
                        <a:buNone/>
                      </a:pPr>
                      <a:endParaRPr lang="en-US" sz="1200" b="0" i="0"/>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E7E6E6"/>
                    </a:solidFill>
                  </a:tcPr>
                </a:tc>
                <a:extLst>
                  <a:ext uri="{0D108BD9-81ED-4DB2-BD59-A6C34878D82A}">
                    <a16:rowId xmlns:a16="http://schemas.microsoft.com/office/drawing/2014/main" val="3242857050"/>
                  </a:ext>
                </a:extLst>
              </a:tr>
              <a:tr h="1305485">
                <a:tc vMerge="1">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endParaRPr lang="en-US" sz="1200" b="0" i="0"/>
                    </a:p>
                  </a:txBody>
                  <a:tcP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0" indent="0">
                        <a:buNone/>
                      </a:pPr>
                      <a:r>
                        <a:rPr lang="en-US" sz="1200" b="1" i="0"/>
                        <a:t>Technological capabilities to enable cross-episode CX initiatives</a:t>
                      </a:r>
                    </a:p>
                    <a:p>
                      <a:pPr marL="0" indent="0">
                        <a:buNone/>
                      </a:pPr>
                      <a:r>
                        <a:rPr lang="en-US" sz="1200" b="0" i="1"/>
                        <a:t>Heavy investment in mobile app and CRM to deliver personalized experiences; develop common status tracker for claims, payment and prior auth.</a:t>
                      </a:r>
                    </a:p>
                  </a:txBody>
                  <a:tcPr>
                    <a:lnL w="762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rgbClr val="E7E6E6"/>
                    </a:solidFill>
                  </a:tcPr>
                </a:tc>
                <a:tc>
                  <a:txBody>
                    <a:bodyPr/>
                    <a:lstStyle/>
                    <a:p>
                      <a:pPr marL="177800" indent="-177800"/>
                      <a:endParaRPr lang="en-US" sz="1200" b="0" i="0"/>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rgbClr val="E7E6E6"/>
                    </a:solidFill>
                  </a:tcPr>
                </a:tc>
                <a:tc>
                  <a:txBody>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1" i="0" err="1"/>
                        <a:t>GenAI</a:t>
                      </a:r>
                      <a:r>
                        <a:rPr lang="en-US" sz="1200" b="1" i="0"/>
                        <a:t> powered member engagement and analytics tools</a:t>
                      </a:r>
                    </a:p>
                    <a:p>
                      <a:pPr marL="0" marR="0" lvl="0" indent="0" algn="l" defTabSz="711200" rtl="0" eaLnBrk="1" fontAlgn="auto" latinLnBrk="0" hangingPunct="1">
                        <a:lnSpc>
                          <a:spcPct val="100000"/>
                        </a:lnSpc>
                        <a:spcBef>
                          <a:spcPts val="1200"/>
                        </a:spcBef>
                        <a:spcAft>
                          <a:spcPts val="0"/>
                        </a:spcAft>
                        <a:buClrTx/>
                        <a:buSzTx/>
                        <a:buFontTx/>
                        <a:buNone/>
                        <a:tabLst/>
                        <a:defRPr/>
                      </a:pPr>
                      <a:r>
                        <a:rPr lang="en-US" sz="1200" b="0" i="1"/>
                        <a:t>Stand up AI tools that give real-time engagement guidance to help service reps and care navigators identify and assist members in need of specialized care</a:t>
                      </a:r>
                      <a:endParaRPr lang="en-US" sz="1200" b="0" i="0"/>
                    </a:p>
                  </a:txBody>
                  <a:tcPr>
                    <a:lnT w="76200" cap="flat" cmpd="sng" algn="ctr">
                      <a:solidFill>
                        <a:schemeClr val="bg1"/>
                      </a:solidFill>
                      <a:prstDash val="solid"/>
                      <a:round/>
                      <a:headEnd type="none" w="med" len="med"/>
                      <a:tailEnd type="none" w="med" len="med"/>
                    </a:lnT>
                    <a:solidFill>
                      <a:srgbClr val="E7E6E6"/>
                    </a:solidFill>
                  </a:tcPr>
                </a:tc>
                <a:extLst>
                  <a:ext uri="{0D108BD9-81ED-4DB2-BD59-A6C34878D82A}">
                    <a16:rowId xmlns:a16="http://schemas.microsoft.com/office/drawing/2014/main" val="1085535584"/>
                  </a:ext>
                </a:extLst>
              </a:tr>
            </a:tbl>
          </a:graphicData>
        </a:graphic>
      </p:graphicFrame>
      <p:sp>
        <p:nvSpPr>
          <p:cNvPr id="26" name="btfpQuoteBox387135">
            <a:extLst>
              <a:ext uri="{FF2B5EF4-FFF2-40B4-BE49-F238E27FC236}">
                <a16:creationId xmlns:a16="http://schemas.microsoft.com/office/drawing/2014/main" id="{3B17B97B-477A-F691-5C2C-6509F6A7A00F}"/>
              </a:ext>
            </a:extLst>
          </p:cNvPr>
          <p:cNvSpPr txBox="1"/>
          <p:nvPr>
            <p:custDataLst>
              <p:tags r:id="rId3"/>
            </p:custDataLst>
          </p:nvPr>
        </p:nvSpPr>
        <p:spPr bwMode="gray">
          <a:xfrm>
            <a:off x="685800" y="1094305"/>
            <a:ext cx="10972800" cy="318997"/>
          </a:xfrm>
          <a:prstGeom prst="rect">
            <a:avLst/>
          </a:prstGeom>
          <a:noFill/>
        </p:spPr>
        <p:txBody>
          <a:bodyPr vert="horz" wrap="square" lIns="36036" tIns="36036" rIns="36036" bIns="36036" rtlCol="0" anchor="t">
            <a:spAutoFit/>
          </a:bodyPr>
          <a:lstStyle/>
          <a:p>
            <a:pPr marL="90729" indent="-90729" algn="ctr">
              <a:spcBef>
                <a:spcPts val="0"/>
              </a:spcBef>
              <a:buNone/>
            </a:pPr>
            <a:r>
              <a:rPr lang="en-US" sz="1600" b="1" i="1"/>
              <a:t>“Centralize and integrate all sources of member data to drive seamless, omni-channel engagement”</a:t>
            </a:r>
          </a:p>
        </p:txBody>
      </p:sp>
      <p:grpSp>
        <p:nvGrpSpPr>
          <p:cNvPr id="133" name="btfpIcon500840">
            <a:extLst>
              <a:ext uri="{FF2B5EF4-FFF2-40B4-BE49-F238E27FC236}">
                <a16:creationId xmlns:a16="http://schemas.microsoft.com/office/drawing/2014/main" id="{B85B6179-4053-89D1-CCF6-AE07574FD152}"/>
              </a:ext>
            </a:extLst>
          </p:cNvPr>
          <p:cNvGrpSpPr>
            <a:grpSpLocks noChangeAspect="1"/>
          </p:cNvGrpSpPr>
          <p:nvPr>
            <p:custDataLst>
              <p:tags r:id="rId4"/>
            </p:custDataLst>
          </p:nvPr>
        </p:nvGrpSpPr>
        <p:grpSpPr>
          <a:xfrm>
            <a:off x="894608" y="2692852"/>
            <a:ext cx="816864" cy="816864"/>
            <a:chOff x="2680153" y="2593628"/>
            <a:chExt cx="816864" cy="816864"/>
          </a:xfrm>
        </p:grpSpPr>
        <p:sp>
          <p:nvSpPr>
            <p:cNvPr id="132" name="btfpIconCircle500840">
              <a:extLst>
                <a:ext uri="{FF2B5EF4-FFF2-40B4-BE49-F238E27FC236}">
                  <a16:creationId xmlns:a16="http://schemas.microsoft.com/office/drawing/2014/main" id="{E38DAB18-5614-A6BE-6EAA-B5896329CB16}"/>
                </a:ext>
              </a:extLst>
            </p:cNvPr>
            <p:cNvSpPr>
              <a:spLocks/>
            </p:cNvSpPr>
            <p:nvPr/>
          </p:nvSpPr>
          <p:spPr bwMode="gray">
            <a:xfrm>
              <a:off x="2680153" y="2593628"/>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31" name="btfpIconLines500840">
              <a:extLst>
                <a:ext uri="{FF2B5EF4-FFF2-40B4-BE49-F238E27FC236}">
                  <a16:creationId xmlns:a16="http://schemas.microsoft.com/office/drawing/2014/main" id="{E12966C9-F49E-A64D-344E-FFA5C13FE9A7}"/>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2680153" y="2593628"/>
              <a:ext cx="816864" cy="816864"/>
            </a:xfrm>
            <a:prstGeom prst="rect">
              <a:avLst/>
            </a:prstGeom>
          </p:spPr>
        </p:pic>
      </p:grpSp>
      <p:grpSp>
        <p:nvGrpSpPr>
          <p:cNvPr id="148" name="btfpIcon322203">
            <a:extLst>
              <a:ext uri="{FF2B5EF4-FFF2-40B4-BE49-F238E27FC236}">
                <a16:creationId xmlns:a16="http://schemas.microsoft.com/office/drawing/2014/main" id="{D4895439-4A04-8B95-45A3-25F306355981}"/>
              </a:ext>
            </a:extLst>
          </p:cNvPr>
          <p:cNvGrpSpPr>
            <a:grpSpLocks noChangeAspect="1"/>
          </p:cNvGrpSpPr>
          <p:nvPr>
            <p:custDataLst>
              <p:tags r:id="rId5"/>
            </p:custDataLst>
          </p:nvPr>
        </p:nvGrpSpPr>
        <p:grpSpPr>
          <a:xfrm>
            <a:off x="6325079" y="5522696"/>
            <a:ext cx="816864" cy="816864"/>
            <a:chOff x="5433621" y="3495359"/>
            <a:chExt cx="816864" cy="816864"/>
          </a:xfrm>
        </p:grpSpPr>
        <p:sp>
          <p:nvSpPr>
            <p:cNvPr id="147" name="btfpIconCircle322203">
              <a:extLst>
                <a:ext uri="{FF2B5EF4-FFF2-40B4-BE49-F238E27FC236}">
                  <a16:creationId xmlns:a16="http://schemas.microsoft.com/office/drawing/2014/main" id="{8F12B864-1464-B32B-DD87-D1039DD4705E}"/>
                </a:ext>
              </a:extLst>
            </p:cNvPr>
            <p:cNvSpPr>
              <a:spLocks/>
            </p:cNvSpPr>
            <p:nvPr/>
          </p:nvSpPr>
          <p:spPr bwMode="gray">
            <a:xfrm>
              <a:off x="5433621" y="3495359"/>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46" name="btfpIconLines322203">
              <a:extLst>
                <a:ext uri="{FF2B5EF4-FFF2-40B4-BE49-F238E27FC236}">
                  <a16:creationId xmlns:a16="http://schemas.microsoft.com/office/drawing/2014/main" id="{C669543C-DC81-626E-2358-296A2C59C5AC}"/>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5433621" y="3495359"/>
              <a:ext cx="816864" cy="816864"/>
            </a:xfrm>
            <a:prstGeom prst="rect">
              <a:avLst/>
            </a:prstGeom>
          </p:spPr>
        </p:pic>
      </p:grpSp>
      <p:grpSp>
        <p:nvGrpSpPr>
          <p:cNvPr id="138" name="btfpIcon598022">
            <a:extLst>
              <a:ext uri="{FF2B5EF4-FFF2-40B4-BE49-F238E27FC236}">
                <a16:creationId xmlns:a16="http://schemas.microsoft.com/office/drawing/2014/main" id="{6E2A6F90-2F43-9E0F-FEB5-0724DFFE290C}"/>
              </a:ext>
            </a:extLst>
          </p:cNvPr>
          <p:cNvGrpSpPr>
            <a:grpSpLocks noChangeAspect="1"/>
          </p:cNvGrpSpPr>
          <p:nvPr>
            <p:custDataLst>
              <p:tags r:id="rId6"/>
            </p:custDataLst>
          </p:nvPr>
        </p:nvGrpSpPr>
        <p:grpSpPr>
          <a:xfrm>
            <a:off x="861780" y="4092506"/>
            <a:ext cx="816864" cy="816864"/>
            <a:chOff x="3296761" y="3444528"/>
            <a:chExt cx="816864" cy="816864"/>
          </a:xfrm>
        </p:grpSpPr>
        <p:sp>
          <p:nvSpPr>
            <p:cNvPr id="137" name="btfpIconCircle598022">
              <a:extLst>
                <a:ext uri="{FF2B5EF4-FFF2-40B4-BE49-F238E27FC236}">
                  <a16:creationId xmlns:a16="http://schemas.microsoft.com/office/drawing/2014/main" id="{F310390A-3A75-BF04-F68F-66EA1BE2DF1F}"/>
                </a:ext>
              </a:extLst>
            </p:cNvPr>
            <p:cNvSpPr>
              <a:spLocks/>
            </p:cNvSpPr>
            <p:nvPr/>
          </p:nvSpPr>
          <p:spPr bwMode="gray">
            <a:xfrm>
              <a:off x="3296761" y="3444528"/>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36" name="btfpIconLines598022">
              <a:extLst>
                <a:ext uri="{FF2B5EF4-FFF2-40B4-BE49-F238E27FC236}">
                  <a16:creationId xmlns:a16="http://schemas.microsoft.com/office/drawing/2014/main" id="{E82BB429-B547-D0FA-906B-08ED965158D2}"/>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3296761" y="3444528"/>
              <a:ext cx="816864" cy="816864"/>
            </a:xfrm>
            <a:prstGeom prst="rect">
              <a:avLst/>
            </a:prstGeom>
          </p:spPr>
        </p:pic>
      </p:grpSp>
      <p:grpSp>
        <p:nvGrpSpPr>
          <p:cNvPr id="170" name="btfpIcon448276">
            <a:extLst>
              <a:ext uri="{FF2B5EF4-FFF2-40B4-BE49-F238E27FC236}">
                <a16:creationId xmlns:a16="http://schemas.microsoft.com/office/drawing/2014/main" id="{3A7A0246-C363-DD02-2980-8671FFE13046}"/>
              </a:ext>
            </a:extLst>
          </p:cNvPr>
          <p:cNvGrpSpPr>
            <a:grpSpLocks noChangeAspect="1"/>
          </p:cNvGrpSpPr>
          <p:nvPr>
            <p:custDataLst>
              <p:tags r:id="rId7"/>
            </p:custDataLst>
          </p:nvPr>
        </p:nvGrpSpPr>
        <p:grpSpPr>
          <a:xfrm>
            <a:off x="6325079" y="4092506"/>
            <a:ext cx="816864" cy="816864"/>
            <a:chOff x="7484421" y="3898585"/>
            <a:chExt cx="816864" cy="816864"/>
          </a:xfrm>
        </p:grpSpPr>
        <p:sp>
          <p:nvSpPr>
            <p:cNvPr id="169" name="btfpIconCircle448276">
              <a:extLst>
                <a:ext uri="{FF2B5EF4-FFF2-40B4-BE49-F238E27FC236}">
                  <a16:creationId xmlns:a16="http://schemas.microsoft.com/office/drawing/2014/main" id="{E9FBFE13-B5D7-C542-9D59-FDA6259F97F9}"/>
                </a:ext>
              </a:extLst>
            </p:cNvPr>
            <p:cNvSpPr>
              <a:spLocks/>
            </p:cNvSpPr>
            <p:nvPr/>
          </p:nvSpPr>
          <p:spPr bwMode="gray">
            <a:xfrm>
              <a:off x="7484421" y="3898585"/>
              <a:ext cx="816864" cy="816864"/>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68" name="btfpIconLines448276">
              <a:extLst>
                <a:ext uri="{FF2B5EF4-FFF2-40B4-BE49-F238E27FC236}">
                  <a16:creationId xmlns:a16="http://schemas.microsoft.com/office/drawing/2014/main" id="{7D7A8B47-06F1-AAD3-1CEF-B6DA707B0F78}"/>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7484421" y="3898585"/>
              <a:ext cx="816864" cy="816864"/>
            </a:xfrm>
            <a:prstGeom prst="rect">
              <a:avLst/>
            </a:prstGeom>
          </p:spPr>
        </p:pic>
      </p:grpSp>
      <p:grpSp>
        <p:nvGrpSpPr>
          <p:cNvPr id="165" name="btfpIcon351095">
            <a:extLst>
              <a:ext uri="{FF2B5EF4-FFF2-40B4-BE49-F238E27FC236}">
                <a16:creationId xmlns:a16="http://schemas.microsoft.com/office/drawing/2014/main" id="{08F92020-A1DA-D92E-BE1A-348437FBF530}"/>
              </a:ext>
            </a:extLst>
          </p:cNvPr>
          <p:cNvGrpSpPr>
            <a:grpSpLocks noChangeAspect="1"/>
          </p:cNvGrpSpPr>
          <p:nvPr>
            <p:custDataLst>
              <p:tags r:id="rId8"/>
            </p:custDataLst>
          </p:nvPr>
        </p:nvGrpSpPr>
        <p:grpSpPr>
          <a:xfrm>
            <a:off x="861780" y="5522696"/>
            <a:ext cx="816863" cy="816863"/>
            <a:chOff x="2287871" y="4519008"/>
            <a:chExt cx="816863" cy="816863"/>
          </a:xfrm>
        </p:grpSpPr>
        <p:sp>
          <p:nvSpPr>
            <p:cNvPr id="164" name="btfpIconCircle351095">
              <a:extLst>
                <a:ext uri="{FF2B5EF4-FFF2-40B4-BE49-F238E27FC236}">
                  <a16:creationId xmlns:a16="http://schemas.microsoft.com/office/drawing/2014/main" id="{D4C8008D-72FE-B6F5-B1F3-977B575E0708}"/>
                </a:ext>
              </a:extLst>
            </p:cNvPr>
            <p:cNvSpPr>
              <a:spLocks/>
            </p:cNvSpPr>
            <p:nvPr/>
          </p:nvSpPr>
          <p:spPr bwMode="gray">
            <a:xfrm>
              <a:off x="2287871" y="4519008"/>
              <a:ext cx="816863"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63" name="btfpIconLines351095">
              <a:extLst>
                <a:ext uri="{FF2B5EF4-FFF2-40B4-BE49-F238E27FC236}">
                  <a16:creationId xmlns:a16="http://schemas.microsoft.com/office/drawing/2014/main" id="{DB95881D-5050-7AB9-4912-3D1858E571B5}"/>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2287871" y="4519008"/>
              <a:ext cx="816863" cy="816863"/>
            </a:xfrm>
            <a:prstGeom prst="rect">
              <a:avLst/>
            </a:prstGeom>
          </p:spPr>
        </p:pic>
      </p:grpSp>
      <p:grpSp>
        <p:nvGrpSpPr>
          <p:cNvPr id="175" name="btfpIcon721124">
            <a:extLst>
              <a:ext uri="{FF2B5EF4-FFF2-40B4-BE49-F238E27FC236}">
                <a16:creationId xmlns:a16="http://schemas.microsoft.com/office/drawing/2014/main" id="{38299445-93F7-5B42-0B4A-1A7A77AC17C8}"/>
              </a:ext>
            </a:extLst>
          </p:cNvPr>
          <p:cNvGrpSpPr>
            <a:grpSpLocks noChangeAspect="1"/>
          </p:cNvGrpSpPr>
          <p:nvPr>
            <p:custDataLst>
              <p:tags r:id="rId9"/>
            </p:custDataLst>
          </p:nvPr>
        </p:nvGrpSpPr>
        <p:grpSpPr>
          <a:xfrm>
            <a:off x="6325079" y="2692852"/>
            <a:ext cx="816863" cy="816863"/>
            <a:chOff x="7685851" y="2576185"/>
            <a:chExt cx="816863" cy="816863"/>
          </a:xfrm>
        </p:grpSpPr>
        <p:sp>
          <p:nvSpPr>
            <p:cNvPr id="174" name="btfpIconCircle721124">
              <a:extLst>
                <a:ext uri="{FF2B5EF4-FFF2-40B4-BE49-F238E27FC236}">
                  <a16:creationId xmlns:a16="http://schemas.microsoft.com/office/drawing/2014/main" id="{30FEC851-2F37-AFFE-C02C-9248C7D3E7AE}"/>
                </a:ext>
              </a:extLst>
            </p:cNvPr>
            <p:cNvSpPr>
              <a:spLocks/>
            </p:cNvSpPr>
            <p:nvPr/>
          </p:nvSpPr>
          <p:spPr bwMode="gray">
            <a:xfrm>
              <a:off x="7685851" y="2576185"/>
              <a:ext cx="816863" cy="816863"/>
            </a:xfrm>
            <a:prstGeom prst="ellipse">
              <a:avLst/>
            </a:prstGeom>
            <a:noFill/>
            <a:ln w="9525" cap="flat" cmpd="sng" algn="ctr">
              <a:noFill/>
              <a:prstDash val="solid"/>
              <a:miter lim="800000"/>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pic>
          <p:nvPicPr>
            <p:cNvPr id="173" name="btfpIconLines721124">
              <a:extLst>
                <a:ext uri="{FF2B5EF4-FFF2-40B4-BE49-F238E27FC236}">
                  <a16:creationId xmlns:a16="http://schemas.microsoft.com/office/drawing/2014/main" id="{288EAE0A-053E-F2D0-699C-B2FF6C26E9CD}"/>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7685851" y="2576185"/>
              <a:ext cx="816863" cy="816863"/>
            </a:xfrm>
            <a:prstGeom prst="rect">
              <a:avLst/>
            </a:prstGeom>
          </p:spPr>
        </p:pic>
      </p:grpSp>
    </p:spTree>
    <p:custDataLst>
      <p:tags r:id="rId1"/>
    </p:custDataLst>
    <p:extLst>
      <p:ext uri="{BB962C8B-B14F-4D97-AF65-F5344CB8AC3E}">
        <p14:creationId xmlns:p14="http://schemas.microsoft.com/office/powerpoint/2010/main" val="419712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btfpColumnIndicatorGroup2">
            <a:extLst>
              <a:ext uri="{FF2B5EF4-FFF2-40B4-BE49-F238E27FC236}">
                <a16:creationId xmlns:a16="http://schemas.microsoft.com/office/drawing/2014/main" id="{1729C493-E9CD-8B0D-C14B-3F30DCA2CA3F}"/>
              </a:ext>
            </a:extLst>
          </p:cNvPr>
          <p:cNvGrpSpPr/>
          <p:nvPr/>
        </p:nvGrpSpPr>
        <p:grpSpPr>
          <a:xfrm>
            <a:off x="0" y="6926580"/>
            <a:ext cx="12192000" cy="137160"/>
            <a:chOff x="0" y="6926580"/>
            <a:chExt cx="12192000" cy="137160"/>
          </a:xfrm>
        </p:grpSpPr>
        <p:sp>
          <p:nvSpPr>
            <p:cNvPr id="61" name="btfpColumnGapBlocker183933">
              <a:extLst>
                <a:ext uri="{FF2B5EF4-FFF2-40B4-BE49-F238E27FC236}">
                  <a16:creationId xmlns:a16="http://schemas.microsoft.com/office/drawing/2014/main" id="{7A9478E6-9384-9793-5C0C-E3F8F0FB51FA}"/>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9" name="btfpColumnGapBlocker399926">
              <a:extLst>
                <a:ext uri="{FF2B5EF4-FFF2-40B4-BE49-F238E27FC236}">
                  <a16:creationId xmlns:a16="http://schemas.microsoft.com/office/drawing/2014/main" id="{C721386F-0E45-9628-8B72-81C1F01FFB12}"/>
                </a:ext>
              </a:extLst>
            </p:cNvPr>
            <p:cNvSpPr/>
            <p:nvPr/>
          </p:nvSpPr>
          <p:spPr bwMode="gray">
            <a:xfrm>
              <a:off x="87820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4" name="btfpColumnIndicator732737">
              <a:extLst>
                <a:ext uri="{FF2B5EF4-FFF2-40B4-BE49-F238E27FC236}">
                  <a16:creationId xmlns:a16="http://schemas.microsoft.com/office/drawing/2014/main" id="{E7AFF0E1-DA77-096C-6D5A-9BC914168A16}"/>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2" name="btfpColumnIndicator742072">
              <a:extLst>
                <a:ext uri="{FF2B5EF4-FFF2-40B4-BE49-F238E27FC236}">
                  <a16:creationId xmlns:a16="http://schemas.microsoft.com/office/drawing/2014/main" id="{352DEA42-1542-99C4-C9B9-9014EC73DD13}"/>
                </a:ext>
              </a:extLst>
            </p:cNvPr>
            <p:cNvCxnSpPr/>
            <p:nvPr/>
          </p:nvCxnSpPr>
          <p:spPr bwMode="gray">
            <a:xfrm flipV="1">
              <a:off x="93154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9" name="btfpColumnGapBlocker673807">
              <a:extLst>
                <a:ext uri="{FF2B5EF4-FFF2-40B4-BE49-F238E27FC236}">
                  <a16:creationId xmlns:a16="http://schemas.microsoft.com/office/drawing/2014/main" id="{304B9F12-151C-1C52-AE00-2EE81E825710}"/>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6" name="btfpColumnIndicator231244">
              <a:extLst>
                <a:ext uri="{FF2B5EF4-FFF2-40B4-BE49-F238E27FC236}">
                  <a16:creationId xmlns:a16="http://schemas.microsoft.com/office/drawing/2014/main" id="{E0D2F9C3-D216-BFC3-E1C7-6A71F027F1D4}"/>
                </a:ext>
              </a:extLst>
            </p:cNvPr>
            <p:cNvCxnSpPr/>
            <p:nvPr/>
          </p:nvCxnSpPr>
          <p:spPr bwMode="gray">
            <a:xfrm flipV="1">
              <a:off x="87820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3" name="btfpColumnIndicator113901">
              <a:extLst>
                <a:ext uri="{FF2B5EF4-FFF2-40B4-BE49-F238E27FC236}">
                  <a16:creationId xmlns:a16="http://schemas.microsoft.com/office/drawing/2014/main" id="{76A59D1E-BC2B-60D1-A291-A974A4B247EE}"/>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8" name="btfpColumnGapBlocker195386">
              <a:extLst>
                <a:ext uri="{FF2B5EF4-FFF2-40B4-BE49-F238E27FC236}">
                  <a16:creationId xmlns:a16="http://schemas.microsoft.com/office/drawing/2014/main" id="{955C5418-3A6A-883F-096E-FB7BE874AD8B}"/>
                </a:ext>
              </a:extLst>
            </p:cNvPr>
            <p:cNvSpPr/>
            <p:nvPr/>
          </p:nvSpPr>
          <p:spPr bwMode="gray">
            <a:xfrm>
              <a:off x="302895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6" name="btfpColumnIndicator159868">
              <a:extLst>
                <a:ext uri="{FF2B5EF4-FFF2-40B4-BE49-F238E27FC236}">
                  <a16:creationId xmlns:a16="http://schemas.microsoft.com/office/drawing/2014/main" id="{0666B778-3365-1D2C-1319-DF1A3DF5B992}"/>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btfpColumnIndicator264141">
              <a:extLst>
                <a:ext uri="{FF2B5EF4-FFF2-40B4-BE49-F238E27FC236}">
                  <a16:creationId xmlns:a16="http://schemas.microsoft.com/office/drawing/2014/main" id="{C06AB96B-A855-4B21-1468-CE3BFD8B9D2E}"/>
                </a:ext>
              </a:extLst>
            </p:cNvPr>
            <p:cNvCxnSpPr/>
            <p:nvPr/>
          </p:nvCxnSpPr>
          <p:spPr bwMode="gray">
            <a:xfrm flipV="1">
              <a:off x="35623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2" name="btfpColumnGapBlocker734205">
              <a:extLst>
                <a:ext uri="{FF2B5EF4-FFF2-40B4-BE49-F238E27FC236}">
                  <a16:creationId xmlns:a16="http://schemas.microsoft.com/office/drawing/2014/main" id="{8497091A-DA67-5056-3311-4CBF2E5AE09F}"/>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0" name="btfpColumnIndicator165398">
              <a:extLst>
                <a:ext uri="{FF2B5EF4-FFF2-40B4-BE49-F238E27FC236}">
                  <a16:creationId xmlns:a16="http://schemas.microsoft.com/office/drawing/2014/main" id="{54E82C5C-5FCD-5121-0E06-F01DBDB82241}"/>
                </a:ext>
              </a:extLst>
            </p:cNvPr>
            <p:cNvCxnSpPr/>
            <p:nvPr/>
          </p:nvCxnSpPr>
          <p:spPr bwMode="gray">
            <a:xfrm flipV="1">
              <a:off x="302895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8" name="btfpColumnIndicator346404">
              <a:extLst>
                <a:ext uri="{FF2B5EF4-FFF2-40B4-BE49-F238E27FC236}">
                  <a16:creationId xmlns:a16="http://schemas.microsoft.com/office/drawing/2014/main" id="{2A2E5AAD-1F1F-A51E-49E0-5D780A7D3950}"/>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62" name="btfpColumnIndicatorGroup1">
            <a:extLst>
              <a:ext uri="{FF2B5EF4-FFF2-40B4-BE49-F238E27FC236}">
                <a16:creationId xmlns:a16="http://schemas.microsoft.com/office/drawing/2014/main" id="{291793C3-CDFD-A0C2-FE6B-D3F0177DB2A8}"/>
              </a:ext>
            </a:extLst>
          </p:cNvPr>
          <p:cNvGrpSpPr/>
          <p:nvPr/>
        </p:nvGrpSpPr>
        <p:grpSpPr>
          <a:xfrm>
            <a:off x="0" y="-205740"/>
            <a:ext cx="12192000" cy="137160"/>
            <a:chOff x="0" y="-205740"/>
            <a:chExt cx="12192000" cy="137160"/>
          </a:xfrm>
        </p:grpSpPr>
        <p:sp>
          <p:nvSpPr>
            <p:cNvPr id="60" name="btfpColumnGapBlocker533474">
              <a:extLst>
                <a:ext uri="{FF2B5EF4-FFF2-40B4-BE49-F238E27FC236}">
                  <a16:creationId xmlns:a16="http://schemas.microsoft.com/office/drawing/2014/main" id="{075F7424-A04B-85FD-8423-6569D3A1968B}"/>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5" name="btfpColumnGapBlocker212130">
              <a:extLst>
                <a:ext uri="{FF2B5EF4-FFF2-40B4-BE49-F238E27FC236}">
                  <a16:creationId xmlns:a16="http://schemas.microsoft.com/office/drawing/2014/main" id="{B39B002F-6326-E347-CF8F-469AB8ED78E8}"/>
                </a:ext>
              </a:extLst>
            </p:cNvPr>
            <p:cNvSpPr/>
            <p:nvPr/>
          </p:nvSpPr>
          <p:spPr bwMode="gray">
            <a:xfrm>
              <a:off x="87820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3" name="btfpColumnIndicator360161">
              <a:extLst>
                <a:ext uri="{FF2B5EF4-FFF2-40B4-BE49-F238E27FC236}">
                  <a16:creationId xmlns:a16="http://schemas.microsoft.com/office/drawing/2014/main" id="{E9782EE9-3F0D-FECF-31B9-A164EC20987D}"/>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217018">
              <a:extLst>
                <a:ext uri="{FF2B5EF4-FFF2-40B4-BE49-F238E27FC236}">
                  <a16:creationId xmlns:a16="http://schemas.microsoft.com/office/drawing/2014/main" id="{676AFBB6-D149-84C5-760D-7116201DFDA5}"/>
                </a:ext>
              </a:extLst>
            </p:cNvPr>
            <p:cNvCxnSpPr/>
            <p:nvPr/>
          </p:nvCxnSpPr>
          <p:spPr bwMode="gray">
            <a:xfrm flipV="1">
              <a:off x="93154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879722">
              <a:extLst>
                <a:ext uri="{FF2B5EF4-FFF2-40B4-BE49-F238E27FC236}">
                  <a16:creationId xmlns:a16="http://schemas.microsoft.com/office/drawing/2014/main" id="{EC3753C0-AFB2-AB02-E54A-C0E5A87770CF}"/>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5" name="btfpColumnIndicator825897">
              <a:extLst>
                <a:ext uri="{FF2B5EF4-FFF2-40B4-BE49-F238E27FC236}">
                  <a16:creationId xmlns:a16="http://schemas.microsoft.com/office/drawing/2014/main" id="{B887678A-27AE-81B4-F215-9E05C4866C3A}"/>
                </a:ext>
              </a:extLst>
            </p:cNvPr>
            <p:cNvCxnSpPr/>
            <p:nvPr/>
          </p:nvCxnSpPr>
          <p:spPr bwMode="gray">
            <a:xfrm flipV="1">
              <a:off x="87820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9" name="btfpColumnIndicator136020">
              <a:extLst>
                <a:ext uri="{FF2B5EF4-FFF2-40B4-BE49-F238E27FC236}">
                  <a16:creationId xmlns:a16="http://schemas.microsoft.com/office/drawing/2014/main" id="{6F16A94B-ACC4-BCAB-FBF4-35D6A3C7C269}"/>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7" name="btfpColumnGapBlocker668927">
              <a:extLst>
                <a:ext uri="{FF2B5EF4-FFF2-40B4-BE49-F238E27FC236}">
                  <a16:creationId xmlns:a16="http://schemas.microsoft.com/office/drawing/2014/main" id="{BBC55BC4-8BFA-A841-DDFB-F0A5D713BE70}"/>
                </a:ext>
              </a:extLst>
            </p:cNvPr>
            <p:cNvSpPr/>
            <p:nvPr/>
          </p:nvSpPr>
          <p:spPr bwMode="gray">
            <a:xfrm>
              <a:off x="302895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35" name="btfpColumnIndicator331059">
              <a:extLst>
                <a:ext uri="{FF2B5EF4-FFF2-40B4-BE49-F238E27FC236}">
                  <a16:creationId xmlns:a16="http://schemas.microsoft.com/office/drawing/2014/main" id="{845374FC-92F0-FCBF-BC27-E2800D131B49}"/>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3" name="btfpColumnIndicator740782">
              <a:extLst>
                <a:ext uri="{FF2B5EF4-FFF2-40B4-BE49-F238E27FC236}">
                  <a16:creationId xmlns:a16="http://schemas.microsoft.com/office/drawing/2014/main" id="{8D478A03-1ADA-7E6D-013D-F3864B4E17FC}"/>
                </a:ext>
              </a:extLst>
            </p:cNvPr>
            <p:cNvCxnSpPr/>
            <p:nvPr/>
          </p:nvCxnSpPr>
          <p:spPr bwMode="gray">
            <a:xfrm flipV="1">
              <a:off x="35623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31" name="btfpColumnGapBlocker471418">
              <a:extLst>
                <a:ext uri="{FF2B5EF4-FFF2-40B4-BE49-F238E27FC236}">
                  <a16:creationId xmlns:a16="http://schemas.microsoft.com/office/drawing/2014/main" id="{988AD933-AA54-454E-360F-2D3B350639F6}"/>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9" name="btfpColumnIndicator444895">
              <a:extLst>
                <a:ext uri="{FF2B5EF4-FFF2-40B4-BE49-F238E27FC236}">
                  <a16:creationId xmlns:a16="http://schemas.microsoft.com/office/drawing/2014/main" id="{8DA9BE50-3ADE-E925-79CF-497E59B07918}"/>
                </a:ext>
              </a:extLst>
            </p:cNvPr>
            <p:cNvCxnSpPr/>
            <p:nvPr/>
          </p:nvCxnSpPr>
          <p:spPr bwMode="gray">
            <a:xfrm flipV="1">
              <a:off x="302895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7" name="btfpColumnIndicator237483">
              <a:extLst>
                <a:ext uri="{FF2B5EF4-FFF2-40B4-BE49-F238E27FC236}">
                  <a16:creationId xmlns:a16="http://schemas.microsoft.com/office/drawing/2014/main" id="{54F2F057-A746-EFD1-733D-881B61EA7BE4}"/>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8E8F47A2-A337-8E31-5B72-E63FC9DA1D0F}"/>
              </a:ext>
            </a:extLst>
          </p:cNvPr>
          <p:cNvSpPr>
            <a:spLocks noGrp="1"/>
          </p:cNvSpPr>
          <p:nvPr>
            <p:ph type="body" sz="quarter" idx="10"/>
          </p:nvPr>
        </p:nvSpPr>
        <p:spPr/>
        <p:txBody>
          <a:bodyPr/>
          <a:lstStyle/>
          <a:p>
            <a:r>
              <a:rPr lang="en-US"/>
              <a:t>Key deliverables from Our cx strategy work</a:t>
            </a:r>
          </a:p>
        </p:txBody>
      </p:sp>
      <p:sp>
        <p:nvSpPr>
          <p:cNvPr id="10" name="Rectangle 9">
            <a:extLst>
              <a:ext uri="{FF2B5EF4-FFF2-40B4-BE49-F238E27FC236}">
                <a16:creationId xmlns:a16="http://schemas.microsoft.com/office/drawing/2014/main" id="{16320E54-124E-DA09-09EF-9D0E2483FF10}"/>
              </a:ext>
            </a:extLst>
          </p:cNvPr>
          <p:cNvSpPr/>
          <p:nvPr/>
        </p:nvSpPr>
        <p:spPr bwMode="gray">
          <a:xfrm>
            <a:off x="685800" y="1344409"/>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Established case for change </a:t>
            </a:r>
            <a:r>
              <a:rPr lang="en-US" sz="1400">
                <a:solidFill>
                  <a:schemeClr val="tx1"/>
                </a:solidFill>
              </a:rPr>
              <a:t>based on competitive positioning &amp; disruptor inspiration </a:t>
            </a:r>
          </a:p>
        </p:txBody>
      </p:sp>
      <p:sp>
        <p:nvSpPr>
          <p:cNvPr id="15" name="Rectangle 14">
            <a:extLst>
              <a:ext uri="{FF2B5EF4-FFF2-40B4-BE49-F238E27FC236}">
                <a16:creationId xmlns:a16="http://schemas.microsoft.com/office/drawing/2014/main" id="{16ACB7F0-547E-E28B-9510-917CE543BAD3}"/>
              </a:ext>
            </a:extLst>
          </p:cNvPr>
          <p:cNvSpPr/>
          <p:nvPr/>
        </p:nvSpPr>
        <p:spPr bwMode="gray">
          <a:xfrm>
            <a:off x="6438900" y="1344409"/>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Developed member segmentation </a:t>
            </a:r>
            <a:r>
              <a:rPr lang="en-US" sz="1400">
                <a:solidFill>
                  <a:schemeClr val="tx1"/>
                </a:solidFill>
              </a:rPr>
              <a:t>schematic and proposed metrics</a:t>
            </a:r>
          </a:p>
        </p:txBody>
      </p:sp>
      <p:sp>
        <p:nvSpPr>
          <p:cNvPr id="17" name="Rectangle 16">
            <a:extLst>
              <a:ext uri="{FF2B5EF4-FFF2-40B4-BE49-F238E27FC236}">
                <a16:creationId xmlns:a16="http://schemas.microsoft.com/office/drawing/2014/main" id="{0186CD8F-BA37-9597-470C-FD5F020CA58F}"/>
              </a:ext>
            </a:extLst>
          </p:cNvPr>
          <p:cNvSpPr/>
          <p:nvPr/>
        </p:nvSpPr>
        <p:spPr bwMode="gray">
          <a:xfrm>
            <a:off x="3562350" y="1344409"/>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Prioritized episodes </a:t>
            </a:r>
            <a:r>
              <a:rPr lang="en-US" sz="1400">
                <a:solidFill>
                  <a:schemeClr val="tx1"/>
                </a:solidFill>
              </a:rPr>
              <a:t>based on impact and need for improvement </a:t>
            </a:r>
          </a:p>
        </p:txBody>
      </p:sp>
      <p:sp>
        <p:nvSpPr>
          <p:cNvPr id="19" name="Rectangle 18">
            <a:extLst>
              <a:ext uri="{FF2B5EF4-FFF2-40B4-BE49-F238E27FC236}">
                <a16:creationId xmlns:a16="http://schemas.microsoft.com/office/drawing/2014/main" id="{17A42362-A0EF-4AFD-0628-4665CA4EA3AA}"/>
              </a:ext>
            </a:extLst>
          </p:cNvPr>
          <p:cNvSpPr/>
          <p:nvPr/>
        </p:nvSpPr>
        <p:spPr bwMode="gray">
          <a:xfrm>
            <a:off x="3562349" y="3926040"/>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Aligned on episode-level ambition; </a:t>
            </a:r>
            <a:r>
              <a:rPr lang="en-US" sz="1400">
                <a:solidFill>
                  <a:schemeClr val="tx1"/>
                </a:solidFill>
              </a:rPr>
              <a:t>defined what good looks like and what we need to achieve</a:t>
            </a:r>
          </a:p>
        </p:txBody>
      </p:sp>
      <p:sp>
        <p:nvSpPr>
          <p:cNvPr id="20" name="Rectangle 19">
            <a:extLst>
              <a:ext uri="{FF2B5EF4-FFF2-40B4-BE49-F238E27FC236}">
                <a16:creationId xmlns:a16="http://schemas.microsoft.com/office/drawing/2014/main" id="{F3E3F02E-7076-973F-1EBF-F565C9F1C2B9}"/>
              </a:ext>
            </a:extLst>
          </p:cNvPr>
          <p:cNvSpPr/>
          <p:nvPr/>
        </p:nvSpPr>
        <p:spPr bwMode="gray">
          <a:xfrm>
            <a:off x="685799" y="3926040"/>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Built business case </a:t>
            </a:r>
            <a:r>
              <a:rPr lang="en-US" sz="1400">
                <a:solidFill>
                  <a:schemeClr val="tx1"/>
                </a:solidFill>
              </a:rPr>
              <a:t>for CX</a:t>
            </a:r>
          </a:p>
        </p:txBody>
      </p:sp>
      <p:sp>
        <p:nvSpPr>
          <p:cNvPr id="21" name="Rectangle 20">
            <a:extLst>
              <a:ext uri="{FF2B5EF4-FFF2-40B4-BE49-F238E27FC236}">
                <a16:creationId xmlns:a16="http://schemas.microsoft.com/office/drawing/2014/main" id="{F154F6DA-1194-741E-A822-34D50EFC7E26}"/>
              </a:ext>
            </a:extLst>
          </p:cNvPr>
          <p:cNvSpPr/>
          <p:nvPr/>
        </p:nvSpPr>
        <p:spPr bwMode="gray">
          <a:xfrm>
            <a:off x="9315450" y="1344409"/>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Built strategy on a page </a:t>
            </a:r>
            <a:r>
              <a:rPr lang="en-US" sz="1400">
                <a:solidFill>
                  <a:schemeClr val="tx1"/>
                </a:solidFill>
              </a:rPr>
              <a:t>with vision, values, strategic pillars, and enablers </a:t>
            </a:r>
          </a:p>
        </p:txBody>
      </p:sp>
      <p:sp>
        <p:nvSpPr>
          <p:cNvPr id="25" name="Rectangle 24">
            <a:extLst>
              <a:ext uri="{FF2B5EF4-FFF2-40B4-BE49-F238E27FC236}">
                <a16:creationId xmlns:a16="http://schemas.microsoft.com/office/drawing/2014/main" id="{A4985EAA-D348-25C8-3D34-79AA6BABA08E}"/>
              </a:ext>
            </a:extLst>
          </p:cNvPr>
          <p:cNvSpPr/>
          <p:nvPr/>
        </p:nvSpPr>
        <p:spPr bwMode="gray">
          <a:xfrm>
            <a:off x="9315450" y="3926040"/>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Developed roadmap </a:t>
            </a:r>
            <a:r>
              <a:rPr lang="en-US" sz="1400">
                <a:solidFill>
                  <a:schemeClr val="tx1"/>
                </a:solidFill>
              </a:rPr>
              <a:t>for near term &amp; medium term with identified owners</a:t>
            </a:r>
          </a:p>
        </p:txBody>
      </p:sp>
      <p:sp>
        <p:nvSpPr>
          <p:cNvPr id="26" name="Rectangle 25">
            <a:extLst>
              <a:ext uri="{FF2B5EF4-FFF2-40B4-BE49-F238E27FC236}">
                <a16:creationId xmlns:a16="http://schemas.microsoft.com/office/drawing/2014/main" id="{871A81BA-A49A-F065-559C-369FD31235D4}"/>
              </a:ext>
            </a:extLst>
          </p:cNvPr>
          <p:cNvSpPr/>
          <p:nvPr/>
        </p:nvSpPr>
        <p:spPr bwMode="gray">
          <a:xfrm>
            <a:off x="6438899" y="3926040"/>
            <a:ext cx="2343111" cy="2306316"/>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13716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Shared POV on best-in-class navigation strategy </a:t>
            </a:r>
            <a:r>
              <a:rPr lang="en-US" sz="1400">
                <a:solidFill>
                  <a:schemeClr val="tx1"/>
                </a:solidFill>
              </a:rPr>
              <a:t>and identified opportunities to navigate</a:t>
            </a:r>
          </a:p>
        </p:txBody>
      </p:sp>
      <p:pic>
        <p:nvPicPr>
          <p:cNvPr id="103" name="Picture 102">
            <a:extLst>
              <a:ext uri="{FF2B5EF4-FFF2-40B4-BE49-F238E27FC236}">
                <a16:creationId xmlns:a16="http://schemas.microsoft.com/office/drawing/2014/main" id="{A487F9F6-FD49-ADFE-47A3-1EC21971F9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5617" y="2438278"/>
            <a:ext cx="1342570" cy="755196"/>
          </a:xfrm>
          <a:prstGeom prst="rect">
            <a:avLst/>
          </a:prstGeom>
          <a:ln w="9525">
            <a:solidFill>
              <a:srgbClr val="B4B4B4"/>
            </a:solidFill>
            <a:prstDash val="solid"/>
          </a:ln>
        </p:spPr>
      </p:pic>
      <p:pic>
        <p:nvPicPr>
          <p:cNvPr id="104" name="Picture 103">
            <a:extLst>
              <a:ext uri="{FF2B5EF4-FFF2-40B4-BE49-F238E27FC236}">
                <a16:creationId xmlns:a16="http://schemas.microsoft.com/office/drawing/2014/main" id="{33274BF6-F6DC-3F7B-882B-AED4DF6F59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1605" y="2722788"/>
            <a:ext cx="1342570" cy="755196"/>
          </a:xfrm>
          <a:prstGeom prst="rect">
            <a:avLst/>
          </a:prstGeom>
          <a:ln w="9525">
            <a:solidFill>
              <a:srgbClr val="B4B4B4"/>
            </a:solidFill>
            <a:prstDash val="solid"/>
          </a:ln>
        </p:spPr>
      </p:pic>
      <p:pic>
        <p:nvPicPr>
          <p:cNvPr id="4" name="Picture 3">
            <a:extLst>
              <a:ext uri="{FF2B5EF4-FFF2-40B4-BE49-F238E27FC236}">
                <a16:creationId xmlns:a16="http://schemas.microsoft.com/office/drawing/2014/main" id="{02D63004-A74C-E707-B21B-5C9087A405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7787" y="2435984"/>
            <a:ext cx="1342572" cy="755197"/>
          </a:xfrm>
          <a:prstGeom prst="rect">
            <a:avLst/>
          </a:prstGeom>
          <a:ln w="9525">
            <a:solidFill>
              <a:srgbClr val="B4B4B4"/>
            </a:solidFill>
            <a:prstDash val="solid"/>
          </a:ln>
        </p:spPr>
      </p:pic>
      <p:pic>
        <p:nvPicPr>
          <p:cNvPr id="7" name="Picture 6">
            <a:extLst>
              <a:ext uri="{FF2B5EF4-FFF2-40B4-BE49-F238E27FC236}">
                <a16:creationId xmlns:a16="http://schemas.microsoft.com/office/drawing/2014/main" id="{25764B0B-2021-C7D4-A59A-E20F16286F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2735" y="2722787"/>
            <a:ext cx="1342572" cy="755197"/>
          </a:xfrm>
          <a:prstGeom prst="rect">
            <a:avLst/>
          </a:prstGeom>
          <a:ln w="9525">
            <a:solidFill>
              <a:srgbClr val="B4B4B4"/>
            </a:solidFill>
            <a:prstDash val="solid"/>
          </a:ln>
        </p:spPr>
      </p:pic>
      <p:pic>
        <p:nvPicPr>
          <p:cNvPr id="23" name="Picture 22">
            <a:extLst>
              <a:ext uri="{FF2B5EF4-FFF2-40B4-BE49-F238E27FC236}">
                <a16:creationId xmlns:a16="http://schemas.microsoft.com/office/drawing/2014/main" id="{CD1CF635-1946-764B-831B-0F97DBEA7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615" y="5018871"/>
            <a:ext cx="1342572" cy="755197"/>
          </a:xfrm>
          <a:prstGeom prst="rect">
            <a:avLst/>
          </a:prstGeom>
          <a:ln w="9525">
            <a:solidFill>
              <a:srgbClr val="B4B4B4"/>
            </a:solidFill>
            <a:prstDash val="solid"/>
          </a:ln>
        </p:spPr>
      </p:pic>
      <p:pic>
        <p:nvPicPr>
          <p:cNvPr id="44" name="Picture 43">
            <a:extLst>
              <a:ext uri="{FF2B5EF4-FFF2-40B4-BE49-F238E27FC236}">
                <a16:creationId xmlns:a16="http://schemas.microsoft.com/office/drawing/2014/main" id="{D43EC218-DDF3-395B-D9A2-68091874D56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06916" y="5305165"/>
            <a:ext cx="1342573" cy="755197"/>
          </a:xfrm>
          <a:prstGeom prst="rect">
            <a:avLst/>
          </a:prstGeom>
          <a:ln w="9525">
            <a:solidFill>
              <a:srgbClr val="B4B4B4"/>
            </a:solidFill>
            <a:prstDash val="solid"/>
          </a:ln>
        </p:spPr>
      </p:pic>
      <p:pic>
        <p:nvPicPr>
          <p:cNvPr id="58" name="Picture 57">
            <a:extLst>
              <a:ext uri="{FF2B5EF4-FFF2-40B4-BE49-F238E27FC236}">
                <a16:creationId xmlns:a16="http://schemas.microsoft.com/office/drawing/2014/main" id="{D373F091-B1C1-9655-4A66-E8244F28F2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3621" y="2435984"/>
            <a:ext cx="1342572" cy="755197"/>
          </a:xfrm>
          <a:prstGeom prst="rect">
            <a:avLst/>
          </a:prstGeom>
          <a:ln w="9525">
            <a:solidFill>
              <a:srgbClr val="B4B4B4"/>
            </a:solidFill>
            <a:prstDash val="solid"/>
          </a:ln>
        </p:spPr>
      </p:pic>
      <p:pic>
        <p:nvPicPr>
          <p:cNvPr id="66" name="Picture 65">
            <a:extLst>
              <a:ext uri="{FF2B5EF4-FFF2-40B4-BE49-F238E27FC236}">
                <a16:creationId xmlns:a16="http://schemas.microsoft.com/office/drawing/2014/main" id="{EB6BE6B4-F473-AF16-BD14-CDCA29864EA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44350" y="5018871"/>
            <a:ext cx="1342573" cy="755197"/>
          </a:xfrm>
          <a:prstGeom prst="rect">
            <a:avLst/>
          </a:prstGeom>
          <a:ln w="9525">
            <a:solidFill>
              <a:srgbClr val="B4B4B4"/>
            </a:solidFill>
            <a:prstDash val="solid"/>
          </a:ln>
        </p:spPr>
      </p:pic>
      <p:pic>
        <p:nvPicPr>
          <p:cNvPr id="97" name="Picture 96">
            <a:extLst>
              <a:ext uri="{FF2B5EF4-FFF2-40B4-BE49-F238E27FC236}">
                <a16:creationId xmlns:a16="http://schemas.microsoft.com/office/drawing/2014/main" id="{866C0C89-DB59-9FB6-07AE-10FD722D19A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03621" y="5018871"/>
            <a:ext cx="1274628" cy="716978"/>
          </a:xfrm>
          <a:prstGeom prst="rect">
            <a:avLst/>
          </a:prstGeom>
          <a:ln w="9525">
            <a:solidFill>
              <a:srgbClr val="B4B4B4"/>
            </a:solidFill>
            <a:prstDash val="solid"/>
          </a:ln>
        </p:spPr>
      </p:pic>
      <p:pic>
        <p:nvPicPr>
          <p:cNvPr id="100" name="Picture 99">
            <a:extLst>
              <a:ext uri="{FF2B5EF4-FFF2-40B4-BE49-F238E27FC236}">
                <a16:creationId xmlns:a16="http://schemas.microsoft.com/office/drawing/2014/main" id="{80CACB58-6051-31C4-AC1C-6F667D42F79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15909" y="5305165"/>
            <a:ext cx="1342573" cy="755197"/>
          </a:xfrm>
          <a:prstGeom prst="rect">
            <a:avLst/>
          </a:prstGeom>
          <a:ln w="9525">
            <a:solidFill>
              <a:srgbClr val="B4B4B4"/>
            </a:solidFill>
            <a:prstDash val="solid"/>
          </a:ln>
        </p:spPr>
      </p:pic>
      <p:pic>
        <p:nvPicPr>
          <p:cNvPr id="24" name="Picture 23">
            <a:extLst>
              <a:ext uri="{FF2B5EF4-FFF2-40B4-BE49-F238E27FC236}">
                <a16:creationId xmlns:a16="http://schemas.microsoft.com/office/drawing/2014/main" id="{8A4D26E8-231D-D45E-9304-1DA2027679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23371" y="2722787"/>
            <a:ext cx="1342573" cy="755197"/>
          </a:xfrm>
          <a:prstGeom prst="rect">
            <a:avLst/>
          </a:prstGeom>
          <a:ln w="9525">
            <a:solidFill>
              <a:srgbClr val="B4B4B4"/>
            </a:solidFill>
            <a:prstDash val="solid"/>
          </a:ln>
        </p:spPr>
      </p:pic>
      <p:pic>
        <p:nvPicPr>
          <p:cNvPr id="42" name="Picture 41">
            <a:extLst>
              <a:ext uri="{FF2B5EF4-FFF2-40B4-BE49-F238E27FC236}">
                <a16:creationId xmlns:a16="http://schemas.microsoft.com/office/drawing/2014/main" id="{ABAC8E42-B4D5-838A-6E6F-3C7F1007288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291315" y="5343383"/>
            <a:ext cx="1274629" cy="716979"/>
          </a:xfrm>
          <a:prstGeom prst="rect">
            <a:avLst/>
          </a:prstGeom>
          <a:ln w="9525">
            <a:solidFill>
              <a:srgbClr val="B4B4B4"/>
            </a:solidFill>
            <a:prstDash val="solid"/>
          </a:ln>
        </p:spPr>
      </p:pic>
      <p:pic>
        <p:nvPicPr>
          <p:cNvPr id="65" name="Picture 64">
            <a:extLst>
              <a:ext uri="{FF2B5EF4-FFF2-40B4-BE49-F238E27FC236}">
                <a16:creationId xmlns:a16="http://schemas.microsoft.com/office/drawing/2014/main" id="{D0A5B9A5-D772-B491-B2D4-B361F2BC336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644350" y="2435984"/>
            <a:ext cx="1342573" cy="755197"/>
          </a:xfrm>
          <a:prstGeom prst="rect">
            <a:avLst/>
          </a:prstGeom>
          <a:ln w="9525">
            <a:solidFill>
              <a:srgbClr val="B4B4B4"/>
            </a:solidFill>
            <a:prstDash val="solid"/>
          </a:ln>
        </p:spPr>
      </p:pic>
      <p:pic>
        <p:nvPicPr>
          <p:cNvPr id="16" name="Picture 15">
            <a:extLst>
              <a:ext uri="{FF2B5EF4-FFF2-40B4-BE49-F238E27FC236}">
                <a16:creationId xmlns:a16="http://schemas.microsoft.com/office/drawing/2014/main" id="{7F7EEF9B-26CF-D5B9-B571-02CCC82FE99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015910" y="2722787"/>
            <a:ext cx="1342572" cy="755197"/>
          </a:xfrm>
          <a:prstGeom prst="rect">
            <a:avLst/>
          </a:prstGeom>
          <a:ln w="9525">
            <a:solidFill>
              <a:srgbClr val="B4B4B4"/>
            </a:solidFill>
            <a:prstDash val="solid"/>
          </a:ln>
        </p:spPr>
      </p:pic>
      <p:pic>
        <p:nvPicPr>
          <p:cNvPr id="3" name="Picture 2">
            <a:extLst>
              <a:ext uri="{FF2B5EF4-FFF2-40B4-BE49-F238E27FC236}">
                <a16:creationId xmlns:a16="http://schemas.microsoft.com/office/drawing/2014/main" id="{D36A4DD3-FD57-9559-4E99-C7849230B9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57787" y="5018871"/>
            <a:ext cx="1318510" cy="741662"/>
          </a:xfrm>
          <a:prstGeom prst="rect">
            <a:avLst/>
          </a:prstGeom>
          <a:ln w="9525">
            <a:solidFill>
              <a:srgbClr val="B4B4B4"/>
            </a:solidFill>
            <a:prstDash val="solid"/>
          </a:ln>
        </p:spPr>
      </p:pic>
      <p:pic>
        <p:nvPicPr>
          <p:cNvPr id="5" name="Picture 4">
            <a:extLst>
              <a:ext uri="{FF2B5EF4-FFF2-40B4-BE49-F238E27FC236}">
                <a16:creationId xmlns:a16="http://schemas.microsoft.com/office/drawing/2014/main" id="{03AAAA57-33D9-E680-53BA-3E56650907C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76795" y="5318699"/>
            <a:ext cx="1318512" cy="741663"/>
          </a:xfrm>
          <a:prstGeom prst="rect">
            <a:avLst/>
          </a:prstGeom>
          <a:ln w="9525">
            <a:solidFill>
              <a:srgbClr val="B4B4B4"/>
            </a:solidFill>
            <a:prstDash val="solid"/>
          </a:ln>
        </p:spPr>
      </p:pic>
    </p:spTree>
    <p:custDataLst>
      <p:tags r:id="rId1"/>
    </p:custDataLst>
    <p:extLst>
      <p:ext uri="{BB962C8B-B14F-4D97-AF65-F5344CB8AC3E}">
        <p14:creationId xmlns:p14="http://schemas.microsoft.com/office/powerpoint/2010/main" val="93255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432C1892-57BE-42C8-FE93-24EAABEDEEB7}"/>
              </a:ext>
            </a:extLst>
          </p:cNvPr>
          <p:cNvSpPr/>
          <p:nvPr/>
        </p:nvSpPr>
        <p:spPr bwMode="gray">
          <a:xfrm>
            <a:off x="2751910" y="2012737"/>
            <a:ext cx="9370422" cy="1845119"/>
          </a:xfrm>
          <a:prstGeom prst="rect">
            <a:avLst/>
          </a:prstGeom>
          <a:solidFill>
            <a:srgbClr val="E7E6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36000" tIns="36000" rIns="36000" bIns="36000" numCol="1" spcCol="0" rtlCol="0" fromWordArt="0" anchor="t" anchorCtr="0" forceAA="0" compatLnSpc="1">
            <a:prstTxWarp prst="textNoShape">
              <a:avLst/>
            </a:prstTxWarp>
            <a:noAutofit/>
          </a:bodyPr>
          <a:lstStyle/>
          <a:p>
            <a:pPr marL="0" indent="0" algn="r">
              <a:buNone/>
            </a:pPr>
            <a:r>
              <a:rPr lang="en-US" sz="1200" i="1">
                <a:solidFill>
                  <a:srgbClr val="0D4877"/>
                </a:solidFill>
              </a:rPr>
              <a:t>By segment (LOB,    health, engagement)</a:t>
            </a:r>
          </a:p>
        </p:txBody>
      </p:sp>
      <p:sp>
        <p:nvSpPr>
          <p:cNvPr id="55" name="Rectangle 54">
            <a:extLst>
              <a:ext uri="{FF2B5EF4-FFF2-40B4-BE49-F238E27FC236}">
                <a16:creationId xmlns:a16="http://schemas.microsoft.com/office/drawing/2014/main" id="{FD6879D1-9DEA-FA19-5A66-051AFC052865}"/>
              </a:ext>
            </a:extLst>
          </p:cNvPr>
          <p:cNvSpPr/>
          <p:nvPr/>
        </p:nvSpPr>
        <p:spPr bwMode="gray">
          <a:xfrm>
            <a:off x="3477846" y="1611090"/>
            <a:ext cx="8442568" cy="37537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4" name="Rectangle 13">
            <a:extLst>
              <a:ext uri="{FF2B5EF4-FFF2-40B4-BE49-F238E27FC236}">
                <a16:creationId xmlns:a16="http://schemas.microsoft.com/office/drawing/2014/main" id="{B2584EC9-C75E-4453-9C28-4B56C659019A}"/>
              </a:ext>
            </a:extLst>
          </p:cNvPr>
          <p:cNvSpPr/>
          <p:nvPr/>
        </p:nvSpPr>
        <p:spPr bwMode="gray">
          <a:xfrm>
            <a:off x="3453351" y="2045154"/>
            <a:ext cx="2016000" cy="2639141"/>
          </a:xfrm>
          <a:prstGeom prst="rect">
            <a:avLst/>
          </a:prstGeom>
          <a:solidFill>
            <a:srgbClr val="FFFFFF"/>
          </a:solidFill>
          <a:ln w="19050" cap="flat" cmpd="sng" algn="ctr">
            <a:solidFill>
              <a:schemeClr val="accent4"/>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1200" b="1">
                <a:solidFill>
                  <a:schemeClr val="accent4"/>
                </a:solidFill>
              </a:rPr>
              <a:t>Foundational work</a:t>
            </a:r>
          </a:p>
        </p:txBody>
      </p:sp>
      <p:sp>
        <p:nvSpPr>
          <p:cNvPr id="15" name="Rectangle 14">
            <a:extLst>
              <a:ext uri="{FF2B5EF4-FFF2-40B4-BE49-F238E27FC236}">
                <a16:creationId xmlns:a16="http://schemas.microsoft.com/office/drawing/2014/main" id="{52EBA501-6314-4DEA-AB73-80E6FAA63EA0}"/>
              </a:ext>
            </a:extLst>
          </p:cNvPr>
          <p:cNvSpPr/>
          <p:nvPr/>
        </p:nvSpPr>
        <p:spPr bwMode="gray">
          <a:xfrm>
            <a:off x="5595539" y="2045154"/>
            <a:ext cx="4060989" cy="2639141"/>
          </a:xfrm>
          <a:prstGeom prst="rect">
            <a:avLst/>
          </a:prstGeom>
          <a:solidFill>
            <a:srgbClr val="FFFFFF"/>
          </a:solidFill>
          <a:ln w="19050" cap="flat" cmpd="sng" algn="ctr">
            <a:solidFill>
              <a:schemeClr val="accent3"/>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1200" b="1">
                <a:solidFill>
                  <a:schemeClr val="accent3"/>
                </a:solidFill>
              </a:rPr>
              <a:t>Meet consumer expectations to reduce detractors on </a:t>
            </a:r>
            <a:br>
              <a:rPr lang="en-US" sz="1200" b="1">
                <a:solidFill>
                  <a:schemeClr val="accent3"/>
                </a:solidFill>
              </a:rPr>
            </a:br>
            <a:r>
              <a:rPr lang="en-US" sz="1200" b="1">
                <a:solidFill>
                  <a:schemeClr val="accent3"/>
                </a:solidFill>
              </a:rPr>
              <a:t>table-stakes moments</a:t>
            </a:r>
          </a:p>
        </p:txBody>
      </p:sp>
      <p:sp>
        <p:nvSpPr>
          <p:cNvPr id="44" name="Rectangle 43">
            <a:extLst>
              <a:ext uri="{FF2B5EF4-FFF2-40B4-BE49-F238E27FC236}">
                <a16:creationId xmlns:a16="http://schemas.microsoft.com/office/drawing/2014/main" id="{FC195B9F-5E45-4407-9F34-221D119EE58E}"/>
              </a:ext>
            </a:extLst>
          </p:cNvPr>
          <p:cNvSpPr/>
          <p:nvPr/>
        </p:nvSpPr>
        <p:spPr bwMode="gray">
          <a:xfrm>
            <a:off x="9762321" y="2045154"/>
            <a:ext cx="2133599" cy="2639141"/>
          </a:xfrm>
          <a:prstGeom prst="rect">
            <a:avLst/>
          </a:prstGeom>
          <a:solidFill>
            <a:srgbClr val="FFFFFF"/>
          </a:solidFill>
          <a:ln w="19050" cap="flat" cmpd="sng" algn="ctr">
            <a:solidFill>
              <a:srgbClr val="2474BB"/>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72000" rIns="36000" bIns="36000" numCol="1" spcCol="0" rtlCol="0" fromWordArt="0" anchor="t" anchorCtr="0" forceAA="0" compatLnSpc="1">
            <a:prstTxWarp prst="textNoShape">
              <a:avLst/>
            </a:prstTxWarp>
            <a:noAutofit/>
          </a:bodyPr>
          <a:lstStyle/>
          <a:p>
            <a:pPr marL="0" indent="0" algn="ctr">
              <a:buNone/>
            </a:pPr>
            <a:r>
              <a:rPr lang="en-US" sz="1200" b="1">
                <a:solidFill>
                  <a:srgbClr val="2474BB"/>
                </a:solidFill>
              </a:rPr>
              <a:t>Create promoters through “magical moments” going beyond expectations</a:t>
            </a:r>
          </a:p>
        </p:txBody>
      </p:sp>
      <p:grpSp>
        <p:nvGrpSpPr>
          <p:cNvPr id="33" name="btfpColumnIndicatorGroup2">
            <a:extLst>
              <a:ext uri="{FF2B5EF4-FFF2-40B4-BE49-F238E27FC236}">
                <a16:creationId xmlns:a16="http://schemas.microsoft.com/office/drawing/2014/main" id="{C57004A1-B650-427B-B88E-BA5CD59911B7}"/>
              </a:ext>
            </a:extLst>
          </p:cNvPr>
          <p:cNvGrpSpPr/>
          <p:nvPr/>
        </p:nvGrpSpPr>
        <p:grpSpPr>
          <a:xfrm>
            <a:off x="0" y="6926580"/>
            <a:ext cx="12192000" cy="137160"/>
            <a:chOff x="0" y="6926580"/>
            <a:chExt cx="12192000" cy="137160"/>
          </a:xfrm>
        </p:grpSpPr>
        <p:sp>
          <p:nvSpPr>
            <p:cNvPr id="31" name="btfpColumnGapBlocker651860">
              <a:extLst>
                <a:ext uri="{FF2B5EF4-FFF2-40B4-BE49-F238E27FC236}">
                  <a16:creationId xmlns:a16="http://schemas.microsoft.com/office/drawing/2014/main" id="{45581545-E4DF-4757-9BED-DD1523960289}"/>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9" name="btfpColumnGapBlocker640457">
              <a:extLst>
                <a:ext uri="{FF2B5EF4-FFF2-40B4-BE49-F238E27FC236}">
                  <a16:creationId xmlns:a16="http://schemas.microsoft.com/office/drawing/2014/main" id="{53B723BA-F011-4B76-9C36-132A82265166}"/>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7" name="btfpColumnIndicator216731">
              <a:extLst>
                <a:ext uri="{FF2B5EF4-FFF2-40B4-BE49-F238E27FC236}">
                  <a16:creationId xmlns:a16="http://schemas.microsoft.com/office/drawing/2014/main" id="{31E76FD7-2E72-4019-879A-3AFD8B849433}"/>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4" name="btfpColumnIndicator390459">
              <a:extLst>
                <a:ext uri="{FF2B5EF4-FFF2-40B4-BE49-F238E27FC236}">
                  <a16:creationId xmlns:a16="http://schemas.microsoft.com/office/drawing/2014/main" id="{543D8D08-4587-430C-B9FF-74A6D22E75D6}"/>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32" name="btfpColumnIndicatorGroup1">
            <a:extLst>
              <a:ext uri="{FF2B5EF4-FFF2-40B4-BE49-F238E27FC236}">
                <a16:creationId xmlns:a16="http://schemas.microsoft.com/office/drawing/2014/main" id="{47559EA6-B3B2-40E8-975D-D5197B993851}"/>
              </a:ext>
            </a:extLst>
          </p:cNvPr>
          <p:cNvGrpSpPr/>
          <p:nvPr/>
        </p:nvGrpSpPr>
        <p:grpSpPr>
          <a:xfrm>
            <a:off x="0" y="-205740"/>
            <a:ext cx="12192000" cy="137160"/>
            <a:chOff x="0" y="-205740"/>
            <a:chExt cx="12192000" cy="137160"/>
          </a:xfrm>
        </p:grpSpPr>
        <p:sp>
          <p:nvSpPr>
            <p:cNvPr id="30" name="btfpColumnGapBlocker191114">
              <a:extLst>
                <a:ext uri="{FF2B5EF4-FFF2-40B4-BE49-F238E27FC236}">
                  <a16:creationId xmlns:a16="http://schemas.microsoft.com/office/drawing/2014/main" id="{407ED5EB-5571-4B67-9E91-0F17B04B0CB8}"/>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8" name="btfpColumnGapBlocker979744">
              <a:extLst>
                <a:ext uri="{FF2B5EF4-FFF2-40B4-BE49-F238E27FC236}">
                  <a16:creationId xmlns:a16="http://schemas.microsoft.com/office/drawing/2014/main" id="{8D04350A-E5CB-40B6-84FA-BDC3147A3868}"/>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5" name="btfpColumnIndicator796994">
              <a:extLst>
                <a:ext uri="{FF2B5EF4-FFF2-40B4-BE49-F238E27FC236}">
                  <a16:creationId xmlns:a16="http://schemas.microsoft.com/office/drawing/2014/main" id="{F787A327-487A-4700-A8C8-4805BBF712F7}"/>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3" name="btfpColumnIndicator538035">
              <a:extLst>
                <a:ext uri="{FF2B5EF4-FFF2-40B4-BE49-F238E27FC236}">
                  <a16:creationId xmlns:a16="http://schemas.microsoft.com/office/drawing/2014/main" id="{DB793FE3-F76F-4EA9-91F6-AD88AB5880D0}"/>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120332E6-5D12-421A-8385-D2040395BB12}"/>
              </a:ext>
            </a:extLst>
          </p:cNvPr>
          <p:cNvSpPr/>
          <p:nvPr/>
        </p:nvSpPr>
        <p:spPr bwMode="gray">
          <a:xfrm>
            <a:off x="2751909" y="3619609"/>
            <a:ext cx="9068616" cy="963667"/>
          </a:xfrm>
          <a:prstGeom prst="rect">
            <a:avLst/>
          </a:prstGeom>
          <a:solidFill>
            <a:schemeClr val="accent2">
              <a:alpha val="75000"/>
            </a:schemeClr>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 name="Text Placeholder 1">
            <a:extLst>
              <a:ext uri="{FF2B5EF4-FFF2-40B4-BE49-F238E27FC236}">
                <a16:creationId xmlns:a16="http://schemas.microsoft.com/office/drawing/2014/main" id="{718B8893-3D92-4E6C-98E2-B255E0C47371}"/>
              </a:ext>
            </a:extLst>
          </p:cNvPr>
          <p:cNvSpPr>
            <a:spLocks noGrp="1"/>
          </p:cNvSpPr>
          <p:nvPr>
            <p:ph type="body" sz="quarter" idx="10"/>
          </p:nvPr>
        </p:nvSpPr>
        <p:spPr/>
        <p:txBody>
          <a:bodyPr/>
          <a:lstStyle/>
          <a:p>
            <a:r>
              <a:rPr lang="en-US"/>
              <a:t>BCBSMA CX Strategy on a page</a:t>
            </a:r>
          </a:p>
        </p:txBody>
      </p:sp>
      <p:sp>
        <p:nvSpPr>
          <p:cNvPr id="13" name="Isosceles Triangle 12">
            <a:extLst>
              <a:ext uri="{FF2B5EF4-FFF2-40B4-BE49-F238E27FC236}">
                <a16:creationId xmlns:a16="http://schemas.microsoft.com/office/drawing/2014/main" id="{AD903E55-CE8D-498E-B8BC-6091A7590784}"/>
              </a:ext>
            </a:extLst>
          </p:cNvPr>
          <p:cNvSpPr/>
          <p:nvPr/>
        </p:nvSpPr>
        <p:spPr bwMode="gray">
          <a:xfrm>
            <a:off x="3477845" y="933396"/>
            <a:ext cx="8442570" cy="673207"/>
          </a:xfrm>
          <a:prstGeom prst="triangle">
            <a:avLst/>
          </a:prstGeom>
          <a:solidFill>
            <a:schemeClr val="accent1"/>
          </a:solidFill>
          <a:ln w="19050" cap="flat" cmpd="sng" algn="ctr">
            <a:solidFill>
              <a:srgbClr val="0D4877"/>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72000" numCol="1" spcCol="0" rtlCol="0" fromWordArt="0" anchor="b" anchorCtr="0" forceAA="0" compatLnSpc="1">
            <a:prstTxWarp prst="textNoShape">
              <a:avLst/>
            </a:prstTxWarp>
            <a:noAutofit/>
          </a:bodyPr>
          <a:lstStyle/>
          <a:p>
            <a:pPr marL="0" indent="0" algn="ctr">
              <a:buNone/>
            </a:pPr>
            <a:endParaRPr lang="en-US" sz="1400" b="1">
              <a:solidFill>
                <a:schemeClr val="bg1"/>
              </a:solidFill>
            </a:endParaRPr>
          </a:p>
        </p:txBody>
      </p:sp>
      <p:sp>
        <p:nvSpPr>
          <p:cNvPr id="17" name="Rectangle 16">
            <a:extLst>
              <a:ext uri="{FF2B5EF4-FFF2-40B4-BE49-F238E27FC236}">
                <a16:creationId xmlns:a16="http://schemas.microsoft.com/office/drawing/2014/main" id="{690752D8-6762-4FB2-809E-DB65AEE8BC9D}"/>
              </a:ext>
            </a:extLst>
          </p:cNvPr>
          <p:cNvSpPr/>
          <p:nvPr/>
        </p:nvSpPr>
        <p:spPr bwMode="gray">
          <a:xfrm>
            <a:off x="3557984" y="2359925"/>
            <a:ext cx="877058" cy="54982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rgbClr val="000000"/>
                </a:solidFill>
              </a:rPr>
              <a:t>App login</a:t>
            </a:r>
          </a:p>
        </p:txBody>
      </p:sp>
      <p:sp>
        <p:nvSpPr>
          <p:cNvPr id="18" name="Rectangle 17">
            <a:extLst>
              <a:ext uri="{FF2B5EF4-FFF2-40B4-BE49-F238E27FC236}">
                <a16:creationId xmlns:a16="http://schemas.microsoft.com/office/drawing/2014/main" id="{2FB1995E-E139-4975-BF52-8B6A69C4D215}"/>
              </a:ext>
            </a:extLst>
          </p:cNvPr>
          <p:cNvSpPr/>
          <p:nvPr/>
        </p:nvSpPr>
        <p:spPr bwMode="gray">
          <a:xfrm>
            <a:off x="4506902" y="2359925"/>
            <a:ext cx="877058" cy="54982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rgbClr val="000000"/>
                </a:solidFill>
              </a:rPr>
              <a:t>Webpage loading</a:t>
            </a:r>
          </a:p>
        </p:txBody>
      </p:sp>
      <p:sp>
        <p:nvSpPr>
          <p:cNvPr id="19" name="Rectangle 18">
            <a:extLst>
              <a:ext uri="{FF2B5EF4-FFF2-40B4-BE49-F238E27FC236}">
                <a16:creationId xmlns:a16="http://schemas.microsoft.com/office/drawing/2014/main" id="{C3C1ACEA-F325-4B72-B52A-5760F46BAE9D}"/>
              </a:ext>
            </a:extLst>
          </p:cNvPr>
          <p:cNvSpPr/>
          <p:nvPr/>
        </p:nvSpPr>
        <p:spPr bwMode="gray">
          <a:xfrm>
            <a:off x="6742280" y="3156397"/>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Make a payment online or change to bill pay</a:t>
            </a:r>
          </a:p>
        </p:txBody>
      </p:sp>
      <p:sp>
        <p:nvSpPr>
          <p:cNvPr id="21" name="Rectangle 20">
            <a:extLst>
              <a:ext uri="{FF2B5EF4-FFF2-40B4-BE49-F238E27FC236}">
                <a16:creationId xmlns:a16="http://schemas.microsoft.com/office/drawing/2014/main" id="{761422D1-58C7-4EC6-BB63-E413AE3FBC3C}"/>
              </a:ext>
            </a:extLst>
          </p:cNvPr>
          <p:cNvSpPr/>
          <p:nvPr/>
        </p:nvSpPr>
        <p:spPr bwMode="gray">
          <a:xfrm>
            <a:off x="5960175" y="3674091"/>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Understand benefits, coverage or eligibility</a:t>
            </a:r>
          </a:p>
        </p:txBody>
      </p:sp>
      <p:sp>
        <p:nvSpPr>
          <p:cNvPr id="40" name="Rectangle 39">
            <a:extLst>
              <a:ext uri="{FF2B5EF4-FFF2-40B4-BE49-F238E27FC236}">
                <a16:creationId xmlns:a16="http://schemas.microsoft.com/office/drawing/2014/main" id="{33C50309-6DFB-4884-8067-0D5E6FC003D4}"/>
              </a:ext>
            </a:extLst>
          </p:cNvPr>
          <p:cNvSpPr/>
          <p:nvPr/>
        </p:nvSpPr>
        <p:spPr bwMode="gray">
          <a:xfrm>
            <a:off x="3453351" y="5139373"/>
            <a:ext cx="8442569" cy="367841"/>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rgbClr val="2D475A"/>
                </a:solidFill>
              </a:rPr>
              <a:t>Deliver true Omnichannel experience tailored to each segments/episode with seamless transitions and ATC across interactions</a:t>
            </a:r>
          </a:p>
        </p:txBody>
      </p:sp>
      <p:sp>
        <p:nvSpPr>
          <p:cNvPr id="41" name="Rectangle 40">
            <a:extLst>
              <a:ext uri="{FF2B5EF4-FFF2-40B4-BE49-F238E27FC236}">
                <a16:creationId xmlns:a16="http://schemas.microsoft.com/office/drawing/2014/main" id="{87995777-F9B5-4262-8087-BBAA6F51721E}"/>
              </a:ext>
            </a:extLst>
          </p:cNvPr>
          <p:cNvSpPr/>
          <p:nvPr/>
        </p:nvSpPr>
        <p:spPr bwMode="gray">
          <a:xfrm>
            <a:off x="3453351" y="6250805"/>
            <a:ext cx="8442569" cy="241568"/>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accent6"/>
                </a:solidFill>
              </a:rPr>
              <a:t>Consistent episode and journey oriented measurement and insights (incl. competitive lens)</a:t>
            </a:r>
          </a:p>
        </p:txBody>
      </p:sp>
      <p:sp>
        <p:nvSpPr>
          <p:cNvPr id="42" name="Rectangle 41">
            <a:extLst>
              <a:ext uri="{FF2B5EF4-FFF2-40B4-BE49-F238E27FC236}">
                <a16:creationId xmlns:a16="http://schemas.microsoft.com/office/drawing/2014/main" id="{52F0E3B1-444F-46B7-9242-2CC8B811708F}"/>
              </a:ext>
            </a:extLst>
          </p:cNvPr>
          <p:cNvSpPr/>
          <p:nvPr/>
        </p:nvSpPr>
        <p:spPr bwMode="gray">
          <a:xfrm>
            <a:off x="3453351" y="5960652"/>
            <a:ext cx="8442569" cy="241568"/>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accent6"/>
                </a:solidFill>
              </a:rPr>
              <a:t>Operating model: Member episode orientation with clear owners, rapid cross-functional test &amp; learn, CX culture</a:t>
            </a:r>
          </a:p>
        </p:txBody>
      </p:sp>
      <p:sp>
        <p:nvSpPr>
          <p:cNvPr id="43" name="Rectangle 42">
            <a:extLst>
              <a:ext uri="{FF2B5EF4-FFF2-40B4-BE49-F238E27FC236}">
                <a16:creationId xmlns:a16="http://schemas.microsoft.com/office/drawing/2014/main" id="{5E73942B-CE24-4EAD-9050-9AEAFF23883E}"/>
              </a:ext>
            </a:extLst>
          </p:cNvPr>
          <p:cNvSpPr/>
          <p:nvPr/>
        </p:nvSpPr>
        <p:spPr bwMode="gray">
          <a:xfrm>
            <a:off x="7808351" y="3683553"/>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Enroll, register online / set up account</a:t>
            </a:r>
          </a:p>
        </p:txBody>
      </p:sp>
      <p:sp>
        <p:nvSpPr>
          <p:cNvPr id="45" name="Rectangle 44">
            <a:extLst>
              <a:ext uri="{FF2B5EF4-FFF2-40B4-BE49-F238E27FC236}">
                <a16:creationId xmlns:a16="http://schemas.microsoft.com/office/drawing/2014/main" id="{D18F55A1-5E42-44DD-929B-F35777759F45}"/>
              </a:ext>
            </a:extLst>
          </p:cNvPr>
          <p:cNvSpPr/>
          <p:nvPr/>
        </p:nvSpPr>
        <p:spPr bwMode="gray">
          <a:xfrm>
            <a:off x="10054991" y="4131279"/>
            <a:ext cx="1665858" cy="354250"/>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Find a provider</a:t>
            </a:r>
          </a:p>
        </p:txBody>
      </p:sp>
      <p:sp>
        <p:nvSpPr>
          <p:cNvPr id="26" name="Rectangle 25">
            <a:extLst>
              <a:ext uri="{FF2B5EF4-FFF2-40B4-BE49-F238E27FC236}">
                <a16:creationId xmlns:a16="http://schemas.microsoft.com/office/drawing/2014/main" id="{E6E44717-BC97-4998-BC45-70863EA2C7EB}"/>
              </a:ext>
            </a:extLst>
          </p:cNvPr>
          <p:cNvSpPr/>
          <p:nvPr/>
        </p:nvSpPr>
        <p:spPr bwMode="gray">
          <a:xfrm>
            <a:off x="662602" y="1037889"/>
            <a:ext cx="1960281" cy="2517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chemeClr val="tx1"/>
                </a:solidFill>
              </a:rPr>
              <a:t>CX Vision and values</a:t>
            </a:r>
          </a:p>
        </p:txBody>
      </p:sp>
      <p:sp>
        <p:nvSpPr>
          <p:cNvPr id="38" name="Rectangle 37">
            <a:extLst>
              <a:ext uri="{FF2B5EF4-FFF2-40B4-BE49-F238E27FC236}">
                <a16:creationId xmlns:a16="http://schemas.microsoft.com/office/drawing/2014/main" id="{09C0F608-3E97-4A89-BF82-0050B9A41180}"/>
              </a:ext>
            </a:extLst>
          </p:cNvPr>
          <p:cNvSpPr/>
          <p:nvPr/>
        </p:nvSpPr>
        <p:spPr bwMode="gray">
          <a:xfrm>
            <a:off x="662603" y="2045154"/>
            <a:ext cx="2247573" cy="4672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chemeClr val="accent2"/>
                </a:solidFill>
              </a:rPr>
              <a:t>Priority episodes and journeys (foundational)</a:t>
            </a:r>
          </a:p>
        </p:txBody>
      </p:sp>
      <p:sp>
        <p:nvSpPr>
          <p:cNvPr id="39" name="Rectangle 38">
            <a:extLst>
              <a:ext uri="{FF2B5EF4-FFF2-40B4-BE49-F238E27FC236}">
                <a16:creationId xmlns:a16="http://schemas.microsoft.com/office/drawing/2014/main" id="{F549B720-CF59-40B6-A920-FDB97F96BB5B}"/>
              </a:ext>
            </a:extLst>
          </p:cNvPr>
          <p:cNvSpPr/>
          <p:nvPr/>
        </p:nvSpPr>
        <p:spPr bwMode="gray">
          <a:xfrm>
            <a:off x="662603" y="4830744"/>
            <a:ext cx="2089306" cy="2517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rgbClr val="2D475A"/>
                </a:solidFill>
              </a:rPr>
              <a:t>Channel engagement</a:t>
            </a:r>
          </a:p>
        </p:txBody>
      </p:sp>
      <p:sp>
        <p:nvSpPr>
          <p:cNvPr id="58" name="Rectangle 57">
            <a:extLst>
              <a:ext uri="{FF2B5EF4-FFF2-40B4-BE49-F238E27FC236}">
                <a16:creationId xmlns:a16="http://schemas.microsoft.com/office/drawing/2014/main" id="{79CCE51B-501C-4A0E-A65B-3B04BA47EB72}"/>
              </a:ext>
            </a:extLst>
          </p:cNvPr>
          <p:cNvSpPr/>
          <p:nvPr/>
        </p:nvSpPr>
        <p:spPr bwMode="gray">
          <a:xfrm>
            <a:off x="10054991" y="3722547"/>
            <a:ext cx="1665858" cy="354250"/>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Manage a </a:t>
            </a:r>
            <a:br>
              <a:rPr lang="en-US" sz="1100">
                <a:solidFill>
                  <a:schemeClr val="accent1"/>
                </a:solidFill>
              </a:rPr>
            </a:br>
            <a:r>
              <a:rPr lang="en-US" sz="1100">
                <a:solidFill>
                  <a:schemeClr val="accent1"/>
                </a:solidFill>
              </a:rPr>
              <a:t>health/chronic condition</a:t>
            </a:r>
          </a:p>
        </p:txBody>
      </p:sp>
      <p:sp>
        <p:nvSpPr>
          <p:cNvPr id="56" name="Rectangle 55">
            <a:extLst>
              <a:ext uri="{FF2B5EF4-FFF2-40B4-BE49-F238E27FC236}">
                <a16:creationId xmlns:a16="http://schemas.microsoft.com/office/drawing/2014/main" id="{C9DF4459-BD10-4CF5-B95C-4EF4CA49C38D}"/>
              </a:ext>
            </a:extLst>
          </p:cNvPr>
          <p:cNvSpPr/>
          <p:nvPr/>
        </p:nvSpPr>
        <p:spPr bwMode="gray">
          <a:xfrm>
            <a:off x="5902984" y="2722654"/>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Research and choose a plan</a:t>
            </a:r>
          </a:p>
        </p:txBody>
      </p:sp>
      <p:sp>
        <p:nvSpPr>
          <p:cNvPr id="3" name="TextBox 2">
            <a:extLst>
              <a:ext uri="{FF2B5EF4-FFF2-40B4-BE49-F238E27FC236}">
                <a16:creationId xmlns:a16="http://schemas.microsoft.com/office/drawing/2014/main" id="{FCC2C88B-BA6C-4D6F-A71D-426DDB3898C8}"/>
              </a:ext>
            </a:extLst>
          </p:cNvPr>
          <p:cNvSpPr txBox="1"/>
          <p:nvPr/>
        </p:nvSpPr>
        <p:spPr bwMode="gray">
          <a:xfrm>
            <a:off x="5383960" y="1176577"/>
            <a:ext cx="4549394" cy="626701"/>
          </a:xfrm>
          <a:prstGeom prst="rect">
            <a:avLst/>
          </a:prstGeom>
          <a:noFill/>
        </p:spPr>
        <p:txBody>
          <a:bodyPr wrap="square" lIns="36000" tIns="36000" rIns="36000" bIns="36000" rtlCol="0">
            <a:spAutoFit/>
          </a:bodyPr>
          <a:lstStyle/>
          <a:p>
            <a:pPr marL="0" indent="0" algn="ctr">
              <a:buNone/>
            </a:pPr>
            <a:r>
              <a:rPr lang="en-US" sz="1200" b="1">
                <a:solidFill>
                  <a:schemeClr val="bg1"/>
                </a:solidFill>
              </a:rPr>
              <a:t>Be the empathetic trusted ally, working in sync with providers, to navigate our members to the best care, seamlessly</a:t>
            </a:r>
          </a:p>
        </p:txBody>
      </p:sp>
      <p:sp>
        <p:nvSpPr>
          <p:cNvPr id="9" name="Rectangle 8">
            <a:extLst>
              <a:ext uri="{FF2B5EF4-FFF2-40B4-BE49-F238E27FC236}">
                <a16:creationId xmlns:a16="http://schemas.microsoft.com/office/drawing/2014/main" id="{90CBD467-E9B2-4913-8D2D-D49386CE6A47}"/>
              </a:ext>
            </a:extLst>
          </p:cNvPr>
          <p:cNvSpPr/>
          <p:nvPr/>
        </p:nvSpPr>
        <p:spPr bwMode="gray">
          <a:xfrm>
            <a:off x="2839488" y="3693535"/>
            <a:ext cx="1900954" cy="16096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buNone/>
            </a:pPr>
            <a:r>
              <a:rPr lang="en-US" sz="1050" b="1" spc="300">
                <a:solidFill>
                  <a:srgbClr val="FFFFFF"/>
                </a:solidFill>
              </a:rPr>
              <a:t>Navigate members to the right care at the right time/place</a:t>
            </a:r>
          </a:p>
        </p:txBody>
      </p:sp>
      <p:sp>
        <p:nvSpPr>
          <p:cNvPr id="63" name="Rectangle 62">
            <a:extLst>
              <a:ext uri="{FF2B5EF4-FFF2-40B4-BE49-F238E27FC236}">
                <a16:creationId xmlns:a16="http://schemas.microsoft.com/office/drawing/2014/main" id="{266B2780-890E-4610-B5DE-8A5AC22EB6D4}"/>
              </a:ext>
            </a:extLst>
          </p:cNvPr>
          <p:cNvSpPr/>
          <p:nvPr/>
        </p:nvSpPr>
        <p:spPr bwMode="gray">
          <a:xfrm>
            <a:off x="3453351" y="6539676"/>
            <a:ext cx="8442569" cy="241568"/>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accent6"/>
                </a:solidFill>
              </a:rPr>
              <a:t>Technology: Foundational infrastructure (e.g., CRM) and disruptive technologies (e.g., GenAI)</a:t>
            </a:r>
          </a:p>
        </p:txBody>
      </p:sp>
      <p:grpSp>
        <p:nvGrpSpPr>
          <p:cNvPr id="22" name="btfpStatusSticker469945">
            <a:extLst>
              <a:ext uri="{FF2B5EF4-FFF2-40B4-BE49-F238E27FC236}">
                <a16:creationId xmlns:a16="http://schemas.microsoft.com/office/drawing/2014/main" id="{AB371A71-B071-7D40-9289-5CE2364AD5F9}"/>
              </a:ext>
            </a:extLst>
          </p:cNvPr>
          <p:cNvGrpSpPr/>
          <p:nvPr>
            <p:custDataLst>
              <p:tags r:id="rId2"/>
            </p:custDataLst>
          </p:nvPr>
        </p:nvGrpSpPr>
        <p:grpSpPr>
          <a:xfrm>
            <a:off x="11045687" y="955344"/>
            <a:ext cx="850234" cy="235611"/>
            <a:chOff x="-722955" y="876300"/>
            <a:chExt cx="850234" cy="235611"/>
          </a:xfrm>
        </p:grpSpPr>
        <p:sp>
          <p:nvSpPr>
            <p:cNvPr id="10" name="btfpStatusStickerText469945">
              <a:extLst>
                <a:ext uri="{FF2B5EF4-FFF2-40B4-BE49-F238E27FC236}">
                  <a16:creationId xmlns:a16="http://schemas.microsoft.com/office/drawing/2014/main" id="{1BEBEA0D-BF89-90FD-2288-319431D6C187}"/>
                </a:ext>
              </a:extLst>
            </p:cNvPr>
            <p:cNvSpPr txBox="1"/>
            <p:nvPr/>
          </p:nvSpPr>
          <p:spPr bwMode="gray">
            <a:xfrm>
              <a:off x="-722955" y="876300"/>
              <a:ext cx="850234" cy="235611"/>
            </a:xfrm>
            <a:prstGeom prst="rect">
              <a:avLst/>
            </a:prstGeom>
            <a:noFill/>
          </p:spPr>
          <p:txBody>
            <a:bodyPr vert="horz" wrap="none" lIns="72073" tIns="25226" rIns="0" bIns="25226" rtlCol="0" anchor="t">
              <a:spAutoFit/>
            </a:bodyPr>
            <a:lstStyle/>
            <a:p>
              <a:pPr marL="0" indent="0" algn="r">
                <a:spcBef>
                  <a:spcPts val="0"/>
                </a:spcBef>
                <a:buNone/>
              </a:pPr>
              <a:r>
                <a:rPr lang="en-US" sz="1200" b="1" cap="all" spc="450">
                  <a:solidFill>
                    <a:srgbClr val="0D4877"/>
                  </a:solidFill>
                </a:rPr>
                <a:t>Draft</a:t>
              </a:r>
            </a:p>
          </p:txBody>
        </p:sp>
        <p:cxnSp>
          <p:nvCxnSpPr>
            <p:cNvPr id="11" name="btfpStatusStickerLine469945">
              <a:extLst>
                <a:ext uri="{FF2B5EF4-FFF2-40B4-BE49-F238E27FC236}">
                  <a16:creationId xmlns:a16="http://schemas.microsoft.com/office/drawing/2014/main" id="{B25AE29C-8CFB-7040-39F3-5621CB6B25DF}"/>
                </a:ext>
              </a:extLst>
            </p:cNvPr>
            <p:cNvCxnSpPr>
              <a:cxnSpLocks/>
            </p:cNvCxnSpPr>
            <p:nvPr/>
          </p:nvCxnSpPr>
          <p:spPr bwMode="gray">
            <a:xfrm rot="720000">
              <a:off x="-722955" y="876300"/>
              <a:ext cx="0" cy="235611"/>
            </a:xfrm>
            <a:prstGeom prst="line">
              <a:avLst/>
            </a:prstGeom>
            <a:ln w="19050" cap="flat" cmpd="sng">
              <a:solidFill>
                <a:srgbClr val="0D4877"/>
              </a:solidFill>
              <a:prstDash val="solid"/>
              <a:miter lim="800000"/>
              <a:headEnd type="none"/>
              <a:tailEnd type="none" w="med" len="lg"/>
            </a:ln>
          </p:spPr>
          <p:style>
            <a:lnRef idx="1">
              <a:schemeClr val="accent1"/>
            </a:lnRef>
            <a:fillRef idx="0">
              <a:schemeClr val="accent1"/>
            </a:fillRef>
            <a:effectRef idx="0">
              <a:schemeClr val="accent1"/>
            </a:effectRef>
            <a:fontRef idx="minor">
              <a:schemeClr val="tx1"/>
            </a:fontRef>
          </p:style>
        </p:cxnSp>
      </p:grpSp>
      <p:sp>
        <p:nvSpPr>
          <p:cNvPr id="37" name="Rectangle 36">
            <a:extLst>
              <a:ext uri="{FF2B5EF4-FFF2-40B4-BE49-F238E27FC236}">
                <a16:creationId xmlns:a16="http://schemas.microsoft.com/office/drawing/2014/main" id="{0E23D419-F6F0-F4CD-F109-8638DE1F9471}"/>
              </a:ext>
            </a:extLst>
          </p:cNvPr>
          <p:cNvSpPr/>
          <p:nvPr/>
        </p:nvSpPr>
        <p:spPr bwMode="gray">
          <a:xfrm>
            <a:off x="6975422" y="4125893"/>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Stay updated on prior auth process</a:t>
            </a:r>
          </a:p>
        </p:txBody>
      </p:sp>
      <p:sp>
        <p:nvSpPr>
          <p:cNvPr id="60" name="Rectangle 59">
            <a:extLst>
              <a:ext uri="{FF2B5EF4-FFF2-40B4-BE49-F238E27FC236}">
                <a16:creationId xmlns:a16="http://schemas.microsoft.com/office/drawing/2014/main" id="{01D1BCEB-1052-3520-1EAD-44EDBA805F38}"/>
              </a:ext>
            </a:extLst>
          </p:cNvPr>
          <p:cNvSpPr/>
          <p:nvPr/>
        </p:nvSpPr>
        <p:spPr bwMode="gray">
          <a:xfrm>
            <a:off x="7674635" y="2722315"/>
            <a:ext cx="1665858" cy="354250"/>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File and manage claims</a:t>
            </a:r>
          </a:p>
        </p:txBody>
      </p:sp>
      <p:sp>
        <p:nvSpPr>
          <p:cNvPr id="6" name="Rectangle 5">
            <a:extLst>
              <a:ext uri="{FF2B5EF4-FFF2-40B4-BE49-F238E27FC236}">
                <a16:creationId xmlns:a16="http://schemas.microsoft.com/office/drawing/2014/main" id="{540276B4-BD8A-D0C0-3560-CBE03D420004}"/>
              </a:ext>
            </a:extLst>
          </p:cNvPr>
          <p:cNvSpPr/>
          <p:nvPr/>
        </p:nvSpPr>
        <p:spPr bwMode="gray">
          <a:xfrm>
            <a:off x="4506902" y="2981146"/>
            <a:ext cx="877058" cy="54982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rgbClr val="000000"/>
                </a:solidFill>
              </a:rPr>
              <a:t>Service center optimization</a:t>
            </a:r>
          </a:p>
        </p:txBody>
      </p:sp>
      <p:sp>
        <p:nvSpPr>
          <p:cNvPr id="35" name="btfpNumberBubble419338">
            <a:extLst>
              <a:ext uri="{FF2B5EF4-FFF2-40B4-BE49-F238E27FC236}">
                <a16:creationId xmlns:a16="http://schemas.microsoft.com/office/drawing/2014/main" id="{D3F6EB75-E1DC-1C90-684C-60B5880C1B44}"/>
              </a:ext>
            </a:extLst>
          </p:cNvPr>
          <p:cNvSpPr/>
          <p:nvPr/>
        </p:nvSpPr>
        <p:spPr bwMode="gray">
          <a:xfrm>
            <a:off x="271585" y="1005036"/>
            <a:ext cx="317500" cy="317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0D4877"/>
                </a:solidFill>
              </a:rPr>
              <a:t>1</a:t>
            </a:r>
          </a:p>
        </p:txBody>
      </p:sp>
      <p:sp>
        <p:nvSpPr>
          <p:cNvPr id="36" name="btfpNumberBubble419338">
            <a:extLst>
              <a:ext uri="{FF2B5EF4-FFF2-40B4-BE49-F238E27FC236}">
                <a16:creationId xmlns:a16="http://schemas.microsoft.com/office/drawing/2014/main" id="{E09748B5-9E1E-1133-B00F-3BA72FFD92BA}"/>
              </a:ext>
            </a:extLst>
          </p:cNvPr>
          <p:cNvSpPr/>
          <p:nvPr/>
        </p:nvSpPr>
        <p:spPr bwMode="gray">
          <a:xfrm>
            <a:off x="271585" y="2012738"/>
            <a:ext cx="317500" cy="317500"/>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chemeClr val="accent2"/>
                </a:solidFill>
              </a:rPr>
              <a:t>2</a:t>
            </a:r>
          </a:p>
        </p:txBody>
      </p:sp>
      <p:sp>
        <p:nvSpPr>
          <p:cNvPr id="46" name="btfpNumberBubble419338">
            <a:extLst>
              <a:ext uri="{FF2B5EF4-FFF2-40B4-BE49-F238E27FC236}">
                <a16:creationId xmlns:a16="http://schemas.microsoft.com/office/drawing/2014/main" id="{E1A91A3B-D0CA-805D-55F4-7CBBF484BEE3}"/>
              </a:ext>
            </a:extLst>
          </p:cNvPr>
          <p:cNvSpPr/>
          <p:nvPr/>
        </p:nvSpPr>
        <p:spPr bwMode="gray">
          <a:xfrm>
            <a:off x="271585" y="3723662"/>
            <a:ext cx="317500" cy="317500"/>
          </a:xfrm>
          <a:prstGeom prst="ellipse">
            <a:avLst/>
          </a:prstGeom>
          <a:solidFill>
            <a:srgbClr val="FFFFFF"/>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chemeClr val="accent2"/>
                </a:solidFill>
              </a:rPr>
              <a:t>3</a:t>
            </a:r>
          </a:p>
        </p:txBody>
      </p:sp>
      <p:sp>
        <p:nvSpPr>
          <p:cNvPr id="53" name="btfpNumberBubble419338">
            <a:extLst>
              <a:ext uri="{FF2B5EF4-FFF2-40B4-BE49-F238E27FC236}">
                <a16:creationId xmlns:a16="http://schemas.microsoft.com/office/drawing/2014/main" id="{99D81CFC-0FE4-DF4A-C9BD-36926316263F}"/>
              </a:ext>
            </a:extLst>
          </p:cNvPr>
          <p:cNvSpPr/>
          <p:nvPr/>
        </p:nvSpPr>
        <p:spPr bwMode="gray">
          <a:xfrm>
            <a:off x="271585" y="4775708"/>
            <a:ext cx="317500" cy="317500"/>
          </a:xfrm>
          <a:prstGeom prst="ellipse">
            <a:avLst/>
          </a:prstGeom>
          <a:solidFill>
            <a:srgbClr val="FFFFFF"/>
          </a:solidFill>
          <a:ln w="19050">
            <a:solidFill>
              <a:srgbClr val="2D475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rgbClr val="2D475A"/>
                </a:solidFill>
              </a:rPr>
              <a:t>4</a:t>
            </a:r>
          </a:p>
        </p:txBody>
      </p:sp>
      <p:sp>
        <p:nvSpPr>
          <p:cNvPr id="57" name="Rectangle 56">
            <a:extLst>
              <a:ext uri="{FF2B5EF4-FFF2-40B4-BE49-F238E27FC236}">
                <a16:creationId xmlns:a16="http://schemas.microsoft.com/office/drawing/2014/main" id="{8ED77C0B-416F-2C4F-2727-82EA45767476}"/>
              </a:ext>
            </a:extLst>
          </p:cNvPr>
          <p:cNvSpPr/>
          <p:nvPr/>
        </p:nvSpPr>
        <p:spPr bwMode="gray">
          <a:xfrm>
            <a:off x="4874738" y="170759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Simplify</a:t>
            </a:r>
          </a:p>
        </p:txBody>
      </p:sp>
      <p:sp>
        <p:nvSpPr>
          <p:cNvPr id="64" name="Rectangle 63">
            <a:extLst>
              <a:ext uri="{FF2B5EF4-FFF2-40B4-BE49-F238E27FC236}">
                <a16:creationId xmlns:a16="http://schemas.microsoft.com/office/drawing/2014/main" id="{F6FA0F5D-5506-1191-25D5-C9538197D9B3}"/>
              </a:ext>
            </a:extLst>
          </p:cNvPr>
          <p:cNvSpPr/>
          <p:nvPr/>
        </p:nvSpPr>
        <p:spPr bwMode="gray">
          <a:xfrm>
            <a:off x="6286842" y="170759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Empathize</a:t>
            </a:r>
          </a:p>
        </p:txBody>
      </p:sp>
      <p:sp>
        <p:nvSpPr>
          <p:cNvPr id="65" name="Rectangle 64">
            <a:extLst>
              <a:ext uri="{FF2B5EF4-FFF2-40B4-BE49-F238E27FC236}">
                <a16:creationId xmlns:a16="http://schemas.microsoft.com/office/drawing/2014/main" id="{404DAF49-6FB3-7E37-4245-658D69B21BE7}"/>
              </a:ext>
            </a:extLst>
          </p:cNvPr>
          <p:cNvSpPr/>
          <p:nvPr/>
        </p:nvSpPr>
        <p:spPr bwMode="gray">
          <a:xfrm>
            <a:off x="7698946" y="170759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Anticipate</a:t>
            </a:r>
          </a:p>
        </p:txBody>
      </p:sp>
      <p:sp>
        <p:nvSpPr>
          <p:cNvPr id="66" name="Rectangle 65">
            <a:extLst>
              <a:ext uri="{FF2B5EF4-FFF2-40B4-BE49-F238E27FC236}">
                <a16:creationId xmlns:a16="http://schemas.microsoft.com/office/drawing/2014/main" id="{BB3B5B4C-585F-A680-767E-7D2DAA756F71}"/>
              </a:ext>
            </a:extLst>
          </p:cNvPr>
          <p:cNvSpPr/>
          <p:nvPr/>
        </p:nvSpPr>
        <p:spPr bwMode="gray">
          <a:xfrm>
            <a:off x="9111050" y="170759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Serve</a:t>
            </a:r>
          </a:p>
        </p:txBody>
      </p:sp>
      <p:sp>
        <p:nvSpPr>
          <p:cNvPr id="67" name="Rectangle 66">
            <a:extLst>
              <a:ext uri="{FF2B5EF4-FFF2-40B4-BE49-F238E27FC236}">
                <a16:creationId xmlns:a16="http://schemas.microsoft.com/office/drawing/2014/main" id="{8DD1E109-F808-B734-A99F-A1AD04DA349B}"/>
              </a:ext>
            </a:extLst>
          </p:cNvPr>
          <p:cNvSpPr/>
          <p:nvPr/>
        </p:nvSpPr>
        <p:spPr bwMode="gray">
          <a:xfrm>
            <a:off x="662604" y="3714506"/>
            <a:ext cx="1750238" cy="6826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chemeClr val="accent2"/>
                </a:solidFill>
              </a:rPr>
              <a:t>Priority episodes and journeys (core to care navigation)</a:t>
            </a:r>
          </a:p>
        </p:txBody>
      </p:sp>
      <p:sp>
        <p:nvSpPr>
          <p:cNvPr id="69" name="Rectangle 68">
            <a:extLst>
              <a:ext uri="{FF2B5EF4-FFF2-40B4-BE49-F238E27FC236}">
                <a16:creationId xmlns:a16="http://schemas.microsoft.com/office/drawing/2014/main" id="{CD8F8D6B-C18F-4BD0-243C-3DE6516492FF}"/>
              </a:ext>
            </a:extLst>
          </p:cNvPr>
          <p:cNvSpPr/>
          <p:nvPr/>
        </p:nvSpPr>
        <p:spPr bwMode="gray">
          <a:xfrm>
            <a:off x="3352650" y="1698926"/>
            <a:ext cx="1785385" cy="28809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i="1">
                <a:solidFill>
                  <a:srgbClr val="FFFFFF"/>
                </a:solidFill>
              </a:rPr>
              <a:t>Guiding values: </a:t>
            </a:r>
          </a:p>
        </p:txBody>
      </p:sp>
      <p:sp>
        <p:nvSpPr>
          <p:cNvPr id="70" name="Rectangle 69">
            <a:extLst>
              <a:ext uri="{FF2B5EF4-FFF2-40B4-BE49-F238E27FC236}">
                <a16:creationId xmlns:a16="http://schemas.microsoft.com/office/drawing/2014/main" id="{FF8652A5-99E9-458E-8861-A2F815D839BB}"/>
              </a:ext>
            </a:extLst>
          </p:cNvPr>
          <p:cNvSpPr/>
          <p:nvPr/>
        </p:nvSpPr>
        <p:spPr bwMode="gray">
          <a:xfrm>
            <a:off x="662603" y="5668117"/>
            <a:ext cx="1778518" cy="2517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36000" numCol="1" spcCol="0" rtlCol="0" fromWordArt="0" anchor="t" anchorCtr="0" forceAA="0" compatLnSpc="1">
            <a:prstTxWarp prst="textNoShape">
              <a:avLst/>
            </a:prstTxWarp>
            <a:spAutoFit/>
          </a:bodyPr>
          <a:lstStyle/>
          <a:p>
            <a:pPr marL="0" indent="0">
              <a:buNone/>
            </a:pPr>
            <a:r>
              <a:rPr lang="en-US" sz="1400" b="1">
                <a:solidFill>
                  <a:schemeClr val="accent6"/>
                </a:solidFill>
              </a:rPr>
              <a:t>Critical enablers</a:t>
            </a:r>
          </a:p>
        </p:txBody>
      </p:sp>
      <p:sp>
        <p:nvSpPr>
          <p:cNvPr id="71" name="btfpNumberBubble419338">
            <a:extLst>
              <a:ext uri="{FF2B5EF4-FFF2-40B4-BE49-F238E27FC236}">
                <a16:creationId xmlns:a16="http://schemas.microsoft.com/office/drawing/2014/main" id="{6FA3E9A2-302B-4008-A20C-5A3F5AF0E39D}"/>
              </a:ext>
            </a:extLst>
          </p:cNvPr>
          <p:cNvSpPr/>
          <p:nvPr/>
        </p:nvSpPr>
        <p:spPr bwMode="gray">
          <a:xfrm>
            <a:off x="271585" y="5602412"/>
            <a:ext cx="317500" cy="317500"/>
          </a:xfrm>
          <a:prstGeom prst="ellipse">
            <a:avLst/>
          </a:prstGeom>
          <a:solidFill>
            <a:srgbClr val="FFFFFF"/>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b="1">
                <a:solidFill>
                  <a:schemeClr val="accent6"/>
                </a:solidFill>
              </a:rPr>
              <a:t>5</a:t>
            </a:r>
          </a:p>
        </p:txBody>
      </p:sp>
      <p:sp>
        <p:nvSpPr>
          <p:cNvPr id="72" name="Rectangle 71">
            <a:extLst>
              <a:ext uri="{FF2B5EF4-FFF2-40B4-BE49-F238E27FC236}">
                <a16:creationId xmlns:a16="http://schemas.microsoft.com/office/drawing/2014/main" id="{BAC7C9DF-935E-4554-84F6-620ABB2D7B6B}"/>
              </a:ext>
            </a:extLst>
          </p:cNvPr>
          <p:cNvSpPr/>
          <p:nvPr/>
        </p:nvSpPr>
        <p:spPr bwMode="gray">
          <a:xfrm>
            <a:off x="3453351" y="5654917"/>
            <a:ext cx="8442569" cy="241568"/>
          </a:xfrm>
          <a:prstGeom prst="rect">
            <a:avLst/>
          </a:prstGeom>
          <a:solidFill>
            <a:srgbClr val="FFFFFF"/>
          </a:solidFill>
          <a:ln w="19050" cap="flat" cmpd="sng" algn="ctr">
            <a:solidFill>
              <a:schemeClr val="accent6"/>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chemeClr val="accent6"/>
                </a:solidFill>
              </a:rPr>
              <a:t>Next best action and segmentation data &amp; analytics</a:t>
            </a:r>
          </a:p>
        </p:txBody>
      </p:sp>
      <p:sp>
        <p:nvSpPr>
          <p:cNvPr id="8" name="Rectangle 7">
            <a:extLst>
              <a:ext uri="{FF2B5EF4-FFF2-40B4-BE49-F238E27FC236}">
                <a16:creationId xmlns:a16="http://schemas.microsoft.com/office/drawing/2014/main" id="{D4602129-6E84-CC47-0BF4-12B4A1FA2D99}"/>
              </a:ext>
            </a:extLst>
          </p:cNvPr>
          <p:cNvSpPr/>
          <p:nvPr/>
        </p:nvSpPr>
        <p:spPr bwMode="gray">
          <a:xfrm>
            <a:off x="3557984" y="2981146"/>
            <a:ext cx="877058" cy="549826"/>
          </a:xfrm>
          <a:prstGeom prst="rect">
            <a:avLst/>
          </a:prstGeom>
          <a:solidFill>
            <a:schemeClr val="bg1"/>
          </a:solid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rgbClr val="000000"/>
                </a:solidFill>
              </a:rPr>
              <a:t>Navigation within app &amp; website</a:t>
            </a:r>
          </a:p>
        </p:txBody>
      </p:sp>
      <p:sp>
        <p:nvSpPr>
          <p:cNvPr id="5" name="Rectangle 4">
            <a:extLst>
              <a:ext uri="{FF2B5EF4-FFF2-40B4-BE49-F238E27FC236}">
                <a16:creationId xmlns:a16="http://schemas.microsoft.com/office/drawing/2014/main" id="{06F4EAB5-5537-C02E-D16A-E8B258DBE28B}"/>
              </a:ext>
            </a:extLst>
          </p:cNvPr>
          <p:cNvSpPr/>
          <p:nvPr/>
        </p:nvSpPr>
        <p:spPr bwMode="gray">
          <a:xfrm>
            <a:off x="3453351" y="4835720"/>
            <a:ext cx="8442569" cy="250657"/>
          </a:xfrm>
          <a:prstGeom prst="rect">
            <a:avLst/>
          </a:prstGeom>
          <a:solidFill>
            <a:srgbClr val="FFFFFF"/>
          </a:solidFill>
          <a:ln w="19050" cap="flat" cmpd="sng" algn="ctr">
            <a:solidFill>
              <a:srgbClr val="2D475A"/>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200" b="1">
                <a:solidFill>
                  <a:srgbClr val="2D475A"/>
                </a:solidFill>
              </a:rPr>
              <a:t>Align with Providers to create a differentially positive member experience through them</a:t>
            </a:r>
          </a:p>
        </p:txBody>
      </p:sp>
    </p:spTree>
    <p:custDataLst>
      <p:tags r:id="rId1"/>
    </p:custDataLst>
    <p:extLst>
      <p:ext uri="{BB962C8B-B14F-4D97-AF65-F5344CB8AC3E}">
        <p14:creationId xmlns:p14="http://schemas.microsoft.com/office/powerpoint/2010/main" val="132526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28FB7B24-92FD-0A88-807C-F452F5A34416}"/>
              </a:ext>
            </a:extLst>
          </p:cNvPr>
          <p:cNvGrpSpPr/>
          <p:nvPr/>
        </p:nvGrpSpPr>
        <p:grpSpPr>
          <a:xfrm>
            <a:off x="0" y="6926580"/>
            <a:ext cx="12192000" cy="137160"/>
            <a:chOff x="0" y="6926580"/>
            <a:chExt cx="12192000" cy="137160"/>
          </a:xfrm>
        </p:grpSpPr>
        <p:sp>
          <p:nvSpPr>
            <p:cNvPr id="26" name="btfpColumnGapBlocker778944">
              <a:extLst>
                <a:ext uri="{FF2B5EF4-FFF2-40B4-BE49-F238E27FC236}">
                  <a16:creationId xmlns:a16="http://schemas.microsoft.com/office/drawing/2014/main" id="{47674DC2-95A0-4841-1460-DC5D0BB79C8E}"/>
                </a:ext>
              </a:extLst>
            </p:cNvPr>
            <p:cNvSpPr/>
            <p:nvPr/>
          </p:nvSpPr>
          <p:spPr bwMode="gray">
            <a:xfrm>
              <a:off x="116586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4" name="btfpColumnGapBlocker728212">
              <a:extLst>
                <a:ext uri="{FF2B5EF4-FFF2-40B4-BE49-F238E27FC236}">
                  <a16:creationId xmlns:a16="http://schemas.microsoft.com/office/drawing/2014/main" id="{3E2DBE33-5E3C-FBE6-A5FC-31BA0F50B186}"/>
                </a:ext>
              </a:extLst>
            </p:cNvPr>
            <p:cNvSpPr/>
            <p:nvPr/>
          </p:nvSpPr>
          <p:spPr bwMode="gray">
            <a:xfrm>
              <a:off x="5905500" y="692658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2" name="btfpColumnIndicator451334">
              <a:extLst>
                <a:ext uri="{FF2B5EF4-FFF2-40B4-BE49-F238E27FC236}">
                  <a16:creationId xmlns:a16="http://schemas.microsoft.com/office/drawing/2014/main" id="{92230957-1DFE-9523-A6A6-26401D281CAB}"/>
                </a:ext>
              </a:extLst>
            </p:cNvPr>
            <p:cNvCxnSpPr/>
            <p:nvPr/>
          </p:nvCxnSpPr>
          <p:spPr bwMode="gray">
            <a:xfrm flipV="1">
              <a:off x="116586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20" name="btfpColumnIndicator716546">
              <a:extLst>
                <a:ext uri="{FF2B5EF4-FFF2-40B4-BE49-F238E27FC236}">
                  <a16:creationId xmlns:a16="http://schemas.microsoft.com/office/drawing/2014/main" id="{3326BA08-9E04-51F7-A4AD-3B820ED1E46C}"/>
                </a:ext>
              </a:extLst>
            </p:cNvPr>
            <p:cNvCxnSpPr/>
            <p:nvPr/>
          </p:nvCxnSpPr>
          <p:spPr bwMode="gray">
            <a:xfrm flipV="1">
              <a:off x="64389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8" name="btfpColumnGapBlocker604249">
              <a:extLst>
                <a:ext uri="{FF2B5EF4-FFF2-40B4-BE49-F238E27FC236}">
                  <a16:creationId xmlns:a16="http://schemas.microsoft.com/office/drawing/2014/main" id="{E1CD25A7-8D6A-5DC5-EA7C-9A999A6B67F4}"/>
                </a:ext>
              </a:extLst>
            </p:cNvPr>
            <p:cNvSpPr/>
            <p:nvPr/>
          </p:nvSpPr>
          <p:spPr bwMode="gray">
            <a:xfrm>
              <a:off x="0" y="692658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6" name="btfpColumnIndicator249327">
              <a:extLst>
                <a:ext uri="{FF2B5EF4-FFF2-40B4-BE49-F238E27FC236}">
                  <a16:creationId xmlns:a16="http://schemas.microsoft.com/office/drawing/2014/main" id="{1EE5ECC1-B42A-D366-DD70-320AC4FF03A7}"/>
                </a:ext>
              </a:extLst>
            </p:cNvPr>
            <p:cNvCxnSpPr/>
            <p:nvPr/>
          </p:nvCxnSpPr>
          <p:spPr bwMode="gray">
            <a:xfrm flipV="1">
              <a:off x="59055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4" name="btfpColumnIndicator855634">
              <a:extLst>
                <a:ext uri="{FF2B5EF4-FFF2-40B4-BE49-F238E27FC236}">
                  <a16:creationId xmlns:a16="http://schemas.microsoft.com/office/drawing/2014/main" id="{B8CBF088-93C3-87B6-C42A-17C3A8FA7E44}"/>
                </a:ext>
              </a:extLst>
            </p:cNvPr>
            <p:cNvCxnSpPr/>
            <p:nvPr/>
          </p:nvCxnSpPr>
          <p:spPr bwMode="gray">
            <a:xfrm flipV="1">
              <a:off x="685800" y="692658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27" name="btfpColumnIndicatorGroup1">
            <a:extLst>
              <a:ext uri="{FF2B5EF4-FFF2-40B4-BE49-F238E27FC236}">
                <a16:creationId xmlns:a16="http://schemas.microsoft.com/office/drawing/2014/main" id="{DCFE68DE-0713-35BB-927A-1348797E1E74}"/>
              </a:ext>
            </a:extLst>
          </p:cNvPr>
          <p:cNvGrpSpPr/>
          <p:nvPr/>
        </p:nvGrpSpPr>
        <p:grpSpPr>
          <a:xfrm>
            <a:off x="0" y="-205740"/>
            <a:ext cx="12192000" cy="137160"/>
            <a:chOff x="0" y="-205740"/>
            <a:chExt cx="12192000" cy="137160"/>
          </a:xfrm>
        </p:grpSpPr>
        <p:sp>
          <p:nvSpPr>
            <p:cNvPr id="25" name="btfpColumnGapBlocker812908">
              <a:extLst>
                <a:ext uri="{FF2B5EF4-FFF2-40B4-BE49-F238E27FC236}">
                  <a16:creationId xmlns:a16="http://schemas.microsoft.com/office/drawing/2014/main" id="{01209A9D-97C6-C465-ADF7-FD666AD82CB8}"/>
                </a:ext>
              </a:extLst>
            </p:cNvPr>
            <p:cNvSpPr/>
            <p:nvPr/>
          </p:nvSpPr>
          <p:spPr bwMode="gray">
            <a:xfrm>
              <a:off x="116586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23" name="btfpColumnGapBlocker920022">
              <a:extLst>
                <a:ext uri="{FF2B5EF4-FFF2-40B4-BE49-F238E27FC236}">
                  <a16:creationId xmlns:a16="http://schemas.microsoft.com/office/drawing/2014/main" id="{6AE6E9BB-13C3-DDA8-F6E9-CDA90C58BA68}"/>
                </a:ext>
              </a:extLst>
            </p:cNvPr>
            <p:cNvSpPr/>
            <p:nvPr/>
          </p:nvSpPr>
          <p:spPr bwMode="gray">
            <a:xfrm>
              <a:off x="5905500" y="-205740"/>
              <a:ext cx="5334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21" name="btfpColumnIndicator883253">
              <a:extLst>
                <a:ext uri="{FF2B5EF4-FFF2-40B4-BE49-F238E27FC236}">
                  <a16:creationId xmlns:a16="http://schemas.microsoft.com/office/drawing/2014/main" id="{9CA2850F-EA72-712A-D3E8-ADBEA8515340}"/>
                </a:ext>
              </a:extLst>
            </p:cNvPr>
            <p:cNvCxnSpPr/>
            <p:nvPr/>
          </p:nvCxnSpPr>
          <p:spPr bwMode="gray">
            <a:xfrm flipV="1">
              <a:off x="116586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9" name="btfpColumnIndicator379216">
              <a:extLst>
                <a:ext uri="{FF2B5EF4-FFF2-40B4-BE49-F238E27FC236}">
                  <a16:creationId xmlns:a16="http://schemas.microsoft.com/office/drawing/2014/main" id="{D6A373AB-AC77-AF67-37A1-CD14EA6A97C0}"/>
                </a:ext>
              </a:extLst>
            </p:cNvPr>
            <p:cNvCxnSpPr/>
            <p:nvPr/>
          </p:nvCxnSpPr>
          <p:spPr bwMode="gray">
            <a:xfrm flipV="1">
              <a:off x="64389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7" name="btfpColumnGapBlocker544057">
              <a:extLst>
                <a:ext uri="{FF2B5EF4-FFF2-40B4-BE49-F238E27FC236}">
                  <a16:creationId xmlns:a16="http://schemas.microsoft.com/office/drawing/2014/main" id="{3F3AE4CE-34E2-D2F3-8B99-CE8196841F78}"/>
                </a:ext>
              </a:extLst>
            </p:cNvPr>
            <p:cNvSpPr/>
            <p:nvPr/>
          </p:nvSpPr>
          <p:spPr bwMode="gray">
            <a:xfrm>
              <a:off x="0" y="-205740"/>
              <a:ext cx="685800" cy="137160"/>
            </a:xfrm>
            <a:prstGeom prst="rect">
              <a:avLst/>
            </a:prstGeom>
            <a:pattFill prst="ltUpDiag">
              <a:fgClr>
                <a:srgbClr val="BBCABA"/>
              </a:fgClr>
              <a:bgClr>
                <a:srgbClr val="FFFFFF"/>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5" name="btfpColumnIndicator930399">
              <a:extLst>
                <a:ext uri="{FF2B5EF4-FFF2-40B4-BE49-F238E27FC236}">
                  <a16:creationId xmlns:a16="http://schemas.microsoft.com/office/drawing/2014/main" id="{B5B8153D-FBA8-26EF-C335-88CA9357B567}"/>
                </a:ext>
              </a:extLst>
            </p:cNvPr>
            <p:cNvCxnSpPr/>
            <p:nvPr/>
          </p:nvCxnSpPr>
          <p:spPr bwMode="gray">
            <a:xfrm flipV="1">
              <a:off x="59055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3" name="btfpColumnIndicator703774">
              <a:extLst>
                <a:ext uri="{FF2B5EF4-FFF2-40B4-BE49-F238E27FC236}">
                  <a16:creationId xmlns:a16="http://schemas.microsoft.com/office/drawing/2014/main" id="{FE2FA6E4-5237-3087-E228-50E782A1A8F8}"/>
                </a:ext>
              </a:extLst>
            </p:cNvPr>
            <p:cNvCxnSpPr/>
            <p:nvPr/>
          </p:nvCxnSpPr>
          <p:spPr bwMode="gray">
            <a:xfrm flipV="1">
              <a:off x="685800" y="-205740"/>
              <a:ext cx="0" cy="137160"/>
            </a:xfrm>
            <a:prstGeom prst="line">
              <a:avLst/>
            </a:prstGeom>
            <a:ln w="19050" cap="flat" cmpd="sng" algn="ctr">
              <a:solidFill>
                <a:srgbClr val="507867"/>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F95AC18D-B9BA-5473-F251-83BCD536D798}"/>
              </a:ext>
            </a:extLst>
          </p:cNvPr>
          <p:cNvSpPr>
            <a:spLocks noGrp="1"/>
          </p:cNvSpPr>
          <p:nvPr>
            <p:ph type="body" sz="quarter" idx="10"/>
          </p:nvPr>
        </p:nvSpPr>
        <p:spPr/>
        <p:txBody>
          <a:bodyPr/>
          <a:lstStyle/>
          <a:p>
            <a:r>
              <a:rPr lang="en-US"/>
              <a:t>To achieve our vision, we defined both Where to play &amp; how to win</a:t>
            </a:r>
          </a:p>
        </p:txBody>
      </p:sp>
      <p:sp>
        <p:nvSpPr>
          <p:cNvPr id="29" name="Rectangle 28">
            <a:extLst>
              <a:ext uri="{FF2B5EF4-FFF2-40B4-BE49-F238E27FC236}">
                <a16:creationId xmlns:a16="http://schemas.microsoft.com/office/drawing/2014/main" id="{2369FBAE-D28D-F420-536B-CC1965D8D4D2}"/>
              </a:ext>
            </a:extLst>
          </p:cNvPr>
          <p:cNvSpPr/>
          <p:nvPr/>
        </p:nvSpPr>
        <p:spPr bwMode="gray">
          <a:xfrm>
            <a:off x="685800" y="1191825"/>
            <a:ext cx="5219696" cy="489801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2400" b="1">
              <a:solidFill>
                <a:schemeClr val="tx1"/>
              </a:solidFill>
            </a:endParaRPr>
          </a:p>
        </p:txBody>
      </p:sp>
      <p:sp>
        <p:nvSpPr>
          <p:cNvPr id="30" name="Rectangle 29">
            <a:extLst>
              <a:ext uri="{FF2B5EF4-FFF2-40B4-BE49-F238E27FC236}">
                <a16:creationId xmlns:a16="http://schemas.microsoft.com/office/drawing/2014/main" id="{07E3C439-D09E-07F5-DD47-C1689DD2D5B4}"/>
              </a:ext>
            </a:extLst>
          </p:cNvPr>
          <p:cNvSpPr/>
          <p:nvPr/>
        </p:nvSpPr>
        <p:spPr bwMode="gray">
          <a:xfrm>
            <a:off x="6438904" y="1183813"/>
            <a:ext cx="5219696" cy="4898011"/>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2400" b="1">
              <a:solidFill>
                <a:schemeClr val="tx1"/>
              </a:solidFill>
            </a:endParaRPr>
          </a:p>
        </p:txBody>
      </p:sp>
      <p:sp>
        <p:nvSpPr>
          <p:cNvPr id="31" name="Rectangle 30">
            <a:extLst>
              <a:ext uri="{FF2B5EF4-FFF2-40B4-BE49-F238E27FC236}">
                <a16:creationId xmlns:a16="http://schemas.microsoft.com/office/drawing/2014/main" id="{2CE9F4A3-1078-14BA-DD29-C2F3D48393AE}"/>
              </a:ext>
            </a:extLst>
          </p:cNvPr>
          <p:cNvSpPr/>
          <p:nvPr/>
        </p:nvSpPr>
        <p:spPr bwMode="gray">
          <a:xfrm>
            <a:off x="685800" y="1154077"/>
            <a:ext cx="5219696" cy="57415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2800" b="1">
                <a:solidFill>
                  <a:schemeClr val="tx1"/>
                </a:solidFill>
              </a:rPr>
              <a:t>Where to play</a:t>
            </a:r>
          </a:p>
        </p:txBody>
      </p:sp>
      <p:sp>
        <p:nvSpPr>
          <p:cNvPr id="32" name="Rectangle 31">
            <a:extLst>
              <a:ext uri="{FF2B5EF4-FFF2-40B4-BE49-F238E27FC236}">
                <a16:creationId xmlns:a16="http://schemas.microsoft.com/office/drawing/2014/main" id="{E7277024-A175-A06C-4BF2-DAAB5646EC39}"/>
              </a:ext>
            </a:extLst>
          </p:cNvPr>
          <p:cNvSpPr/>
          <p:nvPr/>
        </p:nvSpPr>
        <p:spPr bwMode="gray">
          <a:xfrm>
            <a:off x="6438904" y="1154077"/>
            <a:ext cx="5219696" cy="57415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2800" b="1">
                <a:solidFill>
                  <a:schemeClr val="tx1"/>
                </a:solidFill>
              </a:rPr>
              <a:t>How to win</a:t>
            </a:r>
          </a:p>
        </p:txBody>
      </p:sp>
      <p:sp>
        <p:nvSpPr>
          <p:cNvPr id="34" name="Rectangle 33">
            <a:extLst>
              <a:ext uri="{FF2B5EF4-FFF2-40B4-BE49-F238E27FC236}">
                <a16:creationId xmlns:a16="http://schemas.microsoft.com/office/drawing/2014/main" id="{1DAA08F7-9D1F-FDFD-DD5A-89D22555F28F}"/>
              </a:ext>
            </a:extLst>
          </p:cNvPr>
          <p:cNvSpPr/>
          <p:nvPr/>
        </p:nvSpPr>
        <p:spPr bwMode="gray">
          <a:xfrm>
            <a:off x="915599" y="3630146"/>
            <a:ext cx="1029705" cy="656293"/>
          </a:xfrm>
          <a:prstGeom prst="rect">
            <a:avLst/>
          </a:prstGeom>
          <a:solidFill>
            <a:srgbClr val="FBDED7"/>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Research and choose a plan</a:t>
            </a:r>
          </a:p>
        </p:txBody>
      </p:sp>
      <p:sp>
        <p:nvSpPr>
          <p:cNvPr id="38" name="Rectangle 37">
            <a:extLst>
              <a:ext uri="{FF2B5EF4-FFF2-40B4-BE49-F238E27FC236}">
                <a16:creationId xmlns:a16="http://schemas.microsoft.com/office/drawing/2014/main" id="{64A3D732-5CEA-ECFD-2329-155D4E4E9C28}"/>
              </a:ext>
            </a:extLst>
          </p:cNvPr>
          <p:cNvSpPr/>
          <p:nvPr/>
        </p:nvSpPr>
        <p:spPr bwMode="gray">
          <a:xfrm>
            <a:off x="2041456" y="3630146"/>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Enroll, register online / </a:t>
            </a:r>
            <a:br>
              <a:rPr lang="en-US" sz="1100">
                <a:solidFill>
                  <a:srgbClr val="990000"/>
                </a:solidFill>
              </a:rPr>
            </a:br>
            <a:r>
              <a:rPr lang="en-US" sz="1100">
                <a:solidFill>
                  <a:srgbClr val="990000"/>
                </a:solidFill>
              </a:rPr>
              <a:t>set up account</a:t>
            </a:r>
          </a:p>
        </p:txBody>
      </p:sp>
      <p:sp>
        <p:nvSpPr>
          <p:cNvPr id="39" name="Rectangle 38">
            <a:extLst>
              <a:ext uri="{FF2B5EF4-FFF2-40B4-BE49-F238E27FC236}">
                <a16:creationId xmlns:a16="http://schemas.microsoft.com/office/drawing/2014/main" id="{3FFA08A7-1662-DBE4-14ED-AB5F8A47BCCB}"/>
              </a:ext>
            </a:extLst>
          </p:cNvPr>
          <p:cNvSpPr/>
          <p:nvPr/>
        </p:nvSpPr>
        <p:spPr bwMode="gray">
          <a:xfrm>
            <a:off x="915599" y="4387235"/>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Understand benefits, coverage, or eligibility</a:t>
            </a:r>
          </a:p>
        </p:txBody>
      </p:sp>
      <p:sp>
        <p:nvSpPr>
          <p:cNvPr id="44" name="Rectangle 43">
            <a:extLst>
              <a:ext uri="{FF2B5EF4-FFF2-40B4-BE49-F238E27FC236}">
                <a16:creationId xmlns:a16="http://schemas.microsoft.com/office/drawing/2014/main" id="{75EFC525-5F11-961A-7FAC-680B1C39FBC6}"/>
              </a:ext>
            </a:extLst>
          </p:cNvPr>
          <p:cNvSpPr/>
          <p:nvPr/>
        </p:nvSpPr>
        <p:spPr bwMode="gray">
          <a:xfrm>
            <a:off x="2041456" y="4387234"/>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Stay updated on prior authorization process</a:t>
            </a:r>
          </a:p>
        </p:txBody>
      </p:sp>
      <p:sp>
        <p:nvSpPr>
          <p:cNvPr id="58" name="Rectangle 57">
            <a:extLst>
              <a:ext uri="{FF2B5EF4-FFF2-40B4-BE49-F238E27FC236}">
                <a16:creationId xmlns:a16="http://schemas.microsoft.com/office/drawing/2014/main" id="{665A8180-937F-6EF6-6C1A-8604F34F6BB1}"/>
              </a:ext>
            </a:extLst>
          </p:cNvPr>
          <p:cNvSpPr/>
          <p:nvPr/>
        </p:nvSpPr>
        <p:spPr bwMode="gray">
          <a:xfrm>
            <a:off x="915599" y="5182424"/>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Make a payment online or change to bill pay</a:t>
            </a:r>
          </a:p>
        </p:txBody>
      </p:sp>
      <p:sp>
        <p:nvSpPr>
          <p:cNvPr id="61" name="Rectangle 60">
            <a:extLst>
              <a:ext uri="{FF2B5EF4-FFF2-40B4-BE49-F238E27FC236}">
                <a16:creationId xmlns:a16="http://schemas.microsoft.com/office/drawing/2014/main" id="{639B411F-FEE8-A37C-F261-A2FD20B955E2}"/>
              </a:ext>
            </a:extLst>
          </p:cNvPr>
          <p:cNvSpPr/>
          <p:nvPr/>
        </p:nvSpPr>
        <p:spPr bwMode="gray">
          <a:xfrm>
            <a:off x="2041456" y="5182423"/>
            <a:ext cx="1029705" cy="65629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990000"/>
                </a:solidFill>
              </a:rPr>
              <a:t>File and manage claims</a:t>
            </a:r>
          </a:p>
        </p:txBody>
      </p:sp>
      <p:sp>
        <p:nvSpPr>
          <p:cNvPr id="63" name="Rectangle 62">
            <a:extLst>
              <a:ext uri="{FF2B5EF4-FFF2-40B4-BE49-F238E27FC236}">
                <a16:creationId xmlns:a16="http://schemas.microsoft.com/office/drawing/2014/main" id="{258BD630-888B-0BD8-A2D0-A915C8A30758}"/>
              </a:ext>
            </a:extLst>
          </p:cNvPr>
          <p:cNvSpPr/>
          <p:nvPr/>
        </p:nvSpPr>
        <p:spPr bwMode="gray">
          <a:xfrm>
            <a:off x="685800" y="2474448"/>
            <a:ext cx="5219696" cy="6781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Prioritized top 8 episodes </a:t>
            </a:r>
            <a:r>
              <a:rPr lang="en-US" sz="1400">
                <a:solidFill>
                  <a:schemeClr val="tx1"/>
                </a:solidFill>
              </a:rPr>
              <a:t>across Commercial and Medicare that will move the needle, based on impact (frequency, emotiveness) and need for improvement</a:t>
            </a:r>
          </a:p>
        </p:txBody>
      </p:sp>
      <p:sp>
        <p:nvSpPr>
          <p:cNvPr id="64" name="Rectangle 63">
            <a:extLst>
              <a:ext uri="{FF2B5EF4-FFF2-40B4-BE49-F238E27FC236}">
                <a16:creationId xmlns:a16="http://schemas.microsoft.com/office/drawing/2014/main" id="{D887AF9F-0FBA-233E-B0C0-024036DA5A63}"/>
              </a:ext>
            </a:extLst>
          </p:cNvPr>
          <p:cNvSpPr/>
          <p:nvPr/>
        </p:nvSpPr>
        <p:spPr bwMode="gray">
          <a:xfrm>
            <a:off x="6438900" y="2474448"/>
            <a:ext cx="5219696" cy="67812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a:solidFill>
                  <a:schemeClr val="tx1"/>
                </a:solidFill>
              </a:rPr>
              <a:t>Defined ambition levels and “what good looks like” </a:t>
            </a:r>
            <a:r>
              <a:rPr lang="en-US" sz="1400">
                <a:solidFill>
                  <a:schemeClr val="tx1"/>
                </a:solidFill>
              </a:rPr>
              <a:t>for each prioritized episode + core enablers, based on outside-in research on players in and outside healthcare </a:t>
            </a:r>
          </a:p>
        </p:txBody>
      </p:sp>
      <p:sp>
        <p:nvSpPr>
          <p:cNvPr id="84" name="Rectangle 83">
            <a:extLst>
              <a:ext uri="{FF2B5EF4-FFF2-40B4-BE49-F238E27FC236}">
                <a16:creationId xmlns:a16="http://schemas.microsoft.com/office/drawing/2014/main" id="{4DBAAC2C-C74F-E903-E8ED-7ABA1BE32CB5}"/>
              </a:ext>
            </a:extLst>
          </p:cNvPr>
          <p:cNvSpPr/>
          <p:nvPr/>
        </p:nvSpPr>
        <p:spPr bwMode="gray">
          <a:xfrm>
            <a:off x="827458" y="3262120"/>
            <a:ext cx="2325816" cy="2700530"/>
          </a:xfrm>
          <a:prstGeom prst="rect">
            <a:avLst/>
          </a:prstGeom>
          <a:solidFill>
            <a:schemeClr val="accent4">
              <a:lumMod val="20000"/>
              <a:lumOff val="80000"/>
              <a:alpha val="25000"/>
            </a:schemeClr>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C00000"/>
                </a:solidFill>
              </a:rPr>
              <a:t>Reducing detractors</a:t>
            </a:r>
          </a:p>
        </p:txBody>
      </p:sp>
      <p:sp>
        <p:nvSpPr>
          <p:cNvPr id="85" name="Rectangle 84">
            <a:extLst>
              <a:ext uri="{FF2B5EF4-FFF2-40B4-BE49-F238E27FC236}">
                <a16:creationId xmlns:a16="http://schemas.microsoft.com/office/drawing/2014/main" id="{DB72EA85-C737-09D5-6D6B-F4E5271FAAC2}"/>
              </a:ext>
            </a:extLst>
          </p:cNvPr>
          <p:cNvSpPr/>
          <p:nvPr/>
        </p:nvSpPr>
        <p:spPr bwMode="gray">
          <a:xfrm>
            <a:off x="3436827" y="3262120"/>
            <a:ext cx="2325816" cy="1747988"/>
          </a:xfrm>
          <a:prstGeom prst="rect">
            <a:avLst/>
          </a:prstGeom>
          <a:solidFill>
            <a:srgbClr val="77B792">
              <a:alpha val="25000"/>
            </a:srgbClr>
          </a:solidFill>
          <a:ln w="28575">
            <a:solidFill>
              <a:srgbClr val="77B7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3C7052"/>
                </a:solidFill>
              </a:rPr>
              <a:t>Creating promoters </a:t>
            </a:r>
          </a:p>
        </p:txBody>
      </p:sp>
      <p:sp>
        <p:nvSpPr>
          <p:cNvPr id="87" name="Rectangle 86">
            <a:extLst>
              <a:ext uri="{FF2B5EF4-FFF2-40B4-BE49-F238E27FC236}">
                <a16:creationId xmlns:a16="http://schemas.microsoft.com/office/drawing/2014/main" id="{24F5FD24-EF7A-460E-FC51-3D774979434D}"/>
              </a:ext>
            </a:extLst>
          </p:cNvPr>
          <p:cNvSpPr/>
          <p:nvPr/>
        </p:nvSpPr>
        <p:spPr bwMode="gray">
          <a:xfrm>
            <a:off x="3519756" y="3630146"/>
            <a:ext cx="1029705" cy="656293"/>
          </a:xfrm>
          <a:prstGeom prst="rect">
            <a:avLst/>
          </a:prstGeom>
          <a:solidFill>
            <a:srgbClr val="DCE1D5"/>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104C3E"/>
                </a:solidFill>
              </a:rPr>
              <a:t>Find a provider</a:t>
            </a:r>
          </a:p>
        </p:txBody>
      </p:sp>
      <p:sp>
        <p:nvSpPr>
          <p:cNvPr id="88" name="Rectangle 87">
            <a:extLst>
              <a:ext uri="{FF2B5EF4-FFF2-40B4-BE49-F238E27FC236}">
                <a16:creationId xmlns:a16="http://schemas.microsoft.com/office/drawing/2014/main" id="{28CF1211-6C10-E0F1-5F74-6700F3A60040}"/>
              </a:ext>
            </a:extLst>
          </p:cNvPr>
          <p:cNvSpPr/>
          <p:nvPr/>
        </p:nvSpPr>
        <p:spPr bwMode="gray">
          <a:xfrm>
            <a:off x="4631774" y="3630146"/>
            <a:ext cx="1060907" cy="656293"/>
          </a:xfrm>
          <a:prstGeom prst="rect">
            <a:avLst/>
          </a:prstGeom>
          <a:solidFill>
            <a:srgbClr val="DCE2D6"/>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1100">
                <a:solidFill>
                  <a:srgbClr val="104C3E"/>
                </a:solidFill>
              </a:rPr>
              <a:t>Manage a health condition </a:t>
            </a:r>
            <a:br>
              <a:rPr lang="en-US" sz="1100">
                <a:solidFill>
                  <a:srgbClr val="104C3E"/>
                </a:solidFill>
              </a:rPr>
            </a:br>
            <a:r>
              <a:rPr lang="en-US" sz="1100">
                <a:solidFill>
                  <a:srgbClr val="104C3E"/>
                </a:solidFill>
              </a:rPr>
              <a:t>(incl. chronic)</a:t>
            </a:r>
          </a:p>
        </p:txBody>
      </p:sp>
      <p:sp>
        <p:nvSpPr>
          <p:cNvPr id="70" name="Rectangle 69">
            <a:extLst>
              <a:ext uri="{FF2B5EF4-FFF2-40B4-BE49-F238E27FC236}">
                <a16:creationId xmlns:a16="http://schemas.microsoft.com/office/drawing/2014/main" id="{5B278591-8D89-4B66-C8E9-6823F8921D99}"/>
              </a:ext>
            </a:extLst>
          </p:cNvPr>
          <p:cNvSpPr/>
          <p:nvPr/>
        </p:nvSpPr>
        <p:spPr bwMode="gray">
          <a:xfrm>
            <a:off x="685800" y="1685675"/>
            <a:ext cx="5219696" cy="71422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i="1">
                <a:solidFill>
                  <a:schemeClr val="tx1"/>
                </a:solidFill>
              </a:rPr>
              <a:t>What episodes / experiences do we have with consumers, and which should we prioritize in the next 1-3 yeas?</a:t>
            </a:r>
          </a:p>
        </p:txBody>
      </p:sp>
      <p:pic>
        <p:nvPicPr>
          <p:cNvPr id="73" name="Picture 72">
            <a:extLst>
              <a:ext uri="{FF2B5EF4-FFF2-40B4-BE49-F238E27FC236}">
                <a16:creationId xmlns:a16="http://schemas.microsoft.com/office/drawing/2014/main" id="{05172023-D2C8-BCD3-799F-D862EAC1EB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6534" y="4593997"/>
            <a:ext cx="2319867" cy="1304925"/>
          </a:xfrm>
          <a:prstGeom prst="rect">
            <a:avLst/>
          </a:prstGeom>
          <a:ln w="9525">
            <a:solidFill>
              <a:srgbClr val="B4B4B4"/>
            </a:solidFill>
            <a:prstDash val="solid"/>
          </a:ln>
        </p:spPr>
      </p:pic>
      <p:sp>
        <p:nvSpPr>
          <p:cNvPr id="72" name="Rectangle 71">
            <a:extLst>
              <a:ext uri="{FF2B5EF4-FFF2-40B4-BE49-F238E27FC236}">
                <a16:creationId xmlns:a16="http://schemas.microsoft.com/office/drawing/2014/main" id="{495888AD-89C6-CAE9-44D0-E441F3A5EFA3}"/>
              </a:ext>
            </a:extLst>
          </p:cNvPr>
          <p:cNvSpPr/>
          <p:nvPr/>
        </p:nvSpPr>
        <p:spPr bwMode="gray">
          <a:xfrm>
            <a:off x="6438904" y="1685675"/>
            <a:ext cx="5219696" cy="71422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400" b="1" i="1">
                <a:solidFill>
                  <a:schemeClr val="tx1"/>
                </a:solidFill>
              </a:rPr>
              <a:t>How do we drive differentiation vs. competitors? </a:t>
            </a:r>
            <a:br>
              <a:rPr lang="en-US" sz="1400" b="1" i="1">
                <a:solidFill>
                  <a:schemeClr val="tx1"/>
                </a:solidFill>
              </a:rPr>
            </a:br>
            <a:r>
              <a:rPr lang="en-US" sz="1400" b="1" i="1">
                <a:solidFill>
                  <a:schemeClr val="tx1"/>
                </a:solidFill>
              </a:rPr>
              <a:t>What does “good” look like for each episode, </a:t>
            </a:r>
            <a:br>
              <a:rPr lang="en-US" sz="1400" b="1" i="1">
                <a:solidFill>
                  <a:schemeClr val="tx1"/>
                </a:solidFill>
              </a:rPr>
            </a:br>
            <a:r>
              <a:rPr lang="en-US" sz="1400" b="1" i="1">
                <a:solidFill>
                  <a:schemeClr val="tx1"/>
                </a:solidFill>
              </a:rPr>
              <a:t>and what core enablers are needed?</a:t>
            </a:r>
          </a:p>
        </p:txBody>
      </p:sp>
      <p:pic>
        <p:nvPicPr>
          <p:cNvPr id="83" name="Picture 82">
            <a:extLst>
              <a:ext uri="{FF2B5EF4-FFF2-40B4-BE49-F238E27FC236}">
                <a16:creationId xmlns:a16="http://schemas.microsoft.com/office/drawing/2014/main" id="{70B6B6F4-8A3E-06EB-26CE-978A6B4A9E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5544" y="4281747"/>
            <a:ext cx="2319867" cy="1304925"/>
          </a:xfrm>
          <a:prstGeom prst="rect">
            <a:avLst/>
          </a:prstGeom>
          <a:ln w="9525">
            <a:solidFill>
              <a:srgbClr val="B4B4B4"/>
            </a:solidFill>
            <a:prstDash val="solid"/>
          </a:ln>
        </p:spPr>
      </p:pic>
      <p:pic>
        <p:nvPicPr>
          <p:cNvPr id="93" name="Picture 92">
            <a:extLst>
              <a:ext uri="{FF2B5EF4-FFF2-40B4-BE49-F238E27FC236}">
                <a16:creationId xmlns:a16="http://schemas.microsoft.com/office/drawing/2014/main" id="{509038F4-9F64-8474-B004-2E7980C9EC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4555" y="3969498"/>
            <a:ext cx="2319867" cy="1304925"/>
          </a:xfrm>
          <a:prstGeom prst="rect">
            <a:avLst/>
          </a:prstGeom>
          <a:ln w="9525">
            <a:solidFill>
              <a:srgbClr val="B4B4B4"/>
            </a:solidFill>
            <a:prstDash val="solid"/>
          </a:ln>
        </p:spPr>
      </p:pic>
      <p:pic>
        <p:nvPicPr>
          <p:cNvPr id="97" name="Picture 96">
            <a:extLst>
              <a:ext uri="{FF2B5EF4-FFF2-40B4-BE49-F238E27FC236}">
                <a16:creationId xmlns:a16="http://schemas.microsoft.com/office/drawing/2014/main" id="{5C9D1253-5928-3951-362C-E95412EC7B2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93564" y="3657248"/>
            <a:ext cx="2319869" cy="1304926"/>
          </a:xfrm>
          <a:prstGeom prst="rect">
            <a:avLst/>
          </a:prstGeom>
          <a:ln w="9525">
            <a:solidFill>
              <a:srgbClr val="B4B4B4"/>
            </a:solidFill>
            <a:prstDash val="solid"/>
          </a:ln>
        </p:spPr>
      </p:pic>
      <p:pic>
        <p:nvPicPr>
          <p:cNvPr id="107" name="Picture 106">
            <a:extLst>
              <a:ext uri="{FF2B5EF4-FFF2-40B4-BE49-F238E27FC236}">
                <a16:creationId xmlns:a16="http://schemas.microsoft.com/office/drawing/2014/main" id="{1BBA1ACD-2745-45D3-1D9F-8B132D6D4A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2574" y="3344998"/>
            <a:ext cx="2319867" cy="1304925"/>
          </a:xfrm>
          <a:prstGeom prst="rect">
            <a:avLst/>
          </a:prstGeom>
          <a:ln w="9525">
            <a:solidFill>
              <a:srgbClr val="B4B4B4"/>
            </a:solidFill>
            <a:prstDash val="solid"/>
          </a:ln>
        </p:spPr>
      </p:pic>
    </p:spTree>
    <p:custDataLst>
      <p:tags r:id="rId1"/>
    </p:custDataLst>
    <p:extLst>
      <p:ext uri="{BB962C8B-B14F-4D97-AF65-F5344CB8AC3E}">
        <p14:creationId xmlns:p14="http://schemas.microsoft.com/office/powerpoint/2010/main" val="271869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0BB20C6-CC25-A8B6-B41B-544D2B98A201}"/>
              </a:ext>
            </a:extLst>
          </p:cNvPr>
          <p:cNvSpPr/>
          <p:nvPr/>
        </p:nvSpPr>
        <p:spPr bwMode="gray">
          <a:xfrm>
            <a:off x="6328669" y="1176000"/>
            <a:ext cx="5037658" cy="4176064"/>
          </a:xfrm>
          <a:prstGeom prst="rect">
            <a:avLst/>
          </a:prstGeom>
          <a:solidFill>
            <a:srgbClr val="77B792">
              <a:alpha val="25000"/>
            </a:srgbClr>
          </a:solidFill>
          <a:ln w="28575">
            <a:solidFill>
              <a:srgbClr val="77B79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3C7052"/>
                </a:solidFill>
              </a:rPr>
              <a:t>Creating promoters </a:t>
            </a:r>
          </a:p>
        </p:txBody>
      </p:sp>
      <p:sp>
        <p:nvSpPr>
          <p:cNvPr id="39" name="Rectangle 38">
            <a:extLst>
              <a:ext uri="{FF2B5EF4-FFF2-40B4-BE49-F238E27FC236}">
                <a16:creationId xmlns:a16="http://schemas.microsoft.com/office/drawing/2014/main" id="{54680E87-0953-A814-7287-8B5A404843F4}"/>
              </a:ext>
            </a:extLst>
          </p:cNvPr>
          <p:cNvSpPr/>
          <p:nvPr/>
        </p:nvSpPr>
        <p:spPr bwMode="gray">
          <a:xfrm>
            <a:off x="1266624" y="1176000"/>
            <a:ext cx="5011059" cy="4176064"/>
          </a:xfrm>
          <a:prstGeom prst="rect">
            <a:avLst/>
          </a:prstGeom>
          <a:solidFill>
            <a:schemeClr val="accent4">
              <a:lumMod val="20000"/>
              <a:lumOff val="80000"/>
              <a:alpha val="25000"/>
            </a:schemeClr>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600" b="1">
                <a:solidFill>
                  <a:srgbClr val="C00000"/>
                </a:solidFill>
              </a:rPr>
              <a:t>Reducing detractors</a:t>
            </a:r>
          </a:p>
        </p:txBody>
      </p:sp>
      <p:sp>
        <p:nvSpPr>
          <p:cNvPr id="11" name="Rectangle 10">
            <a:extLst>
              <a:ext uri="{FF2B5EF4-FFF2-40B4-BE49-F238E27FC236}">
                <a16:creationId xmlns:a16="http://schemas.microsoft.com/office/drawing/2014/main" id="{B8AA5AD5-BF15-CC80-4D26-3823E112DFE6}"/>
              </a:ext>
            </a:extLst>
          </p:cNvPr>
          <p:cNvSpPr/>
          <p:nvPr/>
        </p:nvSpPr>
        <p:spPr>
          <a:xfrm>
            <a:off x="6334336" y="1499457"/>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3C7052"/>
                </a:solidFill>
              </a:rPr>
              <a:t>Moments of truth</a:t>
            </a:r>
          </a:p>
        </p:txBody>
      </p:sp>
      <p:grpSp>
        <p:nvGrpSpPr>
          <p:cNvPr id="72" name="btfpColumnIndicatorGroup2">
            <a:extLst>
              <a:ext uri="{FF2B5EF4-FFF2-40B4-BE49-F238E27FC236}">
                <a16:creationId xmlns:a16="http://schemas.microsoft.com/office/drawing/2014/main" id="{4BF6FCFF-9D3E-4DA3-8799-4889DCD49D7E}"/>
              </a:ext>
            </a:extLst>
          </p:cNvPr>
          <p:cNvGrpSpPr/>
          <p:nvPr/>
        </p:nvGrpSpPr>
        <p:grpSpPr>
          <a:xfrm>
            <a:off x="0" y="6926580"/>
            <a:ext cx="12192000" cy="137160"/>
            <a:chOff x="0" y="6926580"/>
            <a:chExt cx="12192000" cy="137160"/>
          </a:xfrm>
        </p:grpSpPr>
        <p:sp>
          <p:nvSpPr>
            <p:cNvPr id="70" name="btfpColumnGapBlocker171540">
              <a:extLst>
                <a:ext uri="{FF2B5EF4-FFF2-40B4-BE49-F238E27FC236}">
                  <a16:creationId xmlns:a16="http://schemas.microsoft.com/office/drawing/2014/main" id="{68BFD70D-B236-4C42-AA07-DB197AAAFEE2}"/>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8" name="btfpColumnGapBlocker705886">
              <a:extLst>
                <a:ext uri="{FF2B5EF4-FFF2-40B4-BE49-F238E27FC236}">
                  <a16:creationId xmlns:a16="http://schemas.microsoft.com/office/drawing/2014/main" id="{833E4DF0-ABC0-4B28-B831-7103CD3D27D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6" name="btfpColumnIndicator342087">
              <a:extLst>
                <a:ext uri="{FF2B5EF4-FFF2-40B4-BE49-F238E27FC236}">
                  <a16:creationId xmlns:a16="http://schemas.microsoft.com/office/drawing/2014/main" id="{9E99177F-7420-40D9-87AA-1923A6D2B7E5}"/>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4" name="btfpColumnIndicator132856">
              <a:extLst>
                <a:ext uri="{FF2B5EF4-FFF2-40B4-BE49-F238E27FC236}">
                  <a16:creationId xmlns:a16="http://schemas.microsoft.com/office/drawing/2014/main" id="{A3B0366F-6886-4139-B88F-FDF9FE43423F}"/>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71" name="btfpColumnIndicatorGroup1">
            <a:extLst>
              <a:ext uri="{FF2B5EF4-FFF2-40B4-BE49-F238E27FC236}">
                <a16:creationId xmlns:a16="http://schemas.microsoft.com/office/drawing/2014/main" id="{F5DC265F-DC0D-4C77-B5B7-DBA63D9EE098}"/>
              </a:ext>
            </a:extLst>
          </p:cNvPr>
          <p:cNvGrpSpPr/>
          <p:nvPr/>
        </p:nvGrpSpPr>
        <p:grpSpPr>
          <a:xfrm>
            <a:off x="0" y="-205740"/>
            <a:ext cx="12192000" cy="137160"/>
            <a:chOff x="0" y="-205740"/>
            <a:chExt cx="12192000" cy="137160"/>
          </a:xfrm>
        </p:grpSpPr>
        <p:sp>
          <p:nvSpPr>
            <p:cNvPr id="69" name="btfpColumnGapBlocker667264">
              <a:extLst>
                <a:ext uri="{FF2B5EF4-FFF2-40B4-BE49-F238E27FC236}">
                  <a16:creationId xmlns:a16="http://schemas.microsoft.com/office/drawing/2014/main" id="{2F2BC82B-B38C-4266-A3B7-3CA72EC3AFFF}"/>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7" name="btfpColumnGapBlocker465265">
              <a:extLst>
                <a:ext uri="{FF2B5EF4-FFF2-40B4-BE49-F238E27FC236}">
                  <a16:creationId xmlns:a16="http://schemas.microsoft.com/office/drawing/2014/main" id="{AF75E113-D70E-4956-88E6-ABCB602327BE}"/>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65" name="btfpColumnIndicator803984">
              <a:extLst>
                <a:ext uri="{FF2B5EF4-FFF2-40B4-BE49-F238E27FC236}">
                  <a16:creationId xmlns:a16="http://schemas.microsoft.com/office/drawing/2014/main" id="{DC69471B-82FA-4896-B3ED-FCDEFBD487CC}"/>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63" name="btfpColumnIndicator461732">
              <a:extLst>
                <a:ext uri="{FF2B5EF4-FFF2-40B4-BE49-F238E27FC236}">
                  <a16:creationId xmlns:a16="http://schemas.microsoft.com/office/drawing/2014/main" id="{77F73D61-016F-4598-9909-A1E4EEBF4322}"/>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ACBFF181-5F54-423A-9003-E6F55ED32E6C}"/>
              </a:ext>
            </a:extLst>
          </p:cNvPr>
          <p:cNvSpPr>
            <a:spLocks noGrp="1"/>
          </p:cNvSpPr>
          <p:nvPr>
            <p:ph type="body" sz="quarter" idx="10"/>
          </p:nvPr>
        </p:nvSpPr>
        <p:spPr/>
        <p:txBody>
          <a:bodyPr/>
          <a:lstStyle/>
          <a:p>
            <a:r>
              <a:rPr lang="en-US"/>
              <a:t>we are focusing on Episodes with a disproportionate impact on consumers, by both reducing detractors on table stakes, and creating promoters through magical moments</a:t>
            </a:r>
          </a:p>
        </p:txBody>
      </p:sp>
      <p:cxnSp>
        <p:nvCxnSpPr>
          <p:cNvPr id="32" name="Straight Arrow Connector 31">
            <a:extLst>
              <a:ext uri="{FF2B5EF4-FFF2-40B4-BE49-F238E27FC236}">
                <a16:creationId xmlns:a16="http://schemas.microsoft.com/office/drawing/2014/main" id="{65BD19C5-8DCE-4903-BC7B-8F7824AEF2B2}"/>
              </a:ext>
            </a:extLst>
          </p:cNvPr>
          <p:cNvCxnSpPr>
            <a:cxnSpLocks/>
          </p:cNvCxnSpPr>
          <p:nvPr/>
        </p:nvCxnSpPr>
        <p:spPr bwMode="gray">
          <a:xfrm>
            <a:off x="1039502" y="1759979"/>
            <a:ext cx="0" cy="3520873"/>
          </a:xfrm>
          <a:prstGeom prst="straightConnector1">
            <a:avLst/>
          </a:prstGeom>
          <a:ln w="38100" cap="flat" cmpd="sng" algn="ctr">
            <a:solidFill>
              <a:srgbClr val="CC0000"/>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A7B2A02-A189-4950-985F-D5879177AEA6}"/>
              </a:ext>
            </a:extLst>
          </p:cNvPr>
          <p:cNvSpPr/>
          <p:nvPr/>
        </p:nvSpPr>
        <p:spPr>
          <a:xfrm>
            <a:off x="1339726" y="1513804"/>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C00000"/>
                </a:solidFill>
              </a:rPr>
              <a:t>Risk for disappointment</a:t>
            </a:r>
          </a:p>
        </p:txBody>
      </p:sp>
      <p:sp>
        <p:nvSpPr>
          <p:cNvPr id="16" name="Rectangle 15">
            <a:extLst>
              <a:ext uri="{FF2B5EF4-FFF2-40B4-BE49-F238E27FC236}">
                <a16:creationId xmlns:a16="http://schemas.microsoft.com/office/drawing/2014/main" id="{67547B50-2ED0-4F93-91A8-2DF462F071C4}"/>
              </a:ext>
            </a:extLst>
          </p:cNvPr>
          <p:cNvSpPr/>
          <p:nvPr/>
        </p:nvSpPr>
        <p:spPr>
          <a:xfrm>
            <a:off x="1339726" y="3422701"/>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C00000"/>
                </a:solidFill>
              </a:rPr>
              <a:t>Table stakes</a:t>
            </a:r>
          </a:p>
        </p:txBody>
      </p:sp>
      <p:sp>
        <p:nvSpPr>
          <p:cNvPr id="17" name="Rectangle 16">
            <a:extLst>
              <a:ext uri="{FF2B5EF4-FFF2-40B4-BE49-F238E27FC236}">
                <a16:creationId xmlns:a16="http://schemas.microsoft.com/office/drawing/2014/main" id="{EB39138C-450D-452C-8D9C-688782184BFA}"/>
              </a:ext>
            </a:extLst>
          </p:cNvPr>
          <p:cNvSpPr/>
          <p:nvPr/>
        </p:nvSpPr>
        <p:spPr>
          <a:xfrm>
            <a:off x="6294034" y="3355552"/>
            <a:ext cx="4932290" cy="1862978"/>
          </a:xfrm>
          <a:prstGeom prst="rect">
            <a:avLst/>
          </a:prstGeom>
          <a:solidFill>
            <a:srgbClr val="DDDDDD">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45720" bIns="45720" rtlCol="0" anchor="t"/>
          <a:lstStyle/>
          <a:p>
            <a:pPr marL="0" indent="0">
              <a:buNone/>
            </a:pPr>
            <a:r>
              <a:rPr lang="en-US" b="1">
                <a:solidFill>
                  <a:srgbClr val="3C7052"/>
                </a:solidFill>
              </a:rPr>
              <a:t>Magical moments</a:t>
            </a:r>
          </a:p>
        </p:txBody>
      </p:sp>
      <p:sp>
        <p:nvSpPr>
          <p:cNvPr id="18" name="TextBox 17">
            <a:extLst>
              <a:ext uri="{FF2B5EF4-FFF2-40B4-BE49-F238E27FC236}">
                <a16:creationId xmlns:a16="http://schemas.microsoft.com/office/drawing/2014/main" id="{B84125AA-127D-45A7-866D-36FB2D15F92E}"/>
              </a:ext>
            </a:extLst>
          </p:cNvPr>
          <p:cNvSpPr txBox="1"/>
          <p:nvPr/>
        </p:nvSpPr>
        <p:spPr>
          <a:xfrm>
            <a:off x="11017187" y="5345945"/>
            <a:ext cx="498878" cy="212334"/>
          </a:xfrm>
          <a:prstGeom prst="rect">
            <a:avLst/>
          </a:prstGeom>
          <a:noFill/>
        </p:spPr>
        <p:txBody>
          <a:bodyPr wrap="square" lIns="25130" tIns="25130" rIns="25130" bIns="25130" rtlCol="0">
            <a:spAutoFit/>
          </a:bodyPr>
          <a:lstStyle/>
          <a:p>
            <a:pPr marL="0" indent="0">
              <a:buNone/>
            </a:pPr>
            <a:r>
              <a:rPr lang="en-US" sz="1050"/>
              <a:t>High</a:t>
            </a:r>
          </a:p>
        </p:txBody>
      </p:sp>
      <p:sp>
        <p:nvSpPr>
          <p:cNvPr id="19" name="TextBox 18">
            <a:extLst>
              <a:ext uri="{FF2B5EF4-FFF2-40B4-BE49-F238E27FC236}">
                <a16:creationId xmlns:a16="http://schemas.microsoft.com/office/drawing/2014/main" id="{7B0E24BB-80DB-4D3E-854E-AE44E43F5924}"/>
              </a:ext>
            </a:extLst>
          </p:cNvPr>
          <p:cNvSpPr txBox="1"/>
          <p:nvPr/>
        </p:nvSpPr>
        <p:spPr>
          <a:xfrm>
            <a:off x="896688" y="1498863"/>
            <a:ext cx="498878" cy="212334"/>
          </a:xfrm>
          <a:prstGeom prst="rect">
            <a:avLst/>
          </a:prstGeom>
          <a:noFill/>
        </p:spPr>
        <p:txBody>
          <a:bodyPr wrap="square" lIns="25130" tIns="25130" rIns="25130" bIns="25130" rtlCol="0">
            <a:spAutoFit/>
          </a:bodyPr>
          <a:lstStyle/>
          <a:p>
            <a:pPr marL="0" indent="0">
              <a:buNone/>
            </a:pPr>
            <a:r>
              <a:rPr lang="en-US" sz="1050"/>
              <a:t>High</a:t>
            </a:r>
          </a:p>
        </p:txBody>
      </p:sp>
      <p:sp>
        <p:nvSpPr>
          <p:cNvPr id="20" name="TextBox 19">
            <a:extLst>
              <a:ext uri="{FF2B5EF4-FFF2-40B4-BE49-F238E27FC236}">
                <a16:creationId xmlns:a16="http://schemas.microsoft.com/office/drawing/2014/main" id="{C8D2C924-C3A7-44A9-A0D2-CFF0B389D82E}"/>
              </a:ext>
            </a:extLst>
          </p:cNvPr>
          <p:cNvSpPr txBox="1"/>
          <p:nvPr/>
        </p:nvSpPr>
        <p:spPr>
          <a:xfrm>
            <a:off x="901416" y="5326889"/>
            <a:ext cx="498878" cy="212334"/>
          </a:xfrm>
          <a:prstGeom prst="rect">
            <a:avLst/>
          </a:prstGeom>
          <a:noFill/>
        </p:spPr>
        <p:txBody>
          <a:bodyPr wrap="square" lIns="25130" tIns="25130" rIns="25130" bIns="25130" rtlCol="0">
            <a:spAutoFit/>
          </a:bodyPr>
          <a:lstStyle/>
          <a:p>
            <a:pPr marL="0" indent="0">
              <a:buNone/>
            </a:pPr>
            <a:r>
              <a:rPr lang="en-US" sz="1050"/>
              <a:t>Low</a:t>
            </a:r>
          </a:p>
        </p:txBody>
      </p:sp>
      <p:sp>
        <p:nvSpPr>
          <p:cNvPr id="21" name="TextBox 20">
            <a:extLst>
              <a:ext uri="{FF2B5EF4-FFF2-40B4-BE49-F238E27FC236}">
                <a16:creationId xmlns:a16="http://schemas.microsoft.com/office/drawing/2014/main" id="{F21C1375-92D0-4EA4-A5AB-C2E6D29D38F1}"/>
              </a:ext>
            </a:extLst>
          </p:cNvPr>
          <p:cNvSpPr txBox="1"/>
          <p:nvPr/>
        </p:nvSpPr>
        <p:spPr>
          <a:xfrm>
            <a:off x="4745240" y="5539672"/>
            <a:ext cx="2772195" cy="266194"/>
          </a:xfrm>
          <a:prstGeom prst="rect">
            <a:avLst/>
          </a:prstGeom>
          <a:noFill/>
        </p:spPr>
        <p:txBody>
          <a:bodyPr wrap="square" lIns="25130" tIns="25130" rIns="25130" bIns="25130" rtlCol="0">
            <a:spAutoFit/>
          </a:bodyPr>
          <a:lstStyle/>
          <a:p>
            <a:pPr marL="0" indent="0" algn="ctr">
              <a:buNone/>
            </a:pPr>
            <a:r>
              <a:rPr lang="en-US" sz="1400" b="1">
                <a:solidFill>
                  <a:srgbClr val="007932"/>
                </a:solidFill>
              </a:rPr>
              <a:t>Potential to create promoter</a:t>
            </a:r>
          </a:p>
        </p:txBody>
      </p:sp>
      <p:sp>
        <p:nvSpPr>
          <p:cNvPr id="23" name="btfpBulletedList724501">
            <a:extLst>
              <a:ext uri="{FF2B5EF4-FFF2-40B4-BE49-F238E27FC236}">
                <a16:creationId xmlns:a16="http://schemas.microsoft.com/office/drawing/2014/main" id="{A1227C03-9813-4644-827F-3B4E347E9F17}"/>
              </a:ext>
            </a:extLst>
          </p:cNvPr>
          <p:cNvSpPr txBox="1"/>
          <p:nvPr>
            <p:custDataLst>
              <p:tags r:id="rId2"/>
            </p:custDataLst>
          </p:nvPr>
        </p:nvSpPr>
        <p:spPr bwMode="gray">
          <a:xfrm>
            <a:off x="1400294" y="1782186"/>
            <a:ext cx="1733758" cy="919089"/>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generally are only noticed when they go wrong, and are extremely inconvenient/ irritating when they do </a:t>
            </a:r>
          </a:p>
        </p:txBody>
      </p:sp>
      <p:sp>
        <p:nvSpPr>
          <p:cNvPr id="24" name="btfpBulletedList724501">
            <a:extLst>
              <a:ext uri="{FF2B5EF4-FFF2-40B4-BE49-F238E27FC236}">
                <a16:creationId xmlns:a16="http://schemas.microsoft.com/office/drawing/2014/main" id="{3A3B631D-FB4A-4327-BDF8-2AD844D3D04C}"/>
              </a:ext>
            </a:extLst>
          </p:cNvPr>
          <p:cNvSpPr txBox="1"/>
          <p:nvPr>
            <p:custDataLst>
              <p:tags r:id="rId3"/>
            </p:custDataLst>
          </p:nvPr>
        </p:nvSpPr>
        <p:spPr bwMode="gray">
          <a:xfrm>
            <a:off x="6409487" y="1727627"/>
            <a:ext cx="2072197" cy="1411531"/>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can make or break consumer perceptions, creating either a promoter or detractor depending on experience; key opportunities to serve</a:t>
            </a:r>
          </a:p>
          <a:p>
            <a:pPr marL="0" indent="0">
              <a:buNone/>
            </a:pPr>
            <a:endParaRPr lang="en-US" sz="1100">
              <a:solidFill>
                <a:srgbClr val="000000"/>
              </a:solidFill>
            </a:endParaRPr>
          </a:p>
        </p:txBody>
      </p:sp>
      <p:sp>
        <p:nvSpPr>
          <p:cNvPr id="25" name="btfpBulletedList724501">
            <a:extLst>
              <a:ext uri="{FF2B5EF4-FFF2-40B4-BE49-F238E27FC236}">
                <a16:creationId xmlns:a16="http://schemas.microsoft.com/office/drawing/2014/main" id="{FC3011F4-1BFF-4902-87A9-59043260B821}"/>
              </a:ext>
            </a:extLst>
          </p:cNvPr>
          <p:cNvSpPr txBox="1"/>
          <p:nvPr>
            <p:custDataLst>
              <p:tags r:id="rId4"/>
            </p:custDataLst>
          </p:nvPr>
        </p:nvSpPr>
        <p:spPr bwMode="gray">
          <a:xfrm>
            <a:off x="1400294" y="3664383"/>
            <a:ext cx="1733758" cy="580534"/>
          </a:xfrm>
          <a:prstGeom prst="rect">
            <a:avLst/>
          </a:prstGeom>
          <a:noFill/>
        </p:spPr>
        <p:txBody>
          <a:bodyPr vert="horz" wrap="square" lIns="36000" tIns="36000" rIns="36000" bIns="36000" rtlCol="0">
            <a:spAutoFit/>
          </a:bodyPr>
          <a:lstStyle/>
          <a:p>
            <a:pPr marL="0" indent="0">
              <a:buNone/>
            </a:pPr>
            <a:r>
              <a:rPr lang="en-US" sz="1100">
                <a:solidFill>
                  <a:srgbClr val="000000"/>
                </a:solidFill>
              </a:rPr>
              <a:t>Routine, simple episodes that consumers generally expect to be done right</a:t>
            </a:r>
          </a:p>
        </p:txBody>
      </p:sp>
      <p:sp>
        <p:nvSpPr>
          <p:cNvPr id="26" name="btfpBulletedList724501">
            <a:extLst>
              <a:ext uri="{FF2B5EF4-FFF2-40B4-BE49-F238E27FC236}">
                <a16:creationId xmlns:a16="http://schemas.microsoft.com/office/drawing/2014/main" id="{701EBE3E-FE61-4F58-8139-FF282EA176C2}"/>
              </a:ext>
            </a:extLst>
          </p:cNvPr>
          <p:cNvSpPr txBox="1"/>
          <p:nvPr>
            <p:custDataLst>
              <p:tags r:id="rId5"/>
            </p:custDataLst>
          </p:nvPr>
        </p:nvSpPr>
        <p:spPr bwMode="gray">
          <a:xfrm>
            <a:off x="6387539" y="3587482"/>
            <a:ext cx="2094145" cy="1088366"/>
          </a:xfrm>
          <a:prstGeom prst="rect">
            <a:avLst/>
          </a:prstGeom>
          <a:noFill/>
        </p:spPr>
        <p:txBody>
          <a:bodyPr vert="horz" wrap="square" lIns="36000" tIns="36000" rIns="36000" bIns="36000" rtlCol="0">
            <a:spAutoFit/>
          </a:bodyPr>
          <a:lstStyle/>
          <a:p>
            <a:pPr marL="0" indent="0">
              <a:buNone/>
            </a:pPr>
            <a:r>
              <a:rPr lang="en-US" sz="1100">
                <a:solidFill>
                  <a:srgbClr val="000000"/>
                </a:solidFill>
              </a:rPr>
              <a:t>Episodes that are not generally expected and so can strengthen consumer relationships if executed correctly; necessitate active anticipation of needs</a:t>
            </a:r>
          </a:p>
        </p:txBody>
      </p:sp>
      <p:sp>
        <p:nvSpPr>
          <p:cNvPr id="27" name="Rectangle 26">
            <a:extLst>
              <a:ext uri="{FF2B5EF4-FFF2-40B4-BE49-F238E27FC236}">
                <a16:creationId xmlns:a16="http://schemas.microsoft.com/office/drawing/2014/main" id="{58573BA8-F39D-4FFB-81D4-5AA618E851DB}"/>
              </a:ext>
            </a:extLst>
          </p:cNvPr>
          <p:cNvSpPr/>
          <p:nvPr/>
        </p:nvSpPr>
        <p:spPr>
          <a:xfrm>
            <a:off x="9604335" y="3977659"/>
            <a:ext cx="1544739" cy="1277273"/>
          </a:xfrm>
          <a:prstGeom prst="rect">
            <a:avLst/>
          </a:prstGeom>
        </p:spPr>
        <p:txBody>
          <a:bodyPr wrap="square">
            <a:spAutoFit/>
          </a:bodyPr>
          <a:lstStyle/>
          <a:p>
            <a:pPr marL="0" indent="0">
              <a:spcBef>
                <a:spcPts val="600"/>
              </a:spcBef>
              <a:buNone/>
            </a:pPr>
            <a:r>
              <a:rPr lang="en-US" sz="1100">
                <a:solidFill>
                  <a:srgbClr val="000000"/>
                </a:solidFill>
              </a:rPr>
              <a:t>Optimize frequency; deliver best-in-class experience; look for opportunities to innovate the experience to elevate it</a:t>
            </a:r>
          </a:p>
        </p:txBody>
      </p:sp>
      <p:sp>
        <p:nvSpPr>
          <p:cNvPr id="28" name="Rectangle 27">
            <a:extLst>
              <a:ext uri="{FF2B5EF4-FFF2-40B4-BE49-F238E27FC236}">
                <a16:creationId xmlns:a16="http://schemas.microsoft.com/office/drawing/2014/main" id="{2253EA1C-2857-4870-94BC-71F5A865905F}"/>
              </a:ext>
            </a:extLst>
          </p:cNvPr>
          <p:cNvSpPr/>
          <p:nvPr/>
        </p:nvSpPr>
        <p:spPr>
          <a:xfrm>
            <a:off x="4256975" y="3977659"/>
            <a:ext cx="1991097" cy="1384995"/>
          </a:xfrm>
          <a:prstGeom prst="rect">
            <a:avLst/>
          </a:prstGeom>
        </p:spPr>
        <p:txBody>
          <a:bodyPr wrap="square">
            <a:spAutoFit/>
          </a:bodyPr>
          <a:lstStyle/>
          <a:p>
            <a:pPr marL="0" indent="0">
              <a:spcBef>
                <a:spcPts val="600"/>
              </a:spcBef>
              <a:buNone/>
            </a:pPr>
            <a:r>
              <a:rPr lang="en-US" sz="1050">
                <a:solidFill>
                  <a:srgbClr val="000000"/>
                </a:solidFill>
              </a:rPr>
              <a:t>Be at parity with competition (at a minimum) and ensure experience is easy; digitalize episodes amenable to self-service; step-change improvements can shift right (at least temporarily)</a:t>
            </a:r>
            <a:endParaRPr lang="en-US" sz="800">
              <a:solidFill>
                <a:srgbClr val="000000"/>
              </a:solidFill>
            </a:endParaRPr>
          </a:p>
        </p:txBody>
      </p:sp>
      <p:sp>
        <p:nvSpPr>
          <p:cNvPr id="29" name="Rectangle 28">
            <a:extLst>
              <a:ext uri="{FF2B5EF4-FFF2-40B4-BE49-F238E27FC236}">
                <a16:creationId xmlns:a16="http://schemas.microsoft.com/office/drawing/2014/main" id="{5D59DDFA-F32D-4B1F-AF36-E0FCE46896B0}"/>
              </a:ext>
            </a:extLst>
          </p:cNvPr>
          <p:cNvSpPr/>
          <p:nvPr/>
        </p:nvSpPr>
        <p:spPr>
          <a:xfrm>
            <a:off x="4256974" y="2156935"/>
            <a:ext cx="1991097" cy="1277273"/>
          </a:xfrm>
          <a:prstGeom prst="rect">
            <a:avLst/>
          </a:prstGeom>
        </p:spPr>
        <p:txBody>
          <a:bodyPr wrap="square">
            <a:spAutoFit/>
          </a:bodyPr>
          <a:lstStyle/>
          <a:p>
            <a:pPr marL="0" indent="0">
              <a:spcBef>
                <a:spcPts val="600"/>
              </a:spcBef>
              <a:buNone/>
            </a:pPr>
            <a:r>
              <a:rPr lang="en-US" sz="1100">
                <a:solidFill>
                  <a:srgbClr val="000000"/>
                </a:solidFill>
              </a:rPr>
              <a:t>Minimize associated interactions (reduce occurrence); neutralize anger; minimize risk of a “miss” by keeping human interaction and treating with empathy </a:t>
            </a:r>
          </a:p>
        </p:txBody>
      </p:sp>
      <p:sp>
        <p:nvSpPr>
          <p:cNvPr id="30" name="Rectangle 29">
            <a:extLst>
              <a:ext uri="{FF2B5EF4-FFF2-40B4-BE49-F238E27FC236}">
                <a16:creationId xmlns:a16="http://schemas.microsoft.com/office/drawing/2014/main" id="{D87618A5-C3DB-411C-8EBF-5B1FB67BAC22}"/>
              </a:ext>
            </a:extLst>
          </p:cNvPr>
          <p:cNvSpPr/>
          <p:nvPr/>
        </p:nvSpPr>
        <p:spPr>
          <a:xfrm>
            <a:off x="9604335" y="2156935"/>
            <a:ext cx="1556468" cy="1107996"/>
          </a:xfrm>
          <a:prstGeom prst="rect">
            <a:avLst/>
          </a:prstGeom>
        </p:spPr>
        <p:txBody>
          <a:bodyPr wrap="square">
            <a:spAutoFit/>
          </a:bodyPr>
          <a:lstStyle/>
          <a:p>
            <a:pPr marL="0" indent="0">
              <a:spcBef>
                <a:spcPts val="600"/>
              </a:spcBef>
              <a:buNone/>
            </a:pPr>
            <a:r>
              <a:rPr lang="en-US" sz="1100">
                <a:solidFill>
                  <a:srgbClr val="000000"/>
                </a:solidFill>
              </a:rPr>
              <a:t>Optimize episode to amplify positive experience; minimize risk of a “miss” by keeping human interaction</a:t>
            </a:r>
          </a:p>
        </p:txBody>
      </p:sp>
      <p:sp>
        <p:nvSpPr>
          <p:cNvPr id="22" name="TextBox 21">
            <a:extLst>
              <a:ext uri="{FF2B5EF4-FFF2-40B4-BE49-F238E27FC236}">
                <a16:creationId xmlns:a16="http://schemas.microsoft.com/office/drawing/2014/main" id="{AE63DC4F-310A-44D7-9992-BBFAAD80267F}"/>
              </a:ext>
            </a:extLst>
          </p:cNvPr>
          <p:cNvSpPr txBox="1"/>
          <p:nvPr/>
        </p:nvSpPr>
        <p:spPr>
          <a:xfrm rot="16200000">
            <a:off x="-662802" y="3401252"/>
            <a:ext cx="2980595" cy="266194"/>
          </a:xfrm>
          <a:prstGeom prst="rect">
            <a:avLst/>
          </a:prstGeom>
          <a:solidFill>
            <a:srgbClr val="FFFFFF"/>
          </a:solidFill>
        </p:spPr>
        <p:txBody>
          <a:bodyPr wrap="square" lIns="25130" tIns="25130" rIns="25130" bIns="25130" rtlCol="0">
            <a:spAutoFit/>
          </a:bodyPr>
          <a:lstStyle/>
          <a:p>
            <a:pPr marL="0" indent="0" algn="ctr">
              <a:buNone/>
            </a:pPr>
            <a:r>
              <a:rPr lang="en-US" sz="1400" b="1">
                <a:solidFill>
                  <a:srgbClr val="CC0000"/>
                </a:solidFill>
              </a:rPr>
              <a:t>Potential to create detractor</a:t>
            </a:r>
          </a:p>
        </p:txBody>
      </p:sp>
      <p:cxnSp>
        <p:nvCxnSpPr>
          <p:cNvPr id="34" name="Straight Arrow Connector 33">
            <a:extLst>
              <a:ext uri="{FF2B5EF4-FFF2-40B4-BE49-F238E27FC236}">
                <a16:creationId xmlns:a16="http://schemas.microsoft.com/office/drawing/2014/main" id="{A1022591-BDE4-4CFC-978F-11E256BAF19D}"/>
              </a:ext>
            </a:extLst>
          </p:cNvPr>
          <p:cNvCxnSpPr>
            <a:cxnSpLocks/>
          </p:cNvCxnSpPr>
          <p:nvPr/>
        </p:nvCxnSpPr>
        <p:spPr bwMode="gray">
          <a:xfrm flipH="1">
            <a:off x="1336726" y="5443577"/>
            <a:ext cx="9655124" cy="0"/>
          </a:xfrm>
          <a:prstGeom prst="straightConnector1">
            <a:avLst/>
          </a:prstGeom>
          <a:ln w="38100" cap="flat" cmpd="sng" algn="ctr">
            <a:solidFill>
              <a:srgbClr val="007932"/>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41" name="btfpSequenceArrow585100">
            <a:extLst>
              <a:ext uri="{FF2B5EF4-FFF2-40B4-BE49-F238E27FC236}">
                <a16:creationId xmlns:a16="http://schemas.microsoft.com/office/drawing/2014/main" id="{BA94FC2C-A2DF-4BA6-BDB4-5D7CE3F6B23C}"/>
              </a:ext>
            </a:extLst>
          </p:cNvPr>
          <p:cNvSpPr/>
          <p:nvPr/>
        </p:nvSpPr>
        <p:spPr bwMode="gray">
          <a:xfrm>
            <a:off x="3172852" y="2117526"/>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0" name="btfpSequenceArrow585100">
            <a:extLst>
              <a:ext uri="{FF2B5EF4-FFF2-40B4-BE49-F238E27FC236}">
                <a16:creationId xmlns:a16="http://schemas.microsoft.com/office/drawing/2014/main" id="{086F33A4-B22D-4304-A351-2848E4A1BE8B}"/>
              </a:ext>
            </a:extLst>
          </p:cNvPr>
          <p:cNvSpPr/>
          <p:nvPr/>
        </p:nvSpPr>
        <p:spPr bwMode="gray">
          <a:xfrm>
            <a:off x="8546139" y="3980504"/>
            <a:ext cx="252254"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3" name="btfpSequenceArrow585100">
            <a:extLst>
              <a:ext uri="{FF2B5EF4-FFF2-40B4-BE49-F238E27FC236}">
                <a16:creationId xmlns:a16="http://schemas.microsoft.com/office/drawing/2014/main" id="{22069A12-896D-43ED-B71E-F898D6A33B9F}"/>
              </a:ext>
            </a:extLst>
          </p:cNvPr>
          <p:cNvSpPr/>
          <p:nvPr/>
        </p:nvSpPr>
        <p:spPr bwMode="gray">
          <a:xfrm>
            <a:off x="3172852" y="3980504"/>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82" name="btfpSequenceArrow585100">
            <a:extLst>
              <a:ext uri="{FF2B5EF4-FFF2-40B4-BE49-F238E27FC236}">
                <a16:creationId xmlns:a16="http://schemas.microsoft.com/office/drawing/2014/main" id="{3AD1ED36-E27E-43A9-9A62-4D70B98EF929}"/>
              </a:ext>
            </a:extLst>
          </p:cNvPr>
          <p:cNvSpPr/>
          <p:nvPr/>
        </p:nvSpPr>
        <p:spPr bwMode="gray">
          <a:xfrm>
            <a:off x="8544004" y="2156935"/>
            <a:ext cx="252255" cy="972980"/>
          </a:xfrm>
          <a:custGeom>
            <a:avLst/>
            <a:gdLst/>
            <a:ahLst/>
            <a:cxnLst/>
            <a:rect l="0" t="0" r="0" b="0"/>
            <a:pathLst>
              <a:path w="252255" h="972980">
                <a:moveTo>
                  <a:pt x="38100" y="0"/>
                </a:moveTo>
                <a:lnTo>
                  <a:pt x="252254" y="486489"/>
                </a:lnTo>
                <a:lnTo>
                  <a:pt x="38100" y="972979"/>
                </a:lnTo>
                <a:lnTo>
                  <a:pt x="0" y="972979"/>
                </a:lnTo>
                <a:lnTo>
                  <a:pt x="214154" y="486489"/>
                </a:lnTo>
                <a:lnTo>
                  <a:pt x="0" y="0"/>
                </a:lnTo>
              </a:path>
            </a:pathLst>
          </a:custGeom>
          <a:solidFill>
            <a:schemeClr val="bg1"/>
          </a:solidFill>
          <a:ln w="9525" cap="flat">
            <a:solidFill>
              <a:schemeClr val="bg1"/>
            </a:solidFill>
            <a:miter lim="800000"/>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lnSpc>
                <a:spcPct val="0"/>
              </a:lnSpc>
            </a:pPr>
            <a:endParaRPr lang="en-US" sz="1400"/>
          </a:p>
        </p:txBody>
      </p:sp>
      <p:sp>
        <p:nvSpPr>
          <p:cNvPr id="46" name="Rectangle 45">
            <a:extLst>
              <a:ext uri="{FF2B5EF4-FFF2-40B4-BE49-F238E27FC236}">
                <a16:creationId xmlns:a16="http://schemas.microsoft.com/office/drawing/2014/main" id="{2006C158-3A43-4A4C-B787-70D424AE0EFD}"/>
              </a:ext>
            </a:extLst>
          </p:cNvPr>
          <p:cNvSpPr/>
          <p:nvPr/>
        </p:nvSpPr>
        <p:spPr bwMode="gray">
          <a:xfrm>
            <a:off x="3597083" y="3688249"/>
            <a:ext cx="2570490" cy="266266"/>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rgbClr val="000000"/>
                </a:solidFill>
              </a:rPr>
              <a:t>Action:</a:t>
            </a:r>
          </a:p>
        </p:txBody>
      </p:sp>
      <p:sp>
        <p:nvSpPr>
          <p:cNvPr id="48" name="Rectangle 47">
            <a:extLst>
              <a:ext uri="{FF2B5EF4-FFF2-40B4-BE49-F238E27FC236}">
                <a16:creationId xmlns:a16="http://schemas.microsoft.com/office/drawing/2014/main" id="{8532D351-6BC1-4135-AF13-A3FD5765884D}"/>
              </a:ext>
            </a:extLst>
          </p:cNvPr>
          <p:cNvSpPr/>
          <p:nvPr/>
        </p:nvSpPr>
        <p:spPr bwMode="gray">
          <a:xfrm>
            <a:off x="8927306" y="3688249"/>
            <a:ext cx="2221769" cy="266266"/>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rgbClr val="000000"/>
                </a:solidFill>
              </a:rPr>
              <a:t>Action:</a:t>
            </a:r>
          </a:p>
        </p:txBody>
      </p:sp>
      <p:sp>
        <p:nvSpPr>
          <p:cNvPr id="49" name="Rectangle 48">
            <a:extLst>
              <a:ext uri="{FF2B5EF4-FFF2-40B4-BE49-F238E27FC236}">
                <a16:creationId xmlns:a16="http://schemas.microsoft.com/office/drawing/2014/main" id="{4B3AA961-312D-47CF-AE9F-C37BF8D01E7F}"/>
              </a:ext>
            </a:extLst>
          </p:cNvPr>
          <p:cNvSpPr/>
          <p:nvPr/>
        </p:nvSpPr>
        <p:spPr bwMode="gray">
          <a:xfrm>
            <a:off x="3597083" y="1863857"/>
            <a:ext cx="2570490" cy="266266"/>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rgbClr val="000000"/>
                </a:solidFill>
              </a:rPr>
              <a:t>Action:</a:t>
            </a:r>
          </a:p>
        </p:txBody>
      </p:sp>
      <p:sp>
        <p:nvSpPr>
          <p:cNvPr id="50" name="Rectangle 49">
            <a:extLst>
              <a:ext uri="{FF2B5EF4-FFF2-40B4-BE49-F238E27FC236}">
                <a16:creationId xmlns:a16="http://schemas.microsoft.com/office/drawing/2014/main" id="{C5D9C0A5-C67D-45AF-9AE3-F2FA406CF9FF}"/>
              </a:ext>
            </a:extLst>
          </p:cNvPr>
          <p:cNvSpPr/>
          <p:nvPr/>
        </p:nvSpPr>
        <p:spPr bwMode="gray">
          <a:xfrm>
            <a:off x="8927306" y="1863857"/>
            <a:ext cx="2221768" cy="266266"/>
          </a:xfrm>
          <a:prstGeom prst="rect">
            <a:avLst/>
          </a:prstGeom>
          <a:solidFill>
            <a:schemeClr val="bg1"/>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200" b="1" i="1">
                <a:solidFill>
                  <a:srgbClr val="000000"/>
                </a:solidFill>
              </a:rPr>
              <a:t>Action:</a:t>
            </a:r>
          </a:p>
        </p:txBody>
      </p:sp>
      <p:grpSp>
        <p:nvGrpSpPr>
          <p:cNvPr id="61" name="btfpConclusionArrow608634">
            <a:extLst>
              <a:ext uri="{FF2B5EF4-FFF2-40B4-BE49-F238E27FC236}">
                <a16:creationId xmlns:a16="http://schemas.microsoft.com/office/drawing/2014/main" id="{53E0B396-33DD-48AA-A2C2-EA0C95BA0F90}"/>
              </a:ext>
            </a:extLst>
          </p:cNvPr>
          <p:cNvGrpSpPr/>
          <p:nvPr>
            <p:custDataLst>
              <p:tags r:id="rId6"/>
            </p:custDataLst>
          </p:nvPr>
        </p:nvGrpSpPr>
        <p:grpSpPr>
          <a:xfrm>
            <a:off x="685800" y="5853882"/>
            <a:ext cx="10972800" cy="794134"/>
            <a:chOff x="-221371" y="909638"/>
            <a:chExt cx="10972800" cy="794134"/>
          </a:xfrm>
        </p:grpSpPr>
        <p:sp>
          <p:nvSpPr>
            <p:cNvPr id="53" name="btfpConclusionArrowText608634">
              <a:extLst>
                <a:ext uri="{FF2B5EF4-FFF2-40B4-BE49-F238E27FC236}">
                  <a16:creationId xmlns:a16="http://schemas.microsoft.com/office/drawing/2014/main" id="{D2137A9B-137F-4275-B0A2-45CD98F4CF8C}"/>
                </a:ext>
              </a:extLst>
            </p:cNvPr>
            <p:cNvSpPr txBox="1"/>
            <p:nvPr/>
          </p:nvSpPr>
          <p:spPr bwMode="gray">
            <a:xfrm>
              <a:off x="-221371" y="1270000"/>
              <a:ext cx="10972800" cy="433772"/>
            </a:xfrm>
            <a:prstGeom prst="rect">
              <a:avLst/>
            </a:prstGeom>
            <a:noFill/>
          </p:spPr>
          <p:txBody>
            <a:bodyPr vert="horz" wrap="square" lIns="36036" tIns="36036" rIns="36036" bIns="180181" rtlCol="0" anchor="ctr">
              <a:spAutoFit/>
            </a:bodyPr>
            <a:lstStyle/>
            <a:p>
              <a:pPr marL="0" indent="0" algn="ctr">
                <a:spcBef>
                  <a:spcPts val="0"/>
                </a:spcBef>
                <a:buNone/>
              </a:pPr>
              <a:r>
                <a:rPr lang="en-US" sz="1400" b="1">
                  <a:solidFill>
                    <a:srgbClr val="0D4877"/>
                  </a:solidFill>
                </a:rPr>
                <a:t>Fix table stakes now and start investing behind magical moments, knowing they’ll take longer to build </a:t>
              </a:r>
            </a:p>
          </p:txBody>
        </p:sp>
        <p:sp>
          <p:nvSpPr>
            <p:cNvPr id="58" name="btfpConclusionArrowPointer608634">
              <a:extLst>
                <a:ext uri="{FF2B5EF4-FFF2-40B4-BE49-F238E27FC236}">
                  <a16:creationId xmlns:a16="http://schemas.microsoft.com/office/drawing/2014/main" id="{34842C77-3403-4AB7-BB98-EECDED6B541E}"/>
                </a:ext>
              </a:extLst>
            </p:cNvPr>
            <p:cNvSpPr/>
            <p:nvPr/>
          </p:nvSpPr>
          <p:spPr bwMode="gray">
            <a:xfrm>
              <a:off x="4832594" y="909638"/>
              <a:ext cx="864870" cy="360362"/>
            </a:xfrm>
            <a:prstGeom prst="downArrow">
              <a:avLst>
                <a:gd name="adj1" fmla="val 50000"/>
                <a:gd name="adj2" fmla="val 70000"/>
              </a:avLst>
            </a:prstGeom>
            <a:noFill/>
            <a:ln w="9525" cmpd="sng">
              <a:solidFill>
                <a:srgbClr val="0D4877"/>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cxnSp>
          <p:nvCxnSpPr>
            <p:cNvPr id="59" name="btfpConclusionArrowLineLeft608634">
              <a:extLst>
                <a:ext uri="{FF2B5EF4-FFF2-40B4-BE49-F238E27FC236}">
                  <a16:creationId xmlns:a16="http://schemas.microsoft.com/office/drawing/2014/main" id="{717481CE-51AA-4A41-AB85-A5B5A2045E83}"/>
                </a:ext>
              </a:extLst>
            </p:cNvPr>
            <p:cNvCxnSpPr/>
            <p:nvPr/>
          </p:nvCxnSpPr>
          <p:spPr bwMode="gray">
            <a:xfrm>
              <a:off x="-221371"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60" name="btfpConclusionArrowLineRight608634">
              <a:extLst>
                <a:ext uri="{FF2B5EF4-FFF2-40B4-BE49-F238E27FC236}">
                  <a16:creationId xmlns:a16="http://schemas.microsoft.com/office/drawing/2014/main" id="{013AA4D9-F6C0-4BFB-BC71-9EBAC5350A35}"/>
                </a:ext>
              </a:extLst>
            </p:cNvPr>
            <p:cNvCxnSpPr/>
            <p:nvPr/>
          </p:nvCxnSpPr>
          <p:spPr bwMode="gray">
            <a:xfrm>
              <a:off x="5610977" y="1149999"/>
              <a:ext cx="5140452" cy="0"/>
            </a:xfrm>
            <a:prstGeom prst="line">
              <a:avLst/>
            </a:prstGeom>
            <a:ln w="9525" cap="flat" cmpd="sng">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 name="Rectangle 2">
            <a:extLst>
              <a:ext uri="{FF2B5EF4-FFF2-40B4-BE49-F238E27FC236}">
                <a16:creationId xmlns:a16="http://schemas.microsoft.com/office/drawing/2014/main" id="{8D36CEB6-6ED4-D123-C56B-2A9A31203576}"/>
              </a:ext>
            </a:extLst>
          </p:cNvPr>
          <p:cNvSpPr/>
          <p:nvPr/>
        </p:nvSpPr>
        <p:spPr bwMode="gray">
          <a:xfrm>
            <a:off x="3597083" y="2220434"/>
            <a:ext cx="667189" cy="418601"/>
          </a:xfrm>
          <a:prstGeom prst="rect">
            <a:avLst/>
          </a:prstGeom>
          <a:solidFill>
            <a:srgbClr val="FD5D3B"/>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Fix the basics</a:t>
            </a:r>
          </a:p>
        </p:txBody>
      </p:sp>
      <p:sp>
        <p:nvSpPr>
          <p:cNvPr id="4" name="Rectangle 3">
            <a:extLst>
              <a:ext uri="{FF2B5EF4-FFF2-40B4-BE49-F238E27FC236}">
                <a16:creationId xmlns:a16="http://schemas.microsoft.com/office/drawing/2014/main" id="{A365B9D3-64C1-11AB-6C74-8482EEF02D94}"/>
              </a:ext>
            </a:extLst>
          </p:cNvPr>
          <p:cNvSpPr/>
          <p:nvPr/>
        </p:nvSpPr>
        <p:spPr bwMode="gray">
          <a:xfrm>
            <a:off x="3597083" y="2692009"/>
            <a:ext cx="667189" cy="418601"/>
          </a:xfrm>
          <a:prstGeom prst="rect">
            <a:avLst/>
          </a:prstGeom>
          <a:solidFill>
            <a:srgbClr val="02C3F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Be at parity</a:t>
            </a:r>
          </a:p>
        </p:txBody>
      </p:sp>
      <p:sp>
        <p:nvSpPr>
          <p:cNvPr id="5" name="Rectangle 4">
            <a:extLst>
              <a:ext uri="{FF2B5EF4-FFF2-40B4-BE49-F238E27FC236}">
                <a16:creationId xmlns:a16="http://schemas.microsoft.com/office/drawing/2014/main" id="{B74A5243-CF59-CF66-EAC5-091D8C13D8B6}"/>
              </a:ext>
            </a:extLst>
          </p:cNvPr>
          <p:cNvSpPr/>
          <p:nvPr/>
        </p:nvSpPr>
        <p:spPr bwMode="gray">
          <a:xfrm>
            <a:off x="3597083" y="4029853"/>
            <a:ext cx="667189" cy="418601"/>
          </a:xfrm>
          <a:prstGeom prst="rect">
            <a:avLst/>
          </a:prstGeom>
          <a:solidFill>
            <a:srgbClr val="FD5D3B"/>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Fix the basics</a:t>
            </a:r>
          </a:p>
        </p:txBody>
      </p:sp>
      <p:sp>
        <p:nvSpPr>
          <p:cNvPr id="6" name="Rectangle 5">
            <a:extLst>
              <a:ext uri="{FF2B5EF4-FFF2-40B4-BE49-F238E27FC236}">
                <a16:creationId xmlns:a16="http://schemas.microsoft.com/office/drawing/2014/main" id="{85C677AB-10AD-CCAF-D907-5C2DA2D921FF}"/>
              </a:ext>
            </a:extLst>
          </p:cNvPr>
          <p:cNvSpPr/>
          <p:nvPr/>
        </p:nvSpPr>
        <p:spPr bwMode="gray">
          <a:xfrm>
            <a:off x="3597083" y="4501428"/>
            <a:ext cx="667189" cy="418601"/>
          </a:xfrm>
          <a:prstGeom prst="rect">
            <a:avLst/>
          </a:prstGeom>
          <a:solidFill>
            <a:srgbClr val="02C3F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Be at parity</a:t>
            </a:r>
          </a:p>
        </p:txBody>
      </p:sp>
      <p:sp>
        <p:nvSpPr>
          <p:cNvPr id="7" name="Rectangle 6">
            <a:extLst>
              <a:ext uri="{FF2B5EF4-FFF2-40B4-BE49-F238E27FC236}">
                <a16:creationId xmlns:a16="http://schemas.microsoft.com/office/drawing/2014/main" id="{8EA9C0E4-50A2-D491-4949-A91B973B6F7E}"/>
              </a:ext>
            </a:extLst>
          </p:cNvPr>
          <p:cNvSpPr/>
          <p:nvPr/>
        </p:nvSpPr>
        <p:spPr bwMode="gray">
          <a:xfrm>
            <a:off x="8927306" y="2708854"/>
            <a:ext cx="667189" cy="418601"/>
          </a:xfrm>
          <a:prstGeom prst="rect">
            <a:avLst/>
          </a:prstGeom>
          <a:solidFill>
            <a:srgbClr val="2474BB"/>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Innovate</a:t>
            </a:r>
          </a:p>
        </p:txBody>
      </p:sp>
      <p:sp>
        <p:nvSpPr>
          <p:cNvPr id="8" name="Rectangle 7">
            <a:extLst>
              <a:ext uri="{FF2B5EF4-FFF2-40B4-BE49-F238E27FC236}">
                <a16:creationId xmlns:a16="http://schemas.microsoft.com/office/drawing/2014/main" id="{713111AB-FC86-7CDB-3986-013D7EC0DBF9}"/>
              </a:ext>
            </a:extLst>
          </p:cNvPr>
          <p:cNvSpPr/>
          <p:nvPr/>
        </p:nvSpPr>
        <p:spPr bwMode="gray">
          <a:xfrm>
            <a:off x="8927306" y="2237279"/>
            <a:ext cx="667189" cy="418601"/>
          </a:xfrm>
          <a:prstGeom prst="rect">
            <a:avLst/>
          </a:prstGeom>
          <a:solidFill>
            <a:srgbClr val="02C3F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Be at parity</a:t>
            </a:r>
          </a:p>
        </p:txBody>
      </p:sp>
      <p:sp>
        <p:nvSpPr>
          <p:cNvPr id="9" name="Rectangle 8">
            <a:extLst>
              <a:ext uri="{FF2B5EF4-FFF2-40B4-BE49-F238E27FC236}">
                <a16:creationId xmlns:a16="http://schemas.microsoft.com/office/drawing/2014/main" id="{9A50E5BD-F1F9-1EAA-9817-BEA245805D97}"/>
              </a:ext>
            </a:extLst>
          </p:cNvPr>
          <p:cNvSpPr/>
          <p:nvPr/>
        </p:nvSpPr>
        <p:spPr bwMode="gray">
          <a:xfrm>
            <a:off x="8927307" y="4501428"/>
            <a:ext cx="667188" cy="418601"/>
          </a:xfrm>
          <a:prstGeom prst="rect">
            <a:avLst/>
          </a:prstGeom>
          <a:solidFill>
            <a:srgbClr val="2474BB"/>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Innovate</a:t>
            </a:r>
          </a:p>
        </p:txBody>
      </p:sp>
      <p:sp>
        <p:nvSpPr>
          <p:cNvPr id="10" name="Rectangle 9">
            <a:extLst>
              <a:ext uri="{FF2B5EF4-FFF2-40B4-BE49-F238E27FC236}">
                <a16:creationId xmlns:a16="http://schemas.microsoft.com/office/drawing/2014/main" id="{B7D5D633-52B0-72D8-B07B-C66AA24093CD}"/>
              </a:ext>
            </a:extLst>
          </p:cNvPr>
          <p:cNvSpPr/>
          <p:nvPr/>
        </p:nvSpPr>
        <p:spPr bwMode="gray">
          <a:xfrm>
            <a:off x="8927307" y="4029853"/>
            <a:ext cx="667188" cy="418601"/>
          </a:xfrm>
          <a:prstGeom prst="rect">
            <a:avLst/>
          </a:prstGeom>
          <a:solidFill>
            <a:srgbClr val="02C3FE"/>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FFFFFF"/>
                </a:solidFill>
              </a:rPr>
              <a:t>Be at parity</a:t>
            </a:r>
          </a:p>
        </p:txBody>
      </p:sp>
      <p:sp>
        <p:nvSpPr>
          <p:cNvPr id="12" name="Rectangle 11">
            <a:extLst>
              <a:ext uri="{FF2B5EF4-FFF2-40B4-BE49-F238E27FC236}">
                <a16:creationId xmlns:a16="http://schemas.microsoft.com/office/drawing/2014/main" id="{0442F827-EC4F-9C8D-C590-9A9DD855CA22}"/>
              </a:ext>
            </a:extLst>
          </p:cNvPr>
          <p:cNvSpPr/>
          <p:nvPr/>
        </p:nvSpPr>
        <p:spPr bwMode="gray">
          <a:xfrm>
            <a:off x="1585956" y="4364918"/>
            <a:ext cx="1330926" cy="328638"/>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Make a payment online</a:t>
            </a:r>
          </a:p>
        </p:txBody>
      </p:sp>
      <p:sp>
        <p:nvSpPr>
          <p:cNvPr id="33" name="Rectangle 32">
            <a:extLst>
              <a:ext uri="{FF2B5EF4-FFF2-40B4-BE49-F238E27FC236}">
                <a16:creationId xmlns:a16="http://schemas.microsoft.com/office/drawing/2014/main" id="{EEF83929-D624-ED60-91D1-C33D67ABF475}"/>
              </a:ext>
            </a:extLst>
          </p:cNvPr>
          <p:cNvSpPr/>
          <p:nvPr/>
        </p:nvSpPr>
        <p:spPr bwMode="gray">
          <a:xfrm>
            <a:off x="1585956" y="4754202"/>
            <a:ext cx="1330926" cy="291371"/>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File/manage claims</a:t>
            </a:r>
          </a:p>
        </p:txBody>
      </p:sp>
      <p:sp>
        <p:nvSpPr>
          <p:cNvPr id="35" name="Rectangle 34">
            <a:extLst>
              <a:ext uri="{FF2B5EF4-FFF2-40B4-BE49-F238E27FC236}">
                <a16:creationId xmlns:a16="http://schemas.microsoft.com/office/drawing/2014/main" id="{9393D9E1-0806-9DB8-6029-C1646609E548}"/>
              </a:ext>
            </a:extLst>
          </p:cNvPr>
          <p:cNvSpPr/>
          <p:nvPr/>
        </p:nvSpPr>
        <p:spPr bwMode="gray">
          <a:xfrm>
            <a:off x="6580224" y="4637513"/>
            <a:ext cx="1330926" cy="288433"/>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Find a provider</a:t>
            </a:r>
          </a:p>
        </p:txBody>
      </p:sp>
      <p:sp>
        <p:nvSpPr>
          <p:cNvPr id="36" name="Rectangle 35">
            <a:extLst>
              <a:ext uri="{FF2B5EF4-FFF2-40B4-BE49-F238E27FC236}">
                <a16:creationId xmlns:a16="http://schemas.microsoft.com/office/drawing/2014/main" id="{673F2812-5E6D-78E6-9AD8-573AE4CFE29A}"/>
              </a:ext>
            </a:extLst>
          </p:cNvPr>
          <p:cNvSpPr/>
          <p:nvPr/>
        </p:nvSpPr>
        <p:spPr bwMode="gray">
          <a:xfrm>
            <a:off x="6571914" y="4967137"/>
            <a:ext cx="1330926" cy="339774"/>
          </a:xfrm>
          <a:prstGeom prst="rect">
            <a:avLst/>
          </a:prstGeom>
          <a:solidFill>
            <a:schemeClr val="bg1"/>
          </a:solidFill>
          <a:ln w="19050" cap="flat" cmpd="sng" algn="ctr">
            <a:solidFill>
              <a:schemeClr val="accent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Manage a </a:t>
            </a:r>
            <a:br>
              <a:rPr lang="en-US" sz="1100">
                <a:solidFill>
                  <a:schemeClr val="accent1"/>
                </a:solidFill>
              </a:rPr>
            </a:br>
            <a:r>
              <a:rPr lang="en-US" sz="1100">
                <a:solidFill>
                  <a:schemeClr val="accent1"/>
                </a:solidFill>
              </a:rPr>
              <a:t>health condition</a:t>
            </a:r>
          </a:p>
        </p:txBody>
      </p:sp>
      <p:sp>
        <p:nvSpPr>
          <p:cNvPr id="31" name="Rectangle 30">
            <a:extLst>
              <a:ext uri="{FF2B5EF4-FFF2-40B4-BE49-F238E27FC236}">
                <a16:creationId xmlns:a16="http://schemas.microsoft.com/office/drawing/2014/main" id="{AB9465B2-481E-0459-D07D-EDF488EC8B13}"/>
              </a:ext>
            </a:extLst>
          </p:cNvPr>
          <p:cNvSpPr/>
          <p:nvPr/>
        </p:nvSpPr>
        <p:spPr bwMode="gray">
          <a:xfrm>
            <a:off x="1585956" y="2966197"/>
            <a:ext cx="1330926" cy="291371"/>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Deny a claim</a:t>
            </a:r>
          </a:p>
        </p:txBody>
      </p:sp>
      <p:sp>
        <p:nvSpPr>
          <p:cNvPr id="37" name="Rectangle 36">
            <a:extLst>
              <a:ext uri="{FF2B5EF4-FFF2-40B4-BE49-F238E27FC236}">
                <a16:creationId xmlns:a16="http://schemas.microsoft.com/office/drawing/2014/main" id="{A4C151E5-90AA-C401-E80E-9E47D20FF039}"/>
              </a:ext>
            </a:extLst>
          </p:cNvPr>
          <p:cNvSpPr/>
          <p:nvPr/>
        </p:nvSpPr>
        <p:spPr bwMode="gray">
          <a:xfrm>
            <a:off x="6567587" y="2912892"/>
            <a:ext cx="1330926" cy="331551"/>
          </a:xfrm>
          <a:prstGeom prst="rect">
            <a:avLst/>
          </a:prstGeom>
          <a:solidFill>
            <a:schemeClr val="bg1"/>
          </a:solidFill>
          <a:ln w="1905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a:solidFill>
                  <a:schemeClr val="accent1"/>
                </a:solidFill>
              </a:rPr>
              <a:t>Resolve coverage or claim question</a:t>
            </a:r>
          </a:p>
        </p:txBody>
      </p:sp>
      <p:sp>
        <p:nvSpPr>
          <p:cNvPr id="15" name="Rectangle 14">
            <a:extLst>
              <a:ext uri="{FF2B5EF4-FFF2-40B4-BE49-F238E27FC236}">
                <a16:creationId xmlns:a16="http://schemas.microsoft.com/office/drawing/2014/main" id="{817050A2-F51A-38F3-03B2-A3F407E9F1E2}"/>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Where to play</a:t>
            </a:r>
          </a:p>
        </p:txBody>
      </p:sp>
    </p:spTree>
    <p:custDataLst>
      <p:tags r:id="rId1"/>
    </p:custDataLst>
    <p:extLst>
      <p:ext uri="{BB962C8B-B14F-4D97-AF65-F5344CB8AC3E}">
        <p14:creationId xmlns:p14="http://schemas.microsoft.com/office/powerpoint/2010/main" val="36410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btfpColumnIndicatorGroup2">
            <a:extLst>
              <a:ext uri="{FF2B5EF4-FFF2-40B4-BE49-F238E27FC236}">
                <a16:creationId xmlns:a16="http://schemas.microsoft.com/office/drawing/2014/main" id="{08C345CF-4259-474B-B04C-C88E74E3F3D5}"/>
              </a:ext>
            </a:extLst>
          </p:cNvPr>
          <p:cNvGrpSpPr/>
          <p:nvPr/>
        </p:nvGrpSpPr>
        <p:grpSpPr>
          <a:xfrm>
            <a:off x="0" y="6926580"/>
            <a:ext cx="12192000" cy="137160"/>
            <a:chOff x="0" y="6926580"/>
            <a:chExt cx="12192000" cy="137160"/>
          </a:xfrm>
        </p:grpSpPr>
        <p:sp>
          <p:nvSpPr>
            <p:cNvPr id="84" name="btfpColumnGapBlocker711600">
              <a:extLst>
                <a:ext uri="{FF2B5EF4-FFF2-40B4-BE49-F238E27FC236}">
                  <a16:creationId xmlns:a16="http://schemas.microsoft.com/office/drawing/2014/main" id="{C072BF97-1F02-456D-AF20-7C3654556F48}"/>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2" name="btfpColumnGapBlocker591175">
              <a:extLst>
                <a:ext uri="{FF2B5EF4-FFF2-40B4-BE49-F238E27FC236}">
                  <a16:creationId xmlns:a16="http://schemas.microsoft.com/office/drawing/2014/main" id="{B4C15E1E-A1F3-4966-AB31-FE5CA9C381C9}"/>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80" name="btfpColumnIndicator188981">
              <a:extLst>
                <a:ext uri="{FF2B5EF4-FFF2-40B4-BE49-F238E27FC236}">
                  <a16:creationId xmlns:a16="http://schemas.microsoft.com/office/drawing/2014/main" id="{E31D85BF-8225-41E1-B183-B67618570A1E}"/>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8" name="btfpColumnIndicator556039">
              <a:extLst>
                <a:ext uri="{FF2B5EF4-FFF2-40B4-BE49-F238E27FC236}">
                  <a16:creationId xmlns:a16="http://schemas.microsoft.com/office/drawing/2014/main" id="{A28C616B-9C76-43A9-AD1C-75EE2E6DBC8C}"/>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6" name="btfpColumnGapBlocker973039">
              <a:extLst>
                <a:ext uri="{FF2B5EF4-FFF2-40B4-BE49-F238E27FC236}">
                  <a16:creationId xmlns:a16="http://schemas.microsoft.com/office/drawing/2014/main" id="{CB6D0A91-344D-48BF-8257-302EA8A1426E}"/>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4" name="btfpColumnIndicator430813">
              <a:extLst>
                <a:ext uri="{FF2B5EF4-FFF2-40B4-BE49-F238E27FC236}">
                  <a16:creationId xmlns:a16="http://schemas.microsoft.com/office/drawing/2014/main" id="{41735B22-2439-46A0-89B2-24CF91CB5333}"/>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2" name="btfpColumnIndicator613799">
              <a:extLst>
                <a:ext uri="{FF2B5EF4-FFF2-40B4-BE49-F238E27FC236}">
                  <a16:creationId xmlns:a16="http://schemas.microsoft.com/office/drawing/2014/main" id="{25A77B54-806D-4EDB-AE6A-856798BA26A1}"/>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85" name="btfpColumnIndicatorGroup1">
            <a:extLst>
              <a:ext uri="{FF2B5EF4-FFF2-40B4-BE49-F238E27FC236}">
                <a16:creationId xmlns:a16="http://schemas.microsoft.com/office/drawing/2014/main" id="{F1C47297-527B-4582-91DD-26777EC419D9}"/>
              </a:ext>
            </a:extLst>
          </p:cNvPr>
          <p:cNvGrpSpPr/>
          <p:nvPr/>
        </p:nvGrpSpPr>
        <p:grpSpPr>
          <a:xfrm>
            <a:off x="0" y="-205740"/>
            <a:ext cx="12192000" cy="137160"/>
            <a:chOff x="0" y="-205740"/>
            <a:chExt cx="12192000" cy="137160"/>
          </a:xfrm>
        </p:grpSpPr>
        <p:sp>
          <p:nvSpPr>
            <p:cNvPr id="83" name="btfpColumnGapBlocker125752">
              <a:extLst>
                <a:ext uri="{FF2B5EF4-FFF2-40B4-BE49-F238E27FC236}">
                  <a16:creationId xmlns:a16="http://schemas.microsoft.com/office/drawing/2014/main" id="{E8B1B40C-2063-4F75-8744-E78B299C41AE}"/>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81" name="btfpColumnGapBlocker532471">
              <a:extLst>
                <a:ext uri="{FF2B5EF4-FFF2-40B4-BE49-F238E27FC236}">
                  <a16:creationId xmlns:a16="http://schemas.microsoft.com/office/drawing/2014/main" id="{CF263DE6-06ED-4333-A0C7-1D50826A56F4}"/>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9" name="btfpColumnIndicator846047">
              <a:extLst>
                <a:ext uri="{FF2B5EF4-FFF2-40B4-BE49-F238E27FC236}">
                  <a16:creationId xmlns:a16="http://schemas.microsoft.com/office/drawing/2014/main" id="{3E5975FA-DAC9-453D-AB67-B32609016D30}"/>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7" name="btfpColumnIndicator661161">
              <a:extLst>
                <a:ext uri="{FF2B5EF4-FFF2-40B4-BE49-F238E27FC236}">
                  <a16:creationId xmlns:a16="http://schemas.microsoft.com/office/drawing/2014/main" id="{E91CE5BE-D2A6-4B1E-82EA-EF21B993FE81}"/>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75" name="btfpColumnGapBlocker242886">
              <a:extLst>
                <a:ext uri="{FF2B5EF4-FFF2-40B4-BE49-F238E27FC236}">
                  <a16:creationId xmlns:a16="http://schemas.microsoft.com/office/drawing/2014/main" id="{5815EEC7-AFD5-4DD9-8664-3277C276235D}"/>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73" name="btfpColumnIndicator730343">
              <a:extLst>
                <a:ext uri="{FF2B5EF4-FFF2-40B4-BE49-F238E27FC236}">
                  <a16:creationId xmlns:a16="http://schemas.microsoft.com/office/drawing/2014/main" id="{786FAE66-1B41-4432-968B-E78B4B279EBE}"/>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71" name="btfpColumnIndicator164392">
              <a:extLst>
                <a:ext uri="{FF2B5EF4-FFF2-40B4-BE49-F238E27FC236}">
                  <a16:creationId xmlns:a16="http://schemas.microsoft.com/office/drawing/2014/main" id="{0E992360-66CD-4A82-ADCE-4F1239FCCE15}"/>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cxnSp>
        <p:nvCxnSpPr>
          <p:cNvPr id="32" name="Straight Arrow Connector 31">
            <a:extLst>
              <a:ext uri="{FF2B5EF4-FFF2-40B4-BE49-F238E27FC236}">
                <a16:creationId xmlns:a16="http://schemas.microsoft.com/office/drawing/2014/main" id="{65BD19C5-8DCE-4903-BC7B-8F7824AEF2B2}"/>
              </a:ext>
            </a:extLst>
          </p:cNvPr>
          <p:cNvCxnSpPr>
            <a:cxnSpLocks/>
          </p:cNvCxnSpPr>
          <p:nvPr/>
        </p:nvCxnSpPr>
        <p:spPr bwMode="gray">
          <a:xfrm>
            <a:off x="570471" y="1449029"/>
            <a:ext cx="0" cy="4785324"/>
          </a:xfrm>
          <a:prstGeom prst="straightConnector1">
            <a:avLst/>
          </a:prstGeom>
          <a:ln w="38100" cap="flat" cmpd="sng" algn="ctr">
            <a:solidFill>
              <a:srgbClr val="CC0000"/>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A1022591-BDE4-4CFC-978F-11E256BAF19D}"/>
              </a:ext>
            </a:extLst>
          </p:cNvPr>
          <p:cNvCxnSpPr>
            <a:cxnSpLocks/>
          </p:cNvCxnSpPr>
          <p:nvPr/>
        </p:nvCxnSpPr>
        <p:spPr bwMode="gray">
          <a:xfrm flipH="1">
            <a:off x="854078" y="6378850"/>
            <a:ext cx="10489423" cy="0"/>
          </a:xfrm>
          <a:prstGeom prst="straightConnector1">
            <a:avLst/>
          </a:prstGeom>
          <a:ln w="38100" cap="flat" cmpd="sng" algn="ctr">
            <a:solidFill>
              <a:srgbClr val="007932"/>
            </a:solidFill>
            <a:prstDash val="solid"/>
            <a:miter lim="800000"/>
            <a:headEnd type="arrow" w="med" len="med"/>
            <a:tailEnd type="none" w="med" len="lg"/>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FC3B11E-2B96-44EE-B10B-ADF86AA22BCB}"/>
              </a:ext>
            </a:extLst>
          </p:cNvPr>
          <p:cNvSpPr txBox="1"/>
          <p:nvPr/>
        </p:nvSpPr>
        <p:spPr>
          <a:xfrm rot="16200000">
            <a:off x="-980174" y="3416733"/>
            <a:ext cx="2646151" cy="266195"/>
          </a:xfrm>
          <a:prstGeom prst="rect">
            <a:avLst/>
          </a:prstGeom>
          <a:solidFill>
            <a:srgbClr val="FFFFFF"/>
          </a:solidFill>
        </p:spPr>
        <p:txBody>
          <a:bodyPr wrap="square" lIns="25130" tIns="25130" rIns="25130" bIns="25130" rtlCol="0">
            <a:spAutoFit/>
          </a:bodyPr>
          <a:lstStyle/>
          <a:p>
            <a:pPr marL="0" indent="0" algn="ctr">
              <a:buNone/>
            </a:pPr>
            <a:r>
              <a:rPr lang="en-US" sz="1400" b="1">
                <a:solidFill>
                  <a:srgbClr val="CC0000"/>
                </a:solidFill>
              </a:rPr>
              <a:t>Potential to create detractor</a:t>
            </a:r>
          </a:p>
        </p:txBody>
      </p:sp>
      <p:sp>
        <p:nvSpPr>
          <p:cNvPr id="39" name="TextBox 38">
            <a:extLst>
              <a:ext uri="{FF2B5EF4-FFF2-40B4-BE49-F238E27FC236}">
                <a16:creationId xmlns:a16="http://schemas.microsoft.com/office/drawing/2014/main" id="{6FC94681-EAF2-4314-9E79-99316F285B13}"/>
              </a:ext>
            </a:extLst>
          </p:cNvPr>
          <p:cNvSpPr txBox="1"/>
          <p:nvPr/>
        </p:nvSpPr>
        <p:spPr>
          <a:xfrm>
            <a:off x="445457" y="6268836"/>
            <a:ext cx="447496" cy="220028"/>
          </a:xfrm>
          <a:prstGeom prst="rect">
            <a:avLst/>
          </a:prstGeom>
          <a:noFill/>
        </p:spPr>
        <p:txBody>
          <a:bodyPr wrap="square" lIns="25130" tIns="25130" rIns="25130" bIns="25130" rtlCol="0">
            <a:spAutoFit/>
          </a:bodyPr>
          <a:lstStyle/>
          <a:p>
            <a:pPr marL="0" indent="0">
              <a:buNone/>
            </a:pPr>
            <a:r>
              <a:rPr lang="en-US" sz="1100"/>
              <a:t>Low</a:t>
            </a:r>
          </a:p>
        </p:txBody>
      </p:sp>
      <p:sp>
        <p:nvSpPr>
          <p:cNvPr id="40" name="TextBox 39">
            <a:extLst>
              <a:ext uri="{FF2B5EF4-FFF2-40B4-BE49-F238E27FC236}">
                <a16:creationId xmlns:a16="http://schemas.microsoft.com/office/drawing/2014/main" id="{A546EA77-2081-4EF4-80F6-196CD9067907}"/>
              </a:ext>
            </a:extLst>
          </p:cNvPr>
          <p:cNvSpPr txBox="1"/>
          <p:nvPr/>
        </p:nvSpPr>
        <p:spPr>
          <a:xfrm>
            <a:off x="445457" y="1208457"/>
            <a:ext cx="447496" cy="220028"/>
          </a:xfrm>
          <a:prstGeom prst="rect">
            <a:avLst/>
          </a:prstGeom>
          <a:noFill/>
        </p:spPr>
        <p:txBody>
          <a:bodyPr wrap="square" lIns="25130" tIns="25130" rIns="25130" bIns="25130" rtlCol="0">
            <a:spAutoFit/>
          </a:bodyPr>
          <a:lstStyle/>
          <a:p>
            <a:pPr marL="0" indent="0">
              <a:buNone/>
            </a:pPr>
            <a:r>
              <a:rPr lang="en-US" sz="1100"/>
              <a:t>High</a:t>
            </a:r>
          </a:p>
        </p:txBody>
      </p:sp>
      <p:sp>
        <p:nvSpPr>
          <p:cNvPr id="46" name="TextBox 45">
            <a:extLst>
              <a:ext uri="{FF2B5EF4-FFF2-40B4-BE49-F238E27FC236}">
                <a16:creationId xmlns:a16="http://schemas.microsoft.com/office/drawing/2014/main" id="{DDD1F66B-785E-4D64-AA37-A189963E0F35}"/>
              </a:ext>
            </a:extLst>
          </p:cNvPr>
          <p:cNvSpPr txBox="1"/>
          <p:nvPr/>
        </p:nvSpPr>
        <p:spPr>
          <a:xfrm>
            <a:off x="11477804" y="6244576"/>
            <a:ext cx="447496" cy="220028"/>
          </a:xfrm>
          <a:prstGeom prst="rect">
            <a:avLst/>
          </a:prstGeom>
          <a:noFill/>
        </p:spPr>
        <p:txBody>
          <a:bodyPr wrap="square" lIns="25130" tIns="25130" rIns="25130" bIns="25130" rtlCol="0">
            <a:spAutoFit/>
          </a:bodyPr>
          <a:lstStyle/>
          <a:p>
            <a:pPr marL="0" indent="0">
              <a:buNone/>
            </a:pPr>
            <a:r>
              <a:rPr lang="en-US" sz="1100"/>
              <a:t>High</a:t>
            </a:r>
          </a:p>
        </p:txBody>
      </p:sp>
      <p:cxnSp>
        <p:nvCxnSpPr>
          <p:cNvPr id="47" name="Straight Connector 46">
            <a:extLst>
              <a:ext uri="{FF2B5EF4-FFF2-40B4-BE49-F238E27FC236}">
                <a16:creationId xmlns:a16="http://schemas.microsoft.com/office/drawing/2014/main" id="{CC6A310C-2907-4782-B6DE-FB6B0DDF92EF}"/>
              </a:ext>
            </a:extLst>
          </p:cNvPr>
          <p:cNvCxnSpPr>
            <a:cxnSpLocks/>
          </p:cNvCxnSpPr>
          <p:nvPr/>
        </p:nvCxnSpPr>
        <p:spPr bwMode="gray">
          <a:xfrm>
            <a:off x="892953" y="3484029"/>
            <a:ext cx="10765647" cy="0"/>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C9AC06A-2194-4FEF-8D11-5204371DD5DD}"/>
              </a:ext>
            </a:extLst>
          </p:cNvPr>
          <p:cNvCxnSpPr>
            <a:cxnSpLocks/>
          </p:cNvCxnSpPr>
          <p:nvPr/>
        </p:nvCxnSpPr>
        <p:spPr bwMode="gray">
          <a:xfrm>
            <a:off x="6195263" y="1208457"/>
            <a:ext cx="0" cy="4880762"/>
          </a:xfrm>
          <a:prstGeom prst="line">
            <a:avLst/>
          </a:prstGeom>
          <a:ln w="9525" cap="flat">
            <a:solidFill>
              <a:schemeClr val="tx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6DA8D21D-3424-4C96-832E-2AA75C8FAD22}"/>
              </a:ext>
            </a:extLst>
          </p:cNvPr>
          <p:cNvSpPr/>
          <p:nvPr>
            <p:custDataLst>
              <p:tags r:id="rId2"/>
            </p:custDataLst>
          </p:nvPr>
        </p:nvSpPr>
        <p:spPr>
          <a:xfrm>
            <a:off x="842972" y="1326736"/>
            <a:ext cx="2461473" cy="2881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C0000"/>
                </a:solidFill>
                <a:effectLst/>
                <a:uLnTx/>
                <a:uFillTx/>
                <a:latin typeface="Arial"/>
                <a:ea typeface="+mn-ea"/>
                <a:cs typeface="+mn-cs"/>
              </a:rPr>
              <a:t>Risk for disappointment</a:t>
            </a:r>
          </a:p>
        </p:txBody>
      </p:sp>
      <p:sp>
        <p:nvSpPr>
          <p:cNvPr id="101" name="Rectangle 100">
            <a:extLst>
              <a:ext uri="{FF2B5EF4-FFF2-40B4-BE49-F238E27FC236}">
                <a16:creationId xmlns:a16="http://schemas.microsoft.com/office/drawing/2014/main" id="{4DD39A17-61C0-4CD3-BE02-299473485D0E}"/>
              </a:ext>
            </a:extLst>
          </p:cNvPr>
          <p:cNvSpPr/>
          <p:nvPr>
            <p:custDataLst>
              <p:tags r:id="rId3"/>
            </p:custDataLst>
          </p:nvPr>
        </p:nvSpPr>
        <p:spPr>
          <a:xfrm>
            <a:off x="9236560" y="1326736"/>
            <a:ext cx="2461473" cy="2881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07867"/>
                </a:solidFill>
                <a:effectLst/>
                <a:uLnTx/>
                <a:uFillTx/>
                <a:latin typeface="Arial"/>
                <a:ea typeface="+mn-ea"/>
                <a:cs typeface="+mn-cs"/>
              </a:rPr>
              <a:t>Moments of truth</a:t>
            </a:r>
          </a:p>
        </p:txBody>
      </p:sp>
      <p:sp>
        <p:nvSpPr>
          <p:cNvPr id="102" name="Rectangle 101">
            <a:extLst>
              <a:ext uri="{FF2B5EF4-FFF2-40B4-BE49-F238E27FC236}">
                <a16:creationId xmlns:a16="http://schemas.microsoft.com/office/drawing/2014/main" id="{EB1C6AE7-370D-4257-B254-4413EFF9EC88}"/>
              </a:ext>
            </a:extLst>
          </p:cNvPr>
          <p:cNvSpPr/>
          <p:nvPr>
            <p:custDataLst>
              <p:tags r:id="rId4"/>
            </p:custDataLst>
          </p:nvPr>
        </p:nvSpPr>
        <p:spPr>
          <a:xfrm>
            <a:off x="854143" y="3579461"/>
            <a:ext cx="758856" cy="50359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C0000"/>
                </a:solidFill>
                <a:effectLst/>
                <a:uLnTx/>
                <a:uFillTx/>
                <a:latin typeface="Arial"/>
                <a:ea typeface="+mn-ea"/>
                <a:cs typeface="+mn-cs"/>
              </a:rPr>
              <a:t>Table Stakes</a:t>
            </a:r>
            <a:endParaRPr kumimoji="0" lang="en-US" b="1" i="0" u="none" strike="noStrike" kern="1200" cap="none" spc="0" normalizeH="0" baseline="0" noProof="0">
              <a:ln>
                <a:noFill/>
              </a:ln>
              <a:solidFill>
                <a:srgbClr val="CC0000"/>
              </a:solidFill>
              <a:effectLst/>
              <a:uLnTx/>
              <a:uFillTx/>
              <a:latin typeface="Arial"/>
              <a:ea typeface="+mn-ea"/>
              <a:cs typeface="+mn-cs"/>
            </a:endParaRPr>
          </a:p>
        </p:txBody>
      </p:sp>
      <p:sp>
        <p:nvSpPr>
          <p:cNvPr id="103" name="Rectangle 102">
            <a:extLst>
              <a:ext uri="{FF2B5EF4-FFF2-40B4-BE49-F238E27FC236}">
                <a16:creationId xmlns:a16="http://schemas.microsoft.com/office/drawing/2014/main" id="{B7C69103-DAF9-420A-A665-27F74F811CEF}"/>
              </a:ext>
            </a:extLst>
          </p:cNvPr>
          <p:cNvSpPr/>
          <p:nvPr>
            <p:custDataLst>
              <p:tags r:id="rId5"/>
            </p:custDataLst>
          </p:nvPr>
        </p:nvSpPr>
        <p:spPr>
          <a:xfrm>
            <a:off x="9236560" y="3579461"/>
            <a:ext cx="2461473" cy="28814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t">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507867"/>
                </a:solidFill>
                <a:effectLst/>
                <a:uLnTx/>
                <a:uFillTx/>
                <a:latin typeface="Arial"/>
                <a:ea typeface="+mn-ea"/>
                <a:cs typeface="+mn-cs"/>
              </a:rPr>
              <a:t>Magical moments</a:t>
            </a:r>
          </a:p>
        </p:txBody>
      </p:sp>
      <p:sp>
        <p:nvSpPr>
          <p:cNvPr id="154" name="Text Placeholder 1">
            <a:extLst>
              <a:ext uri="{FF2B5EF4-FFF2-40B4-BE49-F238E27FC236}">
                <a16:creationId xmlns:a16="http://schemas.microsoft.com/office/drawing/2014/main" id="{31CDEE8A-01C4-4A78-A668-D4AC8F8D367C}"/>
              </a:ext>
            </a:extLst>
          </p:cNvPr>
          <p:cNvSpPr>
            <a:spLocks noGrp="1"/>
          </p:cNvSpPr>
          <p:nvPr>
            <p:ph type="body" sz="quarter" idx="10"/>
          </p:nvPr>
        </p:nvSpPr>
        <p:spPr>
          <a:xfrm>
            <a:off x="685800" y="384048"/>
            <a:ext cx="8839200" cy="347137"/>
          </a:xfrm>
        </p:spPr>
        <p:txBody>
          <a:bodyPr/>
          <a:lstStyle/>
          <a:p>
            <a:r>
              <a:rPr lang="en-US"/>
              <a:t>We prioritized 8 episodes to focus on for the near-term roadmap based on their potential impact on consumers and BCBSMA performance</a:t>
            </a:r>
          </a:p>
        </p:txBody>
      </p:sp>
      <p:sp>
        <p:nvSpPr>
          <p:cNvPr id="155" name="TextBox 154">
            <a:extLst>
              <a:ext uri="{FF2B5EF4-FFF2-40B4-BE49-F238E27FC236}">
                <a16:creationId xmlns:a16="http://schemas.microsoft.com/office/drawing/2014/main" id="{0052224C-F974-4F09-836D-EE15181B31F4}"/>
              </a:ext>
            </a:extLst>
          </p:cNvPr>
          <p:cNvSpPr txBox="1"/>
          <p:nvPr/>
        </p:nvSpPr>
        <p:spPr>
          <a:xfrm>
            <a:off x="4786684" y="6423627"/>
            <a:ext cx="2861453" cy="266194"/>
          </a:xfrm>
          <a:prstGeom prst="rect">
            <a:avLst/>
          </a:prstGeom>
          <a:noFill/>
        </p:spPr>
        <p:txBody>
          <a:bodyPr wrap="square" lIns="25130" tIns="25130" rIns="25130" bIns="25130" rtlCol="0">
            <a:spAutoFit/>
          </a:bodyPr>
          <a:lstStyle/>
          <a:p>
            <a:pPr marL="0" indent="0" algn="ctr">
              <a:buNone/>
            </a:pPr>
            <a:r>
              <a:rPr lang="en-US" sz="1400" b="1">
                <a:solidFill>
                  <a:srgbClr val="507867"/>
                </a:solidFill>
              </a:rPr>
              <a:t>Potential to create promoter</a:t>
            </a:r>
          </a:p>
        </p:txBody>
      </p:sp>
      <p:grpSp>
        <p:nvGrpSpPr>
          <p:cNvPr id="7" name="Group 6">
            <a:extLst>
              <a:ext uri="{FF2B5EF4-FFF2-40B4-BE49-F238E27FC236}">
                <a16:creationId xmlns:a16="http://schemas.microsoft.com/office/drawing/2014/main" id="{3F1D0F21-29A4-4EE7-9305-9A86F112C1E9}"/>
              </a:ext>
            </a:extLst>
          </p:cNvPr>
          <p:cNvGrpSpPr/>
          <p:nvPr/>
        </p:nvGrpSpPr>
        <p:grpSpPr>
          <a:xfrm>
            <a:off x="2000370" y="3587291"/>
            <a:ext cx="945488" cy="754142"/>
            <a:chOff x="1943220" y="3587291"/>
            <a:chExt cx="945488" cy="754142"/>
          </a:xfrm>
        </p:grpSpPr>
        <p:sp>
          <p:nvSpPr>
            <p:cNvPr id="119" name="Rectangle 118">
              <a:extLst>
                <a:ext uri="{FF2B5EF4-FFF2-40B4-BE49-F238E27FC236}">
                  <a16:creationId xmlns:a16="http://schemas.microsoft.com/office/drawing/2014/main" id="{A8C4F454-3FF1-41FA-A091-9DF431F9CE02}"/>
                </a:ext>
              </a:extLst>
            </p:cNvPr>
            <p:cNvSpPr/>
            <p:nvPr/>
          </p:nvSpPr>
          <p:spPr bwMode="gray">
            <a:xfrm>
              <a:off x="2005002" y="3975905"/>
              <a:ext cx="846111" cy="338313"/>
            </a:xfrm>
            <a:prstGeom prst="rect">
              <a:avLst/>
            </a:prstGeom>
            <a:solidFill>
              <a:srgbClr val="FBDED7"/>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Research and choose a plan</a:t>
              </a:r>
            </a:p>
          </p:txBody>
        </p:sp>
        <p:sp>
          <p:nvSpPr>
            <p:cNvPr id="3" name="Rectangle 2">
              <a:extLst>
                <a:ext uri="{FF2B5EF4-FFF2-40B4-BE49-F238E27FC236}">
                  <a16:creationId xmlns:a16="http://schemas.microsoft.com/office/drawing/2014/main" id="{BB10CC97-C90D-44F8-94BA-86727013BA46}"/>
                </a:ext>
              </a:extLst>
            </p:cNvPr>
            <p:cNvSpPr/>
            <p:nvPr/>
          </p:nvSpPr>
          <p:spPr bwMode="gray">
            <a:xfrm>
              <a:off x="1973846" y="3587291"/>
              <a:ext cx="914862" cy="754142"/>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Evaluate insurance</a:t>
              </a:r>
            </a:p>
          </p:txBody>
        </p:sp>
        <p:sp>
          <p:nvSpPr>
            <p:cNvPr id="100" name="btfpNumberBubble311516">
              <a:extLst>
                <a:ext uri="{FF2B5EF4-FFF2-40B4-BE49-F238E27FC236}">
                  <a16:creationId xmlns:a16="http://schemas.microsoft.com/office/drawing/2014/main" id="{A57CF29E-18FC-426A-99C3-99B28CC306F2}"/>
                </a:ext>
              </a:extLst>
            </p:cNvPr>
            <p:cNvSpPr/>
            <p:nvPr/>
          </p:nvSpPr>
          <p:spPr bwMode="gray">
            <a:xfrm rot="10800000" flipH="1" flipV="1">
              <a:off x="1943220" y="3945280"/>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1a</a:t>
              </a:r>
              <a:endParaRPr lang="en-US" sz="900" b="1">
                <a:solidFill>
                  <a:srgbClr val="0D4877"/>
                </a:solidFill>
              </a:endParaRPr>
            </a:p>
          </p:txBody>
        </p:sp>
      </p:grpSp>
      <p:grpSp>
        <p:nvGrpSpPr>
          <p:cNvPr id="8" name="Group 7">
            <a:extLst>
              <a:ext uri="{FF2B5EF4-FFF2-40B4-BE49-F238E27FC236}">
                <a16:creationId xmlns:a16="http://schemas.microsoft.com/office/drawing/2014/main" id="{7F34F613-8CF5-42F7-B31D-3815E200624E}"/>
              </a:ext>
            </a:extLst>
          </p:cNvPr>
          <p:cNvGrpSpPr/>
          <p:nvPr/>
        </p:nvGrpSpPr>
        <p:grpSpPr>
          <a:xfrm>
            <a:off x="3064927" y="3587290"/>
            <a:ext cx="967697" cy="1121129"/>
            <a:chOff x="2911854" y="3587290"/>
            <a:chExt cx="967697" cy="1121129"/>
          </a:xfrm>
        </p:grpSpPr>
        <p:sp>
          <p:nvSpPr>
            <p:cNvPr id="111" name="Rectangle 110">
              <a:extLst>
                <a:ext uri="{FF2B5EF4-FFF2-40B4-BE49-F238E27FC236}">
                  <a16:creationId xmlns:a16="http://schemas.microsoft.com/office/drawing/2014/main" id="{FCEFF10D-CD91-40E3-BA27-9B872E242656}"/>
                </a:ext>
              </a:extLst>
            </p:cNvPr>
            <p:cNvSpPr/>
            <p:nvPr/>
          </p:nvSpPr>
          <p:spPr bwMode="gray">
            <a:xfrm>
              <a:off x="2999065" y="3934134"/>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Enroll, register online / </a:t>
              </a:r>
              <a:br>
                <a:rPr lang="en-US" sz="700">
                  <a:solidFill>
                    <a:srgbClr val="990000"/>
                  </a:solidFill>
                </a:rPr>
              </a:br>
              <a:r>
                <a:rPr lang="en-US" sz="700">
                  <a:solidFill>
                    <a:srgbClr val="990000"/>
                  </a:solidFill>
                </a:rPr>
                <a:t>set up account</a:t>
              </a:r>
            </a:p>
          </p:txBody>
        </p:sp>
        <p:sp>
          <p:nvSpPr>
            <p:cNvPr id="114" name="Rectangle 113">
              <a:extLst>
                <a:ext uri="{FF2B5EF4-FFF2-40B4-BE49-F238E27FC236}">
                  <a16:creationId xmlns:a16="http://schemas.microsoft.com/office/drawing/2014/main" id="{B1DCEB43-3BAD-48CE-B815-424728A08FB7}"/>
                </a:ext>
              </a:extLst>
            </p:cNvPr>
            <p:cNvSpPr/>
            <p:nvPr/>
          </p:nvSpPr>
          <p:spPr bwMode="gray">
            <a:xfrm>
              <a:off x="3004838" y="4336003"/>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Understand benefits, coverage, or eligibility</a:t>
              </a:r>
            </a:p>
          </p:txBody>
        </p:sp>
        <p:sp>
          <p:nvSpPr>
            <p:cNvPr id="104" name="Rectangle 103">
              <a:extLst>
                <a:ext uri="{FF2B5EF4-FFF2-40B4-BE49-F238E27FC236}">
                  <a16:creationId xmlns:a16="http://schemas.microsoft.com/office/drawing/2014/main" id="{408F8707-FDE8-4AD1-BE39-72FAF9E5C92D}"/>
                </a:ext>
              </a:extLst>
            </p:cNvPr>
            <p:cNvSpPr/>
            <p:nvPr/>
          </p:nvSpPr>
          <p:spPr bwMode="gray">
            <a:xfrm>
              <a:off x="2964689" y="3587290"/>
              <a:ext cx="914862" cy="1121129"/>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Enroll &amp; onboard</a:t>
              </a:r>
            </a:p>
          </p:txBody>
        </p:sp>
        <p:sp>
          <p:nvSpPr>
            <p:cNvPr id="105" name="btfpNumberBubble311516">
              <a:extLst>
                <a:ext uri="{FF2B5EF4-FFF2-40B4-BE49-F238E27FC236}">
                  <a16:creationId xmlns:a16="http://schemas.microsoft.com/office/drawing/2014/main" id="{1B2CDA84-890B-46C0-8E96-D530591DB335}"/>
                </a:ext>
              </a:extLst>
            </p:cNvPr>
            <p:cNvSpPr/>
            <p:nvPr/>
          </p:nvSpPr>
          <p:spPr bwMode="gray">
            <a:xfrm rot="10800000" flipH="1" flipV="1">
              <a:off x="2921076" y="3888248"/>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2a</a:t>
              </a:r>
              <a:endParaRPr lang="en-US" sz="900" b="1">
                <a:solidFill>
                  <a:srgbClr val="0D4877"/>
                </a:solidFill>
              </a:endParaRPr>
            </a:p>
          </p:txBody>
        </p:sp>
        <p:sp>
          <p:nvSpPr>
            <p:cNvPr id="134" name="btfpNumberBubble311516">
              <a:extLst>
                <a:ext uri="{FF2B5EF4-FFF2-40B4-BE49-F238E27FC236}">
                  <a16:creationId xmlns:a16="http://schemas.microsoft.com/office/drawing/2014/main" id="{A2157335-C962-44E2-97D1-594CB0FDCAB5}"/>
                </a:ext>
              </a:extLst>
            </p:cNvPr>
            <p:cNvSpPr/>
            <p:nvPr/>
          </p:nvSpPr>
          <p:spPr bwMode="gray">
            <a:xfrm rot="10800000" flipH="1" flipV="1">
              <a:off x="2911854" y="426617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2b</a:t>
              </a:r>
              <a:endParaRPr lang="en-US" sz="900" b="1">
                <a:solidFill>
                  <a:srgbClr val="0D4877"/>
                </a:solidFill>
              </a:endParaRPr>
            </a:p>
          </p:txBody>
        </p:sp>
      </p:grpSp>
      <p:grpSp>
        <p:nvGrpSpPr>
          <p:cNvPr id="10" name="Group 9">
            <a:extLst>
              <a:ext uri="{FF2B5EF4-FFF2-40B4-BE49-F238E27FC236}">
                <a16:creationId xmlns:a16="http://schemas.microsoft.com/office/drawing/2014/main" id="{E7E08FF8-2812-4F94-8577-59D29C21027A}"/>
              </a:ext>
            </a:extLst>
          </p:cNvPr>
          <p:cNvGrpSpPr/>
          <p:nvPr/>
        </p:nvGrpSpPr>
        <p:grpSpPr>
          <a:xfrm>
            <a:off x="4118538" y="3587291"/>
            <a:ext cx="945488" cy="754142"/>
            <a:chOff x="5151808" y="3565981"/>
            <a:chExt cx="945488" cy="754142"/>
          </a:xfrm>
        </p:grpSpPr>
        <p:sp>
          <p:nvSpPr>
            <p:cNvPr id="164" name="Rectangle 163">
              <a:extLst>
                <a:ext uri="{FF2B5EF4-FFF2-40B4-BE49-F238E27FC236}">
                  <a16:creationId xmlns:a16="http://schemas.microsoft.com/office/drawing/2014/main" id="{3A180EFC-F18B-4167-B155-D8D1BB4A876B}"/>
                </a:ext>
              </a:extLst>
            </p:cNvPr>
            <p:cNvSpPr/>
            <p:nvPr/>
          </p:nvSpPr>
          <p:spPr bwMode="gray">
            <a:xfrm>
              <a:off x="5213590" y="3954595"/>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Stay updated on prior authorization process</a:t>
              </a:r>
            </a:p>
          </p:txBody>
        </p:sp>
        <p:sp>
          <p:nvSpPr>
            <p:cNvPr id="165" name="Rectangle 164">
              <a:extLst>
                <a:ext uri="{FF2B5EF4-FFF2-40B4-BE49-F238E27FC236}">
                  <a16:creationId xmlns:a16="http://schemas.microsoft.com/office/drawing/2014/main" id="{B47E2D61-8DA0-41D2-87FC-3DE13AC81A6B}"/>
                </a:ext>
              </a:extLst>
            </p:cNvPr>
            <p:cNvSpPr/>
            <p:nvPr/>
          </p:nvSpPr>
          <p:spPr bwMode="gray">
            <a:xfrm>
              <a:off x="5182434" y="3565981"/>
              <a:ext cx="914862" cy="7541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Prepare for care</a:t>
              </a:r>
            </a:p>
          </p:txBody>
        </p:sp>
        <p:sp>
          <p:nvSpPr>
            <p:cNvPr id="166" name="btfpNumberBubble311516">
              <a:extLst>
                <a:ext uri="{FF2B5EF4-FFF2-40B4-BE49-F238E27FC236}">
                  <a16:creationId xmlns:a16="http://schemas.microsoft.com/office/drawing/2014/main" id="{263BDF9E-B069-4011-B6C2-C1FC56A48DF9}"/>
                </a:ext>
              </a:extLst>
            </p:cNvPr>
            <p:cNvSpPr/>
            <p:nvPr/>
          </p:nvSpPr>
          <p:spPr bwMode="gray">
            <a:xfrm rot="10800000" flipH="1" flipV="1">
              <a:off x="5151808" y="3923970"/>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5a</a:t>
              </a:r>
              <a:endParaRPr lang="en-US" sz="900" b="1">
                <a:solidFill>
                  <a:srgbClr val="0D4877"/>
                </a:solidFill>
              </a:endParaRPr>
            </a:p>
          </p:txBody>
        </p:sp>
      </p:grpSp>
      <p:grpSp>
        <p:nvGrpSpPr>
          <p:cNvPr id="9" name="Group 8">
            <a:extLst>
              <a:ext uri="{FF2B5EF4-FFF2-40B4-BE49-F238E27FC236}">
                <a16:creationId xmlns:a16="http://schemas.microsoft.com/office/drawing/2014/main" id="{9CD5603A-8F2F-437E-BF73-EED6C548A882}"/>
              </a:ext>
            </a:extLst>
          </p:cNvPr>
          <p:cNvGrpSpPr/>
          <p:nvPr/>
        </p:nvGrpSpPr>
        <p:grpSpPr>
          <a:xfrm>
            <a:off x="6280000" y="3551951"/>
            <a:ext cx="967697" cy="1121129"/>
            <a:chOff x="4208036" y="3587290"/>
            <a:chExt cx="967697" cy="1121129"/>
          </a:xfrm>
        </p:grpSpPr>
        <p:sp>
          <p:nvSpPr>
            <p:cNvPr id="153" name="Rectangle 152">
              <a:extLst>
                <a:ext uri="{FF2B5EF4-FFF2-40B4-BE49-F238E27FC236}">
                  <a16:creationId xmlns:a16="http://schemas.microsoft.com/office/drawing/2014/main" id="{E1F72282-9E7C-4E2B-B97C-B18F3873FF9E}"/>
                </a:ext>
              </a:extLst>
            </p:cNvPr>
            <p:cNvSpPr/>
            <p:nvPr/>
          </p:nvSpPr>
          <p:spPr bwMode="gray">
            <a:xfrm>
              <a:off x="4260871" y="3587290"/>
              <a:ext cx="914862" cy="1121129"/>
            </a:xfrm>
            <a:prstGeom prst="rect">
              <a:avLst/>
            </a:prstGeom>
            <a:solidFill>
              <a:srgbClr val="FFFFFF"/>
            </a:solid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rgbClr val="0D4877"/>
                  </a:solidFill>
                </a:rPr>
                <a:t>Find &amp; seek care</a:t>
              </a:r>
            </a:p>
          </p:txBody>
        </p:sp>
        <p:sp>
          <p:nvSpPr>
            <p:cNvPr id="133" name="Rectangle 132">
              <a:extLst>
                <a:ext uri="{FF2B5EF4-FFF2-40B4-BE49-F238E27FC236}">
                  <a16:creationId xmlns:a16="http://schemas.microsoft.com/office/drawing/2014/main" id="{02F0C101-2934-4C71-ACC1-BF2855E7FA64}"/>
                </a:ext>
              </a:extLst>
            </p:cNvPr>
            <p:cNvSpPr/>
            <p:nvPr/>
          </p:nvSpPr>
          <p:spPr bwMode="gray">
            <a:xfrm>
              <a:off x="4295247" y="3934134"/>
              <a:ext cx="846111" cy="338313"/>
            </a:xfrm>
            <a:prstGeom prst="rect">
              <a:avLst/>
            </a:prstGeom>
            <a:solidFill>
              <a:srgbClr val="DCE1D5"/>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104C3E"/>
                  </a:solidFill>
                </a:rPr>
                <a:t>Find a provider</a:t>
              </a:r>
            </a:p>
          </p:txBody>
        </p:sp>
        <p:sp>
          <p:nvSpPr>
            <p:cNvPr id="152" name="Rectangle 151">
              <a:extLst>
                <a:ext uri="{FF2B5EF4-FFF2-40B4-BE49-F238E27FC236}">
                  <a16:creationId xmlns:a16="http://schemas.microsoft.com/office/drawing/2014/main" id="{D1F5CF5D-02EA-4DA1-BC3C-00B34C333636}"/>
                </a:ext>
              </a:extLst>
            </p:cNvPr>
            <p:cNvSpPr/>
            <p:nvPr/>
          </p:nvSpPr>
          <p:spPr bwMode="gray">
            <a:xfrm>
              <a:off x="4301020" y="4336003"/>
              <a:ext cx="846111" cy="338313"/>
            </a:xfrm>
            <a:prstGeom prst="rect">
              <a:avLst/>
            </a:prstGeom>
            <a:solidFill>
              <a:srgbClr val="F1F1F1"/>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Schedule &amp; view appointments </a:t>
              </a:r>
            </a:p>
          </p:txBody>
        </p:sp>
        <p:sp>
          <p:nvSpPr>
            <p:cNvPr id="157" name="btfpNumberBubble311516">
              <a:extLst>
                <a:ext uri="{FF2B5EF4-FFF2-40B4-BE49-F238E27FC236}">
                  <a16:creationId xmlns:a16="http://schemas.microsoft.com/office/drawing/2014/main" id="{8977E01B-6A50-4EBD-AB0F-49B177597221}"/>
                </a:ext>
              </a:extLst>
            </p:cNvPr>
            <p:cNvSpPr/>
            <p:nvPr/>
          </p:nvSpPr>
          <p:spPr bwMode="gray">
            <a:xfrm rot="10800000" flipH="1" flipV="1">
              <a:off x="4208036" y="426617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4b</a:t>
              </a:r>
              <a:endParaRPr lang="en-US" sz="900" b="1">
                <a:solidFill>
                  <a:srgbClr val="0D4877"/>
                </a:solidFill>
              </a:endParaRPr>
            </a:p>
          </p:txBody>
        </p:sp>
      </p:grpSp>
      <p:sp>
        <p:nvSpPr>
          <p:cNvPr id="156" name="btfpNumberBubble311516">
            <a:extLst>
              <a:ext uri="{FF2B5EF4-FFF2-40B4-BE49-F238E27FC236}">
                <a16:creationId xmlns:a16="http://schemas.microsoft.com/office/drawing/2014/main" id="{5635A6A6-F449-40FC-9462-D1D603A6E509}"/>
              </a:ext>
            </a:extLst>
          </p:cNvPr>
          <p:cNvSpPr/>
          <p:nvPr/>
        </p:nvSpPr>
        <p:spPr bwMode="gray">
          <a:xfrm rot="10800000" flipH="1" flipV="1">
            <a:off x="6286290" y="3841691"/>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4a</a:t>
            </a:r>
            <a:endParaRPr lang="en-US" sz="900" b="1">
              <a:solidFill>
                <a:srgbClr val="0D4877"/>
              </a:solidFill>
            </a:endParaRPr>
          </a:p>
        </p:txBody>
      </p:sp>
      <p:sp>
        <p:nvSpPr>
          <p:cNvPr id="172" name="Rectangle 171">
            <a:extLst>
              <a:ext uri="{FF2B5EF4-FFF2-40B4-BE49-F238E27FC236}">
                <a16:creationId xmlns:a16="http://schemas.microsoft.com/office/drawing/2014/main" id="{EDC6B548-9BF9-4663-89DA-687F767D9CCF}"/>
              </a:ext>
            </a:extLst>
          </p:cNvPr>
          <p:cNvSpPr/>
          <p:nvPr/>
        </p:nvSpPr>
        <p:spPr bwMode="gray">
          <a:xfrm>
            <a:off x="7467749" y="3902076"/>
            <a:ext cx="871749" cy="338313"/>
          </a:xfrm>
          <a:prstGeom prst="rect">
            <a:avLst/>
          </a:prstGeom>
          <a:solidFill>
            <a:srgbClr val="DCE2D6"/>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104C3E"/>
                </a:solidFill>
              </a:rPr>
              <a:t>Manage a health condition </a:t>
            </a:r>
            <a:br>
              <a:rPr lang="en-US" sz="700">
                <a:solidFill>
                  <a:srgbClr val="104C3E"/>
                </a:solidFill>
              </a:rPr>
            </a:br>
            <a:r>
              <a:rPr lang="en-US" sz="700">
                <a:solidFill>
                  <a:srgbClr val="104C3E"/>
                </a:solidFill>
              </a:rPr>
              <a:t>(incl. chronic)</a:t>
            </a:r>
          </a:p>
        </p:txBody>
      </p:sp>
      <p:sp>
        <p:nvSpPr>
          <p:cNvPr id="173" name="Rectangle 172">
            <a:extLst>
              <a:ext uri="{FF2B5EF4-FFF2-40B4-BE49-F238E27FC236}">
                <a16:creationId xmlns:a16="http://schemas.microsoft.com/office/drawing/2014/main" id="{17607C94-805D-481A-96C9-8C6338FAB540}"/>
              </a:ext>
            </a:extLst>
          </p:cNvPr>
          <p:cNvSpPr/>
          <p:nvPr/>
        </p:nvSpPr>
        <p:spPr bwMode="gray">
          <a:xfrm>
            <a:off x="7467749" y="4303945"/>
            <a:ext cx="871749" cy="338313"/>
          </a:xfrm>
          <a:prstGeom prst="rect">
            <a:avLst/>
          </a:prstGeom>
          <a:solidFill>
            <a:srgbClr val="F1F1F1"/>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  Use support services during/after an acute event</a:t>
            </a:r>
          </a:p>
        </p:txBody>
      </p:sp>
      <p:sp>
        <p:nvSpPr>
          <p:cNvPr id="174" name="Rectangle 173">
            <a:extLst>
              <a:ext uri="{FF2B5EF4-FFF2-40B4-BE49-F238E27FC236}">
                <a16:creationId xmlns:a16="http://schemas.microsoft.com/office/drawing/2014/main" id="{81545213-28EC-43C2-948B-81E9D8D72177}"/>
              </a:ext>
            </a:extLst>
          </p:cNvPr>
          <p:cNvSpPr/>
          <p:nvPr/>
        </p:nvSpPr>
        <p:spPr bwMode="gray">
          <a:xfrm>
            <a:off x="7416566" y="3555232"/>
            <a:ext cx="970374" cy="1117848"/>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Receive care</a:t>
            </a:r>
          </a:p>
        </p:txBody>
      </p:sp>
      <p:sp>
        <p:nvSpPr>
          <p:cNvPr id="175" name="btfpNumberBubble311516">
            <a:extLst>
              <a:ext uri="{FF2B5EF4-FFF2-40B4-BE49-F238E27FC236}">
                <a16:creationId xmlns:a16="http://schemas.microsoft.com/office/drawing/2014/main" id="{077D9B9C-ED01-4E53-A757-A72288076A00}"/>
              </a:ext>
            </a:extLst>
          </p:cNvPr>
          <p:cNvSpPr/>
          <p:nvPr/>
        </p:nvSpPr>
        <p:spPr bwMode="gray">
          <a:xfrm rot="10800000" flipH="1" flipV="1">
            <a:off x="7363731" y="4234119"/>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6c</a:t>
            </a:r>
            <a:endParaRPr lang="en-US" sz="900" b="1">
              <a:solidFill>
                <a:srgbClr val="0D4877"/>
              </a:solidFill>
            </a:endParaRPr>
          </a:p>
        </p:txBody>
      </p:sp>
      <p:sp>
        <p:nvSpPr>
          <p:cNvPr id="176" name="btfpNumberBubble311516">
            <a:extLst>
              <a:ext uri="{FF2B5EF4-FFF2-40B4-BE49-F238E27FC236}">
                <a16:creationId xmlns:a16="http://schemas.microsoft.com/office/drawing/2014/main" id="{58AE0DA6-98D5-4B42-BEB3-FB9E5B8B820F}"/>
              </a:ext>
            </a:extLst>
          </p:cNvPr>
          <p:cNvSpPr/>
          <p:nvPr/>
        </p:nvSpPr>
        <p:spPr bwMode="gray">
          <a:xfrm rot="10800000" flipH="1" flipV="1">
            <a:off x="7363731" y="3844972"/>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6b</a:t>
            </a:r>
            <a:endParaRPr lang="en-US" sz="900" b="1">
              <a:solidFill>
                <a:srgbClr val="0D4877"/>
              </a:solidFill>
            </a:endParaRPr>
          </a:p>
        </p:txBody>
      </p:sp>
      <p:grpSp>
        <p:nvGrpSpPr>
          <p:cNvPr id="12" name="Group 11">
            <a:extLst>
              <a:ext uri="{FF2B5EF4-FFF2-40B4-BE49-F238E27FC236}">
                <a16:creationId xmlns:a16="http://schemas.microsoft.com/office/drawing/2014/main" id="{2D55B563-2B10-4340-BAC3-4D6B23CD8789}"/>
              </a:ext>
            </a:extLst>
          </p:cNvPr>
          <p:cNvGrpSpPr/>
          <p:nvPr/>
        </p:nvGrpSpPr>
        <p:grpSpPr>
          <a:xfrm>
            <a:off x="1969144" y="4924572"/>
            <a:ext cx="971038" cy="754142"/>
            <a:chOff x="-80062" y="4855519"/>
            <a:chExt cx="971038" cy="754142"/>
          </a:xfrm>
        </p:grpSpPr>
        <p:sp>
          <p:nvSpPr>
            <p:cNvPr id="179" name="Rectangle 178">
              <a:extLst>
                <a:ext uri="{FF2B5EF4-FFF2-40B4-BE49-F238E27FC236}">
                  <a16:creationId xmlns:a16="http://schemas.microsoft.com/office/drawing/2014/main" id="{97D761D6-13A6-446E-95D9-29DE3E244721}"/>
                </a:ext>
              </a:extLst>
            </p:cNvPr>
            <p:cNvSpPr/>
            <p:nvPr/>
          </p:nvSpPr>
          <p:spPr bwMode="gray">
            <a:xfrm>
              <a:off x="7270" y="5244133"/>
              <a:ext cx="846111" cy="338313"/>
            </a:xfrm>
            <a:prstGeom prst="rect">
              <a:avLst/>
            </a:prstGeom>
            <a:solidFill>
              <a:schemeClr val="bg1">
                <a:lumMod val="95000"/>
              </a:schemeClr>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Visit a provider </a:t>
              </a:r>
              <a:br>
                <a:rPr lang="en-US" sz="700">
                  <a:solidFill>
                    <a:srgbClr val="0D4877"/>
                  </a:solidFill>
                </a:rPr>
              </a:br>
              <a:r>
                <a:rPr lang="en-US" sz="700">
                  <a:solidFill>
                    <a:srgbClr val="0D4877"/>
                  </a:solidFill>
                </a:rPr>
                <a:t>(in person or virtual)</a:t>
              </a:r>
            </a:p>
          </p:txBody>
        </p:sp>
        <p:sp>
          <p:nvSpPr>
            <p:cNvPr id="180" name="Rectangle 179">
              <a:extLst>
                <a:ext uri="{FF2B5EF4-FFF2-40B4-BE49-F238E27FC236}">
                  <a16:creationId xmlns:a16="http://schemas.microsoft.com/office/drawing/2014/main" id="{A4E6F7EF-D347-49D4-BA68-B96B84F43FCB}"/>
                </a:ext>
              </a:extLst>
            </p:cNvPr>
            <p:cNvSpPr/>
            <p:nvPr/>
          </p:nvSpPr>
          <p:spPr bwMode="gray">
            <a:xfrm>
              <a:off x="-23886" y="4855519"/>
              <a:ext cx="914862" cy="7541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Receive care </a:t>
              </a:r>
            </a:p>
          </p:txBody>
        </p:sp>
        <p:sp>
          <p:nvSpPr>
            <p:cNvPr id="181" name="btfpNumberBubble311516">
              <a:extLst>
                <a:ext uri="{FF2B5EF4-FFF2-40B4-BE49-F238E27FC236}">
                  <a16:creationId xmlns:a16="http://schemas.microsoft.com/office/drawing/2014/main" id="{C594CA07-318A-4EB8-878B-0D5AE8573365}"/>
                </a:ext>
              </a:extLst>
            </p:cNvPr>
            <p:cNvSpPr/>
            <p:nvPr/>
          </p:nvSpPr>
          <p:spPr bwMode="gray">
            <a:xfrm rot="10800000" flipH="1" flipV="1">
              <a:off x="-80062" y="516535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6a</a:t>
              </a:r>
              <a:endParaRPr lang="en-US" sz="900" b="1">
                <a:solidFill>
                  <a:srgbClr val="0D4877"/>
                </a:solidFill>
              </a:endParaRPr>
            </a:p>
          </p:txBody>
        </p:sp>
      </p:grpSp>
      <p:sp>
        <p:nvSpPr>
          <p:cNvPr id="191" name="Rectangle 190">
            <a:extLst>
              <a:ext uri="{FF2B5EF4-FFF2-40B4-BE49-F238E27FC236}">
                <a16:creationId xmlns:a16="http://schemas.microsoft.com/office/drawing/2014/main" id="{F565AF66-5944-44E4-B017-EA7D8657F738}"/>
              </a:ext>
            </a:extLst>
          </p:cNvPr>
          <p:cNvSpPr/>
          <p:nvPr/>
        </p:nvSpPr>
        <p:spPr bwMode="gray">
          <a:xfrm>
            <a:off x="4218724" y="5276845"/>
            <a:ext cx="846111" cy="338313"/>
          </a:xfrm>
          <a:prstGeom prst="rect">
            <a:avLst/>
          </a:prstGeom>
          <a:solidFill>
            <a:schemeClr val="bg1">
              <a:lumMod val="95000"/>
            </a:schemeClr>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Understand pharmacy coverage</a:t>
            </a:r>
          </a:p>
        </p:txBody>
      </p:sp>
      <p:sp>
        <p:nvSpPr>
          <p:cNvPr id="192" name="Rectangle 191">
            <a:extLst>
              <a:ext uri="{FF2B5EF4-FFF2-40B4-BE49-F238E27FC236}">
                <a16:creationId xmlns:a16="http://schemas.microsoft.com/office/drawing/2014/main" id="{1EEE96E3-2F89-43A8-8B95-52DDBC381049}"/>
              </a:ext>
            </a:extLst>
          </p:cNvPr>
          <p:cNvSpPr/>
          <p:nvPr/>
        </p:nvSpPr>
        <p:spPr bwMode="gray">
          <a:xfrm>
            <a:off x="4224497" y="5678714"/>
            <a:ext cx="846111" cy="338313"/>
          </a:xfrm>
          <a:prstGeom prst="rect">
            <a:avLst/>
          </a:prstGeom>
          <a:solidFill>
            <a:srgbClr val="F1F1F1"/>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Request &amp; fulfill prescriptions</a:t>
            </a:r>
          </a:p>
        </p:txBody>
      </p:sp>
      <p:sp>
        <p:nvSpPr>
          <p:cNvPr id="193" name="Rectangle 192">
            <a:extLst>
              <a:ext uri="{FF2B5EF4-FFF2-40B4-BE49-F238E27FC236}">
                <a16:creationId xmlns:a16="http://schemas.microsoft.com/office/drawing/2014/main" id="{B7E4251C-F0E9-49AA-AA3A-A08FB5855EB3}"/>
              </a:ext>
            </a:extLst>
          </p:cNvPr>
          <p:cNvSpPr/>
          <p:nvPr/>
        </p:nvSpPr>
        <p:spPr bwMode="gray">
          <a:xfrm>
            <a:off x="4184348" y="4930001"/>
            <a:ext cx="914862" cy="1121129"/>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Get medicine</a:t>
            </a:r>
          </a:p>
        </p:txBody>
      </p:sp>
      <p:sp>
        <p:nvSpPr>
          <p:cNvPr id="194" name="btfpNumberBubble311516">
            <a:extLst>
              <a:ext uri="{FF2B5EF4-FFF2-40B4-BE49-F238E27FC236}">
                <a16:creationId xmlns:a16="http://schemas.microsoft.com/office/drawing/2014/main" id="{65067349-7BA9-4C68-8348-8A2491929692}"/>
              </a:ext>
            </a:extLst>
          </p:cNvPr>
          <p:cNvSpPr/>
          <p:nvPr/>
        </p:nvSpPr>
        <p:spPr bwMode="gray">
          <a:xfrm rot="10800000" flipH="1" flipV="1">
            <a:off x="4140735" y="5230959"/>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8a</a:t>
            </a:r>
            <a:endParaRPr lang="en-US" sz="900" b="1">
              <a:solidFill>
                <a:srgbClr val="0D4877"/>
              </a:solidFill>
            </a:endParaRPr>
          </a:p>
        </p:txBody>
      </p:sp>
      <p:sp>
        <p:nvSpPr>
          <p:cNvPr id="195" name="btfpNumberBubble311516">
            <a:extLst>
              <a:ext uri="{FF2B5EF4-FFF2-40B4-BE49-F238E27FC236}">
                <a16:creationId xmlns:a16="http://schemas.microsoft.com/office/drawing/2014/main" id="{19FBE605-0414-41B1-80C3-FC041F8540C4}"/>
              </a:ext>
            </a:extLst>
          </p:cNvPr>
          <p:cNvSpPr/>
          <p:nvPr/>
        </p:nvSpPr>
        <p:spPr bwMode="gray">
          <a:xfrm rot="10800000" flipH="1" flipV="1">
            <a:off x="4131513" y="5608888"/>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8b</a:t>
            </a:r>
            <a:endParaRPr lang="en-US" sz="900" b="1">
              <a:solidFill>
                <a:srgbClr val="0D4877"/>
              </a:solidFill>
            </a:endParaRPr>
          </a:p>
        </p:txBody>
      </p:sp>
      <p:sp>
        <p:nvSpPr>
          <p:cNvPr id="199" name="Rectangle 198">
            <a:extLst>
              <a:ext uri="{FF2B5EF4-FFF2-40B4-BE49-F238E27FC236}">
                <a16:creationId xmlns:a16="http://schemas.microsoft.com/office/drawing/2014/main" id="{C03721C3-CC8A-4D33-9DB2-A30979574E1C}"/>
              </a:ext>
            </a:extLst>
          </p:cNvPr>
          <p:cNvSpPr/>
          <p:nvPr/>
        </p:nvSpPr>
        <p:spPr bwMode="gray">
          <a:xfrm>
            <a:off x="5233991" y="3923123"/>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Make a payment online or change to bill pay</a:t>
            </a:r>
          </a:p>
        </p:txBody>
      </p:sp>
      <p:sp>
        <p:nvSpPr>
          <p:cNvPr id="200" name="Rectangle 199">
            <a:extLst>
              <a:ext uri="{FF2B5EF4-FFF2-40B4-BE49-F238E27FC236}">
                <a16:creationId xmlns:a16="http://schemas.microsoft.com/office/drawing/2014/main" id="{E3CC372D-003D-40B2-A5F9-40DB68AB6101}"/>
              </a:ext>
            </a:extLst>
          </p:cNvPr>
          <p:cNvSpPr/>
          <p:nvPr/>
        </p:nvSpPr>
        <p:spPr bwMode="gray">
          <a:xfrm>
            <a:off x="5202835" y="3582400"/>
            <a:ext cx="914862" cy="11150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rgbClr val="0D4877"/>
                </a:solidFill>
              </a:rPr>
              <a:t>Administer plan</a:t>
            </a:r>
          </a:p>
        </p:txBody>
      </p:sp>
      <p:sp>
        <p:nvSpPr>
          <p:cNvPr id="201" name="btfpNumberBubble311516">
            <a:extLst>
              <a:ext uri="{FF2B5EF4-FFF2-40B4-BE49-F238E27FC236}">
                <a16:creationId xmlns:a16="http://schemas.microsoft.com/office/drawing/2014/main" id="{E1A32A9A-D87E-409E-9477-AFB8B19020F8}"/>
              </a:ext>
            </a:extLst>
          </p:cNvPr>
          <p:cNvSpPr/>
          <p:nvPr/>
        </p:nvSpPr>
        <p:spPr bwMode="gray">
          <a:xfrm rot="10800000" flipH="1" flipV="1">
            <a:off x="5122781" y="387723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9b</a:t>
            </a:r>
            <a:endParaRPr lang="en-US" sz="900" b="1">
              <a:solidFill>
                <a:srgbClr val="0D4877"/>
              </a:solidFill>
            </a:endParaRPr>
          </a:p>
        </p:txBody>
      </p:sp>
      <p:sp>
        <p:nvSpPr>
          <p:cNvPr id="219" name="Rectangle 218">
            <a:extLst>
              <a:ext uri="{FF2B5EF4-FFF2-40B4-BE49-F238E27FC236}">
                <a16:creationId xmlns:a16="http://schemas.microsoft.com/office/drawing/2014/main" id="{D8FC8859-9FA5-4E2C-A872-445FF6AB4EA6}"/>
              </a:ext>
            </a:extLst>
          </p:cNvPr>
          <p:cNvSpPr/>
          <p:nvPr/>
        </p:nvSpPr>
        <p:spPr bwMode="gray">
          <a:xfrm>
            <a:off x="5249920" y="5267733"/>
            <a:ext cx="846111" cy="338313"/>
          </a:xfrm>
          <a:prstGeom prst="rect">
            <a:avLst/>
          </a:prstGeom>
          <a:solidFill>
            <a:schemeClr val="bg1">
              <a:lumMod val="95000"/>
            </a:schemeClr>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Renew or change coverage</a:t>
            </a:r>
          </a:p>
        </p:txBody>
      </p:sp>
      <p:sp>
        <p:nvSpPr>
          <p:cNvPr id="220" name="Rectangle 219">
            <a:extLst>
              <a:ext uri="{FF2B5EF4-FFF2-40B4-BE49-F238E27FC236}">
                <a16:creationId xmlns:a16="http://schemas.microsoft.com/office/drawing/2014/main" id="{6D14B251-DBCA-4D14-825F-E67E9FC1E646}"/>
              </a:ext>
            </a:extLst>
          </p:cNvPr>
          <p:cNvSpPr/>
          <p:nvPr/>
        </p:nvSpPr>
        <p:spPr bwMode="gray">
          <a:xfrm>
            <a:off x="5255693" y="5669602"/>
            <a:ext cx="846111" cy="338313"/>
          </a:xfrm>
          <a:prstGeom prst="rect">
            <a:avLst/>
          </a:prstGeom>
          <a:solidFill>
            <a:schemeClr val="bg1">
              <a:lumMod val="95000"/>
            </a:schemeClr>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Make changes to plan (add spouse, dependents)</a:t>
            </a:r>
          </a:p>
        </p:txBody>
      </p:sp>
      <p:sp>
        <p:nvSpPr>
          <p:cNvPr id="221" name="Rectangle 220">
            <a:extLst>
              <a:ext uri="{FF2B5EF4-FFF2-40B4-BE49-F238E27FC236}">
                <a16:creationId xmlns:a16="http://schemas.microsoft.com/office/drawing/2014/main" id="{E02953B0-2B36-4857-8CF7-A095E7004D30}"/>
              </a:ext>
            </a:extLst>
          </p:cNvPr>
          <p:cNvSpPr/>
          <p:nvPr/>
        </p:nvSpPr>
        <p:spPr bwMode="gray">
          <a:xfrm>
            <a:off x="5215544" y="4920889"/>
            <a:ext cx="914862" cy="1121129"/>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Renewal</a:t>
            </a:r>
          </a:p>
        </p:txBody>
      </p:sp>
      <p:sp>
        <p:nvSpPr>
          <p:cNvPr id="222" name="btfpNumberBubble311516">
            <a:extLst>
              <a:ext uri="{FF2B5EF4-FFF2-40B4-BE49-F238E27FC236}">
                <a16:creationId xmlns:a16="http://schemas.microsoft.com/office/drawing/2014/main" id="{4CF52E2C-9DBA-408C-B11B-5463061D36AF}"/>
              </a:ext>
            </a:extLst>
          </p:cNvPr>
          <p:cNvSpPr/>
          <p:nvPr/>
        </p:nvSpPr>
        <p:spPr bwMode="gray">
          <a:xfrm rot="10800000" flipH="1" flipV="1">
            <a:off x="5130741" y="522184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10a</a:t>
            </a:r>
            <a:endParaRPr lang="en-US" sz="900" b="1">
              <a:solidFill>
                <a:srgbClr val="0D4877"/>
              </a:solidFill>
            </a:endParaRPr>
          </a:p>
        </p:txBody>
      </p:sp>
      <p:sp>
        <p:nvSpPr>
          <p:cNvPr id="223" name="btfpNumberBubble311516">
            <a:extLst>
              <a:ext uri="{FF2B5EF4-FFF2-40B4-BE49-F238E27FC236}">
                <a16:creationId xmlns:a16="http://schemas.microsoft.com/office/drawing/2014/main" id="{5690FFD5-54B3-48DA-8141-D65B7135175C}"/>
              </a:ext>
            </a:extLst>
          </p:cNvPr>
          <p:cNvSpPr/>
          <p:nvPr/>
        </p:nvSpPr>
        <p:spPr bwMode="gray">
          <a:xfrm rot="10800000" flipH="1" flipV="1">
            <a:off x="5129757" y="5599776"/>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10b</a:t>
            </a:r>
            <a:endParaRPr lang="en-US" sz="900" b="1">
              <a:solidFill>
                <a:srgbClr val="0D4877"/>
              </a:solidFill>
            </a:endParaRPr>
          </a:p>
        </p:txBody>
      </p:sp>
      <p:grpSp>
        <p:nvGrpSpPr>
          <p:cNvPr id="15" name="Group 14">
            <a:extLst>
              <a:ext uri="{FF2B5EF4-FFF2-40B4-BE49-F238E27FC236}">
                <a16:creationId xmlns:a16="http://schemas.microsoft.com/office/drawing/2014/main" id="{F10A6AF8-22C4-4667-A42E-32BCA62D8F3D}"/>
              </a:ext>
            </a:extLst>
          </p:cNvPr>
          <p:cNvGrpSpPr/>
          <p:nvPr/>
        </p:nvGrpSpPr>
        <p:grpSpPr>
          <a:xfrm>
            <a:off x="6224628" y="2194303"/>
            <a:ext cx="970202" cy="810643"/>
            <a:chOff x="6224945" y="2174474"/>
            <a:chExt cx="970202" cy="810643"/>
          </a:xfrm>
        </p:grpSpPr>
        <p:sp>
          <p:nvSpPr>
            <p:cNvPr id="235" name="Rectangle 234">
              <a:extLst>
                <a:ext uri="{FF2B5EF4-FFF2-40B4-BE49-F238E27FC236}">
                  <a16:creationId xmlns:a16="http://schemas.microsoft.com/office/drawing/2014/main" id="{58B87CAE-4BA6-4410-B2F3-C618989385CB}"/>
                </a:ext>
              </a:extLst>
            </p:cNvPr>
            <p:cNvSpPr/>
            <p:nvPr/>
          </p:nvSpPr>
          <p:spPr bwMode="gray">
            <a:xfrm>
              <a:off x="6311441" y="2563089"/>
              <a:ext cx="846111" cy="338313"/>
            </a:xfrm>
            <a:prstGeom prst="rect">
              <a:avLst/>
            </a:prstGeom>
            <a:solidFill>
              <a:srgbClr val="F2F2F2"/>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Resolve claim or coverage question</a:t>
              </a:r>
            </a:p>
          </p:txBody>
        </p:sp>
        <p:sp>
          <p:nvSpPr>
            <p:cNvPr id="236" name="Rectangle 235">
              <a:extLst>
                <a:ext uri="{FF2B5EF4-FFF2-40B4-BE49-F238E27FC236}">
                  <a16:creationId xmlns:a16="http://schemas.microsoft.com/office/drawing/2014/main" id="{9F7E6C92-A82E-4245-820B-3CDD872A96F3}"/>
                </a:ext>
              </a:extLst>
            </p:cNvPr>
            <p:cNvSpPr/>
            <p:nvPr/>
          </p:nvSpPr>
          <p:spPr bwMode="gray">
            <a:xfrm>
              <a:off x="6280285" y="2174474"/>
              <a:ext cx="914862" cy="81064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rgbClr val="0D4877"/>
                  </a:solidFill>
                </a:rPr>
                <a:t>Administer plan</a:t>
              </a:r>
            </a:p>
          </p:txBody>
        </p:sp>
        <p:sp>
          <p:nvSpPr>
            <p:cNvPr id="237" name="btfpNumberBubble311516">
              <a:extLst>
                <a:ext uri="{FF2B5EF4-FFF2-40B4-BE49-F238E27FC236}">
                  <a16:creationId xmlns:a16="http://schemas.microsoft.com/office/drawing/2014/main" id="{EA2E0084-A8FC-4E53-9183-C808551E4B5C}"/>
                </a:ext>
              </a:extLst>
            </p:cNvPr>
            <p:cNvSpPr/>
            <p:nvPr/>
          </p:nvSpPr>
          <p:spPr bwMode="gray">
            <a:xfrm rot="10800000" flipH="1" flipV="1">
              <a:off x="6224945" y="2532464"/>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9a</a:t>
              </a:r>
              <a:endParaRPr lang="en-US" sz="900" b="1">
                <a:solidFill>
                  <a:srgbClr val="0D4877"/>
                </a:solidFill>
              </a:endParaRPr>
            </a:p>
          </p:txBody>
        </p:sp>
      </p:grpSp>
      <p:sp>
        <p:nvSpPr>
          <p:cNvPr id="244" name="Rectangle 243">
            <a:extLst>
              <a:ext uri="{FF2B5EF4-FFF2-40B4-BE49-F238E27FC236}">
                <a16:creationId xmlns:a16="http://schemas.microsoft.com/office/drawing/2014/main" id="{5F9F63B1-AC99-445D-BD8D-55383228B0A8}"/>
              </a:ext>
            </a:extLst>
          </p:cNvPr>
          <p:cNvSpPr/>
          <p:nvPr/>
        </p:nvSpPr>
        <p:spPr bwMode="gray">
          <a:xfrm>
            <a:off x="4158930" y="2586678"/>
            <a:ext cx="821535" cy="697771"/>
          </a:xfrm>
          <a:prstGeom prst="rect">
            <a:avLst/>
          </a:prstGeom>
          <a:solidFill>
            <a:srgbClr val="F1F1F1"/>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Get denied or reduced access to provider, procedure, or treatment </a:t>
            </a:r>
          </a:p>
        </p:txBody>
      </p:sp>
      <p:sp>
        <p:nvSpPr>
          <p:cNvPr id="245" name="Rectangle 244">
            <a:extLst>
              <a:ext uri="{FF2B5EF4-FFF2-40B4-BE49-F238E27FC236}">
                <a16:creationId xmlns:a16="http://schemas.microsoft.com/office/drawing/2014/main" id="{B4D40497-30B8-443F-B9B7-F473D99CE1D9}"/>
              </a:ext>
            </a:extLst>
          </p:cNvPr>
          <p:cNvSpPr/>
          <p:nvPr/>
        </p:nvSpPr>
        <p:spPr bwMode="gray">
          <a:xfrm>
            <a:off x="4102222" y="2196426"/>
            <a:ext cx="914862" cy="11509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Prepare for care</a:t>
            </a:r>
          </a:p>
        </p:txBody>
      </p:sp>
      <p:sp>
        <p:nvSpPr>
          <p:cNvPr id="246" name="btfpNumberBubble311516">
            <a:extLst>
              <a:ext uri="{FF2B5EF4-FFF2-40B4-BE49-F238E27FC236}">
                <a16:creationId xmlns:a16="http://schemas.microsoft.com/office/drawing/2014/main" id="{7A702379-C67E-44AA-A4FB-9F5C45A78A3D}"/>
              </a:ext>
            </a:extLst>
          </p:cNvPr>
          <p:cNvSpPr/>
          <p:nvPr/>
        </p:nvSpPr>
        <p:spPr bwMode="gray">
          <a:xfrm rot="10800000" flipH="1" flipV="1">
            <a:off x="4097148" y="2556055"/>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5b</a:t>
            </a:r>
            <a:endParaRPr lang="en-US" sz="900" b="1">
              <a:solidFill>
                <a:srgbClr val="0D4877"/>
              </a:solidFill>
            </a:endParaRPr>
          </a:p>
        </p:txBody>
      </p:sp>
      <p:sp>
        <p:nvSpPr>
          <p:cNvPr id="272" name="Rectangle 271">
            <a:extLst>
              <a:ext uri="{FF2B5EF4-FFF2-40B4-BE49-F238E27FC236}">
                <a16:creationId xmlns:a16="http://schemas.microsoft.com/office/drawing/2014/main" id="{8F3E8E5E-8925-4471-811C-BF268886890C}"/>
              </a:ext>
            </a:extLst>
          </p:cNvPr>
          <p:cNvSpPr/>
          <p:nvPr/>
        </p:nvSpPr>
        <p:spPr bwMode="gray">
          <a:xfrm>
            <a:off x="5244205" y="2586678"/>
            <a:ext cx="846111" cy="697771"/>
          </a:xfrm>
          <a:prstGeom prst="rect">
            <a:avLst/>
          </a:prstGeom>
          <a:solidFill>
            <a:srgbClr val="F2F2F2"/>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Receive</a:t>
            </a:r>
            <a:r>
              <a:rPr lang="en-US" sz="800">
                <a:solidFill>
                  <a:srgbClr val="0D4877"/>
                </a:solidFill>
              </a:rPr>
              <a:t> </a:t>
            </a:r>
            <a:r>
              <a:rPr lang="en-US" sz="700">
                <a:solidFill>
                  <a:srgbClr val="0D4877"/>
                </a:solidFill>
              </a:rPr>
              <a:t>unexpected medical or pharmacy charge / claim reimbursement</a:t>
            </a:r>
          </a:p>
        </p:txBody>
      </p:sp>
      <p:sp>
        <p:nvSpPr>
          <p:cNvPr id="273" name="Rectangle 272">
            <a:extLst>
              <a:ext uri="{FF2B5EF4-FFF2-40B4-BE49-F238E27FC236}">
                <a16:creationId xmlns:a16="http://schemas.microsoft.com/office/drawing/2014/main" id="{CE969F99-D379-405F-A9DD-263FF4ACA5F1}"/>
              </a:ext>
            </a:extLst>
          </p:cNvPr>
          <p:cNvSpPr/>
          <p:nvPr/>
        </p:nvSpPr>
        <p:spPr bwMode="gray">
          <a:xfrm>
            <a:off x="5203756" y="2196426"/>
            <a:ext cx="914862" cy="11509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Cover care</a:t>
            </a:r>
          </a:p>
        </p:txBody>
      </p:sp>
      <p:sp>
        <p:nvSpPr>
          <p:cNvPr id="275" name="btfpNumberBubble311516">
            <a:extLst>
              <a:ext uri="{FF2B5EF4-FFF2-40B4-BE49-F238E27FC236}">
                <a16:creationId xmlns:a16="http://schemas.microsoft.com/office/drawing/2014/main" id="{6DD08F3F-8C33-416F-BD8C-A2548D515340}"/>
              </a:ext>
            </a:extLst>
          </p:cNvPr>
          <p:cNvSpPr/>
          <p:nvPr/>
        </p:nvSpPr>
        <p:spPr bwMode="gray">
          <a:xfrm rot="10800000" flipH="1" flipV="1">
            <a:off x="5133907" y="253388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7b</a:t>
            </a:r>
            <a:endParaRPr lang="en-US" sz="900" b="1">
              <a:solidFill>
                <a:srgbClr val="0D4877"/>
              </a:solidFill>
            </a:endParaRPr>
          </a:p>
        </p:txBody>
      </p:sp>
      <p:sp>
        <p:nvSpPr>
          <p:cNvPr id="279" name="Rectangle 278">
            <a:extLst>
              <a:ext uri="{FF2B5EF4-FFF2-40B4-BE49-F238E27FC236}">
                <a16:creationId xmlns:a16="http://schemas.microsoft.com/office/drawing/2014/main" id="{F09E9D7A-1AF0-48CC-BF48-ADDF59C137D9}"/>
              </a:ext>
            </a:extLst>
          </p:cNvPr>
          <p:cNvSpPr/>
          <p:nvPr/>
        </p:nvSpPr>
        <p:spPr bwMode="gray">
          <a:xfrm>
            <a:off x="5237821" y="4324992"/>
            <a:ext cx="846111" cy="338313"/>
          </a:xfrm>
          <a:prstGeom prst="rect">
            <a:avLst/>
          </a:prstGeom>
          <a:solidFill>
            <a:srgbClr val="FFDFD8"/>
          </a:solidFill>
          <a:ln w="28575" cap="flat" cmpd="sng" algn="ctr">
            <a:no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990000"/>
                </a:solidFill>
              </a:rPr>
              <a:t>File and manage claims</a:t>
            </a:r>
          </a:p>
        </p:txBody>
      </p:sp>
      <p:sp>
        <p:nvSpPr>
          <p:cNvPr id="280" name="btfpNumberBubble311516">
            <a:extLst>
              <a:ext uri="{FF2B5EF4-FFF2-40B4-BE49-F238E27FC236}">
                <a16:creationId xmlns:a16="http://schemas.microsoft.com/office/drawing/2014/main" id="{A9E5473E-B73E-4A8F-A072-53B73BD4C30B}"/>
              </a:ext>
            </a:extLst>
          </p:cNvPr>
          <p:cNvSpPr/>
          <p:nvPr/>
        </p:nvSpPr>
        <p:spPr bwMode="gray">
          <a:xfrm rot="10800000" flipH="1" flipV="1">
            <a:off x="5126611" y="4255166"/>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9c</a:t>
            </a:r>
            <a:endParaRPr lang="en-US" sz="900" b="1">
              <a:solidFill>
                <a:srgbClr val="0D4877"/>
              </a:solidFill>
            </a:endParaRPr>
          </a:p>
        </p:txBody>
      </p:sp>
      <p:sp>
        <p:nvSpPr>
          <p:cNvPr id="283" name="Rectangle 282">
            <a:extLst>
              <a:ext uri="{FF2B5EF4-FFF2-40B4-BE49-F238E27FC236}">
                <a16:creationId xmlns:a16="http://schemas.microsoft.com/office/drawing/2014/main" id="{58C2823A-7804-4866-AAEB-0974C68158F0}"/>
              </a:ext>
            </a:extLst>
          </p:cNvPr>
          <p:cNvSpPr/>
          <p:nvPr/>
        </p:nvSpPr>
        <p:spPr bwMode="gray">
          <a:xfrm>
            <a:off x="3137340" y="5152379"/>
            <a:ext cx="889271" cy="485800"/>
          </a:xfrm>
          <a:prstGeom prst="rect">
            <a:avLst/>
          </a:prstGeom>
          <a:solidFill>
            <a:schemeClr val="bg1">
              <a:lumMod val="95000"/>
            </a:schemeClr>
          </a:solidFill>
          <a:ln w="9525" cap="flat" cmpd="sng" algn="ctr">
            <a:solidFill>
              <a:srgbClr val="E7E6E6"/>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Receive expected medical or pharmacy charge / claim reimbursement</a:t>
            </a:r>
          </a:p>
        </p:txBody>
      </p:sp>
      <p:sp>
        <p:nvSpPr>
          <p:cNvPr id="284" name="Rectangle 283">
            <a:extLst>
              <a:ext uri="{FF2B5EF4-FFF2-40B4-BE49-F238E27FC236}">
                <a16:creationId xmlns:a16="http://schemas.microsoft.com/office/drawing/2014/main" id="{1F18FDE8-1FE9-4825-AC08-E6A8EFB77105}"/>
              </a:ext>
            </a:extLst>
          </p:cNvPr>
          <p:cNvSpPr/>
          <p:nvPr/>
        </p:nvSpPr>
        <p:spPr bwMode="gray">
          <a:xfrm>
            <a:off x="3058936" y="4926695"/>
            <a:ext cx="1017773" cy="7605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chemeClr val="tx1"/>
                </a:solidFill>
              </a:rPr>
              <a:t>Cover care</a:t>
            </a:r>
          </a:p>
        </p:txBody>
      </p:sp>
      <p:sp>
        <p:nvSpPr>
          <p:cNvPr id="285" name="btfpNumberBubble311516">
            <a:extLst>
              <a:ext uri="{FF2B5EF4-FFF2-40B4-BE49-F238E27FC236}">
                <a16:creationId xmlns:a16="http://schemas.microsoft.com/office/drawing/2014/main" id="{2A447E2A-EE47-44BC-AA19-E0F0B66F5BCC}"/>
              </a:ext>
            </a:extLst>
          </p:cNvPr>
          <p:cNvSpPr/>
          <p:nvPr/>
        </p:nvSpPr>
        <p:spPr bwMode="gray">
          <a:xfrm rot="10800000" flipH="1" flipV="1">
            <a:off x="3025273" y="5106493"/>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7a</a:t>
            </a:r>
            <a:endParaRPr lang="en-US" sz="900" b="1">
              <a:solidFill>
                <a:srgbClr val="0D4877"/>
              </a:solidFill>
            </a:endParaRPr>
          </a:p>
        </p:txBody>
      </p:sp>
      <p:sp>
        <p:nvSpPr>
          <p:cNvPr id="253" name="Rectangle 252">
            <a:extLst>
              <a:ext uri="{FF2B5EF4-FFF2-40B4-BE49-F238E27FC236}">
                <a16:creationId xmlns:a16="http://schemas.microsoft.com/office/drawing/2014/main" id="{5150F4AE-A958-4273-9B8C-438A8E10A4B0}"/>
              </a:ext>
            </a:extLst>
          </p:cNvPr>
          <p:cNvSpPr/>
          <p:nvPr/>
        </p:nvSpPr>
        <p:spPr bwMode="gray">
          <a:xfrm>
            <a:off x="8607469" y="3937153"/>
            <a:ext cx="846111" cy="358342"/>
          </a:xfrm>
          <a:prstGeom prst="rect">
            <a:avLst/>
          </a:prstGeom>
          <a:solidFill>
            <a:srgbClr val="F2F2F2"/>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Access wellness benefits</a:t>
            </a:r>
          </a:p>
        </p:txBody>
      </p:sp>
      <p:sp>
        <p:nvSpPr>
          <p:cNvPr id="254" name="Rectangle 253">
            <a:extLst>
              <a:ext uri="{FF2B5EF4-FFF2-40B4-BE49-F238E27FC236}">
                <a16:creationId xmlns:a16="http://schemas.microsoft.com/office/drawing/2014/main" id="{CA71766A-C702-414C-86BF-0FA08252FE72}"/>
              </a:ext>
            </a:extLst>
          </p:cNvPr>
          <p:cNvSpPr/>
          <p:nvPr/>
        </p:nvSpPr>
        <p:spPr bwMode="gray">
          <a:xfrm>
            <a:off x="8566991" y="3546897"/>
            <a:ext cx="914862" cy="1239736"/>
          </a:xfrm>
          <a:prstGeom prst="rect">
            <a:avLst/>
          </a:prstGeom>
          <a:noFill/>
          <a:ln w="19050" cap="flat" cmpd="sng" algn="ctr">
            <a:solidFill>
              <a:srgbClr val="FD5D3B"/>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sz="1000">
                <a:solidFill>
                  <a:srgbClr val="0D4877"/>
                </a:solidFill>
              </a:rPr>
              <a:t>Engage with benefits</a:t>
            </a:r>
          </a:p>
        </p:txBody>
      </p:sp>
      <p:sp>
        <p:nvSpPr>
          <p:cNvPr id="255" name="btfpNumberBubble311516">
            <a:extLst>
              <a:ext uri="{FF2B5EF4-FFF2-40B4-BE49-F238E27FC236}">
                <a16:creationId xmlns:a16="http://schemas.microsoft.com/office/drawing/2014/main" id="{2C3C6408-4E3D-4C3B-9FED-7442C590DA28}"/>
              </a:ext>
            </a:extLst>
          </p:cNvPr>
          <p:cNvSpPr/>
          <p:nvPr/>
        </p:nvSpPr>
        <p:spPr bwMode="gray">
          <a:xfrm rot="10800000" flipH="1" flipV="1">
            <a:off x="8468223" y="3877087"/>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3a</a:t>
            </a:r>
            <a:endParaRPr lang="en-US" sz="900" b="1">
              <a:solidFill>
                <a:srgbClr val="0D4877"/>
              </a:solidFill>
            </a:endParaRPr>
          </a:p>
        </p:txBody>
      </p:sp>
      <p:sp>
        <p:nvSpPr>
          <p:cNvPr id="18" name="btfpNotesBox829820">
            <a:extLst>
              <a:ext uri="{FF2B5EF4-FFF2-40B4-BE49-F238E27FC236}">
                <a16:creationId xmlns:a16="http://schemas.microsoft.com/office/drawing/2014/main" id="{5EAFBFAC-4C30-4834-83CF-C4A42A0C2E0B}"/>
              </a:ext>
            </a:extLst>
          </p:cNvPr>
          <p:cNvSpPr txBox="1"/>
          <p:nvPr>
            <p:custDataLst>
              <p:tags r:id="rId6"/>
            </p:custDataLst>
          </p:nvPr>
        </p:nvSpPr>
        <p:spPr bwMode="gray">
          <a:xfrm>
            <a:off x="570471" y="6675322"/>
            <a:ext cx="10972800"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*BCBS performance calculated based on 4Q21 competitor NPS panel, 4Q21 member NPS survey, Medallia touchpoint NPS and Medallia text analytics</a:t>
            </a:r>
          </a:p>
        </p:txBody>
      </p:sp>
      <p:sp>
        <p:nvSpPr>
          <p:cNvPr id="126" name="Rectangle 125">
            <a:extLst>
              <a:ext uri="{FF2B5EF4-FFF2-40B4-BE49-F238E27FC236}">
                <a16:creationId xmlns:a16="http://schemas.microsoft.com/office/drawing/2014/main" id="{CDB5DEBF-DC50-4216-8588-60A01AA2CF99}"/>
              </a:ext>
            </a:extLst>
          </p:cNvPr>
          <p:cNvSpPr/>
          <p:nvPr/>
        </p:nvSpPr>
        <p:spPr bwMode="gray">
          <a:xfrm>
            <a:off x="8603152" y="4348858"/>
            <a:ext cx="846111" cy="411069"/>
          </a:xfrm>
          <a:prstGeom prst="rect">
            <a:avLst/>
          </a:prstGeom>
          <a:solidFill>
            <a:schemeClr val="bg1">
              <a:lumMod val="95000"/>
            </a:schemeClr>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 tIns="9144" rIns="9144" bIns="9144" numCol="1" spcCol="0" rtlCol="0" fromWordArt="0" anchor="ctr" anchorCtr="0" forceAA="0" compatLnSpc="1">
            <a:prstTxWarp prst="textNoShape">
              <a:avLst/>
            </a:prstTxWarp>
            <a:noAutofit/>
          </a:bodyPr>
          <a:lstStyle/>
          <a:p>
            <a:pPr marL="0" indent="0" algn="ctr">
              <a:buNone/>
            </a:pPr>
            <a:r>
              <a:rPr lang="en-US" sz="700">
                <a:solidFill>
                  <a:srgbClr val="0D4877"/>
                </a:solidFill>
              </a:rPr>
              <a:t>Use ancillary/other benefits (e.g., food, transport, rebates)</a:t>
            </a:r>
          </a:p>
        </p:txBody>
      </p:sp>
      <p:sp>
        <p:nvSpPr>
          <p:cNvPr id="127" name="btfpNumberBubble311516">
            <a:extLst>
              <a:ext uri="{FF2B5EF4-FFF2-40B4-BE49-F238E27FC236}">
                <a16:creationId xmlns:a16="http://schemas.microsoft.com/office/drawing/2014/main" id="{6C0178C8-5349-4C17-9EA3-2D2F8077DB4A}"/>
              </a:ext>
            </a:extLst>
          </p:cNvPr>
          <p:cNvSpPr/>
          <p:nvPr/>
        </p:nvSpPr>
        <p:spPr bwMode="gray">
          <a:xfrm rot="10800000" flipH="1" flipV="1">
            <a:off x="8468223" y="4333704"/>
            <a:ext cx="174663" cy="174663"/>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3b</a:t>
            </a:r>
            <a:endParaRPr lang="en-US" sz="900" b="1">
              <a:solidFill>
                <a:srgbClr val="0D4877"/>
              </a:solidFill>
            </a:endParaRPr>
          </a:p>
        </p:txBody>
      </p:sp>
      <p:sp>
        <p:nvSpPr>
          <p:cNvPr id="124" name="Rectangle 123">
            <a:extLst>
              <a:ext uri="{FF2B5EF4-FFF2-40B4-BE49-F238E27FC236}">
                <a16:creationId xmlns:a16="http://schemas.microsoft.com/office/drawing/2014/main" id="{DFE7CC0F-5C09-4068-A6B3-96F88293BF59}"/>
              </a:ext>
            </a:extLst>
          </p:cNvPr>
          <p:cNvSpPr/>
          <p:nvPr/>
        </p:nvSpPr>
        <p:spPr bwMode="gray">
          <a:xfrm>
            <a:off x="10172818" y="5652287"/>
            <a:ext cx="190452" cy="182880"/>
          </a:xfrm>
          <a:prstGeom prst="rect">
            <a:avLst/>
          </a:prstGeom>
          <a:solidFill>
            <a:srgbClr val="F8D8D8"/>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a:solidFill>
                <a:srgbClr val="000000"/>
              </a:solidFill>
            </a:endParaRPr>
          </a:p>
        </p:txBody>
      </p:sp>
      <p:sp>
        <p:nvSpPr>
          <p:cNvPr id="135" name="Rectangle 134">
            <a:extLst>
              <a:ext uri="{FF2B5EF4-FFF2-40B4-BE49-F238E27FC236}">
                <a16:creationId xmlns:a16="http://schemas.microsoft.com/office/drawing/2014/main" id="{2F90007F-E9FE-427A-901F-E8D2C2049B87}"/>
              </a:ext>
            </a:extLst>
          </p:cNvPr>
          <p:cNvSpPr/>
          <p:nvPr/>
        </p:nvSpPr>
        <p:spPr bwMode="gray">
          <a:xfrm>
            <a:off x="10172818" y="5281622"/>
            <a:ext cx="190452" cy="182880"/>
          </a:xfrm>
          <a:prstGeom prst="rect">
            <a:avLst/>
          </a:prstGeom>
          <a:solidFill>
            <a:srgbClr val="BBCABA"/>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a:solidFill>
                <a:srgbClr val="000000"/>
              </a:solidFill>
            </a:endParaRPr>
          </a:p>
        </p:txBody>
      </p:sp>
      <p:sp>
        <p:nvSpPr>
          <p:cNvPr id="136" name="Rectangle 135">
            <a:extLst>
              <a:ext uri="{FF2B5EF4-FFF2-40B4-BE49-F238E27FC236}">
                <a16:creationId xmlns:a16="http://schemas.microsoft.com/office/drawing/2014/main" id="{B203E0A8-7648-4BC1-8B3E-0B464B94196D}"/>
              </a:ext>
            </a:extLst>
          </p:cNvPr>
          <p:cNvSpPr/>
          <p:nvPr/>
        </p:nvSpPr>
        <p:spPr bwMode="gray">
          <a:xfrm>
            <a:off x="10428590" y="5224276"/>
            <a:ext cx="1386114" cy="2951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000">
                <a:solidFill>
                  <a:schemeClr val="tx1"/>
                </a:solidFill>
              </a:rPr>
              <a:t>Prioritized; focus on creating promoters</a:t>
            </a:r>
          </a:p>
        </p:txBody>
      </p:sp>
      <p:sp>
        <p:nvSpPr>
          <p:cNvPr id="137" name="Rectangle 136">
            <a:extLst>
              <a:ext uri="{FF2B5EF4-FFF2-40B4-BE49-F238E27FC236}">
                <a16:creationId xmlns:a16="http://schemas.microsoft.com/office/drawing/2014/main" id="{7F6DF4DC-4755-4A96-BF64-6BAF7C72706C}"/>
              </a:ext>
            </a:extLst>
          </p:cNvPr>
          <p:cNvSpPr/>
          <p:nvPr/>
        </p:nvSpPr>
        <p:spPr bwMode="gray">
          <a:xfrm>
            <a:off x="10428590" y="5593652"/>
            <a:ext cx="1386114" cy="2951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buNone/>
            </a:pPr>
            <a:r>
              <a:rPr lang="en-US" sz="1000">
                <a:solidFill>
                  <a:schemeClr val="tx1"/>
                </a:solidFill>
              </a:rPr>
              <a:t>Prioritized; focus on reducing detractors</a:t>
            </a:r>
          </a:p>
        </p:txBody>
      </p:sp>
      <p:sp>
        <p:nvSpPr>
          <p:cNvPr id="4" name="Rectangle 3">
            <a:extLst>
              <a:ext uri="{FF2B5EF4-FFF2-40B4-BE49-F238E27FC236}">
                <a16:creationId xmlns:a16="http://schemas.microsoft.com/office/drawing/2014/main" id="{D4F1A0B8-237C-1F00-FBA9-C2754B6A9001}"/>
              </a:ext>
            </a:extLst>
          </p:cNvPr>
          <p:cNvSpPr/>
          <p:nvPr/>
        </p:nvSpPr>
        <p:spPr bwMode="gray">
          <a:xfrm>
            <a:off x="10221516" y="4795864"/>
            <a:ext cx="1480688" cy="29511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000">
                <a:solidFill>
                  <a:schemeClr val="tx1"/>
                </a:solidFill>
              </a:rPr>
              <a:t>Differentially important for Medicare </a:t>
            </a:r>
          </a:p>
        </p:txBody>
      </p:sp>
      <p:sp>
        <p:nvSpPr>
          <p:cNvPr id="5" name="Rectangle 4">
            <a:extLst>
              <a:ext uri="{FF2B5EF4-FFF2-40B4-BE49-F238E27FC236}">
                <a16:creationId xmlns:a16="http://schemas.microsoft.com/office/drawing/2014/main" id="{CD2F3ED1-B6B3-AE23-017C-F6469860C3E4}"/>
              </a:ext>
            </a:extLst>
          </p:cNvPr>
          <p:cNvSpPr/>
          <p:nvPr/>
        </p:nvSpPr>
        <p:spPr bwMode="gray">
          <a:xfrm>
            <a:off x="10172818" y="4667928"/>
            <a:ext cx="1543200" cy="494655"/>
          </a:xfrm>
          <a:prstGeom prst="rect">
            <a:avLst/>
          </a:prstGeom>
          <a:noFill/>
          <a:ln w="19050"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000">
              <a:solidFill>
                <a:schemeClr val="tx1"/>
              </a:solidFill>
            </a:endParaRPr>
          </a:p>
        </p:txBody>
      </p:sp>
      <p:sp>
        <p:nvSpPr>
          <p:cNvPr id="16" name="Rectangle 15">
            <a:extLst>
              <a:ext uri="{FF2B5EF4-FFF2-40B4-BE49-F238E27FC236}">
                <a16:creationId xmlns:a16="http://schemas.microsoft.com/office/drawing/2014/main" id="{A7300747-E99F-B43B-BC8E-D47B9295D6BE}"/>
              </a:ext>
            </a:extLst>
          </p:cNvPr>
          <p:cNvSpPr/>
          <p:nvPr/>
        </p:nvSpPr>
        <p:spPr bwMode="gray">
          <a:xfrm>
            <a:off x="9978401" y="4591299"/>
            <a:ext cx="1901619" cy="14257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a:solidFill>
                <a:schemeClr val="tx1"/>
              </a:solidFill>
            </a:endParaRPr>
          </a:p>
        </p:txBody>
      </p:sp>
      <p:sp>
        <p:nvSpPr>
          <p:cNvPr id="6" name="Rectangle 5">
            <a:extLst>
              <a:ext uri="{FF2B5EF4-FFF2-40B4-BE49-F238E27FC236}">
                <a16:creationId xmlns:a16="http://schemas.microsoft.com/office/drawing/2014/main" id="{987EA3C1-4BDF-6C29-635D-7541352AE137}"/>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Where to play</a:t>
            </a:r>
          </a:p>
        </p:txBody>
      </p:sp>
      <p:sp>
        <p:nvSpPr>
          <p:cNvPr id="11" name="btfpCallout734646">
            <a:extLst>
              <a:ext uri="{FF2B5EF4-FFF2-40B4-BE49-F238E27FC236}">
                <a16:creationId xmlns:a16="http://schemas.microsoft.com/office/drawing/2014/main" id="{9C9ABEE7-5E4A-2368-2530-45C1E352478E}"/>
              </a:ext>
            </a:extLst>
          </p:cNvPr>
          <p:cNvSpPr/>
          <p:nvPr/>
        </p:nvSpPr>
        <p:spPr bwMode="gray">
          <a:xfrm>
            <a:off x="8743951" y="1724197"/>
            <a:ext cx="2895654" cy="590821"/>
          </a:xfrm>
          <a:prstGeom prst="wedgeRectCallout">
            <a:avLst>
              <a:gd name="adj1" fmla="val -19708"/>
              <a:gd name="adj2" fmla="val 26459"/>
            </a:avLst>
          </a:prstGeom>
          <a:solidFill>
            <a:srgbClr val="F1F1F1"/>
          </a:solidFill>
          <a:ln w="19050">
            <a:solidFill>
              <a:srgbClr val="85858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73" tIns="72073" rIns="72073" bIns="72073" numCol="1" spcCol="0" rtlCol="0" fromWordArt="0" anchor="ctr" anchorCtr="0" forceAA="0" compatLnSpc="1">
            <a:prstTxWarp prst="textNoShape">
              <a:avLst/>
            </a:prstTxWarp>
            <a:noAutofit/>
          </a:bodyPr>
          <a:lstStyle/>
          <a:p>
            <a:pPr marL="0" lvl="1" indent="0">
              <a:spcBef>
                <a:spcPts val="0"/>
              </a:spcBef>
              <a:buNone/>
            </a:pPr>
            <a:r>
              <a:rPr lang="en-US" sz="1000" i="1">
                <a:solidFill>
                  <a:srgbClr val="858585"/>
                </a:solidFill>
              </a:rPr>
              <a:t>2x2 placement is based on Bain experience.</a:t>
            </a:r>
          </a:p>
          <a:p>
            <a:pPr marL="0" lvl="1" indent="0">
              <a:spcBef>
                <a:spcPts val="0"/>
              </a:spcBef>
              <a:buNone/>
            </a:pPr>
            <a:r>
              <a:rPr lang="en-US" sz="1000" i="1">
                <a:solidFill>
                  <a:srgbClr val="858585"/>
                </a:solidFill>
              </a:rPr>
              <a:t>Relative positioning within quadrant is based on episode order.</a:t>
            </a:r>
          </a:p>
        </p:txBody>
      </p:sp>
    </p:spTree>
    <p:custDataLst>
      <p:tags r:id="rId1"/>
    </p:custDataLst>
    <p:extLst>
      <p:ext uri="{BB962C8B-B14F-4D97-AF65-F5344CB8AC3E}">
        <p14:creationId xmlns:p14="http://schemas.microsoft.com/office/powerpoint/2010/main" val="873922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 name="btfpColumnIndicatorGroup2">
            <a:extLst>
              <a:ext uri="{FF2B5EF4-FFF2-40B4-BE49-F238E27FC236}">
                <a16:creationId xmlns:a16="http://schemas.microsoft.com/office/drawing/2014/main" id="{8E4359EE-DE69-4680-85DB-53918578A997}"/>
              </a:ext>
            </a:extLst>
          </p:cNvPr>
          <p:cNvGrpSpPr/>
          <p:nvPr/>
        </p:nvGrpSpPr>
        <p:grpSpPr>
          <a:xfrm>
            <a:off x="0" y="6926580"/>
            <a:ext cx="12192000" cy="137160"/>
            <a:chOff x="0" y="6926580"/>
            <a:chExt cx="12192000" cy="137160"/>
          </a:xfrm>
        </p:grpSpPr>
        <p:sp>
          <p:nvSpPr>
            <p:cNvPr id="123" name="btfpColumnGapBlocker621188">
              <a:extLst>
                <a:ext uri="{FF2B5EF4-FFF2-40B4-BE49-F238E27FC236}">
                  <a16:creationId xmlns:a16="http://schemas.microsoft.com/office/drawing/2014/main" id="{788CCED2-E420-47A9-B7FC-6F119BAE9DA4}"/>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1" name="btfpColumnGapBlocker937265">
              <a:extLst>
                <a:ext uri="{FF2B5EF4-FFF2-40B4-BE49-F238E27FC236}">
                  <a16:creationId xmlns:a16="http://schemas.microsoft.com/office/drawing/2014/main" id="{D675C1E9-1A8D-449A-8709-766C8378D3A4}"/>
                </a:ext>
              </a:extLst>
            </p:cNvPr>
            <p:cNvSpPr/>
            <p:nvPr/>
          </p:nvSpPr>
          <p:spPr bwMode="gray">
            <a:xfrm>
              <a:off x="935736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9" name="btfpColumnIndicator489473">
              <a:extLst>
                <a:ext uri="{FF2B5EF4-FFF2-40B4-BE49-F238E27FC236}">
                  <a16:creationId xmlns:a16="http://schemas.microsoft.com/office/drawing/2014/main" id="{9AB0C02D-56B1-4CAB-B36E-DA4F679A783A}"/>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7" name="btfpColumnIndicator426525">
              <a:extLst>
                <a:ext uri="{FF2B5EF4-FFF2-40B4-BE49-F238E27FC236}">
                  <a16:creationId xmlns:a16="http://schemas.microsoft.com/office/drawing/2014/main" id="{FFA074E9-86C4-499D-958F-36482EE59970}"/>
                </a:ext>
              </a:extLst>
            </p:cNvPr>
            <p:cNvCxnSpPr/>
            <p:nvPr/>
          </p:nvCxnSpPr>
          <p:spPr bwMode="gray">
            <a:xfrm flipV="1">
              <a:off x="989076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15" name="btfpColumnGapBlocker760358">
              <a:extLst>
                <a:ext uri="{FF2B5EF4-FFF2-40B4-BE49-F238E27FC236}">
                  <a16:creationId xmlns:a16="http://schemas.microsoft.com/office/drawing/2014/main" id="{8A6460FF-3809-400E-8EFC-2DD3899C99A1}"/>
                </a:ext>
              </a:extLst>
            </p:cNvPr>
            <p:cNvSpPr/>
            <p:nvPr/>
          </p:nvSpPr>
          <p:spPr bwMode="gray">
            <a:xfrm>
              <a:off x="705612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3" name="btfpColumnIndicator997003">
              <a:extLst>
                <a:ext uri="{FF2B5EF4-FFF2-40B4-BE49-F238E27FC236}">
                  <a16:creationId xmlns:a16="http://schemas.microsoft.com/office/drawing/2014/main" id="{F046E661-C3F1-4C19-838E-7009DF65C77D}"/>
                </a:ext>
              </a:extLst>
            </p:cNvPr>
            <p:cNvCxnSpPr/>
            <p:nvPr/>
          </p:nvCxnSpPr>
          <p:spPr bwMode="gray">
            <a:xfrm flipV="1">
              <a:off x="935736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1" name="btfpColumnIndicator226682">
              <a:extLst>
                <a:ext uri="{FF2B5EF4-FFF2-40B4-BE49-F238E27FC236}">
                  <a16:creationId xmlns:a16="http://schemas.microsoft.com/office/drawing/2014/main" id="{97AD99E1-0640-4736-BD9B-C13B1E3C0894}"/>
                </a:ext>
              </a:extLst>
            </p:cNvPr>
            <p:cNvCxnSpPr/>
            <p:nvPr/>
          </p:nvCxnSpPr>
          <p:spPr bwMode="gray">
            <a:xfrm flipV="1">
              <a:off x="758952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9" name="btfpColumnGapBlocker553155">
              <a:extLst>
                <a:ext uri="{FF2B5EF4-FFF2-40B4-BE49-F238E27FC236}">
                  <a16:creationId xmlns:a16="http://schemas.microsoft.com/office/drawing/2014/main" id="{AC4E899A-F151-4E30-B161-C46987A31A9C}"/>
                </a:ext>
              </a:extLst>
            </p:cNvPr>
            <p:cNvSpPr/>
            <p:nvPr/>
          </p:nvSpPr>
          <p:spPr bwMode="gray">
            <a:xfrm>
              <a:off x="475488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07" name="btfpColumnIndicator283456">
              <a:extLst>
                <a:ext uri="{FF2B5EF4-FFF2-40B4-BE49-F238E27FC236}">
                  <a16:creationId xmlns:a16="http://schemas.microsoft.com/office/drawing/2014/main" id="{F51ED887-CC07-4A13-80CF-3AA710E1E92C}"/>
                </a:ext>
              </a:extLst>
            </p:cNvPr>
            <p:cNvCxnSpPr/>
            <p:nvPr/>
          </p:nvCxnSpPr>
          <p:spPr bwMode="gray">
            <a:xfrm flipV="1">
              <a:off x="705612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5" name="btfpColumnIndicator142629">
              <a:extLst>
                <a:ext uri="{FF2B5EF4-FFF2-40B4-BE49-F238E27FC236}">
                  <a16:creationId xmlns:a16="http://schemas.microsoft.com/office/drawing/2014/main" id="{8848B44F-3520-49B4-AA56-74541E08E707}"/>
                </a:ext>
              </a:extLst>
            </p:cNvPr>
            <p:cNvCxnSpPr/>
            <p:nvPr/>
          </p:nvCxnSpPr>
          <p:spPr bwMode="gray">
            <a:xfrm flipV="1">
              <a:off x="528828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3" name="btfpColumnGapBlocker988718">
              <a:extLst>
                <a:ext uri="{FF2B5EF4-FFF2-40B4-BE49-F238E27FC236}">
                  <a16:creationId xmlns:a16="http://schemas.microsoft.com/office/drawing/2014/main" id="{9502C7A0-0954-43C2-BC16-F80220EFB75C}"/>
                </a:ext>
              </a:extLst>
            </p:cNvPr>
            <p:cNvSpPr/>
            <p:nvPr/>
          </p:nvSpPr>
          <p:spPr bwMode="gray">
            <a:xfrm>
              <a:off x="245364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01" name="btfpColumnIndicator124123">
              <a:extLst>
                <a:ext uri="{FF2B5EF4-FFF2-40B4-BE49-F238E27FC236}">
                  <a16:creationId xmlns:a16="http://schemas.microsoft.com/office/drawing/2014/main" id="{4FDBAB1F-E090-4074-8FB2-61176A18C79C}"/>
                </a:ext>
              </a:extLst>
            </p:cNvPr>
            <p:cNvCxnSpPr/>
            <p:nvPr/>
          </p:nvCxnSpPr>
          <p:spPr bwMode="gray">
            <a:xfrm flipV="1">
              <a:off x="475488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9" name="btfpColumnIndicator828409">
              <a:extLst>
                <a:ext uri="{FF2B5EF4-FFF2-40B4-BE49-F238E27FC236}">
                  <a16:creationId xmlns:a16="http://schemas.microsoft.com/office/drawing/2014/main" id="{161B23FB-BAAD-4C73-938B-39A5B4C4BEE4}"/>
                </a:ext>
              </a:extLst>
            </p:cNvPr>
            <p:cNvCxnSpPr/>
            <p:nvPr/>
          </p:nvCxnSpPr>
          <p:spPr bwMode="gray">
            <a:xfrm flipV="1">
              <a:off x="298704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97" name="btfpColumnGapBlocker885974">
              <a:extLst>
                <a:ext uri="{FF2B5EF4-FFF2-40B4-BE49-F238E27FC236}">
                  <a16:creationId xmlns:a16="http://schemas.microsoft.com/office/drawing/2014/main" id="{3CF271AA-E5BB-4B69-AD53-FE8326F0CE31}"/>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95" name="btfpColumnIndicator923649">
              <a:extLst>
                <a:ext uri="{FF2B5EF4-FFF2-40B4-BE49-F238E27FC236}">
                  <a16:creationId xmlns:a16="http://schemas.microsoft.com/office/drawing/2014/main" id="{06E1774B-B358-4597-BE62-0362DEA6BFE1}"/>
                </a:ext>
              </a:extLst>
            </p:cNvPr>
            <p:cNvCxnSpPr/>
            <p:nvPr/>
          </p:nvCxnSpPr>
          <p:spPr bwMode="gray">
            <a:xfrm flipV="1">
              <a:off x="245364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3" name="btfpColumnIndicator235437">
              <a:extLst>
                <a:ext uri="{FF2B5EF4-FFF2-40B4-BE49-F238E27FC236}">
                  <a16:creationId xmlns:a16="http://schemas.microsoft.com/office/drawing/2014/main" id="{CB967F9A-7C66-43B7-B8A3-6C78230BA6B0}"/>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124" name="btfpColumnIndicatorGroup1">
            <a:extLst>
              <a:ext uri="{FF2B5EF4-FFF2-40B4-BE49-F238E27FC236}">
                <a16:creationId xmlns:a16="http://schemas.microsoft.com/office/drawing/2014/main" id="{D986D020-9BD8-4392-A6E1-338AB2D73DB8}"/>
              </a:ext>
            </a:extLst>
          </p:cNvPr>
          <p:cNvGrpSpPr/>
          <p:nvPr/>
        </p:nvGrpSpPr>
        <p:grpSpPr>
          <a:xfrm>
            <a:off x="0" y="-205740"/>
            <a:ext cx="12192000" cy="137160"/>
            <a:chOff x="0" y="-205740"/>
            <a:chExt cx="12192000" cy="137160"/>
          </a:xfrm>
        </p:grpSpPr>
        <p:sp>
          <p:nvSpPr>
            <p:cNvPr id="122" name="btfpColumnGapBlocker358332">
              <a:extLst>
                <a:ext uri="{FF2B5EF4-FFF2-40B4-BE49-F238E27FC236}">
                  <a16:creationId xmlns:a16="http://schemas.microsoft.com/office/drawing/2014/main" id="{49F0093C-3126-43FD-B50C-B46EFB785310}"/>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120" name="btfpColumnGapBlocker281453">
              <a:extLst>
                <a:ext uri="{FF2B5EF4-FFF2-40B4-BE49-F238E27FC236}">
                  <a16:creationId xmlns:a16="http://schemas.microsoft.com/office/drawing/2014/main" id="{25637E7B-2A7B-4213-BB17-770C19FBAD5E}"/>
                </a:ext>
              </a:extLst>
            </p:cNvPr>
            <p:cNvSpPr/>
            <p:nvPr/>
          </p:nvSpPr>
          <p:spPr bwMode="gray">
            <a:xfrm>
              <a:off x="935736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8" name="btfpColumnIndicator770744">
              <a:extLst>
                <a:ext uri="{FF2B5EF4-FFF2-40B4-BE49-F238E27FC236}">
                  <a16:creationId xmlns:a16="http://schemas.microsoft.com/office/drawing/2014/main" id="{882189B3-CB68-4AE6-B4FB-ECC34BCD1CFE}"/>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6" name="btfpColumnIndicator655822">
              <a:extLst>
                <a:ext uri="{FF2B5EF4-FFF2-40B4-BE49-F238E27FC236}">
                  <a16:creationId xmlns:a16="http://schemas.microsoft.com/office/drawing/2014/main" id="{0443B665-12C2-43D5-8C5B-5598636E4D07}"/>
                </a:ext>
              </a:extLst>
            </p:cNvPr>
            <p:cNvCxnSpPr/>
            <p:nvPr/>
          </p:nvCxnSpPr>
          <p:spPr bwMode="gray">
            <a:xfrm flipV="1">
              <a:off x="989076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14" name="btfpColumnGapBlocker460091">
              <a:extLst>
                <a:ext uri="{FF2B5EF4-FFF2-40B4-BE49-F238E27FC236}">
                  <a16:creationId xmlns:a16="http://schemas.microsoft.com/office/drawing/2014/main" id="{78B891E8-23E5-4785-96EA-6630693A379F}"/>
                </a:ext>
              </a:extLst>
            </p:cNvPr>
            <p:cNvSpPr/>
            <p:nvPr/>
          </p:nvSpPr>
          <p:spPr bwMode="gray">
            <a:xfrm>
              <a:off x="705612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12" name="btfpColumnIndicator117157">
              <a:extLst>
                <a:ext uri="{FF2B5EF4-FFF2-40B4-BE49-F238E27FC236}">
                  <a16:creationId xmlns:a16="http://schemas.microsoft.com/office/drawing/2014/main" id="{646DEC23-D0CB-4596-BF30-D41F3AC2E767}"/>
                </a:ext>
              </a:extLst>
            </p:cNvPr>
            <p:cNvCxnSpPr/>
            <p:nvPr/>
          </p:nvCxnSpPr>
          <p:spPr bwMode="gray">
            <a:xfrm flipV="1">
              <a:off x="935736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10" name="btfpColumnIndicator278929">
              <a:extLst>
                <a:ext uri="{FF2B5EF4-FFF2-40B4-BE49-F238E27FC236}">
                  <a16:creationId xmlns:a16="http://schemas.microsoft.com/office/drawing/2014/main" id="{6F9A4C28-4AE0-4218-BCE0-97E79D2B9903}"/>
                </a:ext>
              </a:extLst>
            </p:cNvPr>
            <p:cNvCxnSpPr/>
            <p:nvPr/>
          </p:nvCxnSpPr>
          <p:spPr bwMode="gray">
            <a:xfrm flipV="1">
              <a:off x="758952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8" name="btfpColumnGapBlocker576491">
              <a:extLst>
                <a:ext uri="{FF2B5EF4-FFF2-40B4-BE49-F238E27FC236}">
                  <a16:creationId xmlns:a16="http://schemas.microsoft.com/office/drawing/2014/main" id="{D6BBDC23-648E-4EF4-AE28-66BE3971E00C}"/>
                </a:ext>
              </a:extLst>
            </p:cNvPr>
            <p:cNvSpPr/>
            <p:nvPr/>
          </p:nvSpPr>
          <p:spPr bwMode="gray">
            <a:xfrm>
              <a:off x="475488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06" name="btfpColumnIndicator748829">
              <a:extLst>
                <a:ext uri="{FF2B5EF4-FFF2-40B4-BE49-F238E27FC236}">
                  <a16:creationId xmlns:a16="http://schemas.microsoft.com/office/drawing/2014/main" id="{535BE0AF-576A-43D6-A6C0-A2949FA701D0}"/>
                </a:ext>
              </a:extLst>
            </p:cNvPr>
            <p:cNvCxnSpPr/>
            <p:nvPr/>
          </p:nvCxnSpPr>
          <p:spPr bwMode="gray">
            <a:xfrm flipV="1">
              <a:off x="705612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104" name="btfpColumnIndicator413239">
              <a:extLst>
                <a:ext uri="{FF2B5EF4-FFF2-40B4-BE49-F238E27FC236}">
                  <a16:creationId xmlns:a16="http://schemas.microsoft.com/office/drawing/2014/main" id="{1FB1CEC1-72F8-459E-9743-35228E74E81F}"/>
                </a:ext>
              </a:extLst>
            </p:cNvPr>
            <p:cNvCxnSpPr/>
            <p:nvPr/>
          </p:nvCxnSpPr>
          <p:spPr bwMode="gray">
            <a:xfrm flipV="1">
              <a:off x="52882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102" name="btfpColumnGapBlocker983016">
              <a:extLst>
                <a:ext uri="{FF2B5EF4-FFF2-40B4-BE49-F238E27FC236}">
                  <a16:creationId xmlns:a16="http://schemas.microsoft.com/office/drawing/2014/main" id="{4111973E-8A77-4D0C-ADD7-6D1F91D85D52}"/>
                </a:ext>
              </a:extLst>
            </p:cNvPr>
            <p:cNvSpPr/>
            <p:nvPr/>
          </p:nvSpPr>
          <p:spPr bwMode="gray">
            <a:xfrm>
              <a:off x="245364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100" name="btfpColumnIndicator163116">
              <a:extLst>
                <a:ext uri="{FF2B5EF4-FFF2-40B4-BE49-F238E27FC236}">
                  <a16:creationId xmlns:a16="http://schemas.microsoft.com/office/drawing/2014/main" id="{7DE54C9C-E19E-48B4-A6AB-2B5240BC04A3}"/>
                </a:ext>
              </a:extLst>
            </p:cNvPr>
            <p:cNvCxnSpPr/>
            <p:nvPr/>
          </p:nvCxnSpPr>
          <p:spPr bwMode="gray">
            <a:xfrm flipV="1">
              <a:off x="475488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8" name="btfpColumnIndicator634538">
              <a:extLst>
                <a:ext uri="{FF2B5EF4-FFF2-40B4-BE49-F238E27FC236}">
                  <a16:creationId xmlns:a16="http://schemas.microsoft.com/office/drawing/2014/main" id="{EBA731C4-5889-43AE-AAD2-4EBD7AFD545A}"/>
                </a:ext>
              </a:extLst>
            </p:cNvPr>
            <p:cNvCxnSpPr/>
            <p:nvPr/>
          </p:nvCxnSpPr>
          <p:spPr bwMode="gray">
            <a:xfrm flipV="1">
              <a:off x="298704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96" name="btfpColumnGapBlocker400345">
              <a:extLst>
                <a:ext uri="{FF2B5EF4-FFF2-40B4-BE49-F238E27FC236}">
                  <a16:creationId xmlns:a16="http://schemas.microsoft.com/office/drawing/2014/main" id="{D7CAE1BC-9E0B-4A92-A099-3A50237ECCAB}"/>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94" name="btfpColumnIndicator559891">
              <a:extLst>
                <a:ext uri="{FF2B5EF4-FFF2-40B4-BE49-F238E27FC236}">
                  <a16:creationId xmlns:a16="http://schemas.microsoft.com/office/drawing/2014/main" id="{48E85AC5-9141-467E-BDED-3792C5EB35BC}"/>
                </a:ext>
              </a:extLst>
            </p:cNvPr>
            <p:cNvCxnSpPr/>
            <p:nvPr/>
          </p:nvCxnSpPr>
          <p:spPr bwMode="gray">
            <a:xfrm flipV="1">
              <a:off x="245364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92" name="btfpColumnIndicator515088">
              <a:extLst>
                <a:ext uri="{FF2B5EF4-FFF2-40B4-BE49-F238E27FC236}">
                  <a16:creationId xmlns:a16="http://schemas.microsoft.com/office/drawing/2014/main" id="{24CCB759-F148-4373-B758-387084FDDC32}"/>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D0185C63-706D-4240-8F5F-49A62BB41CEB}"/>
              </a:ext>
            </a:extLst>
          </p:cNvPr>
          <p:cNvSpPr>
            <a:spLocks noGrp="1"/>
          </p:cNvSpPr>
          <p:nvPr>
            <p:ph type="body" sz="quarter" idx="10"/>
          </p:nvPr>
        </p:nvSpPr>
        <p:spPr/>
        <p:txBody>
          <a:bodyPr/>
          <a:lstStyle/>
          <a:p>
            <a:r>
              <a:rPr lang="en-US"/>
              <a:t>The Importance of each episode differs by segment; we have prioritized A balanced portfolio of episodes that will improve the experience of each of our five segments</a:t>
            </a:r>
          </a:p>
        </p:txBody>
      </p:sp>
      <p:sp>
        <p:nvSpPr>
          <p:cNvPr id="69" name="Rectangle 68">
            <a:extLst>
              <a:ext uri="{FF2B5EF4-FFF2-40B4-BE49-F238E27FC236}">
                <a16:creationId xmlns:a16="http://schemas.microsoft.com/office/drawing/2014/main" id="{DD4F10A0-08A1-481C-A77C-3EE0FD58C781}"/>
              </a:ext>
            </a:extLst>
          </p:cNvPr>
          <p:cNvSpPr/>
          <p:nvPr/>
        </p:nvSpPr>
        <p:spPr bwMode="gray">
          <a:xfrm>
            <a:off x="6575623" y="5052227"/>
            <a:ext cx="1371600"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Enroll, register online / </a:t>
            </a:r>
            <a:br>
              <a:rPr lang="en-US" sz="1000">
                <a:solidFill>
                  <a:srgbClr val="0D4877"/>
                </a:solidFill>
              </a:rPr>
            </a:br>
            <a:r>
              <a:rPr lang="en-US" sz="1000">
                <a:solidFill>
                  <a:srgbClr val="0D4877"/>
                </a:solidFill>
              </a:rPr>
              <a:t>set up account</a:t>
            </a:r>
          </a:p>
        </p:txBody>
      </p:sp>
      <p:sp>
        <p:nvSpPr>
          <p:cNvPr id="70" name="Rectangle 69">
            <a:extLst>
              <a:ext uri="{FF2B5EF4-FFF2-40B4-BE49-F238E27FC236}">
                <a16:creationId xmlns:a16="http://schemas.microsoft.com/office/drawing/2014/main" id="{763FA91C-B00C-4AED-A0F5-F1A37E2EE524}"/>
              </a:ext>
            </a:extLst>
          </p:cNvPr>
          <p:cNvSpPr/>
          <p:nvPr/>
        </p:nvSpPr>
        <p:spPr bwMode="gray">
          <a:xfrm>
            <a:off x="6575623" y="4236164"/>
            <a:ext cx="1371599"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Find a provider</a:t>
            </a:r>
          </a:p>
        </p:txBody>
      </p:sp>
      <p:grpSp>
        <p:nvGrpSpPr>
          <p:cNvPr id="67" name="Group 66">
            <a:extLst>
              <a:ext uri="{FF2B5EF4-FFF2-40B4-BE49-F238E27FC236}">
                <a16:creationId xmlns:a16="http://schemas.microsoft.com/office/drawing/2014/main" id="{D7F495B1-D5BF-4AC0-A99E-7B35403DD134}"/>
              </a:ext>
            </a:extLst>
          </p:cNvPr>
          <p:cNvGrpSpPr/>
          <p:nvPr/>
        </p:nvGrpSpPr>
        <p:grpSpPr>
          <a:xfrm>
            <a:off x="2920963" y="1161142"/>
            <a:ext cx="1371600" cy="1371600"/>
            <a:chOff x="1085022" y="1371600"/>
            <a:chExt cx="1371600" cy="1371600"/>
          </a:xfrm>
        </p:grpSpPr>
        <p:sp>
          <p:nvSpPr>
            <p:cNvPr id="72" name="Rectangle 71">
              <a:extLst>
                <a:ext uri="{FF2B5EF4-FFF2-40B4-BE49-F238E27FC236}">
                  <a16:creationId xmlns:a16="http://schemas.microsoft.com/office/drawing/2014/main" id="{5EF90170-1E0C-4F20-8D4A-A33D2BEC7DAB}"/>
                </a:ext>
              </a:extLst>
            </p:cNvPr>
            <p:cNvSpPr/>
            <p:nvPr/>
          </p:nvSpPr>
          <p:spPr bwMode="gray">
            <a:xfrm>
              <a:off x="1085022"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rgbClr val="FFFFFF"/>
                  </a:solidFill>
                  <a:cs typeface="Segoe UI" panose="020B0502040204020203" pitchFamily="34" charset="0"/>
                </a:rPr>
                <a:t>Engaged &amp; healthy</a:t>
              </a:r>
            </a:p>
          </p:txBody>
        </p:sp>
        <p:pic>
          <p:nvPicPr>
            <p:cNvPr id="78" name="btfpIconLines250544">
              <a:extLst>
                <a:ext uri="{FF2B5EF4-FFF2-40B4-BE49-F238E27FC236}">
                  <a16:creationId xmlns:a16="http://schemas.microsoft.com/office/drawing/2014/main" id="{B08723E5-8AFF-4663-AD47-984B03239AE1}"/>
                </a:ext>
              </a:extLst>
            </p:cNvPr>
            <p:cNvPicPr>
              <a:picLocks/>
            </p:cNvPicPr>
            <p:nvPr/>
          </p:nvPicPr>
          <p:blipFill>
            <a:blip r:embed="rId17"/>
            <a:stretch>
              <a:fillRect/>
            </a:stretch>
          </p:blipFill>
          <p:spPr>
            <a:xfrm>
              <a:off x="1368635" y="1905433"/>
              <a:ext cx="822960" cy="822960"/>
            </a:xfrm>
            <a:prstGeom prst="rect">
              <a:avLst/>
            </a:prstGeom>
          </p:spPr>
        </p:pic>
      </p:grpSp>
      <p:grpSp>
        <p:nvGrpSpPr>
          <p:cNvPr id="88" name="Group 87">
            <a:extLst>
              <a:ext uri="{FF2B5EF4-FFF2-40B4-BE49-F238E27FC236}">
                <a16:creationId xmlns:a16="http://schemas.microsoft.com/office/drawing/2014/main" id="{B1F22363-0AAB-4CCC-8378-38C765E81437}"/>
              </a:ext>
            </a:extLst>
          </p:cNvPr>
          <p:cNvGrpSpPr/>
          <p:nvPr/>
        </p:nvGrpSpPr>
        <p:grpSpPr>
          <a:xfrm>
            <a:off x="10230282" y="1161142"/>
            <a:ext cx="1371600" cy="1371600"/>
            <a:chOff x="8416925" y="1371600"/>
            <a:chExt cx="1371600" cy="1371600"/>
          </a:xfrm>
        </p:grpSpPr>
        <p:sp>
          <p:nvSpPr>
            <p:cNvPr id="77" name="Rectangle 76">
              <a:extLst>
                <a:ext uri="{FF2B5EF4-FFF2-40B4-BE49-F238E27FC236}">
                  <a16:creationId xmlns:a16="http://schemas.microsoft.com/office/drawing/2014/main" id="{A6203465-22A1-4886-8359-1A0F8A3C9DD0}"/>
                </a:ext>
              </a:extLst>
            </p:cNvPr>
            <p:cNvSpPr/>
            <p:nvPr/>
          </p:nvSpPr>
          <p:spPr bwMode="gray">
            <a:xfrm>
              <a:off x="8416925"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spcBef>
                  <a:spcPts val="0"/>
                </a:spcBef>
                <a:buNone/>
              </a:pPr>
              <a:r>
                <a:rPr lang="en-US" b="1">
                  <a:solidFill>
                    <a:srgbClr val="FFFFFF"/>
                  </a:solidFill>
                  <a:cs typeface="Segoe UI" panose="020B0502040204020203" pitchFamily="34" charset="0"/>
                </a:rPr>
                <a:t>Acute + rising risk</a:t>
              </a:r>
            </a:p>
          </p:txBody>
        </p:sp>
        <p:pic>
          <p:nvPicPr>
            <p:cNvPr id="79" name="btfpIconLines625562">
              <a:extLst>
                <a:ext uri="{FF2B5EF4-FFF2-40B4-BE49-F238E27FC236}">
                  <a16:creationId xmlns:a16="http://schemas.microsoft.com/office/drawing/2014/main" id="{A51C4C46-78EB-4017-8F55-E3B22F6E76AB}"/>
                </a:ext>
              </a:extLst>
            </p:cNvPr>
            <p:cNvPicPr>
              <a:picLocks/>
            </p:cNvPicPr>
            <p:nvPr/>
          </p:nvPicPr>
          <p:blipFill>
            <a:blip r:embed="rId18"/>
            <a:stretch>
              <a:fillRect/>
            </a:stretch>
          </p:blipFill>
          <p:spPr>
            <a:xfrm>
              <a:off x="8691245" y="1905433"/>
              <a:ext cx="822960" cy="822960"/>
            </a:xfrm>
            <a:prstGeom prst="rect">
              <a:avLst/>
            </a:prstGeom>
          </p:spPr>
        </p:pic>
      </p:grpSp>
      <p:grpSp>
        <p:nvGrpSpPr>
          <p:cNvPr id="84" name="Group 83">
            <a:extLst>
              <a:ext uri="{FF2B5EF4-FFF2-40B4-BE49-F238E27FC236}">
                <a16:creationId xmlns:a16="http://schemas.microsoft.com/office/drawing/2014/main" id="{E6314EFF-DE17-46AC-A5F8-92E2C9422FDE}"/>
              </a:ext>
            </a:extLst>
          </p:cNvPr>
          <p:cNvGrpSpPr/>
          <p:nvPr/>
        </p:nvGrpSpPr>
        <p:grpSpPr>
          <a:xfrm>
            <a:off x="4748293" y="1161142"/>
            <a:ext cx="1371600" cy="1371600"/>
            <a:chOff x="3256614" y="1371600"/>
            <a:chExt cx="1371600" cy="1371600"/>
          </a:xfrm>
        </p:grpSpPr>
        <p:sp>
          <p:nvSpPr>
            <p:cNvPr id="74" name="Rectangle 73">
              <a:extLst>
                <a:ext uri="{FF2B5EF4-FFF2-40B4-BE49-F238E27FC236}">
                  <a16:creationId xmlns:a16="http://schemas.microsoft.com/office/drawing/2014/main" id="{E9569576-7784-4068-BB2C-AC979BD05166}"/>
                </a:ext>
              </a:extLst>
            </p:cNvPr>
            <p:cNvSpPr/>
            <p:nvPr/>
          </p:nvSpPr>
          <p:spPr bwMode="gray">
            <a:xfrm>
              <a:off x="3256614"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rgbClr val="FFFFFF"/>
                  </a:solidFill>
                  <a:cs typeface="Segoe UI" panose="020B0502040204020203" pitchFamily="34" charset="0"/>
                </a:rPr>
                <a:t>Engaged &amp; chronic</a:t>
              </a:r>
            </a:p>
          </p:txBody>
        </p:sp>
        <p:pic>
          <p:nvPicPr>
            <p:cNvPr id="80" name="btfpIconLines555033">
              <a:extLst>
                <a:ext uri="{FF2B5EF4-FFF2-40B4-BE49-F238E27FC236}">
                  <a16:creationId xmlns:a16="http://schemas.microsoft.com/office/drawing/2014/main" id="{425088B4-9239-4439-A8B5-DF27567F6FBE}"/>
                </a:ext>
              </a:extLst>
            </p:cNvPr>
            <p:cNvPicPr>
              <a:picLocks/>
            </p:cNvPicPr>
            <p:nvPr/>
          </p:nvPicPr>
          <p:blipFill>
            <a:blip r:embed="rId19"/>
            <a:stretch>
              <a:fillRect/>
            </a:stretch>
          </p:blipFill>
          <p:spPr>
            <a:xfrm>
              <a:off x="3537904" y="1905433"/>
              <a:ext cx="822960" cy="822960"/>
            </a:xfrm>
            <a:prstGeom prst="rect">
              <a:avLst/>
            </a:prstGeom>
          </p:spPr>
        </p:pic>
      </p:grpSp>
      <p:grpSp>
        <p:nvGrpSpPr>
          <p:cNvPr id="86" name="Group 85">
            <a:extLst>
              <a:ext uri="{FF2B5EF4-FFF2-40B4-BE49-F238E27FC236}">
                <a16:creationId xmlns:a16="http://schemas.microsoft.com/office/drawing/2014/main" id="{D528B8F1-443D-4539-B1BC-CFE0AE051A8D}"/>
              </a:ext>
            </a:extLst>
          </p:cNvPr>
          <p:cNvGrpSpPr/>
          <p:nvPr/>
        </p:nvGrpSpPr>
        <p:grpSpPr>
          <a:xfrm>
            <a:off x="6575623" y="1161142"/>
            <a:ext cx="1371600" cy="1371600"/>
            <a:chOff x="4976717" y="1371600"/>
            <a:chExt cx="1371600" cy="1371600"/>
          </a:xfrm>
        </p:grpSpPr>
        <p:sp>
          <p:nvSpPr>
            <p:cNvPr id="75" name="Rectangle 74">
              <a:extLst>
                <a:ext uri="{FF2B5EF4-FFF2-40B4-BE49-F238E27FC236}">
                  <a16:creationId xmlns:a16="http://schemas.microsoft.com/office/drawing/2014/main" id="{B3894EC1-FB08-4D71-8263-E3434DB7ED7C}"/>
                </a:ext>
              </a:extLst>
            </p:cNvPr>
            <p:cNvSpPr/>
            <p:nvPr/>
          </p:nvSpPr>
          <p:spPr bwMode="gray">
            <a:xfrm>
              <a:off x="4976717"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rgbClr val="FFFFFF"/>
                  </a:solidFill>
                  <a:cs typeface="Segoe UI" panose="020B0502040204020203" pitchFamily="34" charset="0"/>
                </a:rPr>
                <a:t>Disengaged &amp; healthy</a:t>
              </a:r>
            </a:p>
          </p:txBody>
        </p:sp>
        <p:pic>
          <p:nvPicPr>
            <p:cNvPr id="81" name="btfpIconLines546192">
              <a:extLst>
                <a:ext uri="{FF2B5EF4-FFF2-40B4-BE49-F238E27FC236}">
                  <a16:creationId xmlns:a16="http://schemas.microsoft.com/office/drawing/2014/main" id="{A26E8C8C-C157-4742-9A21-8041FCD09FBA}"/>
                </a:ext>
              </a:extLst>
            </p:cNvPr>
            <p:cNvPicPr>
              <a:picLocks/>
            </p:cNvPicPr>
            <p:nvPr/>
          </p:nvPicPr>
          <p:blipFill>
            <a:blip r:embed="rId20"/>
            <a:stretch>
              <a:fillRect/>
            </a:stretch>
          </p:blipFill>
          <p:spPr>
            <a:xfrm>
              <a:off x="5255684" y="1905433"/>
              <a:ext cx="822960" cy="822960"/>
            </a:xfrm>
            <a:prstGeom prst="rect">
              <a:avLst/>
            </a:prstGeom>
          </p:spPr>
        </p:pic>
      </p:grpSp>
      <p:grpSp>
        <p:nvGrpSpPr>
          <p:cNvPr id="87" name="Group 86">
            <a:extLst>
              <a:ext uri="{FF2B5EF4-FFF2-40B4-BE49-F238E27FC236}">
                <a16:creationId xmlns:a16="http://schemas.microsoft.com/office/drawing/2014/main" id="{D4804CD8-E8C5-40FF-A812-E5E7E10ADF83}"/>
              </a:ext>
            </a:extLst>
          </p:cNvPr>
          <p:cNvGrpSpPr/>
          <p:nvPr/>
        </p:nvGrpSpPr>
        <p:grpSpPr>
          <a:xfrm>
            <a:off x="8402953" y="1161142"/>
            <a:ext cx="1371600" cy="1371600"/>
            <a:chOff x="6696821" y="1371600"/>
            <a:chExt cx="1371600" cy="1371600"/>
          </a:xfrm>
        </p:grpSpPr>
        <p:sp>
          <p:nvSpPr>
            <p:cNvPr id="76" name="Rectangle 75">
              <a:extLst>
                <a:ext uri="{FF2B5EF4-FFF2-40B4-BE49-F238E27FC236}">
                  <a16:creationId xmlns:a16="http://schemas.microsoft.com/office/drawing/2014/main" id="{393B1C96-C716-40FF-99AB-87FD7E3A97ED}"/>
                </a:ext>
              </a:extLst>
            </p:cNvPr>
            <p:cNvSpPr/>
            <p:nvPr/>
          </p:nvSpPr>
          <p:spPr bwMode="gray">
            <a:xfrm>
              <a:off x="6696821" y="1371600"/>
              <a:ext cx="1371600" cy="1371600"/>
            </a:xfrm>
            <a:prstGeom prst="rect">
              <a:avLst/>
            </a:prstGeom>
            <a:solidFill>
              <a:srgbClr val="FD5D3B"/>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US" b="1">
                  <a:solidFill>
                    <a:srgbClr val="FFFFFF"/>
                  </a:solidFill>
                  <a:cs typeface="Segoe UI" panose="020B0502040204020203" pitchFamily="34" charset="0"/>
                </a:rPr>
                <a:t>Disengaged &amp; chronic</a:t>
              </a:r>
            </a:p>
          </p:txBody>
        </p:sp>
        <p:pic>
          <p:nvPicPr>
            <p:cNvPr id="82" name="btfpIconLines601542">
              <a:extLst>
                <a:ext uri="{FF2B5EF4-FFF2-40B4-BE49-F238E27FC236}">
                  <a16:creationId xmlns:a16="http://schemas.microsoft.com/office/drawing/2014/main" id="{E80C64D3-B1C7-436C-927C-51A7276431F4}"/>
                </a:ext>
              </a:extLst>
            </p:cNvPr>
            <p:cNvPicPr>
              <a:picLocks/>
            </p:cNvPicPr>
            <p:nvPr/>
          </p:nvPicPr>
          <p:blipFill>
            <a:blip r:embed="rId21"/>
            <a:stretch>
              <a:fillRect/>
            </a:stretch>
          </p:blipFill>
          <p:spPr>
            <a:xfrm>
              <a:off x="6973464" y="1905433"/>
              <a:ext cx="822960" cy="822960"/>
            </a:xfrm>
            <a:prstGeom prst="rect">
              <a:avLst/>
            </a:prstGeom>
          </p:spPr>
        </p:pic>
      </p:grpSp>
      <p:grpSp>
        <p:nvGrpSpPr>
          <p:cNvPr id="126" name="btfpRowHeaderBox185738">
            <a:extLst>
              <a:ext uri="{FF2B5EF4-FFF2-40B4-BE49-F238E27FC236}">
                <a16:creationId xmlns:a16="http://schemas.microsoft.com/office/drawing/2014/main" id="{23C67657-A3B8-429F-A011-31B231D74A4F}"/>
              </a:ext>
            </a:extLst>
          </p:cNvPr>
          <p:cNvGrpSpPr/>
          <p:nvPr>
            <p:custDataLst>
              <p:tags r:id="rId2"/>
            </p:custDataLst>
          </p:nvPr>
        </p:nvGrpSpPr>
        <p:grpSpPr>
          <a:xfrm>
            <a:off x="638163" y="4170750"/>
            <a:ext cx="1976846" cy="2578596"/>
            <a:chOff x="774602" y="1527048"/>
            <a:chExt cx="1767840" cy="972979"/>
          </a:xfrm>
        </p:grpSpPr>
        <p:sp>
          <p:nvSpPr>
            <p:cNvPr id="127" name="btfpRowHeaderBoxText185738">
              <a:extLst>
                <a:ext uri="{FF2B5EF4-FFF2-40B4-BE49-F238E27FC236}">
                  <a16:creationId xmlns:a16="http://schemas.microsoft.com/office/drawing/2014/main" id="{85AEC0E6-4687-4160-B3E8-359E6DF1D9B3}"/>
                </a:ext>
              </a:extLst>
            </p:cNvPr>
            <p:cNvSpPr txBox="1"/>
            <p:nvPr/>
          </p:nvSpPr>
          <p:spPr bwMode="gray">
            <a:xfrm>
              <a:off x="774602" y="1527048"/>
              <a:ext cx="1767840" cy="972979"/>
            </a:xfrm>
            <a:prstGeom prst="rect">
              <a:avLst/>
            </a:prstGeom>
            <a:noFill/>
          </p:spPr>
          <p:txBody>
            <a:bodyPr vert="horz" wrap="square" lIns="36036" tIns="36036" rIns="180181" bIns="36036" rtlCol="0" anchor="t">
              <a:noAutofit/>
            </a:bodyPr>
            <a:lstStyle/>
            <a:p>
              <a:pPr marL="0" indent="0" algn="r">
                <a:spcBef>
                  <a:spcPts val="0"/>
                </a:spcBef>
                <a:buNone/>
              </a:pPr>
              <a:r>
                <a:rPr lang="en-US" sz="1400" b="1">
                  <a:solidFill>
                    <a:srgbClr val="0D4877"/>
                  </a:solidFill>
                </a:rPr>
                <a:t>Prioritized episodes with highest impact on NPS by segment</a:t>
              </a:r>
            </a:p>
          </p:txBody>
        </p:sp>
        <p:cxnSp>
          <p:nvCxnSpPr>
            <p:cNvPr id="128" name="btfpRowHeaderBoxLine185738">
              <a:extLst>
                <a:ext uri="{FF2B5EF4-FFF2-40B4-BE49-F238E27FC236}">
                  <a16:creationId xmlns:a16="http://schemas.microsoft.com/office/drawing/2014/main" id="{67AC6B34-475D-421C-9B1C-3A653CF9392D}"/>
                </a:ext>
              </a:extLst>
            </p:cNvPr>
            <p:cNvCxnSpPr/>
            <p:nvPr/>
          </p:nvCxnSpPr>
          <p:spPr bwMode="gray">
            <a:xfrm>
              <a:off x="2542442" y="1527048"/>
              <a:ext cx="0" cy="972979"/>
            </a:xfrm>
            <a:prstGeom prst="line">
              <a:avLst/>
            </a:prstGeom>
            <a:ln w="76200"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43" name="Rectangle 142">
            <a:extLst>
              <a:ext uri="{FF2B5EF4-FFF2-40B4-BE49-F238E27FC236}">
                <a16:creationId xmlns:a16="http://schemas.microsoft.com/office/drawing/2014/main" id="{F89691D3-09D6-478B-9EB9-E4AB2998B5E2}"/>
              </a:ext>
            </a:extLst>
          </p:cNvPr>
          <p:cNvSpPr/>
          <p:nvPr/>
        </p:nvSpPr>
        <p:spPr bwMode="gray">
          <a:xfrm>
            <a:off x="2927809" y="4236164"/>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Find a provider</a:t>
            </a:r>
          </a:p>
        </p:txBody>
      </p:sp>
      <p:sp>
        <p:nvSpPr>
          <p:cNvPr id="159" name="btfpNumberBubble311516">
            <a:extLst>
              <a:ext uri="{FF2B5EF4-FFF2-40B4-BE49-F238E27FC236}">
                <a16:creationId xmlns:a16="http://schemas.microsoft.com/office/drawing/2014/main" id="{50A82EB6-0BB4-4552-B32C-AA0675197287}"/>
              </a:ext>
            </a:extLst>
          </p:cNvPr>
          <p:cNvSpPr/>
          <p:nvPr/>
        </p:nvSpPr>
        <p:spPr bwMode="gray">
          <a:xfrm rot="10800000" flipH="1" flipV="1">
            <a:off x="6487818" y="4936315"/>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2a</a:t>
            </a:r>
          </a:p>
        </p:txBody>
      </p:sp>
      <p:sp>
        <p:nvSpPr>
          <p:cNvPr id="162" name="btfpNumberBubble311516">
            <a:extLst>
              <a:ext uri="{FF2B5EF4-FFF2-40B4-BE49-F238E27FC236}">
                <a16:creationId xmlns:a16="http://schemas.microsoft.com/office/drawing/2014/main" id="{F2639053-85E5-4A0C-933B-82CF64E4DE5D}"/>
              </a:ext>
            </a:extLst>
          </p:cNvPr>
          <p:cNvSpPr/>
          <p:nvPr/>
        </p:nvSpPr>
        <p:spPr bwMode="gray">
          <a:xfrm rot="10800000" flipH="1" flipV="1">
            <a:off x="2826832" y="4120252"/>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4a</a:t>
            </a:r>
            <a:endParaRPr lang="en-US" sz="900" b="1">
              <a:solidFill>
                <a:srgbClr val="0D4877"/>
              </a:solidFill>
            </a:endParaRPr>
          </a:p>
        </p:txBody>
      </p:sp>
      <p:sp>
        <p:nvSpPr>
          <p:cNvPr id="166" name="btfpNumberBubble311516">
            <a:extLst>
              <a:ext uri="{FF2B5EF4-FFF2-40B4-BE49-F238E27FC236}">
                <a16:creationId xmlns:a16="http://schemas.microsoft.com/office/drawing/2014/main" id="{D3DE7C2C-C78B-4E7A-B2A0-C74603ABE899}"/>
              </a:ext>
            </a:extLst>
          </p:cNvPr>
          <p:cNvSpPr/>
          <p:nvPr/>
        </p:nvSpPr>
        <p:spPr bwMode="gray">
          <a:xfrm rot="10800000" flipH="1" flipV="1">
            <a:off x="6487818" y="4174422"/>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4a</a:t>
            </a:r>
          </a:p>
        </p:txBody>
      </p:sp>
      <p:sp>
        <p:nvSpPr>
          <p:cNvPr id="190" name="Rectangle 189">
            <a:extLst>
              <a:ext uri="{FF2B5EF4-FFF2-40B4-BE49-F238E27FC236}">
                <a16:creationId xmlns:a16="http://schemas.microsoft.com/office/drawing/2014/main" id="{47BDD334-5403-4764-8009-CF9989537AA8}"/>
              </a:ext>
            </a:extLst>
          </p:cNvPr>
          <p:cNvSpPr/>
          <p:nvPr/>
        </p:nvSpPr>
        <p:spPr bwMode="gray">
          <a:xfrm>
            <a:off x="8399659" y="4834073"/>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Manage a health condition </a:t>
            </a:r>
            <a:br>
              <a:rPr lang="en-US" sz="1000">
                <a:solidFill>
                  <a:srgbClr val="0D4877"/>
                </a:solidFill>
              </a:rPr>
            </a:br>
            <a:r>
              <a:rPr lang="en-US" sz="1000">
                <a:solidFill>
                  <a:srgbClr val="0D4877"/>
                </a:solidFill>
              </a:rPr>
              <a:t>(incl. chronic)</a:t>
            </a:r>
          </a:p>
        </p:txBody>
      </p:sp>
      <p:sp>
        <p:nvSpPr>
          <p:cNvPr id="131" name="Rectangle 130">
            <a:extLst>
              <a:ext uri="{FF2B5EF4-FFF2-40B4-BE49-F238E27FC236}">
                <a16:creationId xmlns:a16="http://schemas.microsoft.com/office/drawing/2014/main" id="{EBF3806E-DB9E-4095-87CA-C93B6322712A}"/>
              </a:ext>
            </a:extLst>
          </p:cNvPr>
          <p:cNvSpPr/>
          <p:nvPr/>
        </p:nvSpPr>
        <p:spPr bwMode="gray">
          <a:xfrm>
            <a:off x="8399659" y="4207539"/>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Find a provider</a:t>
            </a:r>
          </a:p>
        </p:txBody>
      </p:sp>
      <p:sp>
        <p:nvSpPr>
          <p:cNvPr id="132" name="btfpNumberBubble311516">
            <a:extLst>
              <a:ext uri="{FF2B5EF4-FFF2-40B4-BE49-F238E27FC236}">
                <a16:creationId xmlns:a16="http://schemas.microsoft.com/office/drawing/2014/main" id="{B7D1BB13-CF30-450A-80C6-CC9990EAD8C9}"/>
              </a:ext>
            </a:extLst>
          </p:cNvPr>
          <p:cNvSpPr/>
          <p:nvPr/>
        </p:nvSpPr>
        <p:spPr bwMode="gray">
          <a:xfrm rot="10800000" flipH="1" flipV="1">
            <a:off x="8264908" y="4125171"/>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4a</a:t>
            </a:r>
            <a:endParaRPr lang="en-US" sz="900" b="1">
              <a:solidFill>
                <a:srgbClr val="0D4877"/>
              </a:solidFill>
            </a:endParaRPr>
          </a:p>
        </p:txBody>
      </p:sp>
      <p:sp>
        <p:nvSpPr>
          <p:cNvPr id="191" name="btfpNumberBubble311516">
            <a:extLst>
              <a:ext uri="{FF2B5EF4-FFF2-40B4-BE49-F238E27FC236}">
                <a16:creationId xmlns:a16="http://schemas.microsoft.com/office/drawing/2014/main" id="{BC81C2E3-CA6F-4BC8-8011-FE644CDBE379}"/>
              </a:ext>
            </a:extLst>
          </p:cNvPr>
          <p:cNvSpPr/>
          <p:nvPr/>
        </p:nvSpPr>
        <p:spPr bwMode="gray">
          <a:xfrm rot="10800000" flipH="1" flipV="1">
            <a:off x="8264908" y="4762153"/>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6b</a:t>
            </a:r>
          </a:p>
        </p:txBody>
      </p:sp>
      <p:sp>
        <p:nvSpPr>
          <p:cNvPr id="151" name="Rectangle 150">
            <a:extLst>
              <a:ext uri="{FF2B5EF4-FFF2-40B4-BE49-F238E27FC236}">
                <a16:creationId xmlns:a16="http://schemas.microsoft.com/office/drawing/2014/main" id="{D7321085-6CF7-47DF-B8A9-3E65A262A01B}"/>
              </a:ext>
            </a:extLst>
          </p:cNvPr>
          <p:cNvSpPr/>
          <p:nvPr/>
        </p:nvSpPr>
        <p:spPr bwMode="gray">
          <a:xfrm>
            <a:off x="4730987" y="6087141"/>
            <a:ext cx="1365013" cy="573332"/>
          </a:xfrm>
          <a:prstGeom prst="rect">
            <a:avLst/>
          </a:prstGeom>
          <a:solidFill>
            <a:srgbClr val="E7E6E6"/>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Stay updated on prior authorization process</a:t>
            </a:r>
          </a:p>
        </p:txBody>
      </p:sp>
      <p:grpSp>
        <p:nvGrpSpPr>
          <p:cNvPr id="3" name="Group 2">
            <a:extLst>
              <a:ext uri="{FF2B5EF4-FFF2-40B4-BE49-F238E27FC236}">
                <a16:creationId xmlns:a16="http://schemas.microsoft.com/office/drawing/2014/main" id="{FF95ABFA-CD1D-9A5B-E2F3-951CC2CA3560}"/>
              </a:ext>
            </a:extLst>
          </p:cNvPr>
          <p:cNvGrpSpPr/>
          <p:nvPr/>
        </p:nvGrpSpPr>
        <p:grpSpPr>
          <a:xfrm>
            <a:off x="910756" y="6102550"/>
            <a:ext cx="1183847" cy="643320"/>
            <a:chOff x="466544" y="6085210"/>
            <a:chExt cx="1543327" cy="643320"/>
          </a:xfrm>
        </p:grpSpPr>
        <p:sp>
          <p:nvSpPr>
            <p:cNvPr id="156" name="Rectangle 155">
              <a:extLst>
                <a:ext uri="{FF2B5EF4-FFF2-40B4-BE49-F238E27FC236}">
                  <a16:creationId xmlns:a16="http://schemas.microsoft.com/office/drawing/2014/main" id="{E5EC1052-9DAB-48B5-B361-DFCAF434BB40}"/>
                </a:ext>
              </a:extLst>
            </p:cNvPr>
            <p:cNvSpPr/>
            <p:nvPr/>
          </p:nvSpPr>
          <p:spPr bwMode="gray">
            <a:xfrm>
              <a:off x="466544" y="6182134"/>
              <a:ext cx="1543327" cy="54639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400">
                <a:solidFill>
                  <a:schemeClr val="tx1"/>
                </a:solidFill>
              </a:endParaRPr>
            </a:p>
          </p:txBody>
        </p:sp>
        <p:sp>
          <p:nvSpPr>
            <p:cNvPr id="160" name="TextBox 159">
              <a:extLst>
                <a:ext uri="{FF2B5EF4-FFF2-40B4-BE49-F238E27FC236}">
                  <a16:creationId xmlns:a16="http://schemas.microsoft.com/office/drawing/2014/main" id="{E4B33BC6-5DAB-41F1-85EC-91E3E5EFA804}"/>
                </a:ext>
              </a:extLst>
            </p:cNvPr>
            <p:cNvSpPr txBox="1"/>
            <p:nvPr/>
          </p:nvSpPr>
          <p:spPr bwMode="gray">
            <a:xfrm>
              <a:off x="578781" y="6085210"/>
              <a:ext cx="413909" cy="175433"/>
            </a:xfrm>
            <a:prstGeom prst="rect">
              <a:avLst/>
            </a:prstGeom>
            <a:solidFill>
              <a:schemeClr val="bg1"/>
            </a:solidFill>
          </p:spPr>
          <p:txBody>
            <a:bodyPr wrap="square" lIns="36000" tIns="18288" rIns="36000" bIns="18288" rtlCol="0">
              <a:spAutoFit/>
            </a:bodyPr>
            <a:lstStyle/>
            <a:p>
              <a:pPr marL="0" indent="0">
                <a:buNone/>
              </a:pPr>
              <a:r>
                <a:rPr lang="en-US" sz="900" b="1" i="1"/>
                <a:t>Key</a:t>
              </a:r>
            </a:p>
          </p:txBody>
        </p:sp>
        <p:sp>
          <p:nvSpPr>
            <p:cNvPr id="169" name="Rectangle 168">
              <a:extLst>
                <a:ext uri="{FF2B5EF4-FFF2-40B4-BE49-F238E27FC236}">
                  <a16:creationId xmlns:a16="http://schemas.microsoft.com/office/drawing/2014/main" id="{48E1E099-740C-42F2-937B-1F71DB3FAF33}"/>
                </a:ext>
              </a:extLst>
            </p:cNvPr>
            <p:cNvSpPr/>
            <p:nvPr/>
          </p:nvSpPr>
          <p:spPr bwMode="gray">
            <a:xfrm>
              <a:off x="529931" y="6260643"/>
              <a:ext cx="1411166" cy="399100"/>
            </a:xfrm>
            <a:prstGeom prst="rect">
              <a:avLst/>
            </a:prstGeom>
            <a:no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900">
                  <a:solidFill>
                    <a:schemeClr val="tx1"/>
                  </a:solidFill>
                </a:rPr>
                <a:t>Differentially </a:t>
              </a:r>
              <a:br>
                <a:rPr lang="en-US" sz="900">
                  <a:solidFill>
                    <a:schemeClr val="tx1"/>
                  </a:solidFill>
                </a:rPr>
              </a:br>
              <a:r>
                <a:rPr lang="en-US" sz="900">
                  <a:solidFill>
                    <a:schemeClr val="tx1"/>
                  </a:solidFill>
                </a:rPr>
                <a:t>impactful for </a:t>
              </a:r>
              <a:br>
                <a:rPr lang="en-US" sz="900">
                  <a:solidFill>
                    <a:schemeClr val="tx1"/>
                  </a:solidFill>
                </a:rPr>
              </a:br>
              <a:r>
                <a:rPr lang="en-US" sz="900">
                  <a:solidFill>
                    <a:schemeClr val="tx1"/>
                  </a:solidFill>
                </a:rPr>
                <a:t>Medicare</a:t>
              </a:r>
            </a:p>
          </p:txBody>
        </p:sp>
      </p:grpSp>
      <p:sp>
        <p:nvSpPr>
          <p:cNvPr id="193" name="Rectangle 192">
            <a:extLst>
              <a:ext uri="{FF2B5EF4-FFF2-40B4-BE49-F238E27FC236}">
                <a16:creationId xmlns:a16="http://schemas.microsoft.com/office/drawing/2014/main" id="{E0507F87-9230-4D85-AC48-694715BFBDB0}"/>
              </a:ext>
            </a:extLst>
          </p:cNvPr>
          <p:cNvSpPr/>
          <p:nvPr/>
        </p:nvSpPr>
        <p:spPr bwMode="gray">
          <a:xfrm>
            <a:off x="2935069" y="5052227"/>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Understand benefits, coverage, or eligibility</a:t>
            </a:r>
          </a:p>
        </p:txBody>
      </p:sp>
      <p:sp>
        <p:nvSpPr>
          <p:cNvPr id="195" name="btfpNumberBubble311516">
            <a:extLst>
              <a:ext uri="{FF2B5EF4-FFF2-40B4-BE49-F238E27FC236}">
                <a16:creationId xmlns:a16="http://schemas.microsoft.com/office/drawing/2014/main" id="{E2534A12-9676-4982-9084-23E0E5E24CEC}"/>
              </a:ext>
            </a:extLst>
          </p:cNvPr>
          <p:cNvSpPr/>
          <p:nvPr/>
        </p:nvSpPr>
        <p:spPr bwMode="gray">
          <a:xfrm rot="10800000" flipH="1" flipV="1">
            <a:off x="2834092" y="4936315"/>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2b</a:t>
            </a:r>
            <a:endParaRPr lang="en-US" sz="900" b="1">
              <a:solidFill>
                <a:srgbClr val="0D4877"/>
              </a:solidFill>
            </a:endParaRPr>
          </a:p>
        </p:txBody>
      </p:sp>
      <p:sp>
        <p:nvSpPr>
          <p:cNvPr id="197" name="Rectangle 196">
            <a:extLst>
              <a:ext uri="{FF2B5EF4-FFF2-40B4-BE49-F238E27FC236}">
                <a16:creationId xmlns:a16="http://schemas.microsoft.com/office/drawing/2014/main" id="{530A5499-E3AC-44E8-9DB6-B63D45F06E9B}"/>
              </a:ext>
            </a:extLst>
          </p:cNvPr>
          <p:cNvSpPr/>
          <p:nvPr/>
        </p:nvSpPr>
        <p:spPr bwMode="gray">
          <a:xfrm>
            <a:off x="4730987" y="4207539"/>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Manage a health/chronic condition </a:t>
            </a:r>
          </a:p>
        </p:txBody>
      </p:sp>
      <p:sp>
        <p:nvSpPr>
          <p:cNvPr id="198" name="btfpNumberBubble311516">
            <a:extLst>
              <a:ext uri="{FF2B5EF4-FFF2-40B4-BE49-F238E27FC236}">
                <a16:creationId xmlns:a16="http://schemas.microsoft.com/office/drawing/2014/main" id="{4FF76AEC-DF4E-4F42-B7EB-84F1516C5B2D}"/>
              </a:ext>
            </a:extLst>
          </p:cNvPr>
          <p:cNvSpPr/>
          <p:nvPr/>
        </p:nvSpPr>
        <p:spPr bwMode="gray">
          <a:xfrm rot="10800000" flipH="1" flipV="1">
            <a:off x="4596236" y="4125171"/>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6b</a:t>
            </a:r>
          </a:p>
        </p:txBody>
      </p:sp>
      <p:sp>
        <p:nvSpPr>
          <p:cNvPr id="145" name="Rectangle 144">
            <a:extLst>
              <a:ext uri="{FF2B5EF4-FFF2-40B4-BE49-F238E27FC236}">
                <a16:creationId xmlns:a16="http://schemas.microsoft.com/office/drawing/2014/main" id="{99D9361C-D727-4F26-910D-C8ABD9EF5651}"/>
              </a:ext>
            </a:extLst>
          </p:cNvPr>
          <p:cNvSpPr/>
          <p:nvPr/>
        </p:nvSpPr>
        <p:spPr bwMode="gray">
          <a:xfrm>
            <a:off x="6582207" y="5868290"/>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Understand benefits, coverage, or eligibility</a:t>
            </a:r>
          </a:p>
        </p:txBody>
      </p:sp>
      <p:sp>
        <p:nvSpPr>
          <p:cNvPr id="146" name="btfpNumberBubble311516">
            <a:extLst>
              <a:ext uri="{FF2B5EF4-FFF2-40B4-BE49-F238E27FC236}">
                <a16:creationId xmlns:a16="http://schemas.microsoft.com/office/drawing/2014/main" id="{C795C939-C9F8-46FC-9363-CB70112C2358}"/>
              </a:ext>
            </a:extLst>
          </p:cNvPr>
          <p:cNvSpPr/>
          <p:nvPr/>
        </p:nvSpPr>
        <p:spPr bwMode="gray">
          <a:xfrm rot="10800000" flipH="1" flipV="1">
            <a:off x="6481230" y="5752378"/>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2b</a:t>
            </a:r>
            <a:endParaRPr lang="en-US" sz="900" b="1">
              <a:solidFill>
                <a:srgbClr val="0D4877"/>
              </a:solidFill>
            </a:endParaRPr>
          </a:p>
        </p:txBody>
      </p:sp>
      <p:grpSp>
        <p:nvGrpSpPr>
          <p:cNvPr id="9" name="btfpRowHeaderBox185738">
            <a:extLst>
              <a:ext uri="{FF2B5EF4-FFF2-40B4-BE49-F238E27FC236}">
                <a16:creationId xmlns:a16="http://schemas.microsoft.com/office/drawing/2014/main" id="{F453A73D-80D6-6140-D844-10B9305A7B84}"/>
              </a:ext>
            </a:extLst>
          </p:cNvPr>
          <p:cNvGrpSpPr/>
          <p:nvPr>
            <p:custDataLst>
              <p:tags r:id="rId3"/>
            </p:custDataLst>
          </p:nvPr>
        </p:nvGrpSpPr>
        <p:grpSpPr>
          <a:xfrm>
            <a:off x="419423" y="2941436"/>
            <a:ext cx="2195586" cy="934822"/>
            <a:chOff x="759711" y="1527048"/>
            <a:chExt cx="1767840" cy="972979"/>
          </a:xfrm>
        </p:grpSpPr>
        <p:sp>
          <p:nvSpPr>
            <p:cNvPr id="10" name="btfpRowHeaderBoxText185738">
              <a:extLst>
                <a:ext uri="{FF2B5EF4-FFF2-40B4-BE49-F238E27FC236}">
                  <a16:creationId xmlns:a16="http://schemas.microsoft.com/office/drawing/2014/main" id="{E9EA9FD0-FEB8-C702-7512-8DAB5962397F}"/>
                </a:ext>
              </a:extLst>
            </p:cNvPr>
            <p:cNvSpPr txBox="1"/>
            <p:nvPr/>
          </p:nvSpPr>
          <p:spPr bwMode="gray">
            <a:xfrm>
              <a:off x="759711" y="1527048"/>
              <a:ext cx="1767840" cy="972979"/>
            </a:xfrm>
            <a:prstGeom prst="rect">
              <a:avLst/>
            </a:prstGeom>
            <a:noFill/>
          </p:spPr>
          <p:txBody>
            <a:bodyPr vert="horz" wrap="square" lIns="36036" tIns="36036" rIns="180181" bIns="36036" rtlCol="0" anchor="t">
              <a:noAutofit/>
            </a:bodyPr>
            <a:lstStyle/>
            <a:p>
              <a:pPr marL="0" indent="0" algn="r">
                <a:spcBef>
                  <a:spcPts val="0"/>
                </a:spcBef>
                <a:buNone/>
              </a:pPr>
              <a:r>
                <a:rPr lang="en-US" sz="1400" b="1">
                  <a:solidFill>
                    <a:srgbClr val="0D4877"/>
                  </a:solidFill>
                </a:rPr>
                <a:t>Segment goal</a:t>
              </a:r>
            </a:p>
          </p:txBody>
        </p:sp>
        <p:cxnSp>
          <p:nvCxnSpPr>
            <p:cNvPr id="11" name="btfpRowHeaderBoxLine185738">
              <a:extLst>
                <a:ext uri="{FF2B5EF4-FFF2-40B4-BE49-F238E27FC236}">
                  <a16:creationId xmlns:a16="http://schemas.microsoft.com/office/drawing/2014/main" id="{5716F00F-6F2A-CE34-DCFD-D9A8F6224404}"/>
                </a:ext>
              </a:extLst>
            </p:cNvPr>
            <p:cNvCxnSpPr/>
            <p:nvPr/>
          </p:nvCxnSpPr>
          <p:spPr bwMode="gray">
            <a:xfrm>
              <a:off x="2527551" y="1527048"/>
              <a:ext cx="0" cy="972979"/>
            </a:xfrm>
            <a:prstGeom prst="line">
              <a:avLst/>
            </a:prstGeom>
            <a:ln w="76200" cap="flat">
              <a:solidFill>
                <a:srgbClr val="0D4877"/>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12" name="btfpBulletedList533307">
            <a:extLst>
              <a:ext uri="{FF2B5EF4-FFF2-40B4-BE49-F238E27FC236}">
                <a16:creationId xmlns:a16="http://schemas.microsoft.com/office/drawing/2014/main" id="{018CD8C9-1D43-1A3E-5BA4-0F4B58D49CDC}"/>
              </a:ext>
            </a:extLst>
          </p:cNvPr>
          <p:cNvSpPr txBox="1"/>
          <p:nvPr>
            <p:custDataLst>
              <p:tags r:id="rId4"/>
            </p:custDataLst>
          </p:nvPr>
        </p:nvSpPr>
        <p:spPr bwMode="gray">
          <a:xfrm>
            <a:off x="2930256" y="2979536"/>
            <a:ext cx="1371600" cy="811367"/>
          </a:xfrm>
          <a:prstGeom prst="rect">
            <a:avLst/>
          </a:prstGeom>
          <a:noFill/>
        </p:spPr>
        <p:txBody>
          <a:bodyPr vert="horz" wrap="square" lIns="36000" tIns="36000" rIns="36000" bIns="36000" rtlCol="0">
            <a:spAutoFit/>
          </a:bodyPr>
          <a:lstStyle/>
          <a:p>
            <a:pPr marL="0" indent="0">
              <a:spcBef>
                <a:spcPts val="600"/>
              </a:spcBef>
              <a:buNone/>
            </a:pPr>
            <a:r>
              <a:rPr lang="en-US" sz="1200" b="1"/>
              <a:t>Make it easy </a:t>
            </a:r>
            <a:r>
              <a:rPr lang="en-US" sz="1200"/>
              <a:t>for members to engage with BCBSMA</a:t>
            </a:r>
          </a:p>
        </p:txBody>
      </p:sp>
      <p:sp>
        <p:nvSpPr>
          <p:cNvPr id="13" name="btfpBulletedList533307">
            <a:extLst>
              <a:ext uri="{FF2B5EF4-FFF2-40B4-BE49-F238E27FC236}">
                <a16:creationId xmlns:a16="http://schemas.microsoft.com/office/drawing/2014/main" id="{920BD9AA-7926-1E7A-3CB5-9613762F19F0}"/>
              </a:ext>
            </a:extLst>
          </p:cNvPr>
          <p:cNvSpPr txBox="1"/>
          <p:nvPr>
            <p:custDataLst>
              <p:tags r:id="rId5"/>
            </p:custDataLst>
          </p:nvPr>
        </p:nvSpPr>
        <p:spPr bwMode="gray">
          <a:xfrm>
            <a:off x="4792100" y="2979536"/>
            <a:ext cx="1486309" cy="811367"/>
          </a:xfrm>
          <a:prstGeom prst="rect">
            <a:avLst/>
          </a:prstGeom>
          <a:noFill/>
        </p:spPr>
        <p:txBody>
          <a:bodyPr vert="horz" wrap="square" lIns="36000" tIns="36000" rIns="36000" bIns="36000" rtlCol="0">
            <a:spAutoFit/>
          </a:bodyPr>
          <a:lstStyle/>
          <a:p>
            <a:pPr marL="0" indent="0">
              <a:spcBef>
                <a:spcPts val="600"/>
              </a:spcBef>
              <a:buNone/>
            </a:pPr>
            <a:r>
              <a:rPr lang="en-US" sz="1200" b="1"/>
              <a:t>Navigate members </a:t>
            </a:r>
            <a:r>
              <a:rPr lang="en-US" sz="1200"/>
              <a:t>to the best care options – digital first</a:t>
            </a:r>
          </a:p>
        </p:txBody>
      </p:sp>
      <p:sp>
        <p:nvSpPr>
          <p:cNvPr id="14" name="btfpBulletedList533307">
            <a:extLst>
              <a:ext uri="{FF2B5EF4-FFF2-40B4-BE49-F238E27FC236}">
                <a16:creationId xmlns:a16="http://schemas.microsoft.com/office/drawing/2014/main" id="{D9BC1B5A-BC0E-59CC-B9AA-B47A7146EC0F}"/>
              </a:ext>
            </a:extLst>
          </p:cNvPr>
          <p:cNvSpPr txBox="1"/>
          <p:nvPr>
            <p:custDataLst>
              <p:tags r:id="rId6"/>
            </p:custDataLst>
          </p:nvPr>
        </p:nvSpPr>
        <p:spPr bwMode="gray">
          <a:xfrm>
            <a:off x="6609829" y="2979536"/>
            <a:ext cx="1486311" cy="996033"/>
          </a:xfrm>
          <a:prstGeom prst="rect">
            <a:avLst/>
          </a:prstGeom>
          <a:noFill/>
        </p:spPr>
        <p:txBody>
          <a:bodyPr vert="horz" wrap="square" lIns="36000" tIns="36000" rIns="36000" bIns="36000" rtlCol="0">
            <a:spAutoFit/>
          </a:bodyPr>
          <a:lstStyle/>
          <a:p>
            <a:pPr marL="0" indent="0">
              <a:spcBef>
                <a:spcPts val="600"/>
              </a:spcBef>
              <a:buNone/>
            </a:pPr>
            <a:r>
              <a:rPr lang="en-US" sz="1200" b="1"/>
              <a:t>Encourage engagement </a:t>
            </a:r>
            <a:r>
              <a:rPr lang="en-US" sz="1200"/>
              <a:t>on covered benefits and </a:t>
            </a:r>
            <a:r>
              <a:rPr lang="en-US" sz="1200" b="1"/>
              <a:t>make the basics easy</a:t>
            </a:r>
          </a:p>
        </p:txBody>
      </p:sp>
      <p:sp>
        <p:nvSpPr>
          <p:cNvPr id="15" name="btfpBulletedList533307">
            <a:extLst>
              <a:ext uri="{FF2B5EF4-FFF2-40B4-BE49-F238E27FC236}">
                <a16:creationId xmlns:a16="http://schemas.microsoft.com/office/drawing/2014/main" id="{40F05F71-BE2C-6526-1C5D-CB93A32C9349}"/>
              </a:ext>
            </a:extLst>
          </p:cNvPr>
          <p:cNvSpPr txBox="1"/>
          <p:nvPr>
            <p:custDataLst>
              <p:tags r:id="rId7"/>
            </p:custDataLst>
          </p:nvPr>
        </p:nvSpPr>
        <p:spPr bwMode="gray">
          <a:xfrm>
            <a:off x="8402953" y="2979536"/>
            <a:ext cx="1371600" cy="626701"/>
          </a:xfrm>
          <a:prstGeom prst="rect">
            <a:avLst/>
          </a:prstGeom>
          <a:noFill/>
        </p:spPr>
        <p:txBody>
          <a:bodyPr vert="horz" wrap="square" lIns="36000" tIns="36000" rIns="36000" bIns="36000" rtlCol="0">
            <a:spAutoFit/>
          </a:bodyPr>
          <a:lstStyle/>
          <a:p>
            <a:pPr marL="0" indent="0">
              <a:spcBef>
                <a:spcPts val="600"/>
              </a:spcBef>
              <a:buNone/>
            </a:pPr>
            <a:r>
              <a:rPr lang="en-US" sz="1200" b="1"/>
              <a:t>Hi-touch engagement to navigate care</a:t>
            </a:r>
          </a:p>
        </p:txBody>
      </p:sp>
      <p:sp>
        <p:nvSpPr>
          <p:cNvPr id="16" name="btfpBulletedList533307">
            <a:extLst>
              <a:ext uri="{FF2B5EF4-FFF2-40B4-BE49-F238E27FC236}">
                <a16:creationId xmlns:a16="http://schemas.microsoft.com/office/drawing/2014/main" id="{F35410C1-29EB-5C0C-2FC1-33D97C369F56}"/>
              </a:ext>
            </a:extLst>
          </p:cNvPr>
          <p:cNvSpPr txBox="1"/>
          <p:nvPr>
            <p:custDataLst>
              <p:tags r:id="rId8"/>
            </p:custDataLst>
          </p:nvPr>
        </p:nvSpPr>
        <p:spPr bwMode="gray">
          <a:xfrm>
            <a:off x="10230282" y="2979536"/>
            <a:ext cx="1371600" cy="626701"/>
          </a:xfrm>
          <a:prstGeom prst="rect">
            <a:avLst/>
          </a:prstGeom>
          <a:noFill/>
        </p:spPr>
        <p:txBody>
          <a:bodyPr vert="horz" wrap="square" lIns="36000" tIns="36000" rIns="36000" bIns="36000" rtlCol="0">
            <a:spAutoFit/>
          </a:bodyPr>
          <a:lstStyle/>
          <a:p>
            <a:pPr marL="0" indent="0">
              <a:spcBef>
                <a:spcPts val="600"/>
              </a:spcBef>
              <a:buNone/>
            </a:pPr>
            <a:r>
              <a:rPr lang="en-US" sz="1200" b="1"/>
              <a:t>Hi-touch engagement to navigate care</a:t>
            </a:r>
          </a:p>
        </p:txBody>
      </p:sp>
      <p:sp>
        <p:nvSpPr>
          <p:cNvPr id="18" name="btfpRowHeaderBoxText185738">
            <a:extLst>
              <a:ext uri="{FF2B5EF4-FFF2-40B4-BE49-F238E27FC236}">
                <a16:creationId xmlns:a16="http://schemas.microsoft.com/office/drawing/2014/main" id="{F53C6689-F5BB-B737-8B42-41646069BB62}"/>
              </a:ext>
            </a:extLst>
          </p:cNvPr>
          <p:cNvSpPr txBox="1"/>
          <p:nvPr/>
        </p:nvSpPr>
        <p:spPr bwMode="gray">
          <a:xfrm>
            <a:off x="419423" y="2408723"/>
            <a:ext cx="2195586" cy="702667"/>
          </a:xfrm>
          <a:prstGeom prst="rect">
            <a:avLst/>
          </a:prstGeom>
          <a:noFill/>
        </p:spPr>
        <p:txBody>
          <a:bodyPr vert="horz" wrap="square" lIns="36036" tIns="36036" rIns="180181" bIns="36036" rtlCol="0" anchor="t">
            <a:noAutofit/>
          </a:bodyPr>
          <a:lstStyle/>
          <a:p>
            <a:pPr marL="0" indent="0" algn="r">
              <a:spcBef>
                <a:spcPts val="0"/>
              </a:spcBef>
              <a:buNone/>
            </a:pPr>
            <a:r>
              <a:rPr lang="en-US" sz="1200" i="1">
                <a:solidFill>
                  <a:schemeClr val="accent4"/>
                </a:solidFill>
              </a:rPr>
              <a:t>Directional % of members (avg. health plan)</a:t>
            </a:r>
          </a:p>
        </p:txBody>
      </p:sp>
      <p:sp>
        <p:nvSpPr>
          <p:cNvPr id="20" name="btfpBulletedList533307">
            <a:extLst>
              <a:ext uri="{FF2B5EF4-FFF2-40B4-BE49-F238E27FC236}">
                <a16:creationId xmlns:a16="http://schemas.microsoft.com/office/drawing/2014/main" id="{F10F27B9-F68E-2434-044F-763EC9A918DE}"/>
              </a:ext>
            </a:extLst>
          </p:cNvPr>
          <p:cNvSpPr txBox="1"/>
          <p:nvPr>
            <p:custDataLst>
              <p:tags r:id="rId9"/>
            </p:custDataLst>
          </p:nvPr>
        </p:nvSpPr>
        <p:spPr bwMode="gray">
          <a:xfrm>
            <a:off x="2987040"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5-10%</a:t>
            </a:r>
          </a:p>
        </p:txBody>
      </p:sp>
      <p:sp>
        <p:nvSpPr>
          <p:cNvPr id="21" name="btfpBulletedList533307">
            <a:extLst>
              <a:ext uri="{FF2B5EF4-FFF2-40B4-BE49-F238E27FC236}">
                <a16:creationId xmlns:a16="http://schemas.microsoft.com/office/drawing/2014/main" id="{4C803684-5936-134A-C3FB-D9D40AAF067E}"/>
              </a:ext>
            </a:extLst>
          </p:cNvPr>
          <p:cNvSpPr txBox="1"/>
          <p:nvPr>
            <p:custDataLst>
              <p:tags r:id="rId10"/>
            </p:custDataLst>
          </p:nvPr>
        </p:nvSpPr>
        <p:spPr bwMode="gray">
          <a:xfrm>
            <a:off x="6608660"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25-35%</a:t>
            </a:r>
          </a:p>
        </p:txBody>
      </p:sp>
      <p:sp>
        <p:nvSpPr>
          <p:cNvPr id="22" name="btfpBulletedList533307">
            <a:extLst>
              <a:ext uri="{FF2B5EF4-FFF2-40B4-BE49-F238E27FC236}">
                <a16:creationId xmlns:a16="http://schemas.microsoft.com/office/drawing/2014/main" id="{69C0661F-CEB5-4040-7F0F-740206871466}"/>
              </a:ext>
            </a:extLst>
          </p:cNvPr>
          <p:cNvSpPr txBox="1"/>
          <p:nvPr>
            <p:custDataLst>
              <p:tags r:id="rId11"/>
            </p:custDataLst>
          </p:nvPr>
        </p:nvSpPr>
        <p:spPr bwMode="gray">
          <a:xfrm>
            <a:off x="10230282"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10-20%</a:t>
            </a:r>
          </a:p>
        </p:txBody>
      </p:sp>
      <p:sp>
        <p:nvSpPr>
          <p:cNvPr id="23" name="btfpBulletedList533307">
            <a:extLst>
              <a:ext uri="{FF2B5EF4-FFF2-40B4-BE49-F238E27FC236}">
                <a16:creationId xmlns:a16="http://schemas.microsoft.com/office/drawing/2014/main" id="{45D32B95-2E2C-3DC4-7942-711C2FD7B373}"/>
              </a:ext>
            </a:extLst>
          </p:cNvPr>
          <p:cNvSpPr txBox="1"/>
          <p:nvPr>
            <p:custDataLst>
              <p:tags r:id="rId12"/>
            </p:custDataLst>
          </p:nvPr>
        </p:nvSpPr>
        <p:spPr bwMode="gray">
          <a:xfrm>
            <a:off x="4797850"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10-20%</a:t>
            </a:r>
          </a:p>
        </p:txBody>
      </p:sp>
      <p:sp>
        <p:nvSpPr>
          <p:cNvPr id="25" name="btfpBulletedList533307">
            <a:extLst>
              <a:ext uri="{FF2B5EF4-FFF2-40B4-BE49-F238E27FC236}">
                <a16:creationId xmlns:a16="http://schemas.microsoft.com/office/drawing/2014/main" id="{BF6883A8-0B1C-BF00-8421-3AE778147434}"/>
              </a:ext>
            </a:extLst>
          </p:cNvPr>
          <p:cNvSpPr txBox="1"/>
          <p:nvPr>
            <p:custDataLst>
              <p:tags r:id="rId13"/>
            </p:custDataLst>
          </p:nvPr>
        </p:nvSpPr>
        <p:spPr bwMode="gray">
          <a:xfrm>
            <a:off x="8419470" y="2559832"/>
            <a:ext cx="1371600" cy="318924"/>
          </a:xfrm>
          <a:prstGeom prst="rect">
            <a:avLst/>
          </a:prstGeom>
          <a:noFill/>
        </p:spPr>
        <p:txBody>
          <a:bodyPr vert="horz" wrap="square" lIns="36000" tIns="36000" rIns="36000" bIns="36000" rtlCol="0">
            <a:spAutoFit/>
          </a:bodyPr>
          <a:lstStyle/>
          <a:p>
            <a:pPr marL="0" indent="0" algn="ctr">
              <a:spcBef>
                <a:spcPts val="600"/>
              </a:spcBef>
              <a:buNone/>
            </a:pPr>
            <a:r>
              <a:rPr lang="en-US" i="1">
                <a:solidFill>
                  <a:schemeClr val="accent4"/>
                </a:solidFill>
              </a:rPr>
              <a:t>25-35%</a:t>
            </a:r>
          </a:p>
        </p:txBody>
      </p:sp>
      <p:grpSp>
        <p:nvGrpSpPr>
          <p:cNvPr id="31" name="Group 30">
            <a:extLst>
              <a:ext uri="{FF2B5EF4-FFF2-40B4-BE49-F238E27FC236}">
                <a16:creationId xmlns:a16="http://schemas.microsoft.com/office/drawing/2014/main" id="{EE060906-1984-FEFB-36C7-5D2F274CD6A0}"/>
              </a:ext>
            </a:extLst>
          </p:cNvPr>
          <p:cNvGrpSpPr/>
          <p:nvPr/>
        </p:nvGrpSpPr>
        <p:grpSpPr>
          <a:xfrm>
            <a:off x="41295" y="4275359"/>
            <a:ext cx="590115" cy="2512086"/>
            <a:chOff x="2382185" y="4041761"/>
            <a:chExt cx="861709" cy="2512086"/>
          </a:xfrm>
        </p:grpSpPr>
        <p:sp>
          <p:nvSpPr>
            <p:cNvPr id="8" name="Arrow: Left-Right 7">
              <a:extLst>
                <a:ext uri="{FF2B5EF4-FFF2-40B4-BE49-F238E27FC236}">
                  <a16:creationId xmlns:a16="http://schemas.microsoft.com/office/drawing/2014/main" id="{25ABCC73-6EF7-CD2A-FEA5-0D8C813549B8}"/>
                </a:ext>
              </a:extLst>
            </p:cNvPr>
            <p:cNvSpPr/>
            <p:nvPr/>
          </p:nvSpPr>
          <p:spPr bwMode="gray">
            <a:xfrm rot="16200000">
              <a:off x="1556997" y="4866949"/>
              <a:ext cx="2512086" cy="861709"/>
            </a:xfrm>
            <a:prstGeom prst="leftRightArrow">
              <a:avLst/>
            </a:prstGeom>
            <a:solidFill>
              <a:schemeClr val="bg1">
                <a:lumMod val="95000"/>
              </a:schemeClr>
            </a:solidFill>
            <a:ln w="9525" cap="flat" cmpd="sng" algn="ctr">
              <a:solidFill>
                <a:srgbClr val="0D487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800">
                  <a:solidFill>
                    <a:srgbClr val="0D4877"/>
                  </a:solidFill>
                </a:rPr>
                <a:t>Potential to…</a:t>
              </a:r>
            </a:p>
          </p:txBody>
        </p:sp>
        <p:sp>
          <p:nvSpPr>
            <p:cNvPr id="26" name="TextBox 25">
              <a:extLst>
                <a:ext uri="{FF2B5EF4-FFF2-40B4-BE49-F238E27FC236}">
                  <a16:creationId xmlns:a16="http://schemas.microsoft.com/office/drawing/2014/main" id="{0CFF91AA-85A3-39C3-99F5-60B168113CE7}"/>
                </a:ext>
              </a:extLst>
            </p:cNvPr>
            <p:cNvSpPr txBox="1"/>
            <p:nvPr/>
          </p:nvSpPr>
          <p:spPr bwMode="gray">
            <a:xfrm rot="16200000">
              <a:off x="2375782" y="4348988"/>
              <a:ext cx="740930" cy="318924"/>
            </a:xfrm>
            <a:prstGeom prst="rect">
              <a:avLst/>
            </a:prstGeom>
            <a:noFill/>
          </p:spPr>
          <p:txBody>
            <a:bodyPr wrap="square" lIns="36000" tIns="36000" rIns="36000" bIns="36000" rtlCol="0">
              <a:spAutoFit/>
            </a:bodyPr>
            <a:lstStyle/>
            <a:p>
              <a:pPr marL="0" indent="0" algn="ctr">
                <a:buNone/>
              </a:pPr>
              <a:r>
                <a:rPr lang="en-US" sz="800" b="1">
                  <a:solidFill>
                    <a:srgbClr val="007932"/>
                  </a:solidFill>
                </a:rPr>
                <a:t>Create promoters</a:t>
              </a:r>
            </a:p>
          </p:txBody>
        </p:sp>
        <p:sp>
          <p:nvSpPr>
            <p:cNvPr id="27" name="TextBox 26">
              <a:extLst>
                <a:ext uri="{FF2B5EF4-FFF2-40B4-BE49-F238E27FC236}">
                  <a16:creationId xmlns:a16="http://schemas.microsoft.com/office/drawing/2014/main" id="{1A512C5C-6224-CB6A-3419-1BFC3F6182ED}"/>
                </a:ext>
              </a:extLst>
            </p:cNvPr>
            <p:cNvSpPr txBox="1"/>
            <p:nvPr/>
          </p:nvSpPr>
          <p:spPr bwMode="gray">
            <a:xfrm rot="16200000">
              <a:off x="2361972" y="5925675"/>
              <a:ext cx="768550" cy="318924"/>
            </a:xfrm>
            <a:prstGeom prst="rect">
              <a:avLst/>
            </a:prstGeom>
            <a:noFill/>
          </p:spPr>
          <p:txBody>
            <a:bodyPr wrap="square" lIns="36000" tIns="36000" rIns="36000" bIns="36000" rtlCol="0">
              <a:spAutoFit/>
            </a:bodyPr>
            <a:lstStyle/>
            <a:p>
              <a:pPr marL="0" indent="0" algn="ctr">
                <a:buNone/>
              </a:pPr>
              <a:r>
                <a:rPr lang="en-US" sz="800" b="1">
                  <a:solidFill>
                    <a:srgbClr val="CC0000"/>
                  </a:solidFill>
                </a:rPr>
                <a:t>Neutralize detractors</a:t>
              </a:r>
            </a:p>
          </p:txBody>
        </p:sp>
      </p:grpSp>
      <p:sp>
        <p:nvSpPr>
          <p:cNvPr id="30" name="btfpNotesBox738314">
            <a:extLst>
              <a:ext uri="{FF2B5EF4-FFF2-40B4-BE49-F238E27FC236}">
                <a16:creationId xmlns:a16="http://schemas.microsoft.com/office/drawing/2014/main" id="{0AD34D34-C5F5-27AA-5592-AA322FA1616A}"/>
              </a:ext>
            </a:extLst>
          </p:cNvPr>
          <p:cNvSpPr txBox="1"/>
          <p:nvPr>
            <p:custDataLst>
              <p:tags r:id="rId14"/>
            </p:custDataLst>
          </p:nvPr>
        </p:nvSpPr>
        <p:spPr bwMode="gray">
          <a:xfrm>
            <a:off x="2695953" y="6730284"/>
            <a:ext cx="9011233" cy="123111"/>
          </a:xfrm>
          <a:prstGeom prst="rect">
            <a:avLst/>
          </a:prstGeom>
          <a:noFill/>
        </p:spPr>
        <p:txBody>
          <a:bodyPr vert="horz" wrap="square" lIns="0" tIns="0" rIns="0" bIns="0" rtlCol="0" anchor="b">
            <a:spAutoFit/>
          </a:bodyPr>
          <a:lstStyle/>
          <a:p>
            <a:pPr marL="0" indent="0">
              <a:spcBef>
                <a:spcPts val="0"/>
              </a:spcBef>
              <a:buNone/>
            </a:pPr>
            <a:r>
              <a:rPr lang="en-US" sz="800">
                <a:solidFill>
                  <a:srgbClr val="0D4877"/>
                </a:solidFill>
              </a:rPr>
              <a:t>Note: High level totals of distribution by segment for an averagee health plan based on Bain experience: healthy 30-40%, chronic 40-50%, acute 10-20%; engaged 25-35%, disengaged 65-75%</a:t>
            </a:r>
          </a:p>
        </p:txBody>
      </p:sp>
      <p:sp>
        <p:nvSpPr>
          <p:cNvPr id="29" name="Rectangle 28">
            <a:extLst>
              <a:ext uri="{FF2B5EF4-FFF2-40B4-BE49-F238E27FC236}">
                <a16:creationId xmlns:a16="http://schemas.microsoft.com/office/drawing/2014/main" id="{A3AA36DD-8787-A48A-730E-2EE2EA967B16}"/>
              </a:ext>
            </a:extLst>
          </p:cNvPr>
          <p:cNvSpPr/>
          <p:nvPr/>
        </p:nvSpPr>
        <p:spPr bwMode="gray">
          <a:xfrm>
            <a:off x="2927809" y="5868290"/>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Enroll, register online / set up account</a:t>
            </a:r>
          </a:p>
        </p:txBody>
      </p:sp>
      <p:sp>
        <p:nvSpPr>
          <p:cNvPr id="32" name="btfpNumberBubble311516">
            <a:extLst>
              <a:ext uri="{FF2B5EF4-FFF2-40B4-BE49-F238E27FC236}">
                <a16:creationId xmlns:a16="http://schemas.microsoft.com/office/drawing/2014/main" id="{C8729379-79F5-93CA-0DF9-3B396CF66308}"/>
              </a:ext>
            </a:extLst>
          </p:cNvPr>
          <p:cNvSpPr/>
          <p:nvPr/>
        </p:nvSpPr>
        <p:spPr bwMode="gray">
          <a:xfrm rot="10800000" flipH="1" flipV="1">
            <a:off x="2826832" y="5752378"/>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2a</a:t>
            </a:r>
            <a:endParaRPr lang="en-US" sz="900" b="1">
              <a:solidFill>
                <a:srgbClr val="0D4877"/>
              </a:solidFill>
            </a:endParaRPr>
          </a:p>
        </p:txBody>
      </p:sp>
      <p:sp>
        <p:nvSpPr>
          <p:cNvPr id="35" name="Rectangle 34">
            <a:extLst>
              <a:ext uri="{FF2B5EF4-FFF2-40B4-BE49-F238E27FC236}">
                <a16:creationId xmlns:a16="http://schemas.microsoft.com/office/drawing/2014/main" id="{A021453E-D512-D212-1251-18BE85D6A3F9}"/>
              </a:ext>
            </a:extLst>
          </p:cNvPr>
          <p:cNvSpPr/>
          <p:nvPr/>
        </p:nvSpPr>
        <p:spPr bwMode="gray">
          <a:xfrm>
            <a:off x="4729752" y="5460607"/>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Find a provider</a:t>
            </a:r>
          </a:p>
        </p:txBody>
      </p:sp>
      <p:sp>
        <p:nvSpPr>
          <p:cNvPr id="37" name="Rectangle 36">
            <a:extLst>
              <a:ext uri="{FF2B5EF4-FFF2-40B4-BE49-F238E27FC236}">
                <a16:creationId xmlns:a16="http://schemas.microsoft.com/office/drawing/2014/main" id="{A94F45C1-4E70-18CB-A951-6BA6693387CA}"/>
              </a:ext>
            </a:extLst>
          </p:cNvPr>
          <p:cNvSpPr/>
          <p:nvPr/>
        </p:nvSpPr>
        <p:spPr bwMode="gray">
          <a:xfrm>
            <a:off x="4730987" y="4834073"/>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Understand benefits, coverage, or eligibility</a:t>
            </a:r>
          </a:p>
        </p:txBody>
      </p:sp>
      <p:sp>
        <p:nvSpPr>
          <p:cNvPr id="38" name="btfpNumberBubble311516">
            <a:extLst>
              <a:ext uri="{FF2B5EF4-FFF2-40B4-BE49-F238E27FC236}">
                <a16:creationId xmlns:a16="http://schemas.microsoft.com/office/drawing/2014/main" id="{E67BEEAB-6D2F-B8E5-84A1-EF8592287EAD}"/>
              </a:ext>
            </a:extLst>
          </p:cNvPr>
          <p:cNvSpPr/>
          <p:nvPr/>
        </p:nvSpPr>
        <p:spPr bwMode="gray">
          <a:xfrm rot="10800000" flipH="1" flipV="1">
            <a:off x="4599529" y="4762153"/>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2b</a:t>
            </a:r>
          </a:p>
        </p:txBody>
      </p:sp>
      <p:sp>
        <p:nvSpPr>
          <p:cNvPr id="39" name="btfpNumberBubble311516">
            <a:extLst>
              <a:ext uri="{FF2B5EF4-FFF2-40B4-BE49-F238E27FC236}">
                <a16:creationId xmlns:a16="http://schemas.microsoft.com/office/drawing/2014/main" id="{955B203C-3F85-8ED9-E7F8-B03FC5C520F8}"/>
              </a:ext>
            </a:extLst>
          </p:cNvPr>
          <p:cNvSpPr/>
          <p:nvPr/>
        </p:nvSpPr>
        <p:spPr bwMode="gray">
          <a:xfrm rot="10800000" flipH="1" flipV="1">
            <a:off x="4628775" y="5386094"/>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4a</a:t>
            </a:r>
            <a:endParaRPr lang="en-US" sz="900" b="1">
              <a:solidFill>
                <a:srgbClr val="0D4877"/>
              </a:solidFill>
            </a:endParaRPr>
          </a:p>
        </p:txBody>
      </p:sp>
      <p:sp>
        <p:nvSpPr>
          <p:cNvPr id="40" name="btfpNumberBubble311516">
            <a:extLst>
              <a:ext uri="{FF2B5EF4-FFF2-40B4-BE49-F238E27FC236}">
                <a16:creationId xmlns:a16="http://schemas.microsoft.com/office/drawing/2014/main" id="{2CA9E411-86E9-A433-D8BB-716E9633E8BE}"/>
              </a:ext>
            </a:extLst>
          </p:cNvPr>
          <p:cNvSpPr/>
          <p:nvPr/>
        </p:nvSpPr>
        <p:spPr bwMode="gray">
          <a:xfrm rot="10800000" flipH="1" flipV="1">
            <a:off x="4596236" y="6015221"/>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5a</a:t>
            </a:r>
          </a:p>
        </p:txBody>
      </p:sp>
      <p:sp>
        <p:nvSpPr>
          <p:cNvPr id="43" name="Rectangle 42">
            <a:extLst>
              <a:ext uri="{FF2B5EF4-FFF2-40B4-BE49-F238E27FC236}">
                <a16:creationId xmlns:a16="http://schemas.microsoft.com/office/drawing/2014/main" id="{D6D08E59-64B2-06A4-E81F-A981C0744F34}"/>
              </a:ext>
            </a:extLst>
          </p:cNvPr>
          <p:cNvSpPr/>
          <p:nvPr/>
        </p:nvSpPr>
        <p:spPr bwMode="gray">
          <a:xfrm>
            <a:off x="8409538" y="6091513"/>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File and manage claims</a:t>
            </a:r>
          </a:p>
        </p:txBody>
      </p:sp>
      <p:sp>
        <p:nvSpPr>
          <p:cNvPr id="45" name="Rectangle 44">
            <a:extLst>
              <a:ext uri="{FF2B5EF4-FFF2-40B4-BE49-F238E27FC236}">
                <a16:creationId xmlns:a16="http://schemas.microsoft.com/office/drawing/2014/main" id="{CC2D867A-DECA-033A-1102-C6A1465A6768}"/>
              </a:ext>
            </a:extLst>
          </p:cNvPr>
          <p:cNvSpPr/>
          <p:nvPr/>
        </p:nvSpPr>
        <p:spPr bwMode="gray">
          <a:xfrm>
            <a:off x="8399659" y="5456275"/>
            <a:ext cx="1365013" cy="573332"/>
          </a:xfrm>
          <a:prstGeom prst="rect">
            <a:avLst/>
          </a:prstGeom>
          <a:solidFill>
            <a:srgbClr val="E7E6E6"/>
          </a:solidFill>
          <a:ln w="9525" cap="flat" cmpd="sng" algn="ctr">
            <a:solidFill>
              <a:schemeClr val="bg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Stay updated on prior authorization process</a:t>
            </a:r>
          </a:p>
        </p:txBody>
      </p:sp>
      <p:sp>
        <p:nvSpPr>
          <p:cNvPr id="46" name="btfpNumberBubble311516">
            <a:extLst>
              <a:ext uri="{FF2B5EF4-FFF2-40B4-BE49-F238E27FC236}">
                <a16:creationId xmlns:a16="http://schemas.microsoft.com/office/drawing/2014/main" id="{DEE17CE9-4868-378F-ECB3-4AC76D658602}"/>
              </a:ext>
            </a:extLst>
          </p:cNvPr>
          <p:cNvSpPr/>
          <p:nvPr/>
        </p:nvSpPr>
        <p:spPr bwMode="gray">
          <a:xfrm rot="10800000" flipH="1" flipV="1">
            <a:off x="8264908" y="5384355"/>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5a</a:t>
            </a:r>
          </a:p>
        </p:txBody>
      </p:sp>
      <p:sp>
        <p:nvSpPr>
          <p:cNvPr id="49" name="btfpNumberBubble311516">
            <a:extLst>
              <a:ext uri="{FF2B5EF4-FFF2-40B4-BE49-F238E27FC236}">
                <a16:creationId xmlns:a16="http://schemas.microsoft.com/office/drawing/2014/main" id="{D0DBC121-13D4-53D4-9EAA-16AAEE9C553C}"/>
              </a:ext>
            </a:extLst>
          </p:cNvPr>
          <p:cNvSpPr/>
          <p:nvPr/>
        </p:nvSpPr>
        <p:spPr bwMode="gray">
          <a:xfrm rot="10800000" flipH="1" flipV="1">
            <a:off x="8254029" y="6017000"/>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9c</a:t>
            </a:r>
            <a:endParaRPr lang="en-US" sz="900" b="1">
              <a:solidFill>
                <a:srgbClr val="0D4877"/>
              </a:solidFill>
            </a:endParaRPr>
          </a:p>
        </p:txBody>
      </p:sp>
      <p:sp>
        <p:nvSpPr>
          <p:cNvPr id="50" name="Rectangle 49">
            <a:extLst>
              <a:ext uri="{FF2B5EF4-FFF2-40B4-BE49-F238E27FC236}">
                <a16:creationId xmlns:a16="http://schemas.microsoft.com/office/drawing/2014/main" id="{1C4A9E83-73F1-304A-3A67-FFF6AC875DF2}"/>
              </a:ext>
            </a:extLst>
          </p:cNvPr>
          <p:cNvSpPr/>
          <p:nvPr/>
        </p:nvSpPr>
        <p:spPr bwMode="gray">
          <a:xfrm>
            <a:off x="10184006" y="4207539"/>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Manage a health/chronic condition </a:t>
            </a:r>
          </a:p>
        </p:txBody>
      </p:sp>
      <p:sp>
        <p:nvSpPr>
          <p:cNvPr id="51" name="btfpNumberBubble311516">
            <a:extLst>
              <a:ext uri="{FF2B5EF4-FFF2-40B4-BE49-F238E27FC236}">
                <a16:creationId xmlns:a16="http://schemas.microsoft.com/office/drawing/2014/main" id="{96ECD0CB-7168-9428-D9B4-CCC3796868F2}"/>
              </a:ext>
            </a:extLst>
          </p:cNvPr>
          <p:cNvSpPr/>
          <p:nvPr/>
        </p:nvSpPr>
        <p:spPr bwMode="gray">
          <a:xfrm rot="10800000" flipH="1" flipV="1">
            <a:off x="10049255" y="4125171"/>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900" b="1">
                <a:solidFill>
                  <a:srgbClr val="0D4877"/>
                </a:solidFill>
              </a:rPr>
              <a:t>6b</a:t>
            </a:r>
          </a:p>
        </p:txBody>
      </p:sp>
      <p:sp>
        <p:nvSpPr>
          <p:cNvPr id="52" name="Rectangle 51">
            <a:extLst>
              <a:ext uri="{FF2B5EF4-FFF2-40B4-BE49-F238E27FC236}">
                <a16:creationId xmlns:a16="http://schemas.microsoft.com/office/drawing/2014/main" id="{C366A969-59DA-A430-8447-16C53B1D34DF}"/>
              </a:ext>
            </a:extLst>
          </p:cNvPr>
          <p:cNvSpPr/>
          <p:nvPr/>
        </p:nvSpPr>
        <p:spPr bwMode="gray">
          <a:xfrm>
            <a:off x="10188270" y="5052227"/>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File and manage claims</a:t>
            </a:r>
          </a:p>
        </p:txBody>
      </p:sp>
      <p:sp>
        <p:nvSpPr>
          <p:cNvPr id="53" name="btfpNumberBubble311516">
            <a:extLst>
              <a:ext uri="{FF2B5EF4-FFF2-40B4-BE49-F238E27FC236}">
                <a16:creationId xmlns:a16="http://schemas.microsoft.com/office/drawing/2014/main" id="{2A3B1A4C-FBF8-72E5-08D3-9FB093E4380D}"/>
              </a:ext>
            </a:extLst>
          </p:cNvPr>
          <p:cNvSpPr/>
          <p:nvPr/>
        </p:nvSpPr>
        <p:spPr bwMode="gray">
          <a:xfrm rot="10800000" flipH="1" flipV="1">
            <a:off x="10087293" y="4936315"/>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9c</a:t>
            </a:r>
            <a:endParaRPr lang="en-US" sz="900" b="1">
              <a:solidFill>
                <a:srgbClr val="0D4877"/>
              </a:solidFill>
            </a:endParaRPr>
          </a:p>
        </p:txBody>
      </p:sp>
      <p:sp>
        <p:nvSpPr>
          <p:cNvPr id="54" name="Rectangle 53">
            <a:extLst>
              <a:ext uri="{FF2B5EF4-FFF2-40B4-BE49-F238E27FC236}">
                <a16:creationId xmlns:a16="http://schemas.microsoft.com/office/drawing/2014/main" id="{DC147312-96F6-FB19-08AE-898C0BB091CE}"/>
              </a:ext>
            </a:extLst>
          </p:cNvPr>
          <p:cNvSpPr/>
          <p:nvPr/>
        </p:nvSpPr>
        <p:spPr bwMode="gray">
          <a:xfrm>
            <a:off x="10181010" y="5868290"/>
            <a:ext cx="1365013" cy="573332"/>
          </a:xfrm>
          <a:prstGeom prst="rect">
            <a:avLst/>
          </a:prstGeom>
          <a:solidFill>
            <a:srgbClr val="E7E6E6"/>
          </a:solidFill>
          <a:ln w="9525" cap="flat" cmpd="sng" algn="ctr">
            <a:solidFill>
              <a:srgbClr val="640A40"/>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a:solidFill>
                  <a:srgbClr val="0D4877"/>
                </a:solidFill>
              </a:rPr>
              <a:t>Make a payment online or change to bill pay</a:t>
            </a:r>
          </a:p>
        </p:txBody>
      </p:sp>
      <p:sp>
        <p:nvSpPr>
          <p:cNvPr id="55" name="btfpNumberBubble311516">
            <a:extLst>
              <a:ext uri="{FF2B5EF4-FFF2-40B4-BE49-F238E27FC236}">
                <a16:creationId xmlns:a16="http://schemas.microsoft.com/office/drawing/2014/main" id="{7ECE639C-5CB4-847F-B0CB-8768661DBACB}"/>
              </a:ext>
            </a:extLst>
          </p:cNvPr>
          <p:cNvSpPr/>
          <p:nvPr/>
        </p:nvSpPr>
        <p:spPr bwMode="gray">
          <a:xfrm rot="10800000" flipH="1" flipV="1">
            <a:off x="10080033" y="5752378"/>
            <a:ext cx="212500" cy="212500"/>
          </a:xfrm>
          <a:prstGeom prst="ellipse">
            <a:avLst/>
          </a:prstGeom>
          <a:solidFill>
            <a:srgbClr val="FFFFFF"/>
          </a:solidFill>
          <a:ln w="19050">
            <a:solidFill>
              <a:srgbClr val="0D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US" sz="800" b="1">
                <a:solidFill>
                  <a:srgbClr val="0D4877"/>
                </a:solidFill>
              </a:rPr>
              <a:t>9b</a:t>
            </a:r>
            <a:endParaRPr lang="en-US" sz="900" b="1">
              <a:solidFill>
                <a:srgbClr val="0D4877"/>
              </a:solidFill>
            </a:endParaRPr>
          </a:p>
        </p:txBody>
      </p:sp>
      <p:sp>
        <p:nvSpPr>
          <p:cNvPr id="4" name="Rectangle 3">
            <a:extLst>
              <a:ext uri="{FF2B5EF4-FFF2-40B4-BE49-F238E27FC236}">
                <a16:creationId xmlns:a16="http://schemas.microsoft.com/office/drawing/2014/main" id="{3308F715-8256-6C6C-5E18-6C9278D66C39}"/>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Where to play</a:t>
            </a:r>
          </a:p>
        </p:txBody>
      </p:sp>
    </p:spTree>
    <p:custDataLst>
      <p:tags r:id="rId1"/>
    </p:custDataLst>
    <p:extLst>
      <p:ext uri="{BB962C8B-B14F-4D97-AF65-F5344CB8AC3E}">
        <p14:creationId xmlns:p14="http://schemas.microsoft.com/office/powerpoint/2010/main" val="1114685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btfpColumnIndicatorGroup2">
            <a:extLst>
              <a:ext uri="{FF2B5EF4-FFF2-40B4-BE49-F238E27FC236}">
                <a16:creationId xmlns:a16="http://schemas.microsoft.com/office/drawing/2014/main" id="{D234AFF7-62D8-92EC-FAE0-8CC7267F7C2D}"/>
              </a:ext>
            </a:extLst>
          </p:cNvPr>
          <p:cNvGrpSpPr/>
          <p:nvPr/>
        </p:nvGrpSpPr>
        <p:grpSpPr>
          <a:xfrm>
            <a:off x="0" y="6926580"/>
            <a:ext cx="12192000" cy="137160"/>
            <a:chOff x="0" y="6926580"/>
            <a:chExt cx="12192000" cy="137160"/>
          </a:xfrm>
        </p:grpSpPr>
        <p:sp>
          <p:nvSpPr>
            <p:cNvPr id="57" name="btfpColumnGapBlocker316025">
              <a:extLst>
                <a:ext uri="{FF2B5EF4-FFF2-40B4-BE49-F238E27FC236}">
                  <a16:creationId xmlns:a16="http://schemas.microsoft.com/office/drawing/2014/main" id="{29193FD1-D4B2-8FB2-AFB3-1F856BB43287}"/>
                </a:ext>
              </a:extLst>
            </p:cNvPr>
            <p:cNvSpPr/>
            <p:nvPr/>
          </p:nvSpPr>
          <p:spPr bwMode="gray">
            <a:xfrm>
              <a:off x="116586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5" name="btfpColumnGapBlocker153709">
              <a:extLst>
                <a:ext uri="{FF2B5EF4-FFF2-40B4-BE49-F238E27FC236}">
                  <a16:creationId xmlns:a16="http://schemas.microsoft.com/office/drawing/2014/main" id="{78131A38-35E6-2585-D1FE-428040F7C5A9}"/>
                </a:ext>
              </a:extLst>
            </p:cNvPr>
            <p:cNvSpPr/>
            <p:nvPr/>
          </p:nvSpPr>
          <p:spPr bwMode="gray">
            <a:xfrm>
              <a:off x="5905500" y="692658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3" name="btfpColumnIndicator254505">
              <a:extLst>
                <a:ext uri="{FF2B5EF4-FFF2-40B4-BE49-F238E27FC236}">
                  <a16:creationId xmlns:a16="http://schemas.microsoft.com/office/drawing/2014/main" id="{054A62B4-E48A-8E90-D037-5A1C97E73CE5}"/>
                </a:ext>
              </a:extLst>
            </p:cNvPr>
            <p:cNvCxnSpPr/>
            <p:nvPr/>
          </p:nvCxnSpPr>
          <p:spPr bwMode="gray">
            <a:xfrm flipV="1">
              <a:off x="116586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1" name="btfpColumnIndicator812519">
              <a:extLst>
                <a:ext uri="{FF2B5EF4-FFF2-40B4-BE49-F238E27FC236}">
                  <a16:creationId xmlns:a16="http://schemas.microsoft.com/office/drawing/2014/main" id="{7750AB0D-7CDF-D52C-77CD-8B7571EF39D4}"/>
                </a:ext>
              </a:extLst>
            </p:cNvPr>
            <p:cNvCxnSpPr/>
            <p:nvPr/>
          </p:nvCxnSpPr>
          <p:spPr bwMode="gray">
            <a:xfrm flipV="1">
              <a:off x="64389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9" name="btfpColumnGapBlocker521507">
              <a:extLst>
                <a:ext uri="{FF2B5EF4-FFF2-40B4-BE49-F238E27FC236}">
                  <a16:creationId xmlns:a16="http://schemas.microsoft.com/office/drawing/2014/main" id="{C679E214-15E9-C4B4-A669-CC9CB8030DDB}"/>
                </a:ext>
              </a:extLst>
            </p:cNvPr>
            <p:cNvSpPr/>
            <p:nvPr/>
          </p:nvSpPr>
          <p:spPr bwMode="gray">
            <a:xfrm>
              <a:off x="0" y="692658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7" name="btfpColumnIndicator781324">
              <a:extLst>
                <a:ext uri="{FF2B5EF4-FFF2-40B4-BE49-F238E27FC236}">
                  <a16:creationId xmlns:a16="http://schemas.microsoft.com/office/drawing/2014/main" id="{1F0FCC58-664B-BB9F-4946-14748BD017F9}"/>
                </a:ext>
              </a:extLst>
            </p:cNvPr>
            <p:cNvCxnSpPr/>
            <p:nvPr/>
          </p:nvCxnSpPr>
          <p:spPr bwMode="gray">
            <a:xfrm flipV="1">
              <a:off x="59055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5" name="btfpColumnIndicator652247">
              <a:extLst>
                <a:ext uri="{FF2B5EF4-FFF2-40B4-BE49-F238E27FC236}">
                  <a16:creationId xmlns:a16="http://schemas.microsoft.com/office/drawing/2014/main" id="{420FCDAE-B033-C1E9-BD3C-EF686F86E922}"/>
                </a:ext>
              </a:extLst>
            </p:cNvPr>
            <p:cNvCxnSpPr/>
            <p:nvPr/>
          </p:nvCxnSpPr>
          <p:spPr bwMode="gray">
            <a:xfrm flipV="1">
              <a:off x="685800" y="692658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grpSp>
        <p:nvGrpSpPr>
          <p:cNvPr id="58" name="btfpColumnIndicatorGroup1">
            <a:extLst>
              <a:ext uri="{FF2B5EF4-FFF2-40B4-BE49-F238E27FC236}">
                <a16:creationId xmlns:a16="http://schemas.microsoft.com/office/drawing/2014/main" id="{990F2D70-F59E-5067-C355-7F8BFF75D0A4}"/>
              </a:ext>
            </a:extLst>
          </p:cNvPr>
          <p:cNvGrpSpPr/>
          <p:nvPr/>
        </p:nvGrpSpPr>
        <p:grpSpPr>
          <a:xfrm>
            <a:off x="0" y="-205740"/>
            <a:ext cx="12192000" cy="137160"/>
            <a:chOff x="0" y="-205740"/>
            <a:chExt cx="12192000" cy="137160"/>
          </a:xfrm>
        </p:grpSpPr>
        <p:sp>
          <p:nvSpPr>
            <p:cNvPr id="56" name="btfpColumnGapBlocker783256">
              <a:extLst>
                <a:ext uri="{FF2B5EF4-FFF2-40B4-BE49-F238E27FC236}">
                  <a16:creationId xmlns:a16="http://schemas.microsoft.com/office/drawing/2014/main" id="{BDC80D5E-EE4E-64D5-BBD8-147F0935D73C}"/>
                </a:ext>
              </a:extLst>
            </p:cNvPr>
            <p:cNvSpPr/>
            <p:nvPr/>
          </p:nvSpPr>
          <p:spPr bwMode="gray">
            <a:xfrm>
              <a:off x="116586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sp>
          <p:nvSpPr>
            <p:cNvPr id="54" name="btfpColumnGapBlocker667544">
              <a:extLst>
                <a:ext uri="{FF2B5EF4-FFF2-40B4-BE49-F238E27FC236}">
                  <a16:creationId xmlns:a16="http://schemas.microsoft.com/office/drawing/2014/main" id="{DAF65CD4-71B4-1838-95CD-8099481BC193}"/>
                </a:ext>
              </a:extLst>
            </p:cNvPr>
            <p:cNvSpPr/>
            <p:nvPr/>
          </p:nvSpPr>
          <p:spPr bwMode="gray">
            <a:xfrm>
              <a:off x="5905500" y="-205740"/>
              <a:ext cx="5334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52" name="btfpColumnIndicator477911">
              <a:extLst>
                <a:ext uri="{FF2B5EF4-FFF2-40B4-BE49-F238E27FC236}">
                  <a16:creationId xmlns:a16="http://schemas.microsoft.com/office/drawing/2014/main" id="{1440E141-F677-9AEA-037A-E60B204389A6}"/>
                </a:ext>
              </a:extLst>
            </p:cNvPr>
            <p:cNvCxnSpPr/>
            <p:nvPr/>
          </p:nvCxnSpPr>
          <p:spPr bwMode="gray">
            <a:xfrm flipV="1">
              <a:off x="116586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50" name="btfpColumnIndicator554404">
              <a:extLst>
                <a:ext uri="{FF2B5EF4-FFF2-40B4-BE49-F238E27FC236}">
                  <a16:creationId xmlns:a16="http://schemas.microsoft.com/office/drawing/2014/main" id="{7D0F399E-7B2E-87EA-7C28-C04AF5F08DA0}"/>
                </a:ext>
              </a:extLst>
            </p:cNvPr>
            <p:cNvCxnSpPr/>
            <p:nvPr/>
          </p:nvCxnSpPr>
          <p:spPr bwMode="gray">
            <a:xfrm flipV="1">
              <a:off x="64389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sp>
          <p:nvSpPr>
            <p:cNvPr id="48" name="btfpColumnGapBlocker997282">
              <a:extLst>
                <a:ext uri="{FF2B5EF4-FFF2-40B4-BE49-F238E27FC236}">
                  <a16:creationId xmlns:a16="http://schemas.microsoft.com/office/drawing/2014/main" id="{844BBEC4-8680-39DB-5C80-FD929F71EC73}"/>
                </a:ext>
              </a:extLst>
            </p:cNvPr>
            <p:cNvSpPr/>
            <p:nvPr/>
          </p:nvSpPr>
          <p:spPr bwMode="gray">
            <a:xfrm>
              <a:off x="0" y="-205740"/>
              <a:ext cx="685800" cy="137160"/>
            </a:xfrm>
            <a:prstGeom prst="rect">
              <a:avLst/>
            </a:prstGeom>
            <a:pattFill prst="ltUpDiag">
              <a:fgClr>
                <a:srgbClr val="333333">
                  <a:alpha val="50000"/>
                </a:srgbClr>
              </a:fgClr>
              <a:bgClr>
                <a:srgbClr val="FFFFFF">
                  <a:alpha val="50000"/>
                </a:srgbClr>
              </a:bgClr>
            </a:patt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chemeClr val="tx1"/>
                </a:solidFill>
              </a:endParaRPr>
            </a:p>
          </p:txBody>
        </p:sp>
        <p:cxnSp>
          <p:nvCxnSpPr>
            <p:cNvPr id="46" name="btfpColumnIndicator754674">
              <a:extLst>
                <a:ext uri="{FF2B5EF4-FFF2-40B4-BE49-F238E27FC236}">
                  <a16:creationId xmlns:a16="http://schemas.microsoft.com/office/drawing/2014/main" id="{A1EF0310-C0F5-0EE8-CEEE-175F10C6A822}"/>
                </a:ext>
              </a:extLst>
            </p:cNvPr>
            <p:cNvCxnSpPr/>
            <p:nvPr/>
          </p:nvCxnSpPr>
          <p:spPr bwMode="gray">
            <a:xfrm flipV="1">
              <a:off x="59055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cxnSp>
          <p:nvCxnSpPr>
            <p:cNvPr id="44" name="btfpColumnIndicator117586">
              <a:extLst>
                <a:ext uri="{FF2B5EF4-FFF2-40B4-BE49-F238E27FC236}">
                  <a16:creationId xmlns:a16="http://schemas.microsoft.com/office/drawing/2014/main" id="{F586C179-AA9D-1DD4-79A9-0C7B05F12EFF}"/>
                </a:ext>
              </a:extLst>
            </p:cNvPr>
            <p:cNvCxnSpPr/>
            <p:nvPr/>
          </p:nvCxnSpPr>
          <p:spPr bwMode="gray">
            <a:xfrm flipV="1">
              <a:off x="685800" y="-205740"/>
              <a:ext cx="0" cy="137160"/>
            </a:xfrm>
            <a:prstGeom prst="line">
              <a:avLst/>
            </a:prstGeom>
            <a:ln w="3175" cap="flat" cmpd="sng" algn="ctr">
              <a:solidFill>
                <a:srgbClr val="B4B4B4"/>
              </a:solidFill>
              <a:prstDash val="solid"/>
              <a:miter lim="800000"/>
              <a:headEnd type="none" w="med" len="med"/>
              <a:tailEnd type="none" w="med" len="lg"/>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F10ED60C-4AD3-B824-3DB4-01CDE0EDB23D}"/>
              </a:ext>
            </a:extLst>
          </p:cNvPr>
          <p:cNvSpPr>
            <a:spLocks noGrp="1"/>
          </p:cNvSpPr>
          <p:nvPr>
            <p:ph type="body" sz="quarter" idx="10"/>
          </p:nvPr>
        </p:nvSpPr>
        <p:spPr/>
        <p:txBody>
          <a:bodyPr/>
          <a:lstStyle/>
          <a:p>
            <a:r>
              <a:rPr lang="en-US"/>
              <a:t>For each prioritized episode, We defined the desired 3-year outcome for consumers, and feature detail</a:t>
            </a:r>
          </a:p>
        </p:txBody>
      </p:sp>
      <p:sp>
        <p:nvSpPr>
          <p:cNvPr id="176" name="Rectangle 175">
            <a:extLst>
              <a:ext uri="{FF2B5EF4-FFF2-40B4-BE49-F238E27FC236}">
                <a16:creationId xmlns:a16="http://schemas.microsoft.com/office/drawing/2014/main" id="{3CA29A6B-DE20-412D-85BF-D97690F6578A}"/>
              </a:ext>
            </a:extLst>
          </p:cNvPr>
          <p:cNvSpPr/>
          <p:nvPr/>
        </p:nvSpPr>
        <p:spPr bwMode="gray">
          <a:xfrm rot="16200000">
            <a:off x="-569905" y="2629869"/>
            <a:ext cx="1844429" cy="415060"/>
          </a:xfrm>
          <a:prstGeom prst="rect">
            <a:avLst/>
          </a:prstGeom>
          <a:solidFill>
            <a:srgbClr val="DDDDDD"/>
          </a:solidFill>
          <a:ln w="952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0D4877"/>
                </a:solidFill>
              </a:rPr>
              <a:t>Desired consumer sentiment</a:t>
            </a:r>
          </a:p>
        </p:txBody>
      </p:sp>
      <p:sp>
        <p:nvSpPr>
          <p:cNvPr id="177" name="Rectangle 176">
            <a:extLst>
              <a:ext uri="{FF2B5EF4-FFF2-40B4-BE49-F238E27FC236}">
                <a16:creationId xmlns:a16="http://schemas.microsoft.com/office/drawing/2014/main" id="{84682AFC-7EAA-4C53-8CB1-0FB7FC5B77D4}"/>
              </a:ext>
            </a:extLst>
          </p:cNvPr>
          <p:cNvSpPr/>
          <p:nvPr/>
        </p:nvSpPr>
        <p:spPr bwMode="gray">
          <a:xfrm rot="16200000">
            <a:off x="-463302" y="4508896"/>
            <a:ext cx="1631223" cy="415060"/>
          </a:xfrm>
          <a:prstGeom prst="rect">
            <a:avLst/>
          </a:prstGeom>
          <a:solidFill>
            <a:srgbClr val="DDDDDD"/>
          </a:solidFill>
          <a:ln w="9525" cap="flat" cmpd="sng" algn="ctr">
            <a:solidFill>
              <a:srgbClr val="FFFFFF"/>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100" b="1">
                <a:solidFill>
                  <a:srgbClr val="0D4877"/>
                </a:solidFill>
              </a:rPr>
              <a:t>Highlighted features</a:t>
            </a:r>
          </a:p>
        </p:txBody>
      </p:sp>
      <p:sp>
        <p:nvSpPr>
          <p:cNvPr id="182" name="Rectangle 181">
            <a:extLst>
              <a:ext uri="{FF2B5EF4-FFF2-40B4-BE49-F238E27FC236}">
                <a16:creationId xmlns:a16="http://schemas.microsoft.com/office/drawing/2014/main" id="{3E460643-5C73-40CA-BF8C-A4F520C8DB50}"/>
              </a:ext>
            </a:extLst>
          </p:cNvPr>
          <p:cNvSpPr/>
          <p:nvPr/>
        </p:nvSpPr>
        <p:spPr bwMode="gray">
          <a:xfrm>
            <a:off x="2115341"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rgbClr val="0D4877"/>
                </a:solidFill>
              </a:rPr>
              <a:t>Research and choose a plan</a:t>
            </a:r>
          </a:p>
        </p:txBody>
      </p:sp>
      <p:sp>
        <p:nvSpPr>
          <p:cNvPr id="13" name="Rectangle 12">
            <a:extLst>
              <a:ext uri="{FF2B5EF4-FFF2-40B4-BE49-F238E27FC236}">
                <a16:creationId xmlns:a16="http://schemas.microsoft.com/office/drawing/2014/main" id="{21EDD4F6-FE89-B890-93C0-5B8A32F79498}"/>
              </a:ext>
            </a:extLst>
          </p:cNvPr>
          <p:cNvSpPr/>
          <p:nvPr/>
        </p:nvSpPr>
        <p:spPr bwMode="gray">
          <a:xfrm>
            <a:off x="678840"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rgbClr val="0D4877"/>
                </a:solidFill>
              </a:rPr>
              <a:t>Make a payment online or change to bill pay</a:t>
            </a:r>
          </a:p>
        </p:txBody>
      </p:sp>
      <p:sp>
        <p:nvSpPr>
          <p:cNvPr id="5" name="Rectangle 184">
            <a:extLst>
              <a:ext uri="{FF2B5EF4-FFF2-40B4-BE49-F238E27FC236}">
                <a16:creationId xmlns:a16="http://schemas.microsoft.com/office/drawing/2014/main" id="{9579A560-7E12-BE60-6084-B0468EEE0759}"/>
              </a:ext>
            </a:extLst>
          </p:cNvPr>
          <p:cNvSpPr/>
          <p:nvPr/>
        </p:nvSpPr>
        <p:spPr bwMode="gray">
          <a:xfrm>
            <a:off x="4988343"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rgbClr val="0D4877"/>
                </a:solidFill>
              </a:rPr>
              <a:t>File and manage claims</a:t>
            </a:r>
          </a:p>
        </p:txBody>
      </p:sp>
      <p:sp>
        <p:nvSpPr>
          <p:cNvPr id="3" name="Rectangle 185">
            <a:extLst>
              <a:ext uri="{FF2B5EF4-FFF2-40B4-BE49-F238E27FC236}">
                <a16:creationId xmlns:a16="http://schemas.microsoft.com/office/drawing/2014/main" id="{3649F654-F6C1-7E97-69FF-3527E73BFC0C}"/>
              </a:ext>
            </a:extLst>
          </p:cNvPr>
          <p:cNvSpPr/>
          <p:nvPr/>
        </p:nvSpPr>
        <p:spPr bwMode="gray">
          <a:xfrm>
            <a:off x="6424844"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chemeClr val="tx1"/>
                </a:solidFill>
              </a:rPr>
              <a:t>Enroll, register online / set up account</a:t>
            </a:r>
          </a:p>
        </p:txBody>
      </p:sp>
      <p:sp>
        <p:nvSpPr>
          <p:cNvPr id="6" name="Rectangle 186">
            <a:extLst>
              <a:ext uri="{FF2B5EF4-FFF2-40B4-BE49-F238E27FC236}">
                <a16:creationId xmlns:a16="http://schemas.microsoft.com/office/drawing/2014/main" id="{77B978FD-5DD1-2D84-E46E-108A59AB79F2}"/>
              </a:ext>
            </a:extLst>
          </p:cNvPr>
          <p:cNvSpPr/>
          <p:nvPr/>
        </p:nvSpPr>
        <p:spPr bwMode="gray">
          <a:xfrm>
            <a:off x="7861345"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chemeClr val="tx1"/>
                </a:solidFill>
              </a:rPr>
              <a:t>Understand benefits, coverage, or eligibility</a:t>
            </a:r>
          </a:p>
        </p:txBody>
      </p:sp>
      <p:sp>
        <p:nvSpPr>
          <p:cNvPr id="4" name="Rectangle 187">
            <a:extLst>
              <a:ext uri="{FF2B5EF4-FFF2-40B4-BE49-F238E27FC236}">
                <a16:creationId xmlns:a16="http://schemas.microsoft.com/office/drawing/2014/main" id="{2AEF5A6C-7FDC-2FA9-443C-E21E748E6346}"/>
              </a:ext>
            </a:extLst>
          </p:cNvPr>
          <p:cNvSpPr/>
          <p:nvPr/>
        </p:nvSpPr>
        <p:spPr bwMode="gray">
          <a:xfrm>
            <a:off x="10734345"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chemeClr val="tx1"/>
                </a:solidFill>
              </a:rPr>
              <a:t>Find a provider</a:t>
            </a:r>
          </a:p>
        </p:txBody>
      </p:sp>
      <p:sp>
        <p:nvSpPr>
          <p:cNvPr id="236" name="btfpBulletedList648890">
            <a:extLst>
              <a:ext uri="{FF2B5EF4-FFF2-40B4-BE49-F238E27FC236}">
                <a16:creationId xmlns:a16="http://schemas.microsoft.com/office/drawing/2014/main" id="{6758D60D-B3DC-D56E-4501-DD78DB84105C}"/>
              </a:ext>
            </a:extLst>
          </p:cNvPr>
          <p:cNvSpPr txBox="1"/>
          <p:nvPr>
            <p:custDataLst>
              <p:tags r:id="rId2"/>
            </p:custDataLst>
          </p:nvPr>
        </p:nvSpPr>
        <p:spPr bwMode="gray">
          <a:xfrm>
            <a:off x="2096892" y="1893421"/>
            <a:ext cx="1282573" cy="1611586"/>
          </a:xfrm>
          <a:prstGeom prst="rect">
            <a:avLst/>
          </a:prstGeom>
          <a:noFill/>
        </p:spPr>
        <p:txBody>
          <a:bodyPr vert="horz" wrap="square" lIns="36000" tIns="36000" rIns="36000" bIns="36000" rtlCol="0">
            <a:spAutoFit/>
          </a:bodyPr>
          <a:lstStyle/>
          <a:p>
            <a:pPr marL="0" indent="0" algn="ctr">
              <a:buNone/>
            </a:pPr>
            <a:r>
              <a:rPr lang="en-US" sz="1000" i="1"/>
              <a:t>“When I Google Medicare insurance, I am directed to BCBS for a </a:t>
            </a:r>
            <a:r>
              <a:rPr lang="en-US" sz="1000" b="1" i="1"/>
              <a:t>memorable shopping experience</a:t>
            </a:r>
            <a:r>
              <a:rPr lang="en-US" sz="1000" i="1"/>
              <a:t> with tools to </a:t>
            </a:r>
            <a:r>
              <a:rPr lang="en-US" sz="1000" b="1" i="1"/>
              <a:t>compare plans and receive personalized</a:t>
            </a:r>
            <a:r>
              <a:rPr lang="en-US" sz="1000" i="1"/>
              <a:t> </a:t>
            </a:r>
            <a:r>
              <a:rPr lang="en-US" sz="1000" b="1" i="1"/>
              <a:t>recs</a:t>
            </a:r>
            <a:r>
              <a:rPr lang="en-US" sz="1000" i="1"/>
              <a:t>”</a:t>
            </a:r>
          </a:p>
        </p:txBody>
      </p:sp>
      <p:sp>
        <p:nvSpPr>
          <p:cNvPr id="237" name="btfpBulletedList648890">
            <a:extLst>
              <a:ext uri="{FF2B5EF4-FFF2-40B4-BE49-F238E27FC236}">
                <a16:creationId xmlns:a16="http://schemas.microsoft.com/office/drawing/2014/main" id="{E1D58F89-611C-9AFA-32CE-53EB81CA837E}"/>
              </a:ext>
            </a:extLst>
          </p:cNvPr>
          <p:cNvSpPr txBox="1"/>
          <p:nvPr>
            <p:custDataLst>
              <p:tags r:id="rId3"/>
            </p:custDataLst>
          </p:nvPr>
        </p:nvSpPr>
        <p:spPr bwMode="gray">
          <a:xfrm>
            <a:off x="685253" y="1893421"/>
            <a:ext cx="1282573" cy="1765474"/>
          </a:xfrm>
          <a:prstGeom prst="rect">
            <a:avLst/>
          </a:prstGeom>
          <a:noFill/>
        </p:spPr>
        <p:txBody>
          <a:bodyPr vert="horz" wrap="square" lIns="36000" tIns="36000" rIns="36000" bIns="36000" rtlCol="0">
            <a:spAutoFit/>
          </a:bodyPr>
          <a:lstStyle/>
          <a:p>
            <a:pPr marL="0" indent="0" algn="ctr">
              <a:buNone/>
            </a:pPr>
            <a:r>
              <a:rPr lang="en-US" sz="1000" i="1"/>
              <a:t>“I can easily navigate to make a payment in </a:t>
            </a:r>
            <a:r>
              <a:rPr lang="en-US" sz="1000" b="1" i="1" err="1"/>
              <a:t>MyBlue</a:t>
            </a:r>
            <a:r>
              <a:rPr lang="en-US" sz="1000" b="1" i="1"/>
              <a:t> or via IVR</a:t>
            </a:r>
            <a:r>
              <a:rPr lang="en-US" sz="1000" i="1"/>
              <a:t>, can </a:t>
            </a:r>
            <a:r>
              <a:rPr lang="en-US" sz="1000" b="1" i="1"/>
              <a:t>track my status / history and easily make changes </a:t>
            </a:r>
            <a:r>
              <a:rPr lang="en-US" sz="1000" i="1"/>
              <a:t>in </a:t>
            </a:r>
            <a:r>
              <a:rPr lang="en-US" sz="1000" i="1" err="1"/>
              <a:t>MyBlue</a:t>
            </a:r>
            <a:r>
              <a:rPr lang="en-US" sz="1000" i="1"/>
              <a:t>, and </a:t>
            </a:r>
            <a:r>
              <a:rPr lang="en-US" sz="1000" b="1" i="1"/>
              <a:t>I’m notified </a:t>
            </a:r>
            <a:r>
              <a:rPr lang="en-US" sz="1000" i="1"/>
              <a:t>of changes, upcoming bills, and when my payment is cleared.”</a:t>
            </a:r>
          </a:p>
        </p:txBody>
      </p:sp>
      <p:sp>
        <p:nvSpPr>
          <p:cNvPr id="238" name="btfpBulletedList648890">
            <a:extLst>
              <a:ext uri="{FF2B5EF4-FFF2-40B4-BE49-F238E27FC236}">
                <a16:creationId xmlns:a16="http://schemas.microsoft.com/office/drawing/2014/main" id="{1EF74F9B-C9B3-E51C-7AB8-7C9A8C78BBCC}"/>
              </a:ext>
            </a:extLst>
          </p:cNvPr>
          <p:cNvSpPr txBox="1"/>
          <p:nvPr>
            <p:custDataLst>
              <p:tags r:id="rId4"/>
            </p:custDataLst>
          </p:nvPr>
        </p:nvSpPr>
        <p:spPr bwMode="gray">
          <a:xfrm>
            <a:off x="4903272" y="1893421"/>
            <a:ext cx="1379603" cy="1611586"/>
          </a:xfrm>
          <a:prstGeom prst="rect">
            <a:avLst/>
          </a:prstGeom>
          <a:noFill/>
        </p:spPr>
        <p:txBody>
          <a:bodyPr vert="horz" wrap="square" lIns="36000" tIns="36000" rIns="36000" bIns="36000" rtlCol="0">
            <a:spAutoFit/>
          </a:bodyPr>
          <a:lstStyle/>
          <a:p>
            <a:pPr marL="0" indent="0" algn="ctr">
              <a:buNone/>
            </a:pPr>
            <a:r>
              <a:rPr lang="en-US" sz="1000" i="1"/>
              <a:t>“Submitting claims is straightforward. I can </a:t>
            </a:r>
            <a:r>
              <a:rPr lang="en-US" sz="1000" b="1" i="1"/>
              <a:t>easily</a:t>
            </a:r>
            <a:r>
              <a:rPr lang="en-US" sz="1000" i="1"/>
              <a:t> </a:t>
            </a:r>
            <a:r>
              <a:rPr lang="en-US" sz="1000" b="1" i="1"/>
              <a:t>track </a:t>
            </a:r>
            <a:r>
              <a:rPr lang="en-US" sz="1000" i="1"/>
              <a:t>my claims, get help </a:t>
            </a:r>
            <a:r>
              <a:rPr lang="en-US" sz="1000" b="1" i="1"/>
              <a:t>understanding claims details, </a:t>
            </a:r>
            <a:r>
              <a:rPr lang="en-US" sz="1000" i="1"/>
              <a:t>and if rejected, BCBS </a:t>
            </a:r>
            <a:r>
              <a:rPr lang="en-US" sz="1000" b="1" i="1"/>
              <a:t>helps me understand why and how to avoid it next time</a:t>
            </a:r>
            <a:r>
              <a:rPr lang="en-US" sz="1000" i="1"/>
              <a:t>”</a:t>
            </a:r>
          </a:p>
        </p:txBody>
      </p:sp>
      <p:sp>
        <p:nvSpPr>
          <p:cNvPr id="239" name="btfpBulletedList648890">
            <a:extLst>
              <a:ext uri="{FF2B5EF4-FFF2-40B4-BE49-F238E27FC236}">
                <a16:creationId xmlns:a16="http://schemas.microsoft.com/office/drawing/2014/main" id="{14870725-C3AF-1F32-C679-E53D47D0453B}"/>
              </a:ext>
            </a:extLst>
          </p:cNvPr>
          <p:cNvSpPr txBox="1"/>
          <p:nvPr>
            <p:custDataLst>
              <p:tags r:id="rId5"/>
            </p:custDataLst>
          </p:nvPr>
        </p:nvSpPr>
        <p:spPr bwMode="gray">
          <a:xfrm>
            <a:off x="6433518" y="1893421"/>
            <a:ext cx="1295399" cy="1765474"/>
          </a:xfrm>
          <a:prstGeom prst="rect">
            <a:avLst/>
          </a:prstGeom>
          <a:noFill/>
        </p:spPr>
        <p:txBody>
          <a:bodyPr vert="horz" wrap="square" lIns="36000" tIns="36000" rIns="36000" bIns="36000" rtlCol="0">
            <a:spAutoFit/>
          </a:bodyPr>
          <a:lstStyle/>
          <a:p>
            <a:pPr marL="0" indent="0" algn="ctr">
              <a:buNone/>
            </a:pPr>
            <a:r>
              <a:rPr lang="en-US" sz="1000" i="1"/>
              <a:t>“The enrollment process is </a:t>
            </a:r>
            <a:r>
              <a:rPr lang="en-US" sz="1000" b="1" i="1"/>
              <a:t>seamless and easy to understand. </a:t>
            </a:r>
            <a:r>
              <a:rPr lang="en-US" sz="1000" i="1"/>
              <a:t>I have </a:t>
            </a:r>
            <a:r>
              <a:rPr lang="en-US" sz="1000" b="1" i="1"/>
              <a:t>immediate access </a:t>
            </a:r>
            <a:r>
              <a:rPr lang="en-US" sz="1000" i="1"/>
              <a:t>to my </a:t>
            </a:r>
            <a:r>
              <a:rPr lang="en-US" sz="1000" i="1" err="1"/>
              <a:t>MyBlue</a:t>
            </a:r>
            <a:r>
              <a:rPr lang="en-US" sz="1000" i="1"/>
              <a:t> account with all my </a:t>
            </a:r>
            <a:r>
              <a:rPr lang="en-US" sz="1000" b="1" i="1"/>
              <a:t>benefits in one place</a:t>
            </a:r>
            <a:r>
              <a:rPr lang="en-US" sz="1000" i="1"/>
              <a:t>, and I feel </a:t>
            </a:r>
            <a:r>
              <a:rPr lang="en-US" sz="1000" b="1" i="1"/>
              <a:t>rewarded for my engagement”</a:t>
            </a:r>
          </a:p>
        </p:txBody>
      </p:sp>
      <p:sp>
        <p:nvSpPr>
          <p:cNvPr id="240" name="btfpBulletedList648890">
            <a:extLst>
              <a:ext uri="{FF2B5EF4-FFF2-40B4-BE49-F238E27FC236}">
                <a16:creationId xmlns:a16="http://schemas.microsoft.com/office/drawing/2014/main" id="{8BFD3048-41AF-9DF3-0DC9-CC281A296FC5}"/>
              </a:ext>
            </a:extLst>
          </p:cNvPr>
          <p:cNvSpPr txBox="1"/>
          <p:nvPr>
            <p:custDataLst>
              <p:tags r:id="rId6"/>
            </p:custDataLst>
          </p:nvPr>
        </p:nvSpPr>
        <p:spPr bwMode="gray">
          <a:xfrm>
            <a:off x="7860976" y="1893421"/>
            <a:ext cx="1295399" cy="1919363"/>
          </a:xfrm>
          <a:prstGeom prst="rect">
            <a:avLst/>
          </a:prstGeom>
          <a:noFill/>
        </p:spPr>
        <p:txBody>
          <a:bodyPr vert="horz" wrap="square" lIns="36000" tIns="36000" rIns="36000" bIns="36000" rtlCol="0">
            <a:spAutoFit/>
          </a:bodyPr>
          <a:lstStyle/>
          <a:p>
            <a:pPr marL="0" indent="0" algn="ctr">
              <a:buNone/>
            </a:pPr>
            <a:r>
              <a:rPr lang="en-US" sz="1000" i="1"/>
              <a:t>“BCBS predicts</a:t>
            </a:r>
            <a:r>
              <a:rPr lang="en-US" sz="1000" b="1" i="1"/>
              <a:t> </a:t>
            </a:r>
            <a:r>
              <a:rPr lang="en-US" sz="1000" i="1"/>
              <a:t>the benefits and coverage info, with </a:t>
            </a:r>
            <a:r>
              <a:rPr lang="en-US" sz="1000" b="1" i="1"/>
              <a:t>regular reminders and personalized recommendations</a:t>
            </a:r>
            <a:r>
              <a:rPr lang="en-US" sz="1000" i="1"/>
              <a:t>. I can get answers to my questions with a </a:t>
            </a:r>
            <a:r>
              <a:rPr lang="en-US" sz="1000" b="1" i="1"/>
              <a:t>quick search. They proactively help me avoid surprise charges</a:t>
            </a:r>
            <a:r>
              <a:rPr lang="en-US" sz="1000" i="1"/>
              <a:t>”</a:t>
            </a:r>
          </a:p>
        </p:txBody>
      </p:sp>
      <p:sp>
        <p:nvSpPr>
          <p:cNvPr id="241" name="btfpBulletedList648890">
            <a:extLst>
              <a:ext uri="{FF2B5EF4-FFF2-40B4-BE49-F238E27FC236}">
                <a16:creationId xmlns:a16="http://schemas.microsoft.com/office/drawing/2014/main" id="{55E5A24E-787C-1846-9F19-B3B27C5E47C5}"/>
              </a:ext>
            </a:extLst>
          </p:cNvPr>
          <p:cNvSpPr txBox="1"/>
          <p:nvPr>
            <p:custDataLst>
              <p:tags r:id="rId7"/>
            </p:custDataLst>
          </p:nvPr>
        </p:nvSpPr>
        <p:spPr bwMode="gray">
          <a:xfrm>
            <a:off x="10722383" y="1913996"/>
            <a:ext cx="1381870" cy="1611586"/>
          </a:xfrm>
          <a:prstGeom prst="rect">
            <a:avLst/>
          </a:prstGeom>
          <a:noFill/>
        </p:spPr>
        <p:txBody>
          <a:bodyPr vert="horz" wrap="square" lIns="36000" tIns="36000" rIns="36000" bIns="36000" rtlCol="0">
            <a:spAutoFit/>
          </a:bodyPr>
          <a:lstStyle/>
          <a:p>
            <a:pPr marL="0" indent="0" algn="ctr">
              <a:buNone/>
            </a:pPr>
            <a:r>
              <a:rPr lang="en-US" sz="1000" i="1"/>
              <a:t>“BCBS </a:t>
            </a:r>
            <a:r>
              <a:rPr lang="en-US" sz="1000" b="1" i="1"/>
              <a:t>reminds me when I need care </a:t>
            </a:r>
            <a:r>
              <a:rPr lang="en-US" sz="1000" i="1"/>
              <a:t>and </a:t>
            </a:r>
            <a:r>
              <a:rPr lang="en-US" sz="1000" b="1" i="1"/>
              <a:t>guides me to high-value, appropriate care</a:t>
            </a:r>
            <a:r>
              <a:rPr lang="en-US" sz="1000" i="1"/>
              <a:t>, with recommendations</a:t>
            </a:r>
            <a:r>
              <a:rPr lang="en-US" sz="1000" b="1" i="1"/>
              <a:t> </a:t>
            </a:r>
            <a:r>
              <a:rPr lang="en-US" sz="1000" i="1"/>
              <a:t>for which provider is best for me and </a:t>
            </a:r>
            <a:r>
              <a:rPr lang="en-US" sz="1000" b="1" i="1"/>
              <a:t>accurate data</a:t>
            </a:r>
            <a:r>
              <a:rPr lang="en-US" sz="1000" i="1"/>
              <a:t> on costs, availability, etc.”</a:t>
            </a:r>
          </a:p>
        </p:txBody>
      </p:sp>
      <p:sp>
        <p:nvSpPr>
          <p:cNvPr id="243" name="btfpBulletedList172416">
            <a:extLst>
              <a:ext uri="{FF2B5EF4-FFF2-40B4-BE49-F238E27FC236}">
                <a16:creationId xmlns:a16="http://schemas.microsoft.com/office/drawing/2014/main" id="{63A128AA-3F05-469F-BCA6-9A817BE9F319}"/>
              </a:ext>
            </a:extLst>
          </p:cNvPr>
          <p:cNvSpPr txBox="1"/>
          <p:nvPr>
            <p:custDataLst>
              <p:tags r:id="rId8"/>
            </p:custDataLst>
          </p:nvPr>
        </p:nvSpPr>
        <p:spPr bwMode="gray">
          <a:xfrm>
            <a:off x="7833347" y="3966282"/>
            <a:ext cx="1350657" cy="1919363"/>
          </a:xfrm>
          <a:prstGeom prst="rect">
            <a:avLst/>
          </a:prstGeom>
          <a:noFill/>
        </p:spPr>
        <p:txBody>
          <a:bodyPr vert="horz" wrap="square" lIns="36000" tIns="36000" rIns="36000" bIns="36000" rtlCol="0">
            <a:spAutoFit/>
          </a:bodyPr>
          <a:lstStyle/>
          <a:p>
            <a:r>
              <a:rPr lang="en-US" sz="1000"/>
              <a:t>Easy to navigate pages with simple, consumer-facing terms</a:t>
            </a:r>
          </a:p>
          <a:p>
            <a:r>
              <a:rPr lang="en-US" sz="1000"/>
              <a:t>Proactive education and regular outreach connecting to resources*</a:t>
            </a:r>
          </a:p>
          <a:p>
            <a:r>
              <a:rPr lang="en-US" sz="1000" err="1"/>
              <a:t>GenAI</a:t>
            </a:r>
            <a:r>
              <a:rPr lang="en-US" sz="1000"/>
              <a:t> chat bot</a:t>
            </a:r>
          </a:p>
        </p:txBody>
      </p:sp>
      <p:sp>
        <p:nvSpPr>
          <p:cNvPr id="244" name="btfpBulletedList172416">
            <a:extLst>
              <a:ext uri="{FF2B5EF4-FFF2-40B4-BE49-F238E27FC236}">
                <a16:creationId xmlns:a16="http://schemas.microsoft.com/office/drawing/2014/main" id="{19FADF37-1C34-E9CF-516B-30FBFB1D9C74}"/>
              </a:ext>
            </a:extLst>
          </p:cNvPr>
          <p:cNvSpPr txBox="1"/>
          <p:nvPr>
            <p:custDataLst>
              <p:tags r:id="rId9"/>
            </p:custDataLst>
          </p:nvPr>
        </p:nvSpPr>
        <p:spPr bwMode="gray">
          <a:xfrm>
            <a:off x="2107791" y="3966282"/>
            <a:ext cx="1295399" cy="1765474"/>
          </a:xfrm>
          <a:prstGeom prst="rect">
            <a:avLst/>
          </a:prstGeom>
          <a:noFill/>
        </p:spPr>
        <p:txBody>
          <a:bodyPr vert="horz" wrap="square" lIns="36000" tIns="36000" rIns="36000" bIns="36000" rtlCol="0">
            <a:spAutoFit/>
          </a:bodyPr>
          <a:lstStyle/>
          <a:p>
            <a:r>
              <a:rPr lang="en-US" sz="1000"/>
              <a:t>Search engine optimization </a:t>
            </a:r>
          </a:p>
          <a:p>
            <a:r>
              <a:rPr lang="en-US" sz="1000"/>
              <a:t>Introductory Medicare 101</a:t>
            </a:r>
          </a:p>
          <a:p>
            <a:r>
              <a:rPr lang="en-US" sz="1000"/>
              <a:t>Survey and personalized plan </a:t>
            </a:r>
            <a:r>
              <a:rPr lang="en-US" sz="1000" err="1"/>
              <a:t>recommen</a:t>
            </a:r>
            <a:r>
              <a:rPr lang="en-US" sz="1000"/>
              <a:t>-dation</a:t>
            </a:r>
          </a:p>
        </p:txBody>
      </p:sp>
      <p:sp>
        <p:nvSpPr>
          <p:cNvPr id="245" name="btfpBulletedList172416">
            <a:extLst>
              <a:ext uri="{FF2B5EF4-FFF2-40B4-BE49-F238E27FC236}">
                <a16:creationId xmlns:a16="http://schemas.microsoft.com/office/drawing/2014/main" id="{D150D170-CC70-C472-7B5D-8C42AC021F66}"/>
              </a:ext>
            </a:extLst>
          </p:cNvPr>
          <p:cNvSpPr txBox="1"/>
          <p:nvPr>
            <p:custDataLst>
              <p:tags r:id="rId10"/>
            </p:custDataLst>
          </p:nvPr>
        </p:nvSpPr>
        <p:spPr bwMode="gray">
          <a:xfrm>
            <a:off x="678840" y="3966282"/>
            <a:ext cx="1295399" cy="1765474"/>
          </a:xfrm>
          <a:prstGeom prst="rect">
            <a:avLst/>
          </a:prstGeom>
          <a:noFill/>
        </p:spPr>
        <p:txBody>
          <a:bodyPr vert="horz" wrap="square" lIns="36000" tIns="36000" rIns="36000" bIns="36000" rtlCol="0">
            <a:spAutoFit/>
          </a:bodyPr>
          <a:lstStyle/>
          <a:p>
            <a:r>
              <a:rPr lang="en-US" sz="1000"/>
              <a:t>Pop-up with navigation</a:t>
            </a:r>
          </a:p>
          <a:p>
            <a:r>
              <a:rPr lang="en-US" sz="1000"/>
              <a:t>Dashboard with payment status tracker</a:t>
            </a:r>
          </a:p>
          <a:p>
            <a:r>
              <a:rPr lang="en-US" sz="1000"/>
              <a:t>IVR payments</a:t>
            </a:r>
          </a:p>
          <a:p>
            <a:r>
              <a:rPr lang="en-US" sz="1000"/>
              <a:t>Guest payment </a:t>
            </a:r>
          </a:p>
        </p:txBody>
      </p:sp>
      <p:sp>
        <p:nvSpPr>
          <p:cNvPr id="246" name="btfpBulletedList172416">
            <a:extLst>
              <a:ext uri="{FF2B5EF4-FFF2-40B4-BE49-F238E27FC236}">
                <a16:creationId xmlns:a16="http://schemas.microsoft.com/office/drawing/2014/main" id="{DFB8FB05-6C74-E69B-9BFA-1AAA1FDE0A4E}"/>
              </a:ext>
            </a:extLst>
          </p:cNvPr>
          <p:cNvSpPr txBox="1"/>
          <p:nvPr>
            <p:custDataLst>
              <p:tags r:id="rId11"/>
            </p:custDataLst>
          </p:nvPr>
        </p:nvSpPr>
        <p:spPr bwMode="gray">
          <a:xfrm>
            <a:off x="4965693" y="3966282"/>
            <a:ext cx="1295399" cy="1919363"/>
          </a:xfrm>
          <a:prstGeom prst="rect">
            <a:avLst/>
          </a:prstGeom>
          <a:noFill/>
        </p:spPr>
        <p:txBody>
          <a:bodyPr vert="horz" wrap="square" lIns="36000" tIns="36000" rIns="36000" bIns="36000" rtlCol="0">
            <a:spAutoFit/>
          </a:bodyPr>
          <a:lstStyle/>
          <a:p>
            <a:r>
              <a:rPr lang="en-US" sz="1000"/>
              <a:t>Tracking tool</a:t>
            </a:r>
          </a:p>
          <a:p>
            <a:r>
              <a:rPr lang="en-US" sz="1000"/>
              <a:t>Tutorials to navigate the claims process</a:t>
            </a:r>
          </a:p>
          <a:p>
            <a:r>
              <a:rPr lang="en-US" sz="1000"/>
              <a:t>Outreach upon claims rejection*</a:t>
            </a:r>
          </a:p>
          <a:p>
            <a:endParaRPr lang="en-US" sz="1000"/>
          </a:p>
        </p:txBody>
      </p:sp>
      <p:sp>
        <p:nvSpPr>
          <p:cNvPr id="247" name="btfpBulletedList172416">
            <a:extLst>
              <a:ext uri="{FF2B5EF4-FFF2-40B4-BE49-F238E27FC236}">
                <a16:creationId xmlns:a16="http://schemas.microsoft.com/office/drawing/2014/main" id="{7D5BE3B7-7CFC-5F0C-2C62-F6208F9BED39}"/>
              </a:ext>
            </a:extLst>
          </p:cNvPr>
          <p:cNvSpPr txBox="1"/>
          <p:nvPr>
            <p:custDataLst>
              <p:tags r:id="rId12"/>
            </p:custDataLst>
          </p:nvPr>
        </p:nvSpPr>
        <p:spPr bwMode="gray">
          <a:xfrm>
            <a:off x="6433518" y="3966282"/>
            <a:ext cx="1465008" cy="2073251"/>
          </a:xfrm>
          <a:prstGeom prst="rect">
            <a:avLst/>
          </a:prstGeom>
          <a:noFill/>
        </p:spPr>
        <p:txBody>
          <a:bodyPr vert="horz" wrap="square" lIns="36000" tIns="36000" rIns="36000" bIns="36000" rtlCol="0">
            <a:spAutoFit/>
          </a:bodyPr>
          <a:lstStyle/>
          <a:p>
            <a:r>
              <a:rPr lang="en-US" sz="1000"/>
              <a:t>Guidance during enrollment, proactive outreach post-enrollment*</a:t>
            </a:r>
          </a:p>
          <a:p>
            <a:r>
              <a:rPr lang="en-US" sz="1000"/>
              <a:t>Single enrollment / registration process</a:t>
            </a:r>
          </a:p>
          <a:p>
            <a:r>
              <a:rPr lang="en-US" sz="1000"/>
              <a:t>Benefits hub</a:t>
            </a:r>
          </a:p>
          <a:p>
            <a:r>
              <a:rPr lang="en-US" sz="1000"/>
              <a:t>Membership engagement / rewards program*</a:t>
            </a:r>
          </a:p>
        </p:txBody>
      </p:sp>
      <p:sp>
        <p:nvSpPr>
          <p:cNvPr id="248" name="btfpBulletedList172416">
            <a:extLst>
              <a:ext uri="{FF2B5EF4-FFF2-40B4-BE49-F238E27FC236}">
                <a16:creationId xmlns:a16="http://schemas.microsoft.com/office/drawing/2014/main" id="{04FED043-DA0D-2BCB-6EA7-99BA616D801B}"/>
              </a:ext>
            </a:extLst>
          </p:cNvPr>
          <p:cNvSpPr txBox="1"/>
          <p:nvPr>
            <p:custDataLst>
              <p:tags r:id="rId13"/>
            </p:custDataLst>
          </p:nvPr>
        </p:nvSpPr>
        <p:spPr bwMode="gray">
          <a:xfrm>
            <a:off x="10650090" y="3986857"/>
            <a:ext cx="1444109" cy="1611586"/>
          </a:xfrm>
          <a:prstGeom prst="rect">
            <a:avLst/>
          </a:prstGeom>
          <a:noFill/>
        </p:spPr>
        <p:txBody>
          <a:bodyPr vert="horz" wrap="square" lIns="36000" tIns="36000" rIns="36000" bIns="36000" rtlCol="0">
            <a:spAutoFit/>
          </a:bodyPr>
          <a:lstStyle/>
          <a:p>
            <a:r>
              <a:rPr lang="en-US" sz="1000"/>
              <a:t>Proactive and personalized recommendation*</a:t>
            </a:r>
          </a:p>
          <a:p>
            <a:r>
              <a:rPr lang="en-US" sz="1000"/>
              <a:t>Accurate data</a:t>
            </a:r>
          </a:p>
          <a:p>
            <a:r>
              <a:rPr lang="en-US" sz="1000"/>
              <a:t>Cost estimator, guaranteed availability and quality information</a:t>
            </a:r>
          </a:p>
        </p:txBody>
      </p:sp>
      <p:grpSp>
        <p:nvGrpSpPr>
          <p:cNvPr id="15" name="Group 14">
            <a:extLst>
              <a:ext uri="{FF2B5EF4-FFF2-40B4-BE49-F238E27FC236}">
                <a16:creationId xmlns:a16="http://schemas.microsoft.com/office/drawing/2014/main" id="{BD83774E-91F0-0683-2366-75ABB0A8639F}"/>
              </a:ext>
            </a:extLst>
          </p:cNvPr>
          <p:cNvGrpSpPr/>
          <p:nvPr/>
        </p:nvGrpSpPr>
        <p:grpSpPr>
          <a:xfrm>
            <a:off x="144779" y="6319303"/>
            <a:ext cx="2368944" cy="309297"/>
            <a:chOff x="8107019" y="44269"/>
            <a:chExt cx="2049168" cy="1012289"/>
          </a:xfrm>
        </p:grpSpPr>
        <p:sp>
          <p:nvSpPr>
            <p:cNvPr id="18" name="btfpHighlightRectangle858293">
              <a:extLst>
                <a:ext uri="{FF2B5EF4-FFF2-40B4-BE49-F238E27FC236}">
                  <a16:creationId xmlns:a16="http://schemas.microsoft.com/office/drawing/2014/main" id="{617109B8-530F-DA7D-4B91-6E2BF2CEDCD4}"/>
                </a:ext>
              </a:extLst>
            </p:cNvPr>
            <p:cNvSpPr/>
            <p:nvPr>
              <p:custDataLst>
                <p:tags r:id="rId18"/>
              </p:custDataLst>
            </p:nvPr>
          </p:nvSpPr>
          <p:spPr bwMode="gray">
            <a:xfrm>
              <a:off x="8107019" y="44269"/>
              <a:ext cx="1922491" cy="1012289"/>
            </a:xfrm>
            <a:prstGeom prst="rect">
              <a:avLst/>
            </a:prstGeom>
            <a:solidFill>
              <a:schemeClr val="bg1">
                <a:alpha val="0"/>
              </a:schemeClr>
            </a:solidFill>
            <a:ln w="19050" cap="flat" cmpd="sng" algn="ctr">
              <a:solidFill>
                <a:srgbClr val="0D4877"/>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err="1">
                <a:solidFill>
                  <a:srgbClr val="CC0000"/>
                </a:solidFill>
              </a:endParaRPr>
            </a:p>
          </p:txBody>
        </p:sp>
        <p:sp>
          <p:nvSpPr>
            <p:cNvPr id="21" name="btfpBulletedList171383">
              <a:extLst>
                <a:ext uri="{FF2B5EF4-FFF2-40B4-BE49-F238E27FC236}">
                  <a16:creationId xmlns:a16="http://schemas.microsoft.com/office/drawing/2014/main" id="{3A6FFC50-BE07-746F-684E-652210C4435D}"/>
                </a:ext>
              </a:extLst>
            </p:cNvPr>
            <p:cNvSpPr txBox="1"/>
            <p:nvPr>
              <p:custDataLst>
                <p:tags r:id="rId19"/>
              </p:custDataLst>
            </p:nvPr>
          </p:nvSpPr>
          <p:spPr bwMode="gray">
            <a:xfrm>
              <a:off x="8154688" y="234812"/>
              <a:ext cx="2001499" cy="741603"/>
            </a:xfrm>
            <a:prstGeom prst="rect">
              <a:avLst/>
            </a:prstGeom>
            <a:noFill/>
          </p:spPr>
          <p:txBody>
            <a:bodyPr vert="horz" wrap="square" lIns="36000" tIns="36000" rIns="36000" bIns="36000" rtlCol="0">
              <a:spAutoFit/>
            </a:bodyPr>
            <a:lstStyle/>
            <a:p>
              <a:pPr marL="0" indent="0">
                <a:buNone/>
              </a:pPr>
              <a:r>
                <a:rPr lang="en-US" sz="1000" b="1" u="sng"/>
                <a:t>Key:</a:t>
              </a:r>
              <a:r>
                <a:rPr lang="en-US" sz="1000" b="1"/>
                <a:t> </a:t>
              </a:r>
              <a:r>
                <a:rPr lang="en-US" sz="1000">
                  <a:solidFill>
                    <a:srgbClr val="0D4877"/>
                  </a:solidFill>
                </a:rPr>
                <a:t>* Navigation-related initiative</a:t>
              </a:r>
            </a:p>
          </p:txBody>
        </p:sp>
      </p:grpSp>
      <p:sp>
        <p:nvSpPr>
          <p:cNvPr id="99" name="Rectangle 98">
            <a:extLst>
              <a:ext uri="{FF2B5EF4-FFF2-40B4-BE49-F238E27FC236}">
                <a16:creationId xmlns:a16="http://schemas.microsoft.com/office/drawing/2014/main" id="{C44BE563-91B8-476E-89C5-FB1C7AC95BEB}"/>
              </a:ext>
            </a:extLst>
          </p:cNvPr>
          <p:cNvSpPr/>
          <p:nvPr/>
        </p:nvSpPr>
        <p:spPr bwMode="gray">
          <a:xfrm>
            <a:off x="3551842"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rgbClr val="0D4877"/>
                </a:solidFill>
              </a:rPr>
              <a:t>Stay updated on prior authorization process</a:t>
            </a:r>
          </a:p>
        </p:txBody>
      </p:sp>
      <p:sp>
        <p:nvSpPr>
          <p:cNvPr id="100" name="btfpBulletedList648890">
            <a:extLst>
              <a:ext uri="{FF2B5EF4-FFF2-40B4-BE49-F238E27FC236}">
                <a16:creationId xmlns:a16="http://schemas.microsoft.com/office/drawing/2014/main" id="{C82DD6CD-2040-4C47-A741-F52C12A0D9CF}"/>
              </a:ext>
            </a:extLst>
          </p:cNvPr>
          <p:cNvSpPr txBox="1"/>
          <p:nvPr>
            <p:custDataLst>
              <p:tags r:id="rId14"/>
            </p:custDataLst>
          </p:nvPr>
        </p:nvSpPr>
        <p:spPr bwMode="gray">
          <a:xfrm>
            <a:off x="3471686" y="1893421"/>
            <a:ext cx="1400382" cy="1765474"/>
          </a:xfrm>
          <a:prstGeom prst="rect">
            <a:avLst/>
          </a:prstGeom>
          <a:noFill/>
        </p:spPr>
        <p:txBody>
          <a:bodyPr vert="horz" wrap="square" lIns="36000" tIns="36000" rIns="36000" bIns="36000" rtlCol="0">
            <a:spAutoFit/>
          </a:bodyPr>
          <a:lstStyle/>
          <a:p>
            <a:pPr marL="0" indent="0" algn="ctr">
              <a:buNone/>
            </a:pPr>
            <a:r>
              <a:rPr lang="en-US" sz="1000" i="1"/>
              <a:t>“</a:t>
            </a:r>
            <a:r>
              <a:rPr lang="en-US" sz="1000" b="1" i="1"/>
              <a:t>Fewer procedures require </a:t>
            </a:r>
            <a:r>
              <a:rPr lang="en-US" sz="1000" i="1"/>
              <a:t>prior auth., and when they do, I can easily </a:t>
            </a:r>
            <a:r>
              <a:rPr lang="en-US" sz="1000" b="1" i="1"/>
              <a:t>track the status. </a:t>
            </a:r>
            <a:r>
              <a:rPr lang="en-US" sz="1000" i="1"/>
              <a:t>When they get declined, BCBSMA goes above and beyond to help me I </a:t>
            </a:r>
            <a:r>
              <a:rPr lang="en-US" sz="1000" b="1" i="1"/>
              <a:t>understand why and what alternatives </a:t>
            </a:r>
            <a:r>
              <a:rPr lang="en-US" sz="1000" i="1"/>
              <a:t>I have”</a:t>
            </a:r>
          </a:p>
        </p:txBody>
      </p:sp>
      <p:sp>
        <p:nvSpPr>
          <p:cNvPr id="101" name="btfpBulletedList172416">
            <a:extLst>
              <a:ext uri="{FF2B5EF4-FFF2-40B4-BE49-F238E27FC236}">
                <a16:creationId xmlns:a16="http://schemas.microsoft.com/office/drawing/2014/main" id="{346FDBD2-A029-4EF1-96E4-FAA608F05FBB}"/>
              </a:ext>
            </a:extLst>
          </p:cNvPr>
          <p:cNvSpPr txBox="1"/>
          <p:nvPr>
            <p:custDataLst>
              <p:tags r:id="rId15"/>
            </p:custDataLst>
          </p:nvPr>
        </p:nvSpPr>
        <p:spPr bwMode="gray">
          <a:xfrm>
            <a:off x="3536742" y="3966282"/>
            <a:ext cx="1295399" cy="1457698"/>
          </a:xfrm>
          <a:prstGeom prst="rect">
            <a:avLst/>
          </a:prstGeom>
          <a:noFill/>
        </p:spPr>
        <p:txBody>
          <a:bodyPr vert="horz" wrap="square" lIns="36000" tIns="36000" rIns="36000" bIns="36000" rtlCol="0">
            <a:spAutoFit/>
          </a:bodyPr>
          <a:lstStyle/>
          <a:p>
            <a:r>
              <a:rPr lang="en-US" sz="1000"/>
              <a:t>Tracking tool and proactive alerts</a:t>
            </a:r>
          </a:p>
          <a:p>
            <a:r>
              <a:rPr lang="en-US" sz="1000"/>
              <a:t>Fast pass provider ‘gold card’</a:t>
            </a:r>
          </a:p>
          <a:p>
            <a:r>
              <a:rPr lang="en-US" sz="1000" b="0" i="0"/>
              <a:t>Outreach upon auth. decline*</a:t>
            </a:r>
          </a:p>
        </p:txBody>
      </p:sp>
      <p:sp>
        <p:nvSpPr>
          <p:cNvPr id="10" name="Rectangle 187">
            <a:extLst>
              <a:ext uri="{FF2B5EF4-FFF2-40B4-BE49-F238E27FC236}">
                <a16:creationId xmlns:a16="http://schemas.microsoft.com/office/drawing/2014/main" id="{70ED0B85-5EED-41C6-B344-74D30DB684C7}"/>
              </a:ext>
            </a:extLst>
          </p:cNvPr>
          <p:cNvSpPr/>
          <p:nvPr/>
        </p:nvSpPr>
        <p:spPr bwMode="gray">
          <a:xfrm>
            <a:off x="9297846" y="1258063"/>
            <a:ext cx="1295398" cy="541020"/>
          </a:xfrm>
          <a:prstGeom prst="rect">
            <a:avLst/>
          </a:prstGeom>
          <a:solidFill>
            <a:schemeClr val="accent3">
              <a:lumMod val="20000"/>
              <a:lumOff val="80000"/>
            </a:schemeClr>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000" b="1">
                <a:solidFill>
                  <a:schemeClr val="tx1"/>
                </a:solidFill>
              </a:rPr>
              <a:t>Manage a health condition </a:t>
            </a:r>
            <a:br>
              <a:rPr lang="en-US" sz="1000" b="1">
                <a:solidFill>
                  <a:schemeClr val="tx1"/>
                </a:solidFill>
              </a:rPr>
            </a:br>
            <a:r>
              <a:rPr lang="en-US" sz="1000" b="1">
                <a:solidFill>
                  <a:schemeClr val="tx1"/>
                </a:solidFill>
              </a:rPr>
              <a:t>(incl. chronic)</a:t>
            </a:r>
          </a:p>
        </p:txBody>
      </p:sp>
      <p:sp>
        <p:nvSpPr>
          <p:cNvPr id="62" name="btfpBulletedList648890">
            <a:extLst>
              <a:ext uri="{FF2B5EF4-FFF2-40B4-BE49-F238E27FC236}">
                <a16:creationId xmlns:a16="http://schemas.microsoft.com/office/drawing/2014/main" id="{996E1945-6B70-16B4-BB70-5D791963CD83}"/>
              </a:ext>
            </a:extLst>
          </p:cNvPr>
          <p:cNvSpPr txBox="1"/>
          <p:nvPr>
            <p:custDataLst>
              <p:tags r:id="rId16"/>
            </p:custDataLst>
          </p:nvPr>
        </p:nvSpPr>
        <p:spPr bwMode="gray">
          <a:xfrm>
            <a:off x="9314946" y="1913690"/>
            <a:ext cx="1295399" cy="1303809"/>
          </a:xfrm>
          <a:prstGeom prst="rect">
            <a:avLst/>
          </a:prstGeom>
          <a:noFill/>
        </p:spPr>
        <p:txBody>
          <a:bodyPr vert="horz" wrap="square" lIns="36000" tIns="36000" rIns="36000" bIns="36000" rtlCol="0">
            <a:spAutoFit/>
          </a:bodyPr>
          <a:lstStyle/>
          <a:p>
            <a:pPr marL="0" indent="0" algn="ctr">
              <a:buNone/>
            </a:pPr>
            <a:r>
              <a:rPr lang="en-US" sz="1000" i="1"/>
              <a:t>“BCBS cares about and puts my health first, and goes above and beyond to </a:t>
            </a:r>
            <a:r>
              <a:rPr lang="en-US" sz="1000" b="1" i="1"/>
              <a:t>educate and engage me on my health condition </a:t>
            </a:r>
            <a:r>
              <a:rPr lang="en-US" sz="1000" i="1"/>
              <a:t>at the right moments”</a:t>
            </a:r>
          </a:p>
        </p:txBody>
      </p:sp>
      <p:sp>
        <p:nvSpPr>
          <p:cNvPr id="63" name="btfpBulletedList172416">
            <a:extLst>
              <a:ext uri="{FF2B5EF4-FFF2-40B4-BE49-F238E27FC236}">
                <a16:creationId xmlns:a16="http://schemas.microsoft.com/office/drawing/2014/main" id="{7F8D78B0-4AF4-04FE-09F1-63C1D7E67EF2}"/>
              </a:ext>
            </a:extLst>
          </p:cNvPr>
          <p:cNvSpPr txBox="1"/>
          <p:nvPr>
            <p:custDataLst>
              <p:tags r:id="rId17"/>
            </p:custDataLst>
          </p:nvPr>
        </p:nvSpPr>
        <p:spPr bwMode="gray">
          <a:xfrm>
            <a:off x="9287317" y="3986551"/>
            <a:ext cx="1350657" cy="1919363"/>
          </a:xfrm>
          <a:prstGeom prst="rect">
            <a:avLst/>
          </a:prstGeom>
          <a:noFill/>
        </p:spPr>
        <p:txBody>
          <a:bodyPr vert="horz" wrap="square" lIns="36000" tIns="36000" rIns="36000" bIns="36000" rtlCol="0">
            <a:spAutoFit/>
          </a:bodyPr>
          <a:lstStyle/>
          <a:p>
            <a:r>
              <a:rPr lang="en-US" sz="1000"/>
              <a:t>Proactive identification and guidance to enroll in eligible programs across all relevant consumer interactions</a:t>
            </a:r>
          </a:p>
          <a:p>
            <a:r>
              <a:rPr lang="en-US" sz="1000"/>
              <a:t>HMM defined specific care mgmt. features </a:t>
            </a:r>
          </a:p>
        </p:txBody>
      </p:sp>
      <p:sp>
        <p:nvSpPr>
          <p:cNvPr id="7" name="Rectangle 6">
            <a:extLst>
              <a:ext uri="{FF2B5EF4-FFF2-40B4-BE49-F238E27FC236}">
                <a16:creationId xmlns:a16="http://schemas.microsoft.com/office/drawing/2014/main" id="{FBE99825-B3F5-D4D9-D6A0-8FF02280D951}"/>
              </a:ext>
            </a:extLst>
          </p:cNvPr>
          <p:cNvSpPr/>
          <p:nvPr/>
        </p:nvSpPr>
        <p:spPr bwMode="gray">
          <a:xfrm>
            <a:off x="0" y="0"/>
            <a:ext cx="2011680" cy="267220"/>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spcBef>
                <a:spcPts val="0"/>
              </a:spcBef>
              <a:buNone/>
            </a:pPr>
            <a:r>
              <a:rPr lang="en-US" sz="1100" b="1" cap="all" spc="450">
                <a:solidFill>
                  <a:srgbClr val="FFFFFF"/>
                </a:solidFill>
              </a:rPr>
              <a:t>How to win</a:t>
            </a:r>
          </a:p>
        </p:txBody>
      </p:sp>
    </p:spTree>
    <p:custDataLst>
      <p:tags r:id="rId1"/>
    </p:custDataLst>
    <p:extLst>
      <p:ext uri="{BB962C8B-B14F-4D97-AF65-F5344CB8AC3E}">
        <p14:creationId xmlns:p14="http://schemas.microsoft.com/office/powerpoint/2010/main" val="777986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 name="OFFICE" val=""/>
  <p:tag name="BTFPCOLUMNGUIDE" val="Visible"/>
  <p:tag name="MEKKOMRUCOLORS" val="&lt;?xml version=&quot;1.0&quot; encoding=&quot;utf-8&quot;?&gt;&#10;&lt;MRU&gt;&#10;  &lt;CustomColorsMRU&gt;&#10;    &lt;Color aRGB=&quot;FFFF8F8F&quot; Intensity=&quot;1&quot; /&gt;&#10;    &lt;Color aRGB=&quot;FF1575C2&quot; Intensity=&quot;3&quot; /&gt;&#10;    &lt;Color aRGB=&quot;FFFD5D3B&quot; Intensity=&quot;1&quot; /&gt;&#10;    &lt;Color aRGB=&quot;FF0D4877&quot; Intensity=&quot;3&quot; /&gt;&#10;  &lt;/CustomColorsMRU&gt;&#10;  &lt;ColorsPatternsMRU&gt;&#10;    &lt;Button ID=&quot;menuSegmentColor&quot; aRGB=&quot;FF0D4877&quot; Intensity=&quot;3&quot; /&gt;&#10;    &lt;Button ID=&quot;menuSeriesColor&quot; aRGB=&quot;FF0D4877&quot; Intensity=&quot;3&quot; /&gt;&#10;    &lt;Button ID=&quot;menuSelectedLineSeriesColor&quot; Color=&quot;3&quot; /&gt;&#10;  &lt;/ColorsPatternsMRU&gt;&#10;&lt;/MRU&gt;"/>
</p:tagLst>
</file>

<file path=ppt/tags/tag1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0.xml><?xml version="1.0" encoding="utf-8"?>
<p:tagLst xmlns:a="http://schemas.openxmlformats.org/drawingml/2006/main" xmlns:r="http://schemas.openxmlformats.org/officeDocument/2006/relationships" xmlns:p="http://schemas.openxmlformats.org/presentationml/2006/main">
  <p:tag name="BTFPLAYOUTENABLED" val="1"/>
</p:tagLst>
</file>

<file path=ppt/tags/tag101.xml><?xml version="1.0" encoding="utf-8"?>
<p:tagLst xmlns:a="http://schemas.openxmlformats.org/drawingml/2006/main" xmlns:r="http://schemas.openxmlformats.org/officeDocument/2006/relationships" xmlns:p="http://schemas.openxmlformats.org/presentationml/2006/main">
  <p:tag name="BTFPLAYOUTENABLED" val="1"/>
</p:tagLst>
</file>

<file path=ppt/tags/tag10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03.xml><?xml version="1.0" encoding="utf-8"?>
<p:tagLst xmlns:a="http://schemas.openxmlformats.org/drawingml/2006/main" xmlns:r="http://schemas.openxmlformats.org/officeDocument/2006/relationships" xmlns:p="http://schemas.openxmlformats.org/presentationml/2006/main">
  <p:tag name="BTFPLAYOUTENABLED" val="1"/>
</p:tagLst>
</file>

<file path=ppt/tags/tag104.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05.xml><?xml version="1.0" encoding="utf-8"?>
<p:tagLst xmlns:a="http://schemas.openxmlformats.org/drawingml/2006/main" xmlns:r="http://schemas.openxmlformats.org/officeDocument/2006/relationships" xmlns:p="http://schemas.openxmlformats.org/presentationml/2006/main">
  <p:tag name="BTFPLAYOUTENABLED" val="1"/>
</p:tagLst>
</file>

<file path=ppt/tags/tag106.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xml><?xml version="1.0" encoding="utf-8"?>
<p:tagLst xmlns:a="http://schemas.openxmlformats.org/drawingml/2006/main" xmlns:r="http://schemas.openxmlformats.org/officeDocument/2006/relationships" xmlns:p="http://schemas.openxmlformats.org/presentationml/2006/main">
  <p:tag name="BTFPLAYOUTENABLED" val="1"/>
</p:tagLst>
</file>

<file path=ppt/tags/tag108.xml><?xml version="1.0" encoding="utf-8"?>
<p:tagLst xmlns:a="http://schemas.openxmlformats.org/drawingml/2006/main" xmlns:r="http://schemas.openxmlformats.org/officeDocument/2006/relationships" xmlns:p="http://schemas.openxmlformats.org/presentationml/2006/main">
  <p:tag name="BTFPLAYOUTENABLED" val="1"/>
</p:tagLst>
</file>

<file path=ppt/tags/tag10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0.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5.xml><?xml version="1.0" encoding="utf-8"?>
<p:tagLst xmlns:a="http://schemas.openxmlformats.org/drawingml/2006/main" xmlns:r="http://schemas.openxmlformats.org/officeDocument/2006/relationships" xmlns:p="http://schemas.openxmlformats.org/presentationml/2006/main">
  <p:tag name="BTFPLAYOUTENABLED" val="1"/>
</p:tagLst>
</file>

<file path=ppt/tags/tag116.xml><?xml version="1.0" encoding="utf-8"?>
<p:tagLst xmlns:a="http://schemas.openxmlformats.org/drawingml/2006/main" xmlns:r="http://schemas.openxmlformats.org/officeDocument/2006/relationships" xmlns:p="http://schemas.openxmlformats.org/presentationml/2006/main">
  <p:tag name="BTFPLAYOUTENABLED" val="1"/>
</p:tagLst>
</file>

<file path=ppt/tags/tag117.xml><?xml version="1.0" encoding="utf-8"?>
<p:tagLst xmlns:a="http://schemas.openxmlformats.org/drawingml/2006/main" xmlns:r="http://schemas.openxmlformats.org/officeDocument/2006/relationships" xmlns:p="http://schemas.openxmlformats.org/presentationml/2006/main">
  <p:tag name="BTFPLAYOUTENABLED" val="1"/>
</p:tagLst>
</file>

<file path=ppt/tags/tag118.xml><?xml version="1.0" encoding="utf-8"?>
<p:tagLst xmlns:a="http://schemas.openxmlformats.org/drawingml/2006/main" xmlns:r="http://schemas.openxmlformats.org/officeDocument/2006/relationships" xmlns:p="http://schemas.openxmlformats.org/presentationml/2006/main">
  <p:tag name="BTFP_TEMPLATE" val="&lt;?xml version=&quot;1.0&quot; encoding=&quot;utf-8&quot;?&gt;&lt;Template&gt;&lt;Id&gt;7642c928c3c7149fc8c1e46715922cdd&lt;/Id&gt;&lt;Version&gt;2&lt;/Version&gt;&lt;/Template&gt;"/>
  <p:tag name="BTFPLAYOUTCOLUMNS" val="4"/>
  <p:tag name="BTFPLAYOUTENABLED" val="0"/>
</p:tagLst>
</file>

<file path=ppt/tags/tag119.xml><?xml version="1.0" encoding="utf-8"?>
<p:tagLst xmlns:a="http://schemas.openxmlformats.org/drawingml/2006/main" xmlns:r="http://schemas.openxmlformats.org/officeDocument/2006/relationships" xmlns:p="http://schemas.openxmlformats.org/presentationml/2006/main">
  <p:tag name="BTFPLAYOUTENABLED" val="0"/>
</p:tagLst>
</file>

<file path=ppt/tags/tag12.xml><?xml version="1.0" encoding="utf-8"?>
<p:tagLst xmlns:a="http://schemas.openxmlformats.org/drawingml/2006/main" xmlns:r="http://schemas.openxmlformats.org/officeDocument/2006/relationships" xmlns:p="http://schemas.openxmlformats.org/presentationml/2006/main">
  <p:tag name="BTFPLAYOUTENABLED" val="1"/>
</p:tagLst>
</file>

<file path=ppt/tags/tag120.xml><?xml version="1.0" encoding="utf-8"?>
<p:tagLst xmlns:a="http://schemas.openxmlformats.org/drawingml/2006/main" xmlns:r="http://schemas.openxmlformats.org/officeDocument/2006/relationships" xmlns:p="http://schemas.openxmlformats.org/presentationml/2006/main">
  <p:tag name="BTFPLAYOUTENABLED" val="0"/>
</p:tagLst>
</file>

<file path=ppt/tags/tag121.xml><?xml version="1.0" encoding="utf-8"?>
<p:tagLst xmlns:a="http://schemas.openxmlformats.org/drawingml/2006/main" xmlns:r="http://schemas.openxmlformats.org/officeDocument/2006/relationships" xmlns:p="http://schemas.openxmlformats.org/presentationml/2006/main">
  <p:tag name="BTFPLAYOUTENABLED" val="0"/>
</p:tagLst>
</file>

<file path=ppt/tags/tag122.xml><?xml version="1.0" encoding="utf-8"?>
<p:tagLst xmlns:a="http://schemas.openxmlformats.org/drawingml/2006/main" xmlns:r="http://schemas.openxmlformats.org/officeDocument/2006/relationships" xmlns:p="http://schemas.openxmlformats.org/presentationml/2006/main">
  <p:tag name="BTFPLAYOUTENABLED" val="0"/>
</p:tagLst>
</file>

<file path=ppt/tags/tag123.xml><?xml version="1.0" encoding="utf-8"?>
<p:tagLst xmlns:a="http://schemas.openxmlformats.org/drawingml/2006/main" xmlns:r="http://schemas.openxmlformats.org/officeDocument/2006/relationships" xmlns:p="http://schemas.openxmlformats.org/presentationml/2006/main">
  <p:tag name="BTFPLAYOUTENABLED" val="0"/>
</p:tagLst>
</file>

<file path=ppt/tags/tag124.xml><?xml version="1.0" encoding="utf-8"?>
<p:tagLst xmlns:a="http://schemas.openxmlformats.org/drawingml/2006/main" xmlns:r="http://schemas.openxmlformats.org/officeDocument/2006/relationships" xmlns:p="http://schemas.openxmlformats.org/presentationml/2006/main">
  <p:tag name="BTFPLAYOUTENABLED" val="0"/>
</p:tagLst>
</file>

<file path=ppt/tags/tag1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6.xml><?xml version="1.0" encoding="utf-8"?>
<p:tagLst xmlns:a="http://schemas.openxmlformats.org/drawingml/2006/main" xmlns:r="http://schemas.openxmlformats.org/officeDocument/2006/relationships" xmlns:p="http://schemas.openxmlformats.org/presentationml/2006/main">
  <p:tag name="BTFPLAYOUTENABLED" val="1"/>
</p:tagLst>
</file>

<file path=ppt/tags/tag127.xml><?xml version="1.0" encoding="utf-8"?>
<p:tagLst xmlns:a="http://schemas.openxmlformats.org/drawingml/2006/main" xmlns:r="http://schemas.openxmlformats.org/officeDocument/2006/relationships" xmlns:p="http://schemas.openxmlformats.org/presentationml/2006/main">
  <p:tag name="BTFPLAYOUTENABLED" val="1"/>
</p:tagLst>
</file>

<file path=ppt/tags/tag128.xml><?xml version="1.0" encoding="utf-8"?>
<p:tagLst xmlns:a="http://schemas.openxmlformats.org/drawingml/2006/main" xmlns:r="http://schemas.openxmlformats.org/officeDocument/2006/relationships" xmlns:p="http://schemas.openxmlformats.org/presentationml/2006/main">
  <p:tag name="BTFPLAYOUTENABLED" val="1"/>
</p:tagLst>
</file>

<file path=ppt/tags/tag129.xml><?xml version="1.0" encoding="utf-8"?>
<p:tagLst xmlns:a="http://schemas.openxmlformats.org/drawingml/2006/main" xmlns:r="http://schemas.openxmlformats.org/officeDocument/2006/relationships" xmlns:p="http://schemas.openxmlformats.org/presentationml/2006/main">
  <p:tag name="BTFPLAYOUTENABLED" val="1"/>
</p:tagLst>
</file>

<file path=ppt/tags/tag13.xml><?xml version="1.0" encoding="utf-8"?>
<p:tagLst xmlns:a="http://schemas.openxmlformats.org/drawingml/2006/main" xmlns:r="http://schemas.openxmlformats.org/officeDocument/2006/relationships" xmlns:p="http://schemas.openxmlformats.org/presentationml/2006/main">
  <p:tag name="BTFPLAYOUTENABLED" val="1"/>
</p:tagLst>
</file>

<file path=ppt/tags/tag13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31.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32.xml><?xml version="1.0" encoding="utf-8"?>
<p:tagLst xmlns:a="http://schemas.openxmlformats.org/drawingml/2006/main" xmlns:r="http://schemas.openxmlformats.org/officeDocument/2006/relationships" xmlns:p="http://schemas.openxmlformats.org/presentationml/2006/main">
  <p:tag name="BTFPLAYOUTENABLED" val="1"/>
</p:tagLst>
</file>

<file path=ppt/tags/tag133.xml><?xml version="1.0" encoding="utf-8"?>
<p:tagLst xmlns:a="http://schemas.openxmlformats.org/drawingml/2006/main" xmlns:r="http://schemas.openxmlformats.org/officeDocument/2006/relationships" xmlns:p="http://schemas.openxmlformats.org/presentationml/2006/main">
  <p:tag name="BTFPLAYOUTENABLED" val="1"/>
</p:tagLst>
</file>

<file path=ppt/tags/tag134.xml><?xml version="1.0" encoding="utf-8"?>
<p:tagLst xmlns:a="http://schemas.openxmlformats.org/drawingml/2006/main" xmlns:r="http://schemas.openxmlformats.org/officeDocument/2006/relationships" xmlns:p="http://schemas.openxmlformats.org/presentationml/2006/main">
  <p:tag name="BTFPLAYOUTENABLED" val="1"/>
</p:tagLst>
</file>

<file path=ppt/tags/tag135.xml><?xml version="1.0" encoding="utf-8"?>
<p:tagLst xmlns:a="http://schemas.openxmlformats.org/drawingml/2006/main" xmlns:r="http://schemas.openxmlformats.org/officeDocument/2006/relationships" xmlns:p="http://schemas.openxmlformats.org/presentationml/2006/main">
  <p:tag name="BTFPLAYOUTENABLED" val="1"/>
</p:tagLst>
</file>

<file path=ppt/tags/tag136.xml><?xml version="1.0" encoding="utf-8"?>
<p:tagLst xmlns:a="http://schemas.openxmlformats.org/drawingml/2006/main" xmlns:r="http://schemas.openxmlformats.org/officeDocument/2006/relationships" xmlns:p="http://schemas.openxmlformats.org/presentationml/2006/main">
  <p:tag name="BTFPLAYOUTENABLED" val="1"/>
</p:tagLst>
</file>

<file path=ppt/tags/tag137.xml><?xml version="1.0" encoding="utf-8"?>
<p:tagLst xmlns:a="http://schemas.openxmlformats.org/drawingml/2006/main" xmlns:r="http://schemas.openxmlformats.org/officeDocument/2006/relationships" xmlns:p="http://schemas.openxmlformats.org/presentationml/2006/main">
  <p:tag name="BTFPLAYOUTENABLED" val="1"/>
</p:tagLst>
</file>

<file path=ppt/tags/tag138.xml><?xml version="1.0" encoding="utf-8"?>
<p:tagLst xmlns:a="http://schemas.openxmlformats.org/drawingml/2006/main" xmlns:r="http://schemas.openxmlformats.org/officeDocument/2006/relationships" xmlns:p="http://schemas.openxmlformats.org/presentationml/2006/main">
  <p:tag name="BTFPLAYOUTENABLED" val="1"/>
</p:tagLst>
</file>

<file path=ppt/tags/tag139.xml><?xml version="1.0" encoding="utf-8"?>
<p:tagLst xmlns:a="http://schemas.openxmlformats.org/drawingml/2006/main" xmlns:r="http://schemas.openxmlformats.org/officeDocument/2006/relationships" xmlns:p="http://schemas.openxmlformats.org/presentationml/2006/main">
  <p:tag name="BTFPLAYOUTENABLED" val="1"/>
</p:tagLst>
</file>

<file path=ppt/tags/tag14.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14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41.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42.xml><?xml version="1.0" encoding="utf-8"?>
<p:tagLst xmlns:a="http://schemas.openxmlformats.org/drawingml/2006/main" xmlns:r="http://schemas.openxmlformats.org/officeDocument/2006/relationships" xmlns:p="http://schemas.openxmlformats.org/presentationml/2006/main">
  <p:tag name="BTFPLAYOUTENABLED" val="1"/>
</p:tagLst>
</file>

<file path=ppt/tags/tag143.xml><?xml version="1.0" encoding="utf-8"?>
<p:tagLst xmlns:a="http://schemas.openxmlformats.org/drawingml/2006/main" xmlns:r="http://schemas.openxmlformats.org/officeDocument/2006/relationships" xmlns:p="http://schemas.openxmlformats.org/presentationml/2006/main">
  <p:tag name="BTFPLAYOUTENABLED" val="1"/>
</p:tagLst>
</file>

<file path=ppt/tags/tag144.xml><?xml version="1.0" encoding="utf-8"?>
<p:tagLst xmlns:a="http://schemas.openxmlformats.org/drawingml/2006/main" xmlns:r="http://schemas.openxmlformats.org/officeDocument/2006/relationships" xmlns:p="http://schemas.openxmlformats.org/presentationml/2006/main">
  <p:tag name="BTFPLAYOUTENABLED" val="1"/>
</p:tagLst>
</file>

<file path=ppt/tags/tag145.xml><?xml version="1.0" encoding="utf-8"?>
<p:tagLst xmlns:a="http://schemas.openxmlformats.org/drawingml/2006/main" xmlns:r="http://schemas.openxmlformats.org/officeDocument/2006/relationships" xmlns:p="http://schemas.openxmlformats.org/presentationml/2006/main">
  <p:tag name="BTFPLAYOUTENABLED" val="1"/>
</p:tagLst>
</file>

<file path=ppt/tags/tag146.xml><?xml version="1.0" encoding="utf-8"?>
<p:tagLst xmlns:a="http://schemas.openxmlformats.org/drawingml/2006/main" xmlns:r="http://schemas.openxmlformats.org/officeDocument/2006/relationships" xmlns:p="http://schemas.openxmlformats.org/presentationml/2006/main">
  <p:tag name="BTFPLAYOUTENABLED" val="1"/>
</p:tagLst>
</file>

<file path=ppt/tags/tag147.xml><?xml version="1.0" encoding="utf-8"?>
<p:tagLst xmlns:a="http://schemas.openxmlformats.org/drawingml/2006/main" xmlns:r="http://schemas.openxmlformats.org/officeDocument/2006/relationships" xmlns:p="http://schemas.openxmlformats.org/presentationml/2006/main">
  <p:tag name="BTFPLAYOUTENABLED" val="1"/>
</p:tagLst>
</file>

<file path=ppt/tags/tag148.xml><?xml version="1.0" encoding="utf-8"?>
<p:tagLst xmlns:a="http://schemas.openxmlformats.org/drawingml/2006/main" xmlns:r="http://schemas.openxmlformats.org/officeDocument/2006/relationships" xmlns:p="http://schemas.openxmlformats.org/presentationml/2006/main">
  <p:tag name="BTFPLAYOUTENABLED" val="1"/>
</p:tagLst>
</file>

<file path=ppt/tags/tag14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5.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150.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51.xml><?xml version="1.0" encoding="utf-8"?>
<p:tagLst xmlns:a="http://schemas.openxmlformats.org/drawingml/2006/main" xmlns:r="http://schemas.openxmlformats.org/officeDocument/2006/relationships" xmlns:p="http://schemas.openxmlformats.org/presentationml/2006/main">
  <p:tag name="BTFPLAYOUTENABLED" val="1"/>
</p:tagLst>
</file>

<file path=ppt/tags/tag152.xml><?xml version="1.0" encoding="utf-8"?>
<p:tagLst xmlns:a="http://schemas.openxmlformats.org/drawingml/2006/main" xmlns:r="http://schemas.openxmlformats.org/officeDocument/2006/relationships" xmlns:p="http://schemas.openxmlformats.org/presentationml/2006/main">
  <p:tag name="BTFPLAYOUTENABLED" val="1"/>
</p:tagLst>
</file>

<file path=ppt/tags/tag153.xml><?xml version="1.0" encoding="utf-8"?>
<p:tagLst xmlns:a="http://schemas.openxmlformats.org/drawingml/2006/main" xmlns:r="http://schemas.openxmlformats.org/officeDocument/2006/relationships" xmlns:p="http://schemas.openxmlformats.org/presentationml/2006/main">
  <p:tag name="BTFPLAYOUTENABLED" val="1"/>
</p:tagLst>
</file>

<file path=ppt/tags/tag154.xml><?xml version="1.0" encoding="utf-8"?>
<p:tagLst xmlns:a="http://schemas.openxmlformats.org/drawingml/2006/main" xmlns:r="http://schemas.openxmlformats.org/officeDocument/2006/relationships" xmlns:p="http://schemas.openxmlformats.org/presentationml/2006/main">
  <p:tag name="BTFPLAYOUTENABLED" val="1"/>
</p:tagLst>
</file>

<file path=ppt/tags/tag155.xml><?xml version="1.0" encoding="utf-8"?>
<p:tagLst xmlns:a="http://schemas.openxmlformats.org/drawingml/2006/main" xmlns:r="http://schemas.openxmlformats.org/officeDocument/2006/relationships" xmlns:p="http://schemas.openxmlformats.org/presentationml/2006/main">
  <p:tag name="BTFPLAYOUTENABLED" val="1"/>
</p:tagLst>
</file>

<file path=ppt/tags/tag156.xml><?xml version="1.0" encoding="utf-8"?>
<p:tagLst xmlns:a="http://schemas.openxmlformats.org/drawingml/2006/main" xmlns:r="http://schemas.openxmlformats.org/officeDocument/2006/relationships" xmlns:p="http://schemas.openxmlformats.org/presentationml/2006/main">
  <p:tag name="BTFPLAYOUTENABLED" val="1"/>
</p:tagLst>
</file>

<file path=ppt/tags/tag157.xml><?xml version="1.0" encoding="utf-8"?>
<p:tagLst xmlns:a="http://schemas.openxmlformats.org/drawingml/2006/main" xmlns:r="http://schemas.openxmlformats.org/officeDocument/2006/relationships" xmlns:p="http://schemas.openxmlformats.org/presentationml/2006/main">
  <p:tag name="BTFPLAYOUTENABLED" val="1"/>
</p:tagLst>
</file>

<file path=ppt/tags/tag158.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159.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16.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False"/>
  <p:tag name="BTFPLAYOUTANCHORETOP" val="True"/>
  <p:tag name="BTFPLAYOUTANCHOREBOTTOM" val="False"/>
  <p:tag name="BTFPLAYOUTENABLED" val="0"/>
</p:tagLst>
</file>

<file path=ppt/tags/tag160.xml><?xml version="1.0" encoding="utf-8"?>
<p:tagLst xmlns:a="http://schemas.openxmlformats.org/drawingml/2006/main" xmlns:r="http://schemas.openxmlformats.org/officeDocument/2006/relationships" xmlns:p="http://schemas.openxmlformats.org/presentationml/2006/main">
  <p:tag name="BTFPLAYOUTENABLED" val="1"/>
</p:tagLst>
</file>

<file path=ppt/tags/tag161.xml><?xml version="1.0" encoding="utf-8"?>
<p:tagLst xmlns:a="http://schemas.openxmlformats.org/drawingml/2006/main" xmlns:r="http://schemas.openxmlformats.org/officeDocument/2006/relationships" xmlns:p="http://schemas.openxmlformats.org/presentationml/2006/main">
  <p:tag name="BTFPLAYOUTENABLED" val="1"/>
</p:tagLst>
</file>

<file path=ppt/tags/tag162.xml><?xml version="1.0" encoding="utf-8"?>
<p:tagLst xmlns:a="http://schemas.openxmlformats.org/drawingml/2006/main" xmlns:r="http://schemas.openxmlformats.org/officeDocument/2006/relationships" xmlns:p="http://schemas.openxmlformats.org/presentationml/2006/main">
  <p:tag name="BTFPLAYOUTENABLED" val="1"/>
</p:tagLst>
</file>

<file path=ppt/tags/tag163.xml><?xml version="1.0" encoding="utf-8"?>
<p:tagLst xmlns:a="http://schemas.openxmlformats.org/drawingml/2006/main" xmlns:r="http://schemas.openxmlformats.org/officeDocument/2006/relationships" xmlns:p="http://schemas.openxmlformats.org/presentationml/2006/main">
  <p:tag name="BTFPLAYOUTENABLED" val="1"/>
</p:tagLst>
</file>

<file path=ppt/tags/tag164.xml><?xml version="1.0" encoding="utf-8"?>
<p:tagLst xmlns:a="http://schemas.openxmlformats.org/drawingml/2006/main" xmlns:r="http://schemas.openxmlformats.org/officeDocument/2006/relationships" xmlns:p="http://schemas.openxmlformats.org/presentationml/2006/main">
  <p:tag name="BTFPLAYOUTENABLED" val="1"/>
</p:tagLst>
</file>

<file path=ppt/tags/tag165.xml><?xml version="1.0" encoding="utf-8"?>
<p:tagLst xmlns:a="http://schemas.openxmlformats.org/drawingml/2006/main" xmlns:r="http://schemas.openxmlformats.org/officeDocument/2006/relationships" xmlns:p="http://schemas.openxmlformats.org/presentationml/2006/main">
  <p:tag name="BTFPLAYOUTENABLED" val="1"/>
</p:tagLst>
</file>

<file path=ppt/tags/tag166.xml><?xml version="1.0" encoding="utf-8"?>
<p:tagLst xmlns:a="http://schemas.openxmlformats.org/drawingml/2006/main" xmlns:r="http://schemas.openxmlformats.org/officeDocument/2006/relationships" xmlns:p="http://schemas.openxmlformats.org/presentationml/2006/main">
  <p:tag name="BTFPLAYOUTENABLED" val="1"/>
</p:tagLst>
</file>

<file path=ppt/tags/tag17.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False"/>
  <p:tag name="BTFPLAYOUTANCHORETOP" val="True"/>
  <p:tag name="BTFPLAYOUTANCHOREBOTTOM" val="False"/>
  <p:tag name="BTFPLAYOUTENABLED" val="0"/>
</p:tagLst>
</file>

<file path=ppt/tags/tag18.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False"/>
  <p:tag name="BTFPLAYOUTANCHORETOP" val="True"/>
  <p:tag name="BTFPLAYOUTANCHOREBOTTOM" val="False"/>
  <p:tag name="BTFPLAYOUTENABLED" val="0"/>
</p:tagLst>
</file>

<file path=ppt/tags/tag19.xml><?xml version="1.0" encoding="utf-8"?>
<p:tagLst xmlns:a="http://schemas.openxmlformats.org/drawingml/2006/main" xmlns:r="http://schemas.openxmlformats.org/officeDocument/2006/relationships" xmlns:p="http://schemas.openxmlformats.org/presentationml/2006/main">
  <p:tag name="BTFPLAYOUTANCHORELEFT" val="True"/>
  <p:tag name="BTFPLAYOUTANCHORERIGHT" val="False"/>
  <p:tag name="BTFPLAYOUTANCHORETOP" val="True"/>
  <p:tag name="BTFPLAYOUTANCHOREBOTTOM" val="False"/>
  <p:tag name="BTFPLAYOUTENABLED" val="0"/>
</p:tagLst>
</file>

<file path=ppt/tags/tag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Lst>
</file>

<file path=ppt/tags/tag21.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22.xml><?xml version="1.0" encoding="utf-8"?>
<p:tagLst xmlns:a="http://schemas.openxmlformats.org/drawingml/2006/main" xmlns:r="http://schemas.openxmlformats.org/officeDocument/2006/relationships" xmlns:p="http://schemas.openxmlformats.org/presentationml/2006/main">
  <p:tag name="BTFPLAYOUTENABLED" val="1"/>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Lst>
</file>

<file path=ppt/tags/tag24.xml><?xml version="1.0" encoding="utf-8"?>
<p:tagLst xmlns:a="http://schemas.openxmlformats.org/drawingml/2006/main" xmlns:r="http://schemas.openxmlformats.org/officeDocument/2006/relationships" xmlns:p="http://schemas.openxmlformats.org/presentationml/2006/main">
  <p:tag name="BTFPLAYOUTENABLED" val="1"/>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Lst>
</file>

<file path=ppt/tags/tag26.xml><?xml version="1.0" encoding="utf-8"?>
<p:tagLst xmlns:a="http://schemas.openxmlformats.org/drawingml/2006/main" xmlns:r="http://schemas.openxmlformats.org/officeDocument/2006/relationships" xmlns:p="http://schemas.openxmlformats.org/presentationml/2006/main">
  <p:tag name="BTFPLAYOUTENABLED" val="1"/>
</p:tagLst>
</file>

<file path=ppt/tags/tag27.xml><?xml version="1.0" encoding="utf-8"?>
<p:tagLst xmlns:a="http://schemas.openxmlformats.org/drawingml/2006/main" xmlns:r="http://schemas.openxmlformats.org/officeDocument/2006/relationships" xmlns:p="http://schemas.openxmlformats.org/presentationml/2006/main">
  <p:tag name="BTFPLAYOUTENABLED" val="1"/>
</p:tagLst>
</file>

<file path=ppt/tags/tag28.xml><?xml version="1.0" encoding="utf-8"?>
<p:tagLst xmlns:a="http://schemas.openxmlformats.org/drawingml/2006/main" xmlns:r="http://schemas.openxmlformats.org/officeDocument/2006/relationships" xmlns:p="http://schemas.openxmlformats.org/presentationml/2006/main">
  <p:tag name="BTFPLAYOUTENABLED" val="1"/>
</p:tagLst>
</file>

<file path=ppt/tags/tag29.xml><?xml version="1.0" encoding="utf-8"?>
<p:tagLst xmlns:a="http://schemas.openxmlformats.org/drawingml/2006/main" xmlns:r="http://schemas.openxmlformats.org/officeDocument/2006/relationships" xmlns:p="http://schemas.openxmlformats.org/presentationml/2006/main">
  <p:tag name="BTFPLAYOUTENABLED" val="1"/>
</p:tagLst>
</file>

<file path=ppt/tags/tag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30.xml><?xml version="1.0" encoding="utf-8"?>
<p:tagLst xmlns:a="http://schemas.openxmlformats.org/drawingml/2006/main" xmlns:r="http://schemas.openxmlformats.org/officeDocument/2006/relationships" xmlns:p="http://schemas.openxmlformats.org/presentationml/2006/main">
  <p:tag name="BTFPLAYOUTENABLED" val="1"/>
</p:tagLst>
</file>

<file path=ppt/tags/tag31.xml><?xml version="1.0" encoding="utf-8"?>
<p:tagLst xmlns:a="http://schemas.openxmlformats.org/drawingml/2006/main" xmlns:r="http://schemas.openxmlformats.org/officeDocument/2006/relationships" xmlns:p="http://schemas.openxmlformats.org/presentationml/2006/main">
  <p:tag name="BTFPLAYOUTENABLED" val="1"/>
</p:tagLst>
</file>

<file path=ppt/tags/tag32.xml><?xml version="1.0" encoding="utf-8"?>
<p:tagLst xmlns:a="http://schemas.openxmlformats.org/drawingml/2006/main" xmlns:r="http://schemas.openxmlformats.org/officeDocument/2006/relationships" xmlns:p="http://schemas.openxmlformats.org/presentationml/2006/main">
  <p:tag name="BTFPLAYOUTENABLED" val="1"/>
</p:tagLst>
</file>

<file path=ppt/tags/tag33.xml><?xml version="1.0" encoding="utf-8"?>
<p:tagLst xmlns:a="http://schemas.openxmlformats.org/drawingml/2006/main" xmlns:r="http://schemas.openxmlformats.org/officeDocument/2006/relationships" xmlns:p="http://schemas.openxmlformats.org/presentationml/2006/main">
  <p:tag name="BTFPLAYOUTENABLED" val="1"/>
</p:tagLst>
</file>

<file path=ppt/tags/tag34.xml><?xml version="1.0" encoding="utf-8"?>
<p:tagLst xmlns:a="http://schemas.openxmlformats.org/drawingml/2006/main" xmlns:r="http://schemas.openxmlformats.org/officeDocument/2006/relationships" xmlns:p="http://schemas.openxmlformats.org/presentationml/2006/main">
  <p:tag name="BTFPLAYOUTENABLED" val="1"/>
</p:tagLst>
</file>

<file path=ppt/tags/tag35.xml><?xml version="1.0" encoding="utf-8"?>
<p:tagLst xmlns:a="http://schemas.openxmlformats.org/drawingml/2006/main" xmlns:r="http://schemas.openxmlformats.org/officeDocument/2006/relationships" xmlns:p="http://schemas.openxmlformats.org/presentationml/2006/main">
  <p:tag name="BTFPLAYOUTENABLED" val="0"/>
  <p:tag name="BTFPLAYOUTCOLUMNS" val="2"/>
</p:tagLst>
</file>

<file path=ppt/tags/tag36.xml><?xml version="1.0" encoding="utf-8"?>
<p:tagLst xmlns:a="http://schemas.openxmlformats.org/drawingml/2006/main" xmlns:r="http://schemas.openxmlformats.org/officeDocument/2006/relationships" xmlns:p="http://schemas.openxmlformats.org/presentationml/2006/main">
  <p:tag name="BTFPLAYOUTENABLED" val="1"/>
</p:tagLst>
</file>

<file path=ppt/tags/tag37.xml><?xml version="1.0" encoding="utf-8"?>
<p:tagLst xmlns:a="http://schemas.openxmlformats.org/drawingml/2006/main" xmlns:r="http://schemas.openxmlformats.org/officeDocument/2006/relationships" xmlns:p="http://schemas.openxmlformats.org/presentationml/2006/main">
  <p:tag name="BTFPLAYOUTENABLED" val="1"/>
</p:tagLst>
</file>

<file path=ppt/tags/tag38.xml><?xml version="1.0" encoding="utf-8"?>
<p:tagLst xmlns:a="http://schemas.openxmlformats.org/drawingml/2006/main" xmlns:r="http://schemas.openxmlformats.org/officeDocument/2006/relationships" xmlns:p="http://schemas.openxmlformats.org/presentationml/2006/main">
  <p:tag name="BTFPLAYOUTENABLED" val="1"/>
</p:tagLst>
</file>

<file path=ppt/tags/tag39.xml><?xml version="1.0" encoding="utf-8"?>
<p:tagLst xmlns:a="http://schemas.openxmlformats.org/drawingml/2006/main" xmlns:r="http://schemas.openxmlformats.org/officeDocument/2006/relationships" xmlns:p="http://schemas.openxmlformats.org/presentationml/2006/main">
  <p:tag name="BTFPLAYOUTENABLED" val="1"/>
</p:tagLst>
</file>

<file path=ppt/tags/tag4.xml><?xml version="1.0" encoding="utf-8"?>
<p:tagLst xmlns:a="http://schemas.openxmlformats.org/drawingml/2006/main" xmlns:r="http://schemas.openxmlformats.org/officeDocument/2006/relationships" xmlns:p="http://schemas.openxmlformats.org/presentationml/2006/main">
  <p:tag name="BTFPLAYOUTENABLED" val="1"/>
</p:tagLst>
</file>

<file path=ppt/tags/tag40.xml><?xml version="1.0" encoding="utf-8"?>
<p:tagLst xmlns:a="http://schemas.openxmlformats.org/drawingml/2006/main" xmlns:r="http://schemas.openxmlformats.org/officeDocument/2006/relationships" xmlns:p="http://schemas.openxmlformats.org/presentationml/2006/main">
  <p:tag name="BTFPLAYOUTENABLED" val="1"/>
</p:tagLst>
</file>

<file path=ppt/tags/tag41.xml><?xml version="1.0" encoding="utf-8"?>
<p:tagLst xmlns:a="http://schemas.openxmlformats.org/drawingml/2006/main" xmlns:r="http://schemas.openxmlformats.org/officeDocument/2006/relationships" xmlns:p="http://schemas.openxmlformats.org/presentationml/2006/main">
  <p:tag name="BTFPLAYOUTENABLED" val="1"/>
</p:tagLst>
</file>

<file path=ppt/tags/tag42.xml><?xml version="1.0" encoding="utf-8"?>
<p:tagLst xmlns:a="http://schemas.openxmlformats.org/drawingml/2006/main" xmlns:r="http://schemas.openxmlformats.org/officeDocument/2006/relationships" xmlns:p="http://schemas.openxmlformats.org/presentationml/2006/main">
  <p:tag name="BTFPLAYOUTENABLED" val="1"/>
</p:tagLst>
</file>

<file path=ppt/tags/tag43.xml><?xml version="1.0" encoding="utf-8"?>
<p:tagLst xmlns:a="http://schemas.openxmlformats.org/drawingml/2006/main" xmlns:r="http://schemas.openxmlformats.org/officeDocument/2006/relationships" xmlns:p="http://schemas.openxmlformats.org/presentationml/2006/main">
  <p:tag name="BTFPLAYOUTENABLED" val="1"/>
</p:tagLst>
</file>

<file path=ppt/tags/tag44.xml><?xml version="1.0" encoding="utf-8"?>
<p:tagLst xmlns:a="http://schemas.openxmlformats.org/drawingml/2006/main" xmlns:r="http://schemas.openxmlformats.org/officeDocument/2006/relationships" xmlns:p="http://schemas.openxmlformats.org/presentationml/2006/main">
  <p:tag name="BTFPLAYOUTENABLED" val="1"/>
</p:tagLst>
</file>

<file path=ppt/tags/tag45.xml><?xml version="1.0" encoding="utf-8"?>
<p:tagLst xmlns:a="http://schemas.openxmlformats.org/drawingml/2006/main" xmlns:r="http://schemas.openxmlformats.org/officeDocument/2006/relationships" xmlns:p="http://schemas.openxmlformats.org/presentationml/2006/main">
  <p:tag name="BTFPLAYOUTENABLED" val="1"/>
</p:tagLst>
</file>

<file path=ppt/tags/tag46.xml><?xml version="1.0" encoding="utf-8"?>
<p:tagLst xmlns:a="http://schemas.openxmlformats.org/drawingml/2006/main" xmlns:r="http://schemas.openxmlformats.org/officeDocument/2006/relationships" xmlns:p="http://schemas.openxmlformats.org/presentationml/2006/main">
  <p:tag name="BTFPLAYOUTENABLED" val="1"/>
</p:tagLst>
</file>

<file path=ppt/tags/tag47.xml><?xml version="1.0" encoding="utf-8"?>
<p:tagLst xmlns:a="http://schemas.openxmlformats.org/drawingml/2006/main" xmlns:r="http://schemas.openxmlformats.org/officeDocument/2006/relationships" xmlns:p="http://schemas.openxmlformats.org/presentationml/2006/main">
  <p:tag name="BTFPLAYOUTENABLED" val="1"/>
</p:tagLst>
</file>

<file path=ppt/tags/tag48.xml><?xml version="1.0" encoding="utf-8"?>
<p:tagLst xmlns:a="http://schemas.openxmlformats.org/drawingml/2006/main" xmlns:r="http://schemas.openxmlformats.org/officeDocument/2006/relationships" xmlns:p="http://schemas.openxmlformats.org/presentationml/2006/main">
  <p:tag name="BTFPLAYOUTENABLED" val="1"/>
</p:tagLst>
</file>

<file path=ppt/tags/tag49.xml><?xml version="1.0" encoding="utf-8"?>
<p:tagLst xmlns:a="http://schemas.openxmlformats.org/drawingml/2006/main" xmlns:r="http://schemas.openxmlformats.org/officeDocument/2006/relationships" xmlns:p="http://schemas.openxmlformats.org/presentationml/2006/main">
  <p:tag name="BTFPLAYOUTENABLED" val="1"/>
</p:tagLst>
</file>

<file path=ppt/tags/tag5.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50.xml><?xml version="1.0" encoding="utf-8"?>
<p:tagLst xmlns:a="http://schemas.openxmlformats.org/drawingml/2006/main" xmlns:r="http://schemas.openxmlformats.org/officeDocument/2006/relationships" xmlns:p="http://schemas.openxmlformats.org/presentationml/2006/main">
  <p:tag name="BTFPLAYOUTENABLED" val="1"/>
</p:tagLst>
</file>

<file path=ppt/tags/tag51.xml><?xml version="1.0" encoding="utf-8"?>
<p:tagLst xmlns:a="http://schemas.openxmlformats.org/drawingml/2006/main" xmlns:r="http://schemas.openxmlformats.org/officeDocument/2006/relationships" xmlns:p="http://schemas.openxmlformats.org/presentationml/2006/main">
  <p:tag name="BTFPLAYOUTENABLED" val="1"/>
</p:tagLst>
</file>

<file path=ppt/tags/tag52.xml><?xml version="1.0" encoding="utf-8"?>
<p:tagLst xmlns:a="http://schemas.openxmlformats.org/drawingml/2006/main" xmlns:r="http://schemas.openxmlformats.org/officeDocument/2006/relationships" xmlns:p="http://schemas.openxmlformats.org/presentationml/2006/main">
  <p:tag name="BTFPLAYOUTENABLED" val="1"/>
</p:tagLst>
</file>

<file path=ppt/tags/tag53.xml><?xml version="1.0" encoding="utf-8"?>
<p:tagLst xmlns:a="http://schemas.openxmlformats.org/drawingml/2006/main" xmlns:r="http://schemas.openxmlformats.org/officeDocument/2006/relationships" xmlns:p="http://schemas.openxmlformats.org/presentationml/2006/main">
  <p:tag name="BTFPLAYOUTENABLED" val="1"/>
</p:tagLst>
</file>

<file path=ppt/tags/tag54.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55.xml><?xml version="1.0" encoding="utf-8"?>
<p:tagLst xmlns:a="http://schemas.openxmlformats.org/drawingml/2006/main" xmlns:r="http://schemas.openxmlformats.org/officeDocument/2006/relationships" xmlns:p="http://schemas.openxmlformats.org/presentationml/2006/main">
  <p:tag name="BTFPLAYOUTENABLED" val="1"/>
</p:tagLst>
</file>

<file path=ppt/tags/tag56.xml><?xml version="1.0" encoding="utf-8"?>
<p:tagLst xmlns:a="http://schemas.openxmlformats.org/drawingml/2006/main" xmlns:r="http://schemas.openxmlformats.org/officeDocument/2006/relationships" xmlns:p="http://schemas.openxmlformats.org/presentationml/2006/main">
  <p:tag name="BTFPLAYOUTENABLED" val="1"/>
</p:tagLst>
</file>

<file path=ppt/tags/tag57.xml><?xml version="1.0" encoding="utf-8"?>
<p:tagLst xmlns:a="http://schemas.openxmlformats.org/drawingml/2006/main" xmlns:r="http://schemas.openxmlformats.org/officeDocument/2006/relationships" xmlns:p="http://schemas.openxmlformats.org/presentationml/2006/main">
  <p:tag name="BTFPLAYOUTCOLUMNS" val="5"/>
  <p:tag name="BTFPLAYOUTENABLED" val="0"/>
</p:tagLst>
</file>

<file path=ppt/tags/tag58.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59.xml><?xml version="1.0" encoding="utf-8"?>
<p:tagLst xmlns:a="http://schemas.openxmlformats.org/drawingml/2006/main" xmlns:r="http://schemas.openxmlformats.org/officeDocument/2006/relationships" xmlns:p="http://schemas.openxmlformats.org/presentationml/2006/main">
  <p:tag name="BTFPLAYOUTENABLED" val="1"/>
</p:tagLst>
</file>

<file path=ppt/tags/tag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Lst>
</file>

<file path=ppt/tags/tag60.xml><?xml version="1.0" encoding="utf-8"?>
<p:tagLst xmlns:a="http://schemas.openxmlformats.org/drawingml/2006/main" xmlns:r="http://schemas.openxmlformats.org/officeDocument/2006/relationships" xmlns:p="http://schemas.openxmlformats.org/presentationml/2006/main">
  <p:tag name="BTFPLAYOUTCOLUMNS" val="2"/>
  <p:tag name="BTFPLAYOUTENABLED" val="0"/>
</p:tagLst>
</file>

<file path=ppt/tags/tag61.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62.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Lst>
</file>

<file path=ppt/tags/tag63.xml><?xml version="1.0" encoding="utf-8"?>
<p:tagLst xmlns:a="http://schemas.openxmlformats.org/drawingml/2006/main" xmlns:r="http://schemas.openxmlformats.org/officeDocument/2006/relationships" xmlns:p="http://schemas.openxmlformats.org/presentationml/2006/main">
  <p:tag name="BTFPLAYOUTENABLED" val="1"/>
</p:tagLst>
</file>

<file path=ppt/tags/tag64.xml><?xml version="1.0" encoding="utf-8"?>
<p:tagLst xmlns:a="http://schemas.openxmlformats.org/drawingml/2006/main" xmlns:r="http://schemas.openxmlformats.org/officeDocument/2006/relationships" xmlns:p="http://schemas.openxmlformats.org/presentationml/2006/main">
  <p:tag name="BTFPLAYOUTENABLED" val="1"/>
</p:tagLst>
</file>

<file path=ppt/tags/tag65.xml><?xml version="1.0" encoding="utf-8"?>
<p:tagLst xmlns:a="http://schemas.openxmlformats.org/drawingml/2006/main" xmlns:r="http://schemas.openxmlformats.org/officeDocument/2006/relationships" xmlns:p="http://schemas.openxmlformats.org/presentationml/2006/main">
  <p:tag name="BTFPLAYOUTENABLED" val="1"/>
</p:tagLst>
</file>

<file path=ppt/tags/tag66.xml><?xml version="1.0" encoding="utf-8"?>
<p:tagLst xmlns:a="http://schemas.openxmlformats.org/drawingml/2006/main" xmlns:r="http://schemas.openxmlformats.org/officeDocument/2006/relationships" xmlns:p="http://schemas.openxmlformats.org/presentationml/2006/main">
  <p:tag name="BTFPLAYOUTENABLED" val="1"/>
</p:tagLst>
</file>

<file path=ppt/tags/tag67.xml><?xml version="1.0" encoding="utf-8"?>
<p:tagLst xmlns:a="http://schemas.openxmlformats.org/drawingml/2006/main" xmlns:r="http://schemas.openxmlformats.org/officeDocument/2006/relationships" xmlns:p="http://schemas.openxmlformats.org/presentationml/2006/main">
  <p:tag name="BTFPLAYOUTENABLED" val="1"/>
</p:tagLst>
</file>

<file path=ppt/tags/tag68.xml><?xml version="1.0" encoding="utf-8"?>
<p:tagLst xmlns:a="http://schemas.openxmlformats.org/drawingml/2006/main" xmlns:r="http://schemas.openxmlformats.org/officeDocument/2006/relationships" xmlns:p="http://schemas.openxmlformats.org/presentationml/2006/main">
  <p:tag name="BTFPLAYOUTENABLED" val="1"/>
</p:tagLst>
</file>

<file path=ppt/tags/tag6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7.xml><?xml version="1.0" encoding="utf-8"?>
<p:tagLst xmlns:a="http://schemas.openxmlformats.org/drawingml/2006/main" xmlns:r="http://schemas.openxmlformats.org/officeDocument/2006/relationships" xmlns:p="http://schemas.openxmlformats.org/presentationml/2006/main">
  <p:tag name="BTFPLAYOUTENABLED" val="1"/>
</p:tagLst>
</file>

<file path=ppt/tags/tag70.xml><?xml version="1.0" encoding="utf-8"?>
<p:tagLst xmlns:a="http://schemas.openxmlformats.org/drawingml/2006/main" xmlns:r="http://schemas.openxmlformats.org/officeDocument/2006/relationships" xmlns:p="http://schemas.openxmlformats.org/presentationml/2006/main">
  <p:tag name="BTFPLAYOUTENABLED" val="0"/>
</p:tagLst>
</file>

<file path=ppt/tags/tag71.xml><?xml version="1.0" encoding="utf-8"?>
<p:tagLst xmlns:a="http://schemas.openxmlformats.org/drawingml/2006/main" xmlns:r="http://schemas.openxmlformats.org/officeDocument/2006/relationships" xmlns:p="http://schemas.openxmlformats.org/presentationml/2006/main">
  <p:tag name="BTFPLAYOUTENABLED" val="1"/>
</p:tagLst>
</file>

<file path=ppt/tags/tag72.xml><?xml version="1.0" encoding="utf-8"?>
<p:tagLst xmlns:a="http://schemas.openxmlformats.org/drawingml/2006/main" xmlns:r="http://schemas.openxmlformats.org/officeDocument/2006/relationships" xmlns:p="http://schemas.openxmlformats.org/presentationml/2006/main">
  <p:tag name="BTFPLAYOUTENABLED" val="1"/>
</p:tagLst>
</file>

<file path=ppt/tags/tag73.xml><?xml version="1.0" encoding="utf-8"?>
<p:tagLst xmlns:a="http://schemas.openxmlformats.org/drawingml/2006/main" xmlns:r="http://schemas.openxmlformats.org/officeDocument/2006/relationships" xmlns:p="http://schemas.openxmlformats.org/presentationml/2006/main">
  <p:tag name="BTFPLAYOUTENABLED" val="1"/>
</p:tagLst>
</file>

<file path=ppt/tags/tag74.xml><?xml version="1.0" encoding="utf-8"?>
<p:tagLst xmlns:a="http://schemas.openxmlformats.org/drawingml/2006/main" xmlns:r="http://schemas.openxmlformats.org/officeDocument/2006/relationships" xmlns:p="http://schemas.openxmlformats.org/presentationml/2006/main">
  <p:tag name="BTFPLAYOUTENABLED" val="1"/>
</p:tagLst>
</file>

<file path=ppt/tags/tag75.xml><?xml version="1.0" encoding="utf-8"?>
<p:tagLst xmlns:a="http://schemas.openxmlformats.org/drawingml/2006/main" xmlns:r="http://schemas.openxmlformats.org/officeDocument/2006/relationships" xmlns:p="http://schemas.openxmlformats.org/presentationml/2006/main">
  <p:tag name="BTFPLAYOUTENABLED" val="1"/>
</p:tagLst>
</file>

<file path=ppt/tags/tag7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Lst>
</file>

<file path=ppt/tags/tag77.xml><?xml version="1.0" encoding="utf-8"?>
<p:tagLst xmlns:a="http://schemas.openxmlformats.org/drawingml/2006/main" xmlns:r="http://schemas.openxmlformats.org/officeDocument/2006/relationships" xmlns:p="http://schemas.openxmlformats.org/presentationml/2006/main">
  <p:tag name="BTFPLAYOUTENABLED" val="1"/>
</p:tagLst>
</file>

<file path=ppt/tags/tag7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BTFP_TEMPLATE" val="&lt;?xml version=&quot;1.0&quot; encoding=&quot;utf-8&quot;?&gt;&lt;Template&gt;&lt;Id&gt;f4faacefe9ee50c8e2b8bb0891276a37&lt;/Id&gt;&lt;Version&gt;11&lt;/Version&gt;&lt;/Template&gt;"/>
</p:tagLst>
</file>

<file path=ppt/tags/tag79.xml><?xml version="1.0" encoding="utf-8"?>
<p:tagLst xmlns:a="http://schemas.openxmlformats.org/drawingml/2006/main" xmlns:r="http://schemas.openxmlformats.org/officeDocument/2006/relationships" xmlns:p="http://schemas.openxmlformats.org/presentationml/2006/main">
  <p:tag name="BTFPLAYOUTENABLED" val="0"/>
  <p:tag name="BTFPLAYOUTCOLUMNS" val="3"/>
</p:tagLst>
</file>

<file path=ppt/tags/tag8.xml><?xml version="1.0" encoding="utf-8"?>
<p:tagLst xmlns:a="http://schemas.openxmlformats.org/drawingml/2006/main" xmlns:r="http://schemas.openxmlformats.org/officeDocument/2006/relationships" xmlns:p="http://schemas.openxmlformats.org/presentationml/2006/main">
  <p:tag name="BTFPLAYOUTCOLUMNS" val="2"/>
  <p:tag name="BTFPLAYOUTENABLED" val="1"/>
</p:tagLst>
</file>

<file path=ppt/tags/tag80.xml><?xml version="1.0" encoding="utf-8"?>
<p:tagLst xmlns:a="http://schemas.openxmlformats.org/drawingml/2006/main" xmlns:r="http://schemas.openxmlformats.org/officeDocument/2006/relationships" xmlns:p="http://schemas.openxmlformats.org/presentationml/2006/main">
  <p:tag name="BTFPLAYOUTENABLED" val="1"/>
</p:tagLst>
</file>

<file path=ppt/tags/tag81.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82.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83.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84.xml><?xml version="1.0" encoding="utf-8"?>
<p:tagLst xmlns:a="http://schemas.openxmlformats.org/drawingml/2006/main" xmlns:r="http://schemas.openxmlformats.org/officeDocument/2006/relationships" xmlns:p="http://schemas.openxmlformats.org/presentationml/2006/main">
  <p:tag name="BTFPLAYOUTENABLED" val="1"/>
  <p:tag name="BTFPBAINBULLETS" val="1"/>
</p:tagLst>
</file>

<file path=ppt/tags/tag85.xml><?xml version="1.0" encoding="utf-8"?>
<p:tagLst xmlns:a="http://schemas.openxmlformats.org/drawingml/2006/main" xmlns:r="http://schemas.openxmlformats.org/officeDocument/2006/relationships" xmlns:p="http://schemas.openxmlformats.org/presentationml/2006/main">
  <p:tag name="BTFPLAYOUTENABLED" val="1"/>
</p:tagLst>
</file>

<file path=ppt/tags/tag86.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87.xml><?xml version="1.0" encoding="utf-8"?>
<p:tagLst xmlns:a="http://schemas.openxmlformats.org/drawingml/2006/main" xmlns:r="http://schemas.openxmlformats.org/officeDocument/2006/relationships" xmlns:p="http://schemas.openxmlformats.org/presentationml/2006/main">
  <p:tag name="BTFPLAYOUTENABLED" val="1"/>
</p:tagLst>
</file>

<file path=ppt/tags/tag88.xml><?xml version="1.0" encoding="utf-8"?>
<p:tagLst xmlns:a="http://schemas.openxmlformats.org/drawingml/2006/main" xmlns:r="http://schemas.openxmlformats.org/officeDocument/2006/relationships" xmlns:p="http://schemas.openxmlformats.org/presentationml/2006/main">
  <p:tag name="BTFPLAYOUTENABLED" val="1"/>
</p:tagLst>
</file>

<file path=ppt/tags/tag89.xml><?xml version="1.0" encoding="utf-8"?>
<p:tagLst xmlns:a="http://schemas.openxmlformats.org/drawingml/2006/main" xmlns:r="http://schemas.openxmlformats.org/officeDocument/2006/relationships" xmlns:p="http://schemas.openxmlformats.org/presentationml/2006/main">
  <p:tag name="BTFPLAYOUTENABLED" val="1"/>
</p:tagLst>
</file>

<file path=ppt/tags/tag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90.xml><?xml version="1.0" encoding="utf-8"?>
<p:tagLst xmlns:a="http://schemas.openxmlformats.org/drawingml/2006/main" xmlns:r="http://schemas.openxmlformats.org/officeDocument/2006/relationships" xmlns:p="http://schemas.openxmlformats.org/presentationml/2006/main">
  <p:tag name="BTFPLAYOUTENABLED" val="1"/>
</p:tagLst>
</file>

<file path=ppt/tags/tag91.xml><?xml version="1.0" encoding="utf-8"?>
<p:tagLst xmlns:a="http://schemas.openxmlformats.org/drawingml/2006/main" xmlns:r="http://schemas.openxmlformats.org/officeDocument/2006/relationships" xmlns:p="http://schemas.openxmlformats.org/presentationml/2006/main">
  <p:tag name="BTFPROTATION" val="0"/>
  <p:tag name="BTFPLAYOUTENABLED" val="1"/>
</p:tagLst>
</file>

<file path=ppt/tags/tag92.xml><?xml version="1.0" encoding="utf-8"?>
<p:tagLst xmlns:a="http://schemas.openxmlformats.org/drawingml/2006/main" xmlns:r="http://schemas.openxmlformats.org/officeDocument/2006/relationships" xmlns:p="http://schemas.openxmlformats.org/presentationml/2006/main">
  <p:tag name="BTFPLAYOUTENABLED" val="1"/>
</p:tagLst>
</file>

<file path=ppt/tags/tag93.xml><?xml version="1.0" encoding="utf-8"?>
<p:tagLst xmlns:a="http://schemas.openxmlformats.org/drawingml/2006/main" xmlns:r="http://schemas.openxmlformats.org/officeDocument/2006/relationships" xmlns:p="http://schemas.openxmlformats.org/presentationml/2006/main">
  <p:tag name="BTFPLAYOUTENABLED" val="1"/>
</p:tagLst>
</file>

<file path=ppt/tags/tag94.xml><?xml version="1.0" encoding="utf-8"?>
<p:tagLst xmlns:a="http://schemas.openxmlformats.org/drawingml/2006/main" xmlns:r="http://schemas.openxmlformats.org/officeDocument/2006/relationships" xmlns:p="http://schemas.openxmlformats.org/presentationml/2006/main">
  <p:tag name="BTFPLAYOUTENABLED" val="1"/>
</p:tagLst>
</file>

<file path=ppt/tags/tag95.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96.xml><?xml version="1.0" encoding="utf-8"?>
<p:tagLst xmlns:a="http://schemas.openxmlformats.org/drawingml/2006/main" xmlns:r="http://schemas.openxmlformats.org/officeDocument/2006/relationships" xmlns:p="http://schemas.openxmlformats.org/presentationml/2006/main">
  <p:tag name="BTFPLAYOUTENABLED" val="1"/>
</p:tagLst>
</file>

<file path=ppt/tags/tag97.xml><?xml version="1.0" encoding="utf-8"?>
<p:tagLst xmlns:a="http://schemas.openxmlformats.org/drawingml/2006/main" xmlns:r="http://schemas.openxmlformats.org/officeDocument/2006/relationships" xmlns:p="http://schemas.openxmlformats.org/presentationml/2006/main">
  <p:tag name="BTFPLAYOUTENABLED" val="1"/>
</p:tagLst>
</file>

<file path=ppt/tags/tag98.xml><?xml version="1.0" encoding="utf-8"?>
<p:tagLst xmlns:a="http://schemas.openxmlformats.org/drawingml/2006/main" xmlns:r="http://schemas.openxmlformats.org/officeDocument/2006/relationships" xmlns:p="http://schemas.openxmlformats.org/presentationml/2006/main">
  <p:tag name="BTFPLAYOUTENABLED" val="1"/>
</p:tagLst>
</file>

<file path=ppt/tags/tag99.xml><?xml version="1.0" encoding="utf-8"?>
<p:tagLst xmlns:a="http://schemas.openxmlformats.org/drawingml/2006/main" xmlns:r="http://schemas.openxmlformats.org/officeDocument/2006/relationships" xmlns:p="http://schemas.openxmlformats.org/presentationml/2006/main">
  <p:tag name="BTFPLAYOUTENABLED" val="1"/>
</p:tagLst>
</file>

<file path=ppt/theme/theme1.xml><?xml version="1.0" encoding="utf-8"?>
<a:theme xmlns:a="http://schemas.openxmlformats.org/drawingml/2006/main" name="B8CG_169_M1">
  <a:themeElements>
    <a:clrScheme name="B8CG_169_M1">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B8CG_169_M1">
      <a:majorFont>
        <a:latin typeface="Bebas Neue"/>
        <a:ea typeface=""/>
        <a:cs typeface=""/>
      </a:majorFont>
      <a:minorFont>
        <a:latin typeface="DM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8CG_169_M1.potx" id="{4A6A96AF-D8FF-43F6-9831-603C62DD2E54}" vid="{D0700A08-3260-4DFA-ABD1-F37D45F328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fd547bd-de5e-484e-b36f-a089762660f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9" ma:contentTypeDescription="Create a new document." ma:contentTypeScope="" ma:versionID="e277f91de1eb08666b06e3d6bdfe5373">
  <xsd:schema xmlns:xsd="http://www.w3.org/2001/XMLSchema" xmlns:xs="http://www.w3.org/2001/XMLSchema" xmlns:p="http://schemas.microsoft.com/office/2006/metadata/properties" xmlns:ns2="4fd547bd-de5e-484e-b36f-a089762660f6" targetNamespace="http://schemas.microsoft.com/office/2006/metadata/properties" ma:root="true" ma:fieldsID="2a5b711c3dc408fe56c7efd1cc0dea8a"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b3c37ec-05fe-4725-a6d6-2bdea46d985a"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C457D0-F370-4780-ACA3-0179BCC8A87A}">
  <ds:schemaRefs>
    <ds:schemaRef ds:uri="http://schemas.microsoft.com/sharepoint/v3/contenttype/forms"/>
  </ds:schemaRefs>
</ds:datastoreItem>
</file>

<file path=customXml/itemProps2.xml><?xml version="1.0" encoding="utf-8"?>
<ds:datastoreItem xmlns:ds="http://schemas.openxmlformats.org/officeDocument/2006/customXml" ds:itemID="{E894F7AE-7C28-4AE6-9E99-B2A7C2B1664F}">
  <ds:schemaRefs>
    <ds:schemaRef ds:uri="b8526ee4-9b57-49fd-977d-a0cb4e67c1a6"/>
    <ds:schemaRef ds:uri="f2163eb3-2718-4357-a9fc-444df87c15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688a8ad-6c41-48b0-a89e-d8ee5e86886f"/>
    <ds:schemaRef ds:uri="76149804-3d70-44c9-b56d-ec3f75f6554b"/>
  </ds:schemaRefs>
</ds:datastoreItem>
</file>

<file path=customXml/itemProps3.xml><?xml version="1.0" encoding="utf-8"?>
<ds:datastoreItem xmlns:ds="http://schemas.openxmlformats.org/officeDocument/2006/customXml" ds:itemID="{8F1440EA-0B9F-4DAD-ABA6-E19149664EA7}"/>
</file>

<file path=docProps/app.xml><?xml version="1.0" encoding="utf-8"?>
<Properties xmlns="http://schemas.openxmlformats.org/officeDocument/2006/extended-properties" xmlns:vt="http://schemas.openxmlformats.org/officeDocument/2006/docPropsVTypes">
  <Template>B8CG_169_M1</Template>
  <TotalTime>0</TotalTime>
  <Words>8734</Words>
  <Application>Microsoft Office PowerPoint</Application>
  <PresentationFormat>Widescreen</PresentationFormat>
  <Paragraphs>854</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Bebas Neue</vt:lpstr>
      <vt:lpstr>Calibri</vt:lpstr>
      <vt:lpstr>DM Sans</vt:lpstr>
      <vt:lpstr>Segoe UI</vt:lpstr>
      <vt:lpstr>B8CG_169_M1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Air traffic control: There are FOUR levels to governing member communications across teams &amp; channels</vt:lpstr>
      <vt:lpstr>PowerPoint Presentation</vt:lpstr>
      <vt:lpstr>PowerPoint Presentation</vt:lpstr>
      <vt:lpstr>PowerPoint Presentation</vt:lpstr>
      <vt:lpstr>PowerPoint Presentation</vt:lpstr>
    </vt:vector>
  </TitlesOfParts>
  <Company>Bain and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Moneyron, Kristin</dc:creator>
  <cp:lastModifiedBy>Miller, Scott</cp:lastModifiedBy>
  <cp:revision>3</cp:revision>
  <cp:lastPrinted>2023-06-06T22:14:45Z</cp:lastPrinted>
  <dcterms:created xsi:type="dcterms:W3CDTF">2023-05-04T18:49:02Z</dcterms:created>
  <dcterms:modified xsi:type="dcterms:W3CDTF">2025-01-11T19:12:13Z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0x01010054079D2B748EE74D81F98CF4862775DC</vt:lpwstr>
  </property>
  <property fmtid="{D5CDD505-2E9C-101B-9397-08002B2CF9AE}" pid="4" name="TaxCatchAll">
    <vt:lpwstr/>
  </property>
</Properties>
</file>