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xml" ContentType="application/vnd.openxmlformats-officedocument.themeOverrid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xml" ContentType="application/vnd.openxmlformats-officedocument.themeOverrid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4.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5.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6.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7.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2.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8.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9.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0.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4"/>
  </p:notesMasterIdLst>
  <p:sldIdLst>
    <p:sldId id="259" r:id="rId5"/>
    <p:sldId id="256" r:id="rId6"/>
    <p:sldId id="451" r:id="rId7"/>
    <p:sldId id="465" r:id="rId8"/>
    <p:sldId id="543" r:id="rId9"/>
    <p:sldId id="261" r:id="rId10"/>
    <p:sldId id="545" r:id="rId11"/>
    <p:sldId id="464" r:id="rId12"/>
    <p:sldId id="486" r:id="rId13"/>
    <p:sldId id="452" r:id="rId14"/>
    <p:sldId id="548" r:id="rId15"/>
    <p:sldId id="553" r:id="rId16"/>
    <p:sldId id="549" r:id="rId17"/>
    <p:sldId id="546" r:id="rId18"/>
    <p:sldId id="547" r:id="rId19"/>
    <p:sldId id="453" r:id="rId20"/>
    <p:sldId id="508" r:id="rId21"/>
    <p:sldId id="520" r:id="rId22"/>
    <p:sldId id="542" r:id="rId23"/>
    <p:sldId id="510" r:id="rId24"/>
    <p:sldId id="467" r:id="rId25"/>
    <p:sldId id="468" r:id="rId26"/>
    <p:sldId id="419" r:id="rId27"/>
    <p:sldId id="535" r:id="rId28"/>
    <p:sldId id="501" r:id="rId29"/>
    <p:sldId id="516" r:id="rId30"/>
    <p:sldId id="420" r:id="rId31"/>
    <p:sldId id="517" r:id="rId32"/>
    <p:sldId id="443" r:id="rId33"/>
    <p:sldId id="503" r:id="rId34"/>
    <p:sldId id="490" r:id="rId35"/>
    <p:sldId id="518" r:id="rId36"/>
    <p:sldId id="444" r:id="rId37"/>
    <p:sldId id="421" r:id="rId38"/>
    <p:sldId id="519" r:id="rId39"/>
    <p:sldId id="556" r:id="rId40"/>
    <p:sldId id="416" r:id="rId41"/>
    <p:sldId id="536" r:id="rId42"/>
    <p:sldId id="262" r:id="rId43"/>
    <p:sldId id="524" r:id="rId44"/>
    <p:sldId id="561" r:id="rId45"/>
    <p:sldId id="525" r:id="rId46"/>
    <p:sldId id="408" r:id="rId47"/>
    <p:sldId id="502" r:id="rId48"/>
    <p:sldId id="482" r:id="rId49"/>
    <p:sldId id="526" r:id="rId50"/>
    <p:sldId id="403" r:id="rId51"/>
    <p:sldId id="404" r:id="rId52"/>
    <p:sldId id="527" r:id="rId53"/>
    <p:sldId id="470" r:id="rId54"/>
    <p:sldId id="422" r:id="rId55"/>
    <p:sldId id="537" r:id="rId56"/>
    <p:sldId id="495" r:id="rId57"/>
    <p:sldId id="529" r:id="rId58"/>
    <p:sldId id="562" r:id="rId59"/>
    <p:sldId id="530" r:id="rId60"/>
    <p:sldId id="447" r:id="rId61"/>
    <p:sldId id="504" r:id="rId62"/>
    <p:sldId id="496" r:id="rId63"/>
    <p:sldId id="531" r:id="rId64"/>
    <p:sldId id="448" r:id="rId65"/>
    <p:sldId id="424" r:id="rId66"/>
    <p:sldId id="532" r:id="rId67"/>
    <p:sldId id="557" r:id="rId68"/>
    <p:sldId id="415" r:id="rId69"/>
    <p:sldId id="538" r:id="rId70"/>
    <p:sldId id="429" r:id="rId71"/>
    <p:sldId id="425" r:id="rId72"/>
    <p:sldId id="426" r:id="rId73"/>
    <p:sldId id="427" r:id="rId74"/>
    <p:sldId id="428" r:id="rId75"/>
    <p:sldId id="513" r:id="rId76"/>
    <p:sldId id="558" r:id="rId77"/>
    <p:sldId id="560" r:id="rId78"/>
    <p:sldId id="267" r:id="rId79"/>
    <p:sldId id="559" r:id="rId80"/>
    <p:sldId id="533" r:id="rId81"/>
    <p:sldId id="550" r:id="rId82"/>
    <p:sldId id="544" r:id="rId83"/>
    <p:sldId id="551" r:id="rId84"/>
    <p:sldId id="552" r:id="rId85"/>
    <p:sldId id="413" r:id="rId86"/>
    <p:sldId id="487" r:id="rId87"/>
    <p:sldId id="488" r:id="rId88"/>
    <p:sldId id="489" r:id="rId89"/>
    <p:sldId id="521" r:id="rId90"/>
    <p:sldId id="441" r:id="rId91"/>
    <p:sldId id="432" r:id="rId92"/>
    <p:sldId id="433" r:id="rId93"/>
    <p:sldId id="445" r:id="rId94"/>
    <p:sldId id="446" r:id="rId95"/>
    <p:sldId id="457" r:id="rId96"/>
    <p:sldId id="458" r:id="rId97"/>
    <p:sldId id="522" r:id="rId98"/>
    <p:sldId id="440" r:id="rId99"/>
    <p:sldId id="405" r:id="rId100"/>
    <p:sldId id="406" r:id="rId101"/>
    <p:sldId id="466" r:id="rId102"/>
    <p:sldId id="402" r:id="rId103"/>
    <p:sldId id="456" r:id="rId104"/>
    <p:sldId id="455" r:id="rId105"/>
    <p:sldId id="523" r:id="rId106"/>
    <p:sldId id="442" r:id="rId107"/>
    <p:sldId id="435" r:id="rId108"/>
    <p:sldId id="436" r:id="rId109"/>
    <p:sldId id="449" r:id="rId110"/>
    <p:sldId id="450" r:id="rId111"/>
    <p:sldId id="459" r:id="rId112"/>
    <p:sldId id="460" r:id="rId113"/>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1pPr>
    <a:lvl2pPr marL="0" marR="0" indent="1143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2pPr>
    <a:lvl3pPr marL="0" marR="0" indent="2286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3pPr>
    <a:lvl4pPr marL="0" marR="0" indent="3429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4pPr>
    <a:lvl5pPr marL="0" marR="0" indent="4572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5pPr>
    <a:lvl6pPr marL="0" marR="0" indent="5715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6pPr>
    <a:lvl7pPr marL="0" marR="0" indent="6858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7pPr>
    <a:lvl8pPr marL="0" marR="0" indent="8001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8pPr>
    <a:lvl9pPr marL="0" marR="0" indent="9144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9pPr>
  </p:defaultTextStyle>
  <p:extLst>
    <p:ext uri="{EFAFB233-063F-42B5-8137-9DF3F51BA10A}">
      <p15:sldGuideLst xmlns:p15="http://schemas.microsoft.com/office/powerpoint/2012/main">
        <p15:guide id="1" orient="horz" pos="2544" userDrawn="1">
          <p15:clr>
            <a:srgbClr val="A4A3A4"/>
          </p15:clr>
        </p15:guide>
        <p15:guide id="2" pos="3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C0E04C-FCA4-A79B-5B3E-94FE393EC893}" name="Martin, Lea" initials="" userId="S::lmarti01@bcbsmamd.net::1e26c3f9-a4b0-45ac-8fdf-35b628c52bb9" providerId="AD"/>
  <p188:author id="{D6D3297A-9A58-C5F1-B931-94442A10C3E0}" name="Marissa Bea" initials="" userId="S::marissa.bea@blinkux.com::09a8771e-c6a6-45a1-ab1c-7a63a65f38b0" providerId="AD"/>
  <p188:author id="{E2AE1FC4-394B-C307-41DE-0A349D3CC5E3}" name="Lea Martin" initials="LM" userId="Lea Martin" providerId="None"/>
  <p188:author id="{6BC7F7DB-04A9-E68A-E0BF-F7E3CA475C7C}" name="Brittany Schiesel" initials="BS" userId="S::brittany.schiesel@blinkux.com::f7992289-cda6-416d-9c9b-85d52b834a3c" providerId="AD"/>
  <p188:author id="{12C405F6-319F-152F-2836-DE48C2F8B073}" name="Jill Johnsen" initials="JJ" userId="f8bafc62cd8e3a8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egan Ruhlach" initials="MR" lastIdx="1" clrIdx="0"/>
  <p:cmAuthor id="1" name="David Westen" initials="DW"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1"/>
    <a:srgbClr val="666666"/>
    <a:srgbClr val="FC5C3B"/>
    <a:srgbClr val="D6EAF1"/>
    <a:srgbClr val="FC456E"/>
    <a:srgbClr val="0B4876"/>
    <a:srgbClr val="0A4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B0774-7845-E07D-56CC-E4F7D528B600}" v="7" dt="2024-06-07T13:00:23.43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aas Grot Disp 55 Roman"/>
          <a:ea typeface="Haas Grot Disp 55 Roman"/>
          <a:cs typeface="Haas Grot Disp 55 Roman"/>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Haas Grot Disp 55 Roman"/>
          <a:ea typeface="Haas Grot Disp 55 Roman"/>
          <a:cs typeface="Haas Grot Disp 55 Roman"/>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Haas Grot Disp 55 Roman"/>
          <a:ea typeface="Haas Grot Disp 55 Roman"/>
          <a:cs typeface="Haas Grot Disp 55 Roman"/>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Haas Grot Disp 55 Roman"/>
          <a:ea typeface="Haas Grot Disp 55 Roman"/>
          <a:cs typeface="Haas Grot Disp 55 Roman"/>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
          <a:latin typeface="Haas Grot Disp 55 Roman"/>
          <a:ea typeface="Haas Grot Disp 55 Roman"/>
          <a:cs typeface="Haas Grot Disp 55 Roman"/>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
          <a:latin typeface="Haas Grot Disp 55 Roman"/>
          <a:ea typeface="Haas Grot Disp 55 Roman"/>
          <a:cs typeface="Haas Grot Disp 55 Roman"/>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chemeClr val="accent1">
            <a:lumOff val="-20000"/>
          </a:schemeClr>
        </a:fontRef>
        <a:schemeClr val="accent1">
          <a:lumOff val="-20000"/>
        </a:schemeClr>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9301"/>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FF9301"/>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chemeClr val="accent1">
            <a:lumOff val="-20000"/>
          </a:schemeClr>
        </a:fontRef>
        <a:schemeClr val="accent1">
          <a:lumOff val="-20000"/>
        </a:schemeClr>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Haas Grot Disp 55 Roman"/>
          <a:ea typeface="Haas Grot Disp 55 Roman"/>
          <a:cs typeface="Haas Grot Disp 55 Roman"/>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hueOff val="-19822208"/>
                  <a:satOff val="-33606"/>
                  <a:lumOff val="-8570"/>
                </a:schemeClr>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Haas Grot Disp 55 Roman"/>
          <a:ea typeface="Haas Grot Disp 55 Roman"/>
          <a:cs typeface="Haas Grot Disp 55 Roman"/>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 styleId="{8F44A2F1-9E1F-4B54-A3A2-5F16C0AD49E2}" styleName="">
    <a:tblBg/>
    <a:wholeTbl>
      <a:tcTxStyle b="off" i="off">
        <a:font>
          <a:latin typeface="Haas Grot Text 55 Roman"/>
          <a:ea typeface="Haas Grot Text 55 Roman"/>
          <a:cs typeface="Haas Grot Text 55 Roman"/>
        </a:font>
        <a:schemeClr val="accent1"/>
      </a:tcTxStyle>
      <a:tcStyle>
        <a:tcBdr>
          <a:left>
            <a:ln w="12700" cap="flat">
              <a:noFill/>
              <a:miter lim="400000"/>
            </a:ln>
          </a:left>
          <a:right>
            <a:ln w="12700" cap="flat">
              <a:noFill/>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noFill/>
              <a:miter lim="400000"/>
            </a:ln>
          </a:insideV>
        </a:tcBdr>
        <a:fill>
          <a:noFill/>
        </a:fill>
      </a:tcStyle>
    </a:wholeTbl>
    <a:band2H>
      <a:tcTxStyle/>
      <a:tcStyle>
        <a:tcBdr/>
        <a:fill>
          <a:solidFill>
            <a:srgbClr val="DADBDA"/>
          </a:solidFill>
        </a:fill>
      </a:tcStyle>
    </a:band2H>
    <a:firstCol>
      <a:tcTxStyle b="on" i="off">
        <a:font>
          <a:latin typeface="Haas Grot Text 75 Bold"/>
          <a:ea typeface="Haas Grot Text 75 Bold"/>
          <a:cs typeface="Haas Grot Text 75 Bold"/>
        </a:font>
        <a:srgbClr val="FFFFFF"/>
      </a:tcTxStyle>
      <a:tcStyle>
        <a:tcBdr>
          <a:left>
            <a:ln w="12700" cap="flat">
              <a:noFill/>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95E"/>
          </a:solidFill>
        </a:fill>
      </a:tcStyle>
    </a:firstCol>
    <a:lastRow>
      <a:tcTxStyle b="on" i="off">
        <a:font>
          <a:latin typeface="Haas Grot Text 75 Bold"/>
          <a:ea typeface="Haas Grot Text 75 Bold"/>
          <a:cs typeface="Haas Grot Text 75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noFill/>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aas Grot Text 75 Bold"/>
          <a:ea typeface="Haas Grot Text 75 Bold"/>
          <a:cs typeface="Haas Grot Text 75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noFill/>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D51ADE6A-740E-44AE-83CC-AE7238B6C88D}" styleName="">
    <a:tblBg/>
    <a:wholeTbl>
      <a:tcTxStyle b="off" i="off">
        <a:font>
          <a:latin typeface="Haas Grot Text 55 Roman"/>
          <a:ea typeface="Haas Grot Text 55 Roman"/>
          <a:cs typeface="Haas Grot Text 55 Roman"/>
        </a:font>
        <a:schemeClr val="accent1"/>
      </a:tcTxStyle>
      <a:tcStyle>
        <a:tcBdr>
          <a:left>
            <a:ln w="12700" cap="flat">
              <a:noFill/>
              <a:miter lim="400000"/>
            </a:ln>
          </a:left>
          <a:right>
            <a:ln w="12700" cap="flat">
              <a:noFill/>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noFill/>
              <a:miter lim="400000"/>
            </a:ln>
          </a:insideV>
        </a:tcBdr>
        <a:fill>
          <a:noFill/>
        </a:fill>
      </a:tcStyle>
    </a:wholeTbl>
    <a:band2H>
      <a:tcTxStyle/>
      <a:tcStyle>
        <a:tcBdr/>
        <a:fill>
          <a:solidFill>
            <a:srgbClr val="DADBDA"/>
          </a:solidFill>
        </a:fill>
      </a:tcStyle>
    </a:band2H>
    <a:firstCol>
      <a:tcTxStyle b="on" i="off">
        <a:font>
          <a:latin typeface="Haas Grot Text 75 Bold"/>
          <a:ea typeface="Haas Grot Text 75 Bold"/>
          <a:cs typeface="Haas Grot Text 75 Bold"/>
        </a:font>
        <a:srgbClr val="FFFFFF"/>
      </a:tcTxStyle>
      <a:tcStyle>
        <a:tcBdr>
          <a:left>
            <a:ln w="12700" cap="flat">
              <a:noFill/>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95E"/>
          </a:solidFill>
        </a:fill>
      </a:tcStyle>
    </a:firstCol>
    <a:lastRow>
      <a:tcTxStyle b="on" i="off">
        <a:font>
          <a:latin typeface="Haas Grot Text 75 Bold"/>
          <a:ea typeface="Haas Grot Text 75 Bold"/>
          <a:cs typeface="Haas Grot Text 75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noFill/>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aas Grot Text 75 Bold"/>
          <a:ea typeface="Haas Grot Text 75 Bold"/>
          <a:cs typeface="Haas Grot Text 75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noFill/>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4"/>
    <p:restoredTop sz="95620" autoAdjust="0"/>
  </p:normalViewPr>
  <p:slideViewPr>
    <p:cSldViewPr snapToGrid="0" snapToObjects="1" showGuides="1">
      <p:cViewPr varScale="1">
        <p:scale>
          <a:sx n="113" d="100"/>
          <a:sy n="113" d="100"/>
        </p:scale>
        <p:origin x="1184" y="184"/>
      </p:cViewPr>
      <p:guideLst>
        <p:guide orient="horz" pos="2544"/>
        <p:guide pos="3816"/>
      </p:guideLst>
    </p:cSldViewPr>
  </p:slideViewPr>
  <p:notesTextViewPr>
    <p:cViewPr>
      <p:scale>
        <a:sx n="1" d="1"/>
        <a:sy n="1" d="1"/>
      </p:scale>
      <p:origin x="0" y="0"/>
    </p:cViewPr>
  </p:notesTextViewPr>
  <p:sorterViewPr>
    <p:cViewPr>
      <p:scale>
        <a:sx n="80" d="100"/>
        <a:sy n="80" d="100"/>
      </p:scale>
      <p:origin x="0" y="-10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notesMaster" Target="notesMasters/notesMaster1.xml"/><Relationship Id="rId119" Type="http://schemas.openxmlformats.org/officeDocument/2006/relationships/tableStyles" Target="tableStyle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ton, Jeffry" userId="S::jstant01@bcbsmamd.net::ffea7ed9-ff38-4772-b0b2-9a2634aa5897" providerId="AD" clId="Web-{820B0774-7845-E07D-56CC-E4F7D528B600}"/>
    <pc:docChg chg="modSld">
      <pc:chgData name="Stanton, Jeffry" userId="S::jstant01@bcbsmamd.net::ffea7ed9-ff38-4772-b0b2-9a2634aa5897" providerId="AD" clId="Web-{820B0774-7845-E07D-56CC-E4F7D528B600}" dt="2024-06-07T13:00:23.434" v="5" actId="20577"/>
      <pc:docMkLst>
        <pc:docMk/>
      </pc:docMkLst>
      <pc:sldChg chg="modSp">
        <pc:chgData name="Stanton, Jeffry" userId="S::jstant01@bcbsmamd.net::ffea7ed9-ff38-4772-b0b2-9a2634aa5897" providerId="AD" clId="Web-{820B0774-7845-E07D-56CC-E4F7D528B600}" dt="2024-06-07T13:00:23.434" v="5" actId="20577"/>
        <pc:sldMkLst>
          <pc:docMk/>
          <pc:sldMk cId="3893298761" sldId="549"/>
        </pc:sldMkLst>
        <pc:spChg chg="mod">
          <ac:chgData name="Stanton, Jeffry" userId="S::jstant01@bcbsmamd.net::ffea7ed9-ff38-4772-b0b2-9a2634aa5897" providerId="AD" clId="Web-{820B0774-7845-E07D-56CC-E4F7D528B600}" dt="2024-06-07T13:00:23.434" v="5" actId="20577"/>
          <ac:spMkLst>
            <pc:docMk/>
            <pc:sldMk cId="3893298761" sldId="549"/>
            <ac:spMk id="16" creationId="{4681C224-9293-4BE9-0393-31A06806F449}"/>
          </ac:spMkLst>
        </pc:spChg>
      </pc:sldChg>
    </pc:docChg>
  </pc:docChgLst>
  <pc:docChgLst>
    <pc:chgData name="Jill Johnsen" userId="f8bafc62cd8e3a81" providerId="LiveId" clId="{E0D256F2-C9ED-4948-A7A2-0E3CAA8E040A}"/>
    <pc:docChg chg="modSld">
      <pc:chgData name="Jill Johnsen" userId="f8bafc62cd8e3a81" providerId="LiveId" clId="{E0D256F2-C9ED-4948-A7A2-0E3CAA8E040A}" dt="2024-03-28T15:49:39.850" v="706" actId="20577"/>
      <pc:docMkLst>
        <pc:docMk/>
      </pc:docMkLst>
      <pc:sldChg chg="modSp mod">
        <pc:chgData name="Jill Johnsen" userId="f8bafc62cd8e3a81" providerId="LiveId" clId="{E0D256F2-C9ED-4948-A7A2-0E3CAA8E040A}" dt="2024-03-27T15:13:31.816" v="60" actId="1035"/>
        <pc:sldMkLst>
          <pc:docMk/>
          <pc:sldMk cId="1744080105" sldId="394"/>
        </pc:sldMkLst>
        <pc:spChg chg="mod">
          <ac:chgData name="Jill Johnsen" userId="f8bafc62cd8e3a81" providerId="LiveId" clId="{E0D256F2-C9ED-4948-A7A2-0E3CAA8E040A}" dt="2024-03-27T15:13:27.186" v="36" actId="14100"/>
          <ac:spMkLst>
            <pc:docMk/>
            <pc:sldMk cId="1744080105" sldId="394"/>
            <ac:spMk id="5" creationId="{DAF80D5C-7115-07EA-721E-E5A782CA1AC8}"/>
          </ac:spMkLst>
        </pc:spChg>
        <pc:spChg chg="mod">
          <ac:chgData name="Jill Johnsen" userId="f8bafc62cd8e3a81" providerId="LiveId" clId="{E0D256F2-C9ED-4948-A7A2-0E3CAA8E040A}" dt="2024-03-27T15:13:31.816" v="60" actId="1035"/>
          <ac:spMkLst>
            <pc:docMk/>
            <pc:sldMk cId="1744080105" sldId="394"/>
            <ac:spMk id="11" creationId="{9C5FE537-86B1-6503-878E-FA8ADB353EFA}"/>
          </ac:spMkLst>
        </pc:spChg>
      </pc:sldChg>
      <pc:sldChg chg="modSp mod">
        <pc:chgData name="Jill Johnsen" userId="f8bafc62cd8e3a81" providerId="LiveId" clId="{E0D256F2-C9ED-4948-A7A2-0E3CAA8E040A}" dt="2024-03-27T20:55:37.627" v="429" actId="208"/>
        <pc:sldMkLst>
          <pc:docMk/>
          <pc:sldMk cId="1850679992" sldId="403"/>
        </pc:sldMkLst>
        <pc:spChg chg="mod">
          <ac:chgData name="Jill Johnsen" userId="f8bafc62cd8e3a81" providerId="LiveId" clId="{E0D256F2-C9ED-4948-A7A2-0E3CAA8E040A}" dt="2024-03-27T20:55:37.627" v="429" actId="208"/>
          <ac:spMkLst>
            <pc:docMk/>
            <pc:sldMk cId="1850679992" sldId="403"/>
            <ac:spMk id="5" creationId="{93765F50-ED4B-8B43-20EE-9F078E03CB2D}"/>
          </ac:spMkLst>
        </pc:spChg>
      </pc:sldChg>
      <pc:sldChg chg="modSp mod">
        <pc:chgData name="Jill Johnsen" userId="f8bafc62cd8e3a81" providerId="LiveId" clId="{E0D256F2-C9ED-4948-A7A2-0E3CAA8E040A}" dt="2024-03-27T15:24:53.371" v="417" actId="1035"/>
        <pc:sldMkLst>
          <pc:docMk/>
          <pc:sldMk cId="971158518" sldId="408"/>
        </pc:sldMkLst>
        <pc:spChg chg="mod">
          <ac:chgData name="Jill Johnsen" userId="f8bafc62cd8e3a81" providerId="LiveId" clId="{E0D256F2-C9ED-4948-A7A2-0E3CAA8E040A}" dt="2024-03-27T15:24:49.647" v="415" actId="1036"/>
          <ac:spMkLst>
            <pc:docMk/>
            <pc:sldMk cId="971158518" sldId="408"/>
            <ac:spMk id="18" creationId="{D3EC10B6-D5A3-024E-4B01-72AE46FCB312}"/>
          </ac:spMkLst>
        </pc:spChg>
        <pc:spChg chg="mod">
          <ac:chgData name="Jill Johnsen" userId="f8bafc62cd8e3a81" providerId="LiveId" clId="{E0D256F2-C9ED-4948-A7A2-0E3CAA8E040A}" dt="2024-03-27T15:24:53.371" v="417" actId="1035"/>
          <ac:spMkLst>
            <pc:docMk/>
            <pc:sldMk cId="971158518" sldId="408"/>
            <ac:spMk id="20" creationId="{D9FD4C91-2F38-A413-4628-55959C7894D5}"/>
          </ac:spMkLst>
        </pc:spChg>
      </pc:sldChg>
      <pc:sldChg chg="modSp mod">
        <pc:chgData name="Jill Johnsen" userId="f8bafc62cd8e3a81" providerId="LiveId" clId="{E0D256F2-C9ED-4948-A7A2-0E3CAA8E040A}" dt="2024-03-28T15:49:39.850" v="706" actId="20577"/>
        <pc:sldMkLst>
          <pc:docMk/>
          <pc:sldMk cId="4117834226" sldId="420"/>
        </pc:sldMkLst>
        <pc:spChg chg="mod">
          <ac:chgData name="Jill Johnsen" userId="f8bafc62cd8e3a81" providerId="LiveId" clId="{E0D256F2-C9ED-4948-A7A2-0E3CAA8E040A}" dt="2024-03-27T15:13:13.142" v="3" actId="14100"/>
          <ac:spMkLst>
            <pc:docMk/>
            <pc:sldMk cId="4117834226" sldId="420"/>
            <ac:spMk id="5" creationId="{965EA775-A1F4-BF7A-BBEC-43A12517C1D0}"/>
          </ac:spMkLst>
        </pc:spChg>
        <pc:spChg chg="mod">
          <ac:chgData name="Jill Johnsen" userId="f8bafc62cd8e3a81" providerId="LiveId" clId="{E0D256F2-C9ED-4948-A7A2-0E3CAA8E040A}" dt="2024-03-28T15:49:39.850" v="706" actId="20577"/>
          <ac:spMkLst>
            <pc:docMk/>
            <pc:sldMk cId="4117834226" sldId="420"/>
            <ac:spMk id="12" creationId="{EA696FE5-09FF-294B-25F9-8CCF800249D8}"/>
          </ac:spMkLst>
        </pc:spChg>
      </pc:sldChg>
      <pc:sldChg chg="modSp mod">
        <pc:chgData name="Jill Johnsen" userId="f8bafc62cd8e3a81" providerId="LiveId" clId="{E0D256F2-C9ED-4948-A7A2-0E3CAA8E040A}" dt="2024-03-27T15:13:51.668" v="80" actId="1036"/>
        <pc:sldMkLst>
          <pc:docMk/>
          <pc:sldMk cId="2887393786" sldId="423"/>
        </pc:sldMkLst>
        <pc:spChg chg="mod">
          <ac:chgData name="Jill Johnsen" userId="f8bafc62cd8e3a81" providerId="LiveId" clId="{E0D256F2-C9ED-4948-A7A2-0E3CAA8E040A}" dt="2024-03-27T15:13:51.668" v="80" actId="1036"/>
          <ac:spMkLst>
            <pc:docMk/>
            <pc:sldMk cId="2887393786" sldId="423"/>
            <ac:spMk id="5" creationId="{F8817D41-3BE9-5AAC-ED80-0A8C27ED016E}"/>
          </ac:spMkLst>
        </pc:spChg>
        <pc:spChg chg="mod">
          <ac:chgData name="Jill Johnsen" userId="f8bafc62cd8e3a81" providerId="LiveId" clId="{E0D256F2-C9ED-4948-A7A2-0E3CAA8E040A}" dt="2024-03-27T15:13:51.668" v="80" actId="1036"/>
          <ac:spMkLst>
            <pc:docMk/>
            <pc:sldMk cId="2887393786" sldId="423"/>
            <ac:spMk id="11" creationId="{E0120980-1245-31B8-EC0E-576E0B1428E3}"/>
          </ac:spMkLst>
        </pc:spChg>
      </pc:sldChg>
      <pc:sldChg chg="modSp mod">
        <pc:chgData name="Jill Johnsen" userId="f8bafc62cd8e3a81" providerId="LiveId" clId="{E0D256F2-C9ED-4948-A7A2-0E3CAA8E040A}" dt="2024-03-27T15:22:12.899" v="397" actId="1038"/>
        <pc:sldMkLst>
          <pc:docMk/>
          <pc:sldMk cId="2426060453" sldId="443"/>
        </pc:sldMkLst>
        <pc:spChg chg="mod">
          <ac:chgData name="Jill Johnsen" userId="f8bafc62cd8e3a81" providerId="LiveId" clId="{E0D256F2-C9ED-4948-A7A2-0E3CAA8E040A}" dt="2024-03-27T15:21:54.901" v="389" actId="20577"/>
          <ac:spMkLst>
            <pc:docMk/>
            <pc:sldMk cId="2426060453" sldId="443"/>
            <ac:spMk id="10" creationId="{7B06A559-9EDD-7BC5-1175-FEF638BD1395}"/>
          </ac:spMkLst>
        </pc:spChg>
        <pc:spChg chg="mod">
          <ac:chgData name="Jill Johnsen" userId="f8bafc62cd8e3a81" providerId="LiveId" clId="{E0D256F2-C9ED-4948-A7A2-0E3CAA8E040A}" dt="2024-03-27T15:22:12.899" v="397" actId="1038"/>
          <ac:spMkLst>
            <pc:docMk/>
            <pc:sldMk cId="2426060453" sldId="443"/>
            <ac:spMk id="21" creationId="{BC0EAD24-C754-F7D9-FFDE-66D3185E4C50}"/>
          </ac:spMkLst>
        </pc:spChg>
      </pc:sldChg>
      <pc:sldChg chg="modSp mod">
        <pc:chgData name="Jill Johnsen" userId="f8bafc62cd8e3a81" providerId="LiveId" clId="{E0D256F2-C9ED-4948-A7A2-0E3CAA8E040A}" dt="2024-03-27T15:24:10.268" v="413" actId="1036"/>
        <pc:sldMkLst>
          <pc:docMk/>
          <pc:sldMk cId="1208748090" sldId="444"/>
        </pc:sldMkLst>
        <pc:spChg chg="mod">
          <ac:chgData name="Jill Johnsen" userId="f8bafc62cd8e3a81" providerId="LiveId" clId="{E0D256F2-C9ED-4948-A7A2-0E3CAA8E040A}" dt="2024-03-27T15:22:47.272" v="400" actId="1076"/>
          <ac:spMkLst>
            <pc:docMk/>
            <pc:sldMk cId="1208748090" sldId="444"/>
            <ac:spMk id="9" creationId="{79D154F0-9CCA-1BBF-86A5-D56AC8F59560}"/>
          </ac:spMkLst>
        </pc:spChg>
        <pc:spChg chg="mod">
          <ac:chgData name="Jill Johnsen" userId="f8bafc62cd8e3a81" providerId="LiveId" clId="{E0D256F2-C9ED-4948-A7A2-0E3CAA8E040A}" dt="2024-03-27T15:22:53.388" v="401" actId="1076"/>
          <ac:spMkLst>
            <pc:docMk/>
            <pc:sldMk cId="1208748090" sldId="444"/>
            <ac:spMk id="17" creationId="{4C457803-08C5-DFEC-F56B-B7CEF25D4298}"/>
          </ac:spMkLst>
        </pc:spChg>
        <pc:spChg chg="mod">
          <ac:chgData name="Jill Johnsen" userId="f8bafc62cd8e3a81" providerId="LiveId" clId="{E0D256F2-C9ED-4948-A7A2-0E3CAA8E040A}" dt="2024-03-27T15:22:41.111" v="399" actId="1076"/>
          <ac:spMkLst>
            <pc:docMk/>
            <pc:sldMk cId="1208748090" sldId="444"/>
            <ac:spMk id="22" creationId="{27D859BE-EA2D-09C3-70F6-EF8E984FE7E1}"/>
          </ac:spMkLst>
        </pc:spChg>
        <pc:spChg chg="ord">
          <ac:chgData name="Jill Johnsen" userId="f8bafc62cd8e3a81" providerId="LiveId" clId="{E0D256F2-C9ED-4948-A7A2-0E3CAA8E040A}" dt="2024-03-27T15:23:36.180" v="406" actId="167"/>
          <ac:spMkLst>
            <pc:docMk/>
            <pc:sldMk cId="1208748090" sldId="444"/>
            <ac:spMk id="28" creationId="{8662ABAE-E2D7-2874-79A2-A2BAEA603853}"/>
          </ac:spMkLst>
        </pc:spChg>
        <pc:spChg chg="ord">
          <ac:chgData name="Jill Johnsen" userId="f8bafc62cd8e3a81" providerId="LiveId" clId="{E0D256F2-C9ED-4948-A7A2-0E3CAA8E040A}" dt="2024-03-27T15:23:52.657" v="407" actId="167"/>
          <ac:spMkLst>
            <pc:docMk/>
            <pc:sldMk cId="1208748090" sldId="444"/>
            <ac:spMk id="29" creationId="{DEBACB74-83BB-D03B-EB1D-C4AB269A99FB}"/>
          </ac:spMkLst>
        </pc:spChg>
        <pc:grpChg chg="mod">
          <ac:chgData name="Jill Johnsen" userId="f8bafc62cd8e3a81" providerId="LiveId" clId="{E0D256F2-C9ED-4948-A7A2-0E3CAA8E040A}" dt="2024-03-27T15:22:37.353" v="398" actId="1076"/>
          <ac:grpSpMkLst>
            <pc:docMk/>
            <pc:sldMk cId="1208748090" sldId="444"/>
            <ac:grpSpMk id="5" creationId="{B69A2E67-A39A-10B7-272A-2810038D0BCB}"/>
          </ac:grpSpMkLst>
        </pc:grpChg>
        <pc:graphicFrameChg chg="mod">
          <ac:chgData name="Jill Johnsen" userId="f8bafc62cd8e3a81" providerId="LiveId" clId="{E0D256F2-C9ED-4948-A7A2-0E3CAA8E040A}" dt="2024-03-27T15:24:10.268" v="413" actId="1036"/>
          <ac:graphicFrameMkLst>
            <pc:docMk/>
            <pc:sldMk cId="1208748090" sldId="444"/>
            <ac:graphicFrameMk id="24" creationId="{55759C78-CCBC-C1C8-B491-AD31B50C1016}"/>
          </ac:graphicFrameMkLst>
        </pc:graphicFrameChg>
        <pc:graphicFrameChg chg="mod">
          <ac:chgData name="Jill Johnsen" userId="f8bafc62cd8e3a81" providerId="LiveId" clId="{E0D256F2-C9ED-4948-A7A2-0E3CAA8E040A}" dt="2024-03-27T15:23:24.157" v="404" actId="167"/>
          <ac:graphicFrameMkLst>
            <pc:docMk/>
            <pc:sldMk cId="1208748090" sldId="444"/>
            <ac:graphicFrameMk id="25" creationId="{6A8DD1BF-C57F-C64C-E6EB-1CA09B09F0A1}"/>
          </ac:graphicFrameMkLst>
        </pc:graphicFrameChg>
        <pc:graphicFrameChg chg="mod">
          <ac:chgData name="Jill Johnsen" userId="f8bafc62cd8e3a81" providerId="LiveId" clId="{E0D256F2-C9ED-4948-A7A2-0E3CAA8E040A}" dt="2024-03-27T15:23:31.080" v="405" actId="167"/>
          <ac:graphicFrameMkLst>
            <pc:docMk/>
            <pc:sldMk cId="1208748090" sldId="444"/>
            <ac:graphicFrameMk id="26" creationId="{ED43357D-69FC-6D44-DE6A-522F26FC815B}"/>
          </ac:graphicFrameMkLst>
        </pc:graphicFrameChg>
      </pc:sldChg>
      <pc:sldChg chg="modSp mod">
        <pc:chgData name="Jill Johnsen" userId="f8bafc62cd8e3a81" providerId="LiveId" clId="{E0D256F2-C9ED-4948-A7A2-0E3CAA8E040A}" dt="2024-03-27T20:55:58.238" v="440" actId="1038"/>
        <pc:sldMkLst>
          <pc:docMk/>
          <pc:sldMk cId="68892080" sldId="447"/>
        </pc:sldMkLst>
        <pc:spChg chg="mod">
          <ac:chgData name="Jill Johnsen" userId="f8bafc62cd8e3a81" providerId="LiveId" clId="{E0D256F2-C9ED-4948-A7A2-0E3CAA8E040A}" dt="2024-03-27T20:55:54.597" v="439" actId="1038"/>
          <ac:spMkLst>
            <pc:docMk/>
            <pc:sldMk cId="68892080" sldId="447"/>
            <ac:spMk id="18" creationId="{D3EC10B6-D5A3-024E-4B01-72AE46FCB312}"/>
          </ac:spMkLst>
        </pc:spChg>
        <pc:spChg chg="mod">
          <ac:chgData name="Jill Johnsen" userId="f8bafc62cd8e3a81" providerId="LiveId" clId="{E0D256F2-C9ED-4948-A7A2-0E3CAA8E040A}" dt="2024-03-27T20:55:58.238" v="440" actId="1038"/>
          <ac:spMkLst>
            <pc:docMk/>
            <pc:sldMk cId="68892080" sldId="447"/>
            <ac:spMk id="20" creationId="{D9FD4C91-2F38-A413-4628-55959C7894D5}"/>
          </ac:spMkLst>
        </pc:spChg>
      </pc:sldChg>
      <pc:sldChg chg="modSp mod">
        <pc:chgData name="Jill Johnsen" userId="f8bafc62cd8e3a81" providerId="LiveId" clId="{E0D256F2-C9ED-4948-A7A2-0E3CAA8E040A}" dt="2024-03-27T20:56:09.598" v="442" actId="208"/>
        <pc:sldMkLst>
          <pc:docMk/>
          <pc:sldMk cId="1237353421" sldId="448"/>
        </pc:sldMkLst>
        <pc:spChg chg="mod">
          <ac:chgData name="Jill Johnsen" userId="f8bafc62cd8e3a81" providerId="LiveId" clId="{E0D256F2-C9ED-4948-A7A2-0E3CAA8E040A}" dt="2024-03-27T20:56:09.598" v="442" actId="208"/>
          <ac:spMkLst>
            <pc:docMk/>
            <pc:sldMk cId="1237353421" sldId="448"/>
            <ac:spMk id="11" creationId="{CC637710-0983-697C-BB0C-DD5372810465}"/>
          </ac:spMkLst>
        </pc:spChg>
      </pc:sldChg>
      <pc:sldChg chg="modSp mod">
        <pc:chgData name="Jill Johnsen" userId="f8bafc62cd8e3a81" providerId="LiveId" clId="{E0D256F2-C9ED-4948-A7A2-0E3CAA8E040A}" dt="2024-03-27T15:14:18.141" v="120" actId="20577"/>
        <pc:sldMkLst>
          <pc:docMk/>
          <pc:sldMk cId="3315304750" sldId="465"/>
        </pc:sldMkLst>
        <pc:spChg chg="mod">
          <ac:chgData name="Jill Johnsen" userId="f8bafc62cd8e3a81" providerId="LiveId" clId="{E0D256F2-C9ED-4948-A7A2-0E3CAA8E040A}" dt="2024-03-27T15:14:18.141" v="120" actId="20577"/>
          <ac:spMkLst>
            <pc:docMk/>
            <pc:sldMk cId="3315304750" sldId="465"/>
            <ac:spMk id="20" creationId="{AE5A0DDE-DD49-6F1E-A81C-6465D9D5C936}"/>
          </ac:spMkLst>
        </pc:spChg>
      </pc:sldChg>
      <pc:sldChg chg="modSp mod">
        <pc:chgData name="Jill Johnsen" userId="f8bafc62cd8e3a81" providerId="LiveId" clId="{E0D256F2-C9ED-4948-A7A2-0E3CAA8E040A}" dt="2024-03-27T20:56:52.743" v="450" actId="1037"/>
        <pc:sldMkLst>
          <pc:docMk/>
          <pc:sldMk cId="2691366315" sldId="466"/>
        </pc:sldMkLst>
        <pc:spChg chg="mod">
          <ac:chgData name="Jill Johnsen" userId="f8bafc62cd8e3a81" providerId="LiveId" clId="{E0D256F2-C9ED-4948-A7A2-0E3CAA8E040A}" dt="2024-03-27T20:56:52.743" v="450" actId="1037"/>
          <ac:spMkLst>
            <pc:docMk/>
            <pc:sldMk cId="2691366315" sldId="466"/>
            <ac:spMk id="7" creationId="{F199F18E-B490-5E8A-F582-06F20F18E2FA}"/>
          </ac:spMkLst>
        </pc:spChg>
      </pc:sldChg>
      <pc:sldChg chg="modSp mod">
        <pc:chgData name="Jill Johnsen" userId="f8bafc62cd8e3a81" providerId="LiveId" clId="{E0D256F2-C9ED-4948-A7A2-0E3CAA8E040A}" dt="2024-03-27T15:21:26.779" v="386" actId="14100"/>
        <pc:sldMkLst>
          <pc:docMk/>
          <pc:sldMk cId="914775658" sldId="467"/>
        </pc:sldMkLst>
        <pc:spChg chg="mod">
          <ac:chgData name="Jill Johnsen" userId="f8bafc62cd8e3a81" providerId="LiveId" clId="{E0D256F2-C9ED-4948-A7A2-0E3CAA8E040A}" dt="2024-03-27T15:21:26.779" v="386" actId="14100"/>
          <ac:spMkLst>
            <pc:docMk/>
            <pc:sldMk cId="914775658" sldId="467"/>
            <ac:spMk id="19" creationId="{0CAF8B79-B901-60C4-6DD2-CBFEF339B2A6}"/>
          </ac:spMkLst>
        </pc:spChg>
      </pc:sldChg>
      <pc:sldChg chg="modSp mod">
        <pc:chgData name="Jill Johnsen" userId="f8bafc62cd8e3a81" providerId="LiveId" clId="{E0D256F2-C9ED-4948-A7A2-0E3CAA8E040A}" dt="2024-03-27T15:20:09.590" v="384" actId="20577"/>
        <pc:sldMkLst>
          <pc:docMk/>
          <pc:sldMk cId="3168838670" sldId="486"/>
        </pc:sldMkLst>
        <pc:spChg chg="mod">
          <ac:chgData name="Jill Johnsen" userId="f8bafc62cd8e3a81" providerId="LiveId" clId="{E0D256F2-C9ED-4948-A7A2-0E3CAA8E040A}" dt="2024-03-27T15:16:40.495" v="367" actId="20577"/>
          <ac:spMkLst>
            <pc:docMk/>
            <pc:sldMk cId="3168838670" sldId="486"/>
            <ac:spMk id="8" creationId="{5D52F64A-1975-C0B5-64C4-B0091402FEA6}"/>
          </ac:spMkLst>
        </pc:spChg>
        <pc:spChg chg="mod">
          <ac:chgData name="Jill Johnsen" userId="f8bafc62cd8e3a81" providerId="LiveId" clId="{E0D256F2-C9ED-4948-A7A2-0E3CAA8E040A}" dt="2024-03-27T15:20:09.590" v="384" actId="20577"/>
          <ac:spMkLst>
            <pc:docMk/>
            <pc:sldMk cId="3168838670" sldId="486"/>
            <ac:spMk id="13" creationId="{DB0263E4-7200-4252-56B7-F2A1A1708C2F}"/>
          </ac:spMkLst>
        </pc:spChg>
      </pc:sldChg>
      <pc:sldChg chg="modSp mod">
        <pc:chgData name="Jill Johnsen" userId="f8bafc62cd8e3a81" providerId="LiveId" clId="{E0D256F2-C9ED-4948-A7A2-0E3CAA8E040A}" dt="2024-03-27T15:16:12.081" v="324" actId="20577"/>
        <pc:sldMkLst>
          <pc:docMk/>
          <pc:sldMk cId="711844491" sldId="520"/>
        </pc:sldMkLst>
        <pc:spChg chg="mod">
          <ac:chgData name="Jill Johnsen" userId="f8bafc62cd8e3a81" providerId="LiveId" clId="{E0D256F2-C9ED-4948-A7A2-0E3CAA8E040A}" dt="2024-03-27T15:16:12.081" v="324" actId="20577"/>
          <ac:spMkLst>
            <pc:docMk/>
            <pc:sldMk cId="711844491" sldId="520"/>
            <ac:spMk id="6" creationId="{35BE6381-8304-E756-0D31-D08F3CB1E4B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rgbClr val="D6EAF1">
                  <a:alpha val="60000"/>
                </a:srgbClr>
              </a:solidFill>
              <a:ln w="9525">
                <a:noFill/>
              </a:ln>
              <a:effectLst/>
            </c:spPr>
          </c:marker>
          <c:xVal>
            <c:numRef>
              <c:f>Sheet1!$A$2:$A$25</c:f>
              <c:numCache>
                <c:formatCode>0%</c:formatCode>
                <c:ptCount val="24"/>
                <c:pt idx="0">
                  <c:v>0.67</c:v>
                </c:pt>
                <c:pt idx="1">
                  <c:v>0.64</c:v>
                </c:pt>
                <c:pt idx="2">
                  <c:v>0.66</c:v>
                </c:pt>
                <c:pt idx="3">
                  <c:v>0.72</c:v>
                </c:pt>
                <c:pt idx="4">
                  <c:v>0.67</c:v>
                </c:pt>
                <c:pt idx="5">
                  <c:v>0.79</c:v>
                </c:pt>
                <c:pt idx="6">
                  <c:v>0.42</c:v>
                </c:pt>
                <c:pt idx="7">
                  <c:v>0.67</c:v>
                </c:pt>
                <c:pt idx="8">
                  <c:v>0.56000000000000005</c:v>
                </c:pt>
                <c:pt idx="9">
                  <c:v>0.54</c:v>
                </c:pt>
                <c:pt idx="10">
                  <c:v>0.49</c:v>
                </c:pt>
                <c:pt idx="11">
                  <c:v>0.69</c:v>
                </c:pt>
                <c:pt idx="12">
                  <c:v>0.59</c:v>
                </c:pt>
                <c:pt idx="13">
                  <c:v>0.53</c:v>
                </c:pt>
                <c:pt idx="14">
                  <c:v>0.51</c:v>
                </c:pt>
                <c:pt idx="15">
                  <c:v>0.74</c:v>
                </c:pt>
                <c:pt idx="16">
                  <c:v>0.56999999999999995</c:v>
                </c:pt>
                <c:pt idx="17">
                  <c:v>0.73</c:v>
                </c:pt>
                <c:pt idx="18">
                  <c:v>0.59</c:v>
                </c:pt>
                <c:pt idx="19">
                  <c:v>0.51</c:v>
                </c:pt>
                <c:pt idx="20">
                  <c:v>0.61</c:v>
                </c:pt>
                <c:pt idx="21">
                  <c:v>0.69</c:v>
                </c:pt>
                <c:pt idx="22">
                  <c:v>0.62</c:v>
                </c:pt>
                <c:pt idx="23">
                  <c:v>0.52</c:v>
                </c:pt>
              </c:numCache>
            </c:numRef>
          </c:xVal>
          <c:yVal>
            <c:numRef>
              <c:f>Sheet1!$B$2:$B$25</c:f>
              <c:numCache>
                <c:formatCode>General</c:formatCode>
                <c:ptCount val="24"/>
                <c:pt idx="0">
                  <c:v>1.1968341951219501</c:v>
                </c:pt>
                <c:pt idx="1">
                  <c:v>0.83825554471544705</c:v>
                </c:pt>
                <c:pt idx="2">
                  <c:v>0.67040128455284498</c:v>
                </c:pt>
                <c:pt idx="3">
                  <c:v>0.654078455284552</c:v>
                </c:pt>
                <c:pt idx="4">
                  <c:v>0.44272923577235801</c:v>
                </c:pt>
                <c:pt idx="5">
                  <c:v>0.41883647154471498</c:v>
                </c:pt>
                <c:pt idx="6">
                  <c:v>0.36330117073170698</c:v>
                </c:pt>
                <c:pt idx="7">
                  <c:v>0.24636180487804801</c:v>
                </c:pt>
                <c:pt idx="8">
                  <c:v>0.18670331707317001</c:v>
                </c:pt>
                <c:pt idx="9">
                  <c:v>0.110995138211382</c:v>
                </c:pt>
                <c:pt idx="10">
                  <c:v>0.107705138211382</c:v>
                </c:pt>
                <c:pt idx="11">
                  <c:v>6.6978552845528394E-2</c:v>
                </c:pt>
                <c:pt idx="12">
                  <c:v>1.2198390243902299E-2</c:v>
                </c:pt>
                <c:pt idx="13">
                  <c:v>-0.136748487804877</c:v>
                </c:pt>
                <c:pt idx="14">
                  <c:v>-0.165342894308943</c:v>
                </c:pt>
                <c:pt idx="15">
                  <c:v>-0.29488156097560903</c:v>
                </c:pt>
                <c:pt idx="16">
                  <c:v>-0.47798300813008099</c:v>
                </c:pt>
                <c:pt idx="17">
                  <c:v>-0.58677565853658398</c:v>
                </c:pt>
                <c:pt idx="18">
                  <c:v>-0.76537401626016199</c:v>
                </c:pt>
                <c:pt idx="19">
                  <c:v>-0.82216091056910501</c:v>
                </c:pt>
                <c:pt idx="20">
                  <c:v>-0.95454858536585396</c:v>
                </c:pt>
                <c:pt idx="21">
                  <c:v>-1.02099778861788</c:v>
                </c:pt>
                <c:pt idx="22">
                  <c:v>-1.17803273170731</c:v>
                </c:pt>
                <c:pt idx="23">
                  <c:v>-1.3101518861788599</c:v>
                </c:pt>
              </c:numCache>
            </c:numRef>
          </c:yVal>
          <c:smooth val="0"/>
          <c:extLs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4FBC9A90-5185-44EF-9305-69624699093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DA66F6E0-A413-48E5-86F1-09017654570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E225E6ED-623D-4B1E-A5CB-3DB3D7103C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7D1B0E36-5230-4176-A8D7-805D845CBE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4F7F9455-5A00-415B-925C-1470E57487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C33338C9-F7E3-416D-9DCC-1957B221C7F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4C23E848-62C5-4C33-8FE5-8E40F554344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771D2EA7-A74C-4C00-A8DD-B5430E98850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EE540168-5EEA-49BD-93A9-76AC7374063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5C2A9D88-9CC5-4B02-A149-8858D1184EF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357F235F-7D11-4073-AE1F-2336B71768D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098B7ED5-237A-4BC6-9D46-51FCD7149C6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74EF38F1-B540-4B1A-B955-23A6F243E4C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9806B9D2-49BC-43C5-8A95-8CA23018C21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E60F25ED-2076-44A9-BD0B-8BBF1BF7F5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dLbl>
              <c:idx val="15"/>
              <c:tx>
                <c:rich>
                  <a:bodyPr/>
                  <a:lstStyle/>
                  <a:p>
                    <a:fld id="{06BEFFEB-7F13-4589-9239-26F9E37C419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58B-4CEE-8E35-D999AA6A0328}"/>
                </c:ext>
              </c:extLst>
            </c:dLbl>
            <c:dLbl>
              <c:idx val="16"/>
              <c:tx>
                <c:rich>
                  <a:bodyPr/>
                  <a:lstStyle/>
                  <a:p>
                    <a:fld id="{F751A9F5-AB01-4F77-8252-50EB025B0FA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45A8CBD0-8DFF-4BB5-B6C7-FFC1324A97A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9125C0C7-0F1E-4D69-809E-6635AC79011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E96B231C-CBC9-4B58-B1BC-0BFEFE3085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760A39CD-0B5A-42D4-BF72-DE7C821E165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F1E5DECC-BE73-4EDB-8357-F3CB99FDFE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dLbl>
              <c:idx val="22"/>
              <c:tx>
                <c:rich>
                  <a:bodyPr/>
                  <a:lstStyle/>
                  <a:p>
                    <a:fld id="{96B84623-7D7A-40C0-B246-BD459362A81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A58B-4CEE-8E35-D999AA6A0328}"/>
                </c:ext>
              </c:extLst>
            </c:dLbl>
            <c:dLbl>
              <c:idx val="23"/>
              <c:tx>
                <c:rich>
                  <a:bodyPr/>
                  <a:lstStyle/>
                  <a:p>
                    <a:fld id="{B2D0CD13-9EEB-4985-9A09-285565AA19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0.67</c:v>
                </c:pt>
                <c:pt idx="1">
                  <c:v>0.64</c:v>
                </c:pt>
                <c:pt idx="2">
                  <c:v>0.72</c:v>
                </c:pt>
                <c:pt idx="3">
                  <c:v>0.66</c:v>
                </c:pt>
                <c:pt idx="4">
                  <c:v>0.79</c:v>
                </c:pt>
                <c:pt idx="5">
                  <c:v>0.67</c:v>
                </c:pt>
                <c:pt idx="6">
                  <c:v>0.42</c:v>
                </c:pt>
                <c:pt idx="7">
                  <c:v>0.67</c:v>
                </c:pt>
                <c:pt idx="8">
                  <c:v>0.56000000000000005</c:v>
                </c:pt>
                <c:pt idx="9">
                  <c:v>0.54</c:v>
                </c:pt>
                <c:pt idx="10">
                  <c:v>0.49</c:v>
                </c:pt>
                <c:pt idx="11">
                  <c:v>0.69</c:v>
                </c:pt>
                <c:pt idx="12">
                  <c:v>0.59</c:v>
                </c:pt>
                <c:pt idx="13">
                  <c:v>0.53</c:v>
                </c:pt>
                <c:pt idx="14">
                  <c:v>0.51</c:v>
                </c:pt>
                <c:pt idx="15">
                  <c:v>0.74</c:v>
                </c:pt>
                <c:pt idx="16">
                  <c:v>0.56999999999999995</c:v>
                </c:pt>
                <c:pt idx="17">
                  <c:v>0.73</c:v>
                </c:pt>
                <c:pt idx="18">
                  <c:v>0.59</c:v>
                </c:pt>
                <c:pt idx="19">
                  <c:v>0.51</c:v>
                </c:pt>
                <c:pt idx="20">
                  <c:v>0.61</c:v>
                </c:pt>
                <c:pt idx="21">
                  <c:v>0.69</c:v>
                </c:pt>
                <c:pt idx="22">
                  <c:v>0.62</c:v>
                </c:pt>
                <c:pt idx="23">
                  <c:v>0.52</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5"/>
          <c:min val="-1.5"/>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2DEA046E-5588-479F-98C8-B16912480BA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AC61DE63-D605-464C-BF71-93E3E5E75F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C73579F9-F653-4795-ADE7-02EAFECB4B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5143F04C-5E69-4A1B-9013-9FB9D9F021A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1185AA7D-470A-4751-97E5-3250600366F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B8C03293-948C-477F-A2AE-D68723E50BE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256B8A9F-78E4-4830-A18C-547293ACD71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11D5540C-9E5A-4496-962F-316859A4D92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A26E258C-0CC7-4E9D-9751-55A07FBD904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40EF9BE2-59E7-4404-8B98-02BEE63CD5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58DFC8C8-377F-4E5D-8B87-9F6D5CCC6A7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F5154B06-CA2D-41DF-90EB-4C7C154CCF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473DEAE4-F808-412E-9E61-39EB4703EB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41E1D09C-3116-409D-9F2A-8E118FDFC13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C42CEB64-ACD6-47A4-8C2C-625073C0312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dLbl>
              <c:idx val="15"/>
              <c:tx>
                <c:rich>
                  <a:bodyPr/>
                  <a:lstStyle/>
                  <a:p>
                    <a:fld id="{ABA90B65-CE28-4B31-B145-60E911B3639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58B-4CEE-8E35-D999AA6A0328}"/>
                </c:ext>
              </c:extLst>
            </c:dLbl>
            <c:dLbl>
              <c:idx val="16"/>
              <c:tx>
                <c:rich>
                  <a:bodyPr/>
                  <a:lstStyle/>
                  <a:p>
                    <a:fld id="{944DB0F0-E5E2-44D5-BB06-27D0C1BEB8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138DE76B-743C-4A48-8344-12D4D17B060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351E8FBC-9B7D-4F28-9A8F-975E75B12B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5E641195-6122-4990-A4F4-6A17792237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399077A2-7907-4909-8F60-8E2E753F152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BA6ADBB1-E8F2-4F80-8514-12B63E4CEB3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dLbl>
              <c:idx val="22"/>
              <c:tx>
                <c:rich>
                  <a:bodyPr/>
                  <a:lstStyle/>
                  <a:p>
                    <a:fld id="{1E98D452-E1DC-463B-AD43-ADC59472D06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A58B-4CEE-8E35-D999AA6A0328}"/>
                </c:ext>
              </c:extLst>
            </c:dLbl>
            <c:dLbl>
              <c:idx val="23"/>
              <c:tx>
                <c:rich>
                  <a:bodyPr/>
                  <a:lstStyle/>
                  <a:p>
                    <a:fld id="{DA1B4BA8-DECD-4CC0-8423-7864B1A61F1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0.67</c:v>
                </c:pt>
                <c:pt idx="1">
                  <c:v>0.64</c:v>
                </c:pt>
                <c:pt idx="2">
                  <c:v>0.72</c:v>
                </c:pt>
                <c:pt idx="3">
                  <c:v>0.66</c:v>
                </c:pt>
                <c:pt idx="4">
                  <c:v>0.79</c:v>
                </c:pt>
                <c:pt idx="5">
                  <c:v>0.67</c:v>
                </c:pt>
                <c:pt idx="6">
                  <c:v>0.42</c:v>
                </c:pt>
                <c:pt idx="7">
                  <c:v>0.67</c:v>
                </c:pt>
                <c:pt idx="8">
                  <c:v>0.56000000000000005</c:v>
                </c:pt>
                <c:pt idx="9">
                  <c:v>0.54</c:v>
                </c:pt>
                <c:pt idx="10">
                  <c:v>0.49</c:v>
                </c:pt>
                <c:pt idx="11">
                  <c:v>0.69</c:v>
                </c:pt>
                <c:pt idx="12">
                  <c:v>0.59</c:v>
                </c:pt>
                <c:pt idx="13">
                  <c:v>0.53</c:v>
                </c:pt>
                <c:pt idx="14">
                  <c:v>0.51</c:v>
                </c:pt>
                <c:pt idx="15">
                  <c:v>0.74</c:v>
                </c:pt>
                <c:pt idx="16">
                  <c:v>0.56999999999999995</c:v>
                </c:pt>
                <c:pt idx="17">
                  <c:v>0.73</c:v>
                </c:pt>
                <c:pt idx="18">
                  <c:v>0.59</c:v>
                </c:pt>
                <c:pt idx="19">
                  <c:v>0.51</c:v>
                </c:pt>
                <c:pt idx="20">
                  <c:v>0.61</c:v>
                </c:pt>
                <c:pt idx="21">
                  <c:v>0.69</c:v>
                </c:pt>
                <c:pt idx="22">
                  <c:v>0.62</c:v>
                </c:pt>
                <c:pt idx="23">
                  <c:v>0.52</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5"/>
          <c:min val="-0.1"/>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noFill/>
              </a:ln>
              <a:effectLst/>
            </c:spPr>
          </c:marker>
          <c:dLbls>
            <c:dLbl>
              <c:idx val="0"/>
              <c:tx>
                <c:rich>
                  <a:bodyPr/>
                  <a:lstStyle/>
                  <a:p>
                    <a:fld id="{BA0A449C-D375-4A36-98C6-D61CFD8E2B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2FD-46FE-A2BC-2D80CD2E081E}"/>
                </c:ext>
              </c:extLst>
            </c:dLbl>
            <c:dLbl>
              <c:idx val="1"/>
              <c:tx>
                <c:rich>
                  <a:bodyPr/>
                  <a:lstStyle/>
                  <a:p>
                    <a:fld id="{EAEFA9FB-85AC-46D6-AAB7-4FED01B60F0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2FD-46FE-A2BC-2D80CD2E081E}"/>
                </c:ext>
              </c:extLst>
            </c:dLbl>
            <c:dLbl>
              <c:idx val="2"/>
              <c:tx>
                <c:rich>
                  <a:bodyPr/>
                  <a:lstStyle/>
                  <a:p>
                    <a:fld id="{E85604D1-4634-45C7-9935-F44A01304C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FD-46FE-A2BC-2D80CD2E081E}"/>
                </c:ext>
              </c:extLst>
            </c:dLbl>
            <c:dLbl>
              <c:idx val="3"/>
              <c:tx>
                <c:rich>
                  <a:bodyPr/>
                  <a:lstStyle/>
                  <a:p>
                    <a:fld id="{FF7A22D9-EE6F-46AF-B627-78A4FCA5C5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FD-46FE-A2BC-2D80CD2E081E}"/>
                </c:ext>
              </c:extLst>
            </c:dLbl>
            <c:dLbl>
              <c:idx val="4"/>
              <c:tx>
                <c:rich>
                  <a:bodyPr/>
                  <a:lstStyle/>
                  <a:p>
                    <a:fld id="{D3062556-1C6E-47DB-8834-28AEBE5196D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FD-46FE-A2BC-2D80CD2E081E}"/>
                </c:ext>
              </c:extLst>
            </c:dLbl>
            <c:dLbl>
              <c:idx val="5"/>
              <c:tx>
                <c:rich>
                  <a:bodyPr/>
                  <a:lstStyle/>
                  <a:p>
                    <a:fld id="{0CD82A77-9154-4119-9BB5-A960100C58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FD-46FE-A2BC-2D80CD2E081E}"/>
                </c:ext>
              </c:extLst>
            </c:dLbl>
            <c:dLbl>
              <c:idx val="6"/>
              <c:tx>
                <c:rich>
                  <a:bodyPr/>
                  <a:lstStyle/>
                  <a:p>
                    <a:fld id="{343C42A1-161E-4B5E-A4B6-D3711E8868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2FD-46FE-A2BC-2D80CD2E081E}"/>
                </c:ext>
              </c:extLst>
            </c:dLbl>
            <c:dLbl>
              <c:idx val="7"/>
              <c:tx>
                <c:rich>
                  <a:bodyPr/>
                  <a:lstStyle/>
                  <a:p>
                    <a:fld id="{7CB13141-6818-44A7-8613-4C8F3026D4C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2FD-46FE-A2BC-2D80CD2E081E}"/>
                </c:ext>
              </c:extLst>
            </c:dLbl>
            <c:dLbl>
              <c:idx val="8"/>
              <c:tx>
                <c:rich>
                  <a:bodyPr/>
                  <a:lstStyle/>
                  <a:p>
                    <a:fld id="{E6F44F21-0166-489E-BD40-A8042619EF1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2FD-46FE-A2BC-2D80CD2E081E}"/>
                </c:ext>
              </c:extLst>
            </c:dLbl>
            <c:dLbl>
              <c:idx val="9"/>
              <c:tx>
                <c:rich>
                  <a:bodyPr/>
                  <a:lstStyle/>
                  <a:p>
                    <a:fld id="{41C0FA27-1628-4977-9A3F-989336AD86F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2FD-46FE-A2BC-2D80CD2E081E}"/>
                </c:ext>
              </c:extLst>
            </c:dLbl>
            <c:dLbl>
              <c:idx val="10"/>
              <c:tx>
                <c:rich>
                  <a:bodyPr/>
                  <a:lstStyle/>
                  <a:p>
                    <a:fld id="{9DC1A8CB-F31F-4C0A-AB19-E004AC14547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2FD-46FE-A2BC-2D80CD2E081E}"/>
                </c:ext>
              </c:extLst>
            </c:dLbl>
            <c:dLbl>
              <c:idx val="11"/>
              <c:tx>
                <c:rich>
                  <a:bodyPr/>
                  <a:lstStyle/>
                  <a:p>
                    <a:fld id="{E6FCF039-3B0D-4ACD-B8F5-66ACEE4051F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2FD-46FE-A2BC-2D80CD2E081E}"/>
                </c:ext>
              </c:extLst>
            </c:dLbl>
            <c:dLbl>
              <c:idx val="12"/>
              <c:tx>
                <c:rich>
                  <a:bodyPr/>
                  <a:lstStyle/>
                  <a:p>
                    <a:fld id="{F51E7F85-8201-408C-8C7F-02CA3A2A708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2FD-46FE-A2BC-2D80CD2E081E}"/>
                </c:ext>
              </c:extLst>
            </c:dLbl>
            <c:dLbl>
              <c:idx val="13"/>
              <c:tx>
                <c:rich>
                  <a:bodyPr/>
                  <a:lstStyle/>
                  <a:p>
                    <a:fld id="{E5F8D7B1-5813-4B93-AC75-DECD5954E30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2FD-46FE-A2BC-2D80CD2E081E}"/>
                </c:ext>
              </c:extLst>
            </c:dLbl>
            <c:dLbl>
              <c:idx val="14"/>
              <c:tx>
                <c:rich>
                  <a:bodyPr/>
                  <a:lstStyle/>
                  <a:p>
                    <a:fld id="{CDBC981C-A663-4478-8C99-EF306593057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2FD-46FE-A2BC-2D80CD2E081E}"/>
                </c:ext>
              </c:extLst>
            </c:dLbl>
            <c:dLbl>
              <c:idx val="15"/>
              <c:tx>
                <c:rich>
                  <a:bodyPr/>
                  <a:lstStyle/>
                  <a:p>
                    <a:fld id="{0086F57C-F24B-4172-9B3F-0D0499FF4FF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2FD-46FE-A2BC-2D80CD2E081E}"/>
                </c:ext>
              </c:extLst>
            </c:dLbl>
            <c:dLbl>
              <c:idx val="16"/>
              <c:tx>
                <c:rich>
                  <a:bodyPr/>
                  <a:lstStyle/>
                  <a:p>
                    <a:fld id="{31F53121-A109-42D6-93D5-563BD49CAE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2FD-46FE-A2BC-2D80CD2E081E}"/>
                </c:ext>
              </c:extLst>
            </c:dLbl>
            <c:dLbl>
              <c:idx val="17"/>
              <c:tx>
                <c:rich>
                  <a:bodyPr/>
                  <a:lstStyle/>
                  <a:p>
                    <a:fld id="{0F2DE599-1061-42D8-A606-9C539352BB5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2FD-46FE-A2BC-2D80CD2E081E}"/>
                </c:ext>
              </c:extLst>
            </c:dLbl>
            <c:dLbl>
              <c:idx val="18"/>
              <c:tx>
                <c:rich>
                  <a:bodyPr/>
                  <a:lstStyle/>
                  <a:p>
                    <a:fld id="{2CC24105-DA4E-4192-872C-5BB2DA592A2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2FD-46FE-A2BC-2D80CD2E081E}"/>
                </c:ext>
              </c:extLst>
            </c:dLbl>
            <c:dLbl>
              <c:idx val="19"/>
              <c:tx>
                <c:rich>
                  <a:bodyPr/>
                  <a:lstStyle/>
                  <a:p>
                    <a:fld id="{AA267771-8E48-4C45-AC39-C6971EF63DE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2FD-46FE-A2BC-2D80CD2E081E}"/>
                </c:ext>
              </c:extLst>
            </c:dLbl>
            <c:dLbl>
              <c:idx val="20"/>
              <c:tx>
                <c:rich>
                  <a:bodyPr/>
                  <a:lstStyle/>
                  <a:p>
                    <a:fld id="{F608854B-6E7B-4079-B2F7-B37C7C06433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32FD-46FE-A2BC-2D80CD2E081E}"/>
                </c:ext>
              </c:extLst>
            </c:dLbl>
            <c:dLbl>
              <c:idx val="21"/>
              <c:tx>
                <c:rich>
                  <a:bodyPr/>
                  <a:lstStyle/>
                  <a:p>
                    <a:fld id="{5D6AEDF1-F2C8-44AF-AFBF-64BC10EC70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32FD-46FE-A2BC-2D80CD2E081E}"/>
                </c:ext>
              </c:extLst>
            </c:dLbl>
            <c:dLbl>
              <c:idx val="22"/>
              <c:tx>
                <c:rich>
                  <a:bodyPr/>
                  <a:lstStyle/>
                  <a:p>
                    <a:fld id="{2D54AACE-8792-4B7F-9568-B9C716FD778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32FD-46FE-A2BC-2D80CD2E081E}"/>
                </c:ext>
              </c:extLst>
            </c:dLbl>
            <c:dLbl>
              <c:idx val="23"/>
              <c:tx>
                <c:rich>
                  <a:bodyPr/>
                  <a:lstStyle/>
                  <a:p>
                    <a:fld id="{BB5DD301-23B0-4A8A-9DCB-E3EF9D2462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32FD-46FE-A2BC-2D80CD2E081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0.8</c:v>
                </c:pt>
                <c:pt idx="1">
                  <c:v>0.77</c:v>
                </c:pt>
                <c:pt idx="2">
                  <c:v>0.8</c:v>
                </c:pt>
                <c:pt idx="3">
                  <c:v>0.73</c:v>
                </c:pt>
                <c:pt idx="4">
                  <c:v>0.89</c:v>
                </c:pt>
                <c:pt idx="5">
                  <c:v>0.8</c:v>
                </c:pt>
                <c:pt idx="6">
                  <c:v>0.55000000000000004</c:v>
                </c:pt>
                <c:pt idx="7">
                  <c:v>0.76</c:v>
                </c:pt>
                <c:pt idx="8">
                  <c:v>0.68</c:v>
                </c:pt>
                <c:pt idx="9">
                  <c:v>0.63</c:v>
                </c:pt>
                <c:pt idx="10">
                  <c:v>0.56999999999999995</c:v>
                </c:pt>
                <c:pt idx="11">
                  <c:v>0.8</c:v>
                </c:pt>
                <c:pt idx="12">
                  <c:v>0.74</c:v>
                </c:pt>
                <c:pt idx="13">
                  <c:v>0.65</c:v>
                </c:pt>
                <c:pt idx="14">
                  <c:v>0.63</c:v>
                </c:pt>
                <c:pt idx="15">
                  <c:v>0.8</c:v>
                </c:pt>
                <c:pt idx="16">
                  <c:v>0.75</c:v>
                </c:pt>
                <c:pt idx="17">
                  <c:v>0.89</c:v>
                </c:pt>
                <c:pt idx="18">
                  <c:v>0.65</c:v>
                </c:pt>
                <c:pt idx="19">
                  <c:v>0.59</c:v>
                </c:pt>
                <c:pt idx="20">
                  <c:v>0.65</c:v>
                </c:pt>
                <c:pt idx="21">
                  <c:v>0.76</c:v>
                </c:pt>
                <c:pt idx="22">
                  <c:v>0.75</c:v>
                </c:pt>
                <c:pt idx="23">
                  <c:v>0.63</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32FD-46FE-A2BC-2D80CD2E081E}"/>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5"/>
          <c:min val="-1.5"/>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noFill/>
              </a:ln>
              <a:effectLst/>
            </c:spPr>
          </c:marker>
          <c:dLbls>
            <c:dLbl>
              <c:idx val="0"/>
              <c:tx>
                <c:rich>
                  <a:bodyPr/>
                  <a:lstStyle/>
                  <a:p>
                    <a:fld id="{F549433C-28F5-4F37-9046-4DCEBE61DBD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26A-4B36-BFA5-AFD405EFF4AC}"/>
                </c:ext>
              </c:extLst>
            </c:dLbl>
            <c:dLbl>
              <c:idx val="1"/>
              <c:tx>
                <c:rich>
                  <a:bodyPr/>
                  <a:lstStyle/>
                  <a:p>
                    <a:fld id="{6061BAAB-CAF2-4EBC-A319-799F18D229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26A-4B36-BFA5-AFD405EFF4AC}"/>
                </c:ext>
              </c:extLst>
            </c:dLbl>
            <c:dLbl>
              <c:idx val="2"/>
              <c:tx>
                <c:rich>
                  <a:bodyPr/>
                  <a:lstStyle/>
                  <a:p>
                    <a:fld id="{16EFC169-92DB-4233-84B2-D085DAE5707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26A-4B36-BFA5-AFD405EFF4AC}"/>
                </c:ext>
              </c:extLst>
            </c:dLbl>
            <c:dLbl>
              <c:idx val="3"/>
              <c:tx>
                <c:rich>
                  <a:bodyPr/>
                  <a:lstStyle/>
                  <a:p>
                    <a:fld id="{B9497BEF-B248-4E65-8F3E-D2CAF0F0202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26A-4B36-BFA5-AFD405EFF4AC}"/>
                </c:ext>
              </c:extLst>
            </c:dLbl>
            <c:dLbl>
              <c:idx val="4"/>
              <c:tx>
                <c:rich>
                  <a:bodyPr/>
                  <a:lstStyle/>
                  <a:p>
                    <a:fld id="{667E884E-565D-4C53-8AC1-101FC1D6D6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26A-4B36-BFA5-AFD405EFF4AC}"/>
                </c:ext>
              </c:extLst>
            </c:dLbl>
            <c:dLbl>
              <c:idx val="5"/>
              <c:tx>
                <c:rich>
                  <a:bodyPr/>
                  <a:lstStyle/>
                  <a:p>
                    <a:fld id="{485E17C9-A908-47B3-8616-7F1F7D20E16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26A-4B36-BFA5-AFD405EFF4AC}"/>
                </c:ext>
              </c:extLst>
            </c:dLbl>
            <c:dLbl>
              <c:idx val="6"/>
              <c:tx>
                <c:rich>
                  <a:bodyPr/>
                  <a:lstStyle/>
                  <a:p>
                    <a:fld id="{55574C22-998B-4481-A25F-A7F000E133E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26A-4B36-BFA5-AFD405EFF4AC}"/>
                </c:ext>
              </c:extLst>
            </c:dLbl>
            <c:dLbl>
              <c:idx val="7"/>
              <c:tx>
                <c:rich>
                  <a:bodyPr/>
                  <a:lstStyle/>
                  <a:p>
                    <a:fld id="{EE041B4C-DA66-4690-B581-74E15DCB3AF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26A-4B36-BFA5-AFD405EFF4AC}"/>
                </c:ext>
              </c:extLst>
            </c:dLbl>
            <c:dLbl>
              <c:idx val="8"/>
              <c:tx>
                <c:rich>
                  <a:bodyPr/>
                  <a:lstStyle/>
                  <a:p>
                    <a:fld id="{0679FA18-67D9-47D1-91A5-A6AF2ECEB9C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26A-4B36-BFA5-AFD405EFF4AC}"/>
                </c:ext>
              </c:extLst>
            </c:dLbl>
            <c:dLbl>
              <c:idx val="9"/>
              <c:tx>
                <c:rich>
                  <a:bodyPr/>
                  <a:lstStyle/>
                  <a:p>
                    <a:fld id="{31A4DA86-2584-4C9E-9B2E-CE53B95D27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26A-4B36-BFA5-AFD405EFF4AC}"/>
                </c:ext>
              </c:extLst>
            </c:dLbl>
            <c:dLbl>
              <c:idx val="10"/>
              <c:tx>
                <c:rich>
                  <a:bodyPr/>
                  <a:lstStyle/>
                  <a:p>
                    <a:fld id="{4976AACE-2E39-4DA3-9A2B-9A27C0ED80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26A-4B36-BFA5-AFD405EFF4AC}"/>
                </c:ext>
              </c:extLst>
            </c:dLbl>
            <c:dLbl>
              <c:idx val="11"/>
              <c:tx>
                <c:rich>
                  <a:bodyPr/>
                  <a:lstStyle/>
                  <a:p>
                    <a:fld id="{D33854B4-FE22-4451-A740-C1A5CDAADF3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26A-4B36-BFA5-AFD405EFF4AC}"/>
                </c:ext>
              </c:extLst>
            </c:dLbl>
            <c:dLbl>
              <c:idx val="12"/>
              <c:tx>
                <c:rich>
                  <a:bodyPr/>
                  <a:lstStyle/>
                  <a:p>
                    <a:fld id="{36E30745-A123-46FA-9FA0-23CEA425CE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26A-4B36-BFA5-AFD405EFF4AC}"/>
                </c:ext>
              </c:extLst>
            </c:dLbl>
            <c:dLbl>
              <c:idx val="13"/>
              <c:tx>
                <c:rich>
                  <a:bodyPr/>
                  <a:lstStyle/>
                  <a:p>
                    <a:fld id="{D4A1EC6A-7C47-45E8-8B08-880CFCAFD3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26A-4B36-BFA5-AFD405EFF4AC}"/>
                </c:ext>
              </c:extLst>
            </c:dLbl>
            <c:dLbl>
              <c:idx val="14"/>
              <c:tx>
                <c:rich>
                  <a:bodyPr/>
                  <a:lstStyle/>
                  <a:p>
                    <a:fld id="{05D869FC-5297-48E4-89F3-65F97115C8E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26A-4B36-BFA5-AFD405EFF4AC}"/>
                </c:ext>
              </c:extLst>
            </c:dLbl>
            <c:dLbl>
              <c:idx val="15"/>
              <c:tx>
                <c:rich>
                  <a:bodyPr/>
                  <a:lstStyle/>
                  <a:p>
                    <a:fld id="{AB4A68A5-91BD-412F-B709-19FE75E5058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26A-4B36-BFA5-AFD405EFF4AC}"/>
                </c:ext>
              </c:extLst>
            </c:dLbl>
            <c:dLbl>
              <c:idx val="16"/>
              <c:tx>
                <c:rich>
                  <a:bodyPr/>
                  <a:lstStyle/>
                  <a:p>
                    <a:fld id="{623E902D-E75F-401F-A146-E4B9F69D6E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26A-4B36-BFA5-AFD405EFF4AC}"/>
                </c:ext>
              </c:extLst>
            </c:dLbl>
            <c:dLbl>
              <c:idx val="17"/>
              <c:tx>
                <c:rich>
                  <a:bodyPr/>
                  <a:lstStyle/>
                  <a:p>
                    <a:fld id="{A5453C15-373D-462E-8956-CA21477773F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26A-4B36-BFA5-AFD405EFF4AC}"/>
                </c:ext>
              </c:extLst>
            </c:dLbl>
            <c:dLbl>
              <c:idx val="18"/>
              <c:tx>
                <c:rich>
                  <a:bodyPr/>
                  <a:lstStyle/>
                  <a:p>
                    <a:fld id="{8A5DC2C2-3D72-40A7-88A5-A933A71A8A8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26A-4B36-BFA5-AFD405EFF4AC}"/>
                </c:ext>
              </c:extLst>
            </c:dLbl>
            <c:dLbl>
              <c:idx val="19"/>
              <c:tx>
                <c:rich>
                  <a:bodyPr/>
                  <a:lstStyle/>
                  <a:p>
                    <a:fld id="{ECF04C41-5FAB-4849-9441-7BF4CA854D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26A-4B36-BFA5-AFD405EFF4AC}"/>
                </c:ext>
              </c:extLst>
            </c:dLbl>
            <c:dLbl>
              <c:idx val="20"/>
              <c:tx>
                <c:rich>
                  <a:bodyPr/>
                  <a:lstStyle/>
                  <a:p>
                    <a:fld id="{8450C3AD-75DB-4EBB-B8D4-4D3E810314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26A-4B36-BFA5-AFD405EFF4AC}"/>
                </c:ext>
              </c:extLst>
            </c:dLbl>
            <c:dLbl>
              <c:idx val="21"/>
              <c:tx>
                <c:rich>
                  <a:bodyPr/>
                  <a:lstStyle/>
                  <a:p>
                    <a:fld id="{C26F662B-AB96-4012-8CA2-F637B1FF45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26A-4B36-BFA5-AFD405EFF4AC}"/>
                </c:ext>
              </c:extLst>
            </c:dLbl>
            <c:dLbl>
              <c:idx val="22"/>
              <c:tx>
                <c:rich>
                  <a:bodyPr/>
                  <a:lstStyle/>
                  <a:p>
                    <a:fld id="{CC17BD51-8540-4D71-A852-EC5B9B0BF09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26A-4B36-BFA5-AFD405EFF4AC}"/>
                </c:ext>
              </c:extLst>
            </c:dLbl>
            <c:dLbl>
              <c:idx val="23"/>
              <c:tx>
                <c:rich>
                  <a:bodyPr/>
                  <a:lstStyle/>
                  <a:p>
                    <a:fld id="{CF9528A3-05B1-46C0-8C94-B4D90164D92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26A-4B36-BFA5-AFD405EFF4A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0.76</c:v>
                </c:pt>
                <c:pt idx="1">
                  <c:v>0.76</c:v>
                </c:pt>
                <c:pt idx="2">
                  <c:v>0.82</c:v>
                </c:pt>
                <c:pt idx="3">
                  <c:v>0.73</c:v>
                </c:pt>
                <c:pt idx="4">
                  <c:v>0.86</c:v>
                </c:pt>
                <c:pt idx="5">
                  <c:v>0.69</c:v>
                </c:pt>
                <c:pt idx="6">
                  <c:v>0.49</c:v>
                </c:pt>
                <c:pt idx="7">
                  <c:v>0.76</c:v>
                </c:pt>
                <c:pt idx="8">
                  <c:v>0.67</c:v>
                </c:pt>
                <c:pt idx="9">
                  <c:v>0.6</c:v>
                </c:pt>
                <c:pt idx="10">
                  <c:v>0.57999999999999996</c:v>
                </c:pt>
                <c:pt idx="11">
                  <c:v>0.77</c:v>
                </c:pt>
                <c:pt idx="12">
                  <c:v>0.7</c:v>
                </c:pt>
                <c:pt idx="13">
                  <c:v>0.56999999999999995</c:v>
                </c:pt>
                <c:pt idx="14">
                  <c:v>0.55000000000000004</c:v>
                </c:pt>
                <c:pt idx="15">
                  <c:v>0.79</c:v>
                </c:pt>
                <c:pt idx="16">
                  <c:v>0.69</c:v>
                </c:pt>
                <c:pt idx="17">
                  <c:v>0.84</c:v>
                </c:pt>
                <c:pt idx="18">
                  <c:v>0.68</c:v>
                </c:pt>
                <c:pt idx="19">
                  <c:v>0.59</c:v>
                </c:pt>
                <c:pt idx="20">
                  <c:v>0.54</c:v>
                </c:pt>
                <c:pt idx="21">
                  <c:v>0.72</c:v>
                </c:pt>
                <c:pt idx="22">
                  <c:v>0.76</c:v>
                </c:pt>
                <c:pt idx="23">
                  <c:v>0.63</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E26A-4B36-BFA5-AFD405EFF4AC}"/>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1"/>
        <c:axPos val="b"/>
        <c:numFmt formatCode="0%" sourceLinked="1"/>
        <c:majorTickMark val="none"/>
        <c:minorTickMark val="none"/>
        <c:tickLblPos val="none"/>
        <c:crossAx val="1377441184"/>
        <c:crossesAt val="0"/>
        <c:crossBetween val="midCat"/>
      </c:valAx>
      <c:valAx>
        <c:axId val="1377441184"/>
        <c:scaling>
          <c:orientation val="minMax"/>
          <c:max val="1.5"/>
          <c:min val="-1.5"/>
        </c:scaling>
        <c:delete val="1"/>
        <c:axPos val="l"/>
        <c:numFmt formatCode="General" sourceLinked="1"/>
        <c:majorTickMark val="out"/>
        <c:minorTickMark val="none"/>
        <c:tickLblPos val="nextTo"/>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8F81A285-E7C8-48A9-8C80-6361D75FB1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7D6-40A3-9013-4AC3F65C35FD}"/>
                </c:ext>
              </c:extLst>
            </c:dLbl>
            <c:dLbl>
              <c:idx val="1"/>
              <c:tx>
                <c:rich>
                  <a:bodyPr/>
                  <a:lstStyle/>
                  <a:p>
                    <a:fld id="{F0380CFA-2EAF-42CF-AFA6-D774016C9A5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7D6-40A3-9013-4AC3F65C35FD}"/>
                </c:ext>
              </c:extLst>
            </c:dLbl>
            <c:dLbl>
              <c:idx val="2"/>
              <c:tx>
                <c:rich>
                  <a:bodyPr/>
                  <a:lstStyle/>
                  <a:p>
                    <a:fld id="{69323271-CD3D-4145-8BE1-44A6E7C0218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7D6-40A3-9013-4AC3F65C35FD}"/>
                </c:ext>
              </c:extLst>
            </c:dLbl>
            <c:dLbl>
              <c:idx val="3"/>
              <c:tx>
                <c:rich>
                  <a:bodyPr/>
                  <a:lstStyle/>
                  <a:p>
                    <a:fld id="{DA183A0F-EF49-461A-9869-8919A7DC3ED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7D6-40A3-9013-4AC3F65C35FD}"/>
                </c:ext>
              </c:extLst>
            </c:dLbl>
            <c:dLbl>
              <c:idx val="4"/>
              <c:tx>
                <c:rich>
                  <a:bodyPr/>
                  <a:lstStyle/>
                  <a:p>
                    <a:fld id="{CAE2246A-8962-43DA-8C7A-F26559C0BFA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7D6-40A3-9013-4AC3F65C35FD}"/>
                </c:ext>
              </c:extLst>
            </c:dLbl>
            <c:dLbl>
              <c:idx val="5"/>
              <c:tx>
                <c:rich>
                  <a:bodyPr/>
                  <a:lstStyle/>
                  <a:p>
                    <a:fld id="{CC5F666E-B64E-4AAD-B3E9-3DA61204A1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7D6-40A3-9013-4AC3F65C35FD}"/>
                </c:ext>
              </c:extLst>
            </c:dLbl>
            <c:dLbl>
              <c:idx val="6"/>
              <c:tx>
                <c:rich>
                  <a:bodyPr/>
                  <a:lstStyle/>
                  <a:p>
                    <a:fld id="{401ADCBA-0EA4-4701-AFA4-63506446E6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7D6-40A3-9013-4AC3F65C35FD}"/>
                </c:ext>
              </c:extLst>
            </c:dLbl>
            <c:dLbl>
              <c:idx val="7"/>
              <c:tx>
                <c:rich>
                  <a:bodyPr/>
                  <a:lstStyle/>
                  <a:p>
                    <a:fld id="{773D632A-CDA6-4A6E-A323-ED827DAF6A3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7D6-40A3-9013-4AC3F65C35FD}"/>
                </c:ext>
              </c:extLst>
            </c:dLbl>
            <c:dLbl>
              <c:idx val="8"/>
              <c:tx>
                <c:rich>
                  <a:bodyPr/>
                  <a:lstStyle/>
                  <a:p>
                    <a:fld id="{2566E09E-0BC4-4734-B7D5-90AE3ABBD71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7D6-40A3-9013-4AC3F65C35FD}"/>
                </c:ext>
              </c:extLst>
            </c:dLbl>
            <c:dLbl>
              <c:idx val="9"/>
              <c:tx>
                <c:rich>
                  <a:bodyPr/>
                  <a:lstStyle/>
                  <a:p>
                    <a:fld id="{50CB50CA-71F3-4038-AFF4-7CBDC6AF5D1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7D6-40A3-9013-4AC3F65C35FD}"/>
                </c:ext>
              </c:extLst>
            </c:dLbl>
            <c:dLbl>
              <c:idx val="10"/>
              <c:tx>
                <c:rich>
                  <a:bodyPr/>
                  <a:lstStyle/>
                  <a:p>
                    <a:fld id="{9F7F849C-5085-45E9-9912-84D24432503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7D6-40A3-9013-4AC3F65C35FD}"/>
                </c:ext>
              </c:extLst>
            </c:dLbl>
            <c:dLbl>
              <c:idx val="11"/>
              <c:tx>
                <c:rich>
                  <a:bodyPr/>
                  <a:lstStyle/>
                  <a:p>
                    <a:fld id="{805C1D1C-EFF9-464A-8526-D6D5FCD5E17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7D6-40A3-9013-4AC3F65C35FD}"/>
                </c:ext>
              </c:extLst>
            </c:dLbl>
            <c:dLbl>
              <c:idx val="12"/>
              <c:tx>
                <c:rich>
                  <a:bodyPr/>
                  <a:lstStyle/>
                  <a:p>
                    <a:fld id="{882AE1BD-608C-4B55-8D9C-32B89EF20DE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7D6-40A3-9013-4AC3F65C35FD}"/>
                </c:ext>
              </c:extLst>
            </c:dLbl>
            <c:dLbl>
              <c:idx val="13"/>
              <c:tx>
                <c:rich>
                  <a:bodyPr/>
                  <a:lstStyle/>
                  <a:p>
                    <a:fld id="{342E9D86-FB5B-4ED3-AC2E-050DD4B05E2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7D6-40A3-9013-4AC3F65C35FD}"/>
                </c:ext>
              </c:extLst>
            </c:dLbl>
            <c:dLbl>
              <c:idx val="14"/>
              <c:tx>
                <c:rich>
                  <a:bodyPr/>
                  <a:lstStyle/>
                  <a:p>
                    <a:fld id="{509A1AFA-AAFF-42D1-B229-BD55FC1EFD2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7D6-40A3-9013-4AC3F65C35FD}"/>
                </c:ext>
              </c:extLst>
            </c:dLbl>
            <c:dLbl>
              <c:idx val="15"/>
              <c:tx>
                <c:rich>
                  <a:bodyPr/>
                  <a:lstStyle/>
                  <a:p>
                    <a:fld id="{3E5F7611-8A79-4CE1-A18D-A569B1634E5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7D6-40A3-9013-4AC3F65C35FD}"/>
                </c:ext>
              </c:extLst>
            </c:dLbl>
            <c:dLbl>
              <c:idx val="16"/>
              <c:tx>
                <c:rich>
                  <a:bodyPr/>
                  <a:lstStyle/>
                  <a:p>
                    <a:fld id="{C33B1FC1-31FB-4BA5-971D-B67C3DCDA30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7D6-40A3-9013-4AC3F65C35FD}"/>
                </c:ext>
              </c:extLst>
            </c:dLbl>
            <c:dLbl>
              <c:idx val="17"/>
              <c:tx>
                <c:rich>
                  <a:bodyPr/>
                  <a:lstStyle/>
                  <a:p>
                    <a:fld id="{E611BAB0-9C4D-4D20-A092-3DDF8FFDBFF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7D6-40A3-9013-4AC3F65C35FD}"/>
                </c:ext>
              </c:extLst>
            </c:dLbl>
            <c:dLbl>
              <c:idx val="18"/>
              <c:tx>
                <c:rich>
                  <a:bodyPr/>
                  <a:lstStyle/>
                  <a:p>
                    <a:fld id="{CC72C69E-4ACB-418F-B739-F8DDD8B284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7D6-40A3-9013-4AC3F65C35FD}"/>
                </c:ext>
              </c:extLst>
            </c:dLbl>
            <c:dLbl>
              <c:idx val="19"/>
              <c:tx>
                <c:rich>
                  <a:bodyPr/>
                  <a:lstStyle/>
                  <a:p>
                    <a:fld id="{713250EC-C939-4BBC-8114-3F95A46E1F5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7D6-40A3-9013-4AC3F65C35FD}"/>
                </c:ext>
              </c:extLst>
            </c:dLbl>
            <c:dLbl>
              <c:idx val="20"/>
              <c:tx>
                <c:rich>
                  <a:bodyPr/>
                  <a:lstStyle/>
                  <a:p>
                    <a:fld id="{4A9DE85E-4196-47C8-8D19-438B8E6B7F6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7D6-40A3-9013-4AC3F65C35FD}"/>
                </c:ext>
              </c:extLst>
            </c:dLbl>
            <c:dLbl>
              <c:idx val="21"/>
              <c:tx>
                <c:rich>
                  <a:bodyPr/>
                  <a:lstStyle/>
                  <a:p>
                    <a:fld id="{B8DF8A96-97DF-4CA2-8F50-60D909DA33F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7D6-40A3-9013-4AC3F65C35FD}"/>
                </c:ext>
              </c:extLst>
            </c:dLbl>
            <c:dLbl>
              <c:idx val="22"/>
              <c:tx>
                <c:rich>
                  <a:bodyPr/>
                  <a:lstStyle/>
                  <a:p>
                    <a:fld id="{F73ED904-4794-4EDA-B8E9-47905C410B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7D6-40A3-9013-4AC3F65C35FD}"/>
                </c:ext>
              </c:extLst>
            </c:dLbl>
            <c:dLbl>
              <c:idx val="23"/>
              <c:tx>
                <c:rich>
                  <a:bodyPr/>
                  <a:lstStyle/>
                  <a:p>
                    <a:fld id="{6265EE82-4BDE-4A5C-938B-6BE097C3FB1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7D6-40A3-9013-4AC3F65C35F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0.67</c:v>
                </c:pt>
                <c:pt idx="1">
                  <c:v>0.64</c:v>
                </c:pt>
                <c:pt idx="2">
                  <c:v>0.72</c:v>
                </c:pt>
                <c:pt idx="3">
                  <c:v>0.66</c:v>
                </c:pt>
                <c:pt idx="4">
                  <c:v>0.79</c:v>
                </c:pt>
                <c:pt idx="5">
                  <c:v>0.67</c:v>
                </c:pt>
                <c:pt idx="6">
                  <c:v>0.42</c:v>
                </c:pt>
                <c:pt idx="7">
                  <c:v>0.67</c:v>
                </c:pt>
                <c:pt idx="8">
                  <c:v>0.56000000000000005</c:v>
                </c:pt>
                <c:pt idx="9">
                  <c:v>0.54</c:v>
                </c:pt>
                <c:pt idx="10">
                  <c:v>0.49</c:v>
                </c:pt>
                <c:pt idx="11">
                  <c:v>0.69</c:v>
                </c:pt>
                <c:pt idx="12">
                  <c:v>0.59</c:v>
                </c:pt>
                <c:pt idx="13">
                  <c:v>0.53</c:v>
                </c:pt>
                <c:pt idx="14">
                  <c:v>0.51</c:v>
                </c:pt>
                <c:pt idx="15">
                  <c:v>0.74</c:v>
                </c:pt>
                <c:pt idx="16">
                  <c:v>0.56999999999999995</c:v>
                </c:pt>
                <c:pt idx="17">
                  <c:v>0.73</c:v>
                </c:pt>
                <c:pt idx="18">
                  <c:v>0.59</c:v>
                </c:pt>
                <c:pt idx="19">
                  <c:v>0.51</c:v>
                </c:pt>
                <c:pt idx="20">
                  <c:v>0.61</c:v>
                </c:pt>
                <c:pt idx="21">
                  <c:v>0.69</c:v>
                </c:pt>
                <c:pt idx="22">
                  <c:v>0.62</c:v>
                </c:pt>
                <c:pt idx="23">
                  <c:v>0.52</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17D6-40A3-9013-4AC3F65C35FD}"/>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1"/>
        <c:axPos val="b"/>
        <c:numFmt formatCode="0%" sourceLinked="1"/>
        <c:majorTickMark val="none"/>
        <c:minorTickMark val="none"/>
        <c:tickLblPos val="none"/>
        <c:crossAx val="1377441184"/>
        <c:crossesAt val="0"/>
        <c:crossBetween val="midCat"/>
      </c:valAx>
      <c:valAx>
        <c:axId val="1377441184"/>
        <c:scaling>
          <c:orientation val="minMax"/>
          <c:max val="1.5"/>
          <c:min val="-1.5"/>
        </c:scaling>
        <c:delete val="1"/>
        <c:axPos val="l"/>
        <c:numFmt formatCode="General" sourceLinked="1"/>
        <c:majorTickMark val="out"/>
        <c:minorTickMark val="none"/>
        <c:tickLblPos val="nextTo"/>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446860104019E-2"/>
          <c:y val="0"/>
          <c:w val="0.88415705236098785"/>
          <c:h val="0.97027053186317325"/>
        </c:manualLayout>
      </c:layout>
      <c:barChart>
        <c:barDir val="bar"/>
        <c:grouping val="clustered"/>
        <c:varyColors val="0"/>
        <c:ser>
          <c:idx val="2"/>
          <c:order val="0"/>
          <c:tx>
            <c:strRef>
              <c:f>Sheet1!$B$1</c:f>
              <c:strCache>
                <c:ptCount val="1"/>
                <c:pt idx="0">
                  <c:v>Flashy Tech Adopters</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View accurate/updated info about a provider</c:v>
                </c:pt>
                <c:pt idx="1">
                  <c:v>Identify which doctors are in vs out of network</c:v>
                </c:pt>
                <c:pt idx="2">
                  <c:v>See a list of providers relevant to needs</c:v>
                </c:pt>
                <c:pt idx="3">
                  <c:v>Understand my total cost for an upcoming visit</c:v>
                </c:pt>
                <c:pt idx="4">
                  <c:v>Confirm a provider meets my specific needs</c:v>
                </c:pt>
                <c:pt idx="5">
                  <c:v>Compare providers on qualities that matter most</c:v>
                </c:pt>
                <c:pt idx="6">
                  <c:v>Identify which providers are accepting new patients</c:v>
                </c:pt>
                <c:pt idx="7">
                  <c:v>Find the right provider</c:v>
                </c:pt>
                <c:pt idx="8">
                  <c:v>Review provider's background to determine fit</c:v>
                </c:pt>
                <c:pt idx="9">
                  <c:v>Find in-network urgent care/ER providers</c:v>
                </c:pt>
                <c:pt idx="10">
                  <c:v>Access provider's contact info</c:v>
                </c:pt>
                <c:pt idx="11">
                  <c:v>Denote the providers I am interested in to find later</c:v>
                </c:pt>
                <c:pt idx="12">
                  <c:v>See distance of provider's office from home/office</c:v>
                </c:pt>
                <c:pt idx="13">
                  <c:v>Review others' experiences with the provider</c:v>
                </c:pt>
                <c:pt idx="14">
                  <c:v>See a list of providers when out of state</c:v>
                </c:pt>
              </c:strCache>
            </c:strRef>
          </c:cat>
          <c: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val>
          <c:extLst>
            <c:ext xmlns:c16="http://schemas.microsoft.com/office/drawing/2014/chart" uri="{C3380CC4-5D6E-409C-BE32-E72D297353CC}">
              <c16:uniqueId val="{00000000-BBAF-4B7F-BA5A-B3370961B530}"/>
            </c:ext>
          </c:extLst>
        </c:ser>
        <c:dLbls>
          <c:showLegendKey val="0"/>
          <c:showVal val="0"/>
          <c:showCatName val="0"/>
          <c:showSerName val="0"/>
          <c:showPercent val="0"/>
          <c:showBubbleSize val="0"/>
        </c:dLbls>
        <c:gapWidth val="46"/>
        <c:axId val="-467575600"/>
        <c:axId val="-467568528"/>
      </c:barChart>
      <c:catAx>
        <c:axId val="-467575600"/>
        <c:scaling>
          <c:orientation val="maxMin"/>
        </c:scaling>
        <c:delete val="1"/>
        <c:axPos val="l"/>
        <c:numFmt formatCode="General" sourceLinked="1"/>
        <c:majorTickMark val="none"/>
        <c:minorTickMark val="none"/>
        <c:tickLblPos val="low"/>
        <c:crossAx val="-467568528"/>
        <c:crosses val="autoZero"/>
        <c:auto val="1"/>
        <c:lblAlgn val="ctr"/>
        <c:lblOffset val="100"/>
        <c:tickLblSkip val="1"/>
        <c:noMultiLvlLbl val="0"/>
      </c:catAx>
      <c:valAx>
        <c:axId val="-467568528"/>
        <c:scaling>
          <c:orientation val="minMax"/>
        </c:scaling>
        <c:delete val="1"/>
        <c:axPos val="t"/>
        <c:numFmt formatCode="General" sourceLinked="1"/>
        <c:majorTickMark val="none"/>
        <c:minorTickMark val="none"/>
        <c:tickLblPos val="nextTo"/>
        <c:crossAx val="-46757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F5A3C276-C41C-469C-AC55-46E8656F0DE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607896C8-ED8E-44AF-A9FE-608905FF88C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19F23FCE-5BB2-48B7-AD9D-F6C8BB317F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E8E2A6B5-1560-49E0-91FC-3DA2CBC2342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EC03C3B5-B8EB-4853-AF31-1269D40C72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9FD3AC18-C01A-43FF-9F83-78252C3B38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4437B38A-B568-4F8E-8427-16B91E38C9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005EA40B-7BC5-4D2B-B513-7421E1BC1C7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C1C4CB9A-5FDA-4251-AFD4-B21F0DD1E2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C6AD454A-E41A-499E-A745-41BDA2A1D1D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FB29FAF2-6813-49D1-8EF5-2135D4985B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FD08B992-C424-4237-BC76-A4AF17A389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BBF4DC4A-B0F1-46B4-BC84-6A6B16CBE41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CA47396C-8E4C-46DC-8C1B-6CF904D410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459FAEFA-0CE3-4441-A199-18862B74720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0.75</c:v>
                </c:pt>
                <c:pt idx="1">
                  <c:v>0.78</c:v>
                </c:pt>
                <c:pt idx="2">
                  <c:v>0.72</c:v>
                </c:pt>
                <c:pt idx="3">
                  <c:v>0.49</c:v>
                </c:pt>
                <c:pt idx="4">
                  <c:v>0.69</c:v>
                </c:pt>
                <c:pt idx="5">
                  <c:v>0.69</c:v>
                </c:pt>
                <c:pt idx="6">
                  <c:v>0.57999999999999996</c:v>
                </c:pt>
                <c:pt idx="7">
                  <c:v>0.56999999999999995</c:v>
                </c:pt>
                <c:pt idx="8">
                  <c:v>0.61</c:v>
                </c:pt>
                <c:pt idx="9">
                  <c:v>0.63</c:v>
                </c:pt>
                <c:pt idx="10">
                  <c:v>0.78</c:v>
                </c:pt>
                <c:pt idx="11">
                  <c:v>0.45</c:v>
                </c:pt>
                <c:pt idx="12">
                  <c:v>0.66</c:v>
                </c:pt>
                <c:pt idx="13">
                  <c:v>0.45</c:v>
                </c:pt>
                <c:pt idx="14">
                  <c:v>0.46</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Pt>
            <c:idx val="7"/>
            <c:marker>
              <c:symbol val="circle"/>
              <c:size val="20"/>
              <c:spPr>
                <a:solidFill>
                  <a:schemeClr val="bg1">
                    <a:lumMod val="10000"/>
                    <a:lumOff val="90000"/>
                  </a:schemeClr>
                </a:solidFill>
                <a:ln w="9525">
                  <a:noFill/>
                </a:ln>
                <a:effectLst/>
              </c:spPr>
            </c:marker>
            <c:bubble3D val="0"/>
            <c:extLst>
              <c:ext xmlns:c16="http://schemas.microsoft.com/office/drawing/2014/chart" uri="{C3380CC4-5D6E-409C-BE32-E72D297353CC}">
                <c16:uniqueId val="{00000007-A58B-4CEE-8E35-D999AA6A0328}"/>
              </c:ext>
            </c:extLst>
          </c:dPt>
          <c:dLbls>
            <c:dLbl>
              <c:idx val="0"/>
              <c:tx>
                <c:rich>
                  <a:bodyPr/>
                  <a:lstStyle/>
                  <a:p>
                    <a:fld id="{CCDA1864-7C50-492A-AD66-E8A6AF36048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2550D7E2-03E9-45EC-B502-09E45B7DFF9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C53D37A0-9325-46C0-8226-CB6E1D9F44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4CD30574-29FA-4F4A-A7FC-DEB397A354F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27477E6B-DB0F-4698-A156-8F379DF0922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98727A34-3942-4C95-8F96-5E507F66E8C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914E157C-754E-46A4-9018-40D832BA51C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7C0EE83A-E4BB-46D1-97FA-FEDE2DFF79B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F3784802-D6E8-48DE-8A02-641593ECFC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E093E78D-F325-4078-A388-D435AC10777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D6595FAD-0D9F-4D81-8584-E5910366F10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EAD24D02-7917-49E7-BDF2-82B6DC09A9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9AEDB67B-AEB8-472F-9375-39B267B462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B463B44C-0537-41CA-AD4F-FE24633066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D149A0D5-C0BD-4F53-AF3D-40AF871002E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0.75</c:v>
                </c:pt>
                <c:pt idx="1">
                  <c:v>0.78</c:v>
                </c:pt>
                <c:pt idx="2">
                  <c:v>0.72</c:v>
                </c:pt>
                <c:pt idx="3">
                  <c:v>0.49</c:v>
                </c:pt>
                <c:pt idx="4">
                  <c:v>0.69</c:v>
                </c:pt>
                <c:pt idx="5">
                  <c:v>0.69</c:v>
                </c:pt>
                <c:pt idx="6">
                  <c:v>0.57999999999999996</c:v>
                </c:pt>
                <c:pt idx="7">
                  <c:v>0.56999999999999995</c:v>
                </c:pt>
                <c:pt idx="8">
                  <c:v>0.61</c:v>
                </c:pt>
                <c:pt idx="9">
                  <c:v>0.63</c:v>
                </c:pt>
                <c:pt idx="10">
                  <c:v>0.78</c:v>
                </c:pt>
                <c:pt idx="11">
                  <c:v>0.45</c:v>
                </c:pt>
                <c:pt idx="12">
                  <c:v>0.66</c:v>
                </c:pt>
                <c:pt idx="13">
                  <c:v>0.45</c:v>
                </c:pt>
                <c:pt idx="14">
                  <c:v>0.46</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0.1"/>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solidFill>
                  <a:schemeClr val="accent2"/>
                </a:solidFill>
              </a:ln>
              <a:effectLst/>
            </c:spPr>
          </c:marker>
          <c:dLbls>
            <c:dLbl>
              <c:idx val="0"/>
              <c:tx>
                <c:rich>
                  <a:bodyPr/>
                  <a:lstStyle/>
                  <a:p>
                    <a:fld id="{DC41F181-BF7E-464C-8388-ED2230E2170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97F-48CF-9F84-68F441576E44}"/>
                </c:ext>
              </c:extLst>
            </c:dLbl>
            <c:dLbl>
              <c:idx val="1"/>
              <c:tx>
                <c:rich>
                  <a:bodyPr/>
                  <a:lstStyle/>
                  <a:p>
                    <a:fld id="{D0BDFC22-1268-4FF7-9C39-D7133929C95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97F-48CF-9F84-68F441576E44}"/>
                </c:ext>
              </c:extLst>
            </c:dLbl>
            <c:dLbl>
              <c:idx val="2"/>
              <c:tx>
                <c:rich>
                  <a:bodyPr/>
                  <a:lstStyle/>
                  <a:p>
                    <a:fld id="{C2FFE27E-77AA-46F2-9195-63F4BF9825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97F-48CF-9F84-68F441576E44}"/>
                </c:ext>
              </c:extLst>
            </c:dLbl>
            <c:dLbl>
              <c:idx val="3"/>
              <c:tx>
                <c:rich>
                  <a:bodyPr/>
                  <a:lstStyle/>
                  <a:p>
                    <a:fld id="{A8CE1B64-465B-45B8-9135-3C58492F16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97F-48CF-9F84-68F441576E44}"/>
                </c:ext>
              </c:extLst>
            </c:dLbl>
            <c:dLbl>
              <c:idx val="4"/>
              <c:tx>
                <c:rich>
                  <a:bodyPr/>
                  <a:lstStyle/>
                  <a:p>
                    <a:fld id="{A814D258-0405-4815-8464-E8DDBEE077B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97F-48CF-9F84-68F441576E44}"/>
                </c:ext>
              </c:extLst>
            </c:dLbl>
            <c:dLbl>
              <c:idx val="5"/>
              <c:tx>
                <c:rich>
                  <a:bodyPr/>
                  <a:lstStyle/>
                  <a:p>
                    <a:fld id="{855DFDD7-A46D-4C99-B78E-8C64FEE9EC1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97F-48CF-9F84-68F441576E44}"/>
                </c:ext>
              </c:extLst>
            </c:dLbl>
            <c:dLbl>
              <c:idx val="6"/>
              <c:tx>
                <c:rich>
                  <a:bodyPr/>
                  <a:lstStyle/>
                  <a:p>
                    <a:fld id="{259ACEB0-00BE-4380-845F-B57AB12691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97F-48CF-9F84-68F441576E44}"/>
                </c:ext>
              </c:extLst>
            </c:dLbl>
            <c:dLbl>
              <c:idx val="7"/>
              <c:tx>
                <c:rich>
                  <a:bodyPr/>
                  <a:lstStyle/>
                  <a:p>
                    <a:fld id="{8671BA21-FED1-447E-AB3E-A6AFFABAB39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97F-48CF-9F84-68F441576E44}"/>
                </c:ext>
              </c:extLst>
            </c:dLbl>
            <c:dLbl>
              <c:idx val="8"/>
              <c:tx>
                <c:rich>
                  <a:bodyPr/>
                  <a:lstStyle/>
                  <a:p>
                    <a:fld id="{F19FE40B-F941-493C-BD59-42D08279FE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97F-48CF-9F84-68F441576E44}"/>
                </c:ext>
              </c:extLst>
            </c:dLbl>
            <c:dLbl>
              <c:idx val="9"/>
              <c:tx>
                <c:rich>
                  <a:bodyPr/>
                  <a:lstStyle/>
                  <a:p>
                    <a:fld id="{15A761B7-F7D1-42AC-B96F-AF0418916C1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97F-48CF-9F84-68F441576E44}"/>
                </c:ext>
              </c:extLst>
            </c:dLbl>
            <c:dLbl>
              <c:idx val="10"/>
              <c:tx>
                <c:rich>
                  <a:bodyPr/>
                  <a:lstStyle/>
                  <a:p>
                    <a:fld id="{5BD14838-FB41-406B-9DDE-47912098DE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97F-48CF-9F84-68F441576E44}"/>
                </c:ext>
              </c:extLst>
            </c:dLbl>
            <c:dLbl>
              <c:idx val="11"/>
              <c:tx>
                <c:rich>
                  <a:bodyPr/>
                  <a:lstStyle/>
                  <a:p>
                    <a:fld id="{6201EA47-E682-4B52-9F3A-9EF44E0AFE9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97F-48CF-9F84-68F441576E44}"/>
                </c:ext>
              </c:extLst>
            </c:dLbl>
            <c:dLbl>
              <c:idx val="12"/>
              <c:tx>
                <c:rich>
                  <a:bodyPr/>
                  <a:lstStyle/>
                  <a:p>
                    <a:fld id="{9C12658D-0A69-4DAC-9F80-DCB8052E7DB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97F-48CF-9F84-68F441576E44}"/>
                </c:ext>
              </c:extLst>
            </c:dLbl>
            <c:dLbl>
              <c:idx val="13"/>
              <c:tx>
                <c:rich>
                  <a:bodyPr/>
                  <a:lstStyle/>
                  <a:p>
                    <a:fld id="{48DCEA28-3BAE-48DB-ABC1-0E0CAC6E2AB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97F-48CF-9F84-68F441576E44}"/>
                </c:ext>
              </c:extLst>
            </c:dLbl>
            <c:dLbl>
              <c:idx val="14"/>
              <c:tx>
                <c:rich>
                  <a:bodyPr/>
                  <a:lstStyle/>
                  <a:p>
                    <a:fld id="{EF30C6B2-CF8C-4C89-A071-27F933C6FB5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97F-48CF-9F84-68F441576E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0.8</c:v>
                </c:pt>
                <c:pt idx="1">
                  <c:v>0.83</c:v>
                </c:pt>
                <c:pt idx="2">
                  <c:v>0.81</c:v>
                </c:pt>
                <c:pt idx="3">
                  <c:v>0.62</c:v>
                </c:pt>
                <c:pt idx="4">
                  <c:v>0.74</c:v>
                </c:pt>
                <c:pt idx="5">
                  <c:v>0.77</c:v>
                </c:pt>
                <c:pt idx="6">
                  <c:v>0.72</c:v>
                </c:pt>
                <c:pt idx="7">
                  <c:v>0.7</c:v>
                </c:pt>
                <c:pt idx="8">
                  <c:v>0.68</c:v>
                </c:pt>
                <c:pt idx="9">
                  <c:v>0.77</c:v>
                </c:pt>
                <c:pt idx="10">
                  <c:v>0.86</c:v>
                </c:pt>
                <c:pt idx="11">
                  <c:v>0.59</c:v>
                </c:pt>
                <c:pt idx="12">
                  <c:v>0.83</c:v>
                </c:pt>
                <c:pt idx="13">
                  <c:v>0.52</c:v>
                </c:pt>
                <c:pt idx="14">
                  <c:v>0.53</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0F-F97F-48CF-9F84-68F441576E44}"/>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solidFill>
                  <a:schemeClr val="accent5"/>
                </a:solidFill>
              </a:ln>
              <a:effectLst/>
            </c:spPr>
          </c:marker>
          <c:dLbls>
            <c:dLbl>
              <c:idx val="0"/>
              <c:tx>
                <c:rich>
                  <a:bodyPr/>
                  <a:lstStyle/>
                  <a:p>
                    <a:fld id="{21E220FC-88C6-4323-844B-1D9B9D07D7D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B84-45E8-AA63-4EF69645C4D4}"/>
                </c:ext>
              </c:extLst>
            </c:dLbl>
            <c:dLbl>
              <c:idx val="1"/>
              <c:tx>
                <c:rich>
                  <a:bodyPr/>
                  <a:lstStyle/>
                  <a:p>
                    <a:fld id="{C712ABE7-973B-4E01-96DE-60E38A9DF6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B84-45E8-AA63-4EF69645C4D4}"/>
                </c:ext>
              </c:extLst>
            </c:dLbl>
            <c:dLbl>
              <c:idx val="2"/>
              <c:tx>
                <c:rich>
                  <a:bodyPr/>
                  <a:lstStyle/>
                  <a:p>
                    <a:fld id="{B6EEF2B3-9C70-4BFE-AF21-4E34071976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B84-45E8-AA63-4EF69645C4D4}"/>
                </c:ext>
              </c:extLst>
            </c:dLbl>
            <c:dLbl>
              <c:idx val="3"/>
              <c:tx>
                <c:rich>
                  <a:bodyPr/>
                  <a:lstStyle/>
                  <a:p>
                    <a:fld id="{36F44595-8628-4C77-A7A8-254CBC7216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B84-45E8-AA63-4EF69645C4D4}"/>
                </c:ext>
              </c:extLst>
            </c:dLbl>
            <c:dLbl>
              <c:idx val="4"/>
              <c:tx>
                <c:rich>
                  <a:bodyPr/>
                  <a:lstStyle/>
                  <a:p>
                    <a:fld id="{2EE6EFC9-7C9E-4CF8-A78A-09F89C558BC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B84-45E8-AA63-4EF69645C4D4}"/>
                </c:ext>
              </c:extLst>
            </c:dLbl>
            <c:dLbl>
              <c:idx val="5"/>
              <c:tx>
                <c:rich>
                  <a:bodyPr/>
                  <a:lstStyle/>
                  <a:p>
                    <a:fld id="{2538E692-0362-4935-AFAD-B3B9DA4CEE2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B84-45E8-AA63-4EF69645C4D4}"/>
                </c:ext>
              </c:extLst>
            </c:dLbl>
            <c:dLbl>
              <c:idx val="6"/>
              <c:tx>
                <c:rich>
                  <a:bodyPr/>
                  <a:lstStyle/>
                  <a:p>
                    <a:fld id="{3875444D-F952-419C-898F-CE06DCE33B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B84-45E8-AA63-4EF69645C4D4}"/>
                </c:ext>
              </c:extLst>
            </c:dLbl>
            <c:dLbl>
              <c:idx val="7"/>
              <c:tx>
                <c:rich>
                  <a:bodyPr/>
                  <a:lstStyle/>
                  <a:p>
                    <a:fld id="{B99F778B-96F4-4C88-8DE3-53B6B1FB087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B84-45E8-AA63-4EF69645C4D4}"/>
                </c:ext>
              </c:extLst>
            </c:dLbl>
            <c:dLbl>
              <c:idx val="8"/>
              <c:tx>
                <c:rich>
                  <a:bodyPr/>
                  <a:lstStyle/>
                  <a:p>
                    <a:fld id="{C6047F72-5B62-44F6-8277-EAA8C8790CD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B84-45E8-AA63-4EF69645C4D4}"/>
                </c:ext>
              </c:extLst>
            </c:dLbl>
            <c:dLbl>
              <c:idx val="9"/>
              <c:tx>
                <c:rich>
                  <a:bodyPr/>
                  <a:lstStyle/>
                  <a:p>
                    <a:fld id="{AC1D7E62-D83A-4D0E-ABE1-4C06943082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B84-45E8-AA63-4EF69645C4D4}"/>
                </c:ext>
              </c:extLst>
            </c:dLbl>
            <c:dLbl>
              <c:idx val="10"/>
              <c:tx>
                <c:rich>
                  <a:bodyPr/>
                  <a:lstStyle/>
                  <a:p>
                    <a:fld id="{A07C3F1A-F7E4-4549-B78F-98B7018EB51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B84-45E8-AA63-4EF69645C4D4}"/>
                </c:ext>
              </c:extLst>
            </c:dLbl>
            <c:dLbl>
              <c:idx val="11"/>
              <c:tx>
                <c:rich>
                  <a:bodyPr/>
                  <a:lstStyle/>
                  <a:p>
                    <a:fld id="{A20D9B7D-31F7-4DF2-96E2-F7F644D083E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B84-45E8-AA63-4EF69645C4D4}"/>
                </c:ext>
              </c:extLst>
            </c:dLbl>
            <c:dLbl>
              <c:idx val="12"/>
              <c:tx>
                <c:rich>
                  <a:bodyPr/>
                  <a:lstStyle/>
                  <a:p>
                    <a:fld id="{FAD0FF50-9E39-48EC-A9BD-4C6EC3F67A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B84-45E8-AA63-4EF69645C4D4}"/>
                </c:ext>
              </c:extLst>
            </c:dLbl>
            <c:dLbl>
              <c:idx val="13"/>
              <c:tx>
                <c:rich>
                  <a:bodyPr/>
                  <a:lstStyle/>
                  <a:p>
                    <a:fld id="{7C540FC8-F665-47A2-A38F-FB41666424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B84-45E8-AA63-4EF69645C4D4}"/>
                </c:ext>
              </c:extLst>
            </c:dLbl>
            <c:dLbl>
              <c:idx val="14"/>
              <c:tx>
                <c:rich>
                  <a:bodyPr/>
                  <a:lstStyle/>
                  <a:p>
                    <a:fld id="{52FE90B4-E015-4BB9-9C61-BC1585CC243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B84-45E8-AA63-4EF69645C4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0.81</c:v>
                </c:pt>
                <c:pt idx="1">
                  <c:v>0.84</c:v>
                </c:pt>
                <c:pt idx="2">
                  <c:v>0.87</c:v>
                </c:pt>
                <c:pt idx="3">
                  <c:v>0.65</c:v>
                </c:pt>
                <c:pt idx="4">
                  <c:v>0.78</c:v>
                </c:pt>
                <c:pt idx="5">
                  <c:v>0.78</c:v>
                </c:pt>
                <c:pt idx="6">
                  <c:v>0.7</c:v>
                </c:pt>
                <c:pt idx="7">
                  <c:v>0.77</c:v>
                </c:pt>
                <c:pt idx="8">
                  <c:v>0.73</c:v>
                </c:pt>
                <c:pt idx="9">
                  <c:v>0.75</c:v>
                </c:pt>
                <c:pt idx="10">
                  <c:v>0.89</c:v>
                </c:pt>
                <c:pt idx="11">
                  <c:v>0.68</c:v>
                </c:pt>
                <c:pt idx="12">
                  <c:v>0.78</c:v>
                </c:pt>
                <c:pt idx="13">
                  <c:v>0.6</c:v>
                </c:pt>
                <c:pt idx="14">
                  <c:v>0.61</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0F-9B84-45E8-AA63-4EF69645C4D4}"/>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1"/>
        <c:axPos val="b"/>
        <c:numFmt formatCode="0%" sourceLinked="1"/>
        <c:majorTickMark val="none"/>
        <c:minorTickMark val="none"/>
        <c:tickLblPos val="none"/>
        <c:crossAx val="1377441184"/>
        <c:crossesAt val="0"/>
        <c:crossBetween val="midCat"/>
      </c:valAx>
      <c:valAx>
        <c:axId val="1377441184"/>
        <c:scaling>
          <c:orientation val="minMax"/>
          <c:max val="1.4"/>
          <c:min val="-1.4"/>
        </c:scaling>
        <c:delete val="1"/>
        <c:axPos val="l"/>
        <c:numFmt formatCode="General" sourceLinked="1"/>
        <c:majorTickMark val="none"/>
        <c:minorTickMark val="none"/>
        <c:tickLblPos val="none"/>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rgbClr val="D6EAF1">
                  <a:alpha val="60000"/>
                </a:srgbClr>
              </a:solidFill>
              <a:ln w="9525">
                <a:noFill/>
              </a:ln>
              <a:effectLst/>
            </c:spPr>
          </c:marker>
          <c:xVal>
            <c:numRef>
              <c:f>Sheet1!$A$2:$A$25</c:f>
              <c:numCache>
                <c:formatCode>0%</c:formatCode>
                <c:ptCount val="24"/>
                <c:pt idx="0">
                  <c:v>0.67</c:v>
                </c:pt>
                <c:pt idx="1">
                  <c:v>0.64</c:v>
                </c:pt>
                <c:pt idx="2">
                  <c:v>0.66</c:v>
                </c:pt>
                <c:pt idx="3">
                  <c:v>0.72</c:v>
                </c:pt>
                <c:pt idx="4">
                  <c:v>0.67</c:v>
                </c:pt>
                <c:pt idx="5">
                  <c:v>0.79</c:v>
                </c:pt>
                <c:pt idx="6">
                  <c:v>0.42</c:v>
                </c:pt>
                <c:pt idx="7">
                  <c:v>0.67</c:v>
                </c:pt>
                <c:pt idx="8">
                  <c:v>0.56000000000000005</c:v>
                </c:pt>
                <c:pt idx="9">
                  <c:v>0.54</c:v>
                </c:pt>
                <c:pt idx="10">
                  <c:v>0.49</c:v>
                </c:pt>
                <c:pt idx="11">
                  <c:v>0.69</c:v>
                </c:pt>
                <c:pt idx="12">
                  <c:v>0.59</c:v>
                </c:pt>
                <c:pt idx="13">
                  <c:v>0.53</c:v>
                </c:pt>
                <c:pt idx="14">
                  <c:v>0.51</c:v>
                </c:pt>
                <c:pt idx="15">
                  <c:v>0.74</c:v>
                </c:pt>
                <c:pt idx="16">
                  <c:v>0.56999999999999995</c:v>
                </c:pt>
                <c:pt idx="17">
                  <c:v>0.73</c:v>
                </c:pt>
                <c:pt idx="18">
                  <c:v>0.59</c:v>
                </c:pt>
                <c:pt idx="19">
                  <c:v>0.51</c:v>
                </c:pt>
                <c:pt idx="20">
                  <c:v>0.61</c:v>
                </c:pt>
                <c:pt idx="21">
                  <c:v>0.69</c:v>
                </c:pt>
                <c:pt idx="22">
                  <c:v>0.62</c:v>
                </c:pt>
                <c:pt idx="23">
                  <c:v>0.52</c:v>
                </c:pt>
              </c:numCache>
            </c:numRef>
          </c:xVal>
          <c:yVal>
            <c:numRef>
              <c:f>Sheet1!$B$2:$B$25</c:f>
              <c:numCache>
                <c:formatCode>General</c:formatCode>
                <c:ptCount val="24"/>
                <c:pt idx="0">
                  <c:v>1.1968341951219501</c:v>
                </c:pt>
                <c:pt idx="1">
                  <c:v>0.83825554471544705</c:v>
                </c:pt>
                <c:pt idx="2">
                  <c:v>0.67040128455284498</c:v>
                </c:pt>
                <c:pt idx="3">
                  <c:v>0.654078455284552</c:v>
                </c:pt>
                <c:pt idx="4">
                  <c:v>0.44272923577235801</c:v>
                </c:pt>
                <c:pt idx="5">
                  <c:v>0.41883647154471498</c:v>
                </c:pt>
                <c:pt idx="6">
                  <c:v>0.36330117073170698</c:v>
                </c:pt>
                <c:pt idx="7">
                  <c:v>0.24636180487804801</c:v>
                </c:pt>
                <c:pt idx="8">
                  <c:v>0.18670331707317001</c:v>
                </c:pt>
                <c:pt idx="9">
                  <c:v>0.110995138211382</c:v>
                </c:pt>
                <c:pt idx="10">
                  <c:v>0.107705138211382</c:v>
                </c:pt>
                <c:pt idx="11">
                  <c:v>6.6978552845528394E-2</c:v>
                </c:pt>
                <c:pt idx="12">
                  <c:v>1.2198390243902299E-2</c:v>
                </c:pt>
                <c:pt idx="13">
                  <c:v>-0.136748487804877</c:v>
                </c:pt>
                <c:pt idx="14">
                  <c:v>-0.165342894308943</c:v>
                </c:pt>
                <c:pt idx="15">
                  <c:v>-0.29488156097560903</c:v>
                </c:pt>
                <c:pt idx="16">
                  <c:v>-0.47798300813008099</c:v>
                </c:pt>
                <c:pt idx="17">
                  <c:v>-0.58677565853658398</c:v>
                </c:pt>
                <c:pt idx="18">
                  <c:v>-0.76537401626016199</c:v>
                </c:pt>
                <c:pt idx="19">
                  <c:v>-0.82216091056910501</c:v>
                </c:pt>
                <c:pt idx="20">
                  <c:v>-0.95454858536585396</c:v>
                </c:pt>
                <c:pt idx="21">
                  <c:v>-1.02099778861788</c:v>
                </c:pt>
                <c:pt idx="22">
                  <c:v>-1.17803273170731</c:v>
                </c:pt>
                <c:pt idx="23">
                  <c:v>-1.3101518861788599</c:v>
                </c:pt>
              </c:numCache>
            </c:numRef>
          </c:yVal>
          <c:smooth val="0"/>
          <c:extLs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AA235843-9B55-4E2B-A924-1638060EDF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C80B3CC0-E490-45F2-A453-36F35EACE53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4446DE52-1AA7-4EED-9CC7-B939DE0EDD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473A3776-1F3B-4E8B-8401-88995EB00B0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87F2FD6A-B830-459B-ACE6-DA383FC458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6D73CFAB-FADC-4ACD-BC08-86521E5EF3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DE99C886-D556-4831-B955-3AA0C722DF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26F2AB3A-C9EA-48E5-8D44-297373C7D0C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6AF803C5-FFE8-4B67-913A-5C271E0A28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9F584F8B-30A3-498D-9A10-5D014F32DBA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C7A0D7FF-059F-4EFD-9496-022804BAA9C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14A5AF5B-8A89-463E-95FD-3902073E6B8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F2AF423C-68BD-4545-8885-83A2882FE04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96868F74-AAFD-478A-BED9-03AE117E6F7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9A432D17-18DA-4CC5-A93B-D0D344C0DB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0.75</c:v>
                </c:pt>
                <c:pt idx="1">
                  <c:v>0.78</c:v>
                </c:pt>
                <c:pt idx="2">
                  <c:v>0.72</c:v>
                </c:pt>
                <c:pt idx="3">
                  <c:v>0.49</c:v>
                </c:pt>
                <c:pt idx="4">
                  <c:v>0.69</c:v>
                </c:pt>
                <c:pt idx="5">
                  <c:v>0.69</c:v>
                </c:pt>
                <c:pt idx="6">
                  <c:v>0.57999999999999996</c:v>
                </c:pt>
                <c:pt idx="7">
                  <c:v>0.56999999999999995</c:v>
                </c:pt>
                <c:pt idx="8">
                  <c:v>0.61</c:v>
                </c:pt>
                <c:pt idx="9">
                  <c:v>0.63</c:v>
                </c:pt>
                <c:pt idx="10">
                  <c:v>0.78</c:v>
                </c:pt>
                <c:pt idx="11">
                  <c:v>0.45</c:v>
                </c:pt>
                <c:pt idx="12">
                  <c:v>0.66</c:v>
                </c:pt>
                <c:pt idx="13">
                  <c:v>0.45</c:v>
                </c:pt>
                <c:pt idx="14">
                  <c:v>0.46</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1"/>
        <c:axPos val="b"/>
        <c:numFmt formatCode="0%" sourceLinked="1"/>
        <c:majorTickMark val="none"/>
        <c:minorTickMark val="none"/>
        <c:tickLblPos val="none"/>
        <c:crossAx val="1377441184"/>
        <c:crossesAt val="0"/>
        <c:crossBetween val="midCat"/>
      </c:valAx>
      <c:valAx>
        <c:axId val="1377441184"/>
        <c:scaling>
          <c:orientation val="minMax"/>
          <c:max val="1.4"/>
          <c:min val="-1.4"/>
        </c:scaling>
        <c:delete val="1"/>
        <c:axPos val="l"/>
        <c:numFmt formatCode="General" sourceLinked="1"/>
        <c:majorTickMark val="none"/>
        <c:minorTickMark val="none"/>
        <c:tickLblPos val="none"/>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28221995414695E-2"/>
          <c:y val="0.10495927139735915"/>
          <c:w val="0.93036841422010352"/>
          <c:h val="0.75661631993920397"/>
        </c:manualLayout>
      </c:layout>
      <c:barChart>
        <c:barDir val="col"/>
        <c:grouping val="clustered"/>
        <c:varyColors val="0"/>
        <c:ser>
          <c:idx val="0"/>
          <c:order val="0"/>
          <c:tx>
            <c:strRef>
              <c:f>Sheet1!$B$1</c:f>
              <c:strCache>
                <c:ptCount val="1"/>
                <c:pt idx="0">
                  <c:v>BCBSMA</c:v>
                </c:pt>
              </c:strCache>
            </c:strRef>
          </c:tx>
          <c:spPr>
            <a:solidFill>
              <a:srgbClr val="0B4876"/>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Website</c:v>
                </c:pt>
                <c:pt idx="1">
                  <c:v>Customer support via phone</c:v>
                </c:pt>
                <c:pt idx="2">
                  <c:v>Mobile app</c:v>
                </c:pt>
                <c:pt idx="3">
                  <c:v>Customer chat support online</c:v>
                </c:pt>
              </c:strCache>
            </c:strRef>
          </c:cat>
          <c:val>
            <c:numRef>
              <c:f>Sheet1!$B$2:$B$5</c:f>
              <c:numCache>
                <c:formatCode>0%</c:formatCode>
                <c:ptCount val="4"/>
                <c:pt idx="0">
                  <c:v>0.87</c:v>
                </c:pt>
                <c:pt idx="1">
                  <c:v>0.55000000000000004</c:v>
                </c:pt>
                <c:pt idx="2">
                  <c:v>0.51</c:v>
                </c:pt>
                <c:pt idx="3">
                  <c:v>0.32</c:v>
                </c:pt>
              </c:numCache>
            </c:numRef>
          </c:val>
          <c:extLst>
            <c:ext xmlns:c16="http://schemas.microsoft.com/office/drawing/2014/chart" uri="{C3380CC4-5D6E-409C-BE32-E72D297353CC}">
              <c16:uniqueId val="{00000000-31CF-4F5D-A958-4C6EF4B06C35}"/>
            </c:ext>
          </c:extLst>
        </c:ser>
        <c:ser>
          <c:idx val="1"/>
          <c:order val="1"/>
          <c:tx>
            <c:strRef>
              <c:f>Sheet1!$C$1</c:f>
              <c:strCache>
                <c:ptCount val="1"/>
                <c:pt idx="0">
                  <c:v>Anthem</c:v>
                </c:pt>
              </c:strCache>
            </c:strRef>
          </c:tx>
          <c:spPr>
            <a:solidFill>
              <a:srgbClr val="AC2928"/>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Website</c:v>
                </c:pt>
                <c:pt idx="1">
                  <c:v>Customer support via phone</c:v>
                </c:pt>
                <c:pt idx="2">
                  <c:v>Mobile app</c:v>
                </c:pt>
                <c:pt idx="3">
                  <c:v>Customer chat support online</c:v>
                </c:pt>
              </c:strCache>
            </c:strRef>
          </c:cat>
          <c:val>
            <c:numRef>
              <c:f>Sheet1!$C$2:$C$5</c:f>
              <c:numCache>
                <c:formatCode>0%</c:formatCode>
                <c:ptCount val="4"/>
                <c:pt idx="0">
                  <c:v>0.83</c:v>
                </c:pt>
                <c:pt idx="1">
                  <c:v>0.59</c:v>
                </c:pt>
                <c:pt idx="2">
                  <c:v>0.59</c:v>
                </c:pt>
                <c:pt idx="3">
                  <c:v>0.41</c:v>
                </c:pt>
              </c:numCache>
            </c:numRef>
          </c:val>
          <c:extLst>
            <c:ext xmlns:c16="http://schemas.microsoft.com/office/drawing/2014/chart" uri="{C3380CC4-5D6E-409C-BE32-E72D297353CC}">
              <c16:uniqueId val="{00000001-31CF-4F5D-A958-4C6EF4B06C35}"/>
            </c:ext>
          </c:extLst>
        </c:ser>
        <c:ser>
          <c:idx val="2"/>
          <c:order val="2"/>
          <c:tx>
            <c:strRef>
              <c:f>Sheet1!$D$1</c:f>
              <c:strCache>
                <c:ptCount val="1"/>
                <c:pt idx="0">
                  <c:v>United</c:v>
                </c:pt>
              </c:strCache>
            </c:strRef>
          </c:tx>
          <c:spPr>
            <a:solidFill>
              <a:srgbClr val="D6EAF1"/>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Website</c:v>
                </c:pt>
                <c:pt idx="1">
                  <c:v>Customer support via phone</c:v>
                </c:pt>
                <c:pt idx="2">
                  <c:v>Mobile app</c:v>
                </c:pt>
                <c:pt idx="3">
                  <c:v>Customer chat support online</c:v>
                </c:pt>
              </c:strCache>
            </c:strRef>
          </c:cat>
          <c:val>
            <c:numRef>
              <c:f>Sheet1!$D$2:$D$5</c:f>
              <c:numCache>
                <c:formatCode>0%</c:formatCode>
                <c:ptCount val="4"/>
                <c:pt idx="0">
                  <c:v>0.84</c:v>
                </c:pt>
                <c:pt idx="1">
                  <c:v>0.6</c:v>
                </c:pt>
                <c:pt idx="2">
                  <c:v>0.56999999999999995</c:v>
                </c:pt>
                <c:pt idx="3">
                  <c:v>0.36</c:v>
                </c:pt>
              </c:numCache>
            </c:numRef>
          </c:val>
          <c:extLst>
            <c:ext xmlns:c16="http://schemas.microsoft.com/office/drawing/2014/chart" uri="{C3380CC4-5D6E-409C-BE32-E72D297353CC}">
              <c16:uniqueId val="{00000002-31CF-4F5D-A958-4C6EF4B06C35}"/>
            </c:ext>
          </c:extLst>
        </c:ser>
        <c:dLbls>
          <c:showLegendKey val="0"/>
          <c:showVal val="0"/>
          <c:showCatName val="0"/>
          <c:showSerName val="0"/>
          <c:showPercent val="0"/>
          <c:showBubbleSize val="0"/>
        </c:dLbls>
        <c:gapWidth val="46"/>
        <c:axId val="-467570160"/>
        <c:axId val="-467577232"/>
      </c:barChart>
      <c:catAx>
        <c:axId val="-4675701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1"/>
          <c:min val="0"/>
        </c:scaling>
        <c:delete val="1"/>
        <c:axPos val="l"/>
        <c:numFmt formatCode="0%" sourceLinked="1"/>
        <c:majorTickMark val="out"/>
        <c:minorTickMark val="none"/>
        <c:tickLblPos val="nextTo"/>
        <c:crossAx val="-467570160"/>
        <c:crosses val="autoZero"/>
        <c:crossBetween val="between"/>
      </c:valAx>
      <c:spPr>
        <a:noFill/>
        <a:ln>
          <a:noFill/>
        </a:ln>
        <a:effectLst/>
      </c:spPr>
    </c:plotArea>
    <c:legend>
      <c:legendPos val="t"/>
      <c:layout>
        <c:manualLayout>
          <c:xMode val="edge"/>
          <c:yMode val="edge"/>
          <c:x val="0.39425123514371735"/>
          <c:y val="4.0825377600455973E-2"/>
          <c:w val="0.20877188301288416"/>
          <c:h val="7.71504227225230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aas Grot Disp 65 Medium" panose="020D050403050205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28221995414695E-2"/>
          <c:y val="0.10495927139735915"/>
          <c:w val="0.93036841422010352"/>
          <c:h val="0.75661631993920397"/>
        </c:manualLayout>
      </c:layout>
      <c:barChart>
        <c:barDir val="col"/>
        <c:grouping val="clustered"/>
        <c:varyColors val="0"/>
        <c:ser>
          <c:idx val="0"/>
          <c:order val="0"/>
          <c:tx>
            <c:strRef>
              <c:f>Sheet1!$B$1</c:f>
              <c:strCache>
                <c:ptCount val="1"/>
                <c:pt idx="0">
                  <c:v>BCBSMA</c:v>
                </c:pt>
              </c:strCache>
            </c:strRef>
          </c:tx>
          <c:spPr>
            <a:solidFill>
              <a:srgbClr val="0B4876"/>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Sheet1!$B$2:$B$5</c:f>
              <c:numCache>
                <c:formatCode>0%</c:formatCode>
                <c:ptCount val="4"/>
                <c:pt idx="0">
                  <c:v>0.78</c:v>
                </c:pt>
                <c:pt idx="1">
                  <c:v>0.79</c:v>
                </c:pt>
                <c:pt idx="2">
                  <c:v>0.76</c:v>
                </c:pt>
                <c:pt idx="3">
                  <c:v>0.7</c:v>
                </c:pt>
              </c:numCache>
            </c:numRef>
          </c:val>
          <c:extLst>
            <c:ext xmlns:c16="http://schemas.microsoft.com/office/drawing/2014/chart" uri="{C3380CC4-5D6E-409C-BE32-E72D297353CC}">
              <c16:uniqueId val="{00000000-372E-4EB1-B9E5-5B64F894C5A9}"/>
            </c:ext>
          </c:extLst>
        </c:ser>
        <c:ser>
          <c:idx val="1"/>
          <c:order val="1"/>
          <c:tx>
            <c:strRef>
              <c:f>Sheet1!$C$1</c:f>
              <c:strCache>
                <c:ptCount val="1"/>
                <c:pt idx="0">
                  <c:v>Anthem</c:v>
                </c:pt>
              </c:strCache>
            </c:strRef>
          </c:tx>
          <c:spPr>
            <a:solidFill>
              <a:srgbClr val="AC2928"/>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Sheet1!$C$2:$C$5</c:f>
              <c:numCache>
                <c:formatCode>0%</c:formatCode>
                <c:ptCount val="4"/>
                <c:pt idx="0">
                  <c:v>0.87</c:v>
                </c:pt>
                <c:pt idx="1">
                  <c:v>0.87</c:v>
                </c:pt>
                <c:pt idx="2">
                  <c:v>0.83</c:v>
                </c:pt>
                <c:pt idx="3">
                  <c:v>0.78</c:v>
                </c:pt>
              </c:numCache>
            </c:numRef>
          </c:val>
          <c:extLst>
            <c:ext xmlns:c16="http://schemas.microsoft.com/office/drawing/2014/chart" uri="{C3380CC4-5D6E-409C-BE32-E72D297353CC}">
              <c16:uniqueId val="{00000001-372E-4EB1-B9E5-5B64F894C5A9}"/>
            </c:ext>
          </c:extLst>
        </c:ser>
        <c:ser>
          <c:idx val="2"/>
          <c:order val="2"/>
          <c:tx>
            <c:strRef>
              <c:f>Sheet1!$D$1</c:f>
              <c:strCache>
                <c:ptCount val="1"/>
                <c:pt idx="0">
                  <c:v>United</c:v>
                </c:pt>
              </c:strCache>
            </c:strRef>
          </c:tx>
          <c:spPr>
            <a:solidFill>
              <a:srgbClr val="D6EAF1"/>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Sheet1!$D$2:$D$5</c:f>
              <c:numCache>
                <c:formatCode>0%</c:formatCode>
                <c:ptCount val="4"/>
                <c:pt idx="0">
                  <c:v>0.85</c:v>
                </c:pt>
                <c:pt idx="1">
                  <c:v>0.85</c:v>
                </c:pt>
                <c:pt idx="2">
                  <c:v>0.82</c:v>
                </c:pt>
                <c:pt idx="3">
                  <c:v>0.76</c:v>
                </c:pt>
              </c:numCache>
            </c:numRef>
          </c:val>
          <c:extLst>
            <c:ext xmlns:c16="http://schemas.microsoft.com/office/drawing/2014/chart" uri="{C3380CC4-5D6E-409C-BE32-E72D297353CC}">
              <c16:uniqueId val="{00000002-372E-4EB1-B9E5-5B64F894C5A9}"/>
            </c:ext>
          </c:extLst>
        </c:ser>
        <c:dLbls>
          <c:showLegendKey val="0"/>
          <c:showVal val="0"/>
          <c:showCatName val="0"/>
          <c:showSerName val="0"/>
          <c:showPercent val="0"/>
          <c:showBubbleSize val="0"/>
        </c:dLbls>
        <c:gapWidth val="46"/>
        <c:axId val="-467570160"/>
        <c:axId val="-467577232"/>
      </c:barChart>
      <c:catAx>
        <c:axId val="-4675701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1"/>
          <c:min val="0"/>
        </c:scaling>
        <c:delete val="1"/>
        <c:axPos val="l"/>
        <c:numFmt formatCode="0%" sourceLinked="1"/>
        <c:majorTickMark val="out"/>
        <c:minorTickMark val="none"/>
        <c:tickLblPos val="nextTo"/>
        <c:crossAx val="-467570160"/>
        <c:crosses val="autoZero"/>
        <c:crossBetween val="between"/>
      </c:valAx>
      <c:spPr>
        <a:noFill/>
        <a:ln>
          <a:noFill/>
        </a:ln>
        <a:effectLst/>
      </c:spPr>
    </c:plotArea>
    <c:legend>
      <c:legendPos val="t"/>
      <c:layout>
        <c:manualLayout>
          <c:xMode val="edge"/>
          <c:yMode val="edge"/>
          <c:x val="0.39538457872771215"/>
          <c:y val="1.0664838035527691E-2"/>
          <c:w val="0.20877188301288416"/>
          <c:h val="7.71504227225230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aas Grot Disp 65 Medium" panose="020D050403050205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28221995414695E-2"/>
          <c:y val="0.10495927139735915"/>
          <c:w val="0.93036841422010352"/>
          <c:h val="0.75661631993920397"/>
        </c:manualLayout>
      </c:layout>
      <c:barChart>
        <c:barDir val="col"/>
        <c:grouping val="clustered"/>
        <c:varyColors val="0"/>
        <c:ser>
          <c:idx val="0"/>
          <c:order val="0"/>
          <c:tx>
            <c:strRef>
              <c:f>Sheet1!$B$1</c:f>
              <c:strCache>
                <c:ptCount val="1"/>
                <c:pt idx="0">
                  <c:v>BCBSMA</c:v>
                </c:pt>
              </c:strCache>
            </c:strRef>
          </c:tx>
          <c:spPr>
            <a:solidFill>
              <a:srgbClr val="0B4876"/>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Sheet1!$B$2:$B$5</c:f>
              <c:numCache>
                <c:formatCode>0%</c:formatCode>
                <c:ptCount val="4"/>
                <c:pt idx="0">
                  <c:v>0.77</c:v>
                </c:pt>
                <c:pt idx="1">
                  <c:v>0.73</c:v>
                </c:pt>
                <c:pt idx="2">
                  <c:v>0.78</c:v>
                </c:pt>
                <c:pt idx="3">
                  <c:v>0.73</c:v>
                </c:pt>
              </c:numCache>
            </c:numRef>
          </c:val>
          <c:extLst>
            <c:ext xmlns:c16="http://schemas.microsoft.com/office/drawing/2014/chart" uri="{C3380CC4-5D6E-409C-BE32-E72D297353CC}">
              <c16:uniqueId val="{00000000-1A0B-4915-9BB4-4FB2624598F6}"/>
            </c:ext>
          </c:extLst>
        </c:ser>
        <c:ser>
          <c:idx val="1"/>
          <c:order val="1"/>
          <c:tx>
            <c:strRef>
              <c:f>Sheet1!$C$1</c:f>
              <c:strCache>
                <c:ptCount val="1"/>
                <c:pt idx="0">
                  <c:v>Anthem</c:v>
                </c:pt>
              </c:strCache>
            </c:strRef>
          </c:tx>
          <c:spPr>
            <a:solidFill>
              <a:srgbClr val="AC2928"/>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Sheet1!$C$2:$C$5</c:f>
              <c:numCache>
                <c:formatCode>0%</c:formatCode>
                <c:ptCount val="4"/>
                <c:pt idx="0">
                  <c:v>0.88</c:v>
                </c:pt>
                <c:pt idx="1">
                  <c:v>0.88</c:v>
                </c:pt>
                <c:pt idx="2">
                  <c:v>0.8</c:v>
                </c:pt>
                <c:pt idx="3">
                  <c:v>0.8</c:v>
                </c:pt>
              </c:numCache>
            </c:numRef>
          </c:val>
          <c:extLst>
            <c:ext xmlns:c16="http://schemas.microsoft.com/office/drawing/2014/chart" uri="{C3380CC4-5D6E-409C-BE32-E72D297353CC}">
              <c16:uniqueId val="{00000001-1A0B-4915-9BB4-4FB2624598F6}"/>
            </c:ext>
          </c:extLst>
        </c:ser>
        <c:ser>
          <c:idx val="2"/>
          <c:order val="2"/>
          <c:tx>
            <c:strRef>
              <c:f>Sheet1!$D$1</c:f>
              <c:strCache>
                <c:ptCount val="1"/>
                <c:pt idx="0">
                  <c:v>United</c:v>
                </c:pt>
              </c:strCache>
            </c:strRef>
          </c:tx>
          <c:spPr>
            <a:solidFill>
              <a:srgbClr val="D6EAF1"/>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Sheet1!$D$2:$D$5</c:f>
              <c:numCache>
                <c:formatCode>0%</c:formatCode>
                <c:ptCount val="4"/>
                <c:pt idx="0">
                  <c:v>0.87</c:v>
                </c:pt>
                <c:pt idx="1">
                  <c:v>0.84</c:v>
                </c:pt>
                <c:pt idx="2">
                  <c:v>0.82</c:v>
                </c:pt>
                <c:pt idx="3">
                  <c:v>0.79</c:v>
                </c:pt>
              </c:numCache>
            </c:numRef>
          </c:val>
          <c:extLst>
            <c:ext xmlns:c16="http://schemas.microsoft.com/office/drawing/2014/chart" uri="{C3380CC4-5D6E-409C-BE32-E72D297353CC}">
              <c16:uniqueId val="{00000002-1A0B-4915-9BB4-4FB2624598F6}"/>
            </c:ext>
          </c:extLst>
        </c:ser>
        <c:dLbls>
          <c:showLegendKey val="0"/>
          <c:showVal val="0"/>
          <c:showCatName val="0"/>
          <c:showSerName val="0"/>
          <c:showPercent val="0"/>
          <c:showBubbleSize val="0"/>
        </c:dLbls>
        <c:gapWidth val="46"/>
        <c:axId val="-467570160"/>
        <c:axId val="-467577232"/>
      </c:barChart>
      <c:catAx>
        <c:axId val="-4675701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1"/>
          <c:min val="0"/>
        </c:scaling>
        <c:delete val="1"/>
        <c:axPos val="l"/>
        <c:numFmt formatCode="0%" sourceLinked="1"/>
        <c:majorTickMark val="out"/>
        <c:minorTickMark val="none"/>
        <c:tickLblPos val="nextTo"/>
        <c:crossAx val="-467570160"/>
        <c:crosses val="autoZero"/>
        <c:crossBetween val="between"/>
      </c:valAx>
      <c:spPr>
        <a:noFill/>
        <a:ln>
          <a:noFill/>
        </a:ln>
        <a:effectLst/>
      </c:spPr>
    </c:plotArea>
    <c:legend>
      <c:legendPos val="t"/>
      <c:layout>
        <c:manualLayout>
          <c:xMode val="edge"/>
          <c:yMode val="edge"/>
          <c:x val="0.3956140138737318"/>
          <c:y val="0"/>
          <c:w val="0.20877188301288416"/>
          <c:h val="7.71504227225230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aas Grot Disp 65 Medium" panose="020D0504030502050203"/>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66329416644071"/>
          <c:y val="0.10495927139735915"/>
          <c:w val="0.88723333274838667"/>
          <c:h val="0.75661631993920397"/>
        </c:manualLayout>
      </c:layout>
      <c:barChart>
        <c:barDir val="bar"/>
        <c:grouping val="percentStacked"/>
        <c:varyColors val="0"/>
        <c:ser>
          <c:idx val="0"/>
          <c:order val="0"/>
          <c:tx>
            <c:strRef>
              <c:f>Sheet1!$B$1</c:f>
              <c:strCache>
                <c:ptCount val="1"/>
                <c:pt idx="0">
                  <c:v>Detractors</c:v>
                </c:pt>
              </c:strCache>
            </c:strRef>
          </c:tx>
          <c:spPr>
            <a:solidFill>
              <a:srgbClr val="0B4876">
                <a:lumMod val="20000"/>
                <a:lumOff val="80000"/>
              </a:srgbClr>
            </a:solidFill>
            <a:ln>
              <a:noFill/>
            </a:ln>
            <a:effectLst/>
          </c:spPr>
          <c:invertIfNegative val="0"/>
          <c:dPt>
            <c:idx val="0"/>
            <c:invertIfNegative val="0"/>
            <c:bubble3D val="0"/>
            <c:spPr>
              <a:solidFill>
                <a:srgbClr val="D6EAF1"/>
              </a:solidFill>
              <a:ln>
                <a:noFill/>
              </a:ln>
              <a:effectLst/>
            </c:spPr>
            <c:extLst>
              <c:ext xmlns:c16="http://schemas.microsoft.com/office/drawing/2014/chart" uri="{C3380CC4-5D6E-409C-BE32-E72D297353CC}">
                <c16:uniqueId val="{00000001-95DE-4A51-9404-86C58909B2CE}"/>
              </c:ext>
            </c:extLst>
          </c:dPt>
          <c:dPt>
            <c:idx val="1"/>
            <c:invertIfNegative val="0"/>
            <c:bubble3D val="0"/>
            <c:spPr>
              <a:solidFill>
                <a:srgbClr val="AC2928">
                  <a:lumMod val="20000"/>
                  <a:lumOff val="80000"/>
                </a:srgbClr>
              </a:solidFill>
              <a:ln>
                <a:noFill/>
              </a:ln>
              <a:effectLst/>
            </c:spPr>
            <c:extLst>
              <c:ext xmlns:c16="http://schemas.microsoft.com/office/drawing/2014/chart" uri="{C3380CC4-5D6E-409C-BE32-E72D297353CC}">
                <c16:uniqueId val="{00000003-95DE-4A51-9404-86C58909B2CE}"/>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United</c:v>
                </c:pt>
                <c:pt idx="1">
                  <c:v>Anthem</c:v>
                </c:pt>
                <c:pt idx="2">
                  <c:v>BCBSMA</c:v>
                </c:pt>
              </c:strCache>
            </c:strRef>
          </c:cat>
          <c:val>
            <c:numRef>
              <c:f>Sheet1!$B$2:$B$4</c:f>
              <c:numCache>
                <c:formatCode>0%</c:formatCode>
                <c:ptCount val="3"/>
                <c:pt idx="0">
                  <c:v>0.18</c:v>
                </c:pt>
                <c:pt idx="1">
                  <c:v>0.15</c:v>
                </c:pt>
                <c:pt idx="2">
                  <c:v>0.22</c:v>
                </c:pt>
              </c:numCache>
            </c:numRef>
          </c:val>
          <c:extLst>
            <c:ext xmlns:c16="http://schemas.microsoft.com/office/drawing/2014/chart" uri="{C3380CC4-5D6E-409C-BE32-E72D297353CC}">
              <c16:uniqueId val="{00000004-95DE-4A51-9404-86C58909B2CE}"/>
            </c:ext>
          </c:extLst>
        </c:ser>
        <c:ser>
          <c:idx val="1"/>
          <c:order val="1"/>
          <c:tx>
            <c:strRef>
              <c:f>Sheet1!$C$1</c:f>
              <c:strCache>
                <c:ptCount val="1"/>
                <c:pt idx="0">
                  <c:v>Passives</c:v>
                </c:pt>
              </c:strCache>
            </c:strRef>
          </c:tx>
          <c:spPr>
            <a:solidFill>
              <a:srgbClr val="0B4876">
                <a:lumMod val="40000"/>
                <a:lumOff val="60000"/>
              </a:srgbClr>
            </a:solidFill>
            <a:ln>
              <a:noFill/>
            </a:ln>
            <a:effectLst/>
          </c:spPr>
          <c:invertIfNegative val="0"/>
          <c:dPt>
            <c:idx val="0"/>
            <c:invertIfNegative val="0"/>
            <c:bubble3D val="0"/>
            <c:spPr>
              <a:solidFill>
                <a:srgbClr val="D6EAF1">
                  <a:lumMod val="90000"/>
                </a:srgbClr>
              </a:solidFill>
              <a:ln>
                <a:noFill/>
              </a:ln>
              <a:effectLst/>
            </c:spPr>
            <c:extLst>
              <c:ext xmlns:c16="http://schemas.microsoft.com/office/drawing/2014/chart" uri="{C3380CC4-5D6E-409C-BE32-E72D297353CC}">
                <c16:uniqueId val="{00000006-95DE-4A51-9404-86C58909B2CE}"/>
              </c:ext>
            </c:extLst>
          </c:dPt>
          <c:dPt>
            <c:idx val="1"/>
            <c:invertIfNegative val="0"/>
            <c:bubble3D val="0"/>
            <c:spPr>
              <a:solidFill>
                <a:srgbClr val="AC2928">
                  <a:lumMod val="40000"/>
                  <a:lumOff val="60000"/>
                </a:srgbClr>
              </a:solidFill>
              <a:ln>
                <a:noFill/>
              </a:ln>
              <a:effectLst/>
            </c:spPr>
            <c:extLst>
              <c:ext xmlns:c16="http://schemas.microsoft.com/office/drawing/2014/chart" uri="{C3380CC4-5D6E-409C-BE32-E72D297353CC}">
                <c16:uniqueId val="{00000008-95DE-4A51-9404-86C58909B2CE}"/>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c:v>
                </c:pt>
                <c:pt idx="1">
                  <c:v>Anthem</c:v>
                </c:pt>
                <c:pt idx="2">
                  <c:v>BCBSMA</c:v>
                </c:pt>
              </c:strCache>
            </c:strRef>
          </c:cat>
          <c:val>
            <c:numRef>
              <c:f>Sheet1!$C$2:$C$4</c:f>
              <c:numCache>
                <c:formatCode>0%</c:formatCode>
                <c:ptCount val="3"/>
                <c:pt idx="0">
                  <c:v>0.35</c:v>
                </c:pt>
                <c:pt idx="1">
                  <c:v>0.39</c:v>
                </c:pt>
                <c:pt idx="2">
                  <c:v>0.45</c:v>
                </c:pt>
              </c:numCache>
            </c:numRef>
          </c:val>
          <c:extLst>
            <c:ext xmlns:c16="http://schemas.microsoft.com/office/drawing/2014/chart" uri="{C3380CC4-5D6E-409C-BE32-E72D297353CC}">
              <c16:uniqueId val="{00000009-95DE-4A51-9404-86C58909B2CE}"/>
            </c:ext>
          </c:extLst>
        </c:ser>
        <c:ser>
          <c:idx val="2"/>
          <c:order val="2"/>
          <c:tx>
            <c:strRef>
              <c:f>Sheet1!$D$1</c:f>
              <c:strCache>
                <c:ptCount val="1"/>
                <c:pt idx="0">
                  <c:v>Promoters</c:v>
                </c:pt>
              </c:strCache>
            </c:strRef>
          </c:tx>
          <c:spPr>
            <a:solidFill>
              <a:srgbClr val="0B4876"/>
            </a:solidFill>
            <a:ln>
              <a:noFill/>
            </a:ln>
            <a:effectLst/>
          </c:spPr>
          <c:invertIfNegative val="0"/>
          <c:dPt>
            <c:idx val="0"/>
            <c:invertIfNegative val="0"/>
            <c:bubble3D val="0"/>
            <c:spPr>
              <a:solidFill>
                <a:srgbClr val="D6EAF1">
                  <a:lumMod val="50000"/>
                </a:srgbClr>
              </a:solidFill>
              <a:ln>
                <a:noFill/>
              </a:ln>
              <a:effectLst/>
            </c:spPr>
            <c:extLst>
              <c:ext xmlns:c16="http://schemas.microsoft.com/office/drawing/2014/chart" uri="{C3380CC4-5D6E-409C-BE32-E72D297353CC}">
                <c16:uniqueId val="{0000000B-95DE-4A51-9404-86C58909B2CE}"/>
              </c:ext>
            </c:extLst>
          </c:dPt>
          <c:dPt>
            <c:idx val="1"/>
            <c:invertIfNegative val="0"/>
            <c:bubble3D val="0"/>
            <c:spPr>
              <a:solidFill>
                <a:srgbClr val="AC2928"/>
              </a:solidFill>
              <a:ln>
                <a:noFill/>
              </a:ln>
              <a:effectLst/>
            </c:spPr>
            <c:extLst>
              <c:ext xmlns:c16="http://schemas.microsoft.com/office/drawing/2014/chart" uri="{C3380CC4-5D6E-409C-BE32-E72D297353CC}">
                <c16:uniqueId val="{0000000D-95DE-4A51-9404-86C58909B2CE}"/>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United</c:v>
                </c:pt>
                <c:pt idx="1">
                  <c:v>Anthem</c:v>
                </c:pt>
                <c:pt idx="2">
                  <c:v>BCBSMA</c:v>
                </c:pt>
              </c:strCache>
            </c:strRef>
          </c:cat>
          <c:val>
            <c:numRef>
              <c:f>Sheet1!$D$2:$D$4</c:f>
              <c:numCache>
                <c:formatCode>0%</c:formatCode>
                <c:ptCount val="3"/>
                <c:pt idx="0">
                  <c:v>0.48</c:v>
                </c:pt>
                <c:pt idx="1">
                  <c:v>0.46</c:v>
                </c:pt>
                <c:pt idx="2">
                  <c:v>0.33</c:v>
                </c:pt>
              </c:numCache>
            </c:numRef>
          </c:val>
          <c:extLst>
            <c:ext xmlns:c16="http://schemas.microsoft.com/office/drawing/2014/chart" uri="{C3380CC4-5D6E-409C-BE32-E72D297353CC}">
              <c16:uniqueId val="{0000000E-95DE-4A51-9404-86C58909B2CE}"/>
            </c:ext>
          </c:extLst>
        </c:ser>
        <c:dLbls>
          <c:showLegendKey val="0"/>
          <c:showVal val="0"/>
          <c:showCatName val="0"/>
          <c:showSerName val="0"/>
          <c:showPercent val="0"/>
          <c:showBubbleSize val="0"/>
        </c:dLbls>
        <c:gapWidth val="46"/>
        <c:overlap val="100"/>
        <c:axId val="-467570160"/>
        <c:axId val="-467577232"/>
      </c:barChart>
      <c:catAx>
        <c:axId val="-4675701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6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1"/>
          <c:min val="0"/>
        </c:scaling>
        <c:delete val="1"/>
        <c:axPos val="b"/>
        <c:numFmt formatCode="0%" sourceLinked="1"/>
        <c:majorTickMark val="out"/>
        <c:minorTickMark val="none"/>
        <c:tickLblPos val="nextTo"/>
        <c:crossAx val="-467570160"/>
        <c:crosses val="autoZero"/>
        <c:crossBetween val="between"/>
      </c:valAx>
      <c:spPr>
        <a:noFill/>
        <a:ln>
          <a:noFill/>
        </a:ln>
        <a:effectLst/>
      </c:spPr>
    </c:plotArea>
    <c:legend>
      <c:legendPos val="t"/>
      <c:layout>
        <c:manualLayout>
          <c:xMode val="edge"/>
          <c:yMode val="edge"/>
          <c:x val="4.7967131284095549E-2"/>
          <c:y val="6.4091146575472588E-2"/>
          <c:w val="0.92683138763109663"/>
          <c:h val="7.5918471549349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aas Grot Disp 65 Medium" panose="020D0504030502050203"/>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44706789852647"/>
          <c:y val="0.10495927139735915"/>
          <c:w val="0.87644955901630095"/>
          <c:h val="0.75661631993920397"/>
        </c:manualLayout>
      </c:layout>
      <c:barChart>
        <c:barDir val="bar"/>
        <c:grouping val="percentStacked"/>
        <c:varyColors val="0"/>
        <c:ser>
          <c:idx val="0"/>
          <c:order val="0"/>
          <c:tx>
            <c:strRef>
              <c:f>Sheet1!$B$1</c:f>
              <c:strCache>
                <c:ptCount val="1"/>
                <c:pt idx="0">
                  <c:v>Detractors</c:v>
                </c:pt>
              </c:strCache>
            </c:strRef>
          </c:tx>
          <c:spPr>
            <a:solidFill>
              <a:srgbClr val="0B4876">
                <a:lumMod val="20000"/>
                <a:lumOff val="80000"/>
              </a:srgbClr>
            </a:solidFill>
            <a:ln>
              <a:noFill/>
            </a:ln>
            <a:effectLst/>
          </c:spPr>
          <c:invertIfNegative val="0"/>
          <c:dPt>
            <c:idx val="0"/>
            <c:invertIfNegative val="0"/>
            <c:bubble3D val="0"/>
            <c:spPr>
              <a:solidFill>
                <a:srgbClr val="D6EAF1"/>
              </a:solidFill>
              <a:ln>
                <a:noFill/>
              </a:ln>
              <a:effectLst/>
            </c:spPr>
            <c:extLst>
              <c:ext xmlns:c16="http://schemas.microsoft.com/office/drawing/2014/chart" uri="{C3380CC4-5D6E-409C-BE32-E72D297353CC}">
                <c16:uniqueId val="{00000001-C3BA-4067-8680-D48EFC8022CF}"/>
              </c:ext>
            </c:extLst>
          </c:dPt>
          <c:dPt>
            <c:idx val="1"/>
            <c:invertIfNegative val="0"/>
            <c:bubble3D val="0"/>
            <c:spPr>
              <a:solidFill>
                <a:srgbClr val="AC2928">
                  <a:lumMod val="20000"/>
                  <a:lumOff val="80000"/>
                </a:srgbClr>
              </a:solidFill>
              <a:ln>
                <a:noFill/>
              </a:ln>
              <a:effectLst/>
            </c:spPr>
            <c:extLst>
              <c:ext xmlns:c16="http://schemas.microsoft.com/office/drawing/2014/chart" uri="{C3380CC4-5D6E-409C-BE32-E72D297353CC}">
                <c16:uniqueId val="{00000003-C3BA-4067-8680-D48EFC8022CF}"/>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65 Medium" panose="020D0504030502050203"/>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United</c:v>
                </c:pt>
                <c:pt idx="1">
                  <c:v>Anthem</c:v>
                </c:pt>
                <c:pt idx="2">
                  <c:v>BCBSMA</c:v>
                </c:pt>
              </c:strCache>
            </c:strRef>
          </c:cat>
          <c:val>
            <c:numRef>
              <c:f>Sheet1!$B$2:$B$4</c:f>
              <c:numCache>
                <c:formatCode>0%</c:formatCode>
                <c:ptCount val="3"/>
                <c:pt idx="0">
                  <c:v>0.16</c:v>
                </c:pt>
                <c:pt idx="1">
                  <c:v>0.15</c:v>
                </c:pt>
                <c:pt idx="2">
                  <c:v>0.24</c:v>
                </c:pt>
              </c:numCache>
            </c:numRef>
          </c:val>
          <c:extLst>
            <c:ext xmlns:c16="http://schemas.microsoft.com/office/drawing/2014/chart" uri="{C3380CC4-5D6E-409C-BE32-E72D297353CC}">
              <c16:uniqueId val="{00000004-C3BA-4067-8680-D48EFC8022CF}"/>
            </c:ext>
          </c:extLst>
        </c:ser>
        <c:ser>
          <c:idx val="1"/>
          <c:order val="1"/>
          <c:tx>
            <c:strRef>
              <c:f>Sheet1!$C$1</c:f>
              <c:strCache>
                <c:ptCount val="1"/>
                <c:pt idx="0">
                  <c:v>Passives</c:v>
                </c:pt>
              </c:strCache>
            </c:strRef>
          </c:tx>
          <c:spPr>
            <a:solidFill>
              <a:srgbClr val="0B4876">
                <a:lumMod val="40000"/>
                <a:lumOff val="60000"/>
              </a:srgbClr>
            </a:solidFill>
            <a:ln>
              <a:noFill/>
            </a:ln>
            <a:effectLst/>
          </c:spPr>
          <c:invertIfNegative val="0"/>
          <c:dPt>
            <c:idx val="0"/>
            <c:invertIfNegative val="0"/>
            <c:bubble3D val="0"/>
            <c:spPr>
              <a:solidFill>
                <a:srgbClr val="D6EAF1">
                  <a:lumMod val="90000"/>
                </a:srgbClr>
              </a:solidFill>
              <a:ln>
                <a:noFill/>
              </a:ln>
              <a:effectLst/>
            </c:spPr>
            <c:extLst>
              <c:ext xmlns:c16="http://schemas.microsoft.com/office/drawing/2014/chart" uri="{C3380CC4-5D6E-409C-BE32-E72D297353CC}">
                <c16:uniqueId val="{00000006-C3BA-4067-8680-D48EFC8022CF}"/>
              </c:ext>
            </c:extLst>
          </c:dPt>
          <c:dPt>
            <c:idx val="1"/>
            <c:invertIfNegative val="0"/>
            <c:bubble3D val="0"/>
            <c:spPr>
              <a:solidFill>
                <a:srgbClr val="AC2928">
                  <a:lumMod val="40000"/>
                  <a:lumOff val="60000"/>
                </a:srgbClr>
              </a:solidFill>
              <a:ln>
                <a:noFill/>
              </a:ln>
              <a:effectLst/>
            </c:spPr>
            <c:extLst>
              <c:ext xmlns:c16="http://schemas.microsoft.com/office/drawing/2014/chart" uri="{C3380CC4-5D6E-409C-BE32-E72D297353CC}">
                <c16:uniqueId val="{00000008-C3BA-4067-8680-D48EFC8022CF}"/>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c:v>
                </c:pt>
                <c:pt idx="1">
                  <c:v>Anthem</c:v>
                </c:pt>
                <c:pt idx="2">
                  <c:v>BCBSMA</c:v>
                </c:pt>
              </c:strCache>
            </c:strRef>
          </c:cat>
          <c:val>
            <c:numRef>
              <c:f>Sheet1!$C$2:$C$4</c:f>
              <c:numCache>
                <c:formatCode>0%</c:formatCode>
                <c:ptCount val="3"/>
                <c:pt idx="0">
                  <c:v>0.3</c:v>
                </c:pt>
                <c:pt idx="1">
                  <c:v>0.41</c:v>
                </c:pt>
                <c:pt idx="2">
                  <c:v>0.34</c:v>
                </c:pt>
              </c:numCache>
            </c:numRef>
          </c:val>
          <c:extLst>
            <c:ext xmlns:c16="http://schemas.microsoft.com/office/drawing/2014/chart" uri="{C3380CC4-5D6E-409C-BE32-E72D297353CC}">
              <c16:uniqueId val="{00000009-C3BA-4067-8680-D48EFC8022CF}"/>
            </c:ext>
          </c:extLst>
        </c:ser>
        <c:ser>
          <c:idx val="2"/>
          <c:order val="2"/>
          <c:tx>
            <c:strRef>
              <c:f>Sheet1!$D$1</c:f>
              <c:strCache>
                <c:ptCount val="1"/>
                <c:pt idx="0">
                  <c:v>Promoters</c:v>
                </c:pt>
              </c:strCache>
            </c:strRef>
          </c:tx>
          <c:spPr>
            <a:solidFill>
              <a:srgbClr val="0B4876"/>
            </a:solidFill>
            <a:ln>
              <a:noFill/>
            </a:ln>
            <a:effectLst/>
          </c:spPr>
          <c:invertIfNegative val="0"/>
          <c:dPt>
            <c:idx val="0"/>
            <c:invertIfNegative val="0"/>
            <c:bubble3D val="0"/>
            <c:spPr>
              <a:solidFill>
                <a:srgbClr val="D6EAF1">
                  <a:lumMod val="50000"/>
                </a:srgbClr>
              </a:solidFill>
              <a:ln>
                <a:noFill/>
              </a:ln>
              <a:effectLst/>
            </c:spPr>
            <c:extLst>
              <c:ext xmlns:c16="http://schemas.microsoft.com/office/drawing/2014/chart" uri="{C3380CC4-5D6E-409C-BE32-E72D297353CC}">
                <c16:uniqueId val="{0000000B-C3BA-4067-8680-D48EFC8022CF}"/>
              </c:ext>
            </c:extLst>
          </c:dPt>
          <c:dPt>
            <c:idx val="1"/>
            <c:invertIfNegative val="0"/>
            <c:bubble3D val="0"/>
            <c:spPr>
              <a:solidFill>
                <a:srgbClr val="AC2928"/>
              </a:solidFill>
              <a:ln>
                <a:noFill/>
              </a:ln>
              <a:effectLst/>
            </c:spPr>
            <c:extLst>
              <c:ext xmlns:c16="http://schemas.microsoft.com/office/drawing/2014/chart" uri="{C3380CC4-5D6E-409C-BE32-E72D297353CC}">
                <c16:uniqueId val="{0000000D-C3BA-4067-8680-D48EFC8022CF}"/>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United</c:v>
                </c:pt>
                <c:pt idx="1">
                  <c:v>Anthem</c:v>
                </c:pt>
                <c:pt idx="2">
                  <c:v>BCBSMA</c:v>
                </c:pt>
              </c:strCache>
            </c:strRef>
          </c:cat>
          <c:val>
            <c:numRef>
              <c:f>Sheet1!$D$2:$D$4</c:f>
              <c:numCache>
                <c:formatCode>0%</c:formatCode>
                <c:ptCount val="3"/>
                <c:pt idx="0">
                  <c:v>0.54</c:v>
                </c:pt>
                <c:pt idx="1">
                  <c:v>0.44</c:v>
                </c:pt>
                <c:pt idx="2">
                  <c:v>0.42</c:v>
                </c:pt>
              </c:numCache>
            </c:numRef>
          </c:val>
          <c:extLst>
            <c:ext xmlns:c16="http://schemas.microsoft.com/office/drawing/2014/chart" uri="{C3380CC4-5D6E-409C-BE32-E72D297353CC}">
              <c16:uniqueId val="{0000000E-C3BA-4067-8680-D48EFC8022CF}"/>
            </c:ext>
          </c:extLst>
        </c:ser>
        <c:dLbls>
          <c:showLegendKey val="0"/>
          <c:showVal val="0"/>
          <c:showCatName val="0"/>
          <c:showSerName val="0"/>
          <c:showPercent val="0"/>
          <c:showBubbleSize val="0"/>
        </c:dLbls>
        <c:gapWidth val="46"/>
        <c:overlap val="100"/>
        <c:axId val="-467570160"/>
        <c:axId val="-467577232"/>
      </c:barChart>
      <c:catAx>
        <c:axId val="-4675701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6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1"/>
          <c:min val="0"/>
        </c:scaling>
        <c:delete val="1"/>
        <c:axPos val="b"/>
        <c:numFmt formatCode="0%" sourceLinked="1"/>
        <c:majorTickMark val="out"/>
        <c:minorTickMark val="none"/>
        <c:tickLblPos val="nextTo"/>
        <c:crossAx val="-467570160"/>
        <c:crosses val="autoZero"/>
        <c:crossBetween val="between"/>
      </c:valAx>
      <c:spPr>
        <a:noFill/>
        <a:ln>
          <a:noFill/>
        </a:ln>
        <a:effectLst/>
      </c:spPr>
    </c:plotArea>
    <c:legend>
      <c:legendPos val="t"/>
      <c:layout>
        <c:manualLayout>
          <c:xMode val="edge"/>
          <c:yMode val="edge"/>
          <c:x val="5.5156313772152729E-2"/>
          <c:y val="2.262040467369621E-2"/>
          <c:w val="0.9400115555258679"/>
          <c:h val="7.5918471549349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aas Grot Disp 65 Medium" panose="020D0504030502050203"/>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817462794584794"/>
          <c:y val="9.4670341955845214E-2"/>
          <c:w val="0.38539611661501705"/>
          <c:h val="0.87486263484511373"/>
        </c:manualLayout>
      </c:layout>
      <c:barChart>
        <c:barDir val="bar"/>
        <c:grouping val="clustered"/>
        <c:varyColors val="0"/>
        <c:ser>
          <c:idx val="2"/>
          <c:order val="0"/>
          <c:tx>
            <c:strRef>
              <c:f>Sheet1!$B$1</c:f>
              <c:strCache>
                <c:ptCount val="1"/>
                <c:pt idx="0">
                  <c:v>BCBSMA</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Reviewed health insurance coverage or benefits</c:v>
                </c:pt>
                <c:pt idx="1">
                  <c:v>Reviewed claim or Explanation of Benefits (EOB) information</c:v>
                </c:pt>
                <c:pt idx="2">
                  <c:v>Reviewed coverage for prescriptions</c:v>
                </c:pt>
                <c:pt idx="3">
                  <c:v>Looked for a new healthcare provider/doctor</c:v>
                </c:pt>
                <c:pt idx="4">
                  <c:v>Researched (or tried to research) the cost of a visit, procedure, or treatment</c:v>
                </c:pt>
                <c:pt idx="5">
                  <c:v>Managed prescriptions through health insurance provider (e.g., requested or fulfilled a prescription)</c:v>
                </c:pt>
                <c:pt idx="6">
                  <c:v>Tracked the status of a claim</c:v>
                </c:pt>
                <c:pt idx="7">
                  <c:v>Submitted a claim</c:v>
                </c:pt>
                <c:pt idx="8">
                  <c:v>Researched or choose a health insurance plan</c:v>
                </c:pt>
                <c:pt idx="9">
                  <c:v>Designated a specific primary care provider</c:v>
                </c:pt>
                <c:pt idx="10">
                  <c:v>Engaged in the prior authorization process for the health insurance provider</c:v>
                </c:pt>
                <c:pt idx="11">
                  <c:v>Used an ancillary health insurance benefit (e.g., wellness, food, transport, rebates)</c:v>
                </c:pt>
              </c:strCache>
            </c:strRef>
          </c:cat>
          <c:val>
            <c:numRef>
              <c:f>Sheet1!$B$2:$B$13</c:f>
              <c:numCache>
                <c:formatCode>0%</c:formatCode>
                <c:ptCount val="12"/>
                <c:pt idx="0">
                  <c:v>0.69</c:v>
                </c:pt>
                <c:pt idx="1">
                  <c:v>0.48</c:v>
                </c:pt>
                <c:pt idx="2">
                  <c:v>0.41</c:v>
                </c:pt>
                <c:pt idx="3">
                  <c:v>0.39</c:v>
                </c:pt>
                <c:pt idx="4">
                  <c:v>0.37</c:v>
                </c:pt>
                <c:pt idx="5">
                  <c:v>0.35</c:v>
                </c:pt>
                <c:pt idx="6">
                  <c:v>0.3</c:v>
                </c:pt>
                <c:pt idx="7">
                  <c:v>0.25</c:v>
                </c:pt>
                <c:pt idx="8">
                  <c:v>0.23</c:v>
                </c:pt>
                <c:pt idx="9">
                  <c:v>0.21</c:v>
                </c:pt>
                <c:pt idx="10">
                  <c:v>0.16</c:v>
                </c:pt>
                <c:pt idx="11">
                  <c:v>0.14000000000000001</c:v>
                </c:pt>
              </c:numCache>
            </c:numRef>
          </c:val>
          <c:extLst>
            <c:ext xmlns:c16="http://schemas.microsoft.com/office/drawing/2014/chart" uri="{C3380CC4-5D6E-409C-BE32-E72D297353CC}">
              <c16:uniqueId val="{00000000-E7DB-49A6-A03C-28478D7EC23A}"/>
            </c:ext>
          </c:extLst>
        </c:ser>
        <c:ser>
          <c:idx val="0"/>
          <c:order val="1"/>
          <c:tx>
            <c:strRef>
              <c:f>Sheet1!$C$1</c:f>
              <c:strCache>
                <c:ptCount val="1"/>
                <c:pt idx="0">
                  <c:v>Anthem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Reviewed health insurance coverage or benefits</c:v>
                </c:pt>
                <c:pt idx="1">
                  <c:v>Reviewed claim or Explanation of Benefits (EOB) information</c:v>
                </c:pt>
                <c:pt idx="2">
                  <c:v>Reviewed coverage for prescriptions</c:v>
                </c:pt>
                <c:pt idx="3">
                  <c:v>Looked for a new healthcare provider/doctor</c:v>
                </c:pt>
                <c:pt idx="4">
                  <c:v>Researched (or tried to research) the cost of a visit, procedure, or treatment</c:v>
                </c:pt>
                <c:pt idx="5">
                  <c:v>Managed prescriptions through health insurance provider (e.g., requested or fulfilled a prescription)</c:v>
                </c:pt>
                <c:pt idx="6">
                  <c:v>Tracked the status of a claim</c:v>
                </c:pt>
                <c:pt idx="7">
                  <c:v>Submitted a claim</c:v>
                </c:pt>
                <c:pt idx="8">
                  <c:v>Researched or choose a health insurance plan</c:v>
                </c:pt>
                <c:pt idx="9">
                  <c:v>Designated a specific primary care provider</c:v>
                </c:pt>
                <c:pt idx="10">
                  <c:v>Engaged in the prior authorization process for the health insurance provider</c:v>
                </c:pt>
                <c:pt idx="11">
                  <c:v>Used an ancillary health insurance benefit (e.g., wellness, food, transport, rebates)</c:v>
                </c:pt>
              </c:strCache>
            </c:strRef>
          </c:cat>
          <c:val>
            <c:numRef>
              <c:f>Sheet1!$C$2:$C$13</c:f>
              <c:numCache>
                <c:formatCode>0%</c:formatCode>
                <c:ptCount val="12"/>
                <c:pt idx="0">
                  <c:v>0.67</c:v>
                </c:pt>
                <c:pt idx="1">
                  <c:v>0.59</c:v>
                </c:pt>
                <c:pt idx="2">
                  <c:v>0.48</c:v>
                </c:pt>
                <c:pt idx="3">
                  <c:v>0.49</c:v>
                </c:pt>
                <c:pt idx="4">
                  <c:v>0.43</c:v>
                </c:pt>
                <c:pt idx="5">
                  <c:v>0.37</c:v>
                </c:pt>
                <c:pt idx="6">
                  <c:v>0.41</c:v>
                </c:pt>
                <c:pt idx="7">
                  <c:v>0.32</c:v>
                </c:pt>
                <c:pt idx="8">
                  <c:v>0.28999999999999998</c:v>
                </c:pt>
                <c:pt idx="9">
                  <c:v>0.25</c:v>
                </c:pt>
                <c:pt idx="10">
                  <c:v>0.21</c:v>
                </c:pt>
                <c:pt idx="11">
                  <c:v>0.19</c:v>
                </c:pt>
              </c:numCache>
            </c:numRef>
          </c:val>
          <c:extLst>
            <c:ext xmlns:c16="http://schemas.microsoft.com/office/drawing/2014/chart" uri="{C3380CC4-5D6E-409C-BE32-E72D297353CC}">
              <c16:uniqueId val="{00000001-E7DB-49A6-A03C-28478D7EC23A}"/>
            </c:ext>
          </c:extLst>
        </c:ser>
        <c:ser>
          <c:idx val="1"/>
          <c:order val="2"/>
          <c:tx>
            <c:strRef>
              <c:f>Sheet1!$D$1</c:f>
              <c:strCache>
                <c:ptCount val="1"/>
                <c:pt idx="0">
                  <c:v>United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Reviewed health insurance coverage or benefits</c:v>
                </c:pt>
                <c:pt idx="1">
                  <c:v>Reviewed claim or Explanation of Benefits (EOB) information</c:v>
                </c:pt>
                <c:pt idx="2">
                  <c:v>Reviewed coverage for prescriptions</c:v>
                </c:pt>
                <c:pt idx="3">
                  <c:v>Looked for a new healthcare provider/doctor</c:v>
                </c:pt>
                <c:pt idx="4">
                  <c:v>Researched (or tried to research) the cost of a visit, procedure, or treatment</c:v>
                </c:pt>
                <c:pt idx="5">
                  <c:v>Managed prescriptions through health insurance provider (e.g., requested or fulfilled a prescription)</c:v>
                </c:pt>
                <c:pt idx="6">
                  <c:v>Tracked the status of a claim</c:v>
                </c:pt>
                <c:pt idx="7">
                  <c:v>Submitted a claim</c:v>
                </c:pt>
                <c:pt idx="8">
                  <c:v>Researched or choose a health insurance plan</c:v>
                </c:pt>
                <c:pt idx="9">
                  <c:v>Designated a specific primary care provider</c:v>
                </c:pt>
                <c:pt idx="10">
                  <c:v>Engaged in the prior authorization process for the health insurance provider</c:v>
                </c:pt>
                <c:pt idx="11">
                  <c:v>Used an ancillary health insurance benefit (e.g., wellness, food, transport, rebates)</c:v>
                </c:pt>
              </c:strCache>
            </c:strRef>
          </c:cat>
          <c:val>
            <c:numRef>
              <c:f>Sheet1!$D$2:$D$13</c:f>
              <c:numCache>
                <c:formatCode>0%</c:formatCode>
                <c:ptCount val="12"/>
                <c:pt idx="0">
                  <c:v>0.71</c:v>
                </c:pt>
                <c:pt idx="1">
                  <c:v>0.59</c:v>
                </c:pt>
                <c:pt idx="2">
                  <c:v>0.5</c:v>
                </c:pt>
                <c:pt idx="3">
                  <c:v>0.55000000000000004</c:v>
                </c:pt>
                <c:pt idx="4">
                  <c:v>0.4</c:v>
                </c:pt>
                <c:pt idx="5">
                  <c:v>0.37</c:v>
                </c:pt>
                <c:pt idx="6">
                  <c:v>0.36</c:v>
                </c:pt>
                <c:pt idx="7">
                  <c:v>0.31</c:v>
                </c:pt>
                <c:pt idx="8">
                  <c:v>0.28999999999999998</c:v>
                </c:pt>
                <c:pt idx="9">
                  <c:v>0.27</c:v>
                </c:pt>
                <c:pt idx="10">
                  <c:v>0.19</c:v>
                </c:pt>
                <c:pt idx="11">
                  <c:v>0.19</c:v>
                </c:pt>
              </c:numCache>
            </c:numRef>
          </c:val>
          <c:extLst>
            <c:ext xmlns:c16="http://schemas.microsoft.com/office/drawing/2014/chart" uri="{C3380CC4-5D6E-409C-BE32-E72D297353CC}">
              <c16:uniqueId val="{00000002-E7DB-49A6-A03C-28478D7EC23A}"/>
            </c:ext>
          </c:extLst>
        </c:ser>
        <c:dLbls>
          <c:showLegendKey val="0"/>
          <c:showVal val="0"/>
          <c:showCatName val="0"/>
          <c:showSerName val="0"/>
          <c:showPercent val="0"/>
          <c:showBubbleSize val="0"/>
        </c:dLbls>
        <c:gapWidth val="46"/>
        <c:axId val="-467575600"/>
        <c:axId val="-467568528"/>
      </c:barChart>
      <c:catAx>
        <c:axId val="-46757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0" i="0" u="none" strike="noStrike" kern="1200" baseline="0">
                <a:solidFill>
                  <a:schemeClr val="bg1"/>
                </a:solidFill>
                <a:latin typeface="Haas Grot Disp 55 Roman" panose="020D0504030502050203" pitchFamily="34" charset="0"/>
                <a:ea typeface="Segoe UI Black" panose="020B0A02040204020203" pitchFamily="34" charset="0"/>
                <a:cs typeface="Segoe UI Light" panose="020B0502040204020203" pitchFamily="34" charset="0"/>
              </a:defRPr>
            </a:pPr>
            <a:endParaRPr lang="en-US"/>
          </a:p>
        </c:txPr>
        <c:crossAx val="-467568528"/>
        <c:crosses val="autoZero"/>
        <c:auto val="1"/>
        <c:lblAlgn val="ctr"/>
        <c:lblOffset val="100"/>
        <c:tickLblSkip val="1"/>
        <c:noMultiLvlLbl val="0"/>
      </c:catAx>
      <c:valAx>
        <c:axId val="-467568528"/>
        <c:scaling>
          <c:orientation val="minMax"/>
        </c:scaling>
        <c:delete val="1"/>
        <c:axPos val="t"/>
        <c:numFmt formatCode="0%" sourceLinked="1"/>
        <c:majorTickMark val="none"/>
        <c:minorTickMark val="none"/>
        <c:tickLblPos val="nextTo"/>
        <c:crossAx val="-467575600"/>
        <c:crosses val="autoZero"/>
        <c:crossBetween val="between"/>
      </c:valAx>
      <c:spPr>
        <a:noFill/>
        <a:ln>
          <a:noFill/>
        </a:ln>
        <a:effectLst/>
      </c:spPr>
    </c:plotArea>
    <c:legend>
      <c:legendPos val="r"/>
      <c:layout>
        <c:manualLayout>
          <c:xMode val="edge"/>
          <c:yMode val="edge"/>
          <c:x val="0.81453325164640344"/>
          <c:y val="0.50261890797317255"/>
          <c:w val="0.15460940126177394"/>
          <c:h val="0.123291953801966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aas Grot Disp 55 Roman" panose="020D050403050205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8218793495854"/>
          <c:y val="6.9747568676459593E-2"/>
          <c:w val="0.50007446042141612"/>
          <c:h val="0.90347130428622313"/>
        </c:manualLayout>
      </c:layout>
      <c:barChart>
        <c:barDir val="bar"/>
        <c:grouping val="stacked"/>
        <c:varyColors val="0"/>
        <c:ser>
          <c:idx val="2"/>
          <c:order val="0"/>
          <c:tx>
            <c:strRef>
              <c:f>Sheet1!$B$1</c:f>
              <c:strCache>
                <c:ptCount val="1"/>
                <c:pt idx="0">
                  <c:v>Website (computer)</c:v>
                </c:pt>
              </c:strCache>
            </c:strRef>
          </c:tx>
          <c:spPr>
            <a:solidFill>
              <a:schemeClr val="bg2"/>
            </a:solidFill>
            <a:ln>
              <a:noFill/>
            </a:ln>
            <a:effectLst/>
          </c:spPr>
          <c:invertIfNegative val="0"/>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0-46E2-40AE-BFA6-4EBDB369D6C9}"/>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4-46E2-40AE-BFA6-4EBDB369D6C9}"/>
              </c:ext>
            </c:extLst>
          </c:dPt>
          <c:dPt>
            <c:idx val="5"/>
            <c:invertIfNegative val="0"/>
            <c:bubble3D val="0"/>
            <c:spPr>
              <a:solidFill>
                <a:schemeClr val="accent5">
                  <a:lumMod val="75000"/>
                </a:schemeClr>
              </a:solidFill>
              <a:ln>
                <a:noFill/>
              </a:ln>
              <a:effectLst/>
            </c:spPr>
            <c:extLst>
              <c:ext xmlns:c16="http://schemas.microsoft.com/office/drawing/2014/chart" uri="{C3380CC4-5D6E-409C-BE32-E72D297353CC}">
                <c16:uniqueId val="{00000008-46E2-40AE-BFA6-4EBDB369D6C9}"/>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18-46E2-40AE-BFA6-4EBDB369D6C9}"/>
              </c:ext>
            </c:extLst>
          </c:dPt>
          <c:dPt>
            <c:idx val="9"/>
            <c:invertIfNegative val="0"/>
            <c:bubble3D val="0"/>
            <c:spPr>
              <a:solidFill>
                <a:schemeClr val="accent5">
                  <a:lumMod val="75000"/>
                </a:schemeClr>
              </a:solidFill>
              <a:ln>
                <a:noFill/>
              </a:ln>
              <a:effectLst/>
            </c:spPr>
            <c:extLst>
              <c:ext xmlns:c16="http://schemas.microsoft.com/office/drawing/2014/chart" uri="{C3380CC4-5D6E-409C-BE32-E72D297353CC}">
                <c16:uniqueId val="{00000009-46E2-40AE-BFA6-4EBDB369D6C9}"/>
              </c:ext>
            </c:extLst>
          </c:dPt>
          <c:dPt>
            <c:idx val="10"/>
            <c:invertIfNegative val="0"/>
            <c:bubble3D val="0"/>
            <c:spPr>
              <a:solidFill>
                <a:schemeClr val="accent2">
                  <a:lumMod val="50000"/>
                </a:schemeClr>
              </a:solidFill>
              <a:ln>
                <a:noFill/>
              </a:ln>
              <a:effectLst/>
            </c:spPr>
            <c:extLst>
              <c:ext xmlns:c16="http://schemas.microsoft.com/office/drawing/2014/chart" uri="{C3380CC4-5D6E-409C-BE32-E72D297353CC}">
                <c16:uniqueId val="{00000019-46E2-40AE-BFA6-4EBDB369D6C9}"/>
              </c:ext>
            </c:extLst>
          </c:dPt>
          <c:dPt>
            <c:idx val="13"/>
            <c:invertIfNegative val="0"/>
            <c:bubble3D val="0"/>
            <c:spPr>
              <a:solidFill>
                <a:schemeClr val="accent5">
                  <a:lumMod val="75000"/>
                </a:schemeClr>
              </a:solidFill>
              <a:ln>
                <a:noFill/>
              </a:ln>
              <a:effectLst/>
            </c:spPr>
            <c:extLst>
              <c:ext xmlns:c16="http://schemas.microsoft.com/office/drawing/2014/chart" uri="{C3380CC4-5D6E-409C-BE32-E72D297353CC}">
                <c16:uniqueId val="{0000000A-46E2-40AE-BFA6-4EBDB369D6C9}"/>
              </c:ext>
            </c:extLst>
          </c:dPt>
          <c:dPt>
            <c:idx val="14"/>
            <c:invertIfNegative val="0"/>
            <c:bubble3D val="0"/>
            <c:spPr>
              <a:solidFill>
                <a:schemeClr val="accent2">
                  <a:lumMod val="50000"/>
                </a:schemeClr>
              </a:solidFill>
              <a:ln>
                <a:noFill/>
              </a:ln>
              <a:effectLst/>
            </c:spPr>
            <c:extLst>
              <c:ext xmlns:c16="http://schemas.microsoft.com/office/drawing/2014/chart" uri="{C3380CC4-5D6E-409C-BE32-E72D297353CC}">
                <c16:uniqueId val="{0000001A-46E2-40AE-BFA6-4EBDB369D6C9}"/>
              </c:ext>
            </c:extLst>
          </c:dPt>
          <c:dPt>
            <c:idx val="17"/>
            <c:invertIfNegative val="0"/>
            <c:bubble3D val="0"/>
            <c:spPr>
              <a:solidFill>
                <a:schemeClr val="accent5">
                  <a:lumMod val="75000"/>
                </a:schemeClr>
              </a:solidFill>
              <a:ln>
                <a:noFill/>
              </a:ln>
              <a:effectLst/>
            </c:spPr>
            <c:extLst>
              <c:ext xmlns:c16="http://schemas.microsoft.com/office/drawing/2014/chart" uri="{C3380CC4-5D6E-409C-BE32-E72D297353CC}">
                <c16:uniqueId val="{0000000B-46E2-40AE-BFA6-4EBDB369D6C9}"/>
              </c:ext>
            </c:extLst>
          </c:dPt>
          <c:dPt>
            <c:idx val="18"/>
            <c:invertIfNegative val="0"/>
            <c:bubble3D val="0"/>
            <c:spPr>
              <a:solidFill>
                <a:schemeClr val="accent2">
                  <a:lumMod val="50000"/>
                </a:schemeClr>
              </a:solidFill>
              <a:ln>
                <a:noFill/>
              </a:ln>
              <a:effectLst/>
            </c:spPr>
            <c:extLst>
              <c:ext xmlns:c16="http://schemas.microsoft.com/office/drawing/2014/chart" uri="{C3380CC4-5D6E-409C-BE32-E72D297353CC}">
                <c16:uniqueId val="{0000001B-46E2-40AE-BFA6-4EBDB369D6C9}"/>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BCBSMA (n=291)</c:v>
                </c:pt>
                <c:pt idx="1">
                  <c:v>Anthem (n=420)</c:v>
                </c:pt>
                <c:pt idx="2">
                  <c:v>United (n=522)</c:v>
                </c:pt>
                <c:pt idx="4">
                  <c:v>BCBSMA (n=59)</c:v>
                </c:pt>
                <c:pt idx="5">
                  <c:v>Anthem (n=116)</c:v>
                </c:pt>
                <c:pt idx="6">
                  <c:v>United (n=138)</c:v>
                </c:pt>
                <c:pt idx="8">
                  <c:v>BCBSMA (n=176)</c:v>
                </c:pt>
                <c:pt idx="9">
                  <c:v>Anthem (n=299)</c:v>
                </c:pt>
                <c:pt idx="10">
                  <c:v>United (n=368)</c:v>
                </c:pt>
                <c:pt idx="12">
                  <c:v>BCBSMA (n=158)</c:v>
                </c:pt>
                <c:pt idx="13">
                  <c:v>Anthem (n=268)</c:v>
                </c:pt>
                <c:pt idx="14">
                  <c:v>United (n=298)</c:v>
                </c:pt>
                <c:pt idx="16">
                  <c:v>BCBSMA (n=150)</c:v>
                </c:pt>
                <c:pt idx="17">
                  <c:v>Anthem (n=234)</c:v>
                </c:pt>
                <c:pt idx="18">
                  <c:v>United (n=274)</c:v>
                </c:pt>
              </c:strCache>
            </c:strRef>
          </c:cat>
          <c:val>
            <c:numRef>
              <c:f>Sheet1!$B$2:$B$20</c:f>
              <c:numCache>
                <c:formatCode>0%</c:formatCode>
                <c:ptCount val="19"/>
                <c:pt idx="0">
                  <c:v>0.59</c:v>
                </c:pt>
                <c:pt idx="1">
                  <c:v>0.5</c:v>
                </c:pt>
                <c:pt idx="2">
                  <c:v>0.51</c:v>
                </c:pt>
                <c:pt idx="4">
                  <c:v>0.48</c:v>
                </c:pt>
                <c:pt idx="5">
                  <c:v>0.33</c:v>
                </c:pt>
                <c:pt idx="6">
                  <c:v>0.38</c:v>
                </c:pt>
                <c:pt idx="8">
                  <c:v>0.47</c:v>
                </c:pt>
                <c:pt idx="9">
                  <c:v>0.46</c:v>
                </c:pt>
                <c:pt idx="10">
                  <c:v>0.44</c:v>
                </c:pt>
                <c:pt idx="12">
                  <c:v>0.45</c:v>
                </c:pt>
                <c:pt idx="13">
                  <c:v>0.41</c:v>
                </c:pt>
                <c:pt idx="14">
                  <c:v>0.4</c:v>
                </c:pt>
                <c:pt idx="16">
                  <c:v>0.44</c:v>
                </c:pt>
                <c:pt idx="17">
                  <c:v>0.41</c:v>
                </c:pt>
                <c:pt idx="18">
                  <c:v>0.35</c:v>
                </c:pt>
              </c:numCache>
            </c:numRef>
          </c:val>
          <c:extLst>
            <c:ext xmlns:c16="http://schemas.microsoft.com/office/drawing/2014/chart" uri="{C3380CC4-5D6E-409C-BE32-E72D297353CC}">
              <c16:uniqueId val="{00000000-CF6A-4495-8FAD-A0B96391112A}"/>
            </c:ext>
          </c:extLst>
        </c:ser>
        <c:ser>
          <c:idx val="0"/>
          <c:order val="1"/>
          <c:tx>
            <c:strRef>
              <c:f>Sheet1!$C$1</c:f>
              <c:strCache>
                <c:ptCount val="1"/>
                <c:pt idx="0">
                  <c:v>Website (phone)</c:v>
                </c:pt>
              </c:strCache>
            </c:strRef>
          </c:tx>
          <c:spPr>
            <a:solidFill>
              <a:schemeClr val="bg2">
                <a:lumMod val="60000"/>
                <a:lumOff val="40000"/>
              </a:schemeClr>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46E2-40AE-BFA6-4EBDB369D6C9}"/>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46E2-40AE-BFA6-4EBDB369D6C9}"/>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C-46E2-40AE-BFA6-4EBDB369D6C9}"/>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1C-46E2-40AE-BFA6-4EBDB369D6C9}"/>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D-46E2-40AE-BFA6-4EBDB369D6C9}"/>
              </c:ext>
            </c:extLst>
          </c:dPt>
          <c:dPt>
            <c:idx val="10"/>
            <c:invertIfNegative val="0"/>
            <c:bubble3D val="0"/>
            <c:spPr>
              <a:solidFill>
                <a:schemeClr val="accent2">
                  <a:lumMod val="75000"/>
                </a:schemeClr>
              </a:solidFill>
              <a:ln>
                <a:noFill/>
              </a:ln>
              <a:effectLst/>
            </c:spPr>
            <c:extLst>
              <c:ext xmlns:c16="http://schemas.microsoft.com/office/drawing/2014/chart" uri="{C3380CC4-5D6E-409C-BE32-E72D297353CC}">
                <c16:uniqueId val="{0000001D-46E2-40AE-BFA6-4EBDB369D6C9}"/>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0E-46E2-40AE-BFA6-4EBDB369D6C9}"/>
              </c:ext>
            </c:extLst>
          </c:dPt>
          <c:dPt>
            <c:idx val="14"/>
            <c:invertIfNegative val="0"/>
            <c:bubble3D val="0"/>
            <c:spPr>
              <a:solidFill>
                <a:schemeClr val="accent2">
                  <a:lumMod val="75000"/>
                </a:schemeClr>
              </a:solidFill>
              <a:ln>
                <a:noFill/>
              </a:ln>
              <a:effectLst/>
            </c:spPr>
            <c:extLst>
              <c:ext xmlns:c16="http://schemas.microsoft.com/office/drawing/2014/chart" uri="{C3380CC4-5D6E-409C-BE32-E72D297353CC}">
                <c16:uniqueId val="{0000001E-46E2-40AE-BFA6-4EBDB369D6C9}"/>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0F-46E2-40AE-BFA6-4EBDB369D6C9}"/>
              </c:ext>
            </c:extLst>
          </c:dPt>
          <c:dPt>
            <c:idx val="18"/>
            <c:invertIfNegative val="0"/>
            <c:bubble3D val="0"/>
            <c:spPr>
              <a:solidFill>
                <a:schemeClr val="accent2">
                  <a:lumMod val="75000"/>
                </a:schemeClr>
              </a:solidFill>
              <a:ln>
                <a:noFill/>
              </a:ln>
              <a:effectLst/>
            </c:spPr>
            <c:extLst>
              <c:ext xmlns:c16="http://schemas.microsoft.com/office/drawing/2014/chart" uri="{C3380CC4-5D6E-409C-BE32-E72D297353CC}">
                <c16:uniqueId val="{0000001F-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BCBSMA (n=291)</c:v>
                </c:pt>
                <c:pt idx="1">
                  <c:v>Anthem (n=420)</c:v>
                </c:pt>
                <c:pt idx="2">
                  <c:v>United (n=522)</c:v>
                </c:pt>
                <c:pt idx="4">
                  <c:v>BCBSMA (n=59)</c:v>
                </c:pt>
                <c:pt idx="5">
                  <c:v>Anthem (n=116)</c:v>
                </c:pt>
                <c:pt idx="6">
                  <c:v>United (n=138)</c:v>
                </c:pt>
                <c:pt idx="8">
                  <c:v>BCBSMA (n=176)</c:v>
                </c:pt>
                <c:pt idx="9">
                  <c:v>Anthem (n=299)</c:v>
                </c:pt>
                <c:pt idx="10">
                  <c:v>United (n=368)</c:v>
                </c:pt>
                <c:pt idx="12">
                  <c:v>BCBSMA (n=158)</c:v>
                </c:pt>
                <c:pt idx="13">
                  <c:v>Anthem (n=268)</c:v>
                </c:pt>
                <c:pt idx="14">
                  <c:v>United (n=298)</c:v>
                </c:pt>
                <c:pt idx="16">
                  <c:v>BCBSMA (n=150)</c:v>
                </c:pt>
                <c:pt idx="17">
                  <c:v>Anthem (n=234)</c:v>
                </c:pt>
                <c:pt idx="18">
                  <c:v>United (n=274)</c:v>
                </c:pt>
              </c:strCache>
            </c:strRef>
          </c:cat>
          <c:val>
            <c:numRef>
              <c:f>Sheet1!$C$2:$C$20</c:f>
              <c:numCache>
                <c:formatCode>0%</c:formatCode>
                <c:ptCount val="19"/>
                <c:pt idx="0">
                  <c:v>0.17</c:v>
                </c:pt>
                <c:pt idx="1">
                  <c:v>0.17</c:v>
                </c:pt>
                <c:pt idx="2">
                  <c:v>0.15</c:v>
                </c:pt>
                <c:pt idx="4">
                  <c:v>0.15</c:v>
                </c:pt>
                <c:pt idx="5">
                  <c:v>0.19</c:v>
                </c:pt>
                <c:pt idx="6">
                  <c:v>0.23</c:v>
                </c:pt>
                <c:pt idx="8">
                  <c:v>0.2</c:v>
                </c:pt>
                <c:pt idx="9">
                  <c:v>0.19</c:v>
                </c:pt>
                <c:pt idx="10">
                  <c:v>0.17</c:v>
                </c:pt>
                <c:pt idx="12">
                  <c:v>0.22</c:v>
                </c:pt>
                <c:pt idx="13">
                  <c:v>0.23</c:v>
                </c:pt>
                <c:pt idx="14">
                  <c:v>0.18</c:v>
                </c:pt>
                <c:pt idx="16">
                  <c:v>0.25</c:v>
                </c:pt>
                <c:pt idx="17">
                  <c:v>0.18</c:v>
                </c:pt>
                <c:pt idx="18">
                  <c:v>0.19</c:v>
                </c:pt>
              </c:numCache>
            </c:numRef>
          </c:val>
          <c:extLst>
            <c:ext xmlns:c16="http://schemas.microsoft.com/office/drawing/2014/chart" uri="{C3380CC4-5D6E-409C-BE32-E72D297353CC}">
              <c16:uniqueId val="{00000001-CF6A-4495-8FAD-A0B96391112A}"/>
            </c:ext>
          </c:extLst>
        </c:ser>
        <c:ser>
          <c:idx val="1"/>
          <c:order val="2"/>
          <c:tx>
            <c:strRef>
              <c:f>Sheet1!$D$1</c:f>
              <c:strCache>
                <c:ptCount val="1"/>
                <c:pt idx="0">
                  <c:v>App (phone)</c:v>
                </c:pt>
              </c:strCache>
            </c:strRef>
          </c:tx>
          <c:spPr>
            <a:solidFill>
              <a:schemeClr val="bg2">
                <a:lumMod val="40000"/>
                <a:lumOff val="60000"/>
              </a:schemeClr>
            </a:solidFill>
            <a:ln>
              <a:noFill/>
            </a:ln>
            <a:effectLst/>
          </c:spPr>
          <c:invertIfNegative val="0"/>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46E2-40AE-BFA6-4EBDB369D6C9}"/>
              </c:ext>
            </c:extLst>
          </c:dPt>
          <c:dPt>
            <c:idx val="2"/>
            <c:invertIfNegative val="0"/>
            <c:bubble3D val="0"/>
            <c:spPr>
              <a:solidFill>
                <a:schemeClr val="accent2">
                  <a:lumMod val="90000"/>
                </a:schemeClr>
              </a:solidFill>
              <a:ln>
                <a:noFill/>
              </a:ln>
              <a:effectLst/>
            </c:spPr>
            <c:extLst>
              <c:ext xmlns:c16="http://schemas.microsoft.com/office/drawing/2014/chart" uri="{C3380CC4-5D6E-409C-BE32-E72D297353CC}">
                <c16:uniqueId val="{00000006-46E2-40AE-BFA6-4EBDB369D6C9}"/>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0-46E2-40AE-BFA6-4EBDB369D6C9}"/>
              </c:ext>
            </c:extLst>
          </c:dPt>
          <c:dPt>
            <c:idx val="6"/>
            <c:invertIfNegative val="0"/>
            <c:bubble3D val="0"/>
            <c:spPr>
              <a:solidFill>
                <a:schemeClr val="accent2">
                  <a:lumMod val="90000"/>
                </a:schemeClr>
              </a:solidFill>
              <a:ln>
                <a:noFill/>
              </a:ln>
              <a:effectLst/>
            </c:spPr>
            <c:extLst>
              <c:ext xmlns:c16="http://schemas.microsoft.com/office/drawing/2014/chart" uri="{C3380CC4-5D6E-409C-BE32-E72D297353CC}">
                <c16:uniqueId val="{00000020-46E2-40AE-BFA6-4EBDB369D6C9}"/>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46E2-40AE-BFA6-4EBDB369D6C9}"/>
              </c:ext>
            </c:extLst>
          </c:dPt>
          <c:dPt>
            <c:idx val="10"/>
            <c:invertIfNegative val="0"/>
            <c:bubble3D val="0"/>
            <c:spPr>
              <a:solidFill>
                <a:schemeClr val="accent2">
                  <a:lumMod val="90000"/>
                </a:schemeClr>
              </a:solidFill>
              <a:ln>
                <a:noFill/>
              </a:ln>
              <a:effectLst/>
            </c:spPr>
            <c:extLst>
              <c:ext xmlns:c16="http://schemas.microsoft.com/office/drawing/2014/chart" uri="{C3380CC4-5D6E-409C-BE32-E72D297353CC}">
                <c16:uniqueId val="{00000021-46E2-40AE-BFA6-4EBDB369D6C9}"/>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2-46E2-40AE-BFA6-4EBDB369D6C9}"/>
              </c:ext>
            </c:extLst>
          </c:dPt>
          <c:dPt>
            <c:idx val="14"/>
            <c:invertIfNegative val="0"/>
            <c:bubble3D val="0"/>
            <c:spPr>
              <a:solidFill>
                <a:schemeClr val="accent2">
                  <a:lumMod val="90000"/>
                </a:schemeClr>
              </a:solidFill>
              <a:ln>
                <a:noFill/>
              </a:ln>
              <a:effectLst/>
            </c:spPr>
            <c:extLst>
              <c:ext xmlns:c16="http://schemas.microsoft.com/office/drawing/2014/chart" uri="{C3380CC4-5D6E-409C-BE32-E72D297353CC}">
                <c16:uniqueId val="{00000022-46E2-40AE-BFA6-4EBDB369D6C9}"/>
              </c:ext>
            </c:extLst>
          </c:dPt>
          <c:dPt>
            <c:idx val="1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3-46E2-40AE-BFA6-4EBDB369D6C9}"/>
              </c:ext>
            </c:extLst>
          </c:dPt>
          <c:dPt>
            <c:idx val="18"/>
            <c:invertIfNegative val="0"/>
            <c:bubble3D val="0"/>
            <c:spPr>
              <a:solidFill>
                <a:schemeClr val="accent2">
                  <a:lumMod val="90000"/>
                </a:schemeClr>
              </a:solidFill>
              <a:ln>
                <a:noFill/>
              </a:ln>
              <a:effectLst/>
            </c:spPr>
            <c:extLst>
              <c:ext xmlns:c16="http://schemas.microsoft.com/office/drawing/2014/chart" uri="{C3380CC4-5D6E-409C-BE32-E72D297353CC}">
                <c16:uniqueId val="{00000023-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BCBSMA (n=291)</c:v>
                </c:pt>
                <c:pt idx="1">
                  <c:v>Anthem (n=420)</c:v>
                </c:pt>
                <c:pt idx="2">
                  <c:v>United (n=522)</c:v>
                </c:pt>
                <c:pt idx="4">
                  <c:v>BCBSMA (n=59)</c:v>
                </c:pt>
                <c:pt idx="5">
                  <c:v>Anthem (n=116)</c:v>
                </c:pt>
                <c:pt idx="6">
                  <c:v>United (n=138)</c:v>
                </c:pt>
                <c:pt idx="8">
                  <c:v>BCBSMA (n=176)</c:v>
                </c:pt>
                <c:pt idx="9">
                  <c:v>Anthem (n=299)</c:v>
                </c:pt>
                <c:pt idx="10">
                  <c:v>United (n=368)</c:v>
                </c:pt>
                <c:pt idx="12">
                  <c:v>BCBSMA (n=158)</c:v>
                </c:pt>
                <c:pt idx="13">
                  <c:v>Anthem (n=268)</c:v>
                </c:pt>
                <c:pt idx="14">
                  <c:v>United (n=298)</c:v>
                </c:pt>
                <c:pt idx="16">
                  <c:v>BCBSMA (n=150)</c:v>
                </c:pt>
                <c:pt idx="17">
                  <c:v>Anthem (n=234)</c:v>
                </c:pt>
                <c:pt idx="18">
                  <c:v>United (n=274)</c:v>
                </c:pt>
              </c:strCache>
            </c:strRef>
          </c:cat>
          <c:val>
            <c:numRef>
              <c:f>Sheet1!$D$2:$D$20</c:f>
              <c:numCache>
                <c:formatCode>0%</c:formatCode>
                <c:ptCount val="19"/>
                <c:pt idx="0">
                  <c:v>0.19</c:v>
                </c:pt>
                <c:pt idx="1">
                  <c:v>0.27</c:v>
                </c:pt>
                <c:pt idx="2">
                  <c:v>0.28999999999999998</c:v>
                </c:pt>
                <c:pt idx="4">
                  <c:v>0.24</c:v>
                </c:pt>
                <c:pt idx="5">
                  <c:v>0.3</c:v>
                </c:pt>
                <c:pt idx="6">
                  <c:v>0.3</c:v>
                </c:pt>
                <c:pt idx="8">
                  <c:v>0.27</c:v>
                </c:pt>
                <c:pt idx="9">
                  <c:v>0.3</c:v>
                </c:pt>
                <c:pt idx="10">
                  <c:v>0.33</c:v>
                </c:pt>
                <c:pt idx="12">
                  <c:v>0.25</c:v>
                </c:pt>
                <c:pt idx="13">
                  <c:v>0.3</c:v>
                </c:pt>
                <c:pt idx="14">
                  <c:v>0.33</c:v>
                </c:pt>
                <c:pt idx="16">
                  <c:v>0.21</c:v>
                </c:pt>
                <c:pt idx="17">
                  <c:v>0.33</c:v>
                </c:pt>
                <c:pt idx="18">
                  <c:v>0.37</c:v>
                </c:pt>
              </c:numCache>
            </c:numRef>
          </c:val>
          <c:extLst>
            <c:ext xmlns:c16="http://schemas.microsoft.com/office/drawing/2014/chart" uri="{C3380CC4-5D6E-409C-BE32-E72D297353CC}">
              <c16:uniqueId val="{00000002-CF6A-4495-8FAD-A0B96391112A}"/>
            </c:ext>
          </c:extLst>
        </c:ser>
        <c:ser>
          <c:idx val="3"/>
          <c:order val="3"/>
          <c:tx>
            <c:strRef>
              <c:f>Sheet1!$E$1</c:f>
              <c:strCache>
                <c:ptCount val="1"/>
                <c:pt idx="0">
                  <c:v>App (tablet)</c:v>
                </c:pt>
              </c:strCache>
            </c:strRef>
          </c:tx>
          <c:spPr>
            <a:solidFill>
              <a:schemeClr val="bg2">
                <a:lumMod val="20000"/>
                <a:lumOff val="80000"/>
              </a:schemeClr>
            </a:solidFill>
            <a:ln>
              <a:noFill/>
            </a:ln>
            <a:effectLst/>
          </c:spPr>
          <c:invertIfNegative val="0"/>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46E2-40AE-BFA6-4EBDB369D6C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7-46E2-40AE-BFA6-4EBDB369D6C9}"/>
              </c:ext>
            </c:extLst>
          </c:dPt>
          <c:dPt>
            <c:idx val="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4-46E2-40AE-BFA6-4EBDB369D6C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24-46E2-40AE-BFA6-4EBDB369D6C9}"/>
              </c:ext>
            </c:extLst>
          </c:dPt>
          <c:dPt>
            <c:idx val="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5-46E2-40AE-BFA6-4EBDB369D6C9}"/>
              </c:ext>
            </c:extLst>
          </c:dPt>
          <c:dPt>
            <c:idx val="1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6-46E2-40AE-BFA6-4EBDB369D6C9}"/>
              </c:ext>
            </c:extLst>
          </c:dPt>
          <c:dPt>
            <c:idx val="14"/>
            <c:invertIfNegative val="0"/>
            <c:bubble3D val="0"/>
            <c:spPr>
              <a:solidFill>
                <a:srgbClr val="D6EAF1"/>
              </a:solidFill>
              <a:ln>
                <a:noFill/>
              </a:ln>
              <a:effectLst/>
            </c:spPr>
            <c:extLst>
              <c:ext xmlns:c16="http://schemas.microsoft.com/office/drawing/2014/chart" uri="{C3380CC4-5D6E-409C-BE32-E72D297353CC}">
                <c16:uniqueId val="{00000026-46E2-40AE-BFA6-4EBDB369D6C9}"/>
              </c:ext>
            </c:extLst>
          </c:dPt>
          <c:dPt>
            <c:idx val="1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7-46E2-40AE-BFA6-4EBDB369D6C9}"/>
              </c:ext>
            </c:extLst>
          </c:dPt>
          <c:dPt>
            <c:idx val="18"/>
            <c:invertIfNegative val="0"/>
            <c:bubble3D val="0"/>
            <c:spPr>
              <a:solidFill>
                <a:srgbClr val="D6EAF1"/>
              </a:solidFill>
              <a:ln>
                <a:noFill/>
              </a:ln>
              <a:effectLst/>
            </c:spPr>
            <c:extLst>
              <c:ext xmlns:c16="http://schemas.microsoft.com/office/drawing/2014/chart" uri="{C3380CC4-5D6E-409C-BE32-E72D297353CC}">
                <c16:uniqueId val="{00000027-46E2-40AE-BFA6-4EBDB369D6C9}"/>
              </c:ext>
            </c:extLst>
          </c:dPt>
          <c:dLbls>
            <c:dLbl>
              <c:idx val="10"/>
              <c:spPr>
                <a:solidFill>
                  <a:srgbClr val="D6EAF1"/>
                </a:solid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25-46E2-40AE-BFA6-4EBDB369D6C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BCBSMA (n=291)</c:v>
                </c:pt>
                <c:pt idx="1">
                  <c:v>Anthem (n=420)</c:v>
                </c:pt>
                <c:pt idx="2">
                  <c:v>United (n=522)</c:v>
                </c:pt>
                <c:pt idx="4">
                  <c:v>BCBSMA (n=59)</c:v>
                </c:pt>
                <c:pt idx="5">
                  <c:v>Anthem (n=116)</c:v>
                </c:pt>
                <c:pt idx="6">
                  <c:v>United (n=138)</c:v>
                </c:pt>
                <c:pt idx="8">
                  <c:v>BCBSMA (n=176)</c:v>
                </c:pt>
                <c:pt idx="9">
                  <c:v>Anthem (n=299)</c:v>
                </c:pt>
                <c:pt idx="10">
                  <c:v>United (n=368)</c:v>
                </c:pt>
                <c:pt idx="12">
                  <c:v>BCBSMA (n=158)</c:v>
                </c:pt>
                <c:pt idx="13">
                  <c:v>Anthem (n=268)</c:v>
                </c:pt>
                <c:pt idx="14">
                  <c:v>United (n=298)</c:v>
                </c:pt>
                <c:pt idx="16">
                  <c:v>BCBSMA (n=150)</c:v>
                </c:pt>
                <c:pt idx="17">
                  <c:v>Anthem (n=234)</c:v>
                </c:pt>
                <c:pt idx="18">
                  <c:v>United (n=274)</c:v>
                </c:pt>
              </c:strCache>
            </c:strRef>
          </c:cat>
          <c:val>
            <c:numRef>
              <c:f>Sheet1!$E$2:$E$20</c:f>
              <c:numCache>
                <c:formatCode>0%</c:formatCode>
                <c:ptCount val="19"/>
                <c:pt idx="0">
                  <c:v>0.03</c:v>
                </c:pt>
                <c:pt idx="1">
                  <c:v>0.06</c:v>
                </c:pt>
                <c:pt idx="2">
                  <c:v>0.04</c:v>
                </c:pt>
                <c:pt idx="4">
                  <c:v>0.1</c:v>
                </c:pt>
                <c:pt idx="5">
                  <c:v>0.16</c:v>
                </c:pt>
                <c:pt idx="6">
                  <c:v>7.0000000000000007E-2</c:v>
                </c:pt>
                <c:pt idx="8">
                  <c:v>0.06</c:v>
                </c:pt>
                <c:pt idx="9">
                  <c:v>0.05</c:v>
                </c:pt>
                <c:pt idx="10">
                  <c:v>0.06</c:v>
                </c:pt>
                <c:pt idx="12">
                  <c:v>0.06</c:v>
                </c:pt>
                <c:pt idx="13">
                  <c:v>0.05</c:v>
                </c:pt>
                <c:pt idx="14">
                  <c:v>7.0000000000000007E-2</c:v>
                </c:pt>
                <c:pt idx="16">
                  <c:v>7.0000000000000007E-2</c:v>
                </c:pt>
                <c:pt idx="17">
                  <c:v>0.06</c:v>
                </c:pt>
                <c:pt idx="18">
                  <c:v>7.0000000000000007E-2</c:v>
                </c:pt>
              </c:numCache>
            </c:numRef>
          </c:val>
          <c:extLst>
            <c:ext xmlns:c16="http://schemas.microsoft.com/office/drawing/2014/chart" uri="{C3380CC4-5D6E-409C-BE32-E72D297353CC}">
              <c16:uniqueId val="{00000003-CF6A-4495-8FAD-A0B96391112A}"/>
            </c:ext>
          </c:extLst>
        </c:ser>
        <c:ser>
          <c:idx val="4"/>
          <c:order val="4"/>
          <c:tx>
            <c:strRef>
              <c:f>Sheet1!$F$1</c:f>
              <c:strCache>
                <c:ptCount val="1"/>
                <c:pt idx="0">
                  <c:v>None</c:v>
                </c:pt>
              </c:strCache>
            </c:strRef>
          </c:tx>
          <c:spPr>
            <a:solidFill>
              <a:schemeClr val="tx2"/>
            </a:solidFill>
            <a:ln>
              <a:noFill/>
            </a:ln>
            <a:effectLst/>
          </c:spPr>
          <c:invertIfNegative val="0"/>
          <c:dLbls>
            <c:dLbl>
              <c:idx val="0"/>
              <c:layout>
                <c:manualLayout>
                  <c:x val="9.100744887608786E-3"/>
                  <c:y val="-2.632635222660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6A-4495-8FAD-A0B96391112A}"/>
                </c:ext>
              </c:extLst>
            </c:dLbl>
            <c:dLbl>
              <c:idx val="2"/>
              <c:layout>
                <c:manualLayout>
                  <c:x val="7.5839540730073219E-3"/>
                  <c:y val="2.41360117104239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A-4495-8FAD-A0B96391112A}"/>
                </c:ext>
              </c:extLst>
            </c:dLbl>
            <c:dLbl>
              <c:idx val="12"/>
              <c:tx>
                <c:rich>
                  <a:bodyPr/>
                  <a:lstStyle/>
                  <a:p>
                    <a:r>
                      <a:rPr lang="en-US"/>
                      <a:t> </a:t>
                    </a:r>
                    <a:fld id="{07A08603-3EBD-4233-97AA-D8EDD470FB9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F6A-4495-8FAD-A0B96391112A}"/>
                </c:ext>
              </c:extLst>
            </c:dLbl>
            <c:dLbl>
              <c:idx val="13"/>
              <c:layout>
                <c:manualLayout>
                  <c:x val="1.061753570221014E-2"/>
                  <c:y val="6.21980285712864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A-4495-8FAD-A0B96391112A}"/>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BCBSMA (n=291)</c:v>
                </c:pt>
                <c:pt idx="1">
                  <c:v>Anthem (n=420)</c:v>
                </c:pt>
                <c:pt idx="2">
                  <c:v>United (n=522)</c:v>
                </c:pt>
                <c:pt idx="4">
                  <c:v>BCBSMA (n=59)</c:v>
                </c:pt>
                <c:pt idx="5">
                  <c:v>Anthem (n=116)</c:v>
                </c:pt>
                <c:pt idx="6">
                  <c:v>United (n=138)</c:v>
                </c:pt>
                <c:pt idx="8">
                  <c:v>BCBSMA (n=176)</c:v>
                </c:pt>
                <c:pt idx="9">
                  <c:v>Anthem (n=299)</c:v>
                </c:pt>
                <c:pt idx="10">
                  <c:v>United (n=368)</c:v>
                </c:pt>
                <c:pt idx="12">
                  <c:v>BCBSMA (n=158)</c:v>
                </c:pt>
                <c:pt idx="13">
                  <c:v>Anthem (n=268)</c:v>
                </c:pt>
                <c:pt idx="14">
                  <c:v>United (n=298)</c:v>
                </c:pt>
                <c:pt idx="16">
                  <c:v>BCBSMA (n=150)</c:v>
                </c:pt>
                <c:pt idx="17">
                  <c:v>Anthem (n=234)</c:v>
                </c:pt>
                <c:pt idx="18">
                  <c:v>United (n=274)</c:v>
                </c:pt>
              </c:strCache>
            </c:strRef>
          </c:cat>
          <c:val>
            <c:numRef>
              <c:f>Sheet1!$F$2:$F$20</c:f>
              <c:numCache>
                <c:formatCode>0%</c:formatCode>
                <c:ptCount val="19"/>
                <c:pt idx="0">
                  <c:v>0.02</c:v>
                </c:pt>
                <c:pt idx="1">
                  <c:v>0.01</c:v>
                </c:pt>
                <c:pt idx="2">
                  <c:v>0.01</c:v>
                </c:pt>
                <c:pt idx="4">
                  <c:v>0.03</c:v>
                </c:pt>
                <c:pt idx="5">
                  <c:v>0.02</c:v>
                </c:pt>
                <c:pt idx="6">
                  <c:v>0.03</c:v>
                </c:pt>
                <c:pt idx="8">
                  <c:v>0.01</c:v>
                </c:pt>
                <c:pt idx="10">
                  <c:v>0.01</c:v>
                </c:pt>
                <c:pt idx="12">
                  <c:v>0.01</c:v>
                </c:pt>
                <c:pt idx="13">
                  <c:v>0.01</c:v>
                </c:pt>
                <c:pt idx="14">
                  <c:v>0.02</c:v>
                </c:pt>
                <c:pt idx="16">
                  <c:v>0.03</c:v>
                </c:pt>
                <c:pt idx="17">
                  <c:v>0.02</c:v>
                </c:pt>
                <c:pt idx="18">
                  <c:v>0.03</c:v>
                </c:pt>
              </c:numCache>
            </c:numRef>
          </c:val>
          <c:extLst>
            <c:ext xmlns:c16="http://schemas.microsoft.com/office/drawing/2014/chart" uri="{C3380CC4-5D6E-409C-BE32-E72D297353CC}">
              <c16:uniqueId val="{00000004-CF6A-4495-8FAD-A0B96391112A}"/>
            </c:ext>
          </c:extLst>
        </c:ser>
        <c:dLbls>
          <c:showLegendKey val="0"/>
          <c:showVal val="0"/>
          <c:showCatName val="0"/>
          <c:showSerName val="0"/>
          <c:showPercent val="0"/>
          <c:showBubbleSize val="0"/>
        </c:dLbls>
        <c:gapWidth val="46"/>
        <c:overlap val="100"/>
        <c:axId val="-467575600"/>
        <c:axId val="-467568528"/>
      </c:barChart>
      <c:catAx>
        <c:axId val="-46757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Haas Grot Disp 65 Medium" panose="020D0504030502050203" pitchFamily="34" charset="77"/>
                <a:ea typeface="Segoe UI Black" panose="020B0A02040204020203" pitchFamily="34" charset="0"/>
                <a:cs typeface="Segoe UI Light" panose="020B0502040204020203" pitchFamily="34" charset="0"/>
              </a:defRPr>
            </a:pPr>
            <a:endParaRPr lang="en-US"/>
          </a:p>
        </c:txPr>
        <c:crossAx val="-467568528"/>
        <c:crosses val="autoZero"/>
        <c:auto val="1"/>
        <c:lblAlgn val="ctr"/>
        <c:lblOffset val="100"/>
        <c:noMultiLvlLbl val="0"/>
      </c:catAx>
      <c:valAx>
        <c:axId val="-467568528"/>
        <c:scaling>
          <c:orientation val="minMax"/>
          <c:max val="1"/>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575600"/>
        <c:crosses val="autoZero"/>
        <c:crossBetween val="between"/>
      </c:valAx>
      <c:spPr>
        <a:noFill/>
        <a:ln>
          <a:noFill/>
        </a:ln>
        <a:effectLst/>
      </c:spPr>
    </c:plotArea>
    <c:legend>
      <c:legendPos val="t"/>
      <c:legendEntry>
        <c:idx val="3"/>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Entry>
      <c:layout>
        <c:manualLayout>
          <c:xMode val="edge"/>
          <c:yMode val="edge"/>
          <c:x val="0.47066377274126259"/>
          <c:y val="2.4440769098546311E-2"/>
          <c:w val="0.51680132464805373"/>
          <c:h val="4.0918312178131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8218793495854"/>
          <c:y val="6.9747568676459593E-2"/>
          <c:w val="0.50007446042141612"/>
          <c:h val="0.90347130428622313"/>
        </c:manualLayout>
      </c:layout>
      <c:barChart>
        <c:barDir val="bar"/>
        <c:grouping val="stacked"/>
        <c:varyColors val="0"/>
        <c:ser>
          <c:idx val="2"/>
          <c:order val="0"/>
          <c:tx>
            <c:strRef>
              <c:f>Sheet1!$B$1</c:f>
              <c:strCache>
                <c:ptCount val="1"/>
                <c:pt idx="0">
                  <c:v>Website (computer)</c:v>
                </c:pt>
              </c:strCache>
            </c:strRef>
          </c:tx>
          <c:spPr>
            <a:solidFill>
              <a:schemeClr val="bg2"/>
            </a:solidFill>
            <a:ln>
              <a:noFill/>
            </a:ln>
            <a:effectLst/>
          </c:spPr>
          <c:invertIfNegative val="0"/>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0-46E2-40AE-BFA6-4EBDB369D6C9}"/>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4-46E2-40AE-BFA6-4EBDB369D6C9}"/>
              </c:ext>
            </c:extLst>
          </c:dPt>
          <c:dPt>
            <c:idx val="5"/>
            <c:invertIfNegative val="0"/>
            <c:bubble3D val="0"/>
            <c:spPr>
              <a:solidFill>
                <a:schemeClr val="accent5">
                  <a:lumMod val="75000"/>
                </a:schemeClr>
              </a:solidFill>
              <a:ln>
                <a:noFill/>
              </a:ln>
              <a:effectLst/>
            </c:spPr>
            <c:extLst>
              <c:ext xmlns:c16="http://schemas.microsoft.com/office/drawing/2014/chart" uri="{C3380CC4-5D6E-409C-BE32-E72D297353CC}">
                <c16:uniqueId val="{00000008-46E2-40AE-BFA6-4EBDB369D6C9}"/>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18-46E2-40AE-BFA6-4EBDB369D6C9}"/>
              </c:ext>
            </c:extLst>
          </c:dPt>
          <c:dPt>
            <c:idx val="9"/>
            <c:invertIfNegative val="0"/>
            <c:bubble3D val="0"/>
            <c:spPr>
              <a:solidFill>
                <a:schemeClr val="accent5">
                  <a:lumMod val="75000"/>
                </a:schemeClr>
              </a:solidFill>
              <a:ln>
                <a:noFill/>
              </a:ln>
              <a:effectLst/>
            </c:spPr>
            <c:extLst>
              <c:ext xmlns:c16="http://schemas.microsoft.com/office/drawing/2014/chart" uri="{C3380CC4-5D6E-409C-BE32-E72D297353CC}">
                <c16:uniqueId val="{00000009-46E2-40AE-BFA6-4EBDB369D6C9}"/>
              </c:ext>
            </c:extLst>
          </c:dPt>
          <c:dPt>
            <c:idx val="10"/>
            <c:invertIfNegative val="0"/>
            <c:bubble3D val="0"/>
            <c:spPr>
              <a:solidFill>
                <a:schemeClr val="accent2">
                  <a:lumMod val="50000"/>
                </a:schemeClr>
              </a:solidFill>
              <a:ln>
                <a:noFill/>
              </a:ln>
              <a:effectLst/>
            </c:spPr>
            <c:extLst>
              <c:ext xmlns:c16="http://schemas.microsoft.com/office/drawing/2014/chart" uri="{C3380CC4-5D6E-409C-BE32-E72D297353CC}">
                <c16:uniqueId val="{00000019-46E2-40AE-BFA6-4EBDB369D6C9}"/>
              </c:ext>
            </c:extLst>
          </c:dPt>
          <c:dPt>
            <c:idx val="13"/>
            <c:invertIfNegative val="0"/>
            <c:bubble3D val="0"/>
            <c:spPr>
              <a:solidFill>
                <a:schemeClr val="accent5">
                  <a:lumMod val="75000"/>
                </a:schemeClr>
              </a:solidFill>
              <a:ln>
                <a:noFill/>
              </a:ln>
              <a:effectLst/>
            </c:spPr>
            <c:extLst>
              <c:ext xmlns:c16="http://schemas.microsoft.com/office/drawing/2014/chart" uri="{C3380CC4-5D6E-409C-BE32-E72D297353CC}">
                <c16:uniqueId val="{0000000A-46E2-40AE-BFA6-4EBDB369D6C9}"/>
              </c:ext>
            </c:extLst>
          </c:dPt>
          <c:dPt>
            <c:idx val="14"/>
            <c:invertIfNegative val="0"/>
            <c:bubble3D val="0"/>
            <c:spPr>
              <a:solidFill>
                <a:schemeClr val="accent2">
                  <a:lumMod val="50000"/>
                </a:schemeClr>
              </a:solidFill>
              <a:ln>
                <a:noFill/>
              </a:ln>
              <a:effectLst/>
            </c:spPr>
            <c:extLst>
              <c:ext xmlns:c16="http://schemas.microsoft.com/office/drawing/2014/chart" uri="{C3380CC4-5D6E-409C-BE32-E72D297353CC}">
                <c16:uniqueId val="{0000001A-46E2-40AE-BFA6-4EBDB369D6C9}"/>
              </c:ext>
            </c:extLst>
          </c:dPt>
          <c:dPt>
            <c:idx val="17"/>
            <c:invertIfNegative val="0"/>
            <c:bubble3D val="0"/>
            <c:spPr>
              <a:solidFill>
                <a:schemeClr val="accent5">
                  <a:lumMod val="75000"/>
                </a:schemeClr>
              </a:solidFill>
              <a:ln>
                <a:noFill/>
              </a:ln>
              <a:effectLst/>
            </c:spPr>
            <c:extLst>
              <c:ext xmlns:c16="http://schemas.microsoft.com/office/drawing/2014/chart" uri="{C3380CC4-5D6E-409C-BE32-E72D297353CC}">
                <c16:uniqueId val="{0000000B-46E2-40AE-BFA6-4EBDB369D6C9}"/>
              </c:ext>
            </c:extLst>
          </c:dPt>
          <c:dPt>
            <c:idx val="18"/>
            <c:invertIfNegative val="0"/>
            <c:bubble3D val="0"/>
            <c:spPr>
              <a:solidFill>
                <a:schemeClr val="accent2">
                  <a:lumMod val="50000"/>
                </a:schemeClr>
              </a:solidFill>
              <a:ln>
                <a:noFill/>
              </a:ln>
              <a:effectLst/>
            </c:spPr>
            <c:extLst>
              <c:ext xmlns:c16="http://schemas.microsoft.com/office/drawing/2014/chart" uri="{C3380CC4-5D6E-409C-BE32-E72D297353CC}">
                <c16:uniqueId val="{0000001B-46E2-40AE-BFA6-4EBDB369D6C9}"/>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BCBSMA (n=97)</c:v>
                </c:pt>
                <c:pt idx="1">
                  <c:v>Anthem (n=180)</c:v>
                </c:pt>
                <c:pt idx="2">
                  <c:v>United (n=215)</c:v>
                </c:pt>
                <c:pt idx="4">
                  <c:v>BCBSMA (n=88)</c:v>
                </c:pt>
                <c:pt idx="5">
                  <c:v>Anthem (n=158)</c:v>
                </c:pt>
                <c:pt idx="6">
                  <c:v>United (n=197)</c:v>
                </c:pt>
                <c:pt idx="8">
                  <c:v>BCBSMA (n=167)</c:v>
                </c:pt>
                <c:pt idx="9">
                  <c:v>Anthem (n=309)</c:v>
                </c:pt>
                <c:pt idx="10">
                  <c:v>United (n=402)</c:v>
                </c:pt>
                <c:pt idx="12">
                  <c:v>BCBSMA (n=66)</c:v>
                </c:pt>
                <c:pt idx="13">
                  <c:v>Anthem (n=130)</c:v>
                </c:pt>
                <c:pt idx="14">
                  <c:v>United (n=143)</c:v>
                </c:pt>
              </c:strCache>
            </c:strRef>
          </c:cat>
          <c:val>
            <c:numRef>
              <c:f>Sheet1!$B$2:$B$16</c:f>
              <c:numCache>
                <c:formatCode>0%</c:formatCode>
                <c:ptCount val="15"/>
                <c:pt idx="0">
                  <c:v>0.55000000000000004</c:v>
                </c:pt>
                <c:pt idx="1">
                  <c:v>0.48</c:v>
                </c:pt>
                <c:pt idx="2">
                  <c:v>0.5</c:v>
                </c:pt>
                <c:pt idx="4">
                  <c:v>0.53</c:v>
                </c:pt>
                <c:pt idx="5">
                  <c:v>0.48</c:v>
                </c:pt>
                <c:pt idx="6">
                  <c:v>0.41</c:v>
                </c:pt>
                <c:pt idx="8">
                  <c:v>0.52</c:v>
                </c:pt>
                <c:pt idx="9">
                  <c:v>0.48</c:v>
                </c:pt>
                <c:pt idx="10">
                  <c:v>0.45</c:v>
                </c:pt>
                <c:pt idx="12">
                  <c:v>0.49</c:v>
                </c:pt>
                <c:pt idx="13">
                  <c:v>0.31</c:v>
                </c:pt>
                <c:pt idx="14">
                  <c:v>0.36</c:v>
                </c:pt>
              </c:numCache>
            </c:numRef>
          </c:val>
          <c:extLst>
            <c:ext xmlns:c16="http://schemas.microsoft.com/office/drawing/2014/chart" uri="{C3380CC4-5D6E-409C-BE32-E72D297353CC}">
              <c16:uniqueId val="{00000000-CF6A-4495-8FAD-A0B96391112A}"/>
            </c:ext>
          </c:extLst>
        </c:ser>
        <c:ser>
          <c:idx val="0"/>
          <c:order val="1"/>
          <c:tx>
            <c:strRef>
              <c:f>Sheet1!$C$1</c:f>
              <c:strCache>
                <c:ptCount val="1"/>
                <c:pt idx="0">
                  <c:v>Website (phone)</c:v>
                </c:pt>
              </c:strCache>
            </c:strRef>
          </c:tx>
          <c:spPr>
            <a:solidFill>
              <a:schemeClr val="bg2">
                <a:lumMod val="60000"/>
                <a:lumOff val="40000"/>
              </a:schemeClr>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46E2-40AE-BFA6-4EBDB369D6C9}"/>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46E2-40AE-BFA6-4EBDB369D6C9}"/>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C-46E2-40AE-BFA6-4EBDB369D6C9}"/>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1C-46E2-40AE-BFA6-4EBDB369D6C9}"/>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D-46E2-40AE-BFA6-4EBDB369D6C9}"/>
              </c:ext>
            </c:extLst>
          </c:dPt>
          <c:dPt>
            <c:idx val="10"/>
            <c:invertIfNegative val="0"/>
            <c:bubble3D val="0"/>
            <c:spPr>
              <a:solidFill>
                <a:schemeClr val="accent2">
                  <a:lumMod val="75000"/>
                </a:schemeClr>
              </a:solidFill>
              <a:ln>
                <a:noFill/>
              </a:ln>
              <a:effectLst/>
            </c:spPr>
            <c:extLst>
              <c:ext xmlns:c16="http://schemas.microsoft.com/office/drawing/2014/chart" uri="{C3380CC4-5D6E-409C-BE32-E72D297353CC}">
                <c16:uniqueId val="{0000001D-46E2-40AE-BFA6-4EBDB369D6C9}"/>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0E-46E2-40AE-BFA6-4EBDB369D6C9}"/>
              </c:ext>
            </c:extLst>
          </c:dPt>
          <c:dPt>
            <c:idx val="14"/>
            <c:invertIfNegative val="0"/>
            <c:bubble3D val="0"/>
            <c:spPr>
              <a:solidFill>
                <a:schemeClr val="accent2">
                  <a:lumMod val="75000"/>
                </a:schemeClr>
              </a:solidFill>
              <a:ln>
                <a:noFill/>
              </a:ln>
              <a:effectLst/>
            </c:spPr>
            <c:extLst>
              <c:ext xmlns:c16="http://schemas.microsoft.com/office/drawing/2014/chart" uri="{C3380CC4-5D6E-409C-BE32-E72D297353CC}">
                <c16:uniqueId val="{0000001E-46E2-40AE-BFA6-4EBDB369D6C9}"/>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0F-46E2-40AE-BFA6-4EBDB369D6C9}"/>
              </c:ext>
            </c:extLst>
          </c:dPt>
          <c:dPt>
            <c:idx val="18"/>
            <c:invertIfNegative val="0"/>
            <c:bubble3D val="0"/>
            <c:spPr>
              <a:solidFill>
                <a:schemeClr val="accent2">
                  <a:lumMod val="75000"/>
                </a:schemeClr>
              </a:solidFill>
              <a:ln>
                <a:noFill/>
              </a:ln>
              <a:effectLst/>
            </c:spPr>
            <c:extLst>
              <c:ext xmlns:c16="http://schemas.microsoft.com/office/drawing/2014/chart" uri="{C3380CC4-5D6E-409C-BE32-E72D297353CC}">
                <c16:uniqueId val="{0000001F-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BCBSMA (n=97)</c:v>
                </c:pt>
                <c:pt idx="1">
                  <c:v>Anthem (n=180)</c:v>
                </c:pt>
                <c:pt idx="2">
                  <c:v>United (n=215)</c:v>
                </c:pt>
                <c:pt idx="4">
                  <c:v>BCBSMA (n=88)</c:v>
                </c:pt>
                <c:pt idx="5">
                  <c:v>Anthem (n=158)</c:v>
                </c:pt>
                <c:pt idx="6">
                  <c:v>United (n=197)</c:v>
                </c:pt>
                <c:pt idx="8">
                  <c:v>BCBSMA (n=167)</c:v>
                </c:pt>
                <c:pt idx="9">
                  <c:v>Anthem (n=309)</c:v>
                </c:pt>
                <c:pt idx="10">
                  <c:v>United (n=402)</c:v>
                </c:pt>
                <c:pt idx="12">
                  <c:v>BCBSMA (n=66)</c:v>
                </c:pt>
                <c:pt idx="13">
                  <c:v>Anthem (n=130)</c:v>
                </c:pt>
                <c:pt idx="14">
                  <c:v>United (n=143)</c:v>
                </c:pt>
              </c:strCache>
            </c:strRef>
          </c:cat>
          <c:val>
            <c:numRef>
              <c:f>Sheet1!$C$2:$C$16</c:f>
              <c:numCache>
                <c:formatCode>0%</c:formatCode>
                <c:ptCount val="15"/>
                <c:pt idx="0">
                  <c:v>0.19</c:v>
                </c:pt>
                <c:pt idx="1">
                  <c:v>0.2</c:v>
                </c:pt>
                <c:pt idx="2">
                  <c:v>0.2</c:v>
                </c:pt>
                <c:pt idx="4">
                  <c:v>0.17</c:v>
                </c:pt>
                <c:pt idx="5">
                  <c:v>0.2</c:v>
                </c:pt>
                <c:pt idx="6">
                  <c:v>0.17</c:v>
                </c:pt>
                <c:pt idx="8">
                  <c:v>0.19</c:v>
                </c:pt>
                <c:pt idx="9">
                  <c:v>0.18</c:v>
                </c:pt>
                <c:pt idx="10">
                  <c:v>0.16</c:v>
                </c:pt>
                <c:pt idx="12">
                  <c:v>0.14000000000000001</c:v>
                </c:pt>
                <c:pt idx="13">
                  <c:v>0.17</c:v>
                </c:pt>
                <c:pt idx="14">
                  <c:v>0.18</c:v>
                </c:pt>
              </c:numCache>
            </c:numRef>
          </c:val>
          <c:extLst>
            <c:ext xmlns:c16="http://schemas.microsoft.com/office/drawing/2014/chart" uri="{C3380CC4-5D6E-409C-BE32-E72D297353CC}">
              <c16:uniqueId val="{00000001-CF6A-4495-8FAD-A0B96391112A}"/>
            </c:ext>
          </c:extLst>
        </c:ser>
        <c:ser>
          <c:idx val="1"/>
          <c:order val="2"/>
          <c:tx>
            <c:strRef>
              <c:f>Sheet1!$D$1</c:f>
              <c:strCache>
                <c:ptCount val="1"/>
                <c:pt idx="0">
                  <c:v>App (phone)</c:v>
                </c:pt>
              </c:strCache>
            </c:strRef>
          </c:tx>
          <c:spPr>
            <a:solidFill>
              <a:schemeClr val="bg2">
                <a:lumMod val="40000"/>
                <a:lumOff val="60000"/>
              </a:schemeClr>
            </a:solidFill>
            <a:ln>
              <a:noFill/>
            </a:ln>
            <a:effectLst/>
          </c:spPr>
          <c:invertIfNegative val="0"/>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46E2-40AE-BFA6-4EBDB369D6C9}"/>
              </c:ext>
            </c:extLst>
          </c:dPt>
          <c:dPt>
            <c:idx val="2"/>
            <c:invertIfNegative val="0"/>
            <c:bubble3D val="0"/>
            <c:spPr>
              <a:solidFill>
                <a:schemeClr val="accent2">
                  <a:lumMod val="90000"/>
                </a:schemeClr>
              </a:solidFill>
              <a:ln>
                <a:noFill/>
              </a:ln>
              <a:effectLst/>
            </c:spPr>
            <c:extLst>
              <c:ext xmlns:c16="http://schemas.microsoft.com/office/drawing/2014/chart" uri="{C3380CC4-5D6E-409C-BE32-E72D297353CC}">
                <c16:uniqueId val="{00000006-46E2-40AE-BFA6-4EBDB369D6C9}"/>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0-46E2-40AE-BFA6-4EBDB369D6C9}"/>
              </c:ext>
            </c:extLst>
          </c:dPt>
          <c:dPt>
            <c:idx val="6"/>
            <c:invertIfNegative val="0"/>
            <c:bubble3D val="0"/>
            <c:spPr>
              <a:solidFill>
                <a:schemeClr val="accent2">
                  <a:lumMod val="90000"/>
                </a:schemeClr>
              </a:solidFill>
              <a:ln>
                <a:noFill/>
              </a:ln>
              <a:effectLst/>
            </c:spPr>
            <c:extLst>
              <c:ext xmlns:c16="http://schemas.microsoft.com/office/drawing/2014/chart" uri="{C3380CC4-5D6E-409C-BE32-E72D297353CC}">
                <c16:uniqueId val="{00000020-46E2-40AE-BFA6-4EBDB369D6C9}"/>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46E2-40AE-BFA6-4EBDB369D6C9}"/>
              </c:ext>
            </c:extLst>
          </c:dPt>
          <c:dPt>
            <c:idx val="10"/>
            <c:invertIfNegative val="0"/>
            <c:bubble3D val="0"/>
            <c:spPr>
              <a:solidFill>
                <a:schemeClr val="accent2">
                  <a:lumMod val="90000"/>
                </a:schemeClr>
              </a:solidFill>
              <a:ln>
                <a:noFill/>
              </a:ln>
              <a:effectLst/>
            </c:spPr>
            <c:extLst>
              <c:ext xmlns:c16="http://schemas.microsoft.com/office/drawing/2014/chart" uri="{C3380CC4-5D6E-409C-BE32-E72D297353CC}">
                <c16:uniqueId val="{00000021-46E2-40AE-BFA6-4EBDB369D6C9}"/>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2-46E2-40AE-BFA6-4EBDB369D6C9}"/>
              </c:ext>
            </c:extLst>
          </c:dPt>
          <c:dPt>
            <c:idx val="14"/>
            <c:invertIfNegative val="0"/>
            <c:bubble3D val="0"/>
            <c:spPr>
              <a:solidFill>
                <a:schemeClr val="accent2">
                  <a:lumMod val="90000"/>
                </a:schemeClr>
              </a:solidFill>
              <a:ln>
                <a:noFill/>
              </a:ln>
              <a:effectLst/>
            </c:spPr>
            <c:extLst>
              <c:ext xmlns:c16="http://schemas.microsoft.com/office/drawing/2014/chart" uri="{C3380CC4-5D6E-409C-BE32-E72D297353CC}">
                <c16:uniqueId val="{00000022-46E2-40AE-BFA6-4EBDB369D6C9}"/>
              </c:ext>
            </c:extLst>
          </c:dPt>
          <c:dPt>
            <c:idx val="1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3-46E2-40AE-BFA6-4EBDB369D6C9}"/>
              </c:ext>
            </c:extLst>
          </c:dPt>
          <c:dPt>
            <c:idx val="18"/>
            <c:invertIfNegative val="0"/>
            <c:bubble3D val="0"/>
            <c:spPr>
              <a:solidFill>
                <a:schemeClr val="accent2">
                  <a:lumMod val="90000"/>
                </a:schemeClr>
              </a:solidFill>
              <a:ln>
                <a:noFill/>
              </a:ln>
              <a:effectLst/>
            </c:spPr>
            <c:extLst>
              <c:ext xmlns:c16="http://schemas.microsoft.com/office/drawing/2014/chart" uri="{C3380CC4-5D6E-409C-BE32-E72D297353CC}">
                <c16:uniqueId val="{00000023-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BCBSMA (n=97)</c:v>
                </c:pt>
                <c:pt idx="1">
                  <c:v>Anthem (n=180)</c:v>
                </c:pt>
                <c:pt idx="2">
                  <c:v>United (n=215)</c:v>
                </c:pt>
                <c:pt idx="4">
                  <c:v>BCBSMA (n=88)</c:v>
                </c:pt>
                <c:pt idx="5">
                  <c:v>Anthem (n=158)</c:v>
                </c:pt>
                <c:pt idx="6">
                  <c:v>United (n=197)</c:v>
                </c:pt>
                <c:pt idx="8">
                  <c:v>BCBSMA (n=167)</c:v>
                </c:pt>
                <c:pt idx="9">
                  <c:v>Anthem (n=309)</c:v>
                </c:pt>
                <c:pt idx="10">
                  <c:v>United (n=402)</c:v>
                </c:pt>
                <c:pt idx="12">
                  <c:v>BCBSMA (n=66)</c:v>
                </c:pt>
                <c:pt idx="13">
                  <c:v>Anthem (n=130)</c:v>
                </c:pt>
                <c:pt idx="14">
                  <c:v>United (n=143)</c:v>
                </c:pt>
              </c:strCache>
            </c:strRef>
          </c:cat>
          <c:val>
            <c:numRef>
              <c:f>Sheet1!$D$2:$D$16</c:f>
              <c:numCache>
                <c:formatCode>0%</c:formatCode>
                <c:ptCount val="15"/>
                <c:pt idx="0">
                  <c:v>0.21</c:v>
                </c:pt>
                <c:pt idx="1">
                  <c:v>0.21</c:v>
                </c:pt>
                <c:pt idx="2">
                  <c:v>0.24</c:v>
                </c:pt>
                <c:pt idx="4">
                  <c:v>0.24</c:v>
                </c:pt>
                <c:pt idx="5">
                  <c:v>0.27</c:v>
                </c:pt>
                <c:pt idx="6">
                  <c:v>0.32</c:v>
                </c:pt>
                <c:pt idx="8">
                  <c:v>0.22</c:v>
                </c:pt>
                <c:pt idx="9">
                  <c:v>0.28000000000000003</c:v>
                </c:pt>
                <c:pt idx="10">
                  <c:v>0.33</c:v>
                </c:pt>
                <c:pt idx="12">
                  <c:v>0.21</c:v>
                </c:pt>
                <c:pt idx="13">
                  <c:v>0.37</c:v>
                </c:pt>
                <c:pt idx="14">
                  <c:v>0.34</c:v>
                </c:pt>
              </c:numCache>
            </c:numRef>
          </c:val>
          <c:extLst>
            <c:ext xmlns:c16="http://schemas.microsoft.com/office/drawing/2014/chart" uri="{C3380CC4-5D6E-409C-BE32-E72D297353CC}">
              <c16:uniqueId val="{00000002-CF6A-4495-8FAD-A0B96391112A}"/>
            </c:ext>
          </c:extLst>
        </c:ser>
        <c:ser>
          <c:idx val="3"/>
          <c:order val="3"/>
          <c:tx>
            <c:strRef>
              <c:f>Sheet1!$E$1</c:f>
              <c:strCache>
                <c:ptCount val="1"/>
                <c:pt idx="0">
                  <c:v>App (tablet)</c:v>
                </c:pt>
              </c:strCache>
            </c:strRef>
          </c:tx>
          <c:spPr>
            <a:solidFill>
              <a:schemeClr val="bg2">
                <a:lumMod val="20000"/>
                <a:lumOff val="80000"/>
              </a:schemeClr>
            </a:solidFill>
            <a:ln>
              <a:noFill/>
            </a:ln>
            <a:effectLst/>
          </c:spPr>
          <c:invertIfNegative val="0"/>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46E2-40AE-BFA6-4EBDB369D6C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7-46E2-40AE-BFA6-4EBDB369D6C9}"/>
              </c:ext>
            </c:extLst>
          </c:dPt>
          <c:dPt>
            <c:idx val="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4-46E2-40AE-BFA6-4EBDB369D6C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24-46E2-40AE-BFA6-4EBDB369D6C9}"/>
              </c:ext>
            </c:extLst>
          </c:dPt>
          <c:dPt>
            <c:idx val="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5-46E2-40AE-BFA6-4EBDB369D6C9}"/>
              </c:ext>
            </c:extLst>
          </c:dPt>
          <c:dPt>
            <c:idx val="1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6-46E2-40AE-BFA6-4EBDB369D6C9}"/>
              </c:ext>
            </c:extLst>
          </c:dPt>
          <c:dPt>
            <c:idx val="14"/>
            <c:invertIfNegative val="0"/>
            <c:bubble3D val="0"/>
            <c:spPr>
              <a:solidFill>
                <a:srgbClr val="D6EAF1"/>
              </a:solidFill>
              <a:ln>
                <a:noFill/>
              </a:ln>
              <a:effectLst/>
            </c:spPr>
            <c:extLst>
              <c:ext xmlns:c16="http://schemas.microsoft.com/office/drawing/2014/chart" uri="{C3380CC4-5D6E-409C-BE32-E72D297353CC}">
                <c16:uniqueId val="{00000026-46E2-40AE-BFA6-4EBDB369D6C9}"/>
              </c:ext>
            </c:extLst>
          </c:dPt>
          <c:dPt>
            <c:idx val="1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7-46E2-40AE-BFA6-4EBDB369D6C9}"/>
              </c:ext>
            </c:extLst>
          </c:dPt>
          <c:dPt>
            <c:idx val="18"/>
            <c:invertIfNegative val="0"/>
            <c:bubble3D val="0"/>
            <c:spPr>
              <a:solidFill>
                <a:srgbClr val="D6EAF1"/>
              </a:solidFill>
              <a:ln>
                <a:noFill/>
              </a:ln>
              <a:effectLst/>
            </c:spPr>
            <c:extLst>
              <c:ext xmlns:c16="http://schemas.microsoft.com/office/drawing/2014/chart" uri="{C3380CC4-5D6E-409C-BE32-E72D297353CC}">
                <c16:uniqueId val="{00000027-46E2-40AE-BFA6-4EBDB369D6C9}"/>
              </c:ext>
            </c:extLst>
          </c:dPt>
          <c:dLbls>
            <c:dLbl>
              <c:idx val="10"/>
              <c:spPr>
                <a:solidFill>
                  <a:srgbClr val="D6EAF1"/>
                </a:solid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25-46E2-40AE-BFA6-4EBDB369D6C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BCBSMA (n=97)</c:v>
                </c:pt>
                <c:pt idx="1">
                  <c:v>Anthem (n=180)</c:v>
                </c:pt>
                <c:pt idx="2">
                  <c:v>United (n=215)</c:v>
                </c:pt>
                <c:pt idx="4">
                  <c:v>BCBSMA (n=88)</c:v>
                </c:pt>
                <c:pt idx="5">
                  <c:v>Anthem (n=158)</c:v>
                </c:pt>
                <c:pt idx="6">
                  <c:v>United (n=197)</c:v>
                </c:pt>
                <c:pt idx="8">
                  <c:v>BCBSMA (n=167)</c:v>
                </c:pt>
                <c:pt idx="9">
                  <c:v>Anthem (n=309)</c:v>
                </c:pt>
                <c:pt idx="10">
                  <c:v>United (n=402)</c:v>
                </c:pt>
                <c:pt idx="12">
                  <c:v>BCBSMA (n=66)</c:v>
                </c:pt>
                <c:pt idx="13">
                  <c:v>Anthem (n=130)</c:v>
                </c:pt>
                <c:pt idx="14">
                  <c:v>United (n=143)</c:v>
                </c:pt>
              </c:strCache>
            </c:strRef>
          </c:cat>
          <c:val>
            <c:numRef>
              <c:f>Sheet1!$E$2:$E$16</c:f>
              <c:numCache>
                <c:formatCode>0%</c:formatCode>
                <c:ptCount val="15"/>
                <c:pt idx="0">
                  <c:v>0.05</c:v>
                </c:pt>
                <c:pt idx="1">
                  <c:v>0.1</c:v>
                </c:pt>
                <c:pt idx="2">
                  <c:v>0.05</c:v>
                </c:pt>
                <c:pt idx="4">
                  <c:v>0.03</c:v>
                </c:pt>
                <c:pt idx="5">
                  <c:v>0.06</c:v>
                </c:pt>
                <c:pt idx="6">
                  <c:v>0.08</c:v>
                </c:pt>
                <c:pt idx="8">
                  <c:v>0.04</c:v>
                </c:pt>
                <c:pt idx="9">
                  <c:v>0.06</c:v>
                </c:pt>
                <c:pt idx="10">
                  <c:v>0.04</c:v>
                </c:pt>
                <c:pt idx="12">
                  <c:v>0.06</c:v>
                </c:pt>
                <c:pt idx="13">
                  <c:v>0.12</c:v>
                </c:pt>
                <c:pt idx="14">
                  <c:v>7.0000000000000007E-2</c:v>
                </c:pt>
              </c:numCache>
            </c:numRef>
          </c:val>
          <c:extLst>
            <c:ext xmlns:c16="http://schemas.microsoft.com/office/drawing/2014/chart" uri="{C3380CC4-5D6E-409C-BE32-E72D297353CC}">
              <c16:uniqueId val="{00000003-CF6A-4495-8FAD-A0B96391112A}"/>
            </c:ext>
          </c:extLst>
        </c:ser>
        <c:ser>
          <c:idx val="4"/>
          <c:order val="4"/>
          <c:tx>
            <c:strRef>
              <c:f>Sheet1!$F$1</c:f>
              <c:strCache>
                <c:ptCount val="1"/>
                <c:pt idx="0">
                  <c:v>None</c:v>
                </c:pt>
              </c:strCache>
            </c:strRef>
          </c:tx>
          <c:spPr>
            <a:solidFill>
              <a:schemeClr val="tx2"/>
            </a:solidFill>
            <a:ln>
              <a:noFill/>
            </a:ln>
            <a:effectLst/>
          </c:spPr>
          <c:invertIfNegative val="0"/>
          <c:dLbls>
            <c:dLbl>
              <c:idx val="0"/>
              <c:layout>
                <c:manualLayout>
                  <c:x val="9.100744887608786E-3"/>
                  <c:y val="-2.632635222660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6A-4495-8FAD-A0B96391112A}"/>
                </c:ext>
              </c:extLst>
            </c:dLbl>
            <c:dLbl>
              <c:idx val="2"/>
              <c:layout>
                <c:manualLayout>
                  <c:x val="7.5839540730073219E-3"/>
                  <c:y val="2.41360117104239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A-4495-8FAD-A0B96391112A}"/>
                </c:ext>
              </c:extLst>
            </c:dLbl>
            <c:dLbl>
              <c:idx val="12"/>
              <c:tx>
                <c:rich>
                  <a:bodyPr/>
                  <a:lstStyle/>
                  <a:p>
                    <a:r>
                      <a:rPr lang="en-US"/>
                      <a:t> </a:t>
                    </a:r>
                    <a:fld id="{07A08603-3EBD-4233-97AA-D8EDD470FB9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F6A-4495-8FAD-A0B96391112A}"/>
                </c:ext>
              </c:extLst>
            </c:dLbl>
            <c:dLbl>
              <c:idx val="13"/>
              <c:layout>
                <c:manualLayout>
                  <c:x val="1.061753570221014E-2"/>
                  <c:y val="6.21980285712864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A-4495-8FAD-A0B96391112A}"/>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BCBSMA (n=97)</c:v>
                </c:pt>
                <c:pt idx="1">
                  <c:v>Anthem (n=180)</c:v>
                </c:pt>
                <c:pt idx="2">
                  <c:v>United (n=215)</c:v>
                </c:pt>
                <c:pt idx="4">
                  <c:v>BCBSMA (n=88)</c:v>
                </c:pt>
                <c:pt idx="5">
                  <c:v>Anthem (n=158)</c:v>
                </c:pt>
                <c:pt idx="6">
                  <c:v>United (n=197)</c:v>
                </c:pt>
                <c:pt idx="8">
                  <c:v>BCBSMA (n=167)</c:v>
                </c:pt>
                <c:pt idx="9">
                  <c:v>Anthem (n=309)</c:v>
                </c:pt>
                <c:pt idx="10">
                  <c:v>United (n=402)</c:v>
                </c:pt>
                <c:pt idx="12">
                  <c:v>BCBSMA (n=66)</c:v>
                </c:pt>
                <c:pt idx="13">
                  <c:v>Anthem (n=130)</c:v>
                </c:pt>
                <c:pt idx="14">
                  <c:v>United (n=143)</c:v>
                </c:pt>
              </c:strCache>
            </c:strRef>
          </c:cat>
          <c:val>
            <c:numRef>
              <c:f>Sheet1!$F$2:$F$16</c:f>
              <c:numCache>
                <c:formatCode>0%</c:formatCode>
                <c:ptCount val="15"/>
                <c:pt idx="0">
                  <c:v>0.01</c:v>
                </c:pt>
                <c:pt idx="1">
                  <c:v>0.01</c:v>
                </c:pt>
                <c:pt idx="2">
                  <c:v>0.01</c:v>
                </c:pt>
                <c:pt idx="4">
                  <c:v>0.02</c:v>
                </c:pt>
                <c:pt idx="6">
                  <c:v>0.02</c:v>
                </c:pt>
                <c:pt idx="8">
                  <c:v>0.04</c:v>
                </c:pt>
                <c:pt idx="9">
                  <c:v>0.01</c:v>
                </c:pt>
                <c:pt idx="10">
                  <c:v>0.02</c:v>
                </c:pt>
                <c:pt idx="12">
                  <c:v>0.11</c:v>
                </c:pt>
                <c:pt idx="13">
                  <c:v>0.03</c:v>
                </c:pt>
                <c:pt idx="14">
                  <c:v>0.06</c:v>
                </c:pt>
              </c:numCache>
            </c:numRef>
          </c:val>
          <c:extLst>
            <c:ext xmlns:c16="http://schemas.microsoft.com/office/drawing/2014/chart" uri="{C3380CC4-5D6E-409C-BE32-E72D297353CC}">
              <c16:uniqueId val="{00000004-CF6A-4495-8FAD-A0B96391112A}"/>
            </c:ext>
          </c:extLst>
        </c:ser>
        <c:dLbls>
          <c:showLegendKey val="0"/>
          <c:showVal val="0"/>
          <c:showCatName val="0"/>
          <c:showSerName val="0"/>
          <c:showPercent val="0"/>
          <c:showBubbleSize val="0"/>
        </c:dLbls>
        <c:gapWidth val="46"/>
        <c:overlap val="100"/>
        <c:axId val="-467575600"/>
        <c:axId val="-467568528"/>
      </c:barChart>
      <c:catAx>
        <c:axId val="-46757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Haas Grot Disp 65 Medium" panose="020D0504030502050203" pitchFamily="34" charset="77"/>
                <a:ea typeface="Segoe UI Black" panose="020B0A02040204020203" pitchFamily="34" charset="0"/>
                <a:cs typeface="Segoe UI Light" panose="020B0502040204020203" pitchFamily="34" charset="0"/>
              </a:defRPr>
            </a:pPr>
            <a:endParaRPr lang="en-US"/>
          </a:p>
        </c:txPr>
        <c:crossAx val="-467568528"/>
        <c:crosses val="autoZero"/>
        <c:auto val="1"/>
        <c:lblAlgn val="ctr"/>
        <c:lblOffset val="100"/>
        <c:noMultiLvlLbl val="0"/>
      </c:catAx>
      <c:valAx>
        <c:axId val="-467568528"/>
        <c:scaling>
          <c:orientation val="minMax"/>
          <c:max val="1"/>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575600"/>
        <c:crosses val="autoZero"/>
        <c:crossBetween val="between"/>
      </c:valAx>
      <c:spPr>
        <a:noFill/>
        <a:ln>
          <a:noFill/>
        </a:ln>
        <a:effectLst/>
      </c:spPr>
    </c:plotArea>
    <c:legend>
      <c:legendPos val="t"/>
      <c:legendEntry>
        <c:idx val="3"/>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Entry>
      <c:layout>
        <c:manualLayout>
          <c:xMode val="edge"/>
          <c:yMode val="edge"/>
          <c:x val="0.47066377274126259"/>
          <c:y val="2.4440769098546311E-2"/>
          <c:w val="0.51680132464805373"/>
          <c:h val="4.0918312178131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8218793495854"/>
          <c:y val="6.9747568676459593E-2"/>
          <c:w val="0.50007446042141612"/>
          <c:h val="0.90347130428622313"/>
        </c:manualLayout>
      </c:layout>
      <c:barChart>
        <c:barDir val="bar"/>
        <c:grouping val="stacked"/>
        <c:varyColors val="0"/>
        <c:ser>
          <c:idx val="2"/>
          <c:order val="0"/>
          <c:tx>
            <c:strRef>
              <c:f>Sheet1!$B$1</c:f>
              <c:strCache>
                <c:ptCount val="1"/>
                <c:pt idx="0">
                  <c:v>Website (computer)</c:v>
                </c:pt>
              </c:strCache>
            </c:strRef>
          </c:tx>
          <c:spPr>
            <a:solidFill>
              <a:schemeClr val="bg2"/>
            </a:solidFill>
            <a:ln>
              <a:noFill/>
            </a:ln>
            <a:effectLst/>
          </c:spPr>
          <c:invertIfNegative val="0"/>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0-46E2-40AE-BFA6-4EBDB369D6C9}"/>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4-46E2-40AE-BFA6-4EBDB369D6C9}"/>
              </c:ext>
            </c:extLst>
          </c:dPt>
          <c:dPt>
            <c:idx val="5"/>
            <c:invertIfNegative val="0"/>
            <c:bubble3D val="0"/>
            <c:spPr>
              <a:solidFill>
                <a:schemeClr val="accent5">
                  <a:lumMod val="75000"/>
                </a:schemeClr>
              </a:solidFill>
              <a:ln>
                <a:noFill/>
              </a:ln>
              <a:effectLst/>
            </c:spPr>
            <c:extLst>
              <c:ext xmlns:c16="http://schemas.microsoft.com/office/drawing/2014/chart" uri="{C3380CC4-5D6E-409C-BE32-E72D297353CC}">
                <c16:uniqueId val="{00000008-46E2-40AE-BFA6-4EBDB369D6C9}"/>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18-46E2-40AE-BFA6-4EBDB369D6C9}"/>
              </c:ext>
            </c:extLst>
          </c:dPt>
          <c:dPt>
            <c:idx val="9"/>
            <c:invertIfNegative val="0"/>
            <c:bubble3D val="0"/>
            <c:spPr>
              <a:solidFill>
                <a:schemeClr val="accent5">
                  <a:lumMod val="75000"/>
                </a:schemeClr>
              </a:solidFill>
              <a:ln>
                <a:noFill/>
              </a:ln>
              <a:effectLst/>
            </c:spPr>
            <c:extLst>
              <c:ext xmlns:c16="http://schemas.microsoft.com/office/drawing/2014/chart" uri="{C3380CC4-5D6E-409C-BE32-E72D297353CC}">
                <c16:uniqueId val="{00000009-46E2-40AE-BFA6-4EBDB369D6C9}"/>
              </c:ext>
            </c:extLst>
          </c:dPt>
          <c:dPt>
            <c:idx val="10"/>
            <c:invertIfNegative val="0"/>
            <c:bubble3D val="0"/>
            <c:spPr>
              <a:solidFill>
                <a:schemeClr val="accent2">
                  <a:lumMod val="50000"/>
                </a:schemeClr>
              </a:solidFill>
              <a:ln>
                <a:noFill/>
              </a:ln>
              <a:effectLst/>
            </c:spPr>
            <c:extLst>
              <c:ext xmlns:c16="http://schemas.microsoft.com/office/drawing/2014/chart" uri="{C3380CC4-5D6E-409C-BE32-E72D297353CC}">
                <c16:uniqueId val="{00000019-46E2-40AE-BFA6-4EBDB369D6C9}"/>
              </c:ext>
            </c:extLst>
          </c:dPt>
          <c:dPt>
            <c:idx val="13"/>
            <c:invertIfNegative val="0"/>
            <c:bubble3D val="0"/>
            <c:spPr>
              <a:solidFill>
                <a:schemeClr val="accent5">
                  <a:lumMod val="75000"/>
                </a:schemeClr>
              </a:solidFill>
              <a:ln>
                <a:noFill/>
              </a:ln>
              <a:effectLst/>
            </c:spPr>
            <c:extLst>
              <c:ext xmlns:c16="http://schemas.microsoft.com/office/drawing/2014/chart" uri="{C3380CC4-5D6E-409C-BE32-E72D297353CC}">
                <c16:uniqueId val="{0000000A-46E2-40AE-BFA6-4EBDB369D6C9}"/>
              </c:ext>
            </c:extLst>
          </c:dPt>
          <c:dPt>
            <c:idx val="14"/>
            <c:invertIfNegative val="0"/>
            <c:bubble3D val="0"/>
            <c:spPr>
              <a:solidFill>
                <a:schemeClr val="accent2">
                  <a:lumMod val="50000"/>
                </a:schemeClr>
              </a:solidFill>
              <a:ln>
                <a:noFill/>
              </a:ln>
              <a:effectLst/>
            </c:spPr>
            <c:extLst>
              <c:ext xmlns:c16="http://schemas.microsoft.com/office/drawing/2014/chart" uri="{C3380CC4-5D6E-409C-BE32-E72D297353CC}">
                <c16:uniqueId val="{0000001A-46E2-40AE-BFA6-4EBDB369D6C9}"/>
              </c:ext>
            </c:extLst>
          </c:dPt>
          <c:dPt>
            <c:idx val="17"/>
            <c:invertIfNegative val="0"/>
            <c:bubble3D val="0"/>
            <c:spPr>
              <a:solidFill>
                <a:schemeClr val="accent5">
                  <a:lumMod val="75000"/>
                </a:schemeClr>
              </a:solidFill>
              <a:ln>
                <a:noFill/>
              </a:ln>
              <a:effectLst/>
            </c:spPr>
            <c:extLst>
              <c:ext xmlns:c16="http://schemas.microsoft.com/office/drawing/2014/chart" uri="{C3380CC4-5D6E-409C-BE32-E72D297353CC}">
                <c16:uniqueId val="{0000000B-46E2-40AE-BFA6-4EBDB369D6C9}"/>
              </c:ext>
            </c:extLst>
          </c:dPt>
          <c:dPt>
            <c:idx val="18"/>
            <c:invertIfNegative val="0"/>
            <c:bubble3D val="0"/>
            <c:spPr>
              <a:solidFill>
                <a:schemeClr val="accent2">
                  <a:lumMod val="50000"/>
                </a:schemeClr>
              </a:solidFill>
              <a:ln>
                <a:noFill/>
              </a:ln>
              <a:effectLst/>
            </c:spPr>
            <c:extLst>
              <c:ext xmlns:c16="http://schemas.microsoft.com/office/drawing/2014/chart" uri="{C3380CC4-5D6E-409C-BE32-E72D297353CC}">
                <c16:uniqueId val="{0000001B-46E2-40AE-BFA6-4EBDB369D6C9}"/>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BCBSMA (n=107)</c:v>
                </c:pt>
                <c:pt idx="1">
                  <c:v>Anthem (n=198)</c:v>
                </c:pt>
                <c:pt idx="2">
                  <c:v>United (n=228)</c:v>
                </c:pt>
                <c:pt idx="4">
                  <c:v>BCBSMA (n=205)</c:v>
                </c:pt>
                <c:pt idx="5">
                  <c:v>Anthem (n=369)</c:v>
                </c:pt>
                <c:pt idx="6">
                  <c:v>United (n=432)</c:v>
                </c:pt>
                <c:pt idx="8">
                  <c:v>BCBSMA (n=127)</c:v>
                </c:pt>
                <c:pt idx="9">
                  <c:v>Anthem (n=255)</c:v>
                </c:pt>
                <c:pt idx="10">
                  <c:v>United (n=269)</c:v>
                </c:pt>
              </c:strCache>
            </c:strRef>
          </c:cat>
          <c:val>
            <c:numRef>
              <c:f>Sheet1!$B$2:$B$12</c:f>
              <c:numCache>
                <c:formatCode>0%</c:formatCode>
                <c:ptCount val="11"/>
                <c:pt idx="0">
                  <c:v>0.65</c:v>
                </c:pt>
                <c:pt idx="1">
                  <c:v>0.43</c:v>
                </c:pt>
                <c:pt idx="2">
                  <c:v>0.4</c:v>
                </c:pt>
                <c:pt idx="4">
                  <c:v>0.57999999999999996</c:v>
                </c:pt>
                <c:pt idx="5">
                  <c:v>0.51</c:v>
                </c:pt>
                <c:pt idx="6">
                  <c:v>0.56000000000000005</c:v>
                </c:pt>
                <c:pt idx="8">
                  <c:v>0.5</c:v>
                </c:pt>
                <c:pt idx="9">
                  <c:v>0.45</c:v>
                </c:pt>
                <c:pt idx="10">
                  <c:v>0.48</c:v>
                </c:pt>
              </c:numCache>
            </c:numRef>
          </c:val>
          <c:extLst>
            <c:ext xmlns:c16="http://schemas.microsoft.com/office/drawing/2014/chart" uri="{C3380CC4-5D6E-409C-BE32-E72D297353CC}">
              <c16:uniqueId val="{00000000-CF6A-4495-8FAD-A0B96391112A}"/>
            </c:ext>
          </c:extLst>
        </c:ser>
        <c:ser>
          <c:idx val="0"/>
          <c:order val="1"/>
          <c:tx>
            <c:strRef>
              <c:f>Sheet1!$C$1</c:f>
              <c:strCache>
                <c:ptCount val="1"/>
                <c:pt idx="0">
                  <c:v>Website (phone)</c:v>
                </c:pt>
              </c:strCache>
            </c:strRef>
          </c:tx>
          <c:spPr>
            <a:solidFill>
              <a:schemeClr val="bg2">
                <a:lumMod val="60000"/>
                <a:lumOff val="40000"/>
              </a:schemeClr>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46E2-40AE-BFA6-4EBDB369D6C9}"/>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46E2-40AE-BFA6-4EBDB369D6C9}"/>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C-46E2-40AE-BFA6-4EBDB369D6C9}"/>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1C-46E2-40AE-BFA6-4EBDB369D6C9}"/>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D-46E2-40AE-BFA6-4EBDB369D6C9}"/>
              </c:ext>
            </c:extLst>
          </c:dPt>
          <c:dPt>
            <c:idx val="10"/>
            <c:invertIfNegative val="0"/>
            <c:bubble3D val="0"/>
            <c:spPr>
              <a:solidFill>
                <a:schemeClr val="accent2">
                  <a:lumMod val="75000"/>
                </a:schemeClr>
              </a:solidFill>
              <a:ln>
                <a:noFill/>
              </a:ln>
              <a:effectLst/>
            </c:spPr>
            <c:extLst>
              <c:ext xmlns:c16="http://schemas.microsoft.com/office/drawing/2014/chart" uri="{C3380CC4-5D6E-409C-BE32-E72D297353CC}">
                <c16:uniqueId val="{0000001D-46E2-40AE-BFA6-4EBDB369D6C9}"/>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0E-46E2-40AE-BFA6-4EBDB369D6C9}"/>
              </c:ext>
            </c:extLst>
          </c:dPt>
          <c:dPt>
            <c:idx val="14"/>
            <c:invertIfNegative val="0"/>
            <c:bubble3D val="0"/>
            <c:spPr>
              <a:solidFill>
                <a:schemeClr val="accent2">
                  <a:lumMod val="75000"/>
                </a:schemeClr>
              </a:solidFill>
              <a:ln>
                <a:noFill/>
              </a:ln>
              <a:effectLst/>
            </c:spPr>
            <c:extLst>
              <c:ext xmlns:c16="http://schemas.microsoft.com/office/drawing/2014/chart" uri="{C3380CC4-5D6E-409C-BE32-E72D297353CC}">
                <c16:uniqueId val="{0000001E-46E2-40AE-BFA6-4EBDB369D6C9}"/>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0F-46E2-40AE-BFA6-4EBDB369D6C9}"/>
              </c:ext>
            </c:extLst>
          </c:dPt>
          <c:dPt>
            <c:idx val="18"/>
            <c:invertIfNegative val="0"/>
            <c:bubble3D val="0"/>
            <c:spPr>
              <a:solidFill>
                <a:schemeClr val="accent2">
                  <a:lumMod val="75000"/>
                </a:schemeClr>
              </a:solidFill>
              <a:ln>
                <a:noFill/>
              </a:ln>
              <a:effectLst/>
            </c:spPr>
            <c:extLst>
              <c:ext xmlns:c16="http://schemas.microsoft.com/office/drawing/2014/chart" uri="{C3380CC4-5D6E-409C-BE32-E72D297353CC}">
                <c16:uniqueId val="{0000001F-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BCBSMA (n=107)</c:v>
                </c:pt>
                <c:pt idx="1">
                  <c:v>Anthem (n=198)</c:v>
                </c:pt>
                <c:pt idx="2">
                  <c:v>United (n=228)</c:v>
                </c:pt>
                <c:pt idx="4">
                  <c:v>BCBSMA (n=205)</c:v>
                </c:pt>
                <c:pt idx="5">
                  <c:v>Anthem (n=369)</c:v>
                </c:pt>
                <c:pt idx="6">
                  <c:v>United (n=432)</c:v>
                </c:pt>
                <c:pt idx="8">
                  <c:v>BCBSMA (n=127)</c:v>
                </c:pt>
                <c:pt idx="9">
                  <c:v>Anthem (n=255)</c:v>
                </c:pt>
                <c:pt idx="10">
                  <c:v>United (n=269)</c:v>
                </c:pt>
              </c:strCache>
            </c:strRef>
          </c:cat>
          <c:val>
            <c:numRef>
              <c:f>Sheet1!$C$2:$C$12</c:f>
              <c:numCache>
                <c:formatCode>0%</c:formatCode>
                <c:ptCount val="11"/>
                <c:pt idx="0">
                  <c:v>0.08</c:v>
                </c:pt>
                <c:pt idx="1">
                  <c:v>0.14000000000000001</c:v>
                </c:pt>
                <c:pt idx="2">
                  <c:v>0.12</c:v>
                </c:pt>
                <c:pt idx="4">
                  <c:v>0.12</c:v>
                </c:pt>
                <c:pt idx="5">
                  <c:v>0.14000000000000001</c:v>
                </c:pt>
                <c:pt idx="6">
                  <c:v>0.14000000000000001</c:v>
                </c:pt>
                <c:pt idx="8">
                  <c:v>0.2</c:v>
                </c:pt>
                <c:pt idx="9">
                  <c:v>0.17</c:v>
                </c:pt>
                <c:pt idx="10">
                  <c:v>0.11</c:v>
                </c:pt>
              </c:numCache>
            </c:numRef>
          </c:val>
          <c:extLst>
            <c:ext xmlns:c16="http://schemas.microsoft.com/office/drawing/2014/chart" uri="{C3380CC4-5D6E-409C-BE32-E72D297353CC}">
              <c16:uniqueId val="{00000001-CF6A-4495-8FAD-A0B96391112A}"/>
            </c:ext>
          </c:extLst>
        </c:ser>
        <c:ser>
          <c:idx val="1"/>
          <c:order val="2"/>
          <c:tx>
            <c:strRef>
              <c:f>Sheet1!$D$1</c:f>
              <c:strCache>
                <c:ptCount val="1"/>
                <c:pt idx="0">
                  <c:v>App (phone)</c:v>
                </c:pt>
              </c:strCache>
            </c:strRef>
          </c:tx>
          <c:spPr>
            <a:solidFill>
              <a:schemeClr val="bg2">
                <a:lumMod val="40000"/>
                <a:lumOff val="60000"/>
              </a:schemeClr>
            </a:solidFill>
            <a:ln>
              <a:noFill/>
            </a:ln>
            <a:effectLst/>
          </c:spPr>
          <c:invertIfNegative val="0"/>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46E2-40AE-BFA6-4EBDB369D6C9}"/>
              </c:ext>
            </c:extLst>
          </c:dPt>
          <c:dPt>
            <c:idx val="2"/>
            <c:invertIfNegative val="0"/>
            <c:bubble3D val="0"/>
            <c:spPr>
              <a:solidFill>
                <a:schemeClr val="accent2">
                  <a:lumMod val="90000"/>
                </a:schemeClr>
              </a:solidFill>
              <a:ln>
                <a:noFill/>
              </a:ln>
              <a:effectLst/>
            </c:spPr>
            <c:extLst>
              <c:ext xmlns:c16="http://schemas.microsoft.com/office/drawing/2014/chart" uri="{C3380CC4-5D6E-409C-BE32-E72D297353CC}">
                <c16:uniqueId val="{00000006-46E2-40AE-BFA6-4EBDB369D6C9}"/>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0-46E2-40AE-BFA6-4EBDB369D6C9}"/>
              </c:ext>
            </c:extLst>
          </c:dPt>
          <c:dPt>
            <c:idx val="6"/>
            <c:invertIfNegative val="0"/>
            <c:bubble3D val="0"/>
            <c:spPr>
              <a:solidFill>
                <a:schemeClr val="accent2">
                  <a:lumMod val="90000"/>
                </a:schemeClr>
              </a:solidFill>
              <a:ln>
                <a:noFill/>
              </a:ln>
              <a:effectLst/>
            </c:spPr>
            <c:extLst>
              <c:ext xmlns:c16="http://schemas.microsoft.com/office/drawing/2014/chart" uri="{C3380CC4-5D6E-409C-BE32-E72D297353CC}">
                <c16:uniqueId val="{00000020-46E2-40AE-BFA6-4EBDB369D6C9}"/>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46E2-40AE-BFA6-4EBDB369D6C9}"/>
              </c:ext>
            </c:extLst>
          </c:dPt>
          <c:dPt>
            <c:idx val="10"/>
            <c:invertIfNegative val="0"/>
            <c:bubble3D val="0"/>
            <c:spPr>
              <a:solidFill>
                <a:schemeClr val="accent2">
                  <a:lumMod val="90000"/>
                </a:schemeClr>
              </a:solidFill>
              <a:ln>
                <a:noFill/>
              </a:ln>
              <a:effectLst/>
            </c:spPr>
            <c:extLst>
              <c:ext xmlns:c16="http://schemas.microsoft.com/office/drawing/2014/chart" uri="{C3380CC4-5D6E-409C-BE32-E72D297353CC}">
                <c16:uniqueId val="{00000021-46E2-40AE-BFA6-4EBDB369D6C9}"/>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2-46E2-40AE-BFA6-4EBDB369D6C9}"/>
              </c:ext>
            </c:extLst>
          </c:dPt>
          <c:dPt>
            <c:idx val="14"/>
            <c:invertIfNegative val="0"/>
            <c:bubble3D val="0"/>
            <c:spPr>
              <a:solidFill>
                <a:schemeClr val="accent2">
                  <a:lumMod val="90000"/>
                </a:schemeClr>
              </a:solidFill>
              <a:ln>
                <a:noFill/>
              </a:ln>
              <a:effectLst/>
            </c:spPr>
            <c:extLst>
              <c:ext xmlns:c16="http://schemas.microsoft.com/office/drawing/2014/chart" uri="{C3380CC4-5D6E-409C-BE32-E72D297353CC}">
                <c16:uniqueId val="{00000022-46E2-40AE-BFA6-4EBDB369D6C9}"/>
              </c:ext>
            </c:extLst>
          </c:dPt>
          <c:dPt>
            <c:idx val="1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3-46E2-40AE-BFA6-4EBDB369D6C9}"/>
              </c:ext>
            </c:extLst>
          </c:dPt>
          <c:dPt>
            <c:idx val="18"/>
            <c:invertIfNegative val="0"/>
            <c:bubble3D val="0"/>
            <c:spPr>
              <a:solidFill>
                <a:schemeClr val="accent2">
                  <a:lumMod val="90000"/>
                </a:schemeClr>
              </a:solidFill>
              <a:ln>
                <a:noFill/>
              </a:ln>
              <a:effectLst/>
            </c:spPr>
            <c:extLst>
              <c:ext xmlns:c16="http://schemas.microsoft.com/office/drawing/2014/chart" uri="{C3380CC4-5D6E-409C-BE32-E72D297353CC}">
                <c16:uniqueId val="{00000023-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BCBSMA (n=107)</c:v>
                </c:pt>
                <c:pt idx="1">
                  <c:v>Anthem (n=198)</c:v>
                </c:pt>
                <c:pt idx="2">
                  <c:v>United (n=228)</c:v>
                </c:pt>
                <c:pt idx="4">
                  <c:v>BCBSMA (n=205)</c:v>
                </c:pt>
                <c:pt idx="5">
                  <c:v>Anthem (n=369)</c:v>
                </c:pt>
                <c:pt idx="6">
                  <c:v>United (n=432)</c:v>
                </c:pt>
                <c:pt idx="8">
                  <c:v>BCBSMA (n=127)</c:v>
                </c:pt>
                <c:pt idx="9">
                  <c:v>Anthem (n=255)</c:v>
                </c:pt>
                <c:pt idx="10">
                  <c:v>United (n=269)</c:v>
                </c:pt>
              </c:strCache>
            </c:strRef>
          </c:cat>
          <c:val>
            <c:numRef>
              <c:f>Sheet1!$D$2:$D$12</c:f>
              <c:numCache>
                <c:formatCode>0%</c:formatCode>
                <c:ptCount val="11"/>
                <c:pt idx="0">
                  <c:v>0.17</c:v>
                </c:pt>
                <c:pt idx="1">
                  <c:v>0.28000000000000003</c:v>
                </c:pt>
                <c:pt idx="2">
                  <c:v>0.32</c:v>
                </c:pt>
                <c:pt idx="4">
                  <c:v>0.21</c:v>
                </c:pt>
                <c:pt idx="5">
                  <c:v>0.24</c:v>
                </c:pt>
                <c:pt idx="6">
                  <c:v>0.23</c:v>
                </c:pt>
                <c:pt idx="8">
                  <c:v>0.25</c:v>
                </c:pt>
                <c:pt idx="9">
                  <c:v>0.31</c:v>
                </c:pt>
                <c:pt idx="10">
                  <c:v>0.36</c:v>
                </c:pt>
              </c:numCache>
            </c:numRef>
          </c:val>
          <c:extLst>
            <c:ext xmlns:c16="http://schemas.microsoft.com/office/drawing/2014/chart" uri="{C3380CC4-5D6E-409C-BE32-E72D297353CC}">
              <c16:uniqueId val="{00000002-CF6A-4495-8FAD-A0B96391112A}"/>
            </c:ext>
          </c:extLst>
        </c:ser>
        <c:ser>
          <c:idx val="3"/>
          <c:order val="3"/>
          <c:tx>
            <c:strRef>
              <c:f>Sheet1!$E$1</c:f>
              <c:strCache>
                <c:ptCount val="1"/>
                <c:pt idx="0">
                  <c:v>App (tablet)</c:v>
                </c:pt>
              </c:strCache>
            </c:strRef>
          </c:tx>
          <c:spPr>
            <a:solidFill>
              <a:schemeClr val="bg2">
                <a:lumMod val="20000"/>
                <a:lumOff val="80000"/>
              </a:schemeClr>
            </a:solidFill>
            <a:ln>
              <a:noFill/>
            </a:ln>
            <a:effectLst/>
          </c:spPr>
          <c:invertIfNegative val="0"/>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46E2-40AE-BFA6-4EBDB369D6C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7-46E2-40AE-BFA6-4EBDB369D6C9}"/>
              </c:ext>
            </c:extLst>
          </c:dPt>
          <c:dPt>
            <c:idx val="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4-46E2-40AE-BFA6-4EBDB369D6C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24-46E2-40AE-BFA6-4EBDB369D6C9}"/>
              </c:ext>
            </c:extLst>
          </c:dPt>
          <c:dPt>
            <c:idx val="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5-46E2-40AE-BFA6-4EBDB369D6C9}"/>
              </c:ext>
            </c:extLst>
          </c:dPt>
          <c:dPt>
            <c:idx val="1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6-46E2-40AE-BFA6-4EBDB369D6C9}"/>
              </c:ext>
            </c:extLst>
          </c:dPt>
          <c:dPt>
            <c:idx val="14"/>
            <c:invertIfNegative val="0"/>
            <c:bubble3D val="0"/>
            <c:spPr>
              <a:solidFill>
                <a:srgbClr val="D6EAF1"/>
              </a:solidFill>
              <a:ln>
                <a:noFill/>
              </a:ln>
              <a:effectLst/>
            </c:spPr>
            <c:extLst>
              <c:ext xmlns:c16="http://schemas.microsoft.com/office/drawing/2014/chart" uri="{C3380CC4-5D6E-409C-BE32-E72D297353CC}">
                <c16:uniqueId val="{00000026-46E2-40AE-BFA6-4EBDB369D6C9}"/>
              </c:ext>
            </c:extLst>
          </c:dPt>
          <c:dPt>
            <c:idx val="1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7-46E2-40AE-BFA6-4EBDB369D6C9}"/>
              </c:ext>
            </c:extLst>
          </c:dPt>
          <c:dPt>
            <c:idx val="18"/>
            <c:invertIfNegative val="0"/>
            <c:bubble3D val="0"/>
            <c:spPr>
              <a:solidFill>
                <a:srgbClr val="D6EAF1"/>
              </a:solidFill>
              <a:ln>
                <a:noFill/>
              </a:ln>
              <a:effectLst/>
            </c:spPr>
            <c:extLst>
              <c:ext xmlns:c16="http://schemas.microsoft.com/office/drawing/2014/chart" uri="{C3380CC4-5D6E-409C-BE32-E72D297353CC}">
                <c16:uniqueId val="{00000027-46E2-40AE-BFA6-4EBDB369D6C9}"/>
              </c:ext>
            </c:extLst>
          </c:dPt>
          <c:dLbls>
            <c:dLbl>
              <c:idx val="10"/>
              <c:spPr>
                <a:solidFill>
                  <a:srgbClr val="D6EAF1"/>
                </a:solid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25-46E2-40AE-BFA6-4EBDB369D6C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BCBSMA (n=107)</c:v>
                </c:pt>
                <c:pt idx="1">
                  <c:v>Anthem (n=198)</c:v>
                </c:pt>
                <c:pt idx="2">
                  <c:v>United (n=228)</c:v>
                </c:pt>
                <c:pt idx="4">
                  <c:v>BCBSMA (n=205)</c:v>
                </c:pt>
                <c:pt idx="5">
                  <c:v>Anthem (n=369)</c:v>
                </c:pt>
                <c:pt idx="6">
                  <c:v>United (n=432)</c:v>
                </c:pt>
                <c:pt idx="8">
                  <c:v>BCBSMA (n=127)</c:v>
                </c:pt>
                <c:pt idx="9">
                  <c:v>Anthem (n=255)</c:v>
                </c:pt>
                <c:pt idx="10">
                  <c:v>United (n=269)</c:v>
                </c:pt>
              </c:strCache>
            </c:strRef>
          </c:cat>
          <c:val>
            <c:numRef>
              <c:f>Sheet1!$E$2:$E$12</c:f>
              <c:numCache>
                <c:formatCode>0%</c:formatCode>
                <c:ptCount val="11"/>
                <c:pt idx="0">
                  <c:v>0.03</c:v>
                </c:pt>
                <c:pt idx="1">
                  <c:v>0.09</c:v>
                </c:pt>
                <c:pt idx="2">
                  <c:v>0.06</c:v>
                </c:pt>
                <c:pt idx="4">
                  <c:v>0.05</c:v>
                </c:pt>
                <c:pt idx="5">
                  <c:v>0.08</c:v>
                </c:pt>
                <c:pt idx="6">
                  <c:v>0.05</c:v>
                </c:pt>
                <c:pt idx="8">
                  <c:v>0.03</c:v>
                </c:pt>
                <c:pt idx="9">
                  <c:v>7.0000000000000007E-2</c:v>
                </c:pt>
                <c:pt idx="10">
                  <c:v>0.04</c:v>
                </c:pt>
              </c:numCache>
            </c:numRef>
          </c:val>
          <c:extLst>
            <c:ext xmlns:c16="http://schemas.microsoft.com/office/drawing/2014/chart" uri="{C3380CC4-5D6E-409C-BE32-E72D297353CC}">
              <c16:uniqueId val="{00000003-CF6A-4495-8FAD-A0B96391112A}"/>
            </c:ext>
          </c:extLst>
        </c:ser>
        <c:ser>
          <c:idx val="4"/>
          <c:order val="4"/>
          <c:tx>
            <c:strRef>
              <c:f>Sheet1!$F$1</c:f>
              <c:strCache>
                <c:ptCount val="1"/>
                <c:pt idx="0">
                  <c:v>None</c:v>
                </c:pt>
              </c:strCache>
            </c:strRef>
          </c:tx>
          <c:spPr>
            <a:solidFill>
              <a:schemeClr val="tx2"/>
            </a:solidFill>
            <a:ln>
              <a:noFill/>
            </a:ln>
            <a:effectLst/>
          </c:spPr>
          <c:invertIfNegative val="0"/>
          <c:dLbls>
            <c:dLbl>
              <c:idx val="0"/>
              <c:layout>
                <c:manualLayout>
                  <c:x val="9.100744887608786E-3"/>
                  <c:y val="-2.632635222660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6A-4495-8FAD-A0B96391112A}"/>
                </c:ext>
              </c:extLst>
            </c:dLbl>
            <c:dLbl>
              <c:idx val="2"/>
              <c:layout>
                <c:manualLayout>
                  <c:x val="7.5839540730073219E-3"/>
                  <c:y val="2.41360117104239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A-4495-8FAD-A0B96391112A}"/>
                </c:ext>
              </c:extLst>
            </c:dLbl>
            <c:dLbl>
              <c:idx val="12"/>
              <c:tx>
                <c:rich>
                  <a:bodyPr/>
                  <a:lstStyle/>
                  <a:p>
                    <a:r>
                      <a:rPr lang="en-US"/>
                      <a:t> </a:t>
                    </a:r>
                    <a:fld id="{07A08603-3EBD-4233-97AA-D8EDD470FB9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F6A-4495-8FAD-A0B96391112A}"/>
                </c:ext>
              </c:extLst>
            </c:dLbl>
            <c:dLbl>
              <c:idx val="13"/>
              <c:layout>
                <c:manualLayout>
                  <c:x val="1.061753570221014E-2"/>
                  <c:y val="6.21980285712864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A-4495-8FAD-A0B96391112A}"/>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BCBSMA (n=107)</c:v>
                </c:pt>
                <c:pt idx="1">
                  <c:v>Anthem (n=198)</c:v>
                </c:pt>
                <c:pt idx="2">
                  <c:v>United (n=228)</c:v>
                </c:pt>
                <c:pt idx="4">
                  <c:v>BCBSMA (n=205)</c:v>
                </c:pt>
                <c:pt idx="5">
                  <c:v>Anthem (n=369)</c:v>
                </c:pt>
                <c:pt idx="6">
                  <c:v>United (n=432)</c:v>
                </c:pt>
                <c:pt idx="8">
                  <c:v>BCBSMA (n=127)</c:v>
                </c:pt>
                <c:pt idx="9">
                  <c:v>Anthem (n=255)</c:v>
                </c:pt>
                <c:pt idx="10">
                  <c:v>United (n=269)</c:v>
                </c:pt>
              </c:strCache>
            </c:strRef>
          </c:cat>
          <c:val>
            <c:numRef>
              <c:f>Sheet1!$F$2:$F$12</c:f>
              <c:numCache>
                <c:formatCode>0%</c:formatCode>
                <c:ptCount val="11"/>
                <c:pt idx="0">
                  <c:v>0.08</c:v>
                </c:pt>
                <c:pt idx="1">
                  <c:v>0.06</c:v>
                </c:pt>
                <c:pt idx="2">
                  <c:v>0.11</c:v>
                </c:pt>
                <c:pt idx="4">
                  <c:v>0.05</c:v>
                </c:pt>
                <c:pt idx="5">
                  <c:v>0.02</c:v>
                </c:pt>
                <c:pt idx="6">
                  <c:v>0.02</c:v>
                </c:pt>
                <c:pt idx="8">
                  <c:v>0.02</c:v>
                </c:pt>
                <c:pt idx="10">
                  <c:v>0.01</c:v>
                </c:pt>
              </c:numCache>
            </c:numRef>
          </c:val>
          <c:extLst>
            <c:ext xmlns:c16="http://schemas.microsoft.com/office/drawing/2014/chart" uri="{C3380CC4-5D6E-409C-BE32-E72D297353CC}">
              <c16:uniqueId val="{00000004-CF6A-4495-8FAD-A0B96391112A}"/>
            </c:ext>
          </c:extLst>
        </c:ser>
        <c:dLbls>
          <c:showLegendKey val="0"/>
          <c:showVal val="0"/>
          <c:showCatName val="0"/>
          <c:showSerName val="0"/>
          <c:showPercent val="0"/>
          <c:showBubbleSize val="0"/>
        </c:dLbls>
        <c:gapWidth val="46"/>
        <c:overlap val="100"/>
        <c:axId val="-467575600"/>
        <c:axId val="-467568528"/>
      </c:barChart>
      <c:catAx>
        <c:axId val="-46757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Haas Grot Disp 65 Medium" panose="020D0504030502050203" pitchFamily="34" charset="77"/>
                <a:ea typeface="Segoe UI Black" panose="020B0A02040204020203" pitchFamily="34" charset="0"/>
                <a:cs typeface="Segoe UI Light" panose="020B0502040204020203" pitchFamily="34" charset="0"/>
              </a:defRPr>
            </a:pPr>
            <a:endParaRPr lang="en-US"/>
          </a:p>
        </c:txPr>
        <c:crossAx val="-467568528"/>
        <c:crosses val="autoZero"/>
        <c:auto val="1"/>
        <c:lblAlgn val="ctr"/>
        <c:lblOffset val="100"/>
        <c:noMultiLvlLbl val="0"/>
      </c:catAx>
      <c:valAx>
        <c:axId val="-467568528"/>
        <c:scaling>
          <c:orientation val="minMax"/>
          <c:max val="1"/>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575600"/>
        <c:crosses val="autoZero"/>
        <c:crossBetween val="between"/>
      </c:valAx>
      <c:spPr>
        <a:noFill/>
        <a:ln>
          <a:noFill/>
        </a:ln>
        <a:effectLst/>
      </c:spPr>
    </c:plotArea>
    <c:legend>
      <c:legendPos val="t"/>
      <c:legendEntry>
        <c:idx val="3"/>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Entry>
      <c:layout>
        <c:manualLayout>
          <c:xMode val="edge"/>
          <c:yMode val="edge"/>
          <c:x val="0.47066377274126259"/>
          <c:y val="2.4440769098546311E-2"/>
          <c:w val="0.51680132464805373"/>
          <c:h val="4.0918312178131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446860104019E-2"/>
          <c:y val="0"/>
          <c:w val="0.88415705236098785"/>
          <c:h val="0.97027053186317325"/>
        </c:manualLayout>
      </c:layout>
      <c:barChart>
        <c:barDir val="bar"/>
        <c:grouping val="clustered"/>
        <c:varyColors val="0"/>
        <c:ser>
          <c:idx val="2"/>
          <c:order val="0"/>
          <c:tx>
            <c:strRef>
              <c:f>Sheet1!$B$1</c:f>
              <c:strCache>
                <c:ptCount val="1"/>
                <c:pt idx="0">
                  <c:v>Flashy Tech Adopters</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Understand total cost associated with upcoming care</c:v>
                </c:pt>
                <c:pt idx="1">
                  <c:v>Understand plan overview info (deductibles, etc.)</c:v>
                </c:pt>
                <c:pt idx="2">
                  <c:v>Find accurate cost info for procedures, treatments, and meds</c:v>
                </c:pt>
                <c:pt idx="3">
                  <c:v>Understand coverage for a specific issue/care</c:v>
                </c:pt>
                <c:pt idx="4">
                  <c:v>Understand how changes to coverage will impact annual usage</c:v>
                </c:pt>
                <c:pt idx="5">
                  <c:v>Find plan overview info (deductibles, etc.)</c:v>
                </c:pt>
                <c:pt idx="6">
                  <c:v>Be informed when coverage changes</c:v>
                </c:pt>
                <c:pt idx="7">
                  <c:v>Understand services covered based on age/circumstances</c:v>
                </c:pt>
                <c:pt idx="8">
                  <c:v>Find relevant coverage for emergency/urgent care </c:v>
                </c:pt>
                <c:pt idx="9">
                  <c:v>Find coverage information for a specific issue/care</c:v>
                </c:pt>
                <c:pt idx="10">
                  <c:v>Access expert support to understand coverage/costs</c:v>
                </c:pt>
                <c:pt idx="11">
                  <c:v>Understand total cost for new prescription medications</c:v>
                </c:pt>
                <c:pt idx="12">
                  <c:v>Understand factors impacting coverage eligibility</c:v>
                </c:pt>
                <c:pt idx="13">
                  <c:v>Understand number of covered visits or products remaining</c:v>
                </c:pt>
                <c:pt idx="14">
                  <c:v>Understand cost differences between similar options</c:v>
                </c:pt>
                <c:pt idx="15">
                  <c:v>Understand coverage differences for in vs. out of network providers</c:v>
                </c:pt>
                <c:pt idx="16">
                  <c:v>Access medications while awaiting approval</c:v>
                </c:pt>
                <c:pt idx="17">
                  <c:v>Be informed when the cost of my meds change</c:v>
                </c:pt>
                <c:pt idx="18">
                  <c:v>Understand trade-offs for lower cost options</c:v>
                </c:pt>
                <c:pt idx="19">
                  <c:v>Be aware of pharmacies that sell meds for a lower price</c:v>
                </c:pt>
                <c:pt idx="20">
                  <c:v>Understand technical terms and language</c:v>
                </c:pt>
                <c:pt idx="21">
                  <c:v>Be notified when prescription refills are available</c:v>
                </c:pt>
              </c:strCache>
            </c:strRef>
          </c:cat>
          <c: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val>
          <c:extLst>
            <c:ext xmlns:c16="http://schemas.microsoft.com/office/drawing/2014/chart" uri="{C3380CC4-5D6E-409C-BE32-E72D297353CC}">
              <c16:uniqueId val="{00000000-BBAF-4B7F-BA5A-B3370961B530}"/>
            </c:ext>
          </c:extLst>
        </c:ser>
        <c:dLbls>
          <c:showLegendKey val="0"/>
          <c:showVal val="0"/>
          <c:showCatName val="0"/>
          <c:showSerName val="0"/>
          <c:showPercent val="0"/>
          <c:showBubbleSize val="0"/>
        </c:dLbls>
        <c:gapWidth val="46"/>
        <c:axId val="-467575600"/>
        <c:axId val="-467568528"/>
      </c:barChart>
      <c:catAx>
        <c:axId val="-467575600"/>
        <c:scaling>
          <c:orientation val="maxMin"/>
        </c:scaling>
        <c:delete val="1"/>
        <c:axPos val="l"/>
        <c:numFmt formatCode="General" sourceLinked="1"/>
        <c:majorTickMark val="none"/>
        <c:minorTickMark val="none"/>
        <c:tickLblPos val="low"/>
        <c:crossAx val="-467568528"/>
        <c:crosses val="autoZero"/>
        <c:auto val="1"/>
        <c:lblAlgn val="ctr"/>
        <c:lblOffset val="100"/>
        <c:tickLblSkip val="1"/>
        <c:noMultiLvlLbl val="0"/>
      </c:catAx>
      <c:valAx>
        <c:axId val="-467568528"/>
        <c:scaling>
          <c:orientation val="minMax"/>
        </c:scaling>
        <c:delete val="1"/>
        <c:axPos val="t"/>
        <c:numFmt formatCode="General" sourceLinked="1"/>
        <c:majorTickMark val="none"/>
        <c:minorTickMark val="none"/>
        <c:tickLblPos val="nextTo"/>
        <c:crossAx val="-46757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solidFill>
                  <a:schemeClr val="accent5"/>
                </a:solidFill>
              </a:ln>
              <a:effectLst/>
            </c:spPr>
          </c:marker>
          <c:dLbls>
            <c:dLbl>
              <c:idx val="0"/>
              <c:tx>
                <c:rich>
                  <a:bodyPr/>
                  <a:lstStyle/>
                  <a:p>
                    <a:fld id="{EC4ED662-EF1E-472D-A090-04D7B3A9DC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F84FFA83-F888-4929-B6A2-0C91B4A8B5F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3A95DDD1-D8DF-4708-B8AE-419812EC9A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6E44D31C-5A28-49B0-B427-424FE9E0BD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5DDAA74E-32B0-4D2C-8D0F-55ABE43159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2CC2E758-CA2E-4F4A-AD3B-D2CED86785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AAE8532F-F37B-4B8F-94DA-73704646583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CA26A2DD-BDEB-421E-A025-2F4A40CFBB0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E7D1A953-A71A-41E5-ADBC-535E53569D9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16D87AE2-CE7B-43C6-A78F-7DE869885F0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layout>
                <c:manualLayout>
                  <c:x val="1.0910778772306954E-3"/>
                  <c:y val="3.072246414482811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E9BD37E7-1CE7-4F93-A62A-5D7933BC04A2}"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58B-4CEE-8E35-D999AA6A0328}"/>
                </c:ext>
              </c:extLst>
            </c:dLbl>
            <c:dLbl>
              <c:idx val="11"/>
              <c:tx>
                <c:rich>
                  <a:bodyPr/>
                  <a:lstStyle/>
                  <a:p>
                    <a:fld id="{C9DDA1DA-BFD3-414E-BF7A-1E992EB1533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layout>
                <c:manualLayout>
                  <c:x val="-4.3062418318942104E-3"/>
                  <c:y val="4.6083696217242176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982397E0-5F92-4E41-87CE-86B28E3C457F}"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58B-4CEE-8E35-D999AA6A0328}"/>
                </c:ext>
              </c:extLst>
            </c:dLbl>
            <c:dLbl>
              <c:idx val="13"/>
              <c:tx>
                <c:rich>
                  <a:bodyPr/>
                  <a:lstStyle/>
                  <a:p>
                    <a:fld id="{167E2E63-C673-4F5F-9032-B19410AC74C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layout>
                <c:manualLayout>
                  <c:x val="-7.7741208073133561E-2"/>
                  <c:y val="-6.14449282896573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AB009E56-B006-431B-B371-542728FE1528}"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58B-4CEE-8E35-D999AA6A0328}"/>
                </c:ext>
              </c:extLst>
            </c:dLbl>
            <c:dLbl>
              <c:idx val="15"/>
              <c:tx>
                <c:rich>
                  <a:bodyPr/>
                  <a:lstStyle/>
                  <a:p>
                    <a:fld id="{C5C41784-5E26-456F-A182-2845AB07276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58B-4CEE-8E35-D999AA6A0328}"/>
                </c:ext>
              </c:extLst>
            </c:dLbl>
            <c:dLbl>
              <c:idx val="16"/>
              <c:tx>
                <c:rich>
                  <a:bodyPr/>
                  <a:lstStyle/>
                  <a:p>
                    <a:fld id="{1737C2BF-7050-46D2-AA05-F3351041D3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0E0883DE-2CF2-4269-B58D-4BC30FBF41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3312B82E-86BB-491D-B64D-CE13F3B5E0A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40203B61-47AB-4D74-8237-139274A3527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A97B2CFE-53FA-43A5-A937-DA91F7E33E2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530EAB06-5F3C-4BC5-A5A4-750558E3AE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0.7</c:v>
                </c:pt>
                <c:pt idx="1">
                  <c:v>0.84</c:v>
                </c:pt>
                <c:pt idx="2">
                  <c:v>0.71</c:v>
                </c:pt>
                <c:pt idx="3">
                  <c:v>0.77</c:v>
                </c:pt>
                <c:pt idx="4">
                  <c:v>0.74</c:v>
                </c:pt>
                <c:pt idx="5">
                  <c:v>0.85</c:v>
                </c:pt>
                <c:pt idx="6">
                  <c:v>0.73</c:v>
                </c:pt>
                <c:pt idx="7">
                  <c:v>0.75</c:v>
                </c:pt>
                <c:pt idx="8">
                  <c:v>0.74</c:v>
                </c:pt>
                <c:pt idx="9">
                  <c:v>0.71</c:v>
                </c:pt>
                <c:pt idx="10">
                  <c:v>0.76</c:v>
                </c:pt>
                <c:pt idx="11">
                  <c:v>0.76</c:v>
                </c:pt>
                <c:pt idx="12">
                  <c:v>0.69</c:v>
                </c:pt>
                <c:pt idx="13">
                  <c:v>0.65</c:v>
                </c:pt>
                <c:pt idx="14">
                  <c:v>0.64</c:v>
                </c:pt>
                <c:pt idx="15">
                  <c:v>0.81</c:v>
                </c:pt>
                <c:pt idx="16">
                  <c:v>0.62</c:v>
                </c:pt>
                <c:pt idx="17">
                  <c:v>0.53</c:v>
                </c:pt>
                <c:pt idx="18">
                  <c:v>0.6</c:v>
                </c:pt>
                <c:pt idx="19">
                  <c:v>0.51</c:v>
                </c:pt>
                <c:pt idx="20">
                  <c:v>0.68</c:v>
                </c:pt>
                <c:pt idx="21">
                  <c:v>0.66</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solidFill>
                  <a:schemeClr val="accent2"/>
                </a:solidFill>
              </a:ln>
              <a:effectLst/>
            </c:spPr>
          </c:marker>
          <c:dLbls>
            <c:dLbl>
              <c:idx val="0"/>
              <c:tx>
                <c:rich>
                  <a:bodyPr/>
                  <a:lstStyle/>
                  <a:p>
                    <a:fld id="{BECE83CE-36BB-429C-AFF3-CBA2B6A7E4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C6ECEB01-F2BD-4AD0-9903-232C4174B8A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A524CD3F-9886-4E02-8F5F-C765065CCD9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B033F323-D154-4642-9653-71DAA714D35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7CB6E769-F4A4-41AC-A4FC-619328C3AC2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6927C4DD-34DB-4286-AD40-37164F69D4E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303AA7D9-81D8-4243-9EEE-D289B24744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layout>
                <c:manualLayout>
                  <c:x val="-3.805328320818506E-2"/>
                  <c:y val="-5.222818904620785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3179DEAD-5B8F-494B-A076-1460741820EF}"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58B-4CEE-8E35-D999AA6A0328}"/>
                </c:ext>
              </c:extLst>
            </c:dLbl>
            <c:dLbl>
              <c:idx val="8"/>
              <c:tx>
                <c:rich>
                  <a:bodyPr/>
                  <a:lstStyle/>
                  <a:p>
                    <a:fld id="{7B734253-2068-46E7-A6B2-D9259FF2E3A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73A49618-1DD1-442C-A231-4FDDCA6664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layout>
                <c:manualLayout>
                  <c:x val="-3.9044154681291562E-2"/>
                  <c:y val="3.0722464144828116E-3"/>
                </c:manualLayout>
              </c:layout>
              <c:tx>
                <c:rich>
                  <a:bodyPr/>
                  <a:lstStyle/>
                  <a:p>
                    <a:fld id="{7EE403E9-3390-4DAB-9E58-942CBBA42DC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58B-4CEE-8E35-D999AA6A0328}"/>
                </c:ext>
              </c:extLst>
            </c:dLbl>
            <c:dLbl>
              <c:idx val="11"/>
              <c:layout>
                <c:manualLayout>
                  <c:x val="-2.0907980630273264E-2"/>
                  <c:y val="5.8372681875173305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69FF694A-1C30-4811-8B7A-5A0C64144A46}"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58B-4CEE-8E35-D999AA6A0328}"/>
                </c:ext>
              </c:extLst>
            </c:dLbl>
            <c:dLbl>
              <c:idx val="12"/>
              <c:layout>
                <c:manualLayout>
                  <c:x val="-9.3231459017095609E-3"/>
                  <c:y val="5.2228189046207796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7EB7AA0F-E1F2-4C46-9DA5-7864A40DF8F5}"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58B-4CEE-8E35-D999AA6A0328}"/>
                </c:ext>
              </c:extLst>
            </c:dLbl>
            <c:dLbl>
              <c:idx val="13"/>
              <c:tx>
                <c:rich>
                  <a:bodyPr/>
                  <a:lstStyle/>
                  <a:p>
                    <a:fld id="{8D8F43E2-EC06-49B6-8C5A-959DFD6C165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74432704-FFA5-4FA4-A666-F80676AACCD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dLbl>
              <c:idx val="15"/>
              <c:layout>
                <c:manualLayout>
                  <c:x val="-2.742574224832481E-3"/>
                  <c:y val="-1.1264773388146868E-16"/>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04E63D2B-853A-4AAA-8918-663F1A0D2156}"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58B-4CEE-8E35-D999AA6A0328}"/>
                </c:ext>
              </c:extLst>
            </c:dLbl>
            <c:dLbl>
              <c:idx val="16"/>
              <c:tx>
                <c:rich>
                  <a:bodyPr/>
                  <a:lstStyle/>
                  <a:p>
                    <a:fld id="{94FB81D1-9D8A-483D-AE79-78DBD7897DE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C107B6D2-882D-464E-BEAC-6F556D6333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5CBADCEB-EAE5-4234-9469-B6EE64CC90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E7EDB4D5-4114-4B2F-A5C6-BE8A3B641CF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3F63BCC9-4A72-4630-8BEC-DBB73A1C184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98385D74-AB68-4352-A50D-9077B4010D8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0.73</c:v>
                </c:pt>
                <c:pt idx="1">
                  <c:v>0.84</c:v>
                </c:pt>
                <c:pt idx="2">
                  <c:v>0.74</c:v>
                </c:pt>
                <c:pt idx="3">
                  <c:v>0.76</c:v>
                </c:pt>
                <c:pt idx="4">
                  <c:v>0.7</c:v>
                </c:pt>
                <c:pt idx="5">
                  <c:v>0.82</c:v>
                </c:pt>
                <c:pt idx="6">
                  <c:v>0.75</c:v>
                </c:pt>
                <c:pt idx="7">
                  <c:v>0.74</c:v>
                </c:pt>
                <c:pt idx="8">
                  <c:v>0.73</c:v>
                </c:pt>
                <c:pt idx="9">
                  <c:v>0.68</c:v>
                </c:pt>
                <c:pt idx="10">
                  <c:v>0.69</c:v>
                </c:pt>
                <c:pt idx="11">
                  <c:v>0.73</c:v>
                </c:pt>
                <c:pt idx="12">
                  <c:v>0.69</c:v>
                </c:pt>
                <c:pt idx="13">
                  <c:v>0.65</c:v>
                </c:pt>
                <c:pt idx="14">
                  <c:v>0.56999999999999995</c:v>
                </c:pt>
                <c:pt idx="15">
                  <c:v>0.74</c:v>
                </c:pt>
                <c:pt idx="16">
                  <c:v>0.56000000000000005</c:v>
                </c:pt>
                <c:pt idx="17">
                  <c:v>0.57999999999999996</c:v>
                </c:pt>
                <c:pt idx="18">
                  <c:v>0.54</c:v>
                </c:pt>
                <c:pt idx="19">
                  <c:v>0.49</c:v>
                </c:pt>
                <c:pt idx="20">
                  <c:v>0.67</c:v>
                </c:pt>
                <c:pt idx="21">
                  <c:v>0.73</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50000"/>
              </a:srgbClr>
            </a:solidFill>
            <a:ln>
              <a:noFill/>
            </a:ln>
            <a:effectLst/>
          </c:spPr>
          <c:invertIfNegative val="0"/>
          <c:dPt>
            <c:idx val="0"/>
            <c:invertIfNegative val="0"/>
            <c:bubble3D val="0"/>
            <c:spPr>
              <a:solidFill>
                <a:srgbClr val="2573BB">
                  <a:lumMod val="50000"/>
                </a:srgbClr>
              </a:solidFill>
              <a:ln>
                <a:noFill/>
              </a:ln>
              <a:effectLst/>
            </c:spPr>
            <c:extLst>
              <c:ext xmlns:c16="http://schemas.microsoft.com/office/drawing/2014/chart" uri="{C3380CC4-5D6E-409C-BE32-E72D297353CC}">
                <c16:uniqueId val="{00000001-72AA-4F36-BE95-3C1D3EC6F3D8}"/>
              </c:ext>
            </c:extLst>
          </c:dPt>
          <c:dPt>
            <c:idx val="1"/>
            <c:invertIfNegative val="0"/>
            <c:bubble3D val="0"/>
            <c:spPr>
              <a:solidFill>
                <a:srgbClr val="2573BB">
                  <a:lumMod val="50000"/>
                </a:srgbClr>
              </a:solidFill>
              <a:ln>
                <a:noFill/>
              </a:ln>
              <a:effectLst/>
            </c:spPr>
            <c:extLst>
              <c:ext xmlns:c16="http://schemas.microsoft.com/office/drawing/2014/chart" uri="{C3380CC4-5D6E-409C-BE32-E72D297353CC}">
                <c16:uniqueId val="{00000003-72AA-4F36-BE95-3C1D3EC6F3D8}"/>
              </c:ext>
            </c:extLst>
          </c:dPt>
          <c:dLbls>
            <c:dLbl>
              <c:idx val="1"/>
              <c:delete val="1"/>
              <c:extLst>
                <c:ext xmlns:c15="http://schemas.microsoft.com/office/drawing/2012/chart" uri="{CE6537A1-D6FC-4f65-9D91-7224C49458BB}"/>
                <c:ext xmlns:c16="http://schemas.microsoft.com/office/drawing/2014/chart" uri="{C3380CC4-5D6E-409C-BE32-E72D297353CC}">
                  <c16:uniqueId val="{00000003-72AA-4F36-BE95-3C1D3EC6F3D8}"/>
                </c:ext>
              </c:extLst>
            </c:dLbl>
            <c:dLbl>
              <c:idx val="2"/>
              <c:delete val="1"/>
              <c:extLst>
                <c:ext xmlns:c15="http://schemas.microsoft.com/office/drawing/2012/chart" uri="{CE6537A1-D6FC-4f65-9D91-7224C49458BB}"/>
                <c:ext xmlns:c16="http://schemas.microsoft.com/office/drawing/2014/chart" uri="{C3380CC4-5D6E-409C-BE32-E72D297353CC}">
                  <c16:uniqueId val="{00000004-72AA-4F36-BE95-3C1D3EC6F3D8}"/>
                </c:ext>
              </c:extLst>
            </c:dLbl>
            <c:dLbl>
              <c:idx val="3"/>
              <c:delete val="1"/>
              <c:extLst>
                <c:ext xmlns:c15="http://schemas.microsoft.com/office/drawing/2012/chart" uri="{CE6537A1-D6FC-4f65-9D91-7224C49458BB}"/>
                <c:ext xmlns:c16="http://schemas.microsoft.com/office/drawing/2014/chart" uri="{C3380CC4-5D6E-409C-BE32-E72D297353CC}">
                  <c16:uniqueId val="{00000005-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06-72AA-4F36-BE95-3C1D3EC6F3D8}"/>
                </c:ext>
              </c:extLst>
            </c:dLbl>
            <c:dLbl>
              <c:idx val="5"/>
              <c:delete val="1"/>
              <c:extLst>
                <c:ext xmlns:c15="http://schemas.microsoft.com/office/drawing/2012/chart" uri="{CE6537A1-D6FC-4f65-9D91-7224C49458BB}"/>
                <c:ext xmlns:c16="http://schemas.microsoft.com/office/drawing/2014/chart" uri="{C3380CC4-5D6E-409C-BE32-E72D297353CC}">
                  <c16:uniqueId val="{00000002-537D-4797-8270-059D9366AAE7}"/>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Sheet1!$B$2:$B$7</c:f>
              <c:numCache>
                <c:formatCode>0%</c:formatCode>
                <c:ptCount val="6"/>
                <c:pt idx="0">
                  <c:v>0.41</c:v>
                </c:pt>
                <c:pt idx="1">
                  <c:v>0.41</c:v>
                </c:pt>
                <c:pt idx="2">
                  <c:v>0.41</c:v>
                </c:pt>
                <c:pt idx="3">
                  <c:v>0.41</c:v>
                </c:pt>
                <c:pt idx="4">
                  <c:v>0.41</c:v>
                </c:pt>
                <c:pt idx="5">
                  <c:v>0.41</c:v>
                </c:pt>
              </c:numCache>
            </c:numRef>
          </c:val>
          <c:extLst>
            <c:ext xmlns:c16="http://schemas.microsoft.com/office/drawing/2014/chart" uri="{C3380CC4-5D6E-409C-BE32-E72D297353CC}">
              <c16:uniqueId val="{00000007-72AA-4F36-BE95-3C1D3EC6F3D8}"/>
            </c:ext>
          </c:extLst>
        </c:ser>
        <c:ser>
          <c:idx val="1"/>
          <c:order val="1"/>
          <c:tx>
            <c:strRef>
              <c:f>Sheet1!$C$1</c:f>
              <c:strCache>
                <c:ptCount val="1"/>
                <c:pt idx="0">
                  <c:v>2</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9-72AA-4F36-BE95-3C1D3EC6F3D8}"/>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B-72AA-4F36-BE95-3C1D3EC6F3D8}"/>
              </c:ext>
            </c:extLst>
          </c:dPt>
          <c:dLbls>
            <c:dLbl>
              <c:idx val="2"/>
              <c:delete val="1"/>
              <c:extLst>
                <c:ext xmlns:c15="http://schemas.microsoft.com/office/drawing/2012/chart" uri="{CE6537A1-D6FC-4f65-9D91-7224C49458BB}"/>
                <c:ext xmlns:c16="http://schemas.microsoft.com/office/drawing/2014/chart" uri="{C3380CC4-5D6E-409C-BE32-E72D297353CC}">
                  <c16:uniqueId val="{0000000C-72AA-4F36-BE95-3C1D3EC6F3D8}"/>
                </c:ext>
              </c:extLst>
            </c:dLbl>
            <c:dLbl>
              <c:idx val="3"/>
              <c:delete val="1"/>
              <c:extLst>
                <c:ext xmlns:c15="http://schemas.microsoft.com/office/drawing/2012/chart" uri="{CE6537A1-D6FC-4f65-9D91-7224C49458BB}"/>
                <c:ext xmlns:c16="http://schemas.microsoft.com/office/drawing/2014/chart" uri="{C3380CC4-5D6E-409C-BE32-E72D297353CC}">
                  <c16:uniqueId val="{0000000D-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0E-72AA-4F36-BE95-3C1D3EC6F3D8}"/>
                </c:ext>
              </c:extLst>
            </c:dLbl>
            <c:dLbl>
              <c:idx val="5"/>
              <c:delete val="1"/>
              <c:extLst>
                <c:ext xmlns:c15="http://schemas.microsoft.com/office/drawing/2012/chart" uri="{CE6537A1-D6FC-4f65-9D91-7224C49458BB}"/>
                <c:ext xmlns:c16="http://schemas.microsoft.com/office/drawing/2014/chart" uri="{C3380CC4-5D6E-409C-BE32-E72D297353CC}">
                  <c16:uniqueId val="{00000003-537D-4797-8270-059D9366AAE7}"/>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Sheet1!$C$2:$C$7</c:f>
              <c:numCache>
                <c:formatCode>0%</c:formatCode>
                <c:ptCount val="6"/>
                <c:pt idx="1">
                  <c:v>0.1</c:v>
                </c:pt>
                <c:pt idx="2">
                  <c:v>0.1</c:v>
                </c:pt>
                <c:pt idx="3">
                  <c:v>0.1</c:v>
                </c:pt>
                <c:pt idx="4">
                  <c:v>0.1</c:v>
                </c:pt>
                <c:pt idx="5">
                  <c:v>0.1</c:v>
                </c:pt>
              </c:numCache>
            </c:numRef>
          </c:val>
          <c:extLst>
            <c:ext xmlns:c16="http://schemas.microsoft.com/office/drawing/2014/chart" uri="{C3380CC4-5D6E-409C-BE32-E72D297353CC}">
              <c16:uniqueId val="{0000000F-72AA-4F36-BE95-3C1D3EC6F3D8}"/>
            </c:ext>
          </c:extLst>
        </c:ser>
        <c:ser>
          <c:idx val="2"/>
          <c:order val="2"/>
          <c:tx>
            <c:strRef>
              <c:f>Sheet1!$D$1</c:f>
              <c:strCache>
                <c:ptCount val="1"/>
                <c:pt idx="0">
                  <c:v>3</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11-72AA-4F36-BE95-3C1D3EC6F3D8}"/>
              </c:ext>
            </c:extLst>
          </c:dPt>
          <c:dPt>
            <c:idx val="1"/>
            <c:invertIfNegative val="0"/>
            <c:bubble3D val="0"/>
            <c:spPr>
              <a:solidFill>
                <a:srgbClr val="2573BB"/>
              </a:solidFill>
              <a:ln>
                <a:noFill/>
              </a:ln>
              <a:effectLst/>
            </c:spPr>
            <c:extLst>
              <c:ext xmlns:c16="http://schemas.microsoft.com/office/drawing/2014/chart" uri="{C3380CC4-5D6E-409C-BE32-E72D297353CC}">
                <c16:uniqueId val="{00000013-72AA-4F36-BE95-3C1D3EC6F3D8}"/>
              </c:ext>
            </c:extLst>
          </c:dPt>
          <c:dLbls>
            <c:dLbl>
              <c:idx val="3"/>
              <c:delete val="1"/>
              <c:extLst>
                <c:ext xmlns:c15="http://schemas.microsoft.com/office/drawing/2012/chart" uri="{CE6537A1-D6FC-4f65-9D91-7224C49458BB}"/>
                <c:ext xmlns:c16="http://schemas.microsoft.com/office/drawing/2014/chart" uri="{C3380CC4-5D6E-409C-BE32-E72D297353CC}">
                  <c16:uniqueId val="{00000014-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15-72AA-4F36-BE95-3C1D3EC6F3D8}"/>
                </c:ext>
              </c:extLst>
            </c:dLbl>
            <c:dLbl>
              <c:idx val="5"/>
              <c:delete val="1"/>
              <c:extLst>
                <c:ext xmlns:c15="http://schemas.microsoft.com/office/drawing/2012/chart" uri="{CE6537A1-D6FC-4f65-9D91-7224C49458BB}"/>
                <c:ext xmlns:c16="http://schemas.microsoft.com/office/drawing/2014/chart" uri="{C3380CC4-5D6E-409C-BE32-E72D297353CC}">
                  <c16:uniqueId val="{00000005-537D-4797-8270-059D9366AAE7}"/>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Sheet1!$D$2:$D$7</c:f>
              <c:numCache>
                <c:formatCode>General</c:formatCode>
                <c:ptCount val="6"/>
                <c:pt idx="2" formatCode="0%">
                  <c:v>0.04</c:v>
                </c:pt>
                <c:pt idx="3" formatCode="0%">
                  <c:v>0.04</c:v>
                </c:pt>
                <c:pt idx="4" formatCode="0%">
                  <c:v>0.04</c:v>
                </c:pt>
                <c:pt idx="5" formatCode="0%">
                  <c:v>0.04</c:v>
                </c:pt>
              </c:numCache>
            </c:numRef>
          </c:val>
          <c:extLst>
            <c:ext xmlns:c16="http://schemas.microsoft.com/office/drawing/2014/chart" uri="{C3380CC4-5D6E-409C-BE32-E72D297353CC}">
              <c16:uniqueId val="{00000016-72AA-4F36-BE95-3C1D3EC6F3D8}"/>
            </c:ext>
          </c:extLst>
        </c:ser>
        <c:ser>
          <c:idx val="3"/>
          <c:order val="3"/>
          <c:tx>
            <c:strRef>
              <c:f>Sheet1!$E$1</c:f>
              <c:strCache>
                <c:ptCount val="1"/>
                <c:pt idx="0">
                  <c:v>4</c:v>
                </c:pt>
              </c:strCache>
            </c:strRef>
          </c:tx>
          <c:spPr>
            <a:solidFill>
              <a:srgbClr val="2573BB">
                <a:lumMod val="60000"/>
                <a:lumOff val="4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72AA-4F36-BE95-3C1D3EC6F3D8}"/>
                </c:ext>
              </c:extLst>
            </c:dLbl>
            <c:dLbl>
              <c:idx val="5"/>
              <c:delete val="1"/>
              <c:extLst>
                <c:ext xmlns:c15="http://schemas.microsoft.com/office/drawing/2012/chart" uri="{CE6537A1-D6FC-4f65-9D91-7224C49458BB}"/>
                <c:ext xmlns:c16="http://schemas.microsoft.com/office/drawing/2014/chart" uri="{C3380CC4-5D6E-409C-BE32-E72D297353CC}">
                  <c16:uniqueId val="{00000004-537D-4797-8270-059D9366AA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Sheet1!$E$2:$E$7</c:f>
              <c:numCache>
                <c:formatCode>General</c:formatCode>
                <c:ptCount val="6"/>
                <c:pt idx="3" formatCode="0%">
                  <c:v>0.02</c:v>
                </c:pt>
                <c:pt idx="4" formatCode="0%">
                  <c:v>0.02</c:v>
                </c:pt>
                <c:pt idx="5" formatCode="0%">
                  <c:v>0.02</c:v>
                </c:pt>
              </c:numCache>
            </c:numRef>
          </c:val>
          <c:extLst>
            <c:ext xmlns:c16="http://schemas.microsoft.com/office/drawing/2014/chart" uri="{C3380CC4-5D6E-409C-BE32-E72D297353CC}">
              <c16:uniqueId val="{00000018-72AA-4F36-BE95-3C1D3EC6F3D8}"/>
            </c:ext>
          </c:extLst>
        </c:ser>
        <c:ser>
          <c:idx val="4"/>
          <c:order val="4"/>
          <c:tx>
            <c:strRef>
              <c:f>Sheet1!$F$1</c:f>
              <c:strCache>
                <c:ptCount val="1"/>
                <c:pt idx="0">
                  <c:v>5.00</c:v>
                </c:pt>
              </c:strCache>
            </c:strRef>
          </c:tx>
          <c:spPr>
            <a:solidFill>
              <a:srgbClr val="2573BB">
                <a:lumMod val="40000"/>
                <a:lumOff val="60000"/>
              </a:srgbClr>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6-537D-4797-8270-059D9366AA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Sheet1!$F$2:$F$7</c:f>
              <c:numCache>
                <c:formatCode>General</c:formatCode>
                <c:ptCount val="6"/>
                <c:pt idx="4" formatCode="0%">
                  <c:v>0.01</c:v>
                </c:pt>
                <c:pt idx="5" formatCode="0%">
                  <c:v>0.01</c:v>
                </c:pt>
              </c:numCache>
            </c:numRef>
          </c:val>
          <c:extLst>
            <c:ext xmlns:c16="http://schemas.microsoft.com/office/drawing/2014/chart" uri="{C3380CC4-5D6E-409C-BE32-E72D297353CC}">
              <c16:uniqueId val="{00000019-72AA-4F36-BE95-3C1D3EC6F3D8}"/>
            </c:ext>
          </c:extLst>
        </c:ser>
        <c:ser>
          <c:idx val="5"/>
          <c:order val="5"/>
          <c:tx>
            <c:strRef>
              <c:f>Sheet1!$G$1</c:f>
              <c:strCache>
                <c:ptCount val="1"/>
                <c:pt idx="0">
                  <c:v>Total variance explained</c:v>
                </c:pt>
              </c:strCache>
            </c:strRef>
          </c:tx>
          <c:spPr>
            <a:solidFill>
              <a:srgbClr val="2573BB">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Sheet1!$G$2:$G$7</c:f>
              <c:numCache>
                <c:formatCode>General</c:formatCode>
                <c:ptCount val="6"/>
                <c:pt idx="5" formatCode="0%">
                  <c:v>0.01</c:v>
                </c:pt>
              </c:numCache>
            </c:numRef>
          </c:val>
          <c:extLst>
            <c:ext xmlns:c16="http://schemas.microsoft.com/office/drawing/2014/chart" uri="{C3380CC4-5D6E-409C-BE32-E72D297353CC}">
              <c16:uniqueId val="{00000001-537D-4797-8270-059D9366AAE7}"/>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65000000000000013"/>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1-7A9C-4D71-A2FA-640930E6E97E}"/>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3-7A9C-4D71-A2FA-640930E6E97E}"/>
              </c:ext>
            </c:extLst>
          </c:dPt>
          <c:dLbls>
            <c:dLbl>
              <c:idx val="1"/>
              <c:delete val="1"/>
              <c:extLst>
                <c:ext xmlns:c15="http://schemas.microsoft.com/office/drawing/2012/chart" uri="{CE6537A1-D6FC-4f65-9D91-7224C49458BB}"/>
                <c:ext xmlns:c16="http://schemas.microsoft.com/office/drawing/2014/chart" uri="{C3380CC4-5D6E-409C-BE32-E72D297353CC}">
                  <c16:uniqueId val="{00000003-7A9C-4D71-A2FA-640930E6E97E}"/>
                </c:ext>
              </c:extLst>
            </c:dLbl>
            <c:dLbl>
              <c:idx val="2"/>
              <c:delete val="1"/>
              <c:extLst>
                <c:ext xmlns:c15="http://schemas.microsoft.com/office/drawing/2012/chart" uri="{CE6537A1-D6FC-4f65-9D91-7224C49458BB}"/>
                <c:ext xmlns:c16="http://schemas.microsoft.com/office/drawing/2014/chart" uri="{C3380CC4-5D6E-409C-BE32-E72D297353CC}">
                  <c16:uniqueId val="{00000004-7A9C-4D71-A2FA-640930E6E97E}"/>
                </c:ext>
              </c:extLst>
            </c:dLbl>
            <c:dLbl>
              <c:idx val="3"/>
              <c:delete val="1"/>
              <c:extLst>
                <c:ext xmlns:c15="http://schemas.microsoft.com/office/drawing/2012/chart" uri="{CE6537A1-D6FC-4f65-9D91-7224C49458BB}"/>
                <c:ext xmlns:c16="http://schemas.microsoft.com/office/drawing/2014/chart" uri="{C3380CC4-5D6E-409C-BE32-E72D297353CC}">
                  <c16:uniqueId val="{00000005-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06-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Easily understand the total amount I will owe for a new prescription medication I am considering</c:v>
                </c:pt>
                <c:pt idx="1">
                  <c:v>Easily understand what factors impact my eligibility for insurance coverage (e.g., time window, limits on number of visits, PCP referral, age, etc.)</c:v>
                </c:pt>
                <c:pt idx="2">
                  <c:v>Quickly access expert support to understand my coverage or costs when needed</c:v>
                </c:pt>
                <c:pt idx="3">
                  <c:v>Clearly understand myhealth insurance coverage for a specific issue/care</c:v>
                </c:pt>
                <c:pt idx="4">
                  <c:v>Clearly understand the services I have covered based on my age and unique health circumstances</c:v>
                </c:pt>
              </c:strCache>
            </c:strRef>
          </c:cat>
          <c:val>
            <c:numRef>
              <c:f>Sheet1!$B$2:$B$6</c:f>
              <c:numCache>
                <c:formatCode>0%</c:formatCode>
                <c:ptCount val="5"/>
                <c:pt idx="0">
                  <c:v>0.33</c:v>
                </c:pt>
                <c:pt idx="1">
                  <c:v>0.33</c:v>
                </c:pt>
                <c:pt idx="2">
                  <c:v>0.33</c:v>
                </c:pt>
                <c:pt idx="3">
                  <c:v>0.33</c:v>
                </c:pt>
                <c:pt idx="4">
                  <c:v>0.33</c:v>
                </c:pt>
              </c:numCache>
            </c:numRef>
          </c:val>
          <c:extLst>
            <c:ext xmlns:c16="http://schemas.microsoft.com/office/drawing/2014/chart" uri="{C3380CC4-5D6E-409C-BE32-E72D297353CC}">
              <c16:uniqueId val="{00000007-7A9C-4D71-A2FA-640930E6E97E}"/>
            </c:ext>
          </c:extLst>
        </c:ser>
        <c:ser>
          <c:idx val="1"/>
          <c:order val="1"/>
          <c:tx>
            <c:strRef>
              <c:f>Sheet1!$C$1</c:f>
              <c:strCache>
                <c:ptCount val="1"/>
                <c:pt idx="0">
                  <c:v>2</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09-7A9C-4D71-A2FA-640930E6E97E}"/>
              </c:ext>
            </c:extLst>
          </c:dPt>
          <c:dPt>
            <c:idx val="1"/>
            <c:invertIfNegative val="0"/>
            <c:bubble3D val="0"/>
            <c:spPr>
              <a:solidFill>
                <a:srgbClr val="2573BB"/>
              </a:solidFill>
              <a:ln>
                <a:noFill/>
              </a:ln>
              <a:effectLst/>
            </c:spPr>
            <c:extLst>
              <c:ext xmlns:c16="http://schemas.microsoft.com/office/drawing/2014/chart" uri="{C3380CC4-5D6E-409C-BE32-E72D297353CC}">
                <c16:uniqueId val="{0000000B-7A9C-4D71-A2FA-640930E6E97E}"/>
              </c:ext>
            </c:extLst>
          </c:dPt>
          <c:dLbls>
            <c:dLbl>
              <c:idx val="2"/>
              <c:delete val="1"/>
              <c:extLst>
                <c:ext xmlns:c15="http://schemas.microsoft.com/office/drawing/2012/chart" uri="{CE6537A1-D6FC-4f65-9D91-7224C49458BB}"/>
                <c:ext xmlns:c16="http://schemas.microsoft.com/office/drawing/2014/chart" uri="{C3380CC4-5D6E-409C-BE32-E72D297353CC}">
                  <c16:uniqueId val="{0000000C-7A9C-4D71-A2FA-640930E6E97E}"/>
                </c:ext>
              </c:extLst>
            </c:dLbl>
            <c:dLbl>
              <c:idx val="3"/>
              <c:delete val="1"/>
              <c:extLst>
                <c:ext xmlns:c15="http://schemas.microsoft.com/office/drawing/2012/chart" uri="{CE6537A1-D6FC-4f65-9D91-7224C49458BB}"/>
                <c:ext xmlns:c16="http://schemas.microsoft.com/office/drawing/2014/chart" uri="{C3380CC4-5D6E-409C-BE32-E72D297353CC}">
                  <c16:uniqueId val="{0000000D-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0E-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Easily understand the total amount I will owe for a new prescription medication I am considering</c:v>
                </c:pt>
                <c:pt idx="1">
                  <c:v>Easily understand what factors impact my eligibility for insurance coverage (e.g., time window, limits on number of visits, PCP referral, age, etc.)</c:v>
                </c:pt>
                <c:pt idx="2">
                  <c:v>Quickly access expert support to understand my coverage or costs when needed</c:v>
                </c:pt>
                <c:pt idx="3">
                  <c:v>Clearly understand myhealth insurance coverage for a specific issue/care</c:v>
                </c:pt>
                <c:pt idx="4">
                  <c:v>Clearly understand the services I have covered based on my age and unique health circumstances</c:v>
                </c:pt>
              </c:strCache>
            </c:strRef>
          </c:cat>
          <c:val>
            <c:numRef>
              <c:f>Sheet1!$C$2:$C$6</c:f>
              <c:numCache>
                <c:formatCode>0%</c:formatCode>
                <c:ptCount val="5"/>
                <c:pt idx="1">
                  <c:v>0.12</c:v>
                </c:pt>
                <c:pt idx="2">
                  <c:v>0.12</c:v>
                </c:pt>
                <c:pt idx="3">
                  <c:v>0.12</c:v>
                </c:pt>
                <c:pt idx="4">
                  <c:v>0.12</c:v>
                </c:pt>
              </c:numCache>
            </c:numRef>
          </c:val>
          <c:extLst>
            <c:ext xmlns:c16="http://schemas.microsoft.com/office/drawing/2014/chart" uri="{C3380CC4-5D6E-409C-BE32-E72D297353CC}">
              <c16:uniqueId val="{0000000F-7A9C-4D71-A2FA-640930E6E97E}"/>
            </c:ext>
          </c:extLst>
        </c:ser>
        <c:ser>
          <c:idx val="2"/>
          <c:order val="2"/>
          <c:tx>
            <c:strRef>
              <c:f>Sheet1!$D$1</c:f>
              <c:strCache>
                <c:ptCount val="1"/>
                <c:pt idx="0">
                  <c:v>3</c:v>
                </c:pt>
              </c:strCache>
            </c:strRef>
          </c:tx>
          <c:spPr>
            <a:solidFill>
              <a:srgbClr val="2573BB">
                <a:lumMod val="60000"/>
                <a:lumOff val="40000"/>
              </a:srgbClr>
            </a:solidFill>
            <a:ln>
              <a:noFill/>
            </a:ln>
            <a:effectLst/>
          </c:spPr>
          <c:invertIfNegative val="0"/>
          <c:dPt>
            <c:idx val="0"/>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1-7A9C-4D71-A2FA-640930E6E97E}"/>
              </c:ext>
            </c:extLst>
          </c:dPt>
          <c:dPt>
            <c:idx val="1"/>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3-7A9C-4D71-A2FA-640930E6E97E}"/>
              </c:ext>
            </c:extLst>
          </c:dPt>
          <c:dLbls>
            <c:dLbl>
              <c:idx val="3"/>
              <c:delete val="1"/>
              <c:extLst>
                <c:ext xmlns:c15="http://schemas.microsoft.com/office/drawing/2012/chart" uri="{CE6537A1-D6FC-4f65-9D91-7224C49458BB}"/>
                <c:ext xmlns:c16="http://schemas.microsoft.com/office/drawing/2014/chart" uri="{C3380CC4-5D6E-409C-BE32-E72D297353CC}">
                  <c16:uniqueId val="{00000014-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15-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Easily understand the total amount I will owe for a new prescription medication I am considering</c:v>
                </c:pt>
                <c:pt idx="1">
                  <c:v>Easily understand what factors impact my eligibility for insurance coverage (e.g., time window, limits on number of visits, PCP referral, age, etc.)</c:v>
                </c:pt>
                <c:pt idx="2">
                  <c:v>Quickly access expert support to understand my coverage or costs when needed</c:v>
                </c:pt>
                <c:pt idx="3">
                  <c:v>Clearly understand myhealth insurance coverage for a specific issue/care</c:v>
                </c:pt>
                <c:pt idx="4">
                  <c:v>Clearly understand the services I have covered based on my age and unique health circumstances</c:v>
                </c:pt>
              </c:strCache>
            </c:strRef>
          </c:cat>
          <c:val>
            <c:numRef>
              <c:f>Sheet1!$D$2:$D$6</c:f>
              <c:numCache>
                <c:formatCode>General</c:formatCode>
                <c:ptCount val="5"/>
                <c:pt idx="2" formatCode="0%">
                  <c:v>0.04</c:v>
                </c:pt>
                <c:pt idx="3" formatCode="0%">
                  <c:v>0.04</c:v>
                </c:pt>
                <c:pt idx="4" formatCode="0%">
                  <c:v>0.04</c:v>
                </c:pt>
              </c:numCache>
            </c:numRef>
          </c:val>
          <c:extLst>
            <c:ext xmlns:c16="http://schemas.microsoft.com/office/drawing/2014/chart" uri="{C3380CC4-5D6E-409C-BE32-E72D297353CC}">
              <c16:uniqueId val="{00000016-7A9C-4D71-A2FA-640930E6E97E}"/>
            </c:ext>
          </c:extLst>
        </c:ser>
        <c:ser>
          <c:idx val="3"/>
          <c:order val="3"/>
          <c:tx>
            <c:strRef>
              <c:f>Sheet1!$E$1</c:f>
              <c:strCache>
                <c:ptCount val="1"/>
                <c:pt idx="0">
                  <c:v>4</c:v>
                </c:pt>
              </c:strCache>
            </c:strRef>
          </c:tx>
          <c:spPr>
            <a:solidFill>
              <a:srgbClr val="2573BB">
                <a:lumMod val="40000"/>
                <a:lumOff val="6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7A9C-4D71-A2FA-640930E6E9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Easily understand the total amount I will owe for a new prescription medication I am considering</c:v>
                </c:pt>
                <c:pt idx="1">
                  <c:v>Easily understand what factors impact my eligibility for insurance coverage (e.g., time window, limits on number of visits, PCP referral, age, etc.)</c:v>
                </c:pt>
                <c:pt idx="2">
                  <c:v>Quickly access expert support to understand my coverage or costs when needed</c:v>
                </c:pt>
                <c:pt idx="3">
                  <c:v>Clearly understand myhealth insurance coverage for a specific issue/care</c:v>
                </c:pt>
                <c:pt idx="4">
                  <c:v>Clearly understand the services I have covered based on my age and unique health circumstances</c:v>
                </c:pt>
              </c:strCache>
            </c:strRef>
          </c:cat>
          <c:val>
            <c:numRef>
              <c:f>Sheet1!$E$2:$E$6</c:f>
              <c:numCache>
                <c:formatCode>General</c:formatCode>
                <c:ptCount val="5"/>
                <c:pt idx="3" formatCode="0%">
                  <c:v>0.02</c:v>
                </c:pt>
                <c:pt idx="4" formatCode="0%">
                  <c:v>0.02</c:v>
                </c:pt>
              </c:numCache>
            </c:numRef>
          </c:val>
          <c:extLst>
            <c:ext xmlns:c16="http://schemas.microsoft.com/office/drawing/2014/chart" uri="{C3380CC4-5D6E-409C-BE32-E72D297353CC}">
              <c16:uniqueId val="{00000018-7A9C-4D71-A2FA-640930E6E97E}"/>
            </c:ext>
          </c:extLst>
        </c:ser>
        <c:ser>
          <c:idx val="4"/>
          <c:order val="4"/>
          <c:tx>
            <c:strRef>
              <c:f>Sheet1!$F$1</c:f>
              <c:strCache>
                <c:ptCount val="1"/>
                <c:pt idx="0">
                  <c:v>5.00</c:v>
                </c:pt>
              </c:strCache>
            </c:strRef>
          </c:tx>
          <c:spPr>
            <a:solidFill>
              <a:srgbClr val="2573BB">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Easily understand the total amount I will owe for a new prescription medication I am considering</c:v>
                </c:pt>
                <c:pt idx="1">
                  <c:v>Easily understand what factors impact my eligibility for insurance coverage (e.g., time window, limits on number of visits, PCP referral, age, etc.)</c:v>
                </c:pt>
                <c:pt idx="2">
                  <c:v>Quickly access expert support to understand my coverage or costs when needed</c:v>
                </c:pt>
                <c:pt idx="3">
                  <c:v>Clearly understand myhealth insurance coverage for a specific issue/care</c:v>
                </c:pt>
                <c:pt idx="4">
                  <c:v>Clearly understand the services I have covered based on my age and unique health circumstances</c:v>
                </c:pt>
              </c:strCache>
            </c:strRef>
          </c:cat>
          <c:val>
            <c:numRef>
              <c:f>Sheet1!$F$2:$F$6</c:f>
              <c:numCache>
                <c:formatCode>General</c:formatCode>
                <c:ptCount val="5"/>
                <c:pt idx="4" formatCode="0%">
                  <c:v>0.01</c:v>
                </c:pt>
              </c:numCache>
            </c:numRef>
          </c:val>
          <c:extLst>
            <c:ext xmlns:c16="http://schemas.microsoft.com/office/drawing/2014/chart" uri="{C3380CC4-5D6E-409C-BE32-E72D297353CC}">
              <c16:uniqueId val="{00000019-7A9C-4D71-A2FA-640930E6E97E}"/>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55000000000000004"/>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noFill/>
              </a:ln>
              <a:effectLst/>
            </c:spPr>
          </c:marker>
          <c:dLbls>
            <c:dLbl>
              <c:idx val="0"/>
              <c:tx>
                <c:rich>
                  <a:bodyPr/>
                  <a:lstStyle/>
                  <a:p>
                    <a:fld id="{39E7F5E9-2E91-4C10-A8A2-82202317771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097-41B6-9AF8-58D2A2CD52FB}"/>
                </c:ext>
              </c:extLst>
            </c:dLbl>
            <c:dLbl>
              <c:idx val="1"/>
              <c:tx>
                <c:rich>
                  <a:bodyPr/>
                  <a:lstStyle/>
                  <a:p>
                    <a:fld id="{6C0DA34C-702F-4EBD-9CB9-793AFCEA895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97-41B6-9AF8-58D2A2CD52FB}"/>
                </c:ext>
              </c:extLst>
            </c:dLbl>
            <c:dLbl>
              <c:idx val="2"/>
              <c:tx>
                <c:rich>
                  <a:bodyPr/>
                  <a:lstStyle/>
                  <a:p>
                    <a:fld id="{4222080B-52AD-4CD5-85E6-AF1287D19F5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097-41B6-9AF8-58D2A2CD52FB}"/>
                </c:ext>
              </c:extLst>
            </c:dLbl>
            <c:dLbl>
              <c:idx val="3"/>
              <c:tx>
                <c:rich>
                  <a:bodyPr/>
                  <a:lstStyle/>
                  <a:p>
                    <a:fld id="{9EE3E705-9452-4244-ACC9-63E84B865B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97-41B6-9AF8-58D2A2CD52FB}"/>
                </c:ext>
              </c:extLst>
            </c:dLbl>
            <c:dLbl>
              <c:idx val="4"/>
              <c:tx>
                <c:rich>
                  <a:bodyPr/>
                  <a:lstStyle/>
                  <a:p>
                    <a:fld id="{BDCA2E3C-FF84-446A-A2C2-3A507461CB5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097-41B6-9AF8-58D2A2CD52FB}"/>
                </c:ext>
              </c:extLst>
            </c:dLbl>
            <c:dLbl>
              <c:idx val="5"/>
              <c:tx>
                <c:rich>
                  <a:bodyPr/>
                  <a:lstStyle/>
                  <a:p>
                    <a:fld id="{9A5685EA-FEF6-4D15-9931-52BAA945BE3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97-41B6-9AF8-58D2A2CD52FB}"/>
                </c:ext>
              </c:extLst>
            </c:dLbl>
            <c:dLbl>
              <c:idx val="6"/>
              <c:tx>
                <c:rich>
                  <a:bodyPr/>
                  <a:lstStyle/>
                  <a:p>
                    <a:fld id="{1F0C4E2C-FA62-4725-9072-DDE5E5B6F22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97-41B6-9AF8-58D2A2CD52FB}"/>
                </c:ext>
              </c:extLst>
            </c:dLbl>
            <c:dLbl>
              <c:idx val="7"/>
              <c:tx>
                <c:rich>
                  <a:bodyPr/>
                  <a:lstStyle/>
                  <a:p>
                    <a:fld id="{5CB90D9D-CD2E-4413-A3C4-D5B00BD6B1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97-41B6-9AF8-58D2A2CD52FB}"/>
                </c:ext>
              </c:extLst>
            </c:dLbl>
            <c:dLbl>
              <c:idx val="8"/>
              <c:tx>
                <c:rich>
                  <a:bodyPr/>
                  <a:lstStyle/>
                  <a:p>
                    <a:fld id="{D7E5C6F2-7FCB-471A-B86D-BEAB365072E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097-41B6-9AF8-58D2A2CD52FB}"/>
                </c:ext>
              </c:extLst>
            </c:dLbl>
            <c:dLbl>
              <c:idx val="9"/>
              <c:tx>
                <c:rich>
                  <a:bodyPr/>
                  <a:lstStyle/>
                  <a:p>
                    <a:fld id="{4CF755C0-ED19-4A6D-A6E4-631A4C4A8B8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97-41B6-9AF8-58D2A2CD52FB}"/>
                </c:ext>
              </c:extLst>
            </c:dLbl>
            <c:dLbl>
              <c:idx val="10"/>
              <c:tx>
                <c:rich>
                  <a:bodyPr/>
                  <a:lstStyle/>
                  <a:p>
                    <a:fld id="{2FC0EEF8-3F1F-4EC8-9C3A-40F433EA25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097-41B6-9AF8-58D2A2CD52FB}"/>
                </c:ext>
              </c:extLst>
            </c:dLbl>
            <c:dLbl>
              <c:idx val="11"/>
              <c:tx>
                <c:rich>
                  <a:bodyPr/>
                  <a:lstStyle/>
                  <a:p>
                    <a:fld id="{A6907EA4-578B-4E7A-B3AB-8995712F9E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097-41B6-9AF8-58D2A2CD52FB}"/>
                </c:ext>
              </c:extLst>
            </c:dLbl>
            <c:dLbl>
              <c:idx val="12"/>
              <c:tx>
                <c:rich>
                  <a:bodyPr/>
                  <a:lstStyle/>
                  <a:p>
                    <a:fld id="{CFC19BCD-36E9-4AC8-A6FC-2721BC89E9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097-41B6-9AF8-58D2A2CD52FB}"/>
                </c:ext>
              </c:extLst>
            </c:dLbl>
            <c:dLbl>
              <c:idx val="13"/>
              <c:tx>
                <c:rich>
                  <a:bodyPr/>
                  <a:lstStyle/>
                  <a:p>
                    <a:fld id="{74C9AB23-7421-43BA-84FA-786D5CAF927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97-41B6-9AF8-58D2A2CD52FB}"/>
                </c:ext>
              </c:extLst>
            </c:dLbl>
            <c:dLbl>
              <c:idx val="14"/>
              <c:tx>
                <c:rich>
                  <a:bodyPr/>
                  <a:lstStyle/>
                  <a:p>
                    <a:fld id="{33B52E94-DDE5-47CA-9685-23D6B6E2F1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097-41B6-9AF8-58D2A2CD52FB}"/>
                </c:ext>
              </c:extLst>
            </c:dLbl>
            <c:dLbl>
              <c:idx val="15"/>
              <c:tx>
                <c:rich>
                  <a:bodyPr/>
                  <a:lstStyle/>
                  <a:p>
                    <a:fld id="{C6061CA4-8545-4C1E-B681-85FD8E05E7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97-41B6-9AF8-58D2A2CD52FB}"/>
                </c:ext>
              </c:extLst>
            </c:dLbl>
            <c:dLbl>
              <c:idx val="16"/>
              <c:tx>
                <c:rich>
                  <a:bodyPr/>
                  <a:lstStyle/>
                  <a:p>
                    <a:fld id="{8E4350F0-A71A-4212-87DF-B8C8EC9C41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097-41B6-9AF8-58D2A2CD52FB}"/>
                </c:ext>
              </c:extLst>
            </c:dLbl>
            <c:dLbl>
              <c:idx val="17"/>
              <c:tx>
                <c:rich>
                  <a:bodyPr/>
                  <a:lstStyle/>
                  <a:p>
                    <a:fld id="{8B574A29-FA72-4ED5-A60D-57E78AAEEC5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97-41B6-9AF8-58D2A2CD52FB}"/>
                </c:ext>
              </c:extLst>
            </c:dLbl>
            <c:dLbl>
              <c:idx val="18"/>
              <c:tx>
                <c:rich>
                  <a:bodyPr/>
                  <a:lstStyle/>
                  <a:p>
                    <a:fld id="{4B698A9C-5770-4251-8244-D45EE30BFD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97-41B6-9AF8-58D2A2CD52FB}"/>
                </c:ext>
              </c:extLst>
            </c:dLbl>
            <c:dLbl>
              <c:idx val="19"/>
              <c:tx>
                <c:rich>
                  <a:bodyPr/>
                  <a:lstStyle/>
                  <a:p>
                    <a:fld id="{19DC0A05-3277-45AF-8AD8-F9323CB6E97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97-41B6-9AF8-58D2A2CD52FB}"/>
                </c:ext>
              </c:extLst>
            </c:dLbl>
            <c:dLbl>
              <c:idx val="20"/>
              <c:tx>
                <c:rich>
                  <a:bodyPr/>
                  <a:lstStyle/>
                  <a:p>
                    <a:fld id="{679E961B-4F5F-41B6-BB37-23E0EA0A339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097-41B6-9AF8-58D2A2CD52FB}"/>
                </c:ext>
              </c:extLst>
            </c:dLbl>
            <c:dLbl>
              <c:idx val="21"/>
              <c:tx>
                <c:rich>
                  <a:bodyPr/>
                  <a:lstStyle/>
                  <a:p>
                    <a:fld id="{9B998CD3-FD5C-4ADD-9EC0-5D995C324BC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97-41B6-9AF8-58D2A2CD52FB}"/>
                </c:ext>
              </c:extLst>
            </c:dLbl>
            <c:dLbl>
              <c:idx val="22"/>
              <c:tx>
                <c:rich>
                  <a:bodyPr/>
                  <a:lstStyle/>
                  <a:p>
                    <a:fld id="{1622E882-6334-4AB8-B9F4-3CD78CB90E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097-41B6-9AF8-58D2A2CD52FB}"/>
                </c:ext>
              </c:extLst>
            </c:dLbl>
            <c:dLbl>
              <c:idx val="23"/>
              <c:tx>
                <c:rich>
                  <a:bodyPr/>
                  <a:lstStyle/>
                  <a:p>
                    <a:fld id="{D24B0464-3761-4E34-846C-1064406EE1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097-41B6-9AF8-58D2A2CD52F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0.76</c:v>
                </c:pt>
                <c:pt idx="1">
                  <c:v>0.76</c:v>
                </c:pt>
                <c:pt idx="2">
                  <c:v>0.82</c:v>
                </c:pt>
                <c:pt idx="3">
                  <c:v>0.73</c:v>
                </c:pt>
                <c:pt idx="4">
                  <c:v>0.86</c:v>
                </c:pt>
                <c:pt idx="5">
                  <c:v>0.69</c:v>
                </c:pt>
                <c:pt idx="6">
                  <c:v>0.49</c:v>
                </c:pt>
                <c:pt idx="7">
                  <c:v>0.76</c:v>
                </c:pt>
                <c:pt idx="8">
                  <c:v>0.67</c:v>
                </c:pt>
                <c:pt idx="9">
                  <c:v>0.6</c:v>
                </c:pt>
                <c:pt idx="10">
                  <c:v>0.57999999999999996</c:v>
                </c:pt>
                <c:pt idx="11">
                  <c:v>0.77</c:v>
                </c:pt>
                <c:pt idx="12">
                  <c:v>0.7</c:v>
                </c:pt>
                <c:pt idx="13">
                  <c:v>0.56999999999999995</c:v>
                </c:pt>
                <c:pt idx="14">
                  <c:v>0.55000000000000004</c:v>
                </c:pt>
                <c:pt idx="15">
                  <c:v>0.79</c:v>
                </c:pt>
                <c:pt idx="16">
                  <c:v>0.69</c:v>
                </c:pt>
                <c:pt idx="17">
                  <c:v>0.84</c:v>
                </c:pt>
                <c:pt idx="18">
                  <c:v>0.68</c:v>
                </c:pt>
                <c:pt idx="19">
                  <c:v>0.59</c:v>
                </c:pt>
                <c:pt idx="20">
                  <c:v>0.54</c:v>
                </c:pt>
                <c:pt idx="21">
                  <c:v>0.72</c:v>
                </c:pt>
                <c:pt idx="22">
                  <c:v>0.76</c:v>
                </c:pt>
                <c:pt idx="23">
                  <c:v>0.63</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2097-41B6-9AF8-58D2A2CD52FB}"/>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5"/>
          <c:min val="-1.5"/>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noFill/>
              </a:ln>
              <a:effectLst/>
            </c:spPr>
          </c:marker>
          <c:dLbls>
            <c:dLbl>
              <c:idx val="0"/>
              <c:tx>
                <c:rich>
                  <a:bodyPr/>
                  <a:lstStyle/>
                  <a:p>
                    <a:fld id="{CEE07E3E-1875-48C5-972C-8DE7F98324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2FD-46FE-A2BC-2D80CD2E081E}"/>
                </c:ext>
              </c:extLst>
            </c:dLbl>
            <c:dLbl>
              <c:idx val="1"/>
              <c:tx>
                <c:rich>
                  <a:bodyPr/>
                  <a:lstStyle/>
                  <a:p>
                    <a:fld id="{1A10A2C8-B305-44CC-9A1A-77EE66DFBBC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2FD-46FE-A2BC-2D80CD2E081E}"/>
                </c:ext>
              </c:extLst>
            </c:dLbl>
            <c:dLbl>
              <c:idx val="2"/>
              <c:tx>
                <c:rich>
                  <a:bodyPr/>
                  <a:lstStyle/>
                  <a:p>
                    <a:fld id="{98A52589-E39A-4DDE-B365-C3833F79752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FD-46FE-A2BC-2D80CD2E081E}"/>
                </c:ext>
              </c:extLst>
            </c:dLbl>
            <c:dLbl>
              <c:idx val="3"/>
              <c:tx>
                <c:rich>
                  <a:bodyPr/>
                  <a:lstStyle/>
                  <a:p>
                    <a:fld id="{9D8D64C4-1299-40C0-9983-CF8FC50377D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FD-46FE-A2BC-2D80CD2E081E}"/>
                </c:ext>
              </c:extLst>
            </c:dLbl>
            <c:dLbl>
              <c:idx val="4"/>
              <c:tx>
                <c:rich>
                  <a:bodyPr/>
                  <a:lstStyle/>
                  <a:p>
                    <a:fld id="{E4056EF9-35DD-47BB-A2C4-9CDD7BBE2D9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FD-46FE-A2BC-2D80CD2E081E}"/>
                </c:ext>
              </c:extLst>
            </c:dLbl>
            <c:dLbl>
              <c:idx val="5"/>
              <c:tx>
                <c:rich>
                  <a:bodyPr/>
                  <a:lstStyle/>
                  <a:p>
                    <a:fld id="{377107D1-ACC8-4785-9EE0-59B0B2220B3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FD-46FE-A2BC-2D80CD2E081E}"/>
                </c:ext>
              </c:extLst>
            </c:dLbl>
            <c:dLbl>
              <c:idx val="6"/>
              <c:tx>
                <c:rich>
                  <a:bodyPr/>
                  <a:lstStyle/>
                  <a:p>
                    <a:fld id="{5C7B0EEF-9278-4854-9FCB-744D3160252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2FD-46FE-A2BC-2D80CD2E081E}"/>
                </c:ext>
              </c:extLst>
            </c:dLbl>
            <c:dLbl>
              <c:idx val="7"/>
              <c:tx>
                <c:rich>
                  <a:bodyPr/>
                  <a:lstStyle/>
                  <a:p>
                    <a:fld id="{9A1C0FC7-E46A-41DF-8C71-AE03CD22ED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2FD-46FE-A2BC-2D80CD2E081E}"/>
                </c:ext>
              </c:extLst>
            </c:dLbl>
            <c:dLbl>
              <c:idx val="8"/>
              <c:tx>
                <c:rich>
                  <a:bodyPr/>
                  <a:lstStyle/>
                  <a:p>
                    <a:fld id="{8E1F8128-8DAD-40A9-A593-24398CEFE23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2FD-46FE-A2BC-2D80CD2E081E}"/>
                </c:ext>
              </c:extLst>
            </c:dLbl>
            <c:dLbl>
              <c:idx val="9"/>
              <c:tx>
                <c:rich>
                  <a:bodyPr/>
                  <a:lstStyle/>
                  <a:p>
                    <a:fld id="{6DD4D9EA-A3EE-4805-A844-7108919677F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2FD-46FE-A2BC-2D80CD2E081E}"/>
                </c:ext>
              </c:extLst>
            </c:dLbl>
            <c:dLbl>
              <c:idx val="10"/>
              <c:tx>
                <c:rich>
                  <a:bodyPr/>
                  <a:lstStyle/>
                  <a:p>
                    <a:fld id="{7195CC57-C754-4632-9D5F-258CC4E284B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2FD-46FE-A2BC-2D80CD2E081E}"/>
                </c:ext>
              </c:extLst>
            </c:dLbl>
            <c:dLbl>
              <c:idx val="11"/>
              <c:tx>
                <c:rich>
                  <a:bodyPr/>
                  <a:lstStyle/>
                  <a:p>
                    <a:fld id="{80D93EB0-475B-4811-A174-A65EA053AA1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2FD-46FE-A2BC-2D80CD2E081E}"/>
                </c:ext>
              </c:extLst>
            </c:dLbl>
            <c:dLbl>
              <c:idx val="12"/>
              <c:tx>
                <c:rich>
                  <a:bodyPr/>
                  <a:lstStyle/>
                  <a:p>
                    <a:fld id="{05CDAEFD-72E1-468D-9B0A-4FA916C280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2FD-46FE-A2BC-2D80CD2E081E}"/>
                </c:ext>
              </c:extLst>
            </c:dLbl>
            <c:dLbl>
              <c:idx val="13"/>
              <c:tx>
                <c:rich>
                  <a:bodyPr/>
                  <a:lstStyle/>
                  <a:p>
                    <a:fld id="{1A89EA9C-E6A9-4AF5-B2F4-DDB3BCC5955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2FD-46FE-A2BC-2D80CD2E081E}"/>
                </c:ext>
              </c:extLst>
            </c:dLbl>
            <c:dLbl>
              <c:idx val="14"/>
              <c:tx>
                <c:rich>
                  <a:bodyPr/>
                  <a:lstStyle/>
                  <a:p>
                    <a:fld id="{21FA79B2-D794-4A63-B993-66AA270903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2FD-46FE-A2BC-2D80CD2E081E}"/>
                </c:ext>
              </c:extLst>
            </c:dLbl>
            <c:dLbl>
              <c:idx val="15"/>
              <c:tx>
                <c:rich>
                  <a:bodyPr/>
                  <a:lstStyle/>
                  <a:p>
                    <a:fld id="{0B4EFF5B-17FE-4655-B232-20933205603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2FD-46FE-A2BC-2D80CD2E081E}"/>
                </c:ext>
              </c:extLst>
            </c:dLbl>
            <c:dLbl>
              <c:idx val="16"/>
              <c:tx>
                <c:rich>
                  <a:bodyPr/>
                  <a:lstStyle/>
                  <a:p>
                    <a:fld id="{F586B8E1-4269-4F51-861C-E306AF76F3A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2FD-46FE-A2BC-2D80CD2E081E}"/>
                </c:ext>
              </c:extLst>
            </c:dLbl>
            <c:dLbl>
              <c:idx val="17"/>
              <c:tx>
                <c:rich>
                  <a:bodyPr/>
                  <a:lstStyle/>
                  <a:p>
                    <a:fld id="{FB406090-D22B-47CD-B133-32F23BBFC8B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2FD-46FE-A2BC-2D80CD2E081E}"/>
                </c:ext>
              </c:extLst>
            </c:dLbl>
            <c:dLbl>
              <c:idx val="18"/>
              <c:tx>
                <c:rich>
                  <a:bodyPr/>
                  <a:lstStyle/>
                  <a:p>
                    <a:fld id="{99B3861F-0136-4B58-B208-D0CC5EFBAB7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2FD-46FE-A2BC-2D80CD2E081E}"/>
                </c:ext>
              </c:extLst>
            </c:dLbl>
            <c:dLbl>
              <c:idx val="19"/>
              <c:tx>
                <c:rich>
                  <a:bodyPr/>
                  <a:lstStyle/>
                  <a:p>
                    <a:fld id="{4E09A481-3F7A-462F-84C5-7137AD35157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2FD-46FE-A2BC-2D80CD2E081E}"/>
                </c:ext>
              </c:extLst>
            </c:dLbl>
            <c:dLbl>
              <c:idx val="20"/>
              <c:tx>
                <c:rich>
                  <a:bodyPr/>
                  <a:lstStyle/>
                  <a:p>
                    <a:fld id="{F7D12AE3-895A-4C4E-B319-0719F0FE0C8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32FD-46FE-A2BC-2D80CD2E081E}"/>
                </c:ext>
              </c:extLst>
            </c:dLbl>
            <c:dLbl>
              <c:idx val="21"/>
              <c:tx>
                <c:rich>
                  <a:bodyPr/>
                  <a:lstStyle/>
                  <a:p>
                    <a:fld id="{5535819A-05C2-4CCC-B744-8550A10E2E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32FD-46FE-A2BC-2D80CD2E081E}"/>
                </c:ext>
              </c:extLst>
            </c:dLbl>
            <c:dLbl>
              <c:idx val="22"/>
              <c:tx>
                <c:rich>
                  <a:bodyPr/>
                  <a:lstStyle/>
                  <a:p>
                    <a:fld id="{582534CB-38C8-48E5-BD6C-0AA364F1C56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32FD-46FE-A2BC-2D80CD2E081E}"/>
                </c:ext>
              </c:extLst>
            </c:dLbl>
            <c:dLbl>
              <c:idx val="23"/>
              <c:tx>
                <c:rich>
                  <a:bodyPr/>
                  <a:lstStyle/>
                  <a:p>
                    <a:fld id="{7A8BAA19-AC89-4050-9F40-0ED713059FC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32FD-46FE-A2BC-2D80CD2E081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0.8</c:v>
                </c:pt>
                <c:pt idx="1">
                  <c:v>0.77</c:v>
                </c:pt>
                <c:pt idx="2">
                  <c:v>0.8</c:v>
                </c:pt>
                <c:pt idx="3">
                  <c:v>0.73</c:v>
                </c:pt>
                <c:pt idx="4">
                  <c:v>0.89</c:v>
                </c:pt>
                <c:pt idx="5">
                  <c:v>0.8</c:v>
                </c:pt>
                <c:pt idx="6">
                  <c:v>0.55000000000000004</c:v>
                </c:pt>
                <c:pt idx="7">
                  <c:v>0.76</c:v>
                </c:pt>
                <c:pt idx="8">
                  <c:v>0.68</c:v>
                </c:pt>
                <c:pt idx="9">
                  <c:v>0.63</c:v>
                </c:pt>
                <c:pt idx="10">
                  <c:v>0.56999999999999995</c:v>
                </c:pt>
                <c:pt idx="11">
                  <c:v>0.8</c:v>
                </c:pt>
                <c:pt idx="12">
                  <c:v>0.74</c:v>
                </c:pt>
                <c:pt idx="13">
                  <c:v>0.65</c:v>
                </c:pt>
                <c:pt idx="14">
                  <c:v>0.63</c:v>
                </c:pt>
                <c:pt idx="15">
                  <c:v>0.8</c:v>
                </c:pt>
                <c:pt idx="16">
                  <c:v>0.75</c:v>
                </c:pt>
                <c:pt idx="17">
                  <c:v>0.89</c:v>
                </c:pt>
                <c:pt idx="18">
                  <c:v>0.65</c:v>
                </c:pt>
                <c:pt idx="19">
                  <c:v>0.59</c:v>
                </c:pt>
                <c:pt idx="20">
                  <c:v>0.65</c:v>
                </c:pt>
                <c:pt idx="21">
                  <c:v>0.76</c:v>
                </c:pt>
                <c:pt idx="22">
                  <c:v>0.75</c:v>
                </c:pt>
                <c:pt idx="23">
                  <c:v>0.63</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32FD-46FE-A2BC-2D80CD2E081E}"/>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5"/>
          <c:min val="-1.5"/>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1-72AA-4F36-BE95-3C1D3EC6F3D8}"/>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3-72AA-4F36-BE95-3C1D3EC6F3D8}"/>
              </c:ext>
            </c:extLst>
          </c:dPt>
          <c:dLbls>
            <c:dLbl>
              <c:idx val="1"/>
              <c:delete val="1"/>
              <c:extLst>
                <c:ext xmlns:c15="http://schemas.microsoft.com/office/drawing/2012/chart" uri="{CE6537A1-D6FC-4f65-9D91-7224C49458BB}"/>
                <c:ext xmlns:c16="http://schemas.microsoft.com/office/drawing/2014/chart" uri="{C3380CC4-5D6E-409C-BE32-E72D297353CC}">
                  <c16:uniqueId val="{00000003-72AA-4F36-BE95-3C1D3EC6F3D8}"/>
                </c:ext>
              </c:extLst>
            </c:dLbl>
            <c:dLbl>
              <c:idx val="2"/>
              <c:delete val="1"/>
              <c:extLst>
                <c:ext xmlns:c15="http://schemas.microsoft.com/office/drawing/2012/chart" uri="{CE6537A1-D6FC-4f65-9D91-7224C49458BB}"/>
                <c:ext xmlns:c16="http://schemas.microsoft.com/office/drawing/2014/chart" uri="{C3380CC4-5D6E-409C-BE32-E72D297353CC}">
                  <c16:uniqueId val="{00000004-72AA-4F36-BE95-3C1D3EC6F3D8}"/>
                </c:ext>
              </c:extLst>
            </c:dLbl>
            <c:dLbl>
              <c:idx val="3"/>
              <c:delete val="1"/>
              <c:extLst>
                <c:ext xmlns:c15="http://schemas.microsoft.com/office/drawing/2012/chart" uri="{CE6537A1-D6FC-4f65-9D91-7224C49458BB}"/>
                <c:ext xmlns:c16="http://schemas.microsoft.com/office/drawing/2014/chart" uri="{C3380CC4-5D6E-409C-BE32-E72D297353CC}">
                  <c16:uniqueId val="{00000005-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06-72AA-4F36-BE95-3C1D3EC6F3D8}"/>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Clearly understand the next steps based on whether my claim was fully covered, partially covered, or denied</c:v>
                </c:pt>
                <c:pt idx="1">
                  <c:v>Quickly access expert support or ask a clarifying question when needed</c:v>
                </c:pt>
                <c:pt idx="2">
                  <c:v>Be confident the provider billed me correctly for the care I received</c:v>
                </c:pt>
                <c:pt idx="3">
                  <c:v>Easily save or share my explanation of benefits (EOB) document for a claim</c:v>
                </c:pt>
                <c:pt idx="4">
                  <c:v>Easily understand what options I have to ease the burden of paying for care that was not covered by my insurance</c:v>
                </c:pt>
              </c:strCache>
            </c:strRef>
          </c:cat>
          <c:val>
            <c:numRef>
              <c:f>Sheet1!$B$2:$B$6</c:f>
              <c:numCache>
                <c:formatCode>0%</c:formatCode>
                <c:ptCount val="5"/>
                <c:pt idx="0">
                  <c:v>0.3</c:v>
                </c:pt>
                <c:pt idx="1">
                  <c:v>0.3</c:v>
                </c:pt>
                <c:pt idx="2">
                  <c:v>0.3</c:v>
                </c:pt>
                <c:pt idx="3">
                  <c:v>0.3</c:v>
                </c:pt>
                <c:pt idx="4">
                  <c:v>0.3</c:v>
                </c:pt>
              </c:numCache>
            </c:numRef>
          </c:val>
          <c:extLst>
            <c:ext xmlns:c16="http://schemas.microsoft.com/office/drawing/2014/chart" uri="{C3380CC4-5D6E-409C-BE32-E72D297353CC}">
              <c16:uniqueId val="{00000007-72AA-4F36-BE95-3C1D3EC6F3D8}"/>
            </c:ext>
          </c:extLst>
        </c:ser>
        <c:ser>
          <c:idx val="1"/>
          <c:order val="1"/>
          <c:tx>
            <c:strRef>
              <c:f>Sheet1!$C$1</c:f>
              <c:strCache>
                <c:ptCount val="1"/>
                <c:pt idx="0">
                  <c:v>2</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09-72AA-4F36-BE95-3C1D3EC6F3D8}"/>
              </c:ext>
            </c:extLst>
          </c:dPt>
          <c:dPt>
            <c:idx val="1"/>
            <c:invertIfNegative val="0"/>
            <c:bubble3D val="0"/>
            <c:spPr>
              <a:solidFill>
                <a:srgbClr val="2573BB"/>
              </a:solidFill>
              <a:ln>
                <a:noFill/>
              </a:ln>
              <a:effectLst/>
            </c:spPr>
            <c:extLst>
              <c:ext xmlns:c16="http://schemas.microsoft.com/office/drawing/2014/chart" uri="{C3380CC4-5D6E-409C-BE32-E72D297353CC}">
                <c16:uniqueId val="{0000000B-72AA-4F36-BE95-3C1D3EC6F3D8}"/>
              </c:ext>
            </c:extLst>
          </c:dPt>
          <c:dLbls>
            <c:dLbl>
              <c:idx val="2"/>
              <c:delete val="1"/>
              <c:extLst>
                <c:ext xmlns:c15="http://schemas.microsoft.com/office/drawing/2012/chart" uri="{CE6537A1-D6FC-4f65-9D91-7224C49458BB}"/>
                <c:ext xmlns:c16="http://schemas.microsoft.com/office/drawing/2014/chart" uri="{C3380CC4-5D6E-409C-BE32-E72D297353CC}">
                  <c16:uniqueId val="{0000000C-72AA-4F36-BE95-3C1D3EC6F3D8}"/>
                </c:ext>
              </c:extLst>
            </c:dLbl>
            <c:dLbl>
              <c:idx val="3"/>
              <c:delete val="1"/>
              <c:extLst>
                <c:ext xmlns:c15="http://schemas.microsoft.com/office/drawing/2012/chart" uri="{CE6537A1-D6FC-4f65-9D91-7224C49458BB}"/>
                <c:ext xmlns:c16="http://schemas.microsoft.com/office/drawing/2014/chart" uri="{C3380CC4-5D6E-409C-BE32-E72D297353CC}">
                  <c16:uniqueId val="{0000000D-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0E-72AA-4F36-BE95-3C1D3EC6F3D8}"/>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Clearly understand the next steps based on whether my claim was fully covered, partially covered, or denied</c:v>
                </c:pt>
                <c:pt idx="1">
                  <c:v>Quickly access expert support or ask a clarifying question when needed</c:v>
                </c:pt>
                <c:pt idx="2">
                  <c:v>Be confident the provider billed me correctly for the care I received</c:v>
                </c:pt>
                <c:pt idx="3">
                  <c:v>Easily save or share my explanation of benefits (EOB) document for a claim</c:v>
                </c:pt>
                <c:pt idx="4">
                  <c:v>Easily understand what options I have to ease the burden of paying for care that was not covered by my insurance</c:v>
                </c:pt>
              </c:strCache>
            </c:strRef>
          </c:cat>
          <c:val>
            <c:numRef>
              <c:f>Sheet1!$C$2:$C$6</c:f>
              <c:numCache>
                <c:formatCode>0%</c:formatCode>
                <c:ptCount val="5"/>
                <c:pt idx="1">
                  <c:v>0.11</c:v>
                </c:pt>
                <c:pt idx="2">
                  <c:v>0.11</c:v>
                </c:pt>
                <c:pt idx="3">
                  <c:v>0.11</c:v>
                </c:pt>
                <c:pt idx="4">
                  <c:v>0.11</c:v>
                </c:pt>
              </c:numCache>
            </c:numRef>
          </c:val>
          <c:extLst>
            <c:ext xmlns:c16="http://schemas.microsoft.com/office/drawing/2014/chart" uri="{C3380CC4-5D6E-409C-BE32-E72D297353CC}">
              <c16:uniqueId val="{0000000F-72AA-4F36-BE95-3C1D3EC6F3D8}"/>
            </c:ext>
          </c:extLst>
        </c:ser>
        <c:ser>
          <c:idx val="2"/>
          <c:order val="2"/>
          <c:tx>
            <c:strRef>
              <c:f>Sheet1!$D$1</c:f>
              <c:strCache>
                <c:ptCount val="1"/>
                <c:pt idx="0">
                  <c:v>3</c:v>
                </c:pt>
              </c:strCache>
            </c:strRef>
          </c:tx>
          <c:spPr>
            <a:solidFill>
              <a:srgbClr val="2573BB">
                <a:lumMod val="60000"/>
                <a:lumOff val="40000"/>
              </a:srgbClr>
            </a:solidFill>
            <a:ln>
              <a:noFill/>
            </a:ln>
            <a:effectLst/>
          </c:spPr>
          <c:invertIfNegative val="0"/>
          <c:dPt>
            <c:idx val="0"/>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1-72AA-4F36-BE95-3C1D3EC6F3D8}"/>
              </c:ext>
            </c:extLst>
          </c:dPt>
          <c:dPt>
            <c:idx val="1"/>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3-72AA-4F36-BE95-3C1D3EC6F3D8}"/>
              </c:ext>
            </c:extLst>
          </c:dPt>
          <c:dLbls>
            <c:dLbl>
              <c:idx val="3"/>
              <c:delete val="1"/>
              <c:extLst>
                <c:ext xmlns:c15="http://schemas.microsoft.com/office/drawing/2012/chart" uri="{CE6537A1-D6FC-4f65-9D91-7224C49458BB}"/>
                <c:ext xmlns:c16="http://schemas.microsoft.com/office/drawing/2014/chart" uri="{C3380CC4-5D6E-409C-BE32-E72D297353CC}">
                  <c16:uniqueId val="{00000014-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15-72AA-4F36-BE95-3C1D3EC6F3D8}"/>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Clearly understand the next steps based on whether my claim was fully covered, partially covered, or denied</c:v>
                </c:pt>
                <c:pt idx="1">
                  <c:v>Quickly access expert support or ask a clarifying question when needed</c:v>
                </c:pt>
                <c:pt idx="2">
                  <c:v>Be confident the provider billed me correctly for the care I received</c:v>
                </c:pt>
                <c:pt idx="3">
                  <c:v>Easily save or share my explanation of benefits (EOB) document for a claim</c:v>
                </c:pt>
                <c:pt idx="4">
                  <c:v>Easily understand what options I have to ease the burden of paying for care that was not covered by my insurance</c:v>
                </c:pt>
              </c:strCache>
            </c:strRef>
          </c:cat>
          <c:val>
            <c:numRef>
              <c:f>Sheet1!$D$2:$D$6</c:f>
              <c:numCache>
                <c:formatCode>General</c:formatCode>
                <c:ptCount val="5"/>
                <c:pt idx="2" formatCode="0%">
                  <c:v>0.05</c:v>
                </c:pt>
                <c:pt idx="3" formatCode="0%">
                  <c:v>0.05</c:v>
                </c:pt>
                <c:pt idx="4" formatCode="0%">
                  <c:v>0.05</c:v>
                </c:pt>
              </c:numCache>
            </c:numRef>
          </c:val>
          <c:extLst>
            <c:ext xmlns:c16="http://schemas.microsoft.com/office/drawing/2014/chart" uri="{C3380CC4-5D6E-409C-BE32-E72D297353CC}">
              <c16:uniqueId val="{00000016-72AA-4F36-BE95-3C1D3EC6F3D8}"/>
            </c:ext>
          </c:extLst>
        </c:ser>
        <c:ser>
          <c:idx val="3"/>
          <c:order val="3"/>
          <c:tx>
            <c:strRef>
              <c:f>Sheet1!$E$1</c:f>
              <c:strCache>
                <c:ptCount val="1"/>
                <c:pt idx="0">
                  <c:v>4</c:v>
                </c:pt>
              </c:strCache>
            </c:strRef>
          </c:tx>
          <c:spPr>
            <a:solidFill>
              <a:srgbClr val="2573BB">
                <a:lumMod val="40000"/>
                <a:lumOff val="6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72AA-4F36-BE95-3C1D3EC6F3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Clearly understand the next steps based on whether my claim was fully covered, partially covered, or denied</c:v>
                </c:pt>
                <c:pt idx="1">
                  <c:v>Quickly access expert support or ask a clarifying question when needed</c:v>
                </c:pt>
                <c:pt idx="2">
                  <c:v>Be confident the provider billed me correctly for the care I received</c:v>
                </c:pt>
                <c:pt idx="3">
                  <c:v>Easily save or share my explanation of benefits (EOB) document for a claim</c:v>
                </c:pt>
                <c:pt idx="4">
                  <c:v>Easily understand what options I have to ease the burden of paying for care that was not covered by my insurance</c:v>
                </c:pt>
              </c:strCache>
            </c:strRef>
          </c:cat>
          <c:val>
            <c:numRef>
              <c:f>Sheet1!$E$2:$E$6</c:f>
              <c:numCache>
                <c:formatCode>General</c:formatCode>
                <c:ptCount val="5"/>
                <c:pt idx="3" formatCode="0%">
                  <c:v>0.03</c:v>
                </c:pt>
                <c:pt idx="4" formatCode="0%">
                  <c:v>0.03</c:v>
                </c:pt>
              </c:numCache>
            </c:numRef>
          </c:val>
          <c:extLst>
            <c:ext xmlns:c16="http://schemas.microsoft.com/office/drawing/2014/chart" uri="{C3380CC4-5D6E-409C-BE32-E72D297353CC}">
              <c16:uniqueId val="{00000018-72AA-4F36-BE95-3C1D3EC6F3D8}"/>
            </c:ext>
          </c:extLst>
        </c:ser>
        <c:ser>
          <c:idx val="4"/>
          <c:order val="4"/>
          <c:tx>
            <c:strRef>
              <c:f>Sheet1!$F$1</c:f>
              <c:strCache>
                <c:ptCount val="1"/>
                <c:pt idx="0">
                  <c:v>5.00</c:v>
                </c:pt>
              </c:strCache>
            </c:strRef>
          </c:tx>
          <c:spPr>
            <a:solidFill>
              <a:srgbClr val="2573BB">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Clearly understand the next steps based on whether my claim was fully covered, partially covered, or denied</c:v>
                </c:pt>
                <c:pt idx="1">
                  <c:v>Quickly access expert support or ask a clarifying question when needed</c:v>
                </c:pt>
                <c:pt idx="2">
                  <c:v>Be confident the provider billed me correctly for the care I received</c:v>
                </c:pt>
                <c:pt idx="3">
                  <c:v>Easily save or share my explanation of benefits (EOB) document for a claim</c:v>
                </c:pt>
                <c:pt idx="4">
                  <c:v>Easily understand what options I have to ease the burden of paying for care that was not covered by my insurance</c:v>
                </c:pt>
              </c:strCache>
            </c:strRef>
          </c:cat>
          <c:val>
            <c:numRef>
              <c:f>Sheet1!$F$2:$F$6</c:f>
              <c:numCache>
                <c:formatCode>General</c:formatCode>
                <c:ptCount val="5"/>
                <c:pt idx="4" formatCode="0%">
                  <c:v>0.01</c:v>
                </c:pt>
              </c:numCache>
            </c:numRef>
          </c:val>
          <c:extLst>
            <c:ext xmlns:c16="http://schemas.microsoft.com/office/drawing/2014/chart" uri="{C3380CC4-5D6E-409C-BE32-E72D297353CC}">
              <c16:uniqueId val="{00000019-72AA-4F36-BE95-3C1D3EC6F3D8}"/>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5"/>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1-72AA-4F36-BE95-3C1D3EC6F3D8}"/>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3-72AA-4F36-BE95-3C1D3EC6F3D8}"/>
              </c:ext>
            </c:extLst>
          </c:dPt>
          <c:cat>
            <c:strRef>
              <c:f>Sheet1!$A$2:$A$5</c:f>
              <c:strCache>
                <c:ptCount val="4"/>
                <c:pt idx="0">
                  <c:v>Be confident the provider billed me correctly for the care I received</c:v>
                </c:pt>
                <c:pt idx="1">
                  <c:v>Be confident my insurance provider correctly processed the claim based on my coverage</c:v>
                </c:pt>
                <c:pt idx="2">
                  <c:v>Clearly understand the next steps based on whether my claim was fully covered, partially covered, or denied</c:v>
                </c:pt>
                <c:pt idx="3">
                  <c:v>Quickly access expert support or ask a clarifying question when needed</c:v>
                </c:pt>
              </c:strCache>
            </c:strRef>
          </c:cat>
          <c:val>
            <c:numRef>
              <c:f>Sheet1!$B$2:$B$5</c:f>
              <c:numCache>
                <c:formatCode>0%</c:formatCode>
                <c:ptCount val="4"/>
                <c:pt idx="0">
                  <c:v>0.3</c:v>
                </c:pt>
                <c:pt idx="1">
                  <c:v>0.3</c:v>
                </c:pt>
                <c:pt idx="2">
                  <c:v>0.3</c:v>
                </c:pt>
                <c:pt idx="3">
                  <c:v>0.3</c:v>
                </c:pt>
              </c:numCache>
            </c:numRef>
          </c:val>
          <c:extLst>
            <c:ext xmlns:c16="http://schemas.microsoft.com/office/drawing/2014/chart" uri="{C3380CC4-5D6E-409C-BE32-E72D297353CC}">
              <c16:uniqueId val="{00000007-72AA-4F36-BE95-3C1D3EC6F3D8}"/>
            </c:ext>
          </c:extLst>
        </c:ser>
        <c:ser>
          <c:idx val="1"/>
          <c:order val="1"/>
          <c:tx>
            <c:strRef>
              <c:f>Sheet1!$C$1</c:f>
              <c:strCache>
                <c:ptCount val="1"/>
                <c:pt idx="0">
                  <c:v>2</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09-72AA-4F36-BE95-3C1D3EC6F3D8}"/>
              </c:ext>
            </c:extLst>
          </c:dPt>
          <c:dPt>
            <c:idx val="1"/>
            <c:invertIfNegative val="0"/>
            <c:bubble3D val="0"/>
            <c:spPr>
              <a:solidFill>
                <a:srgbClr val="2573BB"/>
              </a:solidFill>
              <a:ln>
                <a:noFill/>
              </a:ln>
              <a:effectLst/>
            </c:spPr>
            <c:extLst>
              <c:ext xmlns:c16="http://schemas.microsoft.com/office/drawing/2014/chart" uri="{C3380CC4-5D6E-409C-BE32-E72D297353CC}">
                <c16:uniqueId val="{0000000B-72AA-4F36-BE95-3C1D3EC6F3D8}"/>
              </c:ext>
            </c:extLst>
          </c:dPt>
          <c:dLbls>
            <c:dLbl>
              <c:idx val="2"/>
              <c:delete val="1"/>
              <c:extLst>
                <c:ext xmlns:c15="http://schemas.microsoft.com/office/drawing/2012/chart" uri="{CE6537A1-D6FC-4f65-9D91-7224C49458BB}"/>
                <c:ext xmlns:c16="http://schemas.microsoft.com/office/drawing/2014/chart" uri="{C3380CC4-5D6E-409C-BE32-E72D297353CC}">
                  <c16:uniqueId val="{0000000C-72AA-4F36-BE95-3C1D3EC6F3D8}"/>
                </c:ext>
              </c:extLst>
            </c:dLbl>
            <c:dLbl>
              <c:idx val="3"/>
              <c:delete val="1"/>
              <c:extLst>
                <c:ext xmlns:c15="http://schemas.microsoft.com/office/drawing/2012/chart" uri="{CE6537A1-D6FC-4f65-9D91-7224C49458BB}"/>
                <c:ext xmlns:c16="http://schemas.microsoft.com/office/drawing/2014/chart" uri="{C3380CC4-5D6E-409C-BE32-E72D297353CC}">
                  <c16:uniqueId val="{0000000D-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0E-72AA-4F36-BE95-3C1D3EC6F3D8}"/>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Be confident the provider billed me correctly for the care I received</c:v>
                </c:pt>
                <c:pt idx="1">
                  <c:v>Be confident my insurance provider correctly processed the claim based on my coverage</c:v>
                </c:pt>
                <c:pt idx="2">
                  <c:v>Clearly understand the next steps based on whether my claim was fully covered, partially covered, or denied</c:v>
                </c:pt>
                <c:pt idx="3">
                  <c:v>Quickly access expert support or ask a clarifying question when needed</c:v>
                </c:pt>
              </c:strCache>
            </c:strRef>
          </c:cat>
          <c:val>
            <c:numRef>
              <c:f>Sheet1!$C$2:$C$5</c:f>
              <c:numCache>
                <c:formatCode>0%</c:formatCode>
                <c:ptCount val="4"/>
                <c:pt idx="1">
                  <c:v>7.0000000000000007E-2</c:v>
                </c:pt>
                <c:pt idx="2">
                  <c:v>7.0000000000000007E-2</c:v>
                </c:pt>
                <c:pt idx="3">
                  <c:v>7.0000000000000007E-2</c:v>
                </c:pt>
              </c:numCache>
            </c:numRef>
          </c:val>
          <c:extLst>
            <c:ext xmlns:c16="http://schemas.microsoft.com/office/drawing/2014/chart" uri="{C3380CC4-5D6E-409C-BE32-E72D297353CC}">
              <c16:uniqueId val="{0000000F-72AA-4F36-BE95-3C1D3EC6F3D8}"/>
            </c:ext>
          </c:extLst>
        </c:ser>
        <c:ser>
          <c:idx val="2"/>
          <c:order val="2"/>
          <c:tx>
            <c:strRef>
              <c:f>Sheet1!$D$1</c:f>
              <c:strCache>
                <c:ptCount val="1"/>
                <c:pt idx="0">
                  <c:v>3</c:v>
                </c:pt>
              </c:strCache>
            </c:strRef>
          </c:tx>
          <c:spPr>
            <a:solidFill>
              <a:srgbClr val="2573BB">
                <a:lumMod val="60000"/>
                <a:lumOff val="40000"/>
              </a:srgbClr>
            </a:solidFill>
            <a:ln>
              <a:noFill/>
            </a:ln>
            <a:effectLst/>
          </c:spPr>
          <c:invertIfNegative val="0"/>
          <c:dPt>
            <c:idx val="0"/>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1-72AA-4F36-BE95-3C1D3EC6F3D8}"/>
              </c:ext>
            </c:extLst>
          </c:dPt>
          <c:dPt>
            <c:idx val="1"/>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3-72AA-4F36-BE95-3C1D3EC6F3D8}"/>
              </c:ext>
            </c:extLst>
          </c:dPt>
          <c:dLbls>
            <c:dLbl>
              <c:idx val="3"/>
              <c:delete val="1"/>
              <c:extLst>
                <c:ext xmlns:c15="http://schemas.microsoft.com/office/drawing/2012/chart" uri="{CE6537A1-D6FC-4f65-9D91-7224C49458BB}"/>
                <c:ext xmlns:c16="http://schemas.microsoft.com/office/drawing/2014/chart" uri="{C3380CC4-5D6E-409C-BE32-E72D297353CC}">
                  <c16:uniqueId val="{00000014-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15-72AA-4F36-BE95-3C1D3EC6F3D8}"/>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 confident the provider billed me correctly for the care I received</c:v>
                </c:pt>
                <c:pt idx="1">
                  <c:v>Be confident my insurance provider correctly processed the claim based on my coverage</c:v>
                </c:pt>
                <c:pt idx="2">
                  <c:v>Clearly understand the next steps based on whether my claim was fully covered, partially covered, or denied</c:v>
                </c:pt>
                <c:pt idx="3">
                  <c:v>Quickly access expert support or ask a clarifying question when needed</c:v>
                </c:pt>
              </c:strCache>
            </c:strRef>
          </c:cat>
          <c:val>
            <c:numRef>
              <c:f>Sheet1!$D$2:$D$5</c:f>
              <c:numCache>
                <c:formatCode>General</c:formatCode>
                <c:ptCount val="4"/>
                <c:pt idx="2" formatCode="0%">
                  <c:v>0.05</c:v>
                </c:pt>
                <c:pt idx="3" formatCode="0%">
                  <c:v>0.05</c:v>
                </c:pt>
              </c:numCache>
            </c:numRef>
          </c:val>
          <c:extLst>
            <c:ext xmlns:c16="http://schemas.microsoft.com/office/drawing/2014/chart" uri="{C3380CC4-5D6E-409C-BE32-E72D297353CC}">
              <c16:uniqueId val="{00000016-72AA-4F36-BE95-3C1D3EC6F3D8}"/>
            </c:ext>
          </c:extLst>
        </c:ser>
        <c:ser>
          <c:idx val="3"/>
          <c:order val="3"/>
          <c:tx>
            <c:strRef>
              <c:f>Sheet1!$E$1</c:f>
              <c:strCache>
                <c:ptCount val="1"/>
                <c:pt idx="0">
                  <c:v>4</c:v>
                </c:pt>
              </c:strCache>
            </c:strRef>
          </c:tx>
          <c:spPr>
            <a:solidFill>
              <a:srgbClr val="2573BB">
                <a:lumMod val="40000"/>
                <a:lumOff val="6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72AA-4F36-BE95-3C1D3EC6F3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 confident the provider billed me correctly for the care I received</c:v>
                </c:pt>
                <c:pt idx="1">
                  <c:v>Be confident my insurance provider correctly processed the claim based on my coverage</c:v>
                </c:pt>
                <c:pt idx="2">
                  <c:v>Clearly understand the next steps based on whether my claim was fully covered, partially covered, or denied</c:v>
                </c:pt>
                <c:pt idx="3">
                  <c:v>Quickly access expert support or ask a clarifying question when needed</c:v>
                </c:pt>
              </c:strCache>
            </c:strRef>
          </c:cat>
          <c:val>
            <c:numRef>
              <c:f>Sheet1!$E$2:$E$5</c:f>
              <c:numCache>
                <c:formatCode>General</c:formatCode>
                <c:ptCount val="4"/>
                <c:pt idx="3" formatCode="0%">
                  <c:v>0.03</c:v>
                </c:pt>
              </c:numCache>
            </c:numRef>
          </c:val>
          <c:extLst>
            <c:ext xmlns:c16="http://schemas.microsoft.com/office/drawing/2014/chart" uri="{C3380CC4-5D6E-409C-BE32-E72D297353CC}">
              <c16:uniqueId val="{00000018-72AA-4F36-BE95-3C1D3EC6F3D8}"/>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5"/>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solidFill>
                  <a:schemeClr val="accent5"/>
                </a:solidFill>
              </a:ln>
              <a:effectLst/>
            </c:spPr>
          </c:marker>
          <c:dLbls>
            <c:dLbl>
              <c:idx val="0"/>
              <c:tx>
                <c:rich>
                  <a:bodyPr/>
                  <a:lstStyle/>
                  <a:p>
                    <a:fld id="{6BEB50F5-8316-4753-9AFA-A16709C2BD8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192B0C7C-75F7-4A1D-9E8E-E773FB73DAF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16B4B8CC-D9C0-41D5-8D65-F5B7D6D1D7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8CC546A1-E1B6-45AC-BE23-F8F718C7E65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9561FA39-4773-473E-A653-3A2ACF787C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B7DB137E-9C33-47E6-AA27-20528FD1BEF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6B7A0E5C-AF15-41C2-ADC8-9044A106ECD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D8F4965D-BC29-4926-A765-89DE0F8DAAB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D13DD0FB-07A9-4492-BFD3-AE1C4C8AB7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FA64FAFF-760D-4DAB-B9E0-164BE71BE6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7C7F7D98-3424-418B-8B04-8A80FF75E8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ABCED3EA-910A-4CFC-B363-5B13FED4D90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14ED168D-A10C-494E-B0E8-1CBBFB4E138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611CB21E-910C-4B69-96A5-28AFF8F8C37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E4773A9F-7464-4E5F-B903-1CC00D5946A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0.81</c:v>
                </c:pt>
                <c:pt idx="1">
                  <c:v>0.84</c:v>
                </c:pt>
                <c:pt idx="2">
                  <c:v>0.87</c:v>
                </c:pt>
                <c:pt idx="3">
                  <c:v>0.65</c:v>
                </c:pt>
                <c:pt idx="4">
                  <c:v>0.78</c:v>
                </c:pt>
                <c:pt idx="5">
                  <c:v>0.78</c:v>
                </c:pt>
                <c:pt idx="6">
                  <c:v>0.7</c:v>
                </c:pt>
                <c:pt idx="7">
                  <c:v>0.77</c:v>
                </c:pt>
                <c:pt idx="8">
                  <c:v>0.73</c:v>
                </c:pt>
                <c:pt idx="9">
                  <c:v>0.75</c:v>
                </c:pt>
                <c:pt idx="10">
                  <c:v>0.89</c:v>
                </c:pt>
                <c:pt idx="11">
                  <c:v>0.68</c:v>
                </c:pt>
                <c:pt idx="12">
                  <c:v>0.78</c:v>
                </c:pt>
                <c:pt idx="13">
                  <c:v>0.6</c:v>
                </c:pt>
                <c:pt idx="14">
                  <c:v>0.61</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noFill/>
              </a:ln>
              <a:effectLst/>
            </c:spPr>
          </c:marker>
          <c:dLbls>
            <c:dLbl>
              <c:idx val="0"/>
              <c:tx>
                <c:rich>
                  <a:bodyPr/>
                  <a:lstStyle/>
                  <a:p>
                    <a:fld id="{A4040209-345F-45ED-9EAD-AA00577E221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466B41D8-30E9-46F2-9415-30BAA9E517B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F966F66F-23E8-44DA-8FD4-957B9EB8A42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C17274E7-B102-4991-936A-96CAE32719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0C3241C3-5EA7-440D-9516-635DB410790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4FF2A639-401C-453A-AE2A-EE072100DD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D0A450BE-0F01-4BBB-B685-72412B6B64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434EA9A6-ED06-47C8-9601-D7BCE6DEFC4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4A2D82A0-D8EF-4DB8-8B31-3C34CAB72FB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8CC579B7-7FC3-4926-B0C0-683355550D7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CC654E77-416B-472E-AE6B-C0CACE44436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F43364CF-AFF1-49B7-ADC6-DCD87799338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3A34CCB5-E63A-4462-883C-013D395ADAB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CD9213C1-37D8-49B6-A93B-7CF7328AD60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9202020E-C04F-4061-974C-9DE1617C72B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0.8</c:v>
                </c:pt>
                <c:pt idx="1">
                  <c:v>0.83</c:v>
                </c:pt>
                <c:pt idx="2">
                  <c:v>0.81</c:v>
                </c:pt>
                <c:pt idx="3">
                  <c:v>0.62</c:v>
                </c:pt>
                <c:pt idx="4">
                  <c:v>0.74</c:v>
                </c:pt>
                <c:pt idx="5">
                  <c:v>0.77</c:v>
                </c:pt>
                <c:pt idx="6">
                  <c:v>0.72</c:v>
                </c:pt>
                <c:pt idx="7">
                  <c:v>0.7</c:v>
                </c:pt>
                <c:pt idx="8">
                  <c:v>0.68</c:v>
                </c:pt>
                <c:pt idx="9">
                  <c:v>0.77</c:v>
                </c:pt>
                <c:pt idx="10">
                  <c:v>0.86</c:v>
                </c:pt>
                <c:pt idx="11">
                  <c:v>0.59</c:v>
                </c:pt>
                <c:pt idx="12">
                  <c:v>0.83</c:v>
                </c:pt>
                <c:pt idx="13">
                  <c:v>0.52</c:v>
                </c:pt>
                <c:pt idx="14">
                  <c:v>0.53</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7506C74F-CEBC-4647-9911-A012E54AAF1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D6229DB2-4C22-41FA-80A9-C56528BBD46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AB3382D5-3CC9-49FA-A7F6-6A7EC7B9C8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43867E22-5783-4A3D-AF73-C501E0CC10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A2A0B3D1-AD0A-453B-B50B-5F04A05B3BB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409A856C-183C-47EB-AC9B-7CF0DDD851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layout>
                <c:manualLayout>
                  <c:x val="-3.9073387035714169E-2"/>
                  <c:y val="-5.222818904620785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D705B6E4-E8AE-4CE3-B8A4-725676E60555}"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58B-4CEE-8E35-D999AA6A0328}"/>
                </c:ext>
              </c:extLst>
            </c:dLbl>
            <c:dLbl>
              <c:idx val="7"/>
              <c:layout>
                <c:manualLayout>
                  <c:x val="-4.6072560760831282E-3"/>
                  <c:y val="-1.2288985657931302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416A6CEB-CCDA-49F6-B521-59EC0B0770D3}"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58B-4CEE-8E35-D999AA6A0328}"/>
                </c:ext>
              </c:extLst>
            </c:dLbl>
            <c:dLbl>
              <c:idx val="8"/>
              <c:layout>
                <c:manualLayout>
                  <c:x val="-7.481468069907464E-2"/>
                  <c:y val="-6.144492828965679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18DB0958-C1FF-4997-A0BB-871DBCA53ECF}"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58B-4CEE-8E35-D999AA6A0328}"/>
                </c:ext>
              </c:extLst>
            </c:dLbl>
            <c:dLbl>
              <c:idx val="9"/>
              <c:tx>
                <c:rich>
                  <a:bodyPr/>
                  <a:lstStyle/>
                  <a:p>
                    <a:fld id="{CE4A3AB7-22A7-4AC3-B541-D7CC28768A4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1F4A5F34-3C10-4763-B611-C2D13C4959D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1687CBC3-9E5B-4C61-861B-2D3355C6733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layout>
                <c:manualLayout>
                  <c:x val="-9.6163911868407865E-4"/>
                  <c:y val="9.2167392434484349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C6F4EC18-CAC2-44CF-8DF8-8725AD0CC451}"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58B-4CEE-8E35-D999AA6A0328}"/>
                </c:ext>
              </c:extLst>
            </c:dLbl>
            <c:dLbl>
              <c:idx val="13"/>
              <c:layout>
                <c:manualLayout>
                  <c:x val="-2.2672324400127727E-2"/>
                  <c:y val="5.8372681875173416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8186F894-6029-4523-B7EB-BA2688501CFD}"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58B-4CEE-8E35-D999AA6A0328}"/>
                </c:ext>
              </c:extLst>
            </c:dLbl>
            <c:dLbl>
              <c:idx val="14"/>
              <c:tx>
                <c:rich>
                  <a:bodyPr/>
                  <a:lstStyle/>
                  <a:p>
                    <a:fld id="{3955F799-4C5F-435C-98B3-85E39CAF1A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dLbl>
              <c:idx val="15"/>
              <c:tx>
                <c:rich>
                  <a:bodyPr/>
                  <a:lstStyle/>
                  <a:p>
                    <a:fld id="{FFE22B59-AB38-4F49-B8E6-6EEDA8D12E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58B-4CEE-8E35-D999AA6A0328}"/>
                </c:ext>
              </c:extLst>
            </c:dLbl>
            <c:dLbl>
              <c:idx val="16"/>
              <c:tx>
                <c:rich>
                  <a:bodyPr/>
                  <a:lstStyle/>
                  <a:p>
                    <a:fld id="{96779178-9EBF-497D-A74C-5E06F3082DC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13498A62-7175-48CA-92C0-2596BFC026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B45B0837-E768-46FA-8EC5-ECA0FB8209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FC85CFE5-177B-4525-8E83-423446473F8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FA723921-349F-4778-888A-AC241BE44C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6FF591AE-9834-4190-8009-DBF72A887D3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0.68</c:v>
                </c:pt>
                <c:pt idx="1">
                  <c:v>0.81</c:v>
                </c:pt>
                <c:pt idx="2">
                  <c:v>0.69</c:v>
                </c:pt>
                <c:pt idx="3">
                  <c:v>0.79</c:v>
                </c:pt>
                <c:pt idx="4">
                  <c:v>0.65</c:v>
                </c:pt>
                <c:pt idx="5">
                  <c:v>0.78</c:v>
                </c:pt>
                <c:pt idx="6">
                  <c:v>0.67</c:v>
                </c:pt>
                <c:pt idx="7">
                  <c:v>0.67</c:v>
                </c:pt>
                <c:pt idx="8">
                  <c:v>0.66</c:v>
                </c:pt>
                <c:pt idx="9">
                  <c:v>0.67</c:v>
                </c:pt>
                <c:pt idx="10">
                  <c:v>0.72</c:v>
                </c:pt>
                <c:pt idx="11">
                  <c:v>0.63</c:v>
                </c:pt>
                <c:pt idx="12">
                  <c:v>0.62</c:v>
                </c:pt>
                <c:pt idx="13">
                  <c:v>0.63</c:v>
                </c:pt>
                <c:pt idx="14">
                  <c:v>0.54</c:v>
                </c:pt>
                <c:pt idx="15">
                  <c:v>0.7</c:v>
                </c:pt>
                <c:pt idx="16">
                  <c:v>0.56999999999999995</c:v>
                </c:pt>
                <c:pt idx="17">
                  <c:v>0.55000000000000004</c:v>
                </c:pt>
                <c:pt idx="18">
                  <c:v>0.52</c:v>
                </c:pt>
                <c:pt idx="19">
                  <c:v>0.44</c:v>
                </c:pt>
                <c:pt idx="20">
                  <c:v>0.61</c:v>
                </c:pt>
                <c:pt idx="21">
                  <c:v>0.68</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Sheet1!$C$2:$C$26</c15:f>
                <c15:dlblRangeCache>
                  <c:ptCount val="25"/>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1-2D9B-46BF-9986-861F84E3A3AF}"/>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3-2D9B-46BF-9986-861F84E3A3AF}"/>
              </c:ext>
            </c:extLst>
          </c:dPt>
          <c:dLbls>
            <c:dLbl>
              <c:idx val="1"/>
              <c:delete val="1"/>
              <c:extLst>
                <c:ext xmlns:c15="http://schemas.microsoft.com/office/drawing/2012/chart" uri="{CE6537A1-D6FC-4f65-9D91-7224C49458BB}"/>
                <c:ext xmlns:c16="http://schemas.microsoft.com/office/drawing/2014/chart" uri="{C3380CC4-5D6E-409C-BE32-E72D297353CC}">
                  <c16:uniqueId val="{00000003-2D9B-46BF-9986-861F84E3A3AF}"/>
                </c:ext>
              </c:extLst>
            </c:dLbl>
            <c:dLbl>
              <c:idx val="2"/>
              <c:delete val="1"/>
              <c:extLst>
                <c:ext xmlns:c15="http://schemas.microsoft.com/office/drawing/2012/chart" uri="{CE6537A1-D6FC-4f65-9D91-7224C49458BB}"/>
                <c:ext xmlns:c16="http://schemas.microsoft.com/office/drawing/2014/chart" uri="{C3380CC4-5D6E-409C-BE32-E72D297353CC}">
                  <c16:uniqueId val="{00000004-2D9B-46BF-9986-861F84E3A3AF}"/>
                </c:ext>
              </c:extLst>
            </c:dLbl>
            <c:dLbl>
              <c:idx val="3"/>
              <c:delete val="1"/>
              <c:extLst>
                <c:ext xmlns:c15="http://schemas.microsoft.com/office/drawing/2012/chart" uri="{CE6537A1-D6FC-4f65-9D91-7224C49458BB}"/>
                <c:ext xmlns:c16="http://schemas.microsoft.com/office/drawing/2014/chart" uri="{C3380CC4-5D6E-409C-BE32-E72D297353CC}">
                  <c16:uniqueId val="{00000005-2D9B-46BF-9986-861F84E3A3AF}"/>
                </c:ext>
              </c:extLst>
            </c:dLbl>
            <c:dLbl>
              <c:idx val="4"/>
              <c:delete val="1"/>
              <c:extLst>
                <c:ext xmlns:c15="http://schemas.microsoft.com/office/drawing/2012/chart" uri="{CE6537A1-D6FC-4f65-9D91-7224C49458BB}"/>
                <c:ext xmlns:c16="http://schemas.microsoft.com/office/drawing/2014/chart" uri="{C3380CC4-5D6E-409C-BE32-E72D297353CC}">
                  <c16:uniqueId val="{00000006-2D9B-46BF-9986-861F84E3A3AF}"/>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compare providers based on the qualities that matter to me most</c:v>
                </c:pt>
                <c:pt idx="1">
                  <c:v>Quickly see a list of all potential providers who are relevant to my needs</c:v>
                </c:pt>
                <c:pt idx="2">
                  <c:v>Confidently understand the total amount I will owe for my upcoming visit (including unexpected fees like facility fees)</c:v>
                </c:pt>
                <c:pt idx="3">
                  <c:v>Quickly recognize which providers are accepting new patients</c:v>
                </c:pt>
                <c:pt idx="4">
                  <c:v>Quickly see a list of all providers relevant to my needs when I am out of state</c:v>
                </c:pt>
              </c:strCache>
            </c:strRef>
          </c:cat>
          <c:val>
            <c:numRef>
              <c:f>Sheet1!$B$2:$B$6</c:f>
              <c:numCache>
                <c:formatCode>0%</c:formatCode>
                <c:ptCount val="5"/>
                <c:pt idx="0">
                  <c:v>0.32</c:v>
                </c:pt>
                <c:pt idx="1">
                  <c:v>0.32</c:v>
                </c:pt>
                <c:pt idx="2">
                  <c:v>0.32</c:v>
                </c:pt>
                <c:pt idx="3">
                  <c:v>0.32</c:v>
                </c:pt>
                <c:pt idx="4">
                  <c:v>0.32</c:v>
                </c:pt>
              </c:numCache>
            </c:numRef>
          </c:val>
          <c:extLst>
            <c:ext xmlns:c16="http://schemas.microsoft.com/office/drawing/2014/chart" uri="{C3380CC4-5D6E-409C-BE32-E72D297353CC}">
              <c16:uniqueId val="{00000007-2D9B-46BF-9986-861F84E3A3AF}"/>
            </c:ext>
          </c:extLst>
        </c:ser>
        <c:ser>
          <c:idx val="1"/>
          <c:order val="1"/>
          <c:tx>
            <c:strRef>
              <c:f>Sheet1!$C$1</c:f>
              <c:strCache>
                <c:ptCount val="1"/>
                <c:pt idx="0">
                  <c:v>2</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09-2D9B-46BF-9986-861F84E3A3AF}"/>
              </c:ext>
            </c:extLst>
          </c:dPt>
          <c:dPt>
            <c:idx val="1"/>
            <c:invertIfNegative val="0"/>
            <c:bubble3D val="0"/>
            <c:spPr>
              <a:solidFill>
                <a:srgbClr val="2573BB"/>
              </a:solidFill>
              <a:ln>
                <a:noFill/>
              </a:ln>
              <a:effectLst/>
            </c:spPr>
            <c:extLst>
              <c:ext xmlns:c16="http://schemas.microsoft.com/office/drawing/2014/chart" uri="{C3380CC4-5D6E-409C-BE32-E72D297353CC}">
                <c16:uniqueId val="{0000000B-2D9B-46BF-9986-861F84E3A3AF}"/>
              </c:ext>
            </c:extLst>
          </c:dPt>
          <c:dLbls>
            <c:dLbl>
              <c:idx val="2"/>
              <c:delete val="1"/>
              <c:extLst>
                <c:ext xmlns:c15="http://schemas.microsoft.com/office/drawing/2012/chart" uri="{CE6537A1-D6FC-4f65-9D91-7224C49458BB}"/>
                <c:ext xmlns:c16="http://schemas.microsoft.com/office/drawing/2014/chart" uri="{C3380CC4-5D6E-409C-BE32-E72D297353CC}">
                  <c16:uniqueId val="{0000000C-2D9B-46BF-9986-861F84E3A3AF}"/>
                </c:ext>
              </c:extLst>
            </c:dLbl>
            <c:dLbl>
              <c:idx val="3"/>
              <c:delete val="1"/>
              <c:extLst>
                <c:ext xmlns:c15="http://schemas.microsoft.com/office/drawing/2012/chart" uri="{CE6537A1-D6FC-4f65-9D91-7224C49458BB}"/>
                <c:ext xmlns:c16="http://schemas.microsoft.com/office/drawing/2014/chart" uri="{C3380CC4-5D6E-409C-BE32-E72D297353CC}">
                  <c16:uniqueId val="{0000000D-2D9B-46BF-9986-861F84E3A3AF}"/>
                </c:ext>
              </c:extLst>
            </c:dLbl>
            <c:dLbl>
              <c:idx val="4"/>
              <c:delete val="1"/>
              <c:extLst>
                <c:ext xmlns:c15="http://schemas.microsoft.com/office/drawing/2012/chart" uri="{CE6537A1-D6FC-4f65-9D91-7224C49458BB}"/>
                <c:ext xmlns:c16="http://schemas.microsoft.com/office/drawing/2014/chart" uri="{C3380CC4-5D6E-409C-BE32-E72D297353CC}">
                  <c16:uniqueId val="{0000000E-2D9B-46BF-9986-861F84E3A3AF}"/>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Quickly compare providers based on the qualities that matter to me most</c:v>
                </c:pt>
                <c:pt idx="1">
                  <c:v>Quickly see a list of all potential providers who are relevant to my needs</c:v>
                </c:pt>
                <c:pt idx="2">
                  <c:v>Confidently understand the total amount I will owe for my upcoming visit (including unexpected fees like facility fees)</c:v>
                </c:pt>
                <c:pt idx="3">
                  <c:v>Quickly recognize which providers are accepting new patients</c:v>
                </c:pt>
                <c:pt idx="4">
                  <c:v>Quickly see a list of all providers relevant to my needs when I am out of state</c:v>
                </c:pt>
              </c:strCache>
            </c:strRef>
          </c:cat>
          <c:val>
            <c:numRef>
              <c:f>Sheet1!$C$2:$C$6</c:f>
              <c:numCache>
                <c:formatCode>0%</c:formatCode>
                <c:ptCount val="5"/>
                <c:pt idx="1">
                  <c:v>0.1</c:v>
                </c:pt>
                <c:pt idx="2">
                  <c:v>0.1</c:v>
                </c:pt>
                <c:pt idx="3">
                  <c:v>0.1</c:v>
                </c:pt>
                <c:pt idx="4">
                  <c:v>0.1</c:v>
                </c:pt>
              </c:numCache>
            </c:numRef>
          </c:val>
          <c:extLst>
            <c:ext xmlns:c16="http://schemas.microsoft.com/office/drawing/2014/chart" uri="{C3380CC4-5D6E-409C-BE32-E72D297353CC}">
              <c16:uniqueId val="{0000000F-2D9B-46BF-9986-861F84E3A3AF}"/>
            </c:ext>
          </c:extLst>
        </c:ser>
        <c:ser>
          <c:idx val="2"/>
          <c:order val="2"/>
          <c:tx>
            <c:strRef>
              <c:f>Sheet1!$D$1</c:f>
              <c:strCache>
                <c:ptCount val="1"/>
                <c:pt idx="0">
                  <c:v>3</c:v>
                </c:pt>
              </c:strCache>
            </c:strRef>
          </c:tx>
          <c:spPr>
            <a:solidFill>
              <a:srgbClr val="2573BB">
                <a:lumMod val="60000"/>
                <a:lumOff val="40000"/>
              </a:srgbClr>
            </a:solidFill>
            <a:ln>
              <a:noFill/>
            </a:ln>
            <a:effectLst/>
          </c:spPr>
          <c:invertIfNegative val="0"/>
          <c:dPt>
            <c:idx val="0"/>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1-2D9B-46BF-9986-861F84E3A3AF}"/>
              </c:ext>
            </c:extLst>
          </c:dPt>
          <c:dPt>
            <c:idx val="1"/>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3-2D9B-46BF-9986-861F84E3A3AF}"/>
              </c:ext>
            </c:extLst>
          </c:dPt>
          <c:dLbls>
            <c:dLbl>
              <c:idx val="3"/>
              <c:delete val="1"/>
              <c:extLst>
                <c:ext xmlns:c15="http://schemas.microsoft.com/office/drawing/2012/chart" uri="{CE6537A1-D6FC-4f65-9D91-7224C49458BB}"/>
                <c:ext xmlns:c16="http://schemas.microsoft.com/office/drawing/2014/chart" uri="{C3380CC4-5D6E-409C-BE32-E72D297353CC}">
                  <c16:uniqueId val="{00000014-2D9B-46BF-9986-861F84E3A3AF}"/>
                </c:ext>
              </c:extLst>
            </c:dLbl>
            <c:dLbl>
              <c:idx val="4"/>
              <c:delete val="1"/>
              <c:extLst>
                <c:ext xmlns:c15="http://schemas.microsoft.com/office/drawing/2012/chart" uri="{CE6537A1-D6FC-4f65-9D91-7224C49458BB}"/>
                <c:ext xmlns:c16="http://schemas.microsoft.com/office/drawing/2014/chart" uri="{C3380CC4-5D6E-409C-BE32-E72D297353CC}">
                  <c16:uniqueId val="{00000015-2D9B-46BF-9986-861F84E3A3AF}"/>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compare providers based on the qualities that matter to me most</c:v>
                </c:pt>
                <c:pt idx="1">
                  <c:v>Quickly see a list of all potential providers who are relevant to my needs</c:v>
                </c:pt>
                <c:pt idx="2">
                  <c:v>Confidently understand the total amount I will owe for my upcoming visit (including unexpected fees like facility fees)</c:v>
                </c:pt>
                <c:pt idx="3">
                  <c:v>Quickly recognize which providers are accepting new patients</c:v>
                </c:pt>
                <c:pt idx="4">
                  <c:v>Quickly see a list of all providers relevant to my needs when I am out of state</c:v>
                </c:pt>
              </c:strCache>
            </c:strRef>
          </c:cat>
          <c:val>
            <c:numRef>
              <c:f>Sheet1!$D$2:$D$6</c:f>
              <c:numCache>
                <c:formatCode>General</c:formatCode>
                <c:ptCount val="5"/>
                <c:pt idx="2" formatCode="0%">
                  <c:v>0.05</c:v>
                </c:pt>
                <c:pt idx="3" formatCode="0%">
                  <c:v>0.05</c:v>
                </c:pt>
                <c:pt idx="4" formatCode="0%">
                  <c:v>0.05</c:v>
                </c:pt>
              </c:numCache>
            </c:numRef>
          </c:val>
          <c:extLst>
            <c:ext xmlns:c16="http://schemas.microsoft.com/office/drawing/2014/chart" uri="{C3380CC4-5D6E-409C-BE32-E72D297353CC}">
              <c16:uniqueId val="{00000016-2D9B-46BF-9986-861F84E3A3AF}"/>
            </c:ext>
          </c:extLst>
        </c:ser>
        <c:ser>
          <c:idx val="3"/>
          <c:order val="3"/>
          <c:tx>
            <c:strRef>
              <c:f>Sheet1!$E$1</c:f>
              <c:strCache>
                <c:ptCount val="1"/>
                <c:pt idx="0">
                  <c:v>4</c:v>
                </c:pt>
              </c:strCache>
            </c:strRef>
          </c:tx>
          <c:spPr>
            <a:solidFill>
              <a:srgbClr val="2573BB">
                <a:lumMod val="40000"/>
                <a:lumOff val="6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2D9B-46BF-9986-861F84E3A3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compare providers based on the qualities that matter to me most</c:v>
                </c:pt>
                <c:pt idx="1">
                  <c:v>Quickly see a list of all potential providers who are relevant to my needs</c:v>
                </c:pt>
                <c:pt idx="2">
                  <c:v>Confidently understand the total amount I will owe for my upcoming visit (including unexpected fees like facility fees)</c:v>
                </c:pt>
                <c:pt idx="3">
                  <c:v>Quickly recognize which providers are accepting new patients</c:v>
                </c:pt>
                <c:pt idx="4">
                  <c:v>Quickly see a list of all providers relevant to my needs when I am out of state</c:v>
                </c:pt>
              </c:strCache>
            </c:strRef>
          </c:cat>
          <c:val>
            <c:numRef>
              <c:f>Sheet1!$E$2:$E$6</c:f>
              <c:numCache>
                <c:formatCode>General</c:formatCode>
                <c:ptCount val="5"/>
                <c:pt idx="3" formatCode="0%">
                  <c:v>0.02</c:v>
                </c:pt>
                <c:pt idx="4" formatCode="0%">
                  <c:v>0.02</c:v>
                </c:pt>
              </c:numCache>
            </c:numRef>
          </c:val>
          <c:extLst>
            <c:ext xmlns:c16="http://schemas.microsoft.com/office/drawing/2014/chart" uri="{C3380CC4-5D6E-409C-BE32-E72D297353CC}">
              <c16:uniqueId val="{00000018-2D9B-46BF-9986-861F84E3A3AF}"/>
            </c:ext>
          </c:extLst>
        </c:ser>
        <c:ser>
          <c:idx val="4"/>
          <c:order val="4"/>
          <c:tx>
            <c:strRef>
              <c:f>Sheet1!$F$1</c:f>
              <c:strCache>
                <c:ptCount val="1"/>
                <c:pt idx="0">
                  <c:v>5.00</c:v>
                </c:pt>
              </c:strCache>
            </c:strRef>
          </c:tx>
          <c:spPr>
            <a:solidFill>
              <a:srgbClr val="2573BB">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compare providers based on the qualities that matter to me most</c:v>
                </c:pt>
                <c:pt idx="1">
                  <c:v>Quickly see a list of all potential providers who are relevant to my needs</c:v>
                </c:pt>
                <c:pt idx="2">
                  <c:v>Confidently understand the total amount I will owe for my upcoming visit (including unexpected fees like facility fees)</c:v>
                </c:pt>
                <c:pt idx="3">
                  <c:v>Quickly recognize which providers are accepting new patients</c:v>
                </c:pt>
                <c:pt idx="4">
                  <c:v>Quickly see a list of all providers relevant to my needs when I am out of state</c:v>
                </c:pt>
              </c:strCache>
            </c:strRef>
          </c:cat>
          <c:val>
            <c:numRef>
              <c:f>Sheet1!$F$2:$F$6</c:f>
              <c:numCache>
                <c:formatCode>General</c:formatCode>
                <c:ptCount val="5"/>
                <c:pt idx="4" formatCode="0%">
                  <c:v>0.01</c:v>
                </c:pt>
              </c:numCache>
            </c:numRef>
          </c:val>
          <c:extLst>
            <c:ext xmlns:c16="http://schemas.microsoft.com/office/drawing/2014/chart" uri="{C3380CC4-5D6E-409C-BE32-E72D297353CC}">
              <c16:uniqueId val="{00000019-2D9B-46BF-9986-861F84E3A3AF}"/>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55000000000000004"/>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1-7A9C-4D71-A2FA-640930E6E97E}"/>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3-7A9C-4D71-A2FA-640930E6E97E}"/>
              </c:ext>
            </c:extLst>
          </c:dPt>
          <c:dLbls>
            <c:dLbl>
              <c:idx val="1"/>
              <c:delete val="1"/>
              <c:extLst>
                <c:ext xmlns:c15="http://schemas.microsoft.com/office/drawing/2012/chart" uri="{CE6537A1-D6FC-4f65-9D91-7224C49458BB}"/>
                <c:ext xmlns:c16="http://schemas.microsoft.com/office/drawing/2014/chart" uri="{C3380CC4-5D6E-409C-BE32-E72D297353CC}">
                  <c16:uniqueId val="{00000003-7A9C-4D71-A2FA-640930E6E97E}"/>
                </c:ext>
              </c:extLst>
            </c:dLbl>
            <c:dLbl>
              <c:idx val="2"/>
              <c:delete val="1"/>
              <c:extLst>
                <c:ext xmlns:c15="http://schemas.microsoft.com/office/drawing/2012/chart" uri="{CE6537A1-D6FC-4f65-9D91-7224C49458BB}"/>
                <c:ext xmlns:c16="http://schemas.microsoft.com/office/drawing/2014/chart" uri="{C3380CC4-5D6E-409C-BE32-E72D297353CC}">
                  <c16:uniqueId val="{00000004-7A9C-4D71-A2FA-640930E6E97E}"/>
                </c:ext>
              </c:extLst>
            </c:dLbl>
            <c:dLbl>
              <c:idx val="3"/>
              <c:delete val="1"/>
              <c:extLst>
                <c:ext xmlns:c15="http://schemas.microsoft.com/office/drawing/2012/chart" uri="{CE6537A1-D6FC-4f65-9D91-7224C49458BB}"/>
                <c:ext xmlns:c16="http://schemas.microsoft.com/office/drawing/2014/chart" uri="{C3380CC4-5D6E-409C-BE32-E72D297353CC}">
                  <c16:uniqueId val="{00000005-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06-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find in-network urgent/emergency care providers</c:v>
                </c:pt>
                <c:pt idx="1">
                  <c:v>Quickly recognize which providers are accepting new patients</c:v>
                </c:pt>
                <c:pt idx="2">
                  <c:v>Review a provider's background information to assess if they will be a good fit for me</c:v>
                </c:pt>
                <c:pt idx="3">
                  <c:v>Quickly see a list of all providers relevant to my needs when I am out of state</c:v>
                </c:pt>
                <c:pt idx="4">
                  <c:v>Quickly recognize which doctors are in versus out of network for my specific plan</c:v>
                </c:pt>
              </c:strCache>
            </c:strRef>
          </c:cat>
          <c:val>
            <c:numRef>
              <c:f>Sheet1!$B$2:$B$6</c:f>
              <c:numCache>
                <c:formatCode>0%</c:formatCode>
                <c:ptCount val="5"/>
                <c:pt idx="0">
                  <c:v>0.35</c:v>
                </c:pt>
                <c:pt idx="1">
                  <c:v>0.35</c:v>
                </c:pt>
                <c:pt idx="2">
                  <c:v>0.35</c:v>
                </c:pt>
                <c:pt idx="3">
                  <c:v>0.35</c:v>
                </c:pt>
                <c:pt idx="4">
                  <c:v>0.35</c:v>
                </c:pt>
              </c:numCache>
            </c:numRef>
          </c:val>
          <c:extLst>
            <c:ext xmlns:c16="http://schemas.microsoft.com/office/drawing/2014/chart" uri="{C3380CC4-5D6E-409C-BE32-E72D297353CC}">
              <c16:uniqueId val="{00000007-7A9C-4D71-A2FA-640930E6E97E}"/>
            </c:ext>
          </c:extLst>
        </c:ser>
        <c:ser>
          <c:idx val="1"/>
          <c:order val="1"/>
          <c:tx>
            <c:strRef>
              <c:f>Sheet1!$C$1</c:f>
              <c:strCache>
                <c:ptCount val="1"/>
                <c:pt idx="0">
                  <c:v>2</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09-7A9C-4D71-A2FA-640930E6E97E}"/>
              </c:ext>
            </c:extLst>
          </c:dPt>
          <c:dPt>
            <c:idx val="1"/>
            <c:invertIfNegative val="0"/>
            <c:bubble3D val="0"/>
            <c:spPr>
              <a:solidFill>
                <a:srgbClr val="2573BB"/>
              </a:solidFill>
              <a:ln>
                <a:noFill/>
              </a:ln>
              <a:effectLst/>
            </c:spPr>
            <c:extLst>
              <c:ext xmlns:c16="http://schemas.microsoft.com/office/drawing/2014/chart" uri="{C3380CC4-5D6E-409C-BE32-E72D297353CC}">
                <c16:uniqueId val="{0000000B-7A9C-4D71-A2FA-640930E6E97E}"/>
              </c:ext>
            </c:extLst>
          </c:dPt>
          <c:dLbls>
            <c:dLbl>
              <c:idx val="2"/>
              <c:delete val="1"/>
              <c:extLst>
                <c:ext xmlns:c15="http://schemas.microsoft.com/office/drawing/2012/chart" uri="{CE6537A1-D6FC-4f65-9D91-7224C49458BB}"/>
                <c:ext xmlns:c16="http://schemas.microsoft.com/office/drawing/2014/chart" uri="{C3380CC4-5D6E-409C-BE32-E72D297353CC}">
                  <c16:uniqueId val="{0000000C-7A9C-4D71-A2FA-640930E6E97E}"/>
                </c:ext>
              </c:extLst>
            </c:dLbl>
            <c:dLbl>
              <c:idx val="3"/>
              <c:delete val="1"/>
              <c:extLst>
                <c:ext xmlns:c15="http://schemas.microsoft.com/office/drawing/2012/chart" uri="{CE6537A1-D6FC-4f65-9D91-7224C49458BB}"/>
                <c:ext xmlns:c16="http://schemas.microsoft.com/office/drawing/2014/chart" uri="{C3380CC4-5D6E-409C-BE32-E72D297353CC}">
                  <c16:uniqueId val="{0000000D-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0E-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Quickly find in-network urgent/emergency care providers</c:v>
                </c:pt>
                <c:pt idx="1">
                  <c:v>Quickly recognize which providers are accepting new patients</c:v>
                </c:pt>
                <c:pt idx="2">
                  <c:v>Review a provider's background information to assess if they will be a good fit for me</c:v>
                </c:pt>
                <c:pt idx="3">
                  <c:v>Quickly see a list of all providers relevant to my needs when I am out of state</c:v>
                </c:pt>
                <c:pt idx="4">
                  <c:v>Quickly recognize which doctors are in versus out of network for my specific plan</c:v>
                </c:pt>
              </c:strCache>
            </c:strRef>
          </c:cat>
          <c:val>
            <c:numRef>
              <c:f>Sheet1!$C$2:$C$6</c:f>
              <c:numCache>
                <c:formatCode>0%</c:formatCode>
                <c:ptCount val="5"/>
                <c:pt idx="1">
                  <c:v>0.12</c:v>
                </c:pt>
                <c:pt idx="2">
                  <c:v>0.12</c:v>
                </c:pt>
                <c:pt idx="3">
                  <c:v>0.12</c:v>
                </c:pt>
                <c:pt idx="4">
                  <c:v>0.12</c:v>
                </c:pt>
              </c:numCache>
            </c:numRef>
          </c:val>
          <c:extLst>
            <c:ext xmlns:c16="http://schemas.microsoft.com/office/drawing/2014/chart" uri="{C3380CC4-5D6E-409C-BE32-E72D297353CC}">
              <c16:uniqueId val="{0000000F-7A9C-4D71-A2FA-640930E6E97E}"/>
            </c:ext>
          </c:extLst>
        </c:ser>
        <c:ser>
          <c:idx val="2"/>
          <c:order val="2"/>
          <c:tx>
            <c:strRef>
              <c:f>Sheet1!$D$1</c:f>
              <c:strCache>
                <c:ptCount val="1"/>
                <c:pt idx="0">
                  <c:v>3</c:v>
                </c:pt>
              </c:strCache>
            </c:strRef>
          </c:tx>
          <c:spPr>
            <a:solidFill>
              <a:srgbClr val="2573BB">
                <a:lumMod val="60000"/>
                <a:lumOff val="40000"/>
              </a:srgbClr>
            </a:solidFill>
            <a:ln>
              <a:noFill/>
            </a:ln>
            <a:effectLst/>
          </c:spPr>
          <c:invertIfNegative val="0"/>
          <c:dPt>
            <c:idx val="0"/>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1-7A9C-4D71-A2FA-640930E6E97E}"/>
              </c:ext>
            </c:extLst>
          </c:dPt>
          <c:dPt>
            <c:idx val="1"/>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3-7A9C-4D71-A2FA-640930E6E97E}"/>
              </c:ext>
            </c:extLst>
          </c:dPt>
          <c:dLbls>
            <c:dLbl>
              <c:idx val="3"/>
              <c:delete val="1"/>
              <c:extLst>
                <c:ext xmlns:c15="http://schemas.microsoft.com/office/drawing/2012/chart" uri="{CE6537A1-D6FC-4f65-9D91-7224C49458BB}"/>
                <c:ext xmlns:c16="http://schemas.microsoft.com/office/drawing/2014/chart" uri="{C3380CC4-5D6E-409C-BE32-E72D297353CC}">
                  <c16:uniqueId val="{00000014-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15-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find in-network urgent/emergency care providers</c:v>
                </c:pt>
                <c:pt idx="1">
                  <c:v>Quickly recognize which providers are accepting new patients</c:v>
                </c:pt>
                <c:pt idx="2">
                  <c:v>Review a provider's background information to assess if they will be a good fit for me</c:v>
                </c:pt>
                <c:pt idx="3">
                  <c:v>Quickly see a list of all providers relevant to my needs when I am out of state</c:v>
                </c:pt>
                <c:pt idx="4">
                  <c:v>Quickly recognize which doctors are in versus out of network for my specific plan</c:v>
                </c:pt>
              </c:strCache>
            </c:strRef>
          </c:cat>
          <c:val>
            <c:numRef>
              <c:f>Sheet1!$D$2:$D$6</c:f>
              <c:numCache>
                <c:formatCode>General</c:formatCode>
                <c:ptCount val="5"/>
                <c:pt idx="2" formatCode="0%">
                  <c:v>0.03</c:v>
                </c:pt>
                <c:pt idx="3" formatCode="0%">
                  <c:v>0.03</c:v>
                </c:pt>
                <c:pt idx="4" formatCode="0%">
                  <c:v>0.03</c:v>
                </c:pt>
              </c:numCache>
            </c:numRef>
          </c:val>
          <c:extLst>
            <c:ext xmlns:c16="http://schemas.microsoft.com/office/drawing/2014/chart" uri="{C3380CC4-5D6E-409C-BE32-E72D297353CC}">
              <c16:uniqueId val="{00000016-7A9C-4D71-A2FA-640930E6E97E}"/>
            </c:ext>
          </c:extLst>
        </c:ser>
        <c:ser>
          <c:idx val="3"/>
          <c:order val="3"/>
          <c:tx>
            <c:strRef>
              <c:f>Sheet1!$E$1</c:f>
              <c:strCache>
                <c:ptCount val="1"/>
                <c:pt idx="0">
                  <c:v>4</c:v>
                </c:pt>
              </c:strCache>
            </c:strRef>
          </c:tx>
          <c:spPr>
            <a:solidFill>
              <a:srgbClr val="2573BB">
                <a:lumMod val="40000"/>
                <a:lumOff val="6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7A9C-4D71-A2FA-640930E6E9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find in-network urgent/emergency care providers</c:v>
                </c:pt>
                <c:pt idx="1">
                  <c:v>Quickly recognize which providers are accepting new patients</c:v>
                </c:pt>
                <c:pt idx="2">
                  <c:v>Review a provider's background information to assess if they will be a good fit for me</c:v>
                </c:pt>
                <c:pt idx="3">
                  <c:v>Quickly see a list of all providers relevant to my needs when I am out of state</c:v>
                </c:pt>
                <c:pt idx="4">
                  <c:v>Quickly recognize which doctors are in versus out of network for my specific plan</c:v>
                </c:pt>
              </c:strCache>
            </c:strRef>
          </c:cat>
          <c:val>
            <c:numRef>
              <c:f>Sheet1!$E$2:$E$6</c:f>
              <c:numCache>
                <c:formatCode>General</c:formatCode>
                <c:ptCount val="5"/>
                <c:pt idx="3" formatCode="0%">
                  <c:v>0.03</c:v>
                </c:pt>
                <c:pt idx="4" formatCode="0%">
                  <c:v>0.03</c:v>
                </c:pt>
              </c:numCache>
            </c:numRef>
          </c:val>
          <c:extLst>
            <c:ext xmlns:c16="http://schemas.microsoft.com/office/drawing/2014/chart" uri="{C3380CC4-5D6E-409C-BE32-E72D297353CC}">
              <c16:uniqueId val="{00000018-7A9C-4D71-A2FA-640930E6E97E}"/>
            </c:ext>
          </c:extLst>
        </c:ser>
        <c:ser>
          <c:idx val="4"/>
          <c:order val="4"/>
          <c:tx>
            <c:strRef>
              <c:f>Sheet1!$F$1</c:f>
              <c:strCache>
                <c:ptCount val="1"/>
                <c:pt idx="0">
                  <c:v>5.00</c:v>
                </c:pt>
              </c:strCache>
            </c:strRef>
          </c:tx>
          <c:spPr>
            <a:solidFill>
              <a:srgbClr val="2573BB">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find in-network urgent/emergency care providers</c:v>
                </c:pt>
                <c:pt idx="1">
                  <c:v>Quickly recognize which providers are accepting new patients</c:v>
                </c:pt>
                <c:pt idx="2">
                  <c:v>Review a provider's background information to assess if they will be a good fit for me</c:v>
                </c:pt>
                <c:pt idx="3">
                  <c:v>Quickly see a list of all providers relevant to my needs when I am out of state</c:v>
                </c:pt>
                <c:pt idx="4">
                  <c:v>Quickly recognize which doctors are in versus out of network for my specific plan</c:v>
                </c:pt>
              </c:strCache>
            </c:strRef>
          </c:cat>
          <c:val>
            <c:numRef>
              <c:f>Sheet1!$F$2:$F$6</c:f>
              <c:numCache>
                <c:formatCode>General</c:formatCode>
                <c:ptCount val="5"/>
                <c:pt idx="4" formatCode="0%">
                  <c:v>0.01</c:v>
                </c:pt>
              </c:numCache>
            </c:numRef>
          </c:val>
          <c:extLst>
            <c:ext xmlns:c16="http://schemas.microsoft.com/office/drawing/2014/chart" uri="{C3380CC4-5D6E-409C-BE32-E72D297353CC}">
              <c16:uniqueId val="{00000019-7A9C-4D71-A2FA-640930E6E97E}"/>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55000000000000004"/>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Pt>
            <c:idx val="10"/>
            <c:marker>
              <c:symbol val="circle"/>
              <c:size val="20"/>
              <c:spPr>
                <a:solidFill>
                  <a:schemeClr val="bg1">
                    <a:lumMod val="10000"/>
                    <a:lumOff val="90000"/>
                  </a:schemeClr>
                </a:solidFill>
                <a:ln w="9525">
                  <a:noFill/>
                </a:ln>
                <a:effectLst/>
              </c:spPr>
            </c:marker>
            <c:bubble3D val="0"/>
            <c:extLst>
              <c:ext xmlns:c16="http://schemas.microsoft.com/office/drawing/2014/chart" uri="{C3380CC4-5D6E-409C-BE32-E72D297353CC}">
                <c16:uniqueId val="{0000000A-A58B-4CEE-8E35-D999AA6A0328}"/>
              </c:ext>
            </c:extLst>
          </c:dPt>
          <c:dPt>
            <c:idx val="11"/>
            <c:marker>
              <c:symbol val="circle"/>
              <c:size val="20"/>
              <c:spPr>
                <a:solidFill>
                  <a:schemeClr val="bg1">
                    <a:lumMod val="10000"/>
                    <a:lumOff val="90000"/>
                  </a:schemeClr>
                </a:solidFill>
                <a:ln w="9525">
                  <a:noFill/>
                </a:ln>
                <a:effectLst/>
              </c:spPr>
            </c:marker>
            <c:bubble3D val="0"/>
            <c:extLst>
              <c:ext xmlns:c16="http://schemas.microsoft.com/office/drawing/2014/chart" uri="{C3380CC4-5D6E-409C-BE32-E72D297353CC}">
                <c16:uniqueId val="{0000000B-A58B-4CEE-8E35-D999AA6A0328}"/>
              </c:ext>
            </c:extLst>
          </c:dPt>
          <c:dLbls>
            <c:dLbl>
              <c:idx val="0"/>
              <c:tx>
                <c:rich>
                  <a:bodyPr/>
                  <a:lstStyle/>
                  <a:p>
                    <a:fld id="{755A8546-F8E8-4923-AF7B-9DED3C47A8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82EB8C1E-3724-47E5-B499-54D4FEB378C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F22BFEE1-EA25-416E-90B8-8F9A631A249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894D0290-B444-4C3B-8C72-DE4A5016A2B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2EF74276-984C-4FAB-B029-36804107EC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11D3F7DF-9C5D-4C1C-AEBE-BEC34A4625F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layout>
                <c:manualLayout>
                  <c:x val="-3.9073387035714169E-2"/>
                  <c:y val="-5.222818904620785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D705B6E4-E8AE-4CE3-B8A4-725676E60555}"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58B-4CEE-8E35-D999AA6A0328}"/>
                </c:ext>
              </c:extLst>
            </c:dLbl>
            <c:dLbl>
              <c:idx val="7"/>
              <c:layout>
                <c:manualLayout>
                  <c:x val="-4.6072560760831282E-3"/>
                  <c:y val="-1.2288985657931302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416A6CEB-CCDA-49F6-B521-59EC0B0770D3}"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58B-4CEE-8E35-D999AA6A0328}"/>
                </c:ext>
              </c:extLst>
            </c:dLbl>
            <c:dLbl>
              <c:idx val="8"/>
              <c:layout>
                <c:manualLayout>
                  <c:x val="-7.481468069907464E-2"/>
                  <c:y val="-6.144492828965679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18DB0958-C1FF-4997-A0BB-871DBCA53ECF}"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58B-4CEE-8E35-D999AA6A0328}"/>
                </c:ext>
              </c:extLst>
            </c:dLbl>
            <c:dLbl>
              <c:idx val="9"/>
              <c:tx>
                <c:rich>
                  <a:bodyPr/>
                  <a:lstStyle/>
                  <a:p>
                    <a:fld id="{065A11CD-CBAB-4C6F-ABBA-3122E5ABB03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48C49B30-0D6A-46FC-A011-A6ECEFE6CAA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9AD439D8-1889-4F3A-9BD6-EFB3E0B01A7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layout>
                <c:manualLayout>
                  <c:x val="-9.6163911868407865E-4"/>
                  <c:y val="9.2167392434484349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C6F4EC18-CAC2-44CF-8DF8-8725AD0CC451}"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58B-4CEE-8E35-D999AA6A0328}"/>
                </c:ext>
              </c:extLst>
            </c:dLbl>
            <c:dLbl>
              <c:idx val="13"/>
              <c:layout>
                <c:manualLayout>
                  <c:x val="-2.2672324400127727E-2"/>
                  <c:y val="5.8372681875173416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8186F894-6029-4523-B7EB-BA2688501CFD}"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58B-4CEE-8E35-D999AA6A0328}"/>
                </c:ext>
              </c:extLst>
            </c:dLbl>
            <c:dLbl>
              <c:idx val="14"/>
              <c:tx>
                <c:rich>
                  <a:bodyPr/>
                  <a:lstStyle/>
                  <a:p>
                    <a:fld id="{8B6E6B6E-0870-4085-9E03-0553F1EC0DC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dLbl>
              <c:idx val="15"/>
              <c:tx>
                <c:rich>
                  <a:bodyPr/>
                  <a:lstStyle/>
                  <a:p>
                    <a:fld id="{1AEAB853-331A-4DE2-895F-EEF1AFD9BC4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58B-4CEE-8E35-D999AA6A0328}"/>
                </c:ext>
              </c:extLst>
            </c:dLbl>
            <c:dLbl>
              <c:idx val="16"/>
              <c:tx>
                <c:rich>
                  <a:bodyPr/>
                  <a:lstStyle/>
                  <a:p>
                    <a:fld id="{2DF010CF-5512-49D2-BB87-816DA36389E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A93A75F6-C01D-4295-93C8-8A870FEEFD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72EB9D08-4C0E-4CB9-A68A-DDF2110835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E5968CA3-2B89-425D-8376-390EC45AD40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21F2043F-3473-4DF9-B043-CECD1150DFB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32B9E848-3AA8-4D8B-AC4E-ECE4B06AA53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0.68</c:v>
                </c:pt>
                <c:pt idx="1">
                  <c:v>0.81</c:v>
                </c:pt>
                <c:pt idx="2">
                  <c:v>0.69</c:v>
                </c:pt>
                <c:pt idx="3">
                  <c:v>0.79</c:v>
                </c:pt>
                <c:pt idx="4">
                  <c:v>0.65</c:v>
                </c:pt>
                <c:pt idx="5">
                  <c:v>0.78</c:v>
                </c:pt>
                <c:pt idx="6">
                  <c:v>0.67</c:v>
                </c:pt>
                <c:pt idx="7">
                  <c:v>0.67</c:v>
                </c:pt>
                <c:pt idx="8">
                  <c:v>0.66</c:v>
                </c:pt>
                <c:pt idx="9">
                  <c:v>0.67</c:v>
                </c:pt>
                <c:pt idx="10">
                  <c:v>0.72</c:v>
                </c:pt>
                <c:pt idx="11">
                  <c:v>0.62</c:v>
                </c:pt>
                <c:pt idx="12">
                  <c:v>0.63</c:v>
                </c:pt>
                <c:pt idx="13">
                  <c:v>0.63</c:v>
                </c:pt>
                <c:pt idx="14">
                  <c:v>0.54</c:v>
                </c:pt>
                <c:pt idx="15">
                  <c:v>0.7</c:v>
                </c:pt>
                <c:pt idx="16">
                  <c:v>0.56999999999999995</c:v>
                </c:pt>
                <c:pt idx="17">
                  <c:v>0.55000000000000004</c:v>
                </c:pt>
                <c:pt idx="18">
                  <c:v>0.52</c:v>
                </c:pt>
                <c:pt idx="19">
                  <c:v>0.44</c:v>
                </c:pt>
                <c:pt idx="20">
                  <c:v>0.61</c:v>
                </c:pt>
                <c:pt idx="21">
                  <c:v>0.68</c:v>
                </c:pt>
              </c:numCache>
            </c:numRef>
          </c:xVal>
          <c:yVal>
            <c:numRef>
              <c:f>Sheet1!$B$2:$B$23</c:f>
              <c:numCache>
                <c:formatCode>General</c:formatCode>
                <c:ptCount val="22"/>
                <c:pt idx="0">
                  <c:v>0.91140072274881501</c:v>
                </c:pt>
                <c:pt idx="1">
                  <c:v>0.86673021327014299</c:v>
                </c:pt>
                <c:pt idx="2">
                  <c:v>0.61788529620853005</c:v>
                </c:pt>
                <c:pt idx="3">
                  <c:v>0.61540580568720404</c:v>
                </c:pt>
                <c:pt idx="4">
                  <c:v>0.43527099526066299</c:v>
                </c:pt>
                <c:pt idx="5">
                  <c:v>0.37916118483412198</c:v>
                </c:pt>
                <c:pt idx="6">
                  <c:v>0.13017780805687201</c:v>
                </c:pt>
                <c:pt idx="7">
                  <c:v>0.124574917061611</c:v>
                </c:pt>
                <c:pt idx="8">
                  <c:v>6.0503909952606599E-2</c:v>
                </c:pt>
                <c:pt idx="9">
                  <c:v>3.9676895734596903E-3</c:v>
                </c:pt>
                <c:pt idx="10">
                  <c:v>-6.9239680094786704E-2</c:v>
                </c:pt>
                <c:pt idx="11">
                  <c:v>-8.6013649289099298E-2</c:v>
                </c:pt>
                <c:pt idx="12">
                  <c:v>-0.103709336492891</c:v>
                </c:pt>
                <c:pt idx="13">
                  <c:v>-0.112173376777251</c:v>
                </c:pt>
                <c:pt idx="14">
                  <c:v>-0.13773074644549699</c:v>
                </c:pt>
                <c:pt idx="15">
                  <c:v>-0.14709732227488101</c:v>
                </c:pt>
                <c:pt idx="16">
                  <c:v>-0.31775349526066299</c:v>
                </c:pt>
                <c:pt idx="17">
                  <c:v>-0.48160746445497599</c:v>
                </c:pt>
                <c:pt idx="18">
                  <c:v>-0.654128530805687</c:v>
                </c:pt>
                <c:pt idx="19">
                  <c:v>-1.0809824052132699</c:v>
                </c:pt>
                <c:pt idx="20">
                  <c:v>-1.1317203436018901</c:v>
                </c:pt>
                <c:pt idx="21">
                  <c:v>-1.3264131872037901</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0.1"/>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solidFill>
                  <a:schemeClr val="accent2"/>
                </a:solidFill>
              </a:ln>
              <a:effectLst/>
            </c:spPr>
          </c:marker>
          <c:dLbls>
            <c:dLbl>
              <c:idx val="0"/>
              <c:tx>
                <c:rich>
                  <a:bodyPr/>
                  <a:lstStyle/>
                  <a:p>
                    <a:fld id="{E14AAD51-91FC-42B1-957E-E6F8E7F9163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504-4F98-9521-650B7DA181D1}"/>
                </c:ext>
              </c:extLst>
            </c:dLbl>
            <c:dLbl>
              <c:idx val="1"/>
              <c:tx>
                <c:rich>
                  <a:bodyPr/>
                  <a:lstStyle/>
                  <a:p>
                    <a:fld id="{CABD072F-6CCE-4545-851B-B14622AC35E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04-4F98-9521-650B7DA181D1}"/>
                </c:ext>
              </c:extLst>
            </c:dLbl>
            <c:dLbl>
              <c:idx val="2"/>
              <c:tx>
                <c:rich>
                  <a:bodyPr/>
                  <a:lstStyle/>
                  <a:p>
                    <a:fld id="{E9492AF2-5527-4398-AB86-9A0209BE13B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04-4F98-9521-650B7DA181D1}"/>
                </c:ext>
              </c:extLst>
            </c:dLbl>
            <c:dLbl>
              <c:idx val="3"/>
              <c:tx>
                <c:rich>
                  <a:bodyPr/>
                  <a:lstStyle/>
                  <a:p>
                    <a:fld id="{571814C2-478E-4826-94C5-4EB27461B7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04-4F98-9521-650B7DA181D1}"/>
                </c:ext>
              </c:extLst>
            </c:dLbl>
            <c:dLbl>
              <c:idx val="4"/>
              <c:tx>
                <c:rich>
                  <a:bodyPr/>
                  <a:lstStyle/>
                  <a:p>
                    <a:fld id="{CDA8D025-9BD2-4E09-8F8B-18674167615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04-4F98-9521-650B7DA181D1}"/>
                </c:ext>
              </c:extLst>
            </c:dLbl>
            <c:dLbl>
              <c:idx val="5"/>
              <c:tx>
                <c:rich>
                  <a:bodyPr/>
                  <a:lstStyle/>
                  <a:p>
                    <a:fld id="{D0B978E7-38D2-469F-BBDF-43B0E95335A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04-4F98-9521-650B7DA181D1}"/>
                </c:ext>
              </c:extLst>
            </c:dLbl>
            <c:dLbl>
              <c:idx val="6"/>
              <c:tx>
                <c:rich>
                  <a:bodyPr/>
                  <a:lstStyle/>
                  <a:p>
                    <a:fld id="{B0B2685D-D129-404E-8C16-D81F04A53BC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04-4F98-9521-650B7DA181D1}"/>
                </c:ext>
              </c:extLst>
            </c:dLbl>
            <c:dLbl>
              <c:idx val="7"/>
              <c:layout>
                <c:manualLayout>
                  <c:x val="-3.805328320818506E-2"/>
                  <c:y val="-5.222818904620785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4955C4D6-FCF2-4872-9650-AC69E7F96660}"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504-4F98-9521-650B7DA181D1}"/>
                </c:ext>
              </c:extLst>
            </c:dLbl>
            <c:dLbl>
              <c:idx val="8"/>
              <c:tx>
                <c:rich>
                  <a:bodyPr/>
                  <a:lstStyle/>
                  <a:p>
                    <a:fld id="{A26C208F-CA01-45DD-A9A5-A6AF561665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504-4F98-9521-650B7DA181D1}"/>
                </c:ext>
              </c:extLst>
            </c:dLbl>
            <c:dLbl>
              <c:idx val="9"/>
              <c:tx>
                <c:rich>
                  <a:bodyPr/>
                  <a:lstStyle/>
                  <a:p>
                    <a:fld id="{C250FF55-017E-4C3C-BCD4-EFEEC5965F8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504-4F98-9521-650B7DA181D1}"/>
                </c:ext>
              </c:extLst>
            </c:dLbl>
            <c:dLbl>
              <c:idx val="10"/>
              <c:tx>
                <c:rich>
                  <a:bodyPr/>
                  <a:lstStyle/>
                  <a:p>
                    <a:fld id="{1E980E13-8B40-4DEC-B45F-E308D3E047D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504-4F98-9521-650B7DA181D1}"/>
                </c:ext>
              </c:extLst>
            </c:dLbl>
            <c:dLbl>
              <c:idx val="11"/>
              <c:layout>
                <c:manualLayout>
                  <c:x val="-2.0907980630273264E-2"/>
                  <c:y val="5.8372681875173305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407B606A-022E-4D00-90E4-97EFED8732F0}"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04-4F98-9521-650B7DA181D1}"/>
                </c:ext>
              </c:extLst>
            </c:dLbl>
            <c:dLbl>
              <c:idx val="12"/>
              <c:tx>
                <c:rich>
                  <a:bodyPr/>
                  <a:lstStyle/>
                  <a:p>
                    <a:fld id="{6D0A120D-431A-4BFE-96A9-E3DCFE31F33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504-4F98-9521-650B7DA181D1}"/>
                </c:ext>
              </c:extLst>
            </c:dLbl>
            <c:dLbl>
              <c:idx val="13"/>
              <c:tx>
                <c:rich>
                  <a:bodyPr/>
                  <a:lstStyle/>
                  <a:p>
                    <a:fld id="{4996A200-F08A-4A5B-A185-E44103BC9C3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504-4F98-9521-650B7DA181D1}"/>
                </c:ext>
              </c:extLst>
            </c:dLbl>
            <c:dLbl>
              <c:idx val="14"/>
              <c:tx>
                <c:rich>
                  <a:bodyPr/>
                  <a:lstStyle/>
                  <a:p>
                    <a:fld id="{3CA3B427-61AA-4DF2-AF78-D98F1452506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504-4F98-9521-650B7DA181D1}"/>
                </c:ext>
              </c:extLst>
            </c:dLbl>
            <c:dLbl>
              <c:idx val="15"/>
              <c:layout>
                <c:manualLayout>
                  <c:x val="-2.742574224832481E-3"/>
                  <c:y val="-1.1264773388146868E-16"/>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4727AE7C-0210-49A6-BA80-57201582F667}"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504-4F98-9521-650B7DA181D1}"/>
                </c:ext>
              </c:extLst>
            </c:dLbl>
            <c:dLbl>
              <c:idx val="16"/>
              <c:tx>
                <c:rich>
                  <a:bodyPr/>
                  <a:lstStyle/>
                  <a:p>
                    <a:fld id="{976E2DEE-9864-4FCC-B283-5F5E7B90DFC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504-4F98-9521-650B7DA181D1}"/>
                </c:ext>
              </c:extLst>
            </c:dLbl>
            <c:dLbl>
              <c:idx val="17"/>
              <c:tx>
                <c:rich>
                  <a:bodyPr/>
                  <a:lstStyle/>
                  <a:p>
                    <a:fld id="{1C795737-FA56-4992-8FE1-E6A8D0424A1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504-4F98-9521-650B7DA181D1}"/>
                </c:ext>
              </c:extLst>
            </c:dLbl>
            <c:dLbl>
              <c:idx val="18"/>
              <c:tx>
                <c:rich>
                  <a:bodyPr/>
                  <a:lstStyle/>
                  <a:p>
                    <a:fld id="{CE3157B0-5D4E-4535-A712-B31A5F7ABA0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504-4F98-9521-650B7DA181D1}"/>
                </c:ext>
              </c:extLst>
            </c:dLbl>
            <c:dLbl>
              <c:idx val="19"/>
              <c:tx>
                <c:rich>
                  <a:bodyPr/>
                  <a:lstStyle/>
                  <a:p>
                    <a:fld id="{D6F3585E-F5A6-41A4-B253-946D4EDACF8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504-4F98-9521-650B7DA181D1}"/>
                </c:ext>
              </c:extLst>
            </c:dLbl>
            <c:dLbl>
              <c:idx val="20"/>
              <c:tx>
                <c:rich>
                  <a:bodyPr/>
                  <a:lstStyle/>
                  <a:p>
                    <a:fld id="{19CCE3DE-5EEF-4BF5-BCD1-29F59B805F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7504-4F98-9521-650B7DA181D1}"/>
                </c:ext>
              </c:extLst>
            </c:dLbl>
            <c:dLbl>
              <c:idx val="21"/>
              <c:tx>
                <c:rich>
                  <a:bodyPr/>
                  <a:lstStyle/>
                  <a:p>
                    <a:fld id="{BD0444EC-9928-4FBB-B773-26203C59B8D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7504-4F98-9521-650B7DA181D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0.73</c:v>
                </c:pt>
                <c:pt idx="1">
                  <c:v>0.84</c:v>
                </c:pt>
                <c:pt idx="2">
                  <c:v>0.74</c:v>
                </c:pt>
                <c:pt idx="3">
                  <c:v>0.76</c:v>
                </c:pt>
                <c:pt idx="4">
                  <c:v>0.7</c:v>
                </c:pt>
                <c:pt idx="5">
                  <c:v>0.82</c:v>
                </c:pt>
                <c:pt idx="6">
                  <c:v>0.75</c:v>
                </c:pt>
                <c:pt idx="7">
                  <c:v>0.74</c:v>
                </c:pt>
                <c:pt idx="8">
                  <c:v>0.73</c:v>
                </c:pt>
                <c:pt idx="9">
                  <c:v>0.68</c:v>
                </c:pt>
                <c:pt idx="10">
                  <c:v>0.69</c:v>
                </c:pt>
                <c:pt idx="11">
                  <c:v>0.73</c:v>
                </c:pt>
                <c:pt idx="12">
                  <c:v>0.69</c:v>
                </c:pt>
                <c:pt idx="13">
                  <c:v>0.65</c:v>
                </c:pt>
                <c:pt idx="14">
                  <c:v>0.56999999999999995</c:v>
                </c:pt>
                <c:pt idx="15">
                  <c:v>0.74</c:v>
                </c:pt>
                <c:pt idx="16">
                  <c:v>0.56000000000000005</c:v>
                </c:pt>
                <c:pt idx="17">
                  <c:v>0.57999999999999996</c:v>
                </c:pt>
                <c:pt idx="18">
                  <c:v>0.54</c:v>
                </c:pt>
                <c:pt idx="19">
                  <c:v>0.49</c:v>
                </c:pt>
                <c:pt idx="20">
                  <c:v>0.67</c:v>
                </c:pt>
                <c:pt idx="21">
                  <c:v>0.73</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6-7504-4F98-9521-650B7DA181D1}"/>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solidFill>
                  <a:schemeClr val="accent5"/>
                </a:solidFill>
              </a:ln>
              <a:effectLst/>
            </c:spPr>
          </c:marker>
          <c:dLbls>
            <c:dLbl>
              <c:idx val="0"/>
              <c:tx>
                <c:rich>
                  <a:bodyPr/>
                  <a:lstStyle/>
                  <a:p>
                    <a:fld id="{44F00EF8-7770-4CB2-BDB9-B9097151973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4B6-49A3-B181-4B060C4A2C2E}"/>
                </c:ext>
              </c:extLst>
            </c:dLbl>
            <c:dLbl>
              <c:idx val="1"/>
              <c:tx>
                <c:rich>
                  <a:bodyPr/>
                  <a:lstStyle/>
                  <a:p>
                    <a:fld id="{D8149F3F-5515-4B39-901F-C97AE7A20E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4B6-49A3-B181-4B060C4A2C2E}"/>
                </c:ext>
              </c:extLst>
            </c:dLbl>
            <c:dLbl>
              <c:idx val="2"/>
              <c:tx>
                <c:rich>
                  <a:bodyPr/>
                  <a:lstStyle/>
                  <a:p>
                    <a:fld id="{260EB028-07C2-4BEF-8894-73B2D8EFDCB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4B6-49A3-B181-4B060C4A2C2E}"/>
                </c:ext>
              </c:extLst>
            </c:dLbl>
            <c:dLbl>
              <c:idx val="3"/>
              <c:tx>
                <c:rich>
                  <a:bodyPr/>
                  <a:lstStyle/>
                  <a:p>
                    <a:fld id="{3AD50A69-7321-44B8-83C0-51AD2609444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4B6-49A3-B181-4B060C4A2C2E}"/>
                </c:ext>
              </c:extLst>
            </c:dLbl>
            <c:dLbl>
              <c:idx val="4"/>
              <c:tx>
                <c:rich>
                  <a:bodyPr/>
                  <a:lstStyle/>
                  <a:p>
                    <a:fld id="{0B78A1F9-94A3-425C-8D1C-6FE1DC0FBB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4B6-49A3-B181-4B060C4A2C2E}"/>
                </c:ext>
              </c:extLst>
            </c:dLbl>
            <c:dLbl>
              <c:idx val="5"/>
              <c:tx>
                <c:rich>
                  <a:bodyPr/>
                  <a:lstStyle/>
                  <a:p>
                    <a:fld id="{5AE9755C-D7CB-48BC-9EAB-C471C654689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4B6-49A3-B181-4B060C4A2C2E}"/>
                </c:ext>
              </c:extLst>
            </c:dLbl>
            <c:dLbl>
              <c:idx val="6"/>
              <c:tx>
                <c:rich>
                  <a:bodyPr/>
                  <a:lstStyle/>
                  <a:p>
                    <a:fld id="{3AC5728A-E81C-4D3E-A738-0B6F290B854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4B6-49A3-B181-4B060C4A2C2E}"/>
                </c:ext>
              </c:extLst>
            </c:dLbl>
            <c:dLbl>
              <c:idx val="7"/>
              <c:tx>
                <c:rich>
                  <a:bodyPr/>
                  <a:lstStyle/>
                  <a:p>
                    <a:fld id="{998EA5AC-E5A8-4642-BD98-AC6B8C88C01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4B6-49A3-B181-4B060C4A2C2E}"/>
                </c:ext>
              </c:extLst>
            </c:dLbl>
            <c:dLbl>
              <c:idx val="8"/>
              <c:tx>
                <c:rich>
                  <a:bodyPr/>
                  <a:lstStyle/>
                  <a:p>
                    <a:fld id="{F9CC55D5-3744-45C3-AFA1-3ECD81B798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4B6-49A3-B181-4B060C4A2C2E}"/>
                </c:ext>
              </c:extLst>
            </c:dLbl>
            <c:dLbl>
              <c:idx val="9"/>
              <c:tx>
                <c:rich>
                  <a:bodyPr/>
                  <a:lstStyle/>
                  <a:p>
                    <a:fld id="{09B0DE6D-82A5-462F-AA84-34D323AD0D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4B6-49A3-B181-4B060C4A2C2E}"/>
                </c:ext>
              </c:extLst>
            </c:dLbl>
            <c:dLbl>
              <c:idx val="10"/>
              <c:layout>
                <c:manualLayout>
                  <c:x val="1.0910778772306954E-3"/>
                  <c:y val="3.072246414482811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3E8DAA38-61AE-4D3A-822A-DBF3ED4FD06C}"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4B6-49A3-B181-4B060C4A2C2E}"/>
                </c:ext>
              </c:extLst>
            </c:dLbl>
            <c:dLbl>
              <c:idx val="11"/>
              <c:tx>
                <c:rich>
                  <a:bodyPr/>
                  <a:lstStyle/>
                  <a:p>
                    <a:fld id="{94D5B449-1ED7-4E27-8774-0EBE86FBAA6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4B6-49A3-B181-4B060C4A2C2E}"/>
                </c:ext>
              </c:extLst>
            </c:dLbl>
            <c:dLbl>
              <c:idx val="12"/>
              <c:layout>
                <c:manualLayout>
                  <c:x val="-4.3062418318942104E-3"/>
                  <c:y val="4.6083696217242176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4113493E-BE41-4DAB-A0C7-62248136FACE}"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4B6-49A3-B181-4B060C4A2C2E}"/>
                </c:ext>
              </c:extLst>
            </c:dLbl>
            <c:dLbl>
              <c:idx val="13"/>
              <c:tx>
                <c:rich>
                  <a:bodyPr/>
                  <a:lstStyle/>
                  <a:p>
                    <a:fld id="{846B313B-5AEF-40D1-B793-D9A679D7D09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4B6-49A3-B181-4B060C4A2C2E}"/>
                </c:ext>
              </c:extLst>
            </c:dLbl>
            <c:dLbl>
              <c:idx val="14"/>
              <c:layout>
                <c:manualLayout>
                  <c:x val="-7.7741208073133561E-2"/>
                  <c:y val="-6.14449282896573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0269A168-CEBB-4DEF-9435-482B225751F7}"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94B6-49A3-B181-4B060C4A2C2E}"/>
                </c:ext>
              </c:extLst>
            </c:dLbl>
            <c:dLbl>
              <c:idx val="15"/>
              <c:tx>
                <c:rich>
                  <a:bodyPr/>
                  <a:lstStyle/>
                  <a:p>
                    <a:fld id="{E90BABF5-00A8-499E-91F7-56DA6811F9D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4B6-49A3-B181-4B060C4A2C2E}"/>
                </c:ext>
              </c:extLst>
            </c:dLbl>
            <c:dLbl>
              <c:idx val="16"/>
              <c:tx>
                <c:rich>
                  <a:bodyPr/>
                  <a:lstStyle/>
                  <a:p>
                    <a:fld id="{CD319DC1-CC93-4CDE-8745-FD76625124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4B6-49A3-B181-4B060C4A2C2E}"/>
                </c:ext>
              </c:extLst>
            </c:dLbl>
            <c:dLbl>
              <c:idx val="17"/>
              <c:tx>
                <c:rich>
                  <a:bodyPr/>
                  <a:lstStyle/>
                  <a:p>
                    <a:fld id="{46736BFE-92FB-4BF3-9E46-D9418760EE4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4B6-49A3-B181-4B060C4A2C2E}"/>
                </c:ext>
              </c:extLst>
            </c:dLbl>
            <c:dLbl>
              <c:idx val="18"/>
              <c:tx>
                <c:rich>
                  <a:bodyPr/>
                  <a:lstStyle/>
                  <a:p>
                    <a:fld id="{37005A61-2FC1-40F5-8FD6-65B6546D42F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4B6-49A3-B181-4B060C4A2C2E}"/>
                </c:ext>
              </c:extLst>
            </c:dLbl>
            <c:dLbl>
              <c:idx val="19"/>
              <c:tx>
                <c:rich>
                  <a:bodyPr/>
                  <a:lstStyle/>
                  <a:p>
                    <a:fld id="{68BB11B7-3839-437D-B4B0-C02496C79A4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4B6-49A3-B181-4B060C4A2C2E}"/>
                </c:ext>
              </c:extLst>
            </c:dLbl>
            <c:dLbl>
              <c:idx val="20"/>
              <c:tx>
                <c:rich>
                  <a:bodyPr/>
                  <a:lstStyle/>
                  <a:p>
                    <a:fld id="{EBE5FE5A-4C6C-40E2-A269-6FA915AA6A7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4B6-49A3-B181-4B060C4A2C2E}"/>
                </c:ext>
              </c:extLst>
            </c:dLbl>
            <c:dLbl>
              <c:idx val="21"/>
              <c:tx>
                <c:rich>
                  <a:bodyPr/>
                  <a:lstStyle/>
                  <a:p>
                    <a:fld id="{3F9C1CB7-C3DE-408E-9CB3-C78BF1F14F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94B6-49A3-B181-4B060C4A2C2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0.7</c:v>
                </c:pt>
                <c:pt idx="1">
                  <c:v>0.84</c:v>
                </c:pt>
                <c:pt idx="2">
                  <c:v>0.71</c:v>
                </c:pt>
                <c:pt idx="3">
                  <c:v>0.77</c:v>
                </c:pt>
                <c:pt idx="4">
                  <c:v>0.74</c:v>
                </c:pt>
                <c:pt idx="5">
                  <c:v>0.85</c:v>
                </c:pt>
                <c:pt idx="6">
                  <c:v>0.73</c:v>
                </c:pt>
                <c:pt idx="7">
                  <c:v>0.75</c:v>
                </c:pt>
                <c:pt idx="8">
                  <c:v>0.74</c:v>
                </c:pt>
                <c:pt idx="9">
                  <c:v>0.71</c:v>
                </c:pt>
                <c:pt idx="10">
                  <c:v>0.76</c:v>
                </c:pt>
                <c:pt idx="11">
                  <c:v>0.76</c:v>
                </c:pt>
                <c:pt idx="12">
                  <c:v>0.69</c:v>
                </c:pt>
                <c:pt idx="13">
                  <c:v>0.65</c:v>
                </c:pt>
                <c:pt idx="14">
                  <c:v>0.64</c:v>
                </c:pt>
                <c:pt idx="15">
                  <c:v>0.81</c:v>
                </c:pt>
                <c:pt idx="16">
                  <c:v>0.62</c:v>
                </c:pt>
                <c:pt idx="17">
                  <c:v>0.53</c:v>
                </c:pt>
                <c:pt idx="18">
                  <c:v>0.6</c:v>
                </c:pt>
                <c:pt idx="19">
                  <c:v>0.51</c:v>
                </c:pt>
                <c:pt idx="20">
                  <c:v>0.68</c:v>
                </c:pt>
                <c:pt idx="21">
                  <c:v>0.66</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6-94B6-49A3-B181-4B060C4A2C2E}"/>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1"/>
        <c:axPos val="b"/>
        <c:numFmt formatCode="0%" sourceLinked="1"/>
        <c:majorTickMark val="none"/>
        <c:minorTickMark val="none"/>
        <c:tickLblPos val="none"/>
        <c:crossAx val="1377441184"/>
        <c:crossesAt val="0"/>
        <c:crossBetween val="midCat"/>
      </c:valAx>
      <c:valAx>
        <c:axId val="1377441184"/>
        <c:scaling>
          <c:orientation val="minMax"/>
          <c:max val="1.4"/>
          <c:min val="-1.4"/>
        </c:scaling>
        <c:delete val="1"/>
        <c:axPos val="l"/>
        <c:numFmt formatCode="General" sourceLinked="1"/>
        <c:majorTickMark val="none"/>
        <c:minorTickMark val="none"/>
        <c:tickLblPos val="none"/>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88EFC9AD-8214-446F-AF54-96789EE31B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4E4-428D-A787-37DA0D21B13D}"/>
                </c:ext>
              </c:extLst>
            </c:dLbl>
            <c:dLbl>
              <c:idx val="1"/>
              <c:tx>
                <c:rich>
                  <a:bodyPr/>
                  <a:lstStyle/>
                  <a:p>
                    <a:fld id="{32B18074-0A30-469D-806F-0611F7FC097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4E4-428D-A787-37DA0D21B13D}"/>
                </c:ext>
              </c:extLst>
            </c:dLbl>
            <c:dLbl>
              <c:idx val="2"/>
              <c:tx>
                <c:rich>
                  <a:bodyPr/>
                  <a:lstStyle/>
                  <a:p>
                    <a:fld id="{20B24DB6-0C92-4E60-8BCB-3D90E18CA1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4E4-428D-A787-37DA0D21B13D}"/>
                </c:ext>
              </c:extLst>
            </c:dLbl>
            <c:dLbl>
              <c:idx val="3"/>
              <c:tx>
                <c:rich>
                  <a:bodyPr/>
                  <a:lstStyle/>
                  <a:p>
                    <a:fld id="{2B02DA92-38E6-4005-A28F-B5C972AA67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4E4-428D-A787-37DA0D21B13D}"/>
                </c:ext>
              </c:extLst>
            </c:dLbl>
            <c:dLbl>
              <c:idx val="4"/>
              <c:tx>
                <c:rich>
                  <a:bodyPr/>
                  <a:lstStyle/>
                  <a:p>
                    <a:fld id="{97261BDD-F33D-4C90-9C6B-71BA738037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4E4-428D-A787-37DA0D21B13D}"/>
                </c:ext>
              </c:extLst>
            </c:dLbl>
            <c:dLbl>
              <c:idx val="5"/>
              <c:tx>
                <c:rich>
                  <a:bodyPr/>
                  <a:lstStyle/>
                  <a:p>
                    <a:fld id="{0E11BE9B-1F5F-45B0-9C92-D3BC6F0493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4E4-428D-A787-37DA0D21B13D}"/>
                </c:ext>
              </c:extLst>
            </c:dLbl>
            <c:dLbl>
              <c:idx val="6"/>
              <c:layout>
                <c:manualLayout>
                  <c:x val="-3.9073387035714169E-2"/>
                  <c:y val="-5.222818904620785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CE0EC4B3-3E5B-4F1B-86B1-D1F778CED002}"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4E4-428D-A787-37DA0D21B13D}"/>
                </c:ext>
              </c:extLst>
            </c:dLbl>
            <c:dLbl>
              <c:idx val="7"/>
              <c:layout>
                <c:manualLayout>
                  <c:x val="-4.6072560760831282E-3"/>
                  <c:y val="-1.2288985657931302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5AD33665-B312-4F48-BB13-5330390E0E20}"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4E4-428D-A787-37DA0D21B13D}"/>
                </c:ext>
              </c:extLst>
            </c:dLbl>
            <c:dLbl>
              <c:idx val="8"/>
              <c:layout>
                <c:manualLayout>
                  <c:x val="-7.481468069907464E-2"/>
                  <c:y val="-6.144492828965679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AA0E5929-4F71-41D4-92E5-09BBD5E016B5}"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4E4-428D-A787-37DA0D21B13D}"/>
                </c:ext>
              </c:extLst>
            </c:dLbl>
            <c:dLbl>
              <c:idx val="9"/>
              <c:tx>
                <c:rich>
                  <a:bodyPr/>
                  <a:lstStyle/>
                  <a:p>
                    <a:fld id="{0F10D878-50A6-4475-B094-00BEF46BFCE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4E4-428D-A787-37DA0D21B13D}"/>
                </c:ext>
              </c:extLst>
            </c:dLbl>
            <c:dLbl>
              <c:idx val="10"/>
              <c:tx>
                <c:rich>
                  <a:bodyPr/>
                  <a:lstStyle/>
                  <a:p>
                    <a:fld id="{7E53FE40-E51A-4358-8DF0-1144E10889B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4E4-428D-A787-37DA0D21B13D}"/>
                </c:ext>
              </c:extLst>
            </c:dLbl>
            <c:dLbl>
              <c:idx val="11"/>
              <c:tx>
                <c:rich>
                  <a:bodyPr/>
                  <a:lstStyle/>
                  <a:p>
                    <a:fld id="{9BE48BEF-E569-4304-ACF4-B053563DFC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4E4-428D-A787-37DA0D21B13D}"/>
                </c:ext>
              </c:extLst>
            </c:dLbl>
            <c:dLbl>
              <c:idx val="12"/>
              <c:layout>
                <c:manualLayout>
                  <c:x val="-7.9559802879123551E-2"/>
                  <c:y val="2.150572490137968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0090580F-7BC0-4169-A733-61B8D4C5E07F}"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E4E4-428D-A787-37DA0D21B13D}"/>
                </c:ext>
              </c:extLst>
            </c:dLbl>
            <c:dLbl>
              <c:idx val="13"/>
              <c:layout>
                <c:manualLayout>
                  <c:x val="-1.4310817617102305E-2"/>
                  <c:y val="6.4517174704139035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C2D7F73F-F88F-49B4-9267-3607E70986C9}"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4E4-428D-A787-37DA0D21B13D}"/>
                </c:ext>
              </c:extLst>
            </c:dLbl>
            <c:dLbl>
              <c:idx val="14"/>
              <c:tx>
                <c:rich>
                  <a:bodyPr/>
                  <a:lstStyle/>
                  <a:p>
                    <a:fld id="{D9392548-D9FA-45C5-B196-B41E9151A3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4E4-428D-A787-37DA0D21B13D}"/>
                </c:ext>
              </c:extLst>
            </c:dLbl>
            <c:dLbl>
              <c:idx val="15"/>
              <c:tx>
                <c:rich>
                  <a:bodyPr/>
                  <a:lstStyle/>
                  <a:p>
                    <a:fld id="{EE935EDC-EDA0-4629-89CF-34FC04DC55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4E4-428D-A787-37DA0D21B13D}"/>
                </c:ext>
              </c:extLst>
            </c:dLbl>
            <c:dLbl>
              <c:idx val="16"/>
              <c:tx>
                <c:rich>
                  <a:bodyPr/>
                  <a:lstStyle/>
                  <a:p>
                    <a:fld id="{BA5A7A12-3FB2-4143-98B6-7DBF44AEA05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4E4-428D-A787-37DA0D21B13D}"/>
                </c:ext>
              </c:extLst>
            </c:dLbl>
            <c:dLbl>
              <c:idx val="17"/>
              <c:tx>
                <c:rich>
                  <a:bodyPr/>
                  <a:lstStyle/>
                  <a:p>
                    <a:fld id="{E0360005-9654-4602-BB5B-E20F2EB46EB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4E4-428D-A787-37DA0D21B13D}"/>
                </c:ext>
              </c:extLst>
            </c:dLbl>
            <c:dLbl>
              <c:idx val="18"/>
              <c:tx>
                <c:rich>
                  <a:bodyPr/>
                  <a:lstStyle/>
                  <a:p>
                    <a:fld id="{969D03BF-79AC-4AFE-B3B3-AF361B24AB5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4E4-428D-A787-37DA0D21B13D}"/>
                </c:ext>
              </c:extLst>
            </c:dLbl>
            <c:dLbl>
              <c:idx val="19"/>
              <c:tx>
                <c:rich>
                  <a:bodyPr/>
                  <a:lstStyle/>
                  <a:p>
                    <a:fld id="{59A29EE3-864C-4375-9A19-DD682407178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4E4-428D-A787-37DA0D21B13D}"/>
                </c:ext>
              </c:extLst>
            </c:dLbl>
            <c:dLbl>
              <c:idx val="20"/>
              <c:tx>
                <c:rich>
                  <a:bodyPr/>
                  <a:lstStyle/>
                  <a:p>
                    <a:fld id="{423E52B9-C204-47CF-B72C-995F8F810EE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4E4-428D-A787-37DA0D21B13D}"/>
                </c:ext>
              </c:extLst>
            </c:dLbl>
            <c:dLbl>
              <c:idx val="21"/>
              <c:tx>
                <c:rich>
                  <a:bodyPr/>
                  <a:lstStyle/>
                  <a:p>
                    <a:fld id="{5457521E-2CF0-4658-A9CB-079BF052968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4E4-428D-A787-37DA0D21B13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0.68</c:v>
                </c:pt>
                <c:pt idx="1">
                  <c:v>0.81</c:v>
                </c:pt>
                <c:pt idx="2">
                  <c:v>0.69</c:v>
                </c:pt>
                <c:pt idx="3">
                  <c:v>0.79</c:v>
                </c:pt>
                <c:pt idx="4">
                  <c:v>0.65</c:v>
                </c:pt>
                <c:pt idx="5">
                  <c:v>0.78</c:v>
                </c:pt>
                <c:pt idx="6">
                  <c:v>0.67</c:v>
                </c:pt>
                <c:pt idx="7">
                  <c:v>0.67</c:v>
                </c:pt>
                <c:pt idx="8">
                  <c:v>0.66</c:v>
                </c:pt>
                <c:pt idx="9">
                  <c:v>0.67</c:v>
                </c:pt>
                <c:pt idx="10">
                  <c:v>0.72</c:v>
                </c:pt>
                <c:pt idx="11">
                  <c:v>0.63</c:v>
                </c:pt>
                <c:pt idx="12">
                  <c:v>0.62</c:v>
                </c:pt>
                <c:pt idx="13">
                  <c:v>0.63</c:v>
                </c:pt>
                <c:pt idx="14">
                  <c:v>0.54</c:v>
                </c:pt>
                <c:pt idx="15">
                  <c:v>0.7</c:v>
                </c:pt>
                <c:pt idx="16">
                  <c:v>0.56999999999999995</c:v>
                </c:pt>
                <c:pt idx="17">
                  <c:v>0.55000000000000004</c:v>
                </c:pt>
                <c:pt idx="18">
                  <c:v>0.52</c:v>
                </c:pt>
                <c:pt idx="19">
                  <c:v>0.44</c:v>
                </c:pt>
                <c:pt idx="20">
                  <c:v>0.61</c:v>
                </c:pt>
                <c:pt idx="21">
                  <c:v>0.68</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6-E4E4-428D-A787-37DA0D21B13D}"/>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1"/>
        <c:axPos val="b"/>
        <c:numFmt formatCode="0%" sourceLinked="1"/>
        <c:majorTickMark val="none"/>
        <c:minorTickMark val="none"/>
        <c:tickLblPos val="none"/>
        <c:crossAx val="1377441184"/>
        <c:crossesAt val="0"/>
        <c:crossBetween val="midCat"/>
      </c:valAx>
      <c:valAx>
        <c:axId val="1377441184"/>
        <c:scaling>
          <c:orientation val="minMax"/>
          <c:max val="1.4"/>
          <c:min val="-1.4"/>
        </c:scaling>
        <c:delete val="1"/>
        <c:axPos val="l"/>
        <c:numFmt formatCode="General" sourceLinked="1"/>
        <c:majorTickMark val="none"/>
        <c:minorTickMark val="none"/>
        <c:tickLblPos val="none"/>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95637806698069E-2"/>
          <c:y val="0"/>
          <c:w val="0.93227604034128075"/>
          <c:h val="0.97027053186317325"/>
        </c:manualLayout>
      </c:layout>
      <c:barChart>
        <c:barDir val="bar"/>
        <c:grouping val="clustered"/>
        <c:varyColors val="0"/>
        <c:ser>
          <c:idx val="2"/>
          <c:order val="0"/>
          <c:tx>
            <c:strRef>
              <c:f>Sheet1!$B$1</c:f>
              <c:strCache>
                <c:ptCount val="1"/>
                <c:pt idx="0">
                  <c:v>Flashy Tech Adopters</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Be confident the claim was processed correctly</c:v>
                </c:pt>
                <c:pt idx="1">
                  <c:v>Be confident I was billed correctly for the care received</c:v>
                </c:pt>
                <c:pt idx="2">
                  <c:v>Find how much is owed and why it is owed for a claim</c:v>
                </c:pt>
                <c:pt idx="3">
                  <c:v>Understand next steps based on outcome of a claim</c:v>
                </c:pt>
                <c:pt idx="4">
                  <c:v>Be confident a claim was successfully submitted</c:v>
                </c:pt>
                <c:pt idx="5">
                  <c:v>Understand the steps and responsibilities in the claims process</c:v>
                </c:pt>
                <c:pt idx="6">
                  <c:v>Correct denials of coverage due to errors</c:v>
                </c:pt>
                <c:pt idx="7">
                  <c:v>Understand info needed to submit/justify a claim</c:v>
                </c:pt>
                <c:pt idx="8">
                  <c:v>Understand the impact  a pending claim will have on plan usage</c:v>
                </c:pt>
                <c:pt idx="9">
                  <c:v>Understand what is needed to appeal denied claim</c:v>
                </c:pt>
                <c:pt idx="10">
                  <c:v>Understand why a claim was denied</c:v>
                </c:pt>
                <c:pt idx="11">
                  <c:v>Access relevant details to understand a claim</c:v>
                </c:pt>
                <c:pt idx="12">
                  <c:v>Access expert support when needed</c:v>
                </c:pt>
                <c:pt idx="13">
                  <c:v>Understand the steps and responsibilities in the appeals process</c:v>
                </c:pt>
                <c:pt idx="14">
                  <c:v>Understand options to ease burden of my portion </c:v>
                </c:pt>
                <c:pt idx="15">
                  <c:v>See current outstanding payments owed to a provider</c:v>
                </c:pt>
                <c:pt idx="16">
                  <c:v>Understand the current status of a claim</c:v>
                </c:pt>
                <c:pt idx="17">
                  <c:v>Find a specific claim</c:v>
                </c:pt>
                <c:pt idx="18">
                  <c:v>Understand technical terms when reviewing claims</c:v>
                </c:pt>
                <c:pt idx="19">
                  <c:v>Predict how much I might spend this year based on last year's usage </c:v>
                </c:pt>
                <c:pt idx="20">
                  <c:v>Start filling out a claim and finish it later without repeating work</c:v>
                </c:pt>
                <c:pt idx="21">
                  <c:v>Find where to start a claim</c:v>
                </c:pt>
                <c:pt idx="22">
                  <c:v>Save/share EOB document for a claim</c:v>
                </c:pt>
                <c:pt idx="23">
                  <c:v>Understand how long the claims process takes</c:v>
                </c:pt>
              </c:strCache>
            </c:strRef>
          </c:cat>
          <c: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val>
          <c:extLst>
            <c:ext xmlns:c16="http://schemas.microsoft.com/office/drawing/2014/chart" uri="{C3380CC4-5D6E-409C-BE32-E72D297353CC}">
              <c16:uniqueId val="{00000000-BBAF-4B7F-BA5A-B3370961B530}"/>
            </c:ext>
          </c:extLst>
        </c:ser>
        <c:dLbls>
          <c:showLegendKey val="0"/>
          <c:showVal val="0"/>
          <c:showCatName val="0"/>
          <c:showSerName val="0"/>
          <c:showPercent val="0"/>
          <c:showBubbleSize val="0"/>
        </c:dLbls>
        <c:gapWidth val="46"/>
        <c:axId val="-467575600"/>
        <c:axId val="-467568528"/>
      </c:barChart>
      <c:catAx>
        <c:axId val="-467575600"/>
        <c:scaling>
          <c:orientation val="maxMin"/>
        </c:scaling>
        <c:delete val="1"/>
        <c:axPos val="l"/>
        <c:numFmt formatCode="General" sourceLinked="1"/>
        <c:majorTickMark val="none"/>
        <c:minorTickMark val="none"/>
        <c:tickLblPos val="low"/>
        <c:crossAx val="-467568528"/>
        <c:crosses val="autoZero"/>
        <c:auto val="1"/>
        <c:lblAlgn val="ctr"/>
        <c:lblOffset val="100"/>
        <c:tickLblSkip val="1"/>
        <c:noMultiLvlLbl val="0"/>
      </c:catAx>
      <c:valAx>
        <c:axId val="-467568528"/>
        <c:scaling>
          <c:orientation val="minMax"/>
        </c:scaling>
        <c:delete val="1"/>
        <c:axPos val="t"/>
        <c:numFmt formatCode="General" sourceLinked="1"/>
        <c:majorTickMark val="none"/>
        <c:minorTickMark val="none"/>
        <c:tickLblPos val="nextTo"/>
        <c:crossAx val="-46757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8" name="Shape 92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929" name="Shape 929"/>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228600" latinLnBrk="0">
      <a:lnSpc>
        <a:spcPct val="117999"/>
      </a:lnSpc>
      <a:defRPr sz="1100" b="0" i="0">
        <a:solidFill>
          <a:schemeClr val="accent1">
            <a:lumOff val="-20000"/>
          </a:schemeClr>
        </a:solidFill>
        <a:latin typeface="Haas Grot Disp 55 Roman" panose="020D0504030502050203" pitchFamily="34" charset="77"/>
        <a:ea typeface="Haas Grot Disp 55 Roman" panose="020D0504030502050203" pitchFamily="34" charset="77"/>
        <a:cs typeface="Arial" panose="020B0604020202020204" pitchFamily="34" charset="0"/>
        <a:sym typeface="Haas Grot Disp 55 Roman"/>
      </a:defRPr>
    </a:lvl1pPr>
    <a:lvl2pPr indent="1143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2pPr>
    <a:lvl3pPr indent="2286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3pPr>
    <a:lvl4pPr indent="3429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4pPr>
    <a:lvl5pPr indent="4572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5pPr>
    <a:lvl6pPr indent="5715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6pPr>
    <a:lvl7pPr indent="6858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7pPr>
    <a:lvl8pPr indent="8001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8pPr>
    <a:lvl9pPr indent="9144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308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26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483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endParaRPr lang="en-US" dirty="0"/>
          </a:p>
        </p:txBody>
      </p:sp>
    </p:spTree>
    <p:extLst>
      <p:ext uri="{BB962C8B-B14F-4D97-AF65-F5344CB8AC3E}">
        <p14:creationId xmlns:p14="http://schemas.microsoft.com/office/powerpoint/2010/main" val="981864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r>
              <a:rPr lang="en-US" dirty="0"/>
              <a:t>Satisfaction Scores: Based on top two box scores from satisfaction question, charted regardless of channel</a:t>
            </a:r>
          </a:p>
        </p:txBody>
      </p:sp>
    </p:spTree>
    <p:extLst>
      <p:ext uri="{BB962C8B-B14F-4D97-AF65-F5344CB8AC3E}">
        <p14:creationId xmlns:p14="http://schemas.microsoft.com/office/powerpoint/2010/main" val="317063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26995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426692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333600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839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endParaRPr lang="en-US" dirty="0"/>
          </a:p>
        </p:txBody>
      </p:sp>
    </p:spTree>
    <p:extLst>
      <p:ext uri="{BB962C8B-B14F-4D97-AF65-F5344CB8AC3E}">
        <p14:creationId xmlns:p14="http://schemas.microsoft.com/office/powerpoint/2010/main" val="2057618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58226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5997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287125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994465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467690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endParaRPr lang="en-US" dirty="0"/>
          </a:p>
        </p:txBody>
      </p:sp>
    </p:spTree>
    <p:extLst>
      <p:ext uri="{BB962C8B-B14F-4D97-AF65-F5344CB8AC3E}">
        <p14:creationId xmlns:p14="http://schemas.microsoft.com/office/powerpoint/2010/main" val="4014417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3005180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328562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1676554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2513127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6883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by channel</a:t>
            </a:r>
          </a:p>
          <a:p>
            <a:endParaRPr lang="en-US" dirty="0"/>
          </a:p>
        </p:txBody>
      </p:sp>
    </p:spTree>
    <p:extLst>
      <p:ext uri="{BB962C8B-B14F-4D97-AF65-F5344CB8AC3E}">
        <p14:creationId xmlns:p14="http://schemas.microsoft.com/office/powerpoint/2010/main" val="273047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6778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by channel</a:t>
            </a:r>
          </a:p>
          <a:p>
            <a:endParaRPr lang="en-US" dirty="0"/>
          </a:p>
        </p:txBody>
      </p:sp>
    </p:spTree>
    <p:extLst>
      <p:ext uri="{BB962C8B-B14F-4D97-AF65-F5344CB8AC3E}">
        <p14:creationId xmlns:p14="http://schemas.microsoft.com/office/powerpoint/2010/main" val="2711046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6778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2752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7376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a:p>
            <a:endParaRPr lang="en-US" dirty="0"/>
          </a:p>
        </p:txBody>
      </p:sp>
    </p:spTree>
    <p:extLst>
      <p:ext uri="{BB962C8B-B14F-4D97-AF65-F5344CB8AC3E}">
        <p14:creationId xmlns:p14="http://schemas.microsoft.com/office/powerpoint/2010/main" val="1040404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a:p>
            <a:endParaRPr lang="en-US" dirty="0"/>
          </a:p>
        </p:txBody>
      </p:sp>
    </p:spTree>
    <p:extLst>
      <p:ext uri="{BB962C8B-B14F-4D97-AF65-F5344CB8AC3E}">
        <p14:creationId xmlns:p14="http://schemas.microsoft.com/office/powerpoint/2010/main" val="814458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52298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4253891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135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a:p>
            <a:endParaRPr lang="en-US" dirty="0"/>
          </a:p>
        </p:txBody>
      </p:sp>
    </p:spTree>
    <p:extLst>
      <p:ext uri="{BB962C8B-B14F-4D97-AF65-F5344CB8AC3E}">
        <p14:creationId xmlns:p14="http://schemas.microsoft.com/office/powerpoint/2010/main" val="173727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2314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a:p>
            <a:endParaRPr lang="en-US" dirty="0"/>
          </a:p>
        </p:txBody>
      </p:sp>
    </p:spTree>
    <p:extLst>
      <p:ext uri="{BB962C8B-B14F-4D97-AF65-F5344CB8AC3E}">
        <p14:creationId xmlns:p14="http://schemas.microsoft.com/office/powerpoint/2010/main" val="1263681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2708161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449521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4403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p:txBody>
      </p:sp>
    </p:spTree>
    <p:extLst>
      <p:ext uri="{BB962C8B-B14F-4D97-AF65-F5344CB8AC3E}">
        <p14:creationId xmlns:p14="http://schemas.microsoft.com/office/powerpoint/2010/main" val="20074747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p:txBody>
      </p:sp>
    </p:spTree>
    <p:extLst>
      <p:ext uri="{BB962C8B-B14F-4D97-AF65-F5344CB8AC3E}">
        <p14:creationId xmlns:p14="http://schemas.microsoft.com/office/powerpoint/2010/main" val="330077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2751389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358550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400" b="0" i="0" u="none" strike="noStrike" kern="0" cap="none" spc="0" normalizeH="0" baseline="0" noProof="0" dirty="0">
                <a:ln>
                  <a:noFill/>
                </a:ln>
                <a:solidFill>
                  <a:srgbClr val="0076C1"/>
                </a:solidFill>
                <a:effectLst/>
                <a:uLnTx/>
                <a:uFillTx/>
                <a:latin typeface="Haas Grot Disp 75 Bold" panose="020D0504030502050203" pitchFamily="34" charset="77"/>
                <a:cs typeface="Arial" panose="020B0604020202020204" pitchFamily="34" charset="0"/>
                <a:sym typeface="Haas Grot Disp 75 Bold"/>
              </a:rPr>
              <a:t>All of the CSOs identified and tested are important to members</a:t>
            </a:r>
            <a:endParaRPr kumimoji="0" lang="en-US" sz="11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endParaRPr lang="en-US" dirty="0">
              <a:latin typeface="Haas Grot Disp 55 Roman" panose="020D0504030502050203" pitchFamily="34" charset="0"/>
              <a:ea typeface="+mn-ea"/>
              <a:cs typeface="+mn-cs"/>
              <a:sym typeface="Haas Grot Disp 75 Bold"/>
            </a:endParaRPr>
          </a:p>
          <a:p>
            <a:r>
              <a:rPr kumimoji="0" lang="en-US" sz="11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The CSOs are all elements of various health insurance journeys that members experience and this study focused on prioritizing which CSOs will have the biggest impact on the most members.</a:t>
            </a:r>
          </a:p>
          <a:p>
            <a:endParaRPr kumimoji="0" lang="en-US" sz="11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r>
              <a:rPr lang="en-US" dirty="0">
                <a:latin typeface="Haas Grot Disp 55 Roman" panose="020D0504030502050203" pitchFamily="34" charset="0"/>
              </a:rPr>
              <a:t>Some of the CSO tasks may not exist currently (i.e. </a:t>
            </a:r>
            <a:r>
              <a:rPr kumimoji="0" lang="en-US" sz="11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correct denials of coverage due to errors) but were included as part of the member’s journey in the full Claims process.</a:t>
            </a:r>
          </a:p>
          <a:p>
            <a:endParaRPr lang="en-US" dirty="0"/>
          </a:p>
        </p:txBody>
      </p:sp>
    </p:spTree>
    <p:extLst>
      <p:ext uri="{BB962C8B-B14F-4D97-AF65-F5344CB8AC3E}">
        <p14:creationId xmlns:p14="http://schemas.microsoft.com/office/powerpoint/2010/main" val="37869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044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727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124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3142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
        <p:nvSpPr>
          <p:cNvPr id="6" name="First section">
            <a:extLst>
              <a:ext uri="{FF2B5EF4-FFF2-40B4-BE49-F238E27FC236}">
                <a16:creationId xmlns:a16="http://schemas.microsoft.com/office/drawing/2014/main" id="{3F6E450C-0525-834A-BDE3-E4ADB275918E}"/>
              </a:ext>
            </a:extLst>
          </p:cNvPr>
          <p:cNvSpPr txBox="1">
            <a:spLocks noGrp="1"/>
          </p:cNvSpPr>
          <p:nvPr>
            <p:ph type="body" sz="quarter" idx="38" hasCustomPrompt="1"/>
          </p:nvPr>
        </p:nvSpPr>
        <p:spPr>
          <a:xfrm>
            <a:off x="1018116" y="4396269"/>
            <a:ext cx="10145184" cy="1015663"/>
          </a:xfrm>
          <a:prstGeom prst="rect">
            <a:avLst/>
          </a:prstGeom>
        </p:spPr>
        <p:txBody>
          <a:bodyPr wrap="square" numCol="1" spcCol="38100" anchor="b">
            <a:spAutoFit/>
          </a:bodyPr>
          <a:lstStyle>
            <a:lvl1pPr marL="0" indent="0">
              <a:spcBef>
                <a:spcPts val="0"/>
              </a:spcBef>
              <a:buClrTx/>
              <a:buSzTx/>
              <a:buNone/>
              <a:defRPr sz="6000" b="0" i="0">
                <a:solidFill>
                  <a:schemeClr val="bg1"/>
                </a:solidFill>
                <a:latin typeface="Haas Grot Disp 75 Bold" panose="020D0504030502050203" pitchFamily="34" charset="77"/>
              </a:defRPr>
            </a:lvl1pPr>
          </a:lstStyle>
          <a:p>
            <a:r>
              <a:rPr lang="en-US" dirty="0"/>
              <a:t>Presentation Title</a:t>
            </a:r>
            <a:endParaRPr dirty="0"/>
          </a:p>
        </p:txBody>
      </p:sp>
      <p:pic>
        <p:nvPicPr>
          <p:cNvPr id="7" name="Picture 6">
            <a:extLst>
              <a:ext uri="{FF2B5EF4-FFF2-40B4-BE49-F238E27FC236}">
                <a16:creationId xmlns:a16="http://schemas.microsoft.com/office/drawing/2014/main" id="{DD3807A9-713F-5E49-A258-57E16915A562}"/>
              </a:ext>
            </a:extLst>
          </p:cNvPr>
          <p:cNvPicPr>
            <a:picLocks noChangeAspect="1"/>
          </p:cNvPicPr>
          <p:nvPr userDrawn="1"/>
        </p:nvPicPr>
        <p:blipFill>
          <a:blip r:embed="rId2"/>
          <a:stretch>
            <a:fillRect/>
          </a:stretch>
        </p:blipFill>
        <p:spPr>
          <a:xfrm>
            <a:off x="976553" y="433347"/>
            <a:ext cx="1765101" cy="948645"/>
          </a:xfrm>
          <a:prstGeom prst="rect">
            <a:avLst/>
          </a:prstGeom>
        </p:spPr>
      </p:pic>
      <p:sp>
        <p:nvSpPr>
          <p:cNvPr id="8" name="First section">
            <a:extLst>
              <a:ext uri="{FF2B5EF4-FFF2-40B4-BE49-F238E27FC236}">
                <a16:creationId xmlns:a16="http://schemas.microsoft.com/office/drawing/2014/main" id="{E39F4FBF-B353-7F4D-BE9D-BF3C9F766378}"/>
              </a:ext>
            </a:extLst>
          </p:cNvPr>
          <p:cNvSpPr txBox="1">
            <a:spLocks noGrp="1"/>
          </p:cNvSpPr>
          <p:nvPr>
            <p:ph type="body" sz="quarter" idx="37" hasCustomPrompt="1"/>
          </p:nvPr>
        </p:nvSpPr>
        <p:spPr>
          <a:xfrm>
            <a:off x="1009650" y="5846118"/>
            <a:ext cx="2521790" cy="276999"/>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Disp 65 Medium" panose="020D0504030502050203" pitchFamily="34" charset="77"/>
              </a:defRPr>
            </a:lvl1pPr>
          </a:lstStyle>
          <a:p>
            <a:r>
              <a:rPr lang="en-US" dirty="0"/>
              <a:t>Month Day, 2024</a:t>
            </a:r>
            <a:endParaRPr dirty="0"/>
          </a:p>
        </p:txBody>
      </p:sp>
      <p:sp>
        <p:nvSpPr>
          <p:cNvPr id="9" name="First section">
            <a:extLst>
              <a:ext uri="{FF2B5EF4-FFF2-40B4-BE49-F238E27FC236}">
                <a16:creationId xmlns:a16="http://schemas.microsoft.com/office/drawing/2014/main" id="{D643FAF7-63C0-2549-8879-74F100866233}"/>
              </a:ext>
            </a:extLst>
          </p:cNvPr>
          <p:cNvSpPr txBox="1">
            <a:spLocks noGrp="1"/>
          </p:cNvSpPr>
          <p:nvPr>
            <p:ph type="body" sz="quarter" idx="39" hasCustomPrompt="1"/>
          </p:nvPr>
        </p:nvSpPr>
        <p:spPr>
          <a:xfrm>
            <a:off x="1018116" y="3419523"/>
            <a:ext cx="10145184" cy="1015663"/>
          </a:xfrm>
          <a:prstGeom prst="rect">
            <a:avLst/>
          </a:prstGeom>
        </p:spPr>
        <p:txBody>
          <a:bodyPr wrap="square" numCol="1" spcCol="38100" anchor="b">
            <a:spAutoFit/>
          </a:bodyPr>
          <a:lstStyle>
            <a:lvl1pPr marL="0" indent="0">
              <a:spcBef>
                <a:spcPts val="0"/>
              </a:spcBef>
              <a:buClrTx/>
              <a:buSzTx/>
              <a:buNone/>
              <a:defRPr sz="6000" b="0" i="0">
                <a:solidFill>
                  <a:schemeClr val="accent1"/>
                </a:solidFill>
                <a:latin typeface="Haas Grot Disp 75 Bold" panose="020D0504030502050203" pitchFamily="34" charset="77"/>
              </a:defRPr>
            </a:lvl1pPr>
          </a:lstStyle>
          <a:p>
            <a:r>
              <a:rPr lang="en-US" dirty="0"/>
              <a:t>Project Description</a:t>
            </a:r>
            <a:endParaRPr dirty="0"/>
          </a:p>
        </p:txBody>
      </p:sp>
      <p:pic>
        <p:nvPicPr>
          <p:cNvPr id="10" name="Picture 9">
            <a:extLst>
              <a:ext uri="{FF2B5EF4-FFF2-40B4-BE49-F238E27FC236}">
                <a16:creationId xmlns:a16="http://schemas.microsoft.com/office/drawing/2014/main" id="{744AEC0D-E172-3948-BDDD-30EB95BB7287}"/>
              </a:ext>
            </a:extLst>
          </p:cNvPr>
          <p:cNvPicPr>
            <a:picLocks noChangeAspect="1"/>
          </p:cNvPicPr>
          <p:nvPr userDrawn="1"/>
        </p:nvPicPr>
        <p:blipFill>
          <a:blip r:embed="rId3"/>
          <a:stretch>
            <a:fillRect/>
          </a:stretch>
        </p:blipFill>
        <p:spPr>
          <a:xfrm>
            <a:off x="10121900" y="5726584"/>
            <a:ext cx="1041400" cy="469900"/>
          </a:xfrm>
          <a:prstGeom prst="rect">
            <a:avLst/>
          </a:prstGeom>
        </p:spPr>
      </p:pic>
    </p:spTree>
    <p:extLst>
      <p:ext uri="{BB962C8B-B14F-4D97-AF65-F5344CB8AC3E}">
        <p14:creationId xmlns:p14="http://schemas.microsoft.com/office/powerpoint/2010/main" val="44087279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aragraph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6" y="2406699"/>
            <a:ext cx="4805741" cy="830997"/>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This is a short insight</a:t>
            </a:r>
          </a:p>
          <a:p>
            <a:endParaRPr lang="en-US" dirty="0"/>
          </a:p>
        </p:txBody>
      </p:sp>
      <p:sp>
        <p:nvSpPr>
          <p:cNvPr id="15" name="First section">
            <a:extLst>
              <a:ext uri="{FF2B5EF4-FFF2-40B4-BE49-F238E27FC236}">
                <a16:creationId xmlns:a16="http://schemas.microsoft.com/office/drawing/2014/main" id="{1B05C8DB-C2ED-3448-B989-DAD4A231CED8}"/>
              </a:ext>
            </a:extLst>
          </p:cNvPr>
          <p:cNvSpPr txBox="1">
            <a:spLocks noGrp="1"/>
          </p:cNvSpPr>
          <p:nvPr>
            <p:ph type="body" sz="quarter" idx="46" hasCustomPrompt="1"/>
          </p:nvPr>
        </p:nvSpPr>
        <p:spPr>
          <a:xfrm>
            <a:off x="1018117" y="2846766"/>
            <a:ext cx="4805741" cy="1015663"/>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p:txBody>
      </p:sp>
      <p:sp>
        <p:nvSpPr>
          <p:cNvPr id="16" name="First section">
            <a:extLst>
              <a:ext uri="{FF2B5EF4-FFF2-40B4-BE49-F238E27FC236}">
                <a16:creationId xmlns:a16="http://schemas.microsoft.com/office/drawing/2014/main" id="{A8E59F94-EE55-7045-8B4B-EA59D68151C6}"/>
              </a:ext>
            </a:extLst>
          </p:cNvPr>
          <p:cNvSpPr txBox="1">
            <a:spLocks noGrp="1"/>
          </p:cNvSpPr>
          <p:nvPr>
            <p:ph type="body" sz="quarter" idx="47" hasCustomPrompt="1"/>
          </p:nvPr>
        </p:nvSpPr>
        <p:spPr>
          <a:xfrm>
            <a:off x="6090859" y="2406699"/>
            <a:ext cx="4805741" cy="830997"/>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short insight</a:t>
            </a:r>
          </a:p>
          <a:p>
            <a:endParaRPr dirty="0"/>
          </a:p>
        </p:txBody>
      </p:sp>
      <p:sp>
        <p:nvSpPr>
          <p:cNvPr id="17" name="First section">
            <a:extLst>
              <a:ext uri="{FF2B5EF4-FFF2-40B4-BE49-F238E27FC236}">
                <a16:creationId xmlns:a16="http://schemas.microsoft.com/office/drawing/2014/main" id="{FB456EC8-4AB1-7E42-AB20-E7FE172E0664}"/>
              </a:ext>
            </a:extLst>
          </p:cNvPr>
          <p:cNvSpPr txBox="1">
            <a:spLocks noGrp="1"/>
          </p:cNvSpPr>
          <p:nvPr>
            <p:ph type="body" sz="quarter" idx="48" hasCustomPrompt="1"/>
          </p:nvPr>
        </p:nvSpPr>
        <p:spPr>
          <a:xfrm>
            <a:off x="6090859" y="2846766"/>
            <a:ext cx="4805741" cy="1015663"/>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p:txBody>
      </p:sp>
      <p:sp>
        <p:nvSpPr>
          <p:cNvPr id="9" name="Blink UX - Confidential">
            <a:extLst>
              <a:ext uri="{FF2B5EF4-FFF2-40B4-BE49-F238E27FC236}">
                <a16:creationId xmlns:a16="http://schemas.microsoft.com/office/drawing/2014/main" id="{81999B3C-8589-374D-A9A2-04F42FCF8C35}"/>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205769343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aragraph Intr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3153834"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01</a:t>
            </a:r>
            <a:endParaRPr dirty="0"/>
          </a:p>
        </p:txBody>
      </p:sp>
      <p:sp>
        <p:nvSpPr>
          <p:cNvPr id="15" name="First section">
            <a:extLst>
              <a:ext uri="{FF2B5EF4-FFF2-40B4-BE49-F238E27FC236}">
                <a16:creationId xmlns:a16="http://schemas.microsoft.com/office/drawing/2014/main" id="{1B05C8DB-C2ED-3448-B989-DAD4A231CED8}"/>
              </a:ext>
            </a:extLst>
          </p:cNvPr>
          <p:cNvSpPr txBox="1">
            <a:spLocks noGrp="1"/>
          </p:cNvSpPr>
          <p:nvPr>
            <p:ph type="body" sz="quarter" idx="46" hasCustomPrompt="1"/>
          </p:nvPr>
        </p:nvSpPr>
        <p:spPr>
          <a:xfrm>
            <a:off x="1018117" y="2846766"/>
            <a:ext cx="3153834" cy="1323439"/>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6" name="First section">
            <a:extLst>
              <a:ext uri="{FF2B5EF4-FFF2-40B4-BE49-F238E27FC236}">
                <a16:creationId xmlns:a16="http://schemas.microsoft.com/office/drawing/2014/main" id="{A8E59F94-EE55-7045-8B4B-EA59D68151C6}"/>
              </a:ext>
            </a:extLst>
          </p:cNvPr>
          <p:cNvSpPr txBox="1">
            <a:spLocks noGrp="1"/>
          </p:cNvSpPr>
          <p:nvPr>
            <p:ph type="body" sz="quarter" idx="47" hasCustomPrompt="1"/>
          </p:nvPr>
        </p:nvSpPr>
        <p:spPr>
          <a:xfrm>
            <a:off x="4495800" y="2406699"/>
            <a:ext cx="3153834"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02</a:t>
            </a:r>
            <a:endParaRPr dirty="0"/>
          </a:p>
        </p:txBody>
      </p:sp>
      <p:sp>
        <p:nvSpPr>
          <p:cNvPr id="17" name="First section">
            <a:extLst>
              <a:ext uri="{FF2B5EF4-FFF2-40B4-BE49-F238E27FC236}">
                <a16:creationId xmlns:a16="http://schemas.microsoft.com/office/drawing/2014/main" id="{FB456EC8-4AB1-7E42-AB20-E7FE172E0664}"/>
              </a:ext>
            </a:extLst>
          </p:cNvPr>
          <p:cNvSpPr txBox="1">
            <a:spLocks noGrp="1"/>
          </p:cNvSpPr>
          <p:nvPr>
            <p:ph type="body" sz="quarter" idx="48" hasCustomPrompt="1"/>
          </p:nvPr>
        </p:nvSpPr>
        <p:spPr>
          <a:xfrm>
            <a:off x="4495800" y="2846766"/>
            <a:ext cx="3162300" cy="1323439"/>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9" name="First section">
            <a:extLst>
              <a:ext uri="{FF2B5EF4-FFF2-40B4-BE49-F238E27FC236}">
                <a16:creationId xmlns:a16="http://schemas.microsoft.com/office/drawing/2014/main" id="{E3414ACC-4633-154B-B6C3-438C33210825}"/>
              </a:ext>
            </a:extLst>
          </p:cNvPr>
          <p:cNvSpPr txBox="1">
            <a:spLocks noGrp="1"/>
          </p:cNvSpPr>
          <p:nvPr>
            <p:ph type="body" sz="quarter" idx="49" hasCustomPrompt="1"/>
          </p:nvPr>
        </p:nvSpPr>
        <p:spPr>
          <a:xfrm>
            <a:off x="7979228" y="2406699"/>
            <a:ext cx="3186103"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03</a:t>
            </a:r>
            <a:endParaRPr dirty="0"/>
          </a:p>
        </p:txBody>
      </p:sp>
      <p:sp>
        <p:nvSpPr>
          <p:cNvPr id="10" name="First section">
            <a:extLst>
              <a:ext uri="{FF2B5EF4-FFF2-40B4-BE49-F238E27FC236}">
                <a16:creationId xmlns:a16="http://schemas.microsoft.com/office/drawing/2014/main" id="{ECE9C024-2C2A-334F-A2E9-82FDB43A77A5}"/>
              </a:ext>
            </a:extLst>
          </p:cNvPr>
          <p:cNvSpPr txBox="1">
            <a:spLocks noGrp="1"/>
          </p:cNvSpPr>
          <p:nvPr>
            <p:ph type="body" sz="quarter" idx="50" hasCustomPrompt="1"/>
          </p:nvPr>
        </p:nvSpPr>
        <p:spPr>
          <a:xfrm>
            <a:off x="7979229" y="2846766"/>
            <a:ext cx="3194655" cy="1323439"/>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1" name="Blink UX - Confidential">
            <a:extLst>
              <a:ext uri="{FF2B5EF4-FFF2-40B4-BE49-F238E27FC236}">
                <a16:creationId xmlns:a16="http://schemas.microsoft.com/office/drawing/2014/main" id="{D906840E-84E6-0546-8E9C-9D15D760AA9F}"/>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58507302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aragraph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3153834"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This is a short insight</a:t>
            </a:r>
            <a:endParaRPr dirty="0"/>
          </a:p>
        </p:txBody>
      </p:sp>
      <p:sp>
        <p:nvSpPr>
          <p:cNvPr id="15" name="First section">
            <a:extLst>
              <a:ext uri="{FF2B5EF4-FFF2-40B4-BE49-F238E27FC236}">
                <a16:creationId xmlns:a16="http://schemas.microsoft.com/office/drawing/2014/main" id="{1B05C8DB-C2ED-3448-B989-DAD4A231CED8}"/>
              </a:ext>
            </a:extLst>
          </p:cNvPr>
          <p:cNvSpPr txBox="1">
            <a:spLocks noGrp="1"/>
          </p:cNvSpPr>
          <p:nvPr>
            <p:ph type="body" sz="quarter" idx="46" hasCustomPrompt="1"/>
          </p:nvPr>
        </p:nvSpPr>
        <p:spPr>
          <a:xfrm>
            <a:off x="1018117" y="2846766"/>
            <a:ext cx="3153834"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6" name="First section">
            <a:extLst>
              <a:ext uri="{FF2B5EF4-FFF2-40B4-BE49-F238E27FC236}">
                <a16:creationId xmlns:a16="http://schemas.microsoft.com/office/drawing/2014/main" id="{A8E59F94-EE55-7045-8B4B-EA59D68151C6}"/>
              </a:ext>
            </a:extLst>
          </p:cNvPr>
          <p:cNvSpPr txBox="1">
            <a:spLocks noGrp="1"/>
          </p:cNvSpPr>
          <p:nvPr>
            <p:ph type="body" sz="quarter" idx="47" hasCustomPrompt="1"/>
          </p:nvPr>
        </p:nvSpPr>
        <p:spPr>
          <a:xfrm>
            <a:off x="4495800" y="2406699"/>
            <a:ext cx="3153834" cy="830997"/>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short insight</a:t>
            </a:r>
          </a:p>
          <a:p>
            <a:endParaRPr dirty="0"/>
          </a:p>
        </p:txBody>
      </p:sp>
      <p:sp>
        <p:nvSpPr>
          <p:cNvPr id="17" name="First section">
            <a:extLst>
              <a:ext uri="{FF2B5EF4-FFF2-40B4-BE49-F238E27FC236}">
                <a16:creationId xmlns:a16="http://schemas.microsoft.com/office/drawing/2014/main" id="{FB456EC8-4AB1-7E42-AB20-E7FE172E0664}"/>
              </a:ext>
            </a:extLst>
          </p:cNvPr>
          <p:cNvSpPr txBox="1">
            <a:spLocks noGrp="1"/>
          </p:cNvSpPr>
          <p:nvPr>
            <p:ph type="body" sz="quarter" idx="48" hasCustomPrompt="1"/>
          </p:nvPr>
        </p:nvSpPr>
        <p:spPr>
          <a:xfrm>
            <a:off x="4495800" y="2846766"/>
            <a:ext cx="3162300"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9" name="First section">
            <a:extLst>
              <a:ext uri="{FF2B5EF4-FFF2-40B4-BE49-F238E27FC236}">
                <a16:creationId xmlns:a16="http://schemas.microsoft.com/office/drawing/2014/main" id="{E3414ACC-4633-154B-B6C3-438C33210825}"/>
              </a:ext>
            </a:extLst>
          </p:cNvPr>
          <p:cNvSpPr txBox="1">
            <a:spLocks noGrp="1"/>
          </p:cNvSpPr>
          <p:nvPr>
            <p:ph type="body" sz="quarter" idx="49" hasCustomPrompt="1"/>
          </p:nvPr>
        </p:nvSpPr>
        <p:spPr>
          <a:xfrm>
            <a:off x="7979228" y="2406699"/>
            <a:ext cx="3186103"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This is a short insight</a:t>
            </a:r>
          </a:p>
        </p:txBody>
      </p:sp>
      <p:sp>
        <p:nvSpPr>
          <p:cNvPr id="10" name="First section">
            <a:extLst>
              <a:ext uri="{FF2B5EF4-FFF2-40B4-BE49-F238E27FC236}">
                <a16:creationId xmlns:a16="http://schemas.microsoft.com/office/drawing/2014/main" id="{ECE9C024-2C2A-334F-A2E9-82FDB43A77A5}"/>
              </a:ext>
            </a:extLst>
          </p:cNvPr>
          <p:cNvSpPr txBox="1">
            <a:spLocks noGrp="1"/>
          </p:cNvSpPr>
          <p:nvPr>
            <p:ph type="body" sz="quarter" idx="50" hasCustomPrompt="1"/>
          </p:nvPr>
        </p:nvSpPr>
        <p:spPr>
          <a:xfrm>
            <a:off x="7979229" y="2846766"/>
            <a:ext cx="3194655"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1" name="Blink UX - Confidential">
            <a:extLst>
              <a:ext uri="{FF2B5EF4-FFF2-40B4-BE49-F238E27FC236}">
                <a16:creationId xmlns:a16="http://schemas.microsoft.com/office/drawing/2014/main" id="{B9043A00-CE8E-5D45-9025-624922B73C2A}"/>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52932688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1000915"/>
            <a:ext cx="4794856" cy="1938992"/>
          </a:xfrm>
          <a:prstGeom prst="rect">
            <a:avLst/>
          </a:prstGeom>
        </p:spPr>
        <p:txBody>
          <a:bodyPr wrap="square" numCol="1" spcCol="38100" anchor="t" anchorCtr="0">
            <a:spAutoFit/>
          </a:bodyPr>
          <a:lstStyle>
            <a:lvl1pPr marL="0" indent="0">
              <a:spcBef>
                <a:spcPts val="0"/>
              </a:spcBef>
              <a:buClrTx/>
              <a:buSzTx/>
              <a:buNone/>
              <a:defRPr sz="6000" b="0" i="0">
                <a:solidFill>
                  <a:schemeClr val="bg1"/>
                </a:solidFill>
                <a:latin typeface="Haas Grot Disp 75 Bold" panose="020D0504030502050203" pitchFamily="34" charset="77"/>
              </a:defRPr>
            </a:lvl1pPr>
          </a:lstStyle>
          <a:p>
            <a:r>
              <a:rPr lang="en-US" dirty="0"/>
              <a:t>XL </a:t>
            </a:r>
            <a:br>
              <a:rPr lang="en-US" dirty="0"/>
            </a:br>
            <a:r>
              <a:rPr lang="en-US" dirty="0"/>
              <a:t>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6096000" y="1009650"/>
            <a:ext cx="4626429" cy="769441"/>
          </a:xfrm>
          <a:prstGeom prst="rect">
            <a:avLst/>
          </a:prstGeom>
        </p:spPr>
        <p:txBody>
          <a:bodyPr wrap="square" numCol="1" spcCol="38100">
            <a:spAutoFit/>
          </a:bodyPr>
          <a:lstStyle>
            <a:lvl1pPr marL="0" indent="0">
              <a:spcBef>
                <a:spcPts val="0"/>
              </a:spcBef>
              <a:buClrTx/>
              <a:buSzTx/>
              <a:buNone/>
              <a:defRPr sz="4400" b="0" i="0">
                <a:solidFill>
                  <a:schemeClr val="accent1"/>
                </a:solidFill>
                <a:latin typeface="Haas Grot Disp 75 Bold" panose="020D0504030502050203" pitchFamily="34" charset="77"/>
              </a:defRPr>
            </a:lvl1pPr>
          </a:lstStyle>
          <a:p>
            <a:r>
              <a:rPr lang="en-US" dirty="0"/>
              <a:t>56%</a:t>
            </a:r>
            <a:endParaRPr dirty="0"/>
          </a:p>
        </p:txBody>
      </p:sp>
      <p:sp>
        <p:nvSpPr>
          <p:cNvPr id="11" name="First section">
            <a:extLst>
              <a:ext uri="{FF2B5EF4-FFF2-40B4-BE49-F238E27FC236}">
                <a16:creationId xmlns:a16="http://schemas.microsoft.com/office/drawing/2014/main" id="{A112A65B-9B9F-B349-8C24-AACB84D0382F}"/>
              </a:ext>
            </a:extLst>
          </p:cNvPr>
          <p:cNvSpPr txBox="1">
            <a:spLocks noGrp="1"/>
          </p:cNvSpPr>
          <p:nvPr>
            <p:ph type="body" sz="quarter" idx="46" hasCustomPrompt="1"/>
          </p:nvPr>
        </p:nvSpPr>
        <p:spPr>
          <a:xfrm>
            <a:off x="6096000" y="2403022"/>
            <a:ext cx="4626428" cy="769441"/>
          </a:xfrm>
          <a:prstGeom prst="rect">
            <a:avLst/>
          </a:prstGeom>
        </p:spPr>
        <p:txBody>
          <a:bodyPr wrap="square" numCol="1" spcCol="38100">
            <a:spAutoFit/>
          </a:bodyPr>
          <a:lstStyle>
            <a:lvl1pPr marL="0" indent="0">
              <a:spcBef>
                <a:spcPts val="0"/>
              </a:spcBef>
              <a:buClrTx/>
              <a:buSzTx/>
              <a:buNone/>
              <a:defRPr sz="4400" b="0" i="0">
                <a:solidFill>
                  <a:schemeClr val="accent1"/>
                </a:solidFill>
                <a:latin typeface="Haas Grot Disp 75 Bold" panose="020D0504030502050203" pitchFamily="34" charset="77"/>
              </a:defRPr>
            </a:lvl1pPr>
          </a:lstStyle>
          <a:p>
            <a:r>
              <a:rPr lang="en-US" dirty="0"/>
              <a:t>56%</a:t>
            </a:r>
            <a:endParaRPr dirty="0"/>
          </a:p>
        </p:txBody>
      </p:sp>
      <p:sp>
        <p:nvSpPr>
          <p:cNvPr id="12" name="First section">
            <a:extLst>
              <a:ext uri="{FF2B5EF4-FFF2-40B4-BE49-F238E27FC236}">
                <a16:creationId xmlns:a16="http://schemas.microsoft.com/office/drawing/2014/main" id="{08031EB0-5FB4-874C-8778-D02A2F817D9C}"/>
              </a:ext>
            </a:extLst>
          </p:cNvPr>
          <p:cNvSpPr txBox="1">
            <a:spLocks noGrp="1"/>
          </p:cNvSpPr>
          <p:nvPr>
            <p:ph type="body" sz="quarter" idx="47" hasCustomPrompt="1"/>
          </p:nvPr>
        </p:nvSpPr>
        <p:spPr>
          <a:xfrm>
            <a:off x="6096000" y="4242708"/>
            <a:ext cx="4626428" cy="769441"/>
          </a:xfrm>
          <a:prstGeom prst="rect">
            <a:avLst/>
          </a:prstGeom>
        </p:spPr>
        <p:txBody>
          <a:bodyPr wrap="square" numCol="1" spcCol="38100">
            <a:spAutoFit/>
          </a:bodyPr>
          <a:lstStyle>
            <a:lvl1pPr marL="0" indent="0">
              <a:spcBef>
                <a:spcPts val="0"/>
              </a:spcBef>
              <a:buClrTx/>
              <a:buSzTx/>
              <a:buNone/>
              <a:defRPr sz="4400" b="0" i="0">
                <a:solidFill>
                  <a:schemeClr val="accent1"/>
                </a:solidFill>
                <a:latin typeface="Haas Grot Disp 75 Bold" panose="020D0504030502050203" pitchFamily="34" charset="77"/>
              </a:defRPr>
            </a:lvl1pPr>
          </a:lstStyle>
          <a:p>
            <a:r>
              <a:rPr lang="en-US" dirty="0"/>
              <a:t>56%</a:t>
            </a:r>
            <a:endParaRPr dirty="0"/>
          </a:p>
        </p:txBody>
      </p:sp>
      <p:sp>
        <p:nvSpPr>
          <p:cNvPr id="18" name="First section">
            <a:extLst>
              <a:ext uri="{FF2B5EF4-FFF2-40B4-BE49-F238E27FC236}">
                <a16:creationId xmlns:a16="http://schemas.microsoft.com/office/drawing/2014/main" id="{2D421965-D2C0-E84B-860C-8F62A689CFF2}"/>
              </a:ext>
            </a:extLst>
          </p:cNvPr>
          <p:cNvSpPr txBox="1">
            <a:spLocks noGrp="1"/>
          </p:cNvSpPr>
          <p:nvPr>
            <p:ph type="body" sz="quarter" idx="48" hasCustomPrompt="1"/>
          </p:nvPr>
        </p:nvSpPr>
        <p:spPr>
          <a:xfrm>
            <a:off x="6096000" y="1732925"/>
            <a:ext cx="4626429"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Descriptive content of this number</a:t>
            </a:r>
            <a:endParaRPr dirty="0"/>
          </a:p>
        </p:txBody>
      </p:sp>
      <p:sp>
        <p:nvSpPr>
          <p:cNvPr id="19" name="First section">
            <a:extLst>
              <a:ext uri="{FF2B5EF4-FFF2-40B4-BE49-F238E27FC236}">
                <a16:creationId xmlns:a16="http://schemas.microsoft.com/office/drawing/2014/main" id="{E87DE9CC-E315-CB41-89E4-41C8B437A3DD}"/>
              </a:ext>
            </a:extLst>
          </p:cNvPr>
          <p:cNvSpPr txBox="1">
            <a:spLocks noGrp="1"/>
          </p:cNvSpPr>
          <p:nvPr>
            <p:ph type="body" sz="quarter" idx="49" hasCustomPrompt="1"/>
          </p:nvPr>
        </p:nvSpPr>
        <p:spPr>
          <a:xfrm>
            <a:off x="6096000" y="3137182"/>
            <a:ext cx="4626429"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Descriptive content of this number</a:t>
            </a:r>
            <a:endParaRPr dirty="0"/>
          </a:p>
        </p:txBody>
      </p:sp>
      <p:sp>
        <p:nvSpPr>
          <p:cNvPr id="20" name="First section">
            <a:extLst>
              <a:ext uri="{FF2B5EF4-FFF2-40B4-BE49-F238E27FC236}">
                <a16:creationId xmlns:a16="http://schemas.microsoft.com/office/drawing/2014/main" id="{5AB82872-4969-2A42-ABD8-0433A9802165}"/>
              </a:ext>
            </a:extLst>
          </p:cNvPr>
          <p:cNvSpPr txBox="1">
            <a:spLocks noGrp="1"/>
          </p:cNvSpPr>
          <p:nvPr>
            <p:ph type="body" sz="quarter" idx="50" hasCustomPrompt="1"/>
          </p:nvPr>
        </p:nvSpPr>
        <p:spPr>
          <a:xfrm>
            <a:off x="6096000" y="4976868"/>
            <a:ext cx="4626429"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Descriptive content of this number</a:t>
            </a:r>
            <a:endParaRPr dirty="0"/>
          </a:p>
        </p:txBody>
      </p:sp>
      <p:sp>
        <p:nvSpPr>
          <p:cNvPr id="21" name="First section">
            <a:extLst>
              <a:ext uri="{FF2B5EF4-FFF2-40B4-BE49-F238E27FC236}">
                <a16:creationId xmlns:a16="http://schemas.microsoft.com/office/drawing/2014/main" id="{43E51052-2CCD-A048-A422-0BE5F55C0A05}"/>
              </a:ext>
            </a:extLst>
          </p:cNvPr>
          <p:cNvSpPr txBox="1">
            <a:spLocks noGrp="1"/>
          </p:cNvSpPr>
          <p:nvPr>
            <p:ph type="body" sz="quarter" idx="51" hasCustomPrompt="1"/>
          </p:nvPr>
        </p:nvSpPr>
        <p:spPr>
          <a:xfrm>
            <a:off x="1012372" y="3080851"/>
            <a:ext cx="3483429" cy="1569660"/>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a:t>
            </a:r>
            <a:endParaRPr dirty="0"/>
          </a:p>
        </p:txBody>
      </p:sp>
      <p:sp>
        <p:nvSpPr>
          <p:cNvPr id="15" name="Blink UX - Confidential">
            <a:extLst>
              <a:ext uri="{FF2B5EF4-FFF2-40B4-BE49-F238E27FC236}">
                <a16:creationId xmlns:a16="http://schemas.microsoft.com/office/drawing/2014/main" id="{F2A35884-B733-EB4B-A787-5CED8FF19717}"/>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24004136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09650" y="1732925"/>
            <a:ext cx="9146722" cy="2062103"/>
          </a:xfrm>
          <a:prstGeom prst="rect">
            <a:avLst/>
          </a:prstGeom>
        </p:spPr>
        <p:txBody>
          <a:bodyPr wrap="square" numCol="1" spcCol="38100" anchor="t" anchorCtr="0">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Use this slide for quotations. You can use color to emphasize a key word or phrase so that it doesn’t get lost in the jumble of text.</a:t>
            </a:r>
          </a:p>
          <a:p>
            <a:endParaRPr lang="en-US" dirty="0"/>
          </a:p>
        </p:txBody>
      </p:sp>
      <p:sp>
        <p:nvSpPr>
          <p:cNvPr id="20" name="First section">
            <a:extLst>
              <a:ext uri="{FF2B5EF4-FFF2-40B4-BE49-F238E27FC236}">
                <a16:creationId xmlns:a16="http://schemas.microsoft.com/office/drawing/2014/main" id="{5AB82872-4969-2A42-ABD8-0433A9802165}"/>
              </a:ext>
            </a:extLst>
          </p:cNvPr>
          <p:cNvSpPr txBox="1">
            <a:spLocks noGrp="1"/>
          </p:cNvSpPr>
          <p:nvPr>
            <p:ph type="body" sz="quarter" idx="50" hasCustomPrompt="1"/>
          </p:nvPr>
        </p:nvSpPr>
        <p:spPr>
          <a:xfrm>
            <a:off x="1009650" y="4255608"/>
            <a:ext cx="4626429" cy="584775"/>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Text 55 Roman" panose="020D0504030502050203" pitchFamily="34" charset="77"/>
              </a:defRPr>
            </a:lvl1pPr>
          </a:lstStyle>
          <a:p>
            <a:r>
              <a:rPr lang="en-US" dirty="0"/>
              <a:t>P12</a:t>
            </a:r>
          </a:p>
          <a:p>
            <a:r>
              <a:rPr lang="en-US" dirty="0"/>
              <a:t>Description</a:t>
            </a:r>
            <a:endParaRPr dirty="0"/>
          </a:p>
        </p:txBody>
      </p:sp>
      <p:sp>
        <p:nvSpPr>
          <p:cNvPr id="15" name="“">
            <a:extLst>
              <a:ext uri="{FF2B5EF4-FFF2-40B4-BE49-F238E27FC236}">
                <a16:creationId xmlns:a16="http://schemas.microsoft.com/office/drawing/2014/main" id="{70FB86C9-50F6-4D40-BECB-D07DC4AE2668}"/>
              </a:ext>
            </a:extLst>
          </p:cNvPr>
          <p:cNvSpPr txBox="1"/>
          <p:nvPr userDrawn="1"/>
        </p:nvSpPr>
        <p:spPr>
          <a:xfrm>
            <a:off x="943828" y="1009650"/>
            <a:ext cx="838691" cy="144655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lvl1pPr>
              <a:lnSpc>
                <a:spcPct val="80000"/>
              </a:lnSpc>
              <a:spcBef>
                <a:spcPts val="2000"/>
              </a:spcBef>
              <a:defRPr sz="20000" spc="-400">
                <a:ln w="25400" cap="flat">
                  <a:solidFill>
                    <a:schemeClr val="accent3">
                      <a:hueOff val="-1398958"/>
                      <a:lumOff val="1922"/>
                    </a:schemeClr>
                  </a:solidFill>
                  <a:prstDash val="solid"/>
                  <a:miter lim="400000"/>
                </a:ln>
                <a:noFill/>
                <a:latin typeface="+mn-lt"/>
                <a:ea typeface="+mn-ea"/>
                <a:cs typeface="+mn-cs"/>
                <a:sym typeface="Haas Grot Disp 75 Bold"/>
              </a:defRPr>
            </a:lvl1pPr>
          </a:lstStyle>
          <a:p>
            <a:r>
              <a:rPr sz="11000" b="1" i="0" dirty="0">
                <a:ln w="25400" cap="flat">
                  <a:solidFill>
                    <a:schemeClr val="bg2"/>
                  </a:solidFill>
                  <a:prstDash val="solid"/>
                  <a:miter lim="400000"/>
                </a:ln>
                <a:solidFill>
                  <a:schemeClr val="accent1"/>
                </a:solidFill>
                <a:latin typeface="Arial" panose="020B0604020202020204" pitchFamily="34" charset="0"/>
                <a:cs typeface="Arial" panose="020B0604020202020204" pitchFamily="34" charset="0"/>
              </a:rPr>
              <a:t>“</a:t>
            </a:r>
          </a:p>
        </p:txBody>
      </p:sp>
      <p:sp>
        <p:nvSpPr>
          <p:cNvPr id="6" name="Blink UX - Confidential">
            <a:extLst>
              <a:ext uri="{FF2B5EF4-FFF2-40B4-BE49-F238E27FC236}">
                <a16:creationId xmlns:a16="http://schemas.microsoft.com/office/drawing/2014/main" id="{8E75D309-3723-8E49-8E74-3973A33EF37F}"/>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135539075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2620904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line + Body">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08DB90B-36A9-EE4D-8275-8341FB824313}"/>
              </a:ext>
            </a:extLst>
          </p:cNvPr>
          <p:cNvSpPr>
            <a:spLocks noGrp="1"/>
          </p:cNvSpPr>
          <p:nvPr>
            <p:ph type="body" sz="quarter" idx="11" hasCustomPrompt="1"/>
          </p:nvPr>
        </p:nvSpPr>
        <p:spPr>
          <a:xfrm>
            <a:off x="502699" y="569771"/>
            <a:ext cx="5801120" cy="912813"/>
          </a:xfrm>
          <a:prstGeom prst="rect">
            <a:avLst/>
          </a:prstGeom>
        </p:spPr>
        <p:txBody>
          <a:bodyPr lIns="0" anchor="b"/>
          <a:lstStyle>
            <a:lvl1pPr marL="0" indent="0">
              <a:buNone/>
              <a:defRPr sz="3200">
                <a:latin typeface="Sabon Roman" pitchFamily="2" charset="0"/>
              </a:defRPr>
            </a:lvl1pPr>
          </a:lstStyle>
          <a:p>
            <a:pPr lvl="0"/>
            <a:r>
              <a:rPr lang="en-US">
                <a:latin typeface="Sabon Roman" pitchFamily="2" charset="0"/>
              </a:rPr>
              <a:t>First part of headline goes here</a:t>
            </a:r>
            <a:endParaRPr lang="en-US"/>
          </a:p>
        </p:txBody>
      </p:sp>
      <p:sp>
        <p:nvSpPr>
          <p:cNvPr id="14" name="Text Placeholder 11">
            <a:extLst>
              <a:ext uri="{FF2B5EF4-FFF2-40B4-BE49-F238E27FC236}">
                <a16:creationId xmlns:a16="http://schemas.microsoft.com/office/drawing/2014/main" id="{85538EF6-051A-BC43-AA6F-D5AA1EDE1EB2}"/>
              </a:ext>
            </a:extLst>
          </p:cNvPr>
          <p:cNvSpPr>
            <a:spLocks noGrp="1"/>
          </p:cNvSpPr>
          <p:nvPr>
            <p:ph type="body" sz="quarter" idx="12" hasCustomPrompt="1"/>
          </p:nvPr>
        </p:nvSpPr>
        <p:spPr>
          <a:xfrm>
            <a:off x="6123710" y="680749"/>
            <a:ext cx="4364182" cy="912813"/>
          </a:xfrm>
          <a:prstGeom prst="rect">
            <a:avLst/>
          </a:prstGeom>
        </p:spPr>
        <p:txBody>
          <a:bodyPr lIns="0" anchor="b"/>
          <a:lstStyle>
            <a:lvl1pPr marL="0" indent="0">
              <a:buNone/>
              <a:defRPr sz="6600">
                <a:latin typeface="Sabon Roman" pitchFamily="2" charset="0"/>
              </a:defRPr>
            </a:lvl1pPr>
          </a:lstStyle>
          <a:p>
            <a:pPr lvl="0"/>
            <a:r>
              <a:rPr lang="en-US">
                <a:latin typeface="Sabon Roman" pitchFamily="2" charset="0"/>
              </a:rPr>
              <a:t>headline</a:t>
            </a:r>
            <a:endParaRPr lang="en-US"/>
          </a:p>
        </p:txBody>
      </p:sp>
      <p:sp>
        <p:nvSpPr>
          <p:cNvPr id="10" name="Text Placeholder 30">
            <a:extLst>
              <a:ext uri="{FF2B5EF4-FFF2-40B4-BE49-F238E27FC236}">
                <a16:creationId xmlns:a16="http://schemas.microsoft.com/office/drawing/2014/main" id="{4A68D01C-2066-5644-B972-7065D926A51F}"/>
              </a:ext>
            </a:extLst>
          </p:cNvPr>
          <p:cNvSpPr>
            <a:spLocks noGrp="1"/>
          </p:cNvSpPr>
          <p:nvPr>
            <p:ph type="body" sz="quarter" idx="18" hasCustomPrompt="1"/>
          </p:nvPr>
        </p:nvSpPr>
        <p:spPr>
          <a:xfrm>
            <a:off x="503239" y="569771"/>
            <a:ext cx="6274848" cy="207963"/>
          </a:xfrm>
        </p:spPr>
        <p:txBody>
          <a:bodyPr tIns="0" bIns="0">
            <a:noAutofit/>
          </a:bodyPr>
          <a:lstStyle>
            <a:lvl1pPr>
              <a:defRPr sz="1600"/>
            </a:lvl1pPr>
          </a:lstStyle>
          <a:p>
            <a:pPr lvl="0"/>
            <a:r>
              <a:rPr lang="en-US">
                <a:latin typeface="Sabon Roman" pitchFamily="2" charset="0"/>
              </a:rPr>
              <a:t>Milan or document title</a:t>
            </a:r>
            <a:endParaRPr lang="en-US"/>
          </a:p>
        </p:txBody>
      </p:sp>
      <p:sp>
        <p:nvSpPr>
          <p:cNvPr id="11" name="Text Placeholder 10">
            <a:extLst>
              <a:ext uri="{FF2B5EF4-FFF2-40B4-BE49-F238E27FC236}">
                <a16:creationId xmlns:a16="http://schemas.microsoft.com/office/drawing/2014/main" id="{49C96CCB-4761-7F4C-9C12-7574E22AE96F}"/>
              </a:ext>
            </a:extLst>
          </p:cNvPr>
          <p:cNvSpPr>
            <a:spLocks noGrp="1"/>
          </p:cNvSpPr>
          <p:nvPr>
            <p:ph type="body" sz="quarter" idx="19"/>
          </p:nvPr>
        </p:nvSpPr>
        <p:spPr>
          <a:xfrm>
            <a:off x="503239" y="1766888"/>
            <a:ext cx="11260137" cy="446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799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tx1"/>
        </a:solidFill>
        <a:effectLst/>
      </p:bgPr>
    </p:bg>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lvl1pPr>
              <a:defRPr b="0" i="0">
                <a:solidFill>
                  <a:schemeClr val="bg1"/>
                </a:solidFill>
              </a:defRPr>
            </a:lvl1pPr>
          </a:lstStyle>
          <a:p>
            <a:fld id="{86CB4B4D-7CA3-9044-876B-883B54F8677D}" type="slidenum">
              <a:rPr lang="en-US" smtClean="0"/>
              <a:pPr/>
              <a:t>‹#›</a:t>
            </a:fld>
            <a:endParaRPr lang="en-US" dirty="0"/>
          </a:p>
        </p:txBody>
      </p:sp>
      <p:sp>
        <p:nvSpPr>
          <p:cNvPr id="103" name="First section"/>
          <p:cNvSpPr txBox="1">
            <a:spLocks noGrp="1"/>
          </p:cNvSpPr>
          <p:nvPr>
            <p:ph type="body" sz="quarter" idx="22"/>
          </p:nvPr>
        </p:nvSpPr>
        <p:spPr>
          <a:xfrm>
            <a:off x="7092778" y="1859985"/>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First section</a:t>
            </a:r>
          </a:p>
        </p:txBody>
      </p:sp>
      <p:sp>
        <p:nvSpPr>
          <p:cNvPr id="105" name="Second section"/>
          <p:cNvSpPr txBox="1">
            <a:spLocks noGrp="1"/>
          </p:cNvSpPr>
          <p:nvPr>
            <p:ph type="body" sz="quarter" idx="24"/>
          </p:nvPr>
        </p:nvSpPr>
        <p:spPr>
          <a:xfrm>
            <a:off x="7092778" y="2341836"/>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Second section</a:t>
            </a:r>
          </a:p>
        </p:txBody>
      </p:sp>
      <p:sp>
        <p:nvSpPr>
          <p:cNvPr id="107" name="Third section"/>
          <p:cNvSpPr txBox="1">
            <a:spLocks noGrp="1"/>
          </p:cNvSpPr>
          <p:nvPr>
            <p:ph type="body" sz="quarter" idx="26" hasCustomPrompt="1"/>
          </p:nvPr>
        </p:nvSpPr>
        <p:spPr>
          <a:xfrm>
            <a:off x="7092778" y="2799200"/>
            <a:ext cx="4446052" cy="461665"/>
          </a:xfrm>
          <a:prstGeom prst="rect">
            <a:avLst/>
          </a:prstGeom>
        </p:spPr>
        <p:txBody>
          <a:bodyPr numCol="1" spcCol="38100" anchor="ctr">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Third section</a:t>
            </a:r>
          </a:p>
        </p:txBody>
      </p:sp>
      <p:sp>
        <p:nvSpPr>
          <p:cNvPr id="109" name="Fourth section"/>
          <p:cNvSpPr txBox="1">
            <a:spLocks noGrp="1"/>
          </p:cNvSpPr>
          <p:nvPr>
            <p:ph type="body" sz="quarter" idx="28"/>
          </p:nvPr>
        </p:nvSpPr>
        <p:spPr>
          <a:xfrm>
            <a:off x="7092778" y="3305537"/>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Fourth section</a:t>
            </a:r>
          </a:p>
        </p:txBody>
      </p:sp>
      <p:sp>
        <p:nvSpPr>
          <p:cNvPr id="111" name="Fifth section"/>
          <p:cNvSpPr txBox="1">
            <a:spLocks noGrp="1"/>
          </p:cNvSpPr>
          <p:nvPr>
            <p:ph type="body" sz="quarter" idx="30"/>
          </p:nvPr>
        </p:nvSpPr>
        <p:spPr>
          <a:xfrm>
            <a:off x="7092778" y="3787388"/>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Fifth section</a:t>
            </a:r>
          </a:p>
        </p:txBody>
      </p:sp>
      <p:sp>
        <p:nvSpPr>
          <p:cNvPr id="113" name="Sixth section"/>
          <p:cNvSpPr txBox="1">
            <a:spLocks noGrp="1"/>
          </p:cNvSpPr>
          <p:nvPr>
            <p:ph type="body" sz="quarter" idx="32"/>
          </p:nvPr>
        </p:nvSpPr>
        <p:spPr>
          <a:xfrm>
            <a:off x="7092778" y="4269239"/>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Sixth section</a:t>
            </a:r>
          </a:p>
        </p:txBody>
      </p:sp>
      <p:sp>
        <p:nvSpPr>
          <p:cNvPr id="115" name="Seventh section"/>
          <p:cNvSpPr txBox="1">
            <a:spLocks noGrp="1"/>
          </p:cNvSpPr>
          <p:nvPr>
            <p:ph type="body" sz="quarter" idx="34"/>
          </p:nvPr>
        </p:nvSpPr>
        <p:spPr>
          <a:xfrm>
            <a:off x="7092778" y="4752493"/>
            <a:ext cx="4460280"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Seventh section</a:t>
            </a:r>
          </a:p>
        </p:txBody>
      </p:sp>
      <p:sp>
        <p:nvSpPr>
          <p:cNvPr id="117" name="Eighth section"/>
          <p:cNvSpPr txBox="1">
            <a:spLocks noGrp="1"/>
          </p:cNvSpPr>
          <p:nvPr>
            <p:ph type="body" sz="quarter" idx="36"/>
          </p:nvPr>
        </p:nvSpPr>
        <p:spPr>
          <a:xfrm>
            <a:off x="7092778" y="5232941"/>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Eighth section</a:t>
            </a:r>
          </a:p>
        </p:txBody>
      </p:sp>
      <p:sp>
        <p:nvSpPr>
          <p:cNvPr id="21" name="First section">
            <a:extLst>
              <a:ext uri="{FF2B5EF4-FFF2-40B4-BE49-F238E27FC236}">
                <a16:creationId xmlns:a16="http://schemas.microsoft.com/office/drawing/2014/main" id="{AFFB24D7-9645-A84C-B0CB-AE87A313DD32}"/>
              </a:ext>
            </a:extLst>
          </p:cNvPr>
          <p:cNvSpPr txBox="1">
            <a:spLocks noGrp="1"/>
          </p:cNvSpPr>
          <p:nvPr>
            <p:ph type="body" sz="quarter" idx="37" hasCustomPrompt="1"/>
          </p:nvPr>
        </p:nvSpPr>
        <p:spPr>
          <a:xfrm>
            <a:off x="1009650" y="1859985"/>
            <a:ext cx="2521790"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65 Medium" panose="020D0504030502050203" pitchFamily="34" charset="77"/>
              </a:defRPr>
            </a:lvl1pPr>
          </a:lstStyle>
          <a:p>
            <a:r>
              <a:rPr lang="en-US" dirty="0"/>
              <a:t>Optional Description</a:t>
            </a:r>
            <a:endParaRPr dirty="0"/>
          </a:p>
        </p:txBody>
      </p:sp>
      <p:pic>
        <p:nvPicPr>
          <p:cNvPr id="23" name="Picture 22">
            <a:extLst>
              <a:ext uri="{FF2B5EF4-FFF2-40B4-BE49-F238E27FC236}">
                <a16:creationId xmlns:a16="http://schemas.microsoft.com/office/drawing/2014/main" id="{C651B363-7D7D-034B-8395-05483492E673}"/>
              </a:ext>
            </a:extLst>
          </p:cNvPr>
          <p:cNvPicPr>
            <a:picLocks noChangeAspect="1"/>
          </p:cNvPicPr>
          <p:nvPr userDrawn="1"/>
        </p:nvPicPr>
        <p:blipFill>
          <a:blip r:embed="rId2"/>
          <a:stretch>
            <a:fillRect/>
          </a:stretch>
        </p:blipFill>
        <p:spPr>
          <a:xfrm>
            <a:off x="1018117" y="433347"/>
            <a:ext cx="1147568" cy="616755"/>
          </a:xfrm>
          <a:prstGeom prst="rect">
            <a:avLst/>
          </a:prstGeom>
        </p:spPr>
      </p:pic>
      <p:pic>
        <p:nvPicPr>
          <p:cNvPr id="24" name="Picture 23">
            <a:extLst>
              <a:ext uri="{FF2B5EF4-FFF2-40B4-BE49-F238E27FC236}">
                <a16:creationId xmlns:a16="http://schemas.microsoft.com/office/drawing/2014/main" id="{F52AA679-F342-2640-B705-6E4CB49683D8}"/>
              </a:ext>
            </a:extLst>
          </p:cNvPr>
          <p:cNvPicPr>
            <a:picLocks noChangeAspect="1"/>
          </p:cNvPicPr>
          <p:nvPr userDrawn="1"/>
        </p:nvPicPr>
        <p:blipFill>
          <a:blip r:embed="rId3"/>
          <a:stretch>
            <a:fillRect/>
          </a:stretch>
        </p:blipFill>
        <p:spPr>
          <a:xfrm>
            <a:off x="2380498" y="496223"/>
            <a:ext cx="1041400" cy="469900"/>
          </a:xfrm>
          <a:prstGeom prst="rect">
            <a:avLst/>
          </a:prstGeom>
        </p:spPr>
      </p:pic>
      <p:cxnSp>
        <p:nvCxnSpPr>
          <p:cNvPr id="4" name="Straight Connector 3">
            <a:extLst>
              <a:ext uri="{FF2B5EF4-FFF2-40B4-BE49-F238E27FC236}">
                <a16:creationId xmlns:a16="http://schemas.microsoft.com/office/drawing/2014/main" id="{0EDB2765-816C-4A40-94AC-D83A364E80B5}"/>
              </a:ext>
            </a:extLst>
          </p:cNvPr>
          <p:cNvCxnSpPr/>
          <p:nvPr userDrawn="1"/>
        </p:nvCxnSpPr>
        <p:spPr>
          <a:xfrm>
            <a:off x="5354053" y="1323474"/>
            <a:ext cx="0" cy="4644190"/>
          </a:xfrm>
          <a:prstGeom prst="line">
            <a:avLst/>
          </a:prstGeom>
          <a:noFill/>
          <a:ln w="25400" cap="flat">
            <a:solidFill>
              <a:schemeClr val="tx1">
                <a:lumMod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33" name="First section">
            <a:extLst>
              <a:ext uri="{FF2B5EF4-FFF2-40B4-BE49-F238E27FC236}">
                <a16:creationId xmlns:a16="http://schemas.microsoft.com/office/drawing/2014/main" id="{809C08DA-DF24-F64B-8EFB-A67853706254}"/>
              </a:ext>
            </a:extLst>
          </p:cNvPr>
          <p:cNvSpPr txBox="1">
            <a:spLocks noGrp="1"/>
          </p:cNvSpPr>
          <p:nvPr>
            <p:ph type="body" sz="quarter" idx="38" hasCustomPrompt="1"/>
          </p:nvPr>
        </p:nvSpPr>
        <p:spPr>
          <a:xfrm>
            <a:off x="1018117" y="2179683"/>
            <a:ext cx="3558511" cy="1015663"/>
          </a:xfrm>
          <a:prstGeom prst="rect">
            <a:avLst/>
          </a:prstGeom>
        </p:spPr>
        <p:txBody>
          <a:bodyPr wrap="square" numCol="1" spcCol="38100">
            <a:spAutoFit/>
          </a:bodyPr>
          <a:lstStyle>
            <a:lvl1pPr marL="0" indent="0">
              <a:spcBef>
                <a:spcPts val="0"/>
              </a:spcBef>
              <a:buClrTx/>
              <a:buSzTx/>
              <a:buNone/>
              <a:defRPr sz="6000" b="0" i="0">
                <a:solidFill>
                  <a:schemeClr val="bg1"/>
                </a:solidFill>
                <a:latin typeface="Haas Grot Disp 75 Bold" panose="020D0504030502050203" pitchFamily="34" charset="77"/>
              </a:defRPr>
            </a:lvl1pPr>
          </a:lstStyle>
          <a:p>
            <a:r>
              <a:rPr lang="en-US" dirty="0"/>
              <a:t>Contents</a:t>
            </a:r>
            <a:endParaRPr dirty="0"/>
          </a:p>
        </p:txBody>
      </p:sp>
      <p:sp>
        <p:nvSpPr>
          <p:cNvPr id="34" name="First section">
            <a:extLst>
              <a:ext uri="{FF2B5EF4-FFF2-40B4-BE49-F238E27FC236}">
                <a16:creationId xmlns:a16="http://schemas.microsoft.com/office/drawing/2014/main" id="{0A2C6577-CCD3-B84E-B82B-3D90DCA02EB2}"/>
              </a:ext>
            </a:extLst>
          </p:cNvPr>
          <p:cNvSpPr txBox="1">
            <a:spLocks noGrp="1"/>
          </p:cNvSpPr>
          <p:nvPr>
            <p:ph type="body" sz="quarter" idx="39" hasCustomPrompt="1"/>
          </p:nvPr>
        </p:nvSpPr>
        <p:spPr>
          <a:xfrm>
            <a:off x="6466802" y="1849099"/>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01</a:t>
            </a:r>
            <a:endParaRPr dirty="0"/>
          </a:p>
        </p:txBody>
      </p:sp>
      <p:sp>
        <p:nvSpPr>
          <p:cNvPr id="35" name="First section">
            <a:extLst>
              <a:ext uri="{FF2B5EF4-FFF2-40B4-BE49-F238E27FC236}">
                <a16:creationId xmlns:a16="http://schemas.microsoft.com/office/drawing/2014/main" id="{E1F86F31-F40A-8445-9A76-FFB70AC2679B}"/>
              </a:ext>
            </a:extLst>
          </p:cNvPr>
          <p:cNvSpPr txBox="1">
            <a:spLocks noGrp="1"/>
          </p:cNvSpPr>
          <p:nvPr>
            <p:ph type="body" sz="quarter" idx="40" hasCustomPrompt="1"/>
          </p:nvPr>
        </p:nvSpPr>
        <p:spPr>
          <a:xfrm>
            <a:off x="6466802" y="2330950"/>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02</a:t>
            </a:r>
            <a:endParaRPr dirty="0"/>
          </a:p>
        </p:txBody>
      </p:sp>
      <p:sp>
        <p:nvSpPr>
          <p:cNvPr id="36" name="First section">
            <a:extLst>
              <a:ext uri="{FF2B5EF4-FFF2-40B4-BE49-F238E27FC236}">
                <a16:creationId xmlns:a16="http://schemas.microsoft.com/office/drawing/2014/main" id="{A5F720FE-29AB-6545-AB72-70F31E601CCA}"/>
              </a:ext>
            </a:extLst>
          </p:cNvPr>
          <p:cNvSpPr txBox="1">
            <a:spLocks noGrp="1"/>
          </p:cNvSpPr>
          <p:nvPr>
            <p:ph type="body" sz="quarter" idx="41" hasCustomPrompt="1"/>
          </p:nvPr>
        </p:nvSpPr>
        <p:spPr>
          <a:xfrm>
            <a:off x="6466802" y="2812801"/>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03</a:t>
            </a:r>
            <a:endParaRPr dirty="0"/>
          </a:p>
        </p:txBody>
      </p:sp>
      <p:sp>
        <p:nvSpPr>
          <p:cNvPr id="37" name="First section">
            <a:extLst>
              <a:ext uri="{FF2B5EF4-FFF2-40B4-BE49-F238E27FC236}">
                <a16:creationId xmlns:a16="http://schemas.microsoft.com/office/drawing/2014/main" id="{E107E9E1-D461-034A-9A39-677D373596D5}"/>
              </a:ext>
            </a:extLst>
          </p:cNvPr>
          <p:cNvSpPr txBox="1">
            <a:spLocks noGrp="1"/>
          </p:cNvSpPr>
          <p:nvPr>
            <p:ph type="body" sz="quarter" idx="42" hasCustomPrompt="1"/>
          </p:nvPr>
        </p:nvSpPr>
        <p:spPr>
          <a:xfrm>
            <a:off x="6477746" y="3293248"/>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04</a:t>
            </a:r>
            <a:endParaRPr dirty="0"/>
          </a:p>
        </p:txBody>
      </p:sp>
      <p:sp>
        <p:nvSpPr>
          <p:cNvPr id="38" name="First section">
            <a:extLst>
              <a:ext uri="{FF2B5EF4-FFF2-40B4-BE49-F238E27FC236}">
                <a16:creationId xmlns:a16="http://schemas.microsoft.com/office/drawing/2014/main" id="{F97F5619-A18C-F74F-954E-F2EA63AF0A38}"/>
              </a:ext>
            </a:extLst>
          </p:cNvPr>
          <p:cNvSpPr txBox="1">
            <a:spLocks noGrp="1"/>
          </p:cNvSpPr>
          <p:nvPr>
            <p:ph type="body" sz="quarter" idx="43" hasCustomPrompt="1"/>
          </p:nvPr>
        </p:nvSpPr>
        <p:spPr>
          <a:xfrm>
            <a:off x="6477746" y="3773695"/>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05</a:t>
            </a:r>
            <a:endParaRPr dirty="0"/>
          </a:p>
        </p:txBody>
      </p:sp>
      <p:sp>
        <p:nvSpPr>
          <p:cNvPr id="39" name="First section">
            <a:extLst>
              <a:ext uri="{FF2B5EF4-FFF2-40B4-BE49-F238E27FC236}">
                <a16:creationId xmlns:a16="http://schemas.microsoft.com/office/drawing/2014/main" id="{5635930C-4DA8-CB4B-9724-DB44DD13414E}"/>
              </a:ext>
            </a:extLst>
          </p:cNvPr>
          <p:cNvSpPr txBox="1">
            <a:spLocks noGrp="1"/>
          </p:cNvSpPr>
          <p:nvPr>
            <p:ph type="body" sz="quarter" idx="44" hasCustomPrompt="1"/>
          </p:nvPr>
        </p:nvSpPr>
        <p:spPr>
          <a:xfrm>
            <a:off x="6477746" y="4258353"/>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06</a:t>
            </a:r>
            <a:endParaRPr dirty="0"/>
          </a:p>
        </p:txBody>
      </p:sp>
      <p:sp>
        <p:nvSpPr>
          <p:cNvPr id="40" name="First section">
            <a:extLst>
              <a:ext uri="{FF2B5EF4-FFF2-40B4-BE49-F238E27FC236}">
                <a16:creationId xmlns:a16="http://schemas.microsoft.com/office/drawing/2014/main" id="{A3F1DCF1-7019-134B-9B3E-ADADFE8F9B13}"/>
              </a:ext>
            </a:extLst>
          </p:cNvPr>
          <p:cNvSpPr txBox="1">
            <a:spLocks noGrp="1"/>
          </p:cNvSpPr>
          <p:nvPr>
            <p:ph type="body" sz="quarter" idx="45" hasCustomPrompt="1"/>
          </p:nvPr>
        </p:nvSpPr>
        <p:spPr>
          <a:xfrm>
            <a:off x="6477746" y="4741607"/>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07</a:t>
            </a:r>
            <a:endParaRPr dirty="0"/>
          </a:p>
        </p:txBody>
      </p:sp>
      <p:sp>
        <p:nvSpPr>
          <p:cNvPr id="41" name="First section">
            <a:extLst>
              <a:ext uri="{FF2B5EF4-FFF2-40B4-BE49-F238E27FC236}">
                <a16:creationId xmlns:a16="http://schemas.microsoft.com/office/drawing/2014/main" id="{3FD264F9-DFF0-3D44-BDFE-CBBF97F60DB6}"/>
              </a:ext>
            </a:extLst>
          </p:cNvPr>
          <p:cNvSpPr txBox="1">
            <a:spLocks noGrp="1"/>
          </p:cNvSpPr>
          <p:nvPr>
            <p:ph type="body" sz="quarter" idx="46" hasCustomPrompt="1"/>
          </p:nvPr>
        </p:nvSpPr>
        <p:spPr>
          <a:xfrm>
            <a:off x="6477746" y="5222055"/>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08</a:t>
            </a:r>
            <a:endParaRPr dirty="0"/>
          </a:p>
        </p:txBody>
      </p:sp>
      <p:sp>
        <p:nvSpPr>
          <p:cNvPr id="10" name="TextBox 9">
            <a:extLst>
              <a:ext uri="{FF2B5EF4-FFF2-40B4-BE49-F238E27FC236}">
                <a16:creationId xmlns:a16="http://schemas.microsoft.com/office/drawing/2014/main" id="{97AB2EAA-7A70-A848-82E7-F1410AA3221D}"/>
              </a:ext>
            </a:extLst>
          </p:cNvPr>
          <p:cNvSpPr txBox="1"/>
          <p:nvPr userDrawn="1"/>
        </p:nvSpPr>
        <p:spPr>
          <a:xfrm>
            <a:off x="11356848" y="6473952"/>
            <a:ext cx="65"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180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Haas Grot Text 55 Roman"/>
              <a:ea typeface="Haas Grot Text 55 Roman"/>
              <a:cs typeface="Haas Grot Text 55 Roman"/>
              <a:sym typeface="Haas Grot Text 55 Roman"/>
            </a:endParaRPr>
          </a:p>
        </p:txBody>
      </p:sp>
      <p:sp>
        <p:nvSpPr>
          <p:cNvPr id="25" name="Blink UX - Confidential">
            <a:extLst>
              <a:ext uri="{FF2B5EF4-FFF2-40B4-BE49-F238E27FC236}">
                <a16:creationId xmlns:a16="http://schemas.microsoft.com/office/drawing/2014/main" id="{D2B06ECA-FC4C-ED45-937B-6332A75EEFB3}"/>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376376343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40" name="01"/>
          <p:cNvSpPr txBox="1">
            <a:spLocks noGrp="1"/>
          </p:cNvSpPr>
          <p:nvPr>
            <p:ph type="body" sz="quarter" idx="21"/>
          </p:nvPr>
        </p:nvSpPr>
        <p:spPr>
          <a:xfrm>
            <a:off x="984845" y="853017"/>
            <a:ext cx="2030903" cy="1605761"/>
          </a:xfrm>
          <a:prstGeom prst="rect">
            <a:avLst/>
          </a:prstGeom>
        </p:spPr>
        <p:txBody>
          <a:bodyPr numCol="1" spcCol="38100">
            <a:spAutoFit/>
          </a:bodyPr>
          <a:lstStyle>
            <a:lvl1pPr marL="0" indent="0">
              <a:lnSpc>
                <a:spcPct val="80000"/>
              </a:lnSpc>
              <a:spcBef>
                <a:spcPts val="1000"/>
              </a:spcBef>
              <a:buClrTx/>
              <a:buSzTx/>
              <a:buNone/>
              <a:defRPr sz="12000" b="0" i="0">
                <a:ln w="25400" cap="flat">
                  <a:noFill/>
                  <a:prstDash val="solid"/>
                  <a:miter lim="400000"/>
                </a:ln>
                <a:solidFill>
                  <a:schemeClr val="accent1"/>
                </a:solidFill>
                <a:latin typeface="Haas Grot Disp 75 Bold" panose="020D0504030502050203" pitchFamily="34" charset="77"/>
                <a:ea typeface="+mn-ea"/>
                <a:cs typeface="Arial" panose="020B0604020202020204" pitchFamily="34" charset="0"/>
                <a:sym typeface="Haas Grot Disp 75 Bold"/>
              </a:defRPr>
            </a:lvl1pPr>
          </a:lstStyle>
          <a:p>
            <a:r>
              <a:rPr dirty="0"/>
              <a:t>01</a:t>
            </a:r>
          </a:p>
        </p:txBody>
      </p:sp>
      <p:sp>
        <p:nvSpPr>
          <p:cNvPr id="42"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
        <p:nvSpPr>
          <p:cNvPr id="5" name="Blink UX - Confidential">
            <a:extLst>
              <a:ext uri="{FF2B5EF4-FFF2-40B4-BE49-F238E27FC236}">
                <a16:creationId xmlns:a16="http://schemas.microsoft.com/office/drawing/2014/main" id="{2FBDDE2D-A060-AC41-BB09-0AC17AB1FBE1}"/>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
        <p:nvSpPr>
          <p:cNvPr id="6" name="First section">
            <a:extLst>
              <a:ext uri="{FF2B5EF4-FFF2-40B4-BE49-F238E27FC236}">
                <a16:creationId xmlns:a16="http://schemas.microsoft.com/office/drawing/2014/main" id="{3F6E450C-0525-834A-BDE3-E4ADB275918E}"/>
              </a:ext>
            </a:extLst>
          </p:cNvPr>
          <p:cNvSpPr txBox="1">
            <a:spLocks noGrp="1"/>
          </p:cNvSpPr>
          <p:nvPr>
            <p:ph type="body" sz="quarter" idx="38" hasCustomPrompt="1"/>
          </p:nvPr>
        </p:nvSpPr>
        <p:spPr>
          <a:xfrm>
            <a:off x="1018116" y="4753512"/>
            <a:ext cx="10145184" cy="1323439"/>
          </a:xfrm>
          <a:prstGeom prst="rect">
            <a:avLst/>
          </a:prstGeom>
        </p:spPr>
        <p:txBody>
          <a:bodyPr wrap="square" numCol="1" spcCol="38100" anchor="b">
            <a:spAutoFit/>
          </a:bodyPr>
          <a:lstStyle>
            <a:lvl1pPr marL="0" indent="0">
              <a:spcBef>
                <a:spcPts val="0"/>
              </a:spcBef>
              <a:buClrTx/>
              <a:buSzTx/>
              <a:buNone/>
              <a:defRPr sz="8000" b="0" i="0">
                <a:solidFill>
                  <a:schemeClr val="bg1"/>
                </a:solidFill>
                <a:latin typeface="Haas Grot Disp 75 Bold" panose="020D0504030502050203" pitchFamily="34" charset="77"/>
              </a:defRPr>
            </a:lvl1pPr>
          </a:lstStyle>
          <a:p>
            <a:r>
              <a:rPr lang="en-US" dirty="0"/>
              <a:t>Section Title</a:t>
            </a:r>
            <a:endParaRPr dirty="0"/>
          </a:p>
        </p:txBody>
      </p:sp>
    </p:spTree>
    <p:extLst>
      <p:ext uri="{BB962C8B-B14F-4D97-AF65-F5344CB8AC3E}">
        <p14:creationId xmlns:p14="http://schemas.microsoft.com/office/powerpoint/2010/main" val="40962291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vider">
    <p:bg>
      <p:bgRef idx="1001">
        <a:schemeClr val="bg2"/>
      </p:bgRef>
    </p:bg>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lvl1pPr>
              <a:defRPr b="0" i="0">
                <a:solidFill>
                  <a:schemeClr val="tx1"/>
                </a:solidFill>
              </a:defRPr>
            </a:lvl1pPr>
          </a:lstStyle>
          <a:p>
            <a:fld id="{86CB4B4D-7CA3-9044-876B-883B54F8677D}" type="slidenum">
              <a:rPr lang="en-US" smtClean="0"/>
              <a:pPr/>
              <a:t>‹#›</a:t>
            </a:fld>
            <a:endParaRPr lang="en-US" dirty="0"/>
          </a:p>
        </p:txBody>
      </p:sp>
      <p:sp>
        <p:nvSpPr>
          <p:cNvPr id="6" name="Blink UX - Confidential">
            <a:extLst>
              <a:ext uri="{FF2B5EF4-FFF2-40B4-BE49-F238E27FC236}">
                <a16:creationId xmlns:a16="http://schemas.microsoft.com/office/drawing/2014/main" id="{687A6539-4CF9-7E45-9E6A-9D2553E8156D}"/>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tx1"/>
                </a:solidFill>
                <a:latin typeface="Haas Grot Disp 55 Roman" panose="020D0504030502050203" pitchFamily="34" charset="77"/>
                <a:cs typeface="Arial" panose="020B0604020202020204" pitchFamily="34" charset="0"/>
              </a:rPr>
              <a:t>Blink UX - Confidential</a:t>
            </a:r>
          </a:p>
        </p:txBody>
      </p:sp>
      <p:sp>
        <p:nvSpPr>
          <p:cNvPr id="7" name="First section">
            <a:extLst>
              <a:ext uri="{FF2B5EF4-FFF2-40B4-BE49-F238E27FC236}">
                <a16:creationId xmlns:a16="http://schemas.microsoft.com/office/drawing/2014/main" id="{E0CCC489-D0B4-8E48-8D59-549E253ADB5E}"/>
              </a:ext>
            </a:extLst>
          </p:cNvPr>
          <p:cNvSpPr txBox="1">
            <a:spLocks noGrp="1"/>
          </p:cNvSpPr>
          <p:nvPr>
            <p:ph type="body" sz="quarter" idx="38" hasCustomPrompt="1"/>
          </p:nvPr>
        </p:nvSpPr>
        <p:spPr>
          <a:xfrm>
            <a:off x="1018116" y="5245953"/>
            <a:ext cx="10145184" cy="830997"/>
          </a:xfrm>
          <a:prstGeom prst="rect">
            <a:avLst/>
          </a:prstGeom>
        </p:spPr>
        <p:txBody>
          <a:bodyPr wrap="square" numCol="1" spcCol="38100" anchor="b">
            <a:spAutoFit/>
          </a:bodyPr>
          <a:lstStyle>
            <a:lvl1pPr marL="0" indent="0">
              <a:spcBef>
                <a:spcPts val="0"/>
              </a:spcBef>
              <a:buClrTx/>
              <a:buSzTx/>
              <a:buNone/>
              <a:defRPr sz="4800" b="0" i="0">
                <a:solidFill>
                  <a:schemeClr val="tx1"/>
                </a:solidFill>
                <a:latin typeface="Haas Grot Disp 75 Bold" panose="020D0504030502050203" pitchFamily="34" charset="77"/>
              </a:defRPr>
            </a:lvl1pPr>
          </a:lstStyle>
          <a:p>
            <a:r>
              <a:rPr lang="en-US" dirty="0"/>
              <a:t>Section Divider/Subsection</a:t>
            </a:r>
            <a:endParaRPr dirty="0"/>
          </a:p>
        </p:txBody>
      </p:sp>
    </p:spTree>
    <p:extLst>
      <p:ext uri="{BB962C8B-B14F-4D97-AF65-F5344CB8AC3E}">
        <p14:creationId xmlns:p14="http://schemas.microsoft.com/office/powerpoint/2010/main" val="1123743650"/>
      </p:ext>
    </p:extLst>
  </p:cSld>
  <p:clrMapOvr>
    <a:overrideClrMapping bg1="dk1" tx1="lt1" bg2="dk2" tx2="lt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a:xfrm>
            <a:off x="508000" y="6439535"/>
            <a:ext cx="139304" cy="123111"/>
          </a:xfrm>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9" name="First section">
            <a:extLst>
              <a:ext uri="{FF2B5EF4-FFF2-40B4-BE49-F238E27FC236}">
                <a16:creationId xmlns:a16="http://schemas.microsoft.com/office/drawing/2014/main" id="{D3625479-F08F-F549-9CF1-048A1802F102}"/>
              </a:ext>
            </a:extLst>
          </p:cNvPr>
          <p:cNvSpPr txBox="1">
            <a:spLocks noGrp="1"/>
          </p:cNvSpPr>
          <p:nvPr>
            <p:ph type="body" sz="quarter" idx="22"/>
          </p:nvPr>
        </p:nvSpPr>
        <p:spPr>
          <a:xfrm>
            <a:off x="1649949" y="2400300"/>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First section</a:t>
            </a:r>
          </a:p>
        </p:txBody>
      </p:sp>
      <p:sp>
        <p:nvSpPr>
          <p:cNvPr id="10" name="Second section">
            <a:extLst>
              <a:ext uri="{FF2B5EF4-FFF2-40B4-BE49-F238E27FC236}">
                <a16:creationId xmlns:a16="http://schemas.microsoft.com/office/drawing/2014/main" id="{A4B8D1D1-BAB5-FA41-943D-ECFB055570F6}"/>
              </a:ext>
            </a:extLst>
          </p:cNvPr>
          <p:cNvSpPr txBox="1">
            <a:spLocks noGrp="1"/>
          </p:cNvSpPr>
          <p:nvPr>
            <p:ph type="body" sz="quarter" idx="24"/>
          </p:nvPr>
        </p:nvSpPr>
        <p:spPr>
          <a:xfrm>
            <a:off x="1649949" y="2882151"/>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Second section</a:t>
            </a:r>
          </a:p>
        </p:txBody>
      </p:sp>
      <p:sp>
        <p:nvSpPr>
          <p:cNvPr id="11" name="Third section">
            <a:extLst>
              <a:ext uri="{FF2B5EF4-FFF2-40B4-BE49-F238E27FC236}">
                <a16:creationId xmlns:a16="http://schemas.microsoft.com/office/drawing/2014/main" id="{1D1ED570-A0A2-0D44-A63C-04457A8F51D6}"/>
              </a:ext>
            </a:extLst>
          </p:cNvPr>
          <p:cNvSpPr txBox="1">
            <a:spLocks noGrp="1"/>
          </p:cNvSpPr>
          <p:nvPr>
            <p:ph type="body" sz="quarter" idx="26" hasCustomPrompt="1"/>
          </p:nvPr>
        </p:nvSpPr>
        <p:spPr>
          <a:xfrm>
            <a:off x="1649949" y="3339515"/>
            <a:ext cx="4446052" cy="461665"/>
          </a:xfrm>
          <a:prstGeom prst="rect">
            <a:avLst/>
          </a:prstGeom>
        </p:spPr>
        <p:txBody>
          <a:bodyPr numCol="1" spcCol="38100" anchor="ctr">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Third section</a:t>
            </a:r>
          </a:p>
        </p:txBody>
      </p:sp>
      <p:sp>
        <p:nvSpPr>
          <p:cNvPr id="12" name="Fourth section">
            <a:extLst>
              <a:ext uri="{FF2B5EF4-FFF2-40B4-BE49-F238E27FC236}">
                <a16:creationId xmlns:a16="http://schemas.microsoft.com/office/drawing/2014/main" id="{BC0668C0-A086-FF49-9C22-D90EEEFA3F90}"/>
              </a:ext>
            </a:extLst>
          </p:cNvPr>
          <p:cNvSpPr txBox="1">
            <a:spLocks noGrp="1"/>
          </p:cNvSpPr>
          <p:nvPr>
            <p:ph type="body" sz="quarter" idx="28"/>
          </p:nvPr>
        </p:nvSpPr>
        <p:spPr>
          <a:xfrm>
            <a:off x="1649949" y="3845853"/>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Fourth section</a:t>
            </a:r>
          </a:p>
        </p:txBody>
      </p:sp>
      <p:sp>
        <p:nvSpPr>
          <p:cNvPr id="18" name="Fifth section">
            <a:extLst>
              <a:ext uri="{FF2B5EF4-FFF2-40B4-BE49-F238E27FC236}">
                <a16:creationId xmlns:a16="http://schemas.microsoft.com/office/drawing/2014/main" id="{FE8884B2-0A03-E24E-8D79-ABE7F3B45AA4}"/>
              </a:ext>
            </a:extLst>
          </p:cNvPr>
          <p:cNvSpPr txBox="1">
            <a:spLocks noGrp="1"/>
          </p:cNvSpPr>
          <p:nvPr>
            <p:ph type="body" sz="quarter" idx="30"/>
          </p:nvPr>
        </p:nvSpPr>
        <p:spPr>
          <a:xfrm>
            <a:off x="1649949" y="4327704"/>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Fifth section</a:t>
            </a:r>
          </a:p>
        </p:txBody>
      </p:sp>
      <p:sp>
        <p:nvSpPr>
          <p:cNvPr id="19" name="Sixth section">
            <a:extLst>
              <a:ext uri="{FF2B5EF4-FFF2-40B4-BE49-F238E27FC236}">
                <a16:creationId xmlns:a16="http://schemas.microsoft.com/office/drawing/2014/main" id="{53F33B2D-634E-DB48-BD1B-B49049284B8A}"/>
              </a:ext>
            </a:extLst>
          </p:cNvPr>
          <p:cNvSpPr txBox="1">
            <a:spLocks noGrp="1"/>
          </p:cNvSpPr>
          <p:nvPr>
            <p:ph type="body" sz="quarter" idx="32"/>
          </p:nvPr>
        </p:nvSpPr>
        <p:spPr>
          <a:xfrm>
            <a:off x="1649949" y="4809555"/>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Sixth section</a:t>
            </a:r>
          </a:p>
        </p:txBody>
      </p:sp>
      <p:sp>
        <p:nvSpPr>
          <p:cNvPr id="20" name="Seventh section">
            <a:extLst>
              <a:ext uri="{FF2B5EF4-FFF2-40B4-BE49-F238E27FC236}">
                <a16:creationId xmlns:a16="http://schemas.microsoft.com/office/drawing/2014/main" id="{07FF0320-5B1E-4C46-BF86-71A3EED57CCB}"/>
              </a:ext>
            </a:extLst>
          </p:cNvPr>
          <p:cNvSpPr txBox="1">
            <a:spLocks noGrp="1"/>
          </p:cNvSpPr>
          <p:nvPr>
            <p:ph type="body" sz="quarter" idx="34"/>
          </p:nvPr>
        </p:nvSpPr>
        <p:spPr>
          <a:xfrm>
            <a:off x="1649949" y="5292809"/>
            <a:ext cx="4460280"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Seventh section</a:t>
            </a:r>
          </a:p>
        </p:txBody>
      </p:sp>
      <p:sp>
        <p:nvSpPr>
          <p:cNvPr id="21" name="Eighth section">
            <a:extLst>
              <a:ext uri="{FF2B5EF4-FFF2-40B4-BE49-F238E27FC236}">
                <a16:creationId xmlns:a16="http://schemas.microsoft.com/office/drawing/2014/main" id="{346C13B6-7889-9644-86FA-CD835E1DCE41}"/>
              </a:ext>
            </a:extLst>
          </p:cNvPr>
          <p:cNvSpPr txBox="1">
            <a:spLocks noGrp="1"/>
          </p:cNvSpPr>
          <p:nvPr>
            <p:ph type="body" sz="quarter" idx="36"/>
          </p:nvPr>
        </p:nvSpPr>
        <p:spPr>
          <a:xfrm>
            <a:off x="1649949" y="5773256"/>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Eighth section</a:t>
            </a:r>
          </a:p>
        </p:txBody>
      </p:sp>
      <p:sp>
        <p:nvSpPr>
          <p:cNvPr id="22" name="First section">
            <a:extLst>
              <a:ext uri="{FF2B5EF4-FFF2-40B4-BE49-F238E27FC236}">
                <a16:creationId xmlns:a16="http://schemas.microsoft.com/office/drawing/2014/main" id="{3C66F4F5-9144-6447-8843-D97978C97AFF}"/>
              </a:ext>
            </a:extLst>
          </p:cNvPr>
          <p:cNvSpPr txBox="1">
            <a:spLocks noGrp="1"/>
          </p:cNvSpPr>
          <p:nvPr>
            <p:ph type="body" sz="quarter" idx="39" hasCustomPrompt="1"/>
          </p:nvPr>
        </p:nvSpPr>
        <p:spPr>
          <a:xfrm>
            <a:off x="1023973" y="2400300"/>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01</a:t>
            </a:r>
            <a:endParaRPr dirty="0"/>
          </a:p>
        </p:txBody>
      </p:sp>
      <p:sp>
        <p:nvSpPr>
          <p:cNvPr id="23" name="First section">
            <a:extLst>
              <a:ext uri="{FF2B5EF4-FFF2-40B4-BE49-F238E27FC236}">
                <a16:creationId xmlns:a16="http://schemas.microsoft.com/office/drawing/2014/main" id="{ADC24B1B-4174-0946-AC96-BC423903A090}"/>
              </a:ext>
            </a:extLst>
          </p:cNvPr>
          <p:cNvSpPr txBox="1">
            <a:spLocks noGrp="1"/>
          </p:cNvSpPr>
          <p:nvPr>
            <p:ph type="body" sz="quarter" idx="40" hasCustomPrompt="1"/>
          </p:nvPr>
        </p:nvSpPr>
        <p:spPr>
          <a:xfrm>
            <a:off x="1023973" y="2882151"/>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02</a:t>
            </a:r>
            <a:endParaRPr dirty="0"/>
          </a:p>
        </p:txBody>
      </p:sp>
      <p:sp>
        <p:nvSpPr>
          <p:cNvPr id="24" name="First section">
            <a:extLst>
              <a:ext uri="{FF2B5EF4-FFF2-40B4-BE49-F238E27FC236}">
                <a16:creationId xmlns:a16="http://schemas.microsoft.com/office/drawing/2014/main" id="{5D9DE3ED-A399-1C4F-B1E0-2C407B0C943C}"/>
              </a:ext>
            </a:extLst>
          </p:cNvPr>
          <p:cNvSpPr txBox="1">
            <a:spLocks noGrp="1"/>
          </p:cNvSpPr>
          <p:nvPr>
            <p:ph type="body" sz="quarter" idx="41" hasCustomPrompt="1"/>
          </p:nvPr>
        </p:nvSpPr>
        <p:spPr>
          <a:xfrm>
            <a:off x="1023973" y="3364002"/>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03</a:t>
            </a:r>
            <a:endParaRPr dirty="0"/>
          </a:p>
        </p:txBody>
      </p:sp>
      <p:sp>
        <p:nvSpPr>
          <p:cNvPr id="25" name="First section">
            <a:extLst>
              <a:ext uri="{FF2B5EF4-FFF2-40B4-BE49-F238E27FC236}">
                <a16:creationId xmlns:a16="http://schemas.microsoft.com/office/drawing/2014/main" id="{BA6C0186-4FA9-544E-B5CA-0CEF3585679C}"/>
              </a:ext>
            </a:extLst>
          </p:cNvPr>
          <p:cNvSpPr txBox="1">
            <a:spLocks noGrp="1"/>
          </p:cNvSpPr>
          <p:nvPr>
            <p:ph type="body" sz="quarter" idx="42" hasCustomPrompt="1"/>
          </p:nvPr>
        </p:nvSpPr>
        <p:spPr>
          <a:xfrm>
            <a:off x="1034917" y="3844450"/>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04</a:t>
            </a:r>
            <a:endParaRPr dirty="0"/>
          </a:p>
        </p:txBody>
      </p:sp>
      <p:sp>
        <p:nvSpPr>
          <p:cNvPr id="26" name="First section">
            <a:extLst>
              <a:ext uri="{FF2B5EF4-FFF2-40B4-BE49-F238E27FC236}">
                <a16:creationId xmlns:a16="http://schemas.microsoft.com/office/drawing/2014/main" id="{CADE01D1-E356-4343-91C4-D928C3C9D56F}"/>
              </a:ext>
            </a:extLst>
          </p:cNvPr>
          <p:cNvSpPr txBox="1">
            <a:spLocks noGrp="1"/>
          </p:cNvSpPr>
          <p:nvPr>
            <p:ph type="body" sz="quarter" idx="43" hasCustomPrompt="1"/>
          </p:nvPr>
        </p:nvSpPr>
        <p:spPr>
          <a:xfrm>
            <a:off x="1034917" y="4324897"/>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05</a:t>
            </a:r>
            <a:endParaRPr dirty="0"/>
          </a:p>
        </p:txBody>
      </p:sp>
      <p:sp>
        <p:nvSpPr>
          <p:cNvPr id="27" name="First section">
            <a:extLst>
              <a:ext uri="{FF2B5EF4-FFF2-40B4-BE49-F238E27FC236}">
                <a16:creationId xmlns:a16="http://schemas.microsoft.com/office/drawing/2014/main" id="{810FEC7B-236D-654B-91AE-C6F1E42C1C74}"/>
              </a:ext>
            </a:extLst>
          </p:cNvPr>
          <p:cNvSpPr txBox="1">
            <a:spLocks noGrp="1"/>
          </p:cNvSpPr>
          <p:nvPr>
            <p:ph type="body" sz="quarter" idx="45" hasCustomPrompt="1"/>
          </p:nvPr>
        </p:nvSpPr>
        <p:spPr>
          <a:xfrm>
            <a:off x="1034917" y="4809555"/>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06</a:t>
            </a:r>
            <a:endParaRPr dirty="0"/>
          </a:p>
        </p:txBody>
      </p:sp>
      <p:sp>
        <p:nvSpPr>
          <p:cNvPr id="28" name="First section">
            <a:extLst>
              <a:ext uri="{FF2B5EF4-FFF2-40B4-BE49-F238E27FC236}">
                <a16:creationId xmlns:a16="http://schemas.microsoft.com/office/drawing/2014/main" id="{0D4FD14E-0107-3648-8604-1431063D16D2}"/>
              </a:ext>
            </a:extLst>
          </p:cNvPr>
          <p:cNvSpPr txBox="1">
            <a:spLocks noGrp="1"/>
          </p:cNvSpPr>
          <p:nvPr>
            <p:ph type="body" sz="quarter" idx="46" hasCustomPrompt="1"/>
          </p:nvPr>
        </p:nvSpPr>
        <p:spPr>
          <a:xfrm>
            <a:off x="1034917" y="5292809"/>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07</a:t>
            </a:r>
            <a:endParaRPr dirty="0"/>
          </a:p>
        </p:txBody>
      </p:sp>
      <p:sp>
        <p:nvSpPr>
          <p:cNvPr id="29" name="First section">
            <a:extLst>
              <a:ext uri="{FF2B5EF4-FFF2-40B4-BE49-F238E27FC236}">
                <a16:creationId xmlns:a16="http://schemas.microsoft.com/office/drawing/2014/main" id="{CF70B4E8-216A-FE4D-99F9-D1853FDB428E}"/>
              </a:ext>
            </a:extLst>
          </p:cNvPr>
          <p:cNvSpPr txBox="1">
            <a:spLocks noGrp="1"/>
          </p:cNvSpPr>
          <p:nvPr>
            <p:ph type="body" sz="quarter" idx="47" hasCustomPrompt="1"/>
          </p:nvPr>
        </p:nvSpPr>
        <p:spPr>
          <a:xfrm>
            <a:off x="1034917" y="5773256"/>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08</a:t>
            </a:r>
            <a:endParaRPr dirty="0"/>
          </a:p>
        </p:txBody>
      </p:sp>
      <p:sp>
        <p:nvSpPr>
          <p:cNvPr id="30" name="Blink UX - Confidential">
            <a:extLst>
              <a:ext uri="{FF2B5EF4-FFF2-40B4-BE49-F238E27FC236}">
                <a16:creationId xmlns:a16="http://schemas.microsoft.com/office/drawing/2014/main" id="{E8A26F3A-93A7-FC49-89CE-B1A2E27A4DD7}"/>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211529733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Bullet Poi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7494512" cy="3170099"/>
          </a:xfrm>
          <a:prstGeom prst="rect">
            <a:avLst/>
          </a:prstGeom>
        </p:spPr>
        <p:txBody>
          <a:bodyPr wrap="square" numCol="1" spcCol="38100">
            <a:spAutoFit/>
          </a:bodyPr>
          <a:lstStyle>
            <a:lvl1pPr marL="228600" indent="-228600">
              <a:spcBef>
                <a:spcPts val="0"/>
              </a:spcBef>
              <a:spcAft>
                <a:spcPts val="1200"/>
              </a:spcAft>
              <a:buClr>
                <a:schemeClr val="accent1"/>
              </a:buClr>
              <a:buSzTx/>
              <a:buFont typeface="Arial" panose="020B0604020202020204" pitchFamily="34" charset="0"/>
              <a:buChar char="•"/>
              <a:defRPr sz="16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a:t>
            </a:r>
          </a:p>
          <a:p>
            <a:r>
              <a:rPr lang="en-US" dirty="0"/>
              <a:t>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a:p>
            <a:r>
              <a:rPr lang="en-US" dirty="0"/>
              <a:t>Bacon ipsum dolor </a:t>
            </a:r>
            <a:r>
              <a:rPr lang="en-US" dirty="0" err="1"/>
              <a:t>amet</a:t>
            </a:r>
            <a:r>
              <a:rPr lang="en-US" dirty="0"/>
              <a:t> andouille strip steak </a:t>
            </a:r>
            <a:r>
              <a:rPr lang="en-US" dirty="0" err="1"/>
              <a:t>landjaeger</a:t>
            </a:r>
            <a:r>
              <a:rPr lang="en-US" dirty="0"/>
              <a:t> ham short ribs doner. Buffalo brisket frankfurter </a:t>
            </a:r>
          </a:p>
          <a:p>
            <a:r>
              <a:rPr lang="en-US" dirty="0"/>
              <a:t>strip steak </a:t>
            </a:r>
            <a:r>
              <a:rPr lang="en-US" dirty="0" err="1"/>
              <a:t>burgdoggen</a:t>
            </a:r>
            <a:r>
              <a:rPr lang="en-US" dirty="0"/>
              <a:t> ball tip corned beef pig andouille. </a:t>
            </a:r>
            <a:r>
              <a:rPr lang="en-US" dirty="0" err="1"/>
              <a:t>Shankle</a:t>
            </a:r>
            <a:r>
              <a:rPr lang="en-US" dirty="0"/>
              <a:t> bresaola strip steak drumstick fatback corned beef. </a:t>
            </a:r>
          </a:p>
          <a:p>
            <a:endParaRPr lang="en-US" dirty="0"/>
          </a:p>
        </p:txBody>
      </p:sp>
      <p:sp>
        <p:nvSpPr>
          <p:cNvPr id="6" name="Blink UX - Confidential">
            <a:extLst>
              <a:ext uri="{FF2B5EF4-FFF2-40B4-BE49-F238E27FC236}">
                <a16:creationId xmlns:a16="http://schemas.microsoft.com/office/drawing/2014/main" id="{D0F8CD7E-5131-1D42-AEC0-4F06BB653B65}"/>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90613155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aragraph Basi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6963834" cy="2800767"/>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a:p>
            <a:endParaRPr lang="en-US" dirty="0"/>
          </a:p>
          <a:p>
            <a:endParaRPr lang="en-US" dirty="0"/>
          </a:p>
        </p:txBody>
      </p:sp>
      <p:sp>
        <p:nvSpPr>
          <p:cNvPr id="6" name="Blink UX - Confidential">
            <a:extLst>
              <a:ext uri="{FF2B5EF4-FFF2-40B4-BE49-F238E27FC236}">
                <a16:creationId xmlns:a16="http://schemas.microsoft.com/office/drawing/2014/main" id="{1F415D4C-F557-3345-83D6-5E2C480B64CD}"/>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376015813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aragraph + 3 Paragrap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8713712" cy="2308324"/>
          </a:xfrm>
          <a:prstGeom prst="rect">
            <a:avLst/>
          </a:prstGeom>
        </p:spPr>
        <p:txBody>
          <a:bodyPr wrap="square" numCol="1" spcCol="38100">
            <a:spAutoFit/>
          </a:bodyPr>
          <a:lstStyle>
            <a:lvl1pPr marL="0" indent="0">
              <a:spcBef>
                <a:spcPts val="0"/>
              </a:spcBef>
              <a:buClrTx/>
              <a:buSzTx/>
              <a:buNone/>
              <a:defRPr sz="2400" b="1"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a:p>
            <a:endParaRPr lang="en-US" dirty="0"/>
          </a:p>
        </p:txBody>
      </p:sp>
      <p:sp>
        <p:nvSpPr>
          <p:cNvPr id="12" name="First section">
            <a:extLst>
              <a:ext uri="{FF2B5EF4-FFF2-40B4-BE49-F238E27FC236}">
                <a16:creationId xmlns:a16="http://schemas.microsoft.com/office/drawing/2014/main" id="{B5BD8742-AC88-CA40-93BF-FEFDA312629F}"/>
              </a:ext>
            </a:extLst>
          </p:cNvPr>
          <p:cNvSpPr txBox="1">
            <a:spLocks noGrp="1"/>
          </p:cNvSpPr>
          <p:nvPr>
            <p:ph type="body" sz="quarter" idx="46" hasCustomPrompt="1"/>
          </p:nvPr>
        </p:nvSpPr>
        <p:spPr>
          <a:xfrm>
            <a:off x="1018117" y="4642294"/>
            <a:ext cx="3153834" cy="400110"/>
          </a:xfrm>
          <a:prstGeom prst="rect">
            <a:avLst/>
          </a:prstGeom>
        </p:spPr>
        <p:txBody>
          <a:bodyPr wrap="square" numCol="1" spcCol="38100">
            <a:spAutoFit/>
          </a:bodyPr>
          <a:lstStyle>
            <a:lvl1pPr marL="0" indent="0">
              <a:spcBef>
                <a:spcPts val="0"/>
              </a:spcBef>
              <a:buClrTx/>
              <a:buSzTx/>
              <a:buNone/>
              <a:defRPr sz="2000" b="0" i="0">
                <a:solidFill>
                  <a:schemeClr val="accent1"/>
                </a:solidFill>
                <a:latin typeface="Haas Grot Disp 75 Bold" panose="020D0504030502050203" pitchFamily="34" charset="77"/>
              </a:defRPr>
            </a:lvl1pPr>
          </a:lstStyle>
          <a:p>
            <a:r>
              <a:rPr lang="en-US" dirty="0"/>
              <a:t>This is a short insight</a:t>
            </a:r>
            <a:endParaRPr dirty="0"/>
          </a:p>
        </p:txBody>
      </p:sp>
      <p:sp>
        <p:nvSpPr>
          <p:cNvPr id="15" name="First section">
            <a:extLst>
              <a:ext uri="{FF2B5EF4-FFF2-40B4-BE49-F238E27FC236}">
                <a16:creationId xmlns:a16="http://schemas.microsoft.com/office/drawing/2014/main" id="{A804AD03-6640-8443-93DB-CBD992D78E29}"/>
              </a:ext>
            </a:extLst>
          </p:cNvPr>
          <p:cNvSpPr txBox="1">
            <a:spLocks noGrp="1"/>
          </p:cNvSpPr>
          <p:nvPr>
            <p:ph type="body" sz="quarter" idx="47" hasCustomPrompt="1"/>
          </p:nvPr>
        </p:nvSpPr>
        <p:spPr>
          <a:xfrm>
            <a:off x="1018117" y="4996237"/>
            <a:ext cx="3153834"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6" name="First section">
            <a:extLst>
              <a:ext uri="{FF2B5EF4-FFF2-40B4-BE49-F238E27FC236}">
                <a16:creationId xmlns:a16="http://schemas.microsoft.com/office/drawing/2014/main" id="{88D75CEB-F2C1-6148-BA16-6E03221305AF}"/>
              </a:ext>
            </a:extLst>
          </p:cNvPr>
          <p:cNvSpPr txBox="1">
            <a:spLocks noGrp="1"/>
          </p:cNvSpPr>
          <p:nvPr>
            <p:ph type="body" sz="quarter" idx="48" hasCustomPrompt="1"/>
          </p:nvPr>
        </p:nvSpPr>
        <p:spPr>
          <a:xfrm>
            <a:off x="4495800" y="4642294"/>
            <a:ext cx="3153834" cy="707886"/>
          </a:xfrm>
          <a:prstGeom prst="rect">
            <a:avLst/>
          </a:prstGeom>
        </p:spPr>
        <p:txBody>
          <a:bodyPr wrap="square" numCol="1" spcCol="38100">
            <a:spAutoFit/>
          </a:bodyPr>
          <a:lstStyle>
            <a:lvl1pPr marL="0" indent="0">
              <a:spcBef>
                <a:spcPts val="0"/>
              </a:spcBef>
              <a:buClrTx/>
              <a:buSzTx/>
              <a:buNone/>
              <a:defRPr sz="2000" b="0" i="0">
                <a:solidFill>
                  <a:schemeClr val="accent1"/>
                </a:solidFill>
                <a:latin typeface="Haas Grot Disp 75 Bold" panose="020D0504030502050203"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short insight</a:t>
            </a:r>
          </a:p>
          <a:p>
            <a:endParaRPr dirty="0"/>
          </a:p>
        </p:txBody>
      </p:sp>
      <p:sp>
        <p:nvSpPr>
          <p:cNvPr id="17" name="First section">
            <a:extLst>
              <a:ext uri="{FF2B5EF4-FFF2-40B4-BE49-F238E27FC236}">
                <a16:creationId xmlns:a16="http://schemas.microsoft.com/office/drawing/2014/main" id="{38D12639-369E-C042-BB8D-13686A01469E}"/>
              </a:ext>
            </a:extLst>
          </p:cNvPr>
          <p:cNvSpPr txBox="1">
            <a:spLocks noGrp="1"/>
          </p:cNvSpPr>
          <p:nvPr>
            <p:ph type="body" sz="quarter" idx="49" hasCustomPrompt="1"/>
          </p:nvPr>
        </p:nvSpPr>
        <p:spPr>
          <a:xfrm>
            <a:off x="4495800" y="4996237"/>
            <a:ext cx="3162300"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8" name="First section">
            <a:extLst>
              <a:ext uri="{FF2B5EF4-FFF2-40B4-BE49-F238E27FC236}">
                <a16:creationId xmlns:a16="http://schemas.microsoft.com/office/drawing/2014/main" id="{2DBAF983-5B1B-2341-AA14-0AD1F2E5B096}"/>
              </a:ext>
            </a:extLst>
          </p:cNvPr>
          <p:cNvSpPr txBox="1">
            <a:spLocks noGrp="1"/>
          </p:cNvSpPr>
          <p:nvPr>
            <p:ph type="body" sz="quarter" idx="50" hasCustomPrompt="1"/>
          </p:nvPr>
        </p:nvSpPr>
        <p:spPr>
          <a:xfrm>
            <a:off x="7979228" y="4642294"/>
            <a:ext cx="3186103" cy="400110"/>
          </a:xfrm>
          <a:prstGeom prst="rect">
            <a:avLst/>
          </a:prstGeom>
        </p:spPr>
        <p:txBody>
          <a:bodyPr wrap="square" numCol="1" spcCol="38100">
            <a:spAutoFit/>
          </a:bodyPr>
          <a:lstStyle>
            <a:lvl1pPr marL="0" indent="0">
              <a:spcBef>
                <a:spcPts val="0"/>
              </a:spcBef>
              <a:buClrTx/>
              <a:buSzTx/>
              <a:buNone/>
              <a:defRPr sz="2000" b="0" i="0">
                <a:solidFill>
                  <a:schemeClr val="accent1"/>
                </a:solidFill>
                <a:latin typeface="Haas Grot Disp 75 Bold" panose="020D0504030502050203" pitchFamily="34" charset="77"/>
              </a:defRPr>
            </a:lvl1pPr>
          </a:lstStyle>
          <a:p>
            <a:r>
              <a:rPr lang="en-US" dirty="0"/>
              <a:t>This is a short insight</a:t>
            </a:r>
          </a:p>
        </p:txBody>
      </p:sp>
      <p:sp>
        <p:nvSpPr>
          <p:cNvPr id="19" name="First section">
            <a:extLst>
              <a:ext uri="{FF2B5EF4-FFF2-40B4-BE49-F238E27FC236}">
                <a16:creationId xmlns:a16="http://schemas.microsoft.com/office/drawing/2014/main" id="{95F35BDD-7C4C-644A-99FB-566D49479469}"/>
              </a:ext>
            </a:extLst>
          </p:cNvPr>
          <p:cNvSpPr txBox="1">
            <a:spLocks noGrp="1"/>
          </p:cNvSpPr>
          <p:nvPr>
            <p:ph type="body" sz="quarter" idx="51" hasCustomPrompt="1"/>
          </p:nvPr>
        </p:nvSpPr>
        <p:spPr>
          <a:xfrm>
            <a:off x="7979229" y="4996237"/>
            <a:ext cx="3194655"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20" name="Blink UX - Confidential">
            <a:extLst>
              <a:ext uri="{FF2B5EF4-FFF2-40B4-BE49-F238E27FC236}">
                <a16:creationId xmlns:a16="http://schemas.microsoft.com/office/drawing/2014/main" id="{490B6187-90BD-B645-997F-5B7889BC4109}"/>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338265571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aragraph Intr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3153834"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01</a:t>
            </a:r>
            <a:endParaRPr dirty="0"/>
          </a:p>
        </p:txBody>
      </p:sp>
      <p:sp>
        <p:nvSpPr>
          <p:cNvPr id="15" name="First section">
            <a:extLst>
              <a:ext uri="{FF2B5EF4-FFF2-40B4-BE49-F238E27FC236}">
                <a16:creationId xmlns:a16="http://schemas.microsoft.com/office/drawing/2014/main" id="{1B05C8DB-C2ED-3448-B989-DAD4A231CED8}"/>
              </a:ext>
            </a:extLst>
          </p:cNvPr>
          <p:cNvSpPr txBox="1">
            <a:spLocks noGrp="1"/>
          </p:cNvSpPr>
          <p:nvPr>
            <p:ph type="body" sz="quarter" idx="46" hasCustomPrompt="1"/>
          </p:nvPr>
        </p:nvSpPr>
        <p:spPr>
          <a:xfrm>
            <a:off x="1018117" y="2846766"/>
            <a:ext cx="4805741" cy="1569660"/>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p:txBody>
      </p:sp>
      <p:sp>
        <p:nvSpPr>
          <p:cNvPr id="16" name="First section">
            <a:extLst>
              <a:ext uri="{FF2B5EF4-FFF2-40B4-BE49-F238E27FC236}">
                <a16:creationId xmlns:a16="http://schemas.microsoft.com/office/drawing/2014/main" id="{A8E59F94-EE55-7045-8B4B-EA59D68151C6}"/>
              </a:ext>
            </a:extLst>
          </p:cNvPr>
          <p:cNvSpPr txBox="1">
            <a:spLocks noGrp="1"/>
          </p:cNvSpPr>
          <p:nvPr>
            <p:ph type="body" sz="quarter" idx="47" hasCustomPrompt="1"/>
          </p:nvPr>
        </p:nvSpPr>
        <p:spPr>
          <a:xfrm>
            <a:off x="6090859" y="2406699"/>
            <a:ext cx="3153834"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02</a:t>
            </a:r>
            <a:endParaRPr dirty="0"/>
          </a:p>
        </p:txBody>
      </p:sp>
      <p:sp>
        <p:nvSpPr>
          <p:cNvPr id="17" name="First section">
            <a:extLst>
              <a:ext uri="{FF2B5EF4-FFF2-40B4-BE49-F238E27FC236}">
                <a16:creationId xmlns:a16="http://schemas.microsoft.com/office/drawing/2014/main" id="{FB456EC8-4AB1-7E42-AB20-E7FE172E0664}"/>
              </a:ext>
            </a:extLst>
          </p:cNvPr>
          <p:cNvSpPr txBox="1">
            <a:spLocks noGrp="1"/>
          </p:cNvSpPr>
          <p:nvPr>
            <p:ph type="body" sz="quarter" idx="48" hasCustomPrompt="1"/>
          </p:nvPr>
        </p:nvSpPr>
        <p:spPr>
          <a:xfrm>
            <a:off x="6090859" y="2846766"/>
            <a:ext cx="4805741" cy="1569660"/>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p:txBody>
      </p:sp>
      <p:sp>
        <p:nvSpPr>
          <p:cNvPr id="9" name="Blink UX - Confidential">
            <a:extLst>
              <a:ext uri="{FF2B5EF4-FFF2-40B4-BE49-F238E27FC236}">
                <a16:creationId xmlns:a16="http://schemas.microsoft.com/office/drawing/2014/main" id="{340ED1CB-AC45-EF41-8C03-CA7B68063B61}"/>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2108667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cNvSpPr txBox="1">
            <a:spLocks noGrp="1"/>
          </p:cNvSpPr>
          <p:nvPr>
            <p:ph type="sldNum" sz="quarter" idx="2"/>
          </p:nvPr>
        </p:nvSpPr>
        <p:spPr>
          <a:xfrm>
            <a:off x="508000" y="6439535"/>
            <a:ext cx="110608" cy="123111"/>
          </a:xfrm>
          <a:prstGeom prst="rect">
            <a:avLst/>
          </a:prstGeom>
          <a:ln w="12700">
            <a:miter lim="400000"/>
          </a:ln>
        </p:spPr>
        <p:txBody>
          <a:bodyPr wrap="none" lIns="0" tIns="0" rIns="0" bIns="0">
            <a:spAutoFit/>
          </a:bodyPr>
          <a:lstStyle>
            <a:lvl1pPr>
              <a:spcBef>
                <a:spcPts val="0"/>
              </a:spcBef>
              <a:defRPr sz="800" b="0" i="0">
                <a:solidFill>
                  <a:schemeClr val="bg1"/>
                </a:solidFill>
                <a:latin typeface="Haas Grot Disp 55 Roman" panose="020D0504030502050203" pitchFamily="34" charset="77"/>
                <a:cs typeface="Arial" panose="020B0604020202020204" pitchFamily="34" charset="0"/>
              </a:defRPr>
            </a:lvl1pPr>
          </a:lstStyle>
          <a:p>
            <a:fld id="{86CB4B4D-7CA3-9044-876B-883B54F8677D}" type="slidenum">
              <a:rPr lang="en-US" smtClean="0"/>
              <a:pPr/>
              <a:t>‹#›</a:t>
            </a:fld>
            <a:endParaRPr lang="en-US" dirty="0"/>
          </a:p>
        </p:txBody>
      </p:sp>
      <p:sp>
        <p:nvSpPr>
          <p:cNvPr id="6" name="Title Placeholder 5">
            <a:extLst>
              <a:ext uri="{FF2B5EF4-FFF2-40B4-BE49-F238E27FC236}">
                <a16:creationId xmlns:a16="http://schemas.microsoft.com/office/drawing/2014/main" id="{70B1D438-9D7A-CB4A-A207-D2B8689D4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cSld>
  <p:clrMap bg1="dk1" tx1="lt1" bg2="dk2" tx2="lt2" accent1="accent1" accent2="accent2" accent3="accent3" accent4="accent4" accent5="accent5" accent6="accent6" hlink="hlink" folHlink="folHlink"/>
  <p:sldLayoutIdLst>
    <p:sldLayoutId id="2147483654" r:id="rId1"/>
    <p:sldLayoutId id="2147483652" r:id="rId2"/>
    <p:sldLayoutId id="2147483650" r:id="rId3"/>
    <p:sldLayoutId id="2147483651" r:id="rId4"/>
    <p:sldLayoutId id="2147483656" r:id="rId5"/>
    <p:sldLayoutId id="2147483661" r:id="rId6"/>
    <p:sldLayoutId id="2147483659" r:id="rId7"/>
    <p:sldLayoutId id="2147483660" r:id="rId8"/>
    <p:sldLayoutId id="2147483653" r:id="rId9"/>
    <p:sldLayoutId id="2147483657" r:id="rId10"/>
    <p:sldLayoutId id="2147483655" r:id="rId11"/>
    <p:sldLayoutId id="2147483658" r:id="rId12"/>
    <p:sldLayoutId id="2147483662" r:id="rId13"/>
    <p:sldLayoutId id="2147483663" r:id="rId14"/>
    <p:sldLayoutId id="2147483666" r:id="rId15"/>
    <p:sldLayoutId id="2147483664" r:id="rId16"/>
  </p:sldLayoutIdLst>
  <p:transition spd="med"/>
  <p:hf hdr="0" ftr="0" dt="0"/>
  <p:txStyles>
    <p:titleStyle>
      <a:lvl1pPr marL="0" marR="0" indent="0" algn="l" defTabSz="914400" rtl="0" latinLnBrk="0">
        <a:lnSpc>
          <a:spcPct val="80000"/>
        </a:lnSpc>
        <a:spcBef>
          <a:spcPts val="1000"/>
        </a:spcBef>
        <a:spcAft>
          <a:spcPts val="0"/>
        </a:spcAft>
        <a:buClrTx/>
        <a:buSzTx/>
        <a:buFontTx/>
        <a:buNone/>
        <a:tabLst/>
        <a:defRPr sz="6000" b="0" i="0" u="none" strike="noStrike" cap="none" spc="0" baseline="0">
          <a:solidFill>
            <a:schemeClr val="bg1"/>
          </a:solidFill>
          <a:uFillTx/>
          <a:latin typeface="Haas Grot Disp 75 Bold" panose="020D0504030502050203" pitchFamily="34" charset="77"/>
          <a:ea typeface="+mn-ea"/>
          <a:cs typeface="Arial" panose="020B0604020202020204" pitchFamily="34" charset="0"/>
          <a:sym typeface="Haas Grot Disp 75 Bold"/>
        </a:defRPr>
      </a:lvl1pPr>
      <a:lvl2pPr marL="0" marR="0" indent="1143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2pPr>
      <a:lvl3pPr marL="0" marR="0" indent="2286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3pPr>
      <a:lvl4pPr marL="0" marR="0" indent="3429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4pPr>
      <a:lvl5pPr marL="0" marR="0" indent="4572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5pPr>
      <a:lvl6pPr marL="0" marR="0" indent="5715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6pPr>
      <a:lvl7pPr marL="0" marR="0" indent="6858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7pPr>
      <a:lvl8pPr marL="0" marR="0" indent="8001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8pPr>
      <a:lvl9pPr marL="0" marR="0" indent="9144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9pPr>
    </p:titleStyle>
    <p:body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p:bodyStyle>
    <p:otherStyle>
      <a:lvl1pPr marL="0" marR="0" indent="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1pPr>
      <a:lvl2pPr marL="0" marR="0" indent="1143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2pPr>
      <a:lvl3pPr marL="0" marR="0" indent="2286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3pPr>
      <a:lvl4pPr marL="0" marR="0" indent="3429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4pPr>
      <a:lvl5pPr marL="0" marR="0" indent="4572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5pPr>
      <a:lvl6pPr marL="0" marR="0" indent="5715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6pPr>
      <a:lvl7pPr marL="0" marR="0" indent="6858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7pPr>
      <a:lvl8pPr marL="0" marR="0" indent="8001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8pPr>
      <a:lvl9pPr marL="0" marR="0" indent="9144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9pPr>
    </p:otherStyle>
  </p:txStyles>
  <p:extLst>
    <p:ext uri="{27BBF7A9-308A-43DC-89C8-2F10F3537804}">
      <p15:sldGuideLst xmlns:p15="http://schemas.microsoft.com/office/powerpoint/2012/main">
        <p15:guide id="1" pos="636" userDrawn="1">
          <p15:clr>
            <a:srgbClr val="F26B43"/>
          </p15:clr>
        </p15:guide>
        <p15:guide id="2" pos="7032" userDrawn="1">
          <p15:clr>
            <a:srgbClr val="F26B43"/>
          </p15:clr>
        </p15:guide>
        <p15:guide id="3" orient="horz" pos="636" userDrawn="1">
          <p15:clr>
            <a:srgbClr val="F26B43"/>
          </p15:clr>
        </p15:guide>
        <p15:guide id="4" orient="horz" pos="1512" userDrawn="1">
          <p15:clr>
            <a:srgbClr val="F26B43"/>
          </p15:clr>
        </p15:guide>
        <p15:guide id="5" orient="horz" pos="2676" userDrawn="1">
          <p15:clr>
            <a:srgbClr val="F26B43"/>
          </p15:clr>
        </p15:guide>
        <p15:guide id="6" orient="horz" pos="3828" userDrawn="1">
          <p15:clr>
            <a:srgbClr val="F26B43"/>
          </p15:clr>
        </p15:guide>
        <p15:guide id="7" pos="2628" userDrawn="1">
          <p15:clr>
            <a:srgbClr val="F26B43"/>
          </p15:clr>
        </p15:guide>
        <p15:guide id="8" pos="2832" userDrawn="1">
          <p15:clr>
            <a:srgbClr val="F26B43"/>
          </p15:clr>
        </p15:guide>
        <p15:guide id="9" pos="4824" userDrawn="1">
          <p15:clr>
            <a:srgbClr val="F26B43"/>
          </p15:clr>
        </p15:guide>
        <p15:guide id="10" pos="5028" userDrawn="1">
          <p15:clr>
            <a:srgbClr val="F26B43"/>
          </p15:clr>
        </p15:guide>
        <p15:guide id="11"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chart" Target="../charts/chart14.xml"/><Relationship Id="rId4" Type="http://schemas.openxmlformats.org/officeDocument/2006/relationships/chart" Target="../charts/char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chart" Target="../charts/chart20.xml"/><Relationship Id="rId4" Type="http://schemas.openxmlformats.org/officeDocument/2006/relationships/chart" Target="../charts/char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0D30F3-3B48-CF47-BFBB-09066FC164EA}"/>
              </a:ext>
            </a:extLst>
          </p:cNvPr>
          <p:cNvSpPr>
            <a:spLocks noGrp="1"/>
          </p:cNvSpPr>
          <p:nvPr>
            <p:ph type="sldNum" sz="quarter" idx="2"/>
          </p:nvPr>
        </p:nvSpPr>
        <p:spPr>
          <a:xfrm>
            <a:off x="508000" y="6439535"/>
            <a:ext cx="35266" cy="123111"/>
          </a:xfrm>
        </p:spPr>
        <p:txBody>
          <a:bodyPr/>
          <a:lstStyle/>
          <a:p>
            <a:fld id="{86CB4B4D-7CA3-9044-876B-883B54F8677D}" type="slidenum">
              <a:rPr lang="en-US" smtClean="0"/>
              <a:pPr/>
              <a:t>1</a:t>
            </a:fld>
            <a:endParaRPr lang="en-US" dirty="0"/>
          </a:p>
        </p:txBody>
      </p:sp>
      <p:sp>
        <p:nvSpPr>
          <p:cNvPr id="3" name="Text Placeholder 2">
            <a:extLst>
              <a:ext uri="{FF2B5EF4-FFF2-40B4-BE49-F238E27FC236}">
                <a16:creationId xmlns:a16="http://schemas.microsoft.com/office/drawing/2014/main" id="{8F579E82-2FE1-DA4A-A5FC-467CAAE9230D}"/>
              </a:ext>
            </a:extLst>
          </p:cNvPr>
          <p:cNvSpPr>
            <a:spLocks noGrp="1"/>
          </p:cNvSpPr>
          <p:nvPr>
            <p:ph type="body" sz="quarter" idx="38"/>
          </p:nvPr>
        </p:nvSpPr>
        <p:spPr/>
        <p:txBody>
          <a:bodyPr/>
          <a:lstStyle/>
          <a:p>
            <a:r>
              <a:rPr lang="en-US" dirty="0">
                <a:latin typeface="Haas Grot Disp 65 Medium" panose="020D0604030502050203" pitchFamily="34" charset="0"/>
              </a:rPr>
              <a:t>Survey Insights</a:t>
            </a:r>
          </a:p>
        </p:txBody>
      </p:sp>
      <p:sp>
        <p:nvSpPr>
          <p:cNvPr id="4" name="Text Placeholder 3">
            <a:extLst>
              <a:ext uri="{FF2B5EF4-FFF2-40B4-BE49-F238E27FC236}">
                <a16:creationId xmlns:a16="http://schemas.microsoft.com/office/drawing/2014/main" id="{94B41BD9-A074-3F45-A748-ADA8FD5CDB03}"/>
              </a:ext>
            </a:extLst>
          </p:cNvPr>
          <p:cNvSpPr>
            <a:spLocks noGrp="1"/>
          </p:cNvSpPr>
          <p:nvPr>
            <p:ph type="body" sz="quarter" idx="37"/>
          </p:nvPr>
        </p:nvSpPr>
        <p:spPr/>
        <p:txBody>
          <a:bodyPr/>
          <a:lstStyle/>
          <a:p>
            <a:r>
              <a:rPr lang="en-US" dirty="0"/>
              <a:t>March 21, 2024</a:t>
            </a:r>
          </a:p>
        </p:txBody>
      </p:sp>
      <p:sp>
        <p:nvSpPr>
          <p:cNvPr id="5" name="Text Placeholder 4">
            <a:extLst>
              <a:ext uri="{FF2B5EF4-FFF2-40B4-BE49-F238E27FC236}">
                <a16:creationId xmlns:a16="http://schemas.microsoft.com/office/drawing/2014/main" id="{C93FCD88-D7D3-3F46-A245-3969722411C1}"/>
              </a:ext>
            </a:extLst>
          </p:cNvPr>
          <p:cNvSpPr>
            <a:spLocks noGrp="1"/>
          </p:cNvSpPr>
          <p:nvPr>
            <p:ph type="body" sz="quarter" idx="39"/>
          </p:nvPr>
        </p:nvSpPr>
        <p:spPr>
          <a:xfrm>
            <a:off x="1018116" y="3477335"/>
            <a:ext cx="10145184" cy="1015663"/>
          </a:xfrm>
        </p:spPr>
        <p:txBody>
          <a:bodyPr/>
          <a:lstStyle/>
          <a:p>
            <a:r>
              <a:rPr lang="en-US" dirty="0"/>
              <a:t>My Blue </a:t>
            </a:r>
            <a:r>
              <a:rPr lang="en-US" dirty="0">
                <a:solidFill>
                  <a:schemeClr val="bg1"/>
                </a:solidFill>
              </a:rPr>
              <a:t>Mobile App Design</a:t>
            </a:r>
          </a:p>
        </p:txBody>
      </p:sp>
    </p:spTree>
    <p:extLst>
      <p:ext uri="{BB962C8B-B14F-4D97-AF65-F5344CB8AC3E}">
        <p14:creationId xmlns:p14="http://schemas.microsoft.com/office/powerpoint/2010/main" val="6060462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02</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164234" cy="3083088"/>
          </a:xfrm>
        </p:spPr>
        <p:txBody>
          <a:bodyPr wrap="square">
            <a:spAutoFit/>
          </a:bodyPr>
          <a:lstStyle/>
          <a:p>
            <a:r>
              <a:rPr lang="en-US" sz="12000" dirty="0"/>
              <a:t>Executive Summary</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1861568936"/>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100</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CLAIMSSAT. How satisfied are you with your current ability to accomplish each task on &lt;insurer’s&gt; &lt;app or website&gt; today? Base: Those answer Claims track for website n=393 made up of BCBSMA n=96, Anthem n=114, United n=153</a:t>
            </a:r>
            <a:endParaRPr lang="en-US" sz="900" dirty="0">
              <a:highlight>
                <a:srgbClr val="FFFF00"/>
              </a:highlight>
              <a:latin typeface="Haas Grot Disp 55 Roman" panose="020D0504030502050203" pitchFamily="34" charset="0"/>
            </a:endParaRPr>
          </a:p>
        </p:txBody>
      </p:sp>
      <p:graphicFrame>
        <p:nvGraphicFramePr>
          <p:cNvPr id="5" name="Chart 4">
            <a:extLst>
              <a:ext uri="{FF2B5EF4-FFF2-40B4-BE49-F238E27FC236}">
                <a16:creationId xmlns:a16="http://schemas.microsoft.com/office/drawing/2014/main" id="{14D55154-5017-9BC1-6DCD-F47FF985B46A}"/>
              </a:ext>
            </a:extLst>
          </p:cNvPr>
          <p:cNvGraphicFramePr/>
          <p:nvPr>
            <p:extLst>
              <p:ext uri="{D42A27DB-BD31-4B8C-83A1-F6EECF244321}">
                <p14:modId xmlns:p14="http://schemas.microsoft.com/office/powerpoint/2010/main" val="3323735875"/>
              </p:ext>
            </p:extLst>
          </p:nvPr>
        </p:nvGraphicFramePr>
        <p:xfrm>
          <a:off x="-391407" y="2901401"/>
          <a:ext cx="11384501"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QNPSWEB. Based on your recent website visit, how likely are you to recommend &lt;insurer&gt; to a friend or colleague? Scale ranges from 0-10, with 0-6 classified as “detractors,” 7-8 as “passives,” and 9-10 as “promoters.” Base: All respondents who used their health company’s website from Claims track n=393 (</a:t>
            </a:r>
            <a:r>
              <a:rPr lang="en-US" sz="900" dirty="0">
                <a:latin typeface="Haas Grot Disp 55 Roman" panose="020D0504030502050203" pitchFamily="34" charset="0"/>
              </a:rPr>
              <a:t>BCBSMA n=96, Anthem n=114, United n=153</a:t>
            </a:r>
            <a:r>
              <a:rPr lang="en-US" sz="900" dirty="0"/>
              <a:t>)</a:t>
            </a:r>
          </a:p>
        </p:txBody>
      </p:sp>
      <p:graphicFrame>
        <p:nvGraphicFramePr>
          <p:cNvPr id="8" name="Table 5">
            <a:extLst>
              <a:ext uri="{FF2B5EF4-FFF2-40B4-BE49-F238E27FC236}">
                <a16:creationId xmlns:a16="http://schemas.microsoft.com/office/drawing/2014/main" id="{D9424534-F471-3865-4771-9BB2DF92056F}"/>
              </a:ext>
            </a:extLst>
          </p:cNvPr>
          <p:cNvGraphicFramePr>
            <a:graphicFrameLocks noGrp="1"/>
          </p:cNvGraphicFramePr>
          <p:nvPr>
            <p:extLst>
              <p:ext uri="{D42A27DB-BD31-4B8C-83A1-F6EECF244321}">
                <p14:modId xmlns:p14="http://schemas.microsoft.com/office/powerpoint/2010/main" val="2358807558"/>
              </p:ext>
            </p:extLst>
          </p:nvPr>
        </p:nvGraphicFramePr>
        <p:xfrm>
          <a:off x="10411171" y="2740418"/>
          <a:ext cx="1737350" cy="2935224"/>
        </p:xfrm>
        <a:graphic>
          <a:graphicData uri="http://schemas.openxmlformats.org/drawingml/2006/table">
            <a:tbl>
              <a:tblPr firstRow="1" bandRow="1"/>
              <a:tblGrid>
                <a:gridCol w="1737350">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30%^</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41%^</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46%^</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49%</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50%</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9" name="Text Placeholder 8">
            <a:extLst>
              <a:ext uri="{FF2B5EF4-FFF2-40B4-BE49-F238E27FC236}">
                <a16:creationId xmlns:a16="http://schemas.microsoft.com/office/drawing/2014/main" id="{BE33E154-329E-DCA3-0023-D8D9D786B641}"/>
              </a:ext>
            </a:extLst>
          </p:cNvPr>
          <p:cNvSpPr txBox="1">
            <a:spLocks/>
          </p:cNvSpPr>
          <p:nvPr/>
        </p:nvSpPr>
        <p:spPr>
          <a:xfrm>
            <a:off x="10737588" y="5769910"/>
            <a:ext cx="108451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app</a:t>
            </a:r>
          </a:p>
        </p:txBody>
      </p:sp>
      <p:sp>
        <p:nvSpPr>
          <p:cNvPr id="11" name="TextBox 10">
            <a:extLst>
              <a:ext uri="{FF2B5EF4-FFF2-40B4-BE49-F238E27FC236}">
                <a16:creationId xmlns:a16="http://schemas.microsoft.com/office/drawing/2014/main" id="{AA329E2F-4F9C-EE53-7E44-89A9D60AE981}"/>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4" name="Text Placeholder 3">
            <a:extLst>
              <a:ext uri="{FF2B5EF4-FFF2-40B4-BE49-F238E27FC236}">
                <a16:creationId xmlns:a16="http://schemas.microsoft.com/office/drawing/2014/main" id="{1A02E749-864F-5481-7A96-F125B63630F7}"/>
              </a:ext>
            </a:extLst>
          </p:cNvPr>
          <p:cNvSpPr>
            <a:spLocks noGrp="1"/>
          </p:cNvSpPr>
          <p:nvPr>
            <p:ph type="body" sz="quarter" idx="44"/>
          </p:nvPr>
        </p:nvSpPr>
        <p:spPr>
          <a:xfrm>
            <a:off x="1018116" y="961959"/>
            <a:ext cx="8083354" cy="1077218"/>
          </a:xfrm>
        </p:spPr>
        <p:txBody>
          <a:bodyPr/>
          <a:lstStyle/>
          <a:p>
            <a:r>
              <a:rPr lang="en-US" dirty="0"/>
              <a:t>Website perceptions can best be improved by explaining next steps for claims</a:t>
            </a:r>
          </a:p>
        </p:txBody>
      </p:sp>
      <p:sp>
        <p:nvSpPr>
          <p:cNvPr id="15" name="Rectangle 14">
            <a:extLst>
              <a:ext uri="{FF2B5EF4-FFF2-40B4-BE49-F238E27FC236}">
                <a16:creationId xmlns:a16="http://schemas.microsoft.com/office/drawing/2014/main" id="{924DC718-B326-BC8B-EF8C-4ADCAF126AC7}"/>
              </a:ext>
            </a:extLst>
          </p:cNvPr>
          <p:cNvSpPr/>
          <p:nvPr/>
        </p:nvSpPr>
        <p:spPr>
          <a:xfrm>
            <a:off x="9175898" y="-5473"/>
            <a:ext cx="2836048"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Being able to understand the next steps based on the outcome of the claim is the key driver to determining 30% of the variance in NPS scores. Improving this and access to expert support and confidence the provider billed them correctly would greatly increase NPS scores.</a:t>
            </a:r>
          </a:p>
        </p:txBody>
      </p:sp>
    </p:spTree>
    <p:extLst>
      <p:ext uri="{BB962C8B-B14F-4D97-AF65-F5344CB8AC3E}">
        <p14:creationId xmlns:p14="http://schemas.microsoft.com/office/powerpoint/2010/main" val="1060782174"/>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CLAIMSSAT. How satisfied are you with your current ability to accomplish each task on &lt;insurer’s&gt; &lt;app or website&gt; today? Base: Those answer Claims track for app n=155 made up of BCBSMA n=33, Anthem n=57, United n=67</a:t>
            </a:r>
            <a:endParaRPr lang="en-US" sz="900" dirty="0">
              <a:highlight>
                <a:srgbClr val="FFFF00"/>
              </a:highlight>
              <a:latin typeface="Haas Grot Disp 55 Roman" panose="020D0504030502050203" pitchFamily="34" charset="0"/>
            </a:endParaRPr>
          </a:p>
        </p:txBody>
      </p:sp>
      <p:graphicFrame>
        <p:nvGraphicFramePr>
          <p:cNvPr id="5" name="Chart 4">
            <a:extLst>
              <a:ext uri="{FF2B5EF4-FFF2-40B4-BE49-F238E27FC236}">
                <a16:creationId xmlns:a16="http://schemas.microsoft.com/office/drawing/2014/main" id="{14D55154-5017-9BC1-6DCD-F47FF985B46A}"/>
              </a:ext>
            </a:extLst>
          </p:cNvPr>
          <p:cNvGraphicFramePr/>
          <p:nvPr>
            <p:extLst>
              <p:ext uri="{D42A27DB-BD31-4B8C-83A1-F6EECF244321}">
                <p14:modId xmlns:p14="http://schemas.microsoft.com/office/powerpoint/2010/main" val="3938543894"/>
              </p:ext>
            </p:extLst>
          </p:nvPr>
        </p:nvGraphicFramePr>
        <p:xfrm>
          <a:off x="-39589" y="2926196"/>
          <a:ext cx="11384501"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QNPSAPP. Based on your recent app visit, how likely are you to recommend &lt;insurer&gt; to a friend or colleague? Scale ranges from 0-10, with 0-6 classified as “detractors,” 7-8 as “passives,” and 9-10 as “promoters.” Base: All respondents who used their health company’s app from all three tracks n=155 (</a:t>
            </a:r>
            <a:r>
              <a:rPr lang="en-US" sz="900" dirty="0">
                <a:latin typeface="Haas Grot Disp 55 Roman" panose="020D0504030502050203" pitchFamily="34" charset="0"/>
              </a:rPr>
              <a:t>BCBSMA n=33, Anthem n=57, United n=67</a:t>
            </a:r>
            <a:r>
              <a:rPr lang="en-US" sz="900" dirty="0"/>
              <a:t>)</a:t>
            </a:r>
          </a:p>
        </p:txBody>
      </p:sp>
      <p:graphicFrame>
        <p:nvGraphicFramePr>
          <p:cNvPr id="8" name="Table 5">
            <a:extLst>
              <a:ext uri="{FF2B5EF4-FFF2-40B4-BE49-F238E27FC236}">
                <a16:creationId xmlns:a16="http://schemas.microsoft.com/office/drawing/2014/main" id="{D9424534-F471-3865-4771-9BB2DF92056F}"/>
              </a:ext>
            </a:extLst>
          </p:cNvPr>
          <p:cNvGraphicFramePr>
            <a:graphicFrameLocks noGrp="1"/>
          </p:cNvGraphicFramePr>
          <p:nvPr>
            <p:extLst>
              <p:ext uri="{D42A27DB-BD31-4B8C-83A1-F6EECF244321}">
                <p14:modId xmlns:p14="http://schemas.microsoft.com/office/powerpoint/2010/main" val="2357984464"/>
              </p:ext>
            </p:extLst>
          </p:nvPr>
        </p:nvGraphicFramePr>
        <p:xfrm>
          <a:off x="10454650" y="2839643"/>
          <a:ext cx="1737350" cy="2813304"/>
        </p:xfrm>
        <a:graphic>
          <a:graphicData uri="http://schemas.openxmlformats.org/drawingml/2006/table">
            <a:tbl>
              <a:tblPr firstRow="1" bandRow="1"/>
              <a:tblGrid>
                <a:gridCol w="1737350">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30%^</a:t>
                      </a:r>
                    </a:p>
                    <a:p>
                      <a:pPr algn="ctr"/>
                      <a:endParaRPr lang="en-US" sz="24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37%</a:t>
                      </a:r>
                    </a:p>
                    <a:p>
                      <a:pPr algn="ctr"/>
                      <a:endParaRPr lang="en-US" sz="2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42%^</a:t>
                      </a:r>
                    </a:p>
                    <a:p>
                      <a:pPr algn="ctr"/>
                      <a:endParaRPr lang="en-US" sz="24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45%^</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1" name="Text Placeholder 8">
            <a:extLst>
              <a:ext uri="{FF2B5EF4-FFF2-40B4-BE49-F238E27FC236}">
                <a16:creationId xmlns:a16="http://schemas.microsoft.com/office/drawing/2014/main" id="{4AF17F3B-1893-BF0F-D9BB-173E8C58492E}"/>
              </a:ext>
            </a:extLst>
          </p:cNvPr>
          <p:cNvSpPr txBox="1">
            <a:spLocks/>
          </p:cNvSpPr>
          <p:nvPr/>
        </p:nvSpPr>
        <p:spPr>
          <a:xfrm>
            <a:off x="10737588" y="5769910"/>
            <a:ext cx="124530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website</a:t>
            </a:r>
          </a:p>
        </p:txBody>
      </p:sp>
      <p:sp>
        <p:nvSpPr>
          <p:cNvPr id="12" name="TextBox 11">
            <a:extLst>
              <a:ext uri="{FF2B5EF4-FFF2-40B4-BE49-F238E27FC236}">
                <a16:creationId xmlns:a16="http://schemas.microsoft.com/office/drawing/2014/main" id="{5735165C-C226-FA63-B7BE-E1E6580477B9}"/>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6" name="Text Placeholder 3">
            <a:extLst>
              <a:ext uri="{FF2B5EF4-FFF2-40B4-BE49-F238E27FC236}">
                <a16:creationId xmlns:a16="http://schemas.microsoft.com/office/drawing/2014/main" id="{B1D2F577-0390-2EB8-988A-AB349796FE53}"/>
              </a:ext>
            </a:extLst>
          </p:cNvPr>
          <p:cNvSpPr>
            <a:spLocks noGrp="1"/>
          </p:cNvSpPr>
          <p:nvPr>
            <p:ph type="body" sz="quarter" idx="44"/>
          </p:nvPr>
        </p:nvSpPr>
        <p:spPr>
          <a:xfrm>
            <a:off x="1018116" y="961959"/>
            <a:ext cx="8083354" cy="1077218"/>
          </a:xfrm>
        </p:spPr>
        <p:txBody>
          <a:bodyPr/>
          <a:lstStyle/>
          <a:p>
            <a:r>
              <a:rPr lang="en-US" dirty="0"/>
              <a:t>Confidence in billing and claims processing have the greatest influence on app NPS</a:t>
            </a:r>
          </a:p>
        </p:txBody>
      </p:sp>
      <p:sp>
        <p:nvSpPr>
          <p:cNvPr id="17" name="Rectangle 16">
            <a:extLst>
              <a:ext uri="{FF2B5EF4-FFF2-40B4-BE49-F238E27FC236}">
                <a16:creationId xmlns:a16="http://schemas.microsoft.com/office/drawing/2014/main" id="{5E6C18F8-FED6-2C3F-5E15-09C360E5B2E6}"/>
              </a:ext>
            </a:extLst>
          </p:cNvPr>
          <p:cNvSpPr/>
          <p:nvPr/>
        </p:nvSpPr>
        <p:spPr>
          <a:xfrm>
            <a:off x="9175898" y="-5473"/>
            <a:ext cx="2836048"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Three of the four key driver CSOs are the same for web and app, a strong indication that these CSOs will help drive higher NPS scores on both channels.</a:t>
            </a:r>
          </a:p>
        </p:txBody>
      </p:sp>
    </p:spTree>
    <p:extLst>
      <p:ext uri="{BB962C8B-B14F-4D97-AF65-F5344CB8AC3E}">
        <p14:creationId xmlns:p14="http://schemas.microsoft.com/office/powerpoint/2010/main" val="3300612411"/>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102</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Appendix:</a:t>
            </a:r>
          </a:p>
          <a:p>
            <a:r>
              <a:rPr lang="en-US" dirty="0"/>
              <a:t>Find a Provider</a:t>
            </a:r>
          </a:p>
        </p:txBody>
      </p:sp>
    </p:spTree>
    <p:extLst>
      <p:ext uri="{BB962C8B-B14F-4D97-AF65-F5344CB8AC3E}">
        <p14:creationId xmlns:p14="http://schemas.microsoft.com/office/powerpoint/2010/main" val="4282439011"/>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103</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Find a Provider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Truncated and Full Find a Provider CSO statements</a:t>
            </a:r>
          </a:p>
        </p:txBody>
      </p:sp>
      <p:graphicFrame>
        <p:nvGraphicFramePr>
          <p:cNvPr id="6" name="Table 5">
            <a:extLst>
              <a:ext uri="{FF2B5EF4-FFF2-40B4-BE49-F238E27FC236}">
                <a16:creationId xmlns:a16="http://schemas.microsoft.com/office/drawing/2014/main" id="{E63A23C9-9975-2E3B-BE74-B5FB87204D6E}"/>
              </a:ext>
            </a:extLst>
          </p:cNvPr>
          <p:cNvGraphicFramePr>
            <a:graphicFrameLocks noGrp="1"/>
          </p:cNvGraphicFramePr>
          <p:nvPr>
            <p:extLst>
              <p:ext uri="{D42A27DB-BD31-4B8C-83A1-F6EECF244321}">
                <p14:modId xmlns:p14="http://schemas.microsoft.com/office/powerpoint/2010/main" val="370506552"/>
              </p:ext>
            </p:extLst>
          </p:nvPr>
        </p:nvGraphicFramePr>
        <p:xfrm>
          <a:off x="1116419" y="1644865"/>
          <a:ext cx="10515600" cy="2905858"/>
        </p:xfrm>
        <a:graphic>
          <a:graphicData uri="http://schemas.openxmlformats.org/drawingml/2006/table">
            <a:tbl>
              <a:tblPr/>
              <a:tblGrid>
                <a:gridCol w="439112">
                  <a:extLst>
                    <a:ext uri="{9D8B030D-6E8A-4147-A177-3AD203B41FA5}">
                      <a16:colId xmlns:a16="http://schemas.microsoft.com/office/drawing/2014/main" val="224898968"/>
                    </a:ext>
                  </a:extLst>
                </a:gridCol>
                <a:gridCol w="714703">
                  <a:extLst>
                    <a:ext uri="{9D8B030D-6E8A-4147-A177-3AD203B41FA5}">
                      <a16:colId xmlns:a16="http://schemas.microsoft.com/office/drawing/2014/main" val="3578132688"/>
                    </a:ext>
                  </a:extLst>
                </a:gridCol>
                <a:gridCol w="2983705">
                  <a:extLst>
                    <a:ext uri="{9D8B030D-6E8A-4147-A177-3AD203B41FA5}">
                      <a16:colId xmlns:a16="http://schemas.microsoft.com/office/drawing/2014/main" val="2222262438"/>
                    </a:ext>
                  </a:extLst>
                </a:gridCol>
                <a:gridCol w="6378080">
                  <a:extLst>
                    <a:ext uri="{9D8B030D-6E8A-4147-A177-3AD203B41FA5}">
                      <a16:colId xmlns:a16="http://schemas.microsoft.com/office/drawing/2014/main" val="1415764486"/>
                    </a:ext>
                  </a:extLst>
                </a:gridCol>
              </a:tblGrid>
              <a:tr h="324428">
                <a:tc>
                  <a:txBody>
                    <a:bodyPr/>
                    <a:lstStyle/>
                    <a:p>
                      <a:pPr algn="l" fontAlgn="b"/>
                      <a:r>
                        <a:rPr lang="en-US" sz="1000" b="1" i="0" u="none" strike="noStrike" dirty="0">
                          <a:solidFill>
                            <a:srgbClr val="000000"/>
                          </a:solidFill>
                          <a:effectLst/>
                          <a:latin typeface="Haas Grot Disp 55 Roman" panose="020D0504030502050203" pitchFamily="34" charset="0"/>
                        </a:rPr>
                        <a:t>CSO #</a:t>
                      </a:r>
                    </a:p>
                  </a:txBody>
                  <a:tcPr marL="7724" marR="7724" marT="7724"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Importance Ranking</a:t>
                      </a:r>
                    </a:p>
                  </a:txBody>
                  <a:tcPr marL="7724" marR="7724" marT="7724"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Truncated Statement (used in this report)</a:t>
                      </a:r>
                    </a:p>
                  </a:txBody>
                  <a:tcPr marL="7724" marR="7724" marT="7724"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Full Statement (shown to respondents in the survey)</a:t>
                      </a:r>
                    </a:p>
                  </a:txBody>
                  <a:tcPr marL="7724" marR="7724" marT="7724"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extLst>
                  <a:ext uri="{0D108BD9-81ED-4DB2-BD59-A6C34878D82A}">
                    <a16:rowId xmlns:a16="http://schemas.microsoft.com/office/drawing/2014/main" val="3935152189"/>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F06</a:t>
                      </a:r>
                    </a:p>
                  </a:txBody>
                  <a:tcPr marL="7724" marR="7724" marT="7724" marB="0" anchor="b">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1</a:t>
                      </a:r>
                    </a:p>
                  </a:txBody>
                  <a:tcPr marL="7724" marR="7724" marT="7724" marB="0" anchor="b">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View accurate/updated info about a provider</a:t>
                      </a:r>
                    </a:p>
                  </a:txBody>
                  <a:tcPr marL="7724" marR="7724" marT="7724" marB="0" anchor="b">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View accurate and up-to-date information about a provider (e.g., location, in-network status, accepting new patients' status, etc.).</a:t>
                      </a:r>
                    </a:p>
                  </a:txBody>
                  <a:tcPr marL="7724" marR="7724" marT="7724" marB="0" anchor="b">
                    <a:lnL>
                      <a:noFill/>
                    </a:lnL>
                    <a:lnR>
                      <a:noFill/>
                    </a:lnR>
                    <a:lnT w="6350" cap="flat" cmpd="sng" algn="ctr">
                      <a:solidFill>
                        <a:srgbClr val="2573BB"/>
                      </a:solidFill>
                      <a:prstDash val="solid"/>
                      <a:round/>
                      <a:headEnd type="none" w="med" len="med"/>
                      <a:tailEnd type="none" w="med" len="med"/>
                    </a:lnT>
                    <a:lnB>
                      <a:noFill/>
                    </a:lnB>
                    <a:solidFill>
                      <a:srgbClr val="CFE3F5"/>
                    </a:solidFill>
                  </a:tcPr>
                </a:tc>
                <a:extLst>
                  <a:ext uri="{0D108BD9-81ED-4DB2-BD59-A6C34878D82A}">
                    <a16:rowId xmlns:a16="http://schemas.microsoft.com/office/drawing/2014/main" val="3935284695"/>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F07</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2</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Identify which doctors are in vs out of network</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Quickly recognize which doctors are in versus out of network for my specific plan.</a:t>
                      </a:r>
                    </a:p>
                  </a:txBody>
                  <a:tcPr marL="7724" marR="7724" marT="7724" marB="0" anchor="b">
                    <a:lnL>
                      <a:noFill/>
                    </a:lnL>
                    <a:lnR>
                      <a:noFill/>
                    </a:lnR>
                    <a:lnT>
                      <a:noFill/>
                    </a:lnT>
                    <a:lnB>
                      <a:noFill/>
                    </a:lnB>
                    <a:noFill/>
                  </a:tcPr>
                </a:tc>
                <a:extLst>
                  <a:ext uri="{0D108BD9-81ED-4DB2-BD59-A6C34878D82A}">
                    <a16:rowId xmlns:a16="http://schemas.microsoft.com/office/drawing/2014/main" val="1432190144"/>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F01</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3</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See a list of providers relevant to needs</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Quickly see a list of all potential providers who are relevant to my needs.</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1571380339"/>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F13</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my total cost for an upcoming visit</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Confidently understand the total amount I will owe for my upcoming visit (including unexpected fees like facility fees).</a:t>
                      </a:r>
                    </a:p>
                  </a:txBody>
                  <a:tcPr marL="7724" marR="7724" marT="7724" marB="0" anchor="b">
                    <a:lnL>
                      <a:noFill/>
                    </a:lnL>
                    <a:lnR>
                      <a:noFill/>
                    </a:lnR>
                    <a:lnT>
                      <a:noFill/>
                    </a:lnT>
                    <a:lnB>
                      <a:noFill/>
                    </a:lnB>
                    <a:noFill/>
                  </a:tcPr>
                </a:tc>
                <a:extLst>
                  <a:ext uri="{0D108BD9-81ED-4DB2-BD59-A6C34878D82A}">
                    <a16:rowId xmlns:a16="http://schemas.microsoft.com/office/drawing/2014/main" val="1996779036"/>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F09</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5</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Confirm a provider meets my specific needs</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Quickly confirm an individual provider meets my specific needs.</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1663856909"/>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F08</a:t>
                      </a:r>
                    </a:p>
                  </a:txBody>
                  <a:tcPr marL="7724" marR="7724" marT="7724" marB="0" anchor="b">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6</a:t>
                      </a:r>
                    </a:p>
                  </a:txBody>
                  <a:tcPr marL="7724" marR="7724" marT="7724" marB="0" anchor="b">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Identify which providers are accepting new patients</a:t>
                      </a:r>
                    </a:p>
                  </a:txBody>
                  <a:tcPr marL="7724" marR="7724" marT="7724" marB="0" anchor="b">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recognize which providers are accepting new patients.</a:t>
                      </a:r>
                    </a:p>
                  </a:txBody>
                  <a:tcPr marL="7724" marR="7724" marT="7724" marB="0" anchor="b">
                    <a:lnL>
                      <a:noFill/>
                    </a:lnL>
                    <a:lnR>
                      <a:noFill/>
                    </a:lnR>
                    <a:lnT>
                      <a:noFill/>
                    </a:lnT>
                    <a:lnB>
                      <a:noFill/>
                    </a:lnB>
                    <a:noFill/>
                  </a:tcPr>
                </a:tc>
                <a:extLst>
                  <a:ext uri="{0D108BD9-81ED-4DB2-BD59-A6C34878D82A}">
                    <a16:rowId xmlns:a16="http://schemas.microsoft.com/office/drawing/2014/main" val="3086953534"/>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F14</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Compare providers on qualities that matter most</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compare providers based on the qualities that matter to me most.</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2651076350"/>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F02</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8</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Find the right provider</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Confidently find the right provider for the care I need, even if I don't know the right medical term.</a:t>
                      </a:r>
                    </a:p>
                  </a:txBody>
                  <a:tcPr marL="7724" marR="7724" marT="7724" marB="0" anchor="b">
                    <a:lnL>
                      <a:noFill/>
                    </a:lnL>
                    <a:lnR>
                      <a:noFill/>
                    </a:lnR>
                    <a:lnT>
                      <a:noFill/>
                    </a:lnT>
                    <a:lnB>
                      <a:noFill/>
                    </a:lnB>
                    <a:noFill/>
                  </a:tcPr>
                </a:tc>
                <a:extLst>
                  <a:ext uri="{0D108BD9-81ED-4DB2-BD59-A6C34878D82A}">
                    <a16:rowId xmlns:a16="http://schemas.microsoft.com/office/drawing/2014/main" val="2411943465"/>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F10</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9</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Review provider's background to determine fit</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Review a provider's background information to assess if they will be a good fit for me.</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2867619448"/>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F03</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10</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Find in-network urgent care/ER providers</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Quickly find in-network urgent/emergency care providers.</a:t>
                      </a:r>
                    </a:p>
                  </a:txBody>
                  <a:tcPr marL="7724" marR="7724" marT="7724" marB="0" anchor="b">
                    <a:lnL>
                      <a:noFill/>
                    </a:lnL>
                    <a:lnR>
                      <a:noFill/>
                    </a:lnR>
                    <a:lnT>
                      <a:noFill/>
                    </a:lnT>
                    <a:lnB>
                      <a:noFill/>
                    </a:lnB>
                    <a:noFill/>
                  </a:tcPr>
                </a:tc>
                <a:extLst>
                  <a:ext uri="{0D108BD9-81ED-4DB2-BD59-A6C34878D82A}">
                    <a16:rowId xmlns:a16="http://schemas.microsoft.com/office/drawing/2014/main" val="1578541420"/>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F15</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11</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Access provider's contact info</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Easily access the provider's contact information.</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2747656982"/>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F05</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12</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Denote the providers I am interested in to find later</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Easily track which providers I'm interested in, so I can efficiently continue my provider search later.</a:t>
                      </a:r>
                    </a:p>
                  </a:txBody>
                  <a:tcPr marL="7724" marR="7724" marT="7724" marB="0" anchor="b">
                    <a:lnL>
                      <a:noFill/>
                    </a:lnL>
                    <a:lnR>
                      <a:noFill/>
                    </a:lnR>
                    <a:lnT>
                      <a:noFill/>
                    </a:lnT>
                    <a:lnB>
                      <a:noFill/>
                    </a:lnB>
                    <a:noFill/>
                  </a:tcPr>
                </a:tc>
                <a:extLst>
                  <a:ext uri="{0D108BD9-81ED-4DB2-BD59-A6C34878D82A}">
                    <a16:rowId xmlns:a16="http://schemas.microsoft.com/office/drawing/2014/main" val="1471932787"/>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F12</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13</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See distance of provider's office from home/office</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Quickly see how far a provider's office is from my home, work, and/or school.</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2357465157"/>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F11</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14</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Review others' experiences with the provider</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Learn about other people's experience with a provider to assess if the provider is right for me.</a:t>
                      </a:r>
                    </a:p>
                  </a:txBody>
                  <a:tcPr marL="7724" marR="7724" marT="7724" marB="0" anchor="b">
                    <a:lnL>
                      <a:noFill/>
                    </a:lnL>
                    <a:lnR>
                      <a:noFill/>
                    </a:lnR>
                    <a:lnT>
                      <a:noFill/>
                    </a:lnT>
                    <a:lnB>
                      <a:noFill/>
                    </a:lnB>
                    <a:noFill/>
                  </a:tcPr>
                </a:tc>
                <a:extLst>
                  <a:ext uri="{0D108BD9-81ED-4DB2-BD59-A6C34878D82A}">
                    <a16:rowId xmlns:a16="http://schemas.microsoft.com/office/drawing/2014/main" val="3078154185"/>
                  </a:ext>
                </a:extLst>
              </a:tr>
              <a:tr h="126537">
                <a:tc>
                  <a:txBody>
                    <a:bodyPr/>
                    <a:lstStyle/>
                    <a:p>
                      <a:pPr algn="ctr" fontAlgn="b"/>
                      <a:r>
                        <a:rPr lang="en-US" sz="1000" b="0" i="0" u="none" strike="noStrike" dirty="0">
                          <a:solidFill>
                            <a:srgbClr val="000000"/>
                          </a:solidFill>
                          <a:effectLst/>
                          <a:latin typeface="Haas Grot Disp 55 Roman" panose="020D0504030502050203" pitchFamily="34" charset="0"/>
                        </a:rPr>
                        <a:t>F04</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15</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See a list of providers when out of state</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see a list of all providers relevant to my needs when I am out of state.</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1703971949"/>
                  </a:ext>
                </a:extLst>
              </a:tr>
            </a:tbl>
          </a:graphicData>
        </a:graphic>
      </p:graphicFrame>
    </p:spTree>
    <p:extLst>
      <p:ext uri="{BB962C8B-B14F-4D97-AF65-F5344CB8AC3E}">
        <p14:creationId xmlns:p14="http://schemas.microsoft.com/office/powerpoint/2010/main" val="3855439310"/>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104</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72590"/>
            <a:ext cx="10145184" cy="1077218"/>
          </a:xfrm>
        </p:spPr>
        <p:txBody>
          <a:bodyPr/>
          <a:lstStyle/>
          <a:p>
            <a:r>
              <a:rPr lang="en-US" dirty="0"/>
              <a:t>There is still room for improvement on ways to Find a Provider on all insurer’s websites</a:t>
            </a:r>
          </a:p>
        </p:txBody>
      </p:sp>
      <p:sp>
        <p:nvSpPr>
          <p:cNvPr id="5" name="Text Placeholder 8">
            <a:extLst>
              <a:ext uri="{FF2B5EF4-FFF2-40B4-BE49-F238E27FC236}">
                <a16:creationId xmlns:a16="http://schemas.microsoft.com/office/drawing/2014/main" id="{451F9916-8A90-35D8-EFBF-7E19DB396ECD}"/>
              </a:ext>
            </a:extLst>
          </p:cNvPr>
          <p:cNvSpPr txBox="1">
            <a:spLocks/>
          </p:cNvSpPr>
          <p:nvPr/>
        </p:nvSpPr>
        <p:spPr>
          <a:xfrm>
            <a:off x="7501893" y="5932630"/>
            <a:ext cx="295655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a:t>
            </a:r>
            <a:endParaRPr lang="en-US" sz="900" dirty="0">
              <a:highlight>
                <a:srgbClr val="FFFF00"/>
              </a:highlight>
            </a:endParaRPr>
          </a:p>
        </p:txBody>
      </p:sp>
      <p:sp>
        <p:nvSpPr>
          <p:cNvPr id="6" name="Text Placeholder 8">
            <a:extLst>
              <a:ext uri="{FF2B5EF4-FFF2-40B4-BE49-F238E27FC236}">
                <a16:creationId xmlns:a16="http://schemas.microsoft.com/office/drawing/2014/main" id="{64643DA2-7501-65F8-2289-5F38D4DC8EC1}"/>
              </a:ext>
            </a:extLst>
          </p:cNvPr>
          <p:cNvSpPr txBox="1">
            <a:spLocks/>
          </p:cNvSpPr>
          <p:nvPr/>
        </p:nvSpPr>
        <p:spPr>
          <a:xfrm>
            <a:off x="1178435" y="6498834"/>
            <a:ext cx="869899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FINDAPROVIDERSAT. How satisfied are you with your current ability to accomplish each task on &lt;insurer’s&gt; &lt;app or website&gt; today? Base: Those in Find a Provider track who evaluated satisfaction on the website for BCBSMA n=50 , Anthem n=115 , United n=139</a:t>
            </a:r>
            <a:endParaRPr lang="en-US" sz="900" dirty="0">
              <a:highlight>
                <a:srgbClr val="FFFF00"/>
              </a:highlight>
            </a:endParaRPr>
          </a:p>
        </p:txBody>
      </p:sp>
      <p:sp>
        <p:nvSpPr>
          <p:cNvPr id="7" name="Text Placeholder 8">
            <a:extLst>
              <a:ext uri="{FF2B5EF4-FFF2-40B4-BE49-F238E27FC236}">
                <a16:creationId xmlns:a16="http://schemas.microsoft.com/office/drawing/2014/main" id="{273750D2-64DD-9FCD-92AC-FBD059539EFB}"/>
              </a:ext>
            </a:extLst>
          </p:cNvPr>
          <p:cNvSpPr txBox="1">
            <a:spLocks/>
          </p:cNvSpPr>
          <p:nvPr/>
        </p:nvSpPr>
        <p:spPr>
          <a:xfrm>
            <a:off x="7473318" y="6114451"/>
            <a:ext cx="410374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*Interpret results as directional only, as the n-size is below 50 (BCBSMA n=31)</a:t>
            </a:r>
          </a:p>
        </p:txBody>
      </p:sp>
      <p:graphicFrame>
        <p:nvGraphicFramePr>
          <p:cNvPr id="11" name="Table 10">
            <a:extLst>
              <a:ext uri="{FF2B5EF4-FFF2-40B4-BE49-F238E27FC236}">
                <a16:creationId xmlns:a16="http://schemas.microsoft.com/office/drawing/2014/main" id="{C8FC7780-5E97-EC4B-4B99-68A7F2FBAF93}"/>
              </a:ext>
            </a:extLst>
          </p:cNvPr>
          <p:cNvGraphicFramePr>
            <a:graphicFrameLocks noGrp="1"/>
          </p:cNvGraphicFramePr>
          <p:nvPr>
            <p:extLst>
              <p:ext uri="{D42A27DB-BD31-4B8C-83A1-F6EECF244321}">
                <p14:modId xmlns:p14="http://schemas.microsoft.com/office/powerpoint/2010/main" val="2270694328"/>
              </p:ext>
            </p:extLst>
          </p:nvPr>
        </p:nvGraphicFramePr>
        <p:xfrm>
          <a:off x="3228975" y="2443461"/>
          <a:ext cx="8839200" cy="3476625"/>
        </p:xfrm>
        <a:graphic>
          <a:graphicData uri="http://schemas.openxmlformats.org/drawingml/2006/table">
            <a:tbl>
              <a:tblPr/>
              <a:tblGrid>
                <a:gridCol w="4318000">
                  <a:extLst>
                    <a:ext uri="{9D8B030D-6E8A-4147-A177-3AD203B41FA5}">
                      <a16:colId xmlns:a16="http://schemas.microsoft.com/office/drawing/2014/main" val="4010049499"/>
                    </a:ext>
                  </a:extLst>
                </a:gridCol>
                <a:gridCol w="1130300">
                  <a:extLst>
                    <a:ext uri="{9D8B030D-6E8A-4147-A177-3AD203B41FA5}">
                      <a16:colId xmlns:a16="http://schemas.microsoft.com/office/drawing/2014/main" val="1750675162"/>
                    </a:ext>
                  </a:extLst>
                </a:gridCol>
                <a:gridCol w="1130300">
                  <a:extLst>
                    <a:ext uri="{9D8B030D-6E8A-4147-A177-3AD203B41FA5}">
                      <a16:colId xmlns:a16="http://schemas.microsoft.com/office/drawing/2014/main" val="455385423"/>
                    </a:ext>
                  </a:extLst>
                </a:gridCol>
                <a:gridCol w="1130300">
                  <a:extLst>
                    <a:ext uri="{9D8B030D-6E8A-4147-A177-3AD203B41FA5}">
                      <a16:colId xmlns:a16="http://schemas.microsoft.com/office/drawing/2014/main" val="3065412461"/>
                    </a:ext>
                  </a:extLst>
                </a:gridCol>
                <a:gridCol w="1130300">
                  <a:extLst>
                    <a:ext uri="{9D8B030D-6E8A-4147-A177-3AD203B41FA5}">
                      <a16:colId xmlns:a16="http://schemas.microsoft.com/office/drawing/2014/main" val="2517423315"/>
                    </a:ext>
                  </a:extLst>
                </a:gridCol>
              </a:tblGrid>
              <a:tr h="476250">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BCBSMA</a:t>
                      </a:r>
                      <a:b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b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WEBSITE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ANTHEM</a:t>
                      </a:r>
                      <a:b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b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WEBSITE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UNITED</a:t>
                      </a:r>
                      <a:b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b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WEBSITE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5144768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Identify which doctors are in vs out of network</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200" b="0" i="0" u="none" strike="noStrike">
                          <a:solidFill>
                            <a:srgbClr val="000000"/>
                          </a:solidFill>
                          <a:effectLst/>
                          <a:latin typeface="Haas Grot Disp 55 Roman" panose="020D0504030502050203" pitchFamily="34"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200" b="0" i="0" u="none" strike="noStrike">
                          <a:solidFill>
                            <a:srgbClr val="000000"/>
                          </a:solidFill>
                          <a:effectLst/>
                          <a:latin typeface="Haas Grot Disp 55 Roman" panose="020D0504030502050203" pitchFamily="34" charset="0"/>
                        </a:rPr>
                        <a:t>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BC3E3"/>
                    </a:solidFill>
                  </a:tcPr>
                </a:tc>
                <a:tc>
                  <a:txBody>
                    <a:bodyPr/>
                    <a:lstStyle/>
                    <a:p>
                      <a:pPr algn="ctr" fontAlgn="b"/>
                      <a:r>
                        <a:rPr lang="en-US" sz="1200" b="0" i="0" u="none" strike="noStrike">
                          <a:solidFill>
                            <a:srgbClr val="000000"/>
                          </a:solidFill>
                          <a:effectLst/>
                          <a:latin typeface="Haas Grot Disp 55 Roman" panose="020D0504030502050203" pitchFamily="34"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02746058"/>
                  </a:ext>
                </a:extLst>
              </a:tr>
              <a:tr h="200025">
                <a:tc>
                  <a:txBody>
                    <a:bodyPr/>
                    <a:lstStyle/>
                    <a:p>
                      <a:pPr algn="r" fontAlgn="b"/>
                      <a:r>
                        <a:rPr lang="en-US" sz="1100" b="0" i="0" u="none" strike="noStrike" dirty="0">
                          <a:solidFill>
                            <a:srgbClr val="000000"/>
                          </a:solidFill>
                          <a:effectLst/>
                          <a:latin typeface="Haas Grot Disp 55 Roman" panose="020D0504030502050203" pitchFamily="34" charset="0"/>
                        </a:rPr>
                        <a:t>Access provider's contact info</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200" b="0" i="0" u="none" strike="noStrike">
                          <a:solidFill>
                            <a:srgbClr val="000000"/>
                          </a:solidFill>
                          <a:effectLst/>
                          <a:latin typeface="Haas Grot Disp 55 Roman" panose="020D0504030502050203" pitchFamily="34" charset="0"/>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200" b="0" i="0" u="none" strike="noStrike">
                          <a:solidFill>
                            <a:srgbClr val="000000"/>
                          </a:solidFill>
                          <a:effectLst/>
                          <a:latin typeface="Haas Grot Disp 55 Roman" panose="020D0504030502050203" pitchFamily="34"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7D5"/>
                    </a:solidFill>
                  </a:tcPr>
                </a:tc>
                <a:tc>
                  <a:txBody>
                    <a:bodyPr/>
                    <a:lstStyle/>
                    <a:p>
                      <a:pPr algn="ctr" fontAlgn="b"/>
                      <a:r>
                        <a:rPr lang="en-US" sz="1200" b="0" i="0" u="none" strike="noStrike">
                          <a:solidFill>
                            <a:srgbClr val="000000"/>
                          </a:solidFill>
                          <a:effectLst/>
                          <a:latin typeface="Haas Grot Disp 55 Roman" panose="020D0504030502050203" pitchFamily="34" charset="0"/>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936113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View accurate/updated info about a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200" b="0" i="0" u="none" strike="noStrike">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200" b="0" i="0" u="none" strike="noStrike">
                          <a:solidFill>
                            <a:srgbClr val="000000"/>
                          </a:solidFill>
                          <a:effectLst/>
                          <a:latin typeface="Haas Grot Disp 55 Roman" panose="020D0504030502050203" pitchFamily="34"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17110609"/>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a list of providers relevant to needs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200" b="0" i="0" u="none" strike="noStrike">
                          <a:solidFill>
                            <a:srgbClr val="000000"/>
                          </a:solidFill>
                          <a:effectLst/>
                          <a:latin typeface="Haas Grot Disp 55 Roman" panose="020D0504030502050203" pitchFamily="34"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7D5"/>
                    </a:solid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200" b="0" i="0" u="none" strike="noStrike">
                          <a:solidFill>
                            <a:srgbClr val="000000"/>
                          </a:solidFill>
                          <a:effectLst/>
                          <a:latin typeface="Haas Grot Disp 55 Roman" panose="020D0504030502050203" pitchFamily="34" charset="0"/>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74486344"/>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distance of provider's office from home/office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200" b="0" i="0" u="none" strike="noStrike">
                          <a:solidFill>
                            <a:srgbClr val="000000"/>
                          </a:solidFill>
                          <a:effectLst/>
                          <a:latin typeface="Haas Grot Disp 55 Roman" panose="020D0504030502050203" pitchFamily="34"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200" b="0" i="0" u="none" strike="noStrike">
                          <a:solidFill>
                            <a:srgbClr val="000000"/>
                          </a:solidFill>
                          <a:effectLst/>
                          <a:latin typeface="Haas Grot Disp 55 Roman" panose="020D0504030502050203" pitchFamily="34"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3BEE0"/>
                    </a:solidFill>
                  </a:tcPr>
                </a:tc>
                <a:tc>
                  <a:txBody>
                    <a:bodyPr/>
                    <a:lstStyle/>
                    <a:p>
                      <a:pPr algn="ctr" fontAlgn="b"/>
                      <a:r>
                        <a:rPr lang="en-US" sz="1200" b="0" i="0" u="none" strike="noStrike">
                          <a:solidFill>
                            <a:srgbClr val="000000"/>
                          </a:solidFill>
                          <a:effectLst/>
                          <a:latin typeface="Haas Grot Disp 55 Roman" panose="020D0504030502050203" pitchFamily="34" charset="0"/>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03884525"/>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Confirm a provider meets my specific needs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CEF"/>
                    </a:solidFill>
                  </a:tcPr>
                </a:tc>
                <a:tc>
                  <a:txBody>
                    <a:bodyPr/>
                    <a:lstStyle/>
                    <a:p>
                      <a:pPr algn="ctr" fontAlgn="b"/>
                      <a:r>
                        <a:rPr lang="en-US" sz="1200" b="0" i="0" u="none" strike="noStrike">
                          <a:solidFill>
                            <a:srgbClr val="000000"/>
                          </a:solidFill>
                          <a:effectLst/>
                          <a:latin typeface="Haas Grot Disp 55 Roman" panose="020D0504030502050203" pitchFamily="34" charset="0"/>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a:solidFill>
                            <a:srgbClr val="000000"/>
                          </a:solidFill>
                          <a:effectLst/>
                          <a:latin typeface="Haas Grot Disp 55 Roman" panose="020D0504030502050203" pitchFamily="34" charset="0"/>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41954337"/>
                  </a:ext>
                </a:extLst>
              </a:tr>
              <a:tr h="200025">
                <a:tc>
                  <a:txBody>
                    <a:bodyPr/>
                    <a:lstStyle/>
                    <a:p>
                      <a:pPr algn="r" fontAlgn="b"/>
                      <a:r>
                        <a:rPr lang="en-US" sz="1100" b="0" i="0" u="none" strike="noStrike" dirty="0">
                          <a:solidFill>
                            <a:srgbClr val="000000"/>
                          </a:solidFill>
                          <a:effectLst/>
                          <a:latin typeface="Haas Grot Disp 55 Roman" panose="020D0504030502050203" pitchFamily="34" charset="0"/>
                        </a:rPr>
                        <a:t>Identify which providers are accepting new patients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5"/>
                    </a:solidFill>
                  </a:tcPr>
                </a:tc>
                <a:tc>
                  <a:txBody>
                    <a:bodyPr/>
                    <a:lstStyle/>
                    <a:p>
                      <a:pPr algn="ctr" fontAlgn="b"/>
                      <a:r>
                        <a:rPr lang="en-US" sz="1200" b="0" i="0" u="none" strike="noStrike">
                          <a:solidFill>
                            <a:srgbClr val="000000"/>
                          </a:solidFill>
                          <a:effectLst/>
                          <a:latin typeface="Haas Grot Disp 55 Roman" panose="020D0504030502050203" pitchFamily="34"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200" b="0" i="0" u="none" strike="noStrike">
                          <a:solidFill>
                            <a:srgbClr val="000000"/>
                          </a:solidFill>
                          <a:effectLst/>
                          <a:latin typeface="Haas Grot Disp 55 Roman" panose="020D0504030502050203" pitchFamily="34"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337458403"/>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in-network urgent care/ER providers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BF7"/>
                    </a:solidFill>
                  </a:tcPr>
                </a:tc>
                <a:tc>
                  <a:txBody>
                    <a:bodyPr/>
                    <a:lstStyle/>
                    <a:p>
                      <a:pPr algn="ctr" fontAlgn="b"/>
                      <a:r>
                        <a:rPr lang="en-US" sz="1200" b="0" i="0" u="none" strike="noStrike">
                          <a:solidFill>
                            <a:srgbClr val="000000"/>
                          </a:solidFill>
                          <a:effectLst/>
                          <a:latin typeface="Haas Grot Disp 55 Roman" panose="020D0504030502050203" pitchFamily="34"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781090"/>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provider's background to determine fit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200" b="0" i="0" u="none" strike="noStrike">
                          <a:solidFill>
                            <a:srgbClr val="000000"/>
                          </a:solidFill>
                          <a:effectLst/>
                          <a:latin typeface="Haas Grot Disp 55 Roman" panose="020D0504030502050203" pitchFamily="34" charset="0"/>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1F4"/>
                    </a:solidFill>
                  </a:tcPr>
                </a:tc>
                <a:tc>
                  <a:txBody>
                    <a:bodyPr/>
                    <a:lstStyle/>
                    <a:p>
                      <a:pPr algn="ctr" fontAlgn="b"/>
                      <a:r>
                        <a:rPr lang="en-US" sz="1200" b="0" i="0" u="none" strike="noStrike">
                          <a:solidFill>
                            <a:srgbClr val="000000"/>
                          </a:solidFill>
                          <a:effectLst/>
                          <a:latin typeface="Haas Grot Disp 55 Roman" panose="020D0504030502050203" pitchFamily="34" charset="0"/>
                        </a:rPr>
                        <a:t>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30150065"/>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Compare providers on qualities that matter most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C"/>
                    </a:solid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200" b="0" i="0" u="none" strike="noStrike">
                          <a:solidFill>
                            <a:srgbClr val="000000"/>
                          </a:solidFill>
                          <a:effectLst/>
                          <a:latin typeface="Haas Grot Disp 55 Roman" panose="020D0504030502050203" pitchFamily="34"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3049669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the right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C"/>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BF7"/>
                    </a:solidFill>
                  </a:tcPr>
                </a:tc>
                <a:tc>
                  <a:txBody>
                    <a:bodyPr/>
                    <a:lstStyle/>
                    <a:p>
                      <a:pPr algn="ctr" fontAlgn="b"/>
                      <a:r>
                        <a:rPr lang="en-US" sz="1200" b="0" i="0" u="none" strike="noStrike">
                          <a:solidFill>
                            <a:srgbClr val="000000"/>
                          </a:solidFill>
                          <a:effectLst/>
                          <a:latin typeface="Haas Grot Disp 55 Roman" panose="020D0504030502050203" pitchFamily="34" charset="0"/>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5"/>
                    </a:solidFill>
                  </a:tcPr>
                </a:tc>
                <a:tc>
                  <a:txBody>
                    <a:bodyPr/>
                    <a:lstStyle/>
                    <a:p>
                      <a:pPr algn="ctr" fontAlgn="b"/>
                      <a:r>
                        <a:rPr lang="en-US" sz="1200" b="0" i="0" u="none" strike="noStrike">
                          <a:solidFill>
                            <a:srgbClr val="000000"/>
                          </a:solidFill>
                          <a:effectLst/>
                          <a:latin typeface="Haas Grot Disp 55 Roman" panose="020D0504030502050203" pitchFamily="34" charset="0"/>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5528840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others' experiences with the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D7F"/>
                    </a:solidFill>
                  </a:tcPr>
                </a:tc>
                <a:tc>
                  <a:txBody>
                    <a:bodyPr/>
                    <a:lstStyle/>
                    <a:p>
                      <a:pPr algn="ctr" fontAlgn="b"/>
                      <a:r>
                        <a:rPr lang="en-US" sz="1200" b="0" i="0" u="none" strike="noStrike">
                          <a:solidFill>
                            <a:srgbClr val="000000"/>
                          </a:solidFill>
                          <a:effectLst/>
                          <a:latin typeface="Haas Grot Disp 55 Roman" panose="020D0504030502050203" pitchFamily="34" charset="0"/>
                        </a:rPr>
                        <a:t>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AAD"/>
                    </a:solidFill>
                  </a:tcPr>
                </a:tc>
                <a:tc>
                  <a:txBody>
                    <a:bodyPr/>
                    <a:lstStyle/>
                    <a:p>
                      <a:pPr algn="ctr" fontAlgn="b"/>
                      <a:r>
                        <a:rPr lang="en-US" sz="1200" b="0" i="0" u="none" strike="noStrike">
                          <a:solidFill>
                            <a:srgbClr val="000000"/>
                          </a:solidFill>
                          <a:effectLst/>
                          <a:latin typeface="Haas Grot Disp 55 Roman" panose="020D0504030502050203" pitchFamily="34"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87A"/>
                    </a:solidFill>
                  </a:tcPr>
                </a:tc>
                <a:tc>
                  <a:txBody>
                    <a:bodyPr/>
                    <a:lstStyle/>
                    <a:p>
                      <a:pPr algn="ctr" fontAlgn="b"/>
                      <a:r>
                        <a:rPr lang="en-US" sz="1200" b="0" i="0" u="none" strike="noStrike">
                          <a:solidFill>
                            <a:srgbClr val="000000"/>
                          </a:solidFill>
                          <a:effectLst/>
                          <a:latin typeface="Haas Grot Disp 55 Roman" panose="020D0504030502050203" pitchFamily="34"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80988646"/>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Understand my total cost for an upcoming visit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375"/>
                    </a:solidFill>
                  </a:tcPr>
                </a:tc>
                <a:tc>
                  <a:txBody>
                    <a:bodyPr/>
                    <a:lstStyle/>
                    <a:p>
                      <a:pPr algn="ctr" fontAlgn="b"/>
                      <a:r>
                        <a:rPr lang="en-US" sz="1200" b="0" i="0" u="none" strike="noStrike">
                          <a:solidFill>
                            <a:srgbClr val="000000"/>
                          </a:solidFill>
                          <a:effectLst/>
                          <a:latin typeface="Haas Grot Disp 55 Roman" panose="020D0504030502050203" pitchFamily="34" charset="0"/>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C"/>
                    </a:solidFill>
                  </a:tcPr>
                </a:tc>
                <a:tc>
                  <a:txBody>
                    <a:bodyPr/>
                    <a:lstStyle/>
                    <a:p>
                      <a:pPr algn="ctr" fontAlgn="b"/>
                      <a:r>
                        <a:rPr lang="en-US" sz="1200" b="0" i="0" u="none" strike="noStrike">
                          <a:solidFill>
                            <a:srgbClr val="000000"/>
                          </a:solidFill>
                          <a:effectLst/>
                          <a:latin typeface="Haas Grot Disp 55 Roman" panose="020D0504030502050203" pitchFamily="34" charset="0"/>
                        </a:rPr>
                        <a:t>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1"/>
                    </a:solidFill>
                  </a:tcPr>
                </a:tc>
                <a:tc>
                  <a:txBody>
                    <a:bodyPr/>
                    <a:lstStyle/>
                    <a:p>
                      <a:pPr algn="ctr" fontAlgn="b"/>
                      <a:r>
                        <a:rPr lang="en-US" sz="1200" b="0" i="0" u="none" strike="noStrike">
                          <a:solidFill>
                            <a:srgbClr val="000000"/>
                          </a:solidFill>
                          <a:effectLst/>
                          <a:latin typeface="Haas Grot Disp 55 Roman" panose="020D0504030502050203" pitchFamily="34" charset="0"/>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09093438"/>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Denote the providers I am interested in to find later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375"/>
                    </a:solidFill>
                  </a:tcPr>
                </a:tc>
                <a:tc>
                  <a:txBody>
                    <a:bodyPr/>
                    <a:lstStyle/>
                    <a:p>
                      <a:pPr algn="ctr" fontAlgn="b"/>
                      <a:r>
                        <a:rPr lang="en-US" sz="1200" b="0" i="0" u="none" strike="noStrike">
                          <a:solidFill>
                            <a:srgbClr val="000000"/>
                          </a:solidFill>
                          <a:effectLst/>
                          <a:latin typeface="Haas Grot Disp 55 Roman" panose="020D0504030502050203" pitchFamily="34"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9CB"/>
                    </a:solidFill>
                  </a:tcPr>
                </a:tc>
                <a:tc>
                  <a:txBody>
                    <a:bodyPr/>
                    <a:lstStyle/>
                    <a:p>
                      <a:pPr algn="ctr" fontAlgn="b"/>
                      <a:r>
                        <a:rPr lang="en-US" sz="1200" b="0" i="0" u="none" strike="noStrike">
                          <a:solidFill>
                            <a:srgbClr val="000000"/>
                          </a:solidFill>
                          <a:effectLst/>
                          <a:latin typeface="Haas Grot Disp 55 Roman" panose="020D0504030502050203" pitchFamily="34" charset="0"/>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0A3"/>
                    </a:solidFill>
                  </a:tcPr>
                </a:tc>
                <a:tc>
                  <a:txBody>
                    <a:bodyPr/>
                    <a:lstStyle/>
                    <a:p>
                      <a:pPr algn="ctr" fontAlgn="b"/>
                      <a:r>
                        <a:rPr lang="en-US" sz="1200" b="0" i="0" u="none" strike="noStrike">
                          <a:solidFill>
                            <a:srgbClr val="000000"/>
                          </a:solidFill>
                          <a:effectLst/>
                          <a:latin typeface="Haas Grot Disp 55 Roman" panose="020D0504030502050203" pitchFamily="34"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9644053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a list of providers when out of state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200" b="0" i="0" u="none" strike="noStrike">
                          <a:solidFill>
                            <a:srgbClr val="000000"/>
                          </a:solidFill>
                          <a:effectLst/>
                          <a:latin typeface="Haas Grot Disp 55 Roman" panose="020D0504030502050203" pitchFamily="34" charset="0"/>
                        </a:rPr>
                        <a:t>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AAD"/>
                    </a:solidFill>
                  </a:tcPr>
                </a:tc>
                <a:tc>
                  <a:txBody>
                    <a:bodyPr/>
                    <a:lstStyle/>
                    <a:p>
                      <a:pPr algn="ctr" fontAlgn="b"/>
                      <a:r>
                        <a:rPr lang="en-US" sz="1200" b="0" i="0" u="none" strike="noStrike">
                          <a:solidFill>
                            <a:srgbClr val="000000"/>
                          </a:solidFill>
                          <a:effectLst/>
                          <a:latin typeface="Haas Grot Disp 55 Roman" panose="020D0504030502050203" pitchFamily="34"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87A"/>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67528926"/>
                  </a:ext>
                </a:extLst>
              </a:tr>
            </a:tbl>
          </a:graphicData>
        </a:graphic>
      </p:graphicFrame>
      <p:graphicFrame>
        <p:nvGraphicFramePr>
          <p:cNvPr id="14" name="Table 13">
            <a:extLst>
              <a:ext uri="{FF2B5EF4-FFF2-40B4-BE49-F238E27FC236}">
                <a16:creationId xmlns:a16="http://schemas.microsoft.com/office/drawing/2014/main" id="{6321300D-6A6F-12F1-5D1C-5354E42B3AAC}"/>
              </a:ext>
            </a:extLst>
          </p:cNvPr>
          <p:cNvGraphicFramePr>
            <a:graphicFrameLocks noGrp="1"/>
          </p:cNvGraphicFramePr>
          <p:nvPr>
            <p:extLst>
              <p:ext uri="{D42A27DB-BD31-4B8C-83A1-F6EECF244321}">
                <p14:modId xmlns:p14="http://schemas.microsoft.com/office/powerpoint/2010/main" val="3602232031"/>
              </p:ext>
            </p:extLst>
          </p:nvPr>
        </p:nvGraphicFramePr>
        <p:xfrm>
          <a:off x="7607810" y="1576668"/>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FIND A PROVIDER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(WEBSITE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5" name="Rectangle 14">
            <a:extLst>
              <a:ext uri="{FF2B5EF4-FFF2-40B4-BE49-F238E27FC236}">
                <a16:creationId xmlns:a16="http://schemas.microsoft.com/office/drawing/2014/main" id="{0A41E74B-BFE0-C51A-986E-4056990C7FDA}"/>
              </a:ext>
            </a:extLst>
          </p:cNvPr>
          <p:cNvSpPr/>
          <p:nvPr/>
        </p:nvSpPr>
        <p:spPr>
          <a:xfrm>
            <a:off x="0" y="2300794"/>
            <a:ext cx="3695700" cy="2871320"/>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BCBSMA’s website shows much lower satisfaction than competitors,’ especially for members to:</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Denote the providers I am interested in finding later (-17%)</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Find the righ</a:t>
            </a:r>
            <a:r>
              <a:rPr lang="en-US" sz="1400" dirty="0">
                <a:solidFill>
                  <a:schemeClr val="tx1"/>
                </a:solidFill>
                <a:latin typeface="Haas Grot Disp 55 Roman" panose="020D0504030502050203" pitchFamily="34" charset="0"/>
                <a:ea typeface="+mn-ea"/>
                <a:cs typeface="+mn-cs"/>
                <a:sym typeface="Haas Grot Disp 75 Bold"/>
              </a:rPr>
              <a:t>t provider (-16%)</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Understand my total cost for an upcoming visit (-15%)</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Compare providers on qualities that matter most (-15%)</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See a list of providers relevant to my needs (-14%)</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16" name="TextBox 15">
            <a:extLst>
              <a:ext uri="{FF2B5EF4-FFF2-40B4-BE49-F238E27FC236}">
                <a16:creationId xmlns:a16="http://schemas.microsoft.com/office/drawing/2014/main" id="{FD068242-273F-AB00-1A70-2F1DAEB9FF48}"/>
              </a:ext>
            </a:extLst>
          </p:cNvPr>
          <p:cNvSpPr txBox="1"/>
          <p:nvPr/>
        </p:nvSpPr>
        <p:spPr>
          <a:xfrm>
            <a:off x="8289856" y="314326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7" name="TextBox 16">
            <a:extLst>
              <a:ext uri="{FF2B5EF4-FFF2-40B4-BE49-F238E27FC236}">
                <a16:creationId xmlns:a16="http://schemas.microsoft.com/office/drawing/2014/main" id="{1A60E058-98C3-65F2-99AA-E19F507B6D92}"/>
              </a:ext>
            </a:extLst>
          </p:cNvPr>
          <p:cNvSpPr txBox="1"/>
          <p:nvPr/>
        </p:nvSpPr>
        <p:spPr>
          <a:xfrm>
            <a:off x="8289856" y="355518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8" name="TextBox 17">
            <a:extLst>
              <a:ext uri="{FF2B5EF4-FFF2-40B4-BE49-F238E27FC236}">
                <a16:creationId xmlns:a16="http://schemas.microsoft.com/office/drawing/2014/main" id="{594F574C-9F53-8E50-3511-44C77421255F}"/>
              </a:ext>
            </a:extLst>
          </p:cNvPr>
          <p:cNvSpPr txBox="1"/>
          <p:nvPr/>
        </p:nvSpPr>
        <p:spPr>
          <a:xfrm>
            <a:off x="8289856" y="473763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9" name="TextBox 18">
            <a:extLst>
              <a:ext uri="{FF2B5EF4-FFF2-40B4-BE49-F238E27FC236}">
                <a16:creationId xmlns:a16="http://schemas.microsoft.com/office/drawing/2014/main" id="{13268C91-6187-68A7-6CD5-36A3559B8240}"/>
              </a:ext>
            </a:extLst>
          </p:cNvPr>
          <p:cNvSpPr txBox="1"/>
          <p:nvPr/>
        </p:nvSpPr>
        <p:spPr>
          <a:xfrm>
            <a:off x="8289855" y="554907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27" name="TextBox 26">
            <a:extLst>
              <a:ext uri="{FF2B5EF4-FFF2-40B4-BE49-F238E27FC236}">
                <a16:creationId xmlns:a16="http://schemas.microsoft.com/office/drawing/2014/main" id="{4668ED56-4C66-BF64-778D-E2876C0865F4}"/>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8" name="Rectangle 7">
            <a:extLst>
              <a:ext uri="{FF2B5EF4-FFF2-40B4-BE49-F238E27FC236}">
                <a16:creationId xmlns:a16="http://schemas.microsoft.com/office/drawing/2014/main" id="{3EB8ADED-A697-B263-FA30-9EC218EA0FC3}"/>
              </a:ext>
            </a:extLst>
          </p:cNvPr>
          <p:cNvSpPr/>
          <p:nvPr/>
        </p:nvSpPr>
        <p:spPr>
          <a:xfrm>
            <a:off x="-9525" y="5312718"/>
            <a:ext cx="3695700" cy="462426"/>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*Sample sizes are too small to do BCBSMA analysis by groups (age 65+ n=6)</a:t>
            </a:r>
          </a:p>
        </p:txBody>
      </p:sp>
    </p:spTree>
    <p:extLst>
      <p:ext uri="{BB962C8B-B14F-4D97-AF65-F5344CB8AC3E}">
        <p14:creationId xmlns:p14="http://schemas.microsoft.com/office/powerpoint/2010/main" val="883565956"/>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FE45F53-7254-7FCB-A8F3-D6D83C7719A5}"/>
              </a:ext>
            </a:extLst>
          </p:cNvPr>
          <p:cNvGraphicFramePr>
            <a:graphicFrameLocks noGrp="1"/>
          </p:cNvGraphicFramePr>
          <p:nvPr>
            <p:extLst>
              <p:ext uri="{D42A27DB-BD31-4B8C-83A1-F6EECF244321}">
                <p14:modId xmlns:p14="http://schemas.microsoft.com/office/powerpoint/2010/main" val="2434111915"/>
              </p:ext>
            </p:extLst>
          </p:nvPr>
        </p:nvGraphicFramePr>
        <p:xfrm>
          <a:off x="3333750" y="2185699"/>
          <a:ext cx="8839200" cy="3476625"/>
        </p:xfrm>
        <a:graphic>
          <a:graphicData uri="http://schemas.openxmlformats.org/drawingml/2006/table">
            <a:tbl>
              <a:tblPr/>
              <a:tblGrid>
                <a:gridCol w="4318000">
                  <a:extLst>
                    <a:ext uri="{9D8B030D-6E8A-4147-A177-3AD203B41FA5}">
                      <a16:colId xmlns:a16="http://schemas.microsoft.com/office/drawing/2014/main" val="1006828208"/>
                    </a:ext>
                  </a:extLst>
                </a:gridCol>
                <a:gridCol w="1130300">
                  <a:extLst>
                    <a:ext uri="{9D8B030D-6E8A-4147-A177-3AD203B41FA5}">
                      <a16:colId xmlns:a16="http://schemas.microsoft.com/office/drawing/2014/main" val="1430982888"/>
                    </a:ext>
                  </a:extLst>
                </a:gridCol>
                <a:gridCol w="1130300">
                  <a:extLst>
                    <a:ext uri="{9D8B030D-6E8A-4147-A177-3AD203B41FA5}">
                      <a16:colId xmlns:a16="http://schemas.microsoft.com/office/drawing/2014/main" val="558934472"/>
                    </a:ext>
                  </a:extLst>
                </a:gridCol>
                <a:gridCol w="1130300">
                  <a:extLst>
                    <a:ext uri="{9D8B030D-6E8A-4147-A177-3AD203B41FA5}">
                      <a16:colId xmlns:a16="http://schemas.microsoft.com/office/drawing/2014/main" val="3775740144"/>
                    </a:ext>
                  </a:extLst>
                </a:gridCol>
                <a:gridCol w="1130300">
                  <a:extLst>
                    <a:ext uri="{9D8B030D-6E8A-4147-A177-3AD203B41FA5}">
                      <a16:colId xmlns:a16="http://schemas.microsoft.com/office/drawing/2014/main" val="500423738"/>
                    </a:ext>
                  </a:extLst>
                </a:gridCol>
              </a:tblGrid>
              <a:tr h="476250">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85798590"/>
                  </a:ext>
                </a:extLst>
              </a:tr>
              <a:tr h="200025">
                <a:tc>
                  <a:txBody>
                    <a:bodyPr/>
                    <a:lstStyle/>
                    <a:p>
                      <a:pPr algn="r" fontAlgn="b"/>
                      <a:r>
                        <a:rPr lang="en-US" sz="1100" b="0" i="0" u="none" strike="noStrike" dirty="0">
                          <a:solidFill>
                            <a:srgbClr val="000000"/>
                          </a:solidFill>
                          <a:effectLst/>
                          <a:latin typeface="Haas Grot Disp 55 Roman" panose="020D0504030502050203" pitchFamily="34" charset="0"/>
                        </a:rPr>
                        <a:t>See a list of providers relevant to needs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a:solidFill>
                            <a:srgbClr val="000000"/>
                          </a:solidFill>
                          <a:effectLst/>
                          <a:latin typeface="Haas Grot Disp 55 Roman" panose="020D0504030502050203" pitchFamily="34"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200" b="0" i="0" u="none" strike="noStrike">
                          <a:solidFill>
                            <a:srgbClr val="000000"/>
                          </a:solidFill>
                          <a:effectLst/>
                          <a:latin typeface="Haas Grot Disp 55 Roman" panose="020D0504030502050203" pitchFamily="34"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200" b="0" i="0" u="none" strike="noStrike">
                          <a:solidFill>
                            <a:srgbClr val="000000"/>
                          </a:solidFill>
                          <a:effectLst/>
                          <a:latin typeface="Haas Grot Disp 55 Roman" panose="020D0504030502050203" pitchFamily="34" charset="0"/>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411317038"/>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Identify which doctors are in vs out of network</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a:solidFill>
                            <a:srgbClr val="000000"/>
                          </a:solidFill>
                          <a:effectLst/>
                          <a:latin typeface="Haas Grot Disp 55 Roman" panose="020D0504030502050203" pitchFamily="34"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200" b="0" i="0" u="none" strike="noStrike">
                          <a:solidFill>
                            <a:srgbClr val="000000"/>
                          </a:solidFill>
                          <a:effectLst/>
                          <a:latin typeface="Haas Grot Disp 55 Roman" panose="020D0504030502050203" pitchFamily="34" charset="0"/>
                        </a:rPr>
                        <a:t>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200" b="0" i="0" u="none" strike="noStrike">
                          <a:solidFill>
                            <a:srgbClr val="000000"/>
                          </a:solidFill>
                          <a:effectLst/>
                          <a:latin typeface="Haas Grot Disp 55 Roman" panose="020D0504030502050203" pitchFamily="34"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95647857"/>
                  </a:ext>
                </a:extLst>
              </a:tr>
              <a:tr h="200025">
                <a:tc>
                  <a:txBody>
                    <a:bodyPr/>
                    <a:lstStyle/>
                    <a:p>
                      <a:pPr algn="r" fontAlgn="b"/>
                      <a:r>
                        <a:rPr lang="en-US" sz="1100" b="0" i="0" u="none" strike="noStrike" dirty="0">
                          <a:solidFill>
                            <a:srgbClr val="000000"/>
                          </a:solidFill>
                          <a:effectLst/>
                          <a:latin typeface="Haas Grot Disp 55 Roman" panose="020D0504030502050203" pitchFamily="34" charset="0"/>
                        </a:rPr>
                        <a:t>Identify which providers are accepting new patients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7D7ED"/>
                    </a:solidFill>
                  </a:tcPr>
                </a:tc>
                <a:tc>
                  <a:txBody>
                    <a:bodyPr/>
                    <a:lstStyle/>
                    <a:p>
                      <a:pPr algn="ctr" fontAlgn="b"/>
                      <a:r>
                        <a:rPr lang="en-US" sz="1200" b="0" i="0" u="none" strike="noStrike">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7D7ED"/>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9755312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Access provider's contact info</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a:solidFill>
                            <a:srgbClr val="000000"/>
                          </a:solidFill>
                          <a:effectLst/>
                          <a:latin typeface="Haas Grot Disp 55 Roman" panose="020D0504030502050203" pitchFamily="34" charset="0"/>
                        </a:rPr>
                        <a:t>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200" b="0" i="0" u="none" strike="noStrike">
                          <a:solidFill>
                            <a:srgbClr val="000000"/>
                          </a:solidFill>
                          <a:effectLst/>
                          <a:latin typeface="Haas Grot Disp 55 Roman" panose="020D0504030502050203" pitchFamily="34" charset="0"/>
                        </a:rPr>
                        <a:t>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C0E1"/>
                    </a:solidFill>
                  </a:tcPr>
                </a:tc>
                <a:tc>
                  <a:txBody>
                    <a:bodyPr/>
                    <a:lstStyle/>
                    <a:p>
                      <a:pPr algn="ctr" fontAlgn="b"/>
                      <a:r>
                        <a:rPr lang="en-US" sz="1200" b="0" i="0" u="none" strike="noStrike">
                          <a:solidFill>
                            <a:srgbClr val="000000"/>
                          </a:solidFill>
                          <a:effectLst/>
                          <a:latin typeface="Haas Grot Disp 55 Roman" panose="020D0504030502050203" pitchFamily="34" charset="0"/>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42169202"/>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Confirm a provider meets my specific needs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a:solidFill>
                            <a:srgbClr val="000000"/>
                          </a:solidFill>
                          <a:effectLst/>
                          <a:latin typeface="Haas Grot Disp 55 Roman" panose="020D0504030502050203" pitchFamily="34"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5FC"/>
                    </a:solidFill>
                  </a:tcPr>
                </a:tc>
                <a:tc>
                  <a:txBody>
                    <a:bodyPr/>
                    <a:lstStyle/>
                    <a:p>
                      <a:pPr algn="ctr" fontAlgn="b"/>
                      <a:r>
                        <a:rPr lang="en-US" sz="1200" b="0" i="0" u="none" strike="noStrike">
                          <a:solidFill>
                            <a:srgbClr val="000000"/>
                          </a:solidFill>
                          <a:effectLst/>
                          <a:latin typeface="Haas Grot Disp 55 Roman" panose="020D0504030502050203" pitchFamily="34" charset="0"/>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79127073"/>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View accurate/updated info about a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a:solidFill>
                            <a:srgbClr val="000000"/>
                          </a:solidFill>
                          <a:effectLst/>
                          <a:latin typeface="Haas Grot Disp 55 Roman" panose="020D0504030502050203" pitchFamily="34"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C7E5"/>
                    </a:solidFill>
                  </a:tcPr>
                </a:tc>
                <a:tc>
                  <a:txBody>
                    <a:bodyPr/>
                    <a:lstStyle/>
                    <a:p>
                      <a:pPr algn="ctr" fontAlgn="b"/>
                      <a:r>
                        <a:rPr lang="en-US" sz="1200" b="0" i="0" u="none" strike="noStrike">
                          <a:solidFill>
                            <a:srgbClr val="000000"/>
                          </a:solidFill>
                          <a:effectLst/>
                          <a:latin typeface="Haas Grot Disp 55 Roman" panose="020D0504030502050203" pitchFamily="34"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200" b="0" i="0" u="none" strike="noStrike">
                          <a:solidFill>
                            <a:srgbClr val="000000"/>
                          </a:solidFill>
                          <a:effectLst/>
                          <a:latin typeface="Haas Grot Disp 55 Roman" panose="020D0504030502050203" pitchFamily="34"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38043605"/>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Understand my total cost for an upcoming visit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a:solidFill>
                            <a:srgbClr val="000000"/>
                          </a:solidFill>
                          <a:effectLst/>
                          <a:latin typeface="Haas Grot Disp 55 Roman" panose="020D0504030502050203" pitchFamily="34"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200" b="0" i="0" u="none" strike="noStrike">
                          <a:solidFill>
                            <a:srgbClr val="000000"/>
                          </a:solidFill>
                          <a:effectLst/>
                          <a:latin typeface="Haas Grot Disp 55 Roman" panose="020D0504030502050203" pitchFamily="34" charset="0"/>
                        </a:rPr>
                        <a:t>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BCD"/>
                    </a:solidFill>
                  </a:tcPr>
                </a:tc>
                <a:tc>
                  <a:txBody>
                    <a:bodyPr/>
                    <a:lstStyle/>
                    <a:p>
                      <a:pPr algn="ctr" fontAlgn="b"/>
                      <a:r>
                        <a:rPr lang="en-US" sz="1200" b="0" i="0" u="none" strike="noStrike">
                          <a:solidFill>
                            <a:srgbClr val="000000"/>
                          </a:solidFill>
                          <a:effectLst/>
                          <a:latin typeface="Haas Grot Disp 55 Roman" panose="020D0504030502050203" pitchFamily="34" charset="0"/>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65516249"/>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in-network urgent care/ER providers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7FA"/>
                    </a:solidFill>
                  </a:tcPr>
                </a:tc>
                <a:tc>
                  <a:txBody>
                    <a:bodyPr/>
                    <a:lstStyle/>
                    <a:p>
                      <a:pPr algn="ctr" fontAlgn="b"/>
                      <a:r>
                        <a:rPr lang="en-US" sz="1200" b="0" i="0" u="none" strike="noStrike">
                          <a:solidFill>
                            <a:srgbClr val="000000"/>
                          </a:solidFill>
                          <a:effectLst/>
                          <a:latin typeface="Haas Grot Disp 55 Roman" panose="020D0504030502050203" pitchFamily="34" charset="0"/>
                        </a:rPr>
                        <a:t>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200" b="0" i="0" u="none" strike="noStrike">
                          <a:solidFill>
                            <a:srgbClr val="000000"/>
                          </a:solidFill>
                          <a:effectLst/>
                          <a:latin typeface="Haas Grot Disp 55 Roman" panose="020D0504030502050203" pitchFamily="34"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07117734"/>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Compare providers on qualities that matter most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EC1"/>
                    </a:solidFill>
                  </a:tcPr>
                </a:tc>
                <a:tc>
                  <a:txBody>
                    <a:bodyPr/>
                    <a:lstStyle/>
                    <a:p>
                      <a:pPr algn="ctr" fontAlgn="b"/>
                      <a:r>
                        <a:rPr lang="en-US" sz="1200" b="0" i="0" u="none" strike="noStrike">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7D7ED"/>
                    </a:solid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535122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provider's background to determine fit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EC1"/>
                    </a:solidFill>
                  </a:tcPr>
                </a:tc>
                <a:tc>
                  <a:txBody>
                    <a:bodyPr/>
                    <a:lstStyle/>
                    <a:p>
                      <a:pPr algn="ctr" fontAlgn="b"/>
                      <a:r>
                        <a:rPr lang="en-US" sz="1200" b="0" i="0" u="none" strike="noStrike">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7D7ED"/>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200" b="0" i="0" u="none" strike="noStrike">
                          <a:solidFill>
                            <a:srgbClr val="000000"/>
                          </a:solidFill>
                          <a:effectLst/>
                          <a:latin typeface="Haas Grot Disp 55 Roman" panose="020D0504030502050203" pitchFamily="34" charset="0"/>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04906956"/>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a list of providers when out of state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EC1"/>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200" b="0" i="0" u="none" strike="noStrike">
                          <a:solidFill>
                            <a:srgbClr val="000000"/>
                          </a:solidFill>
                          <a:effectLst/>
                          <a:latin typeface="Haas Grot Disp 55 Roman" panose="020D0504030502050203" pitchFamily="34" charset="0"/>
                        </a:rPr>
                        <a:t>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BCD"/>
                    </a:solidFill>
                  </a:tcPr>
                </a:tc>
                <a:tc>
                  <a:txBody>
                    <a:bodyPr/>
                    <a:lstStyle/>
                    <a:p>
                      <a:pPr algn="ctr" fontAlgn="b"/>
                      <a:r>
                        <a:rPr lang="en-US" sz="1200" b="0" i="0" u="none" strike="noStrike">
                          <a:solidFill>
                            <a:srgbClr val="000000"/>
                          </a:solidFill>
                          <a:effectLst/>
                          <a:latin typeface="Haas Grot Disp 55 Roman" panose="020D0504030502050203" pitchFamily="34"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4107606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Denote the providers I am interested in to find later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4"/>
                    </a:solidFill>
                  </a:tcPr>
                </a:tc>
                <a:tc>
                  <a:txBody>
                    <a:bodyPr/>
                    <a:lstStyle/>
                    <a:p>
                      <a:pPr algn="ctr" fontAlgn="b"/>
                      <a:r>
                        <a:rPr lang="en-US" sz="1200" b="0" i="0" u="none" strike="noStrike">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7D7ED"/>
                    </a:solidFill>
                  </a:tcPr>
                </a:tc>
                <a:tc>
                  <a:txBody>
                    <a:bodyPr/>
                    <a:lstStyle/>
                    <a:p>
                      <a:pPr algn="ctr" fontAlgn="b"/>
                      <a:r>
                        <a:rPr lang="en-US" sz="1200" b="0" i="0" u="none" strike="noStrike">
                          <a:solidFill>
                            <a:srgbClr val="000000"/>
                          </a:solidFill>
                          <a:effectLst/>
                          <a:latin typeface="Haas Grot Disp 55 Roman" panose="020D0504030502050203" pitchFamily="34" charset="0"/>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5"/>
                    </a:solidFill>
                  </a:tcPr>
                </a:tc>
                <a:tc>
                  <a:txBody>
                    <a:bodyPr/>
                    <a:lstStyle/>
                    <a:p>
                      <a:pPr algn="ctr" fontAlgn="b"/>
                      <a:r>
                        <a:rPr lang="en-US" sz="1200" b="0" i="0" u="none" strike="noStrike">
                          <a:solidFill>
                            <a:srgbClr val="000000"/>
                          </a:solidFill>
                          <a:effectLst/>
                          <a:latin typeface="Haas Grot Disp 55 Roman" panose="020D0504030502050203" pitchFamily="34"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9514353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the right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4"/>
                    </a:solidFill>
                  </a:tcPr>
                </a:tc>
                <a:tc>
                  <a:txBody>
                    <a:bodyPr/>
                    <a:lstStyle/>
                    <a:p>
                      <a:pPr algn="ctr" fontAlgn="b"/>
                      <a:r>
                        <a:rPr lang="en-US" sz="1200" b="0" i="0" u="none" strike="noStrike">
                          <a:solidFill>
                            <a:srgbClr val="000000"/>
                          </a:solidFill>
                          <a:effectLst/>
                          <a:latin typeface="Haas Grot Disp 55 Roman" panose="020D0504030502050203" pitchFamily="34"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200" b="0" i="0" u="none" strike="noStrike">
                          <a:solidFill>
                            <a:srgbClr val="000000"/>
                          </a:solidFill>
                          <a:effectLst/>
                          <a:latin typeface="Haas Grot Disp 55 Roman" panose="020D0504030502050203" pitchFamily="34"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FF2"/>
                    </a:solidFill>
                  </a:tcPr>
                </a:tc>
                <a:tc>
                  <a:txBody>
                    <a:bodyPr/>
                    <a:lstStyle/>
                    <a:p>
                      <a:pPr algn="ctr" fontAlgn="b"/>
                      <a:r>
                        <a:rPr lang="en-US" sz="1200" b="0" i="0" u="none" strike="noStrike">
                          <a:solidFill>
                            <a:srgbClr val="000000"/>
                          </a:solidFill>
                          <a:effectLst/>
                          <a:latin typeface="Haas Grot Disp 55 Roman" panose="020D0504030502050203" pitchFamily="34" charset="0"/>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65794945"/>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distance of provider's office from home/office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4"/>
                    </a:solidFill>
                  </a:tcPr>
                </a:tc>
                <a:tc>
                  <a:txBody>
                    <a:bodyPr/>
                    <a:lstStyle/>
                    <a:p>
                      <a:pPr algn="ctr" fontAlgn="b"/>
                      <a:r>
                        <a:rPr lang="en-US" sz="1200" b="0" i="0" u="none" strike="noStrike">
                          <a:solidFill>
                            <a:srgbClr val="000000"/>
                          </a:solidFill>
                          <a:effectLst/>
                          <a:latin typeface="Haas Grot Disp 55 Roman" panose="020D0504030502050203" pitchFamily="34"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200" b="0" i="0" u="none" strike="noStrike">
                          <a:solidFill>
                            <a:srgbClr val="000000"/>
                          </a:solidFill>
                          <a:effectLst/>
                          <a:latin typeface="Haas Grot Disp 55 Roman" panose="020D0504030502050203" pitchFamily="34"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200" b="0" i="0" u="none" strike="noStrike">
                          <a:solidFill>
                            <a:srgbClr val="000000"/>
                          </a:solidFill>
                          <a:effectLst/>
                          <a:latin typeface="Haas Grot Disp 55 Roman" panose="020D0504030502050203" pitchFamily="34" charset="0"/>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3089068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others' experiences with the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200" b="0" i="0" u="none" strike="noStrike">
                          <a:solidFill>
                            <a:srgbClr val="000000"/>
                          </a:solidFill>
                          <a:effectLst/>
                          <a:latin typeface="Haas Grot Disp 55 Roman" panose="020D0504030502050203" pitchFamily="34" charset="0"/>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2C5"/>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420283610"/>
                  </a:ext>
                </a:extLst>
              </a:tr>
            </a:tbl>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105</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BCBSMA falls far behind Anthem on app performance</a:t>
            </a:r>
          </a:p>
        </p:txBody>
      </p:sp>
      <p:sp>
        <p:nvSpPr>
          <p:cNvPr id="5" name="Text Placeholder 8">
            <a:extLst>
              <a:ext uri="{FF2B5EF4-FFF2-40B4-BE49-F238E27FC236}">
                <a16:creationId xmlns:a16="http://schemas.microsoft.com/office/drawing/2014/main" id="{A7BDD454-43D5-9926-F329-0745EF58ABA3}"/>
              </a:ext>
            </a:extLst>
          </p:cNvPr>
          <p:cNvSpPr txBox="1">
            <a:spLocks/>
          </p:cNvSpPr>
          <p:nvPr/>
        </p:nvSpPr>
        <p:spPr>
          <a:xfrm>
            <a:off x="7556134" y="5633000"/>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 </a:t>
            </a:r>
            <a:endParaRPr lang="en-US" sz="900" dirty="0">
              <a:highlight>
                <a:srgbClr val="FFFF00"/>
              </a:highlight>
            </a:endParaRPr>
          </a:p>
        </p:txBody>
      </p:sp>
      <p:sp>
        <p:nvSpPr>
          <p:cNvPr id="6" name="Text Placeholder 8">
            <a:extLst>
              <a:ext uri="{FF2B5EF4-FFF2-40B4-BE49-F238E27FC236}">
                <a16:creationId xmlns:a16="http://schemas.microsoft.com/office/drawing/2014/main" id="{7BFD8C42-2BC8-CF84-CE2B-FF60007151DA}"/>
              </a:ext>
            </a:extLst>
          </p:cNvPr>
          <p:cNvSpPr txBox="1">
            <a:spLocks/>
          </p:cNvSpPr>
          <p:nvPr/>
        </p:nvSpPr>
        <p:spPr>
          <a:xfrm>
            <a:off x="1178435" y="6498834"/>
            <a:ext cx="869899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FINDAPROVIDERSAT. How satisfied are you with your current ability to accomplish each task on &lt;insurer’s&gt; &lt;app or website&gt; today? Base: Those in Find a Provider track who evaluated satisfaction on the website for BCBSMA n= 14, Anthem n= 49, United n=89</a:t>
            </a:r>
            <a:endParaRPr lang="en-US" sz="900" dirty="0">
              <a:highlight>
                <a:srgbClr val="FFFF00"/>
              </a:highlight>
            </a:endParaRPr>
          </a:p>
        </p:txBody>
      </p:sp>
      <p:sp>
        <p:nvSpPr>
          <p:cNvPr id="7" name="Text Placeholder 8">
            <a:extLst>
              <a:ext uri="{FF2B5EF4-FFF2-40B4-BE49-F238E27FC236}">
                <a16:creationId xmlns:a16="http://schemas.microsoft.com/office/drawing/2014/main" id="{01046573-402D-9EE2-BFE2-A02B6074124B}"/>
              </a:ext>
            </a:extLst>
          </p:cNvPr>
          <p:cNvSpPr txBox="1">
            <a:spLocks/>
          </p:cNvSpPr>
          <p:nvPr/>
        </p:nvSpPr>
        <p:spPr>
          <a:xfrm>
            <a:off x="7556134" y="5814374"/>
            <a:ext cx="410374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*Interpret results as directional only, as the n-size is below 50 (BCBSMA n=14, Anthem n=49)</a:t>
            </a:r>
          </a:p>
        </p:txBody>
      </p:sp>
      <p:graphicFrame>
        <p:nvGraphicFramePr>
          <p:cNvPr id="13" name="Table 12">
            <a:extLst>
              <a:ext uri="{FF2B5EF4-FFF2-40B4-BE49-F238E27FC236}">
                <a16:creationId xmlns:a16="http://schemas.microsoft.com/office/drawing/2014/main" id="{81CFB9B9-A7F8-C2B0-7C18-AD2BBD3AFA36}"/>
              </a:ext>
            </a:extLst>
          </p:cNvPr>
          <p:cNvGraphicFramePr>
            <a:graphicFrameLocks noGrp="1"/>
          </p:cNvGraphicFramePr>
          <p:nvPr>
            <p:extLst>
              <p:ext uri="{D42A27DB-BD31-4B8C-83A1-F6EECF244321}">
                <p14:modId xmlns:p14="http://schemas.microsoft.com/office/powerpoint/2010/main" val="962896111"/>
              </p:ext>
            </p:extLst>
          </p:nvPr>
        </p:nvGraphicFramePr>
        <p:xfrm>
          <a:off x="7607810" y="1576668"/>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FIND A PROVIDER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(APP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24" name="TextBox 23">
            <a:extLst>
              <a:ext uri="{FF2B5EF4-FFF2-40B4-BE49-F238E27FC236}">
                <a16:creationId xmlns:a16="http://schemas.microsoft.com/office/drawing/2014/main" id="{1C1F5741-3F0A-D921-DDD6-AFEB08C255F2}"/>
              </a:ext>
            </a:extLst>
          </p:cNvPr>
          <p:cNvSpPr txBox="1"/>
          <p:nvPr/>
        </p:nvSpPr>
        <p:spPr>
          <a:xfrm>
            <a:off x="8367664" y="528821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6" name="TextBox 25">
            <a:extLst>
              <a:ext uri="{FF2B5EF4-FFF2-40B4-BE49-F238E27FC236}">
                <a16:creationId xmlns:a16="http://schemas.microsoft.com/office/drawing/2014/main" id="{7C2B10D6-C7FD-9E4D-8482-6F2C0D70A8C7}"/>
              </a:ext>
            </a:extLst>
          </p:cNvPr>
          <p:cNvSpPr txBox="1"/>
          <p:nvPr/>
        </p:nvSpPr>
        <p:spPr>
          <a:xfrm>
            <a:off x="8367664" y="490203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4" name="Rectangle 13">
            <a:extLst>
              <a:ext uri="{FF2B5EF4-FFF2-40B4-BE49-F238E27FC236}">
                <a16:creationId xmlns:a16="http://schemas.microsoft.com/office/drawing/2014/main" id="{AEA22F93-E9DD-6E33-438F-10693D1A270C}"/>
              </a:ext>
            </a:extLst>
          </p:cNvPr>
          <p:cNvSpPr/>
          <p:nvPr/>
        </p:nvSpPr>
        <p:spPr>
          <a:xfrm>
            <a:off x="-1" y="2138869"/>
            <a:ext cx="3686175" cy="3061030"/>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Anthem’s app performed much better than BCBSMA’s app for Find a Provider CSOs, with gaps as high as 31 percentage points between Anthem and BCBSMA’s satisfaction scores. </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To compete with others on Find a Provider CSOs, BCBSMA needs to improve satisfaction for members to: </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Review others’ experiences with the provider (-31%)</a:t>
            </a:r>
          </a:p>
          <a:p>
            <a:pPr marL="285750" indent="-285750" defTabSz="1828800">
              <a:lnSpc>
                <a:spcPct val="90000"/>
              </a:lnSpc>
              <a:spcBef>
                <a:spcPts val="0"/>
              </a:spcBef>
              <a:buFont typeface="Arial" panose="020B0604020202020204" pitchFamily="34" charset="0"/>
              <a:buChar char="•"/>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See distance of provider’s office from home/office (-31%)</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Denote the providers I am interested in finding later (-27%)</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Find the right provider (-25%)</a:t>
            </a:r>
          </a:p>
        </p:txBody>
      </p:sp>
      <p:sp>
        <p:nvSpPr>
          <p:cNvPr id="11" name="TextBox 10">
            <a:extLst>
              <a:ext uri="{FF2B5EF4-FFF2-40B4-BE49-F238E27FC236}">
                <a16:creationId xmlns:a16="http://schemas.microsoft.com/office/drawing/2014/main" id="{C984BF52-7EC6-96B3-6C84-311E9869A52A}"/>
              </a:ext>
            </a:extLst>
          </p:cNvPr>
          <p:cNvSpPr txBox="1"/>
          <p:nvPr/>
        </p:nvSpPr>
        <p:spPr>
          <a:xfrm>
            <a:off x="8367664" y="548683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2" name="TextBox 11">
            <a:extLst>
              <a:ext uri="{FF2B5EF4-FFF2-40B4-BE49-F238E27FC236}">
                <a16:creationId xmlns:a16="http://schemas.microsoft.com/office/drawing/2014/main" id="{555030EE-DDA4-9F83-62E2-8978356EBF17}"/>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8" name="Rectangle 7">
            <a:extLst>
              <a:ext uri="{FF2B5EF4-FFF2-40B4-BE49-F238E27FC236}">
                <a16:creationId xmlns:a16="http://schemas.microsoft.com/office/drawing/2014/main" id="{FD331678-2DD2-55F3-E81D-19F1B46F48CE}"/>
              </a:ext>
            </a:extLst>
          </p:cNvPr>
          <p:cNvSpPr/>
          <p:nvPr/>
        </p:nvSpPr>
        <p:spPr>
          <a:xfrm>
            <a:off x="-9525" y="5312718"/>
            <a:ext cx="3695700" cy="462426"/>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*Sample sizes are too small to do BCBSMA analysis by groups (age 65+ n=1)</a:t>
            </a:r>
          </a:p>
        </p:txBody>
      </p:sp>
    </p:spTree>
    <p:extLst>
      <p:ext uri="{BB962C8B-B14F-4D97-AF65-F5344CB8AC3E}">
        <p14:creationId xmlns:p14="http://schemas.microsoft.com/office/powerpoint/2010/main" val="107266776"/>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a:extLst>
              <a:ext uri="{FF2B5EF4-FFF2-40B4-BE49-F238E27FC236}">
                <a16:creationId xmlns:a16="http://schemas.microsoft.com/office/drawing/2014/main" id="{1C3FB60A-F579-3131-50FB-CFFEFDB86923}"/>
              </a:ext>
            </a:extLst>
          </p:cNvPr>
          <p:cNvSpPr txBox="1"/>
          <p:nvPr/>
        </p:nvSpPr>
        <p:spPr>
          <a:xfrm>
            <a:off x="2405531"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27" name="Rectangle 26">
            <a:extLst>
              <a:ext uri="{FF2B5EF4-FFF2-40B4-BE49-F238E27FC236}">
                <a16:creationId xmlns:a16="http://schemas.microsoft.com/office/drawing/2014/main" id="{87736B72-8D9F-4F73-C9CB-028AD451F698}"/>
              </a:ext>
            </a:extLst>
          </p:cNvPr>
          <p:cNvSpPr/>
          <p:nvPr/>
        </p:nvSpPr>
        <p:spPr>
          <a:xfrm>
            <a:off x="1809895"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47021"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903"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21"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3631775789"/>
              </p:ext>
            </p:extLst>
          </p:nvPr>
        </p:nvGraphicFramePr>
        <p:xfrm>
          <a:off x="2264613"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106</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Anthem performs well with Provider CSOs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719271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FINDAPROVIDERMAXDIFF. Please select one statement that would be “most important” for you when checking your benefits through your health insurance provider. Base: Those in Find a Provider track , n=467 (comprising of BCBSMA n=67, Anthem n=166, United n=234)</a:t>
            </a:r>
          </a:p>
          <a:p>
            <a:pPr marL="0" indent="0" hangingPunct="1">
              <a:spcBef>
                <a:spcPts val="0"/>
              </a:spcBef>
              <a:buNone/>
            </a:pPr>
            <a:r>
              <a:rPr lang="en-US" sz="900" dirty="0"/>
              <a:t>FINDAPROVIDERSAT. How satisfied are you with your current ability to accomplish each task on &lt;insurer’s&gt; &lt;app or website&gt; today? </a:t>
            </a:r>
          </a:p>
          <a:p>
            <a:pPr marL="0" indent="0" hangingPunct="1">
              <a:spcBef>
                <a:spcPts val="0"/>
              </a:spcBef>
              <a:buNone/>
            </a:pPr>
            <a:r>
              <a:rPr lang="en-US" sz="900" dirty="0"/>
              <a:t>Base: Those in Find a Provider track, Anthem n=166</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710"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26"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399"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506"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84"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42"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83"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7953159" y="1968868"/>
            <a:ext cx="2722960" cy="1016689"/>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F06</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View accurate/updated info about a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F07</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doctors are in vs out of network</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relevant to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F09</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Confirm a provider meets my specific needs</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F08</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providers are accepting new patients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Compare providers on qualities that matter most</a:t>
            </a:r>
          </a:p>
        </p:txBody>
      </p:sp>
      <p:sp>
        <p:nvSpPr>
          <p:cNvPr id="10" name="Rectangle 9">
            <a:extLst>
              <a:ext uri="{FF2B5EF4-FFF2-40B4-BE49-F238E27FC236}">
                <a16:creationId xmlns:a16="http://schemas.microsoft.com/office/drawing/2014/main" id="{7B06A559-9EDD-7BC5-1175-FEF638BD1395}"/>
              </a:ext>
            </a:extLst>
          </p:cNvPr>
          <p:cNvSpPr/>
          <p:nvPr/>
        </p:nvSpPr>
        <p:spPr>
          <a:xfrm>
            <a:off x="7868099" y="5015088"/>
            <a:ext cx="2718755" cy="892039"/>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the right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F10</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provider's background to determine fit</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in-network urgent care/ER providers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provider's contact info</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F12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distance of provider's office from home/office</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1142487" y="2484033"/>
            <a:ext cx="2805762" cy="393441"/>
            <a:chOff x="6501873" y="2651877"/>
            <a:chExt cx="2805762" cy="393441"/>
          </a:xfrm>
        </p:grpSpPr>
        <p:sp>
          <p:nvSpPr>
            <p:cNvPr id="13" name="Rectangle 12">
              <a:extLst>
                <a:ext uri="{FF2B5EF4-FFF2-40B4-BE49-F238E27FC236}">
                  <a16:creationId xmlns:a16="http://schemas.microsoft.com/office/drawing/2014/main" id="{92331F3B-D6E4-1E54-4BC8-4400A7A2DE32}"/>
                </a:ext>
              </a:extLst>
            </p:cNvPr>
            <p:cNvSpPr/>
            <p:nvPr/>
          </p:nvSpPr>
          <p:spPr>
            <a:xfrm>
              <a:off x="6501873" y="2651877"/>
              <a:ext cx="2805762" cy="393441"/>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my total cost for an upcoming visit</a:t>
              </a:r>
            </a:p>
          </p:txBody>
        </p:sp>
        <p:sp>
          <p:nvSpPr>
            <p:cNvPr id="14" name="Oval 13">
              <a:extLst>
                <a:ext uri="{FF2B5EF4-FFF2-40B4-BE49-F238E27FC236}">
                  <a16:creationId xmlns:a16="http://schemas.microsoft.com/office/drawing/2014/main" id="{5D985EAF-1CB0-5070-56F2-8DD900C0109C}"/>
                </a:ext>
              </a:extLst>
            </p:cNvPr>
            <p:cNvSpPr/>
            <p:nvPr/>
          </p:nvSpPr>
          <p:spPr>
            <a:xfrm>
              <a:off x="6569924" y="2695043"/>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1040954" y="4368367"/>
            <a:ext cx="2729153" cy="642740"/>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Denote the providers I am interested in to find later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others' experiences with the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when out of state</a:t>
            </a:r>
          </a:p>
        </p:txBody>
      </p:sp>
      <p:sp>
        <p:nvSpPr>
          <p:cNvPr id="18" name="Oval 17">
            <a:extLst>
              <a:ext uri="{FF2B5EF4-FFF2-40B4-BE49-F238E27FC236}">
                <a16:creationId xmlns:a16="http://schemas.microsoft.com/office/drawing/2014/main" id="{D3EC10B6-D5A3-024E-4B01-72AE46FCB312}"/>
              </a:ext>
            </a:extLst>
          </p:cNvPr>
          <p:cNvSpPr/>
          <p:nvPr/>
        </p:nvSpPr>
        <p:spPr>
          <a:xfrm>
            <a:off x="1087623" y="4387352"/>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7994025" y="2039091"/>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7912367" y="5087775"/>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9" name="Table 5">
            <a:extLst>
              <a:ext uri="{FF2B5EF4-FFF2-40B4-BE49-F238E27FC236}">
                <a16:creationId xmlns:a16="http://schemas.microsoft.com/office/drawing/2014/main" id="{F0087554-17D2-202F-267B-B9FD8C169375}"/>
              </a:ext>
            </a:extLst>
          </p:cNvPr>
          <p:cNvGraphicFramePr>
            <a:graphicFrameLocks noGrp="1"/>
          </p:cNvGraphicFramePr>
          <p:nvPr>
            <p:extLst>
              <p:ext uri="{D42A27DB-BD31-4B8C-83A1-F6EECF244321}">
                <p14:modId xmlns:p14="http://schemas.microsoft.com/office/powerpoint/2010/main" val="610208356"/>
              </p:ext>
            </p:extLst>
          </p:nvPr>
        </p:nvGraphicFramePr>
        <p:xfrm>
          <a:off x="2772441" y="1653161"/>
          <a:ext cx="6616105" cy="370840"/>
        </p:xfrm>
        <a:graphic>
          <a:graphicData uri="http://schemas.openxmlformats.org/drawingml/2006/table">
            <a:tbl>
              <a:tblPr firstRow="1" bandRow="1"/>
              <a:tblGrid>
                <a:gridCol w="6616105">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FIND A PROVIDER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1" name="Rectangle 10">
            <a:extLst>
              <a:ext uri="{FF2B5EF4-FFF2-40B4-BE49-F238E27FC236}">
                <a16:creationId xmlns:a16="http://schemas.microsoft.com/office/drawing/2014/main" id="{91903A14-3529-418E-194E-E5F702E81F94}"/>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Anthem shows the highest satisfaction of competitor’s evaluated for the Find a Provider track, though there is still room for improvement in showing total expected costs with Anthem as well.</a:t>
            </a:r>
          </a:p>
        </p:txBody>
      </p:sp>
    </p:spTree>
    <p:extLst>
      <p:ext uri="{BB962C8B-B14F-4D97-AF65-F5344CB8AC3E}">
        <p14:creationId xmlns:p14="http://schemas.microsoft.com/office/powerpoint/2010/main" val="1106298926"/>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a:extLst>
              <a:ext uri="{FF2B5EF4-FFF2-40B4-BE49-F238E27FC236}">
                <a16:creationId xmlns:a16="http://schemas.microsoft.com/office/drawing/2014/main" id="{1C3FB60A-F579-3131-50FB-CFFEFDB86923}"/>
              </a:ext>
            </a:extLst>
          </p:cNvPr>
          <p:cNvSpPr txBox="1"/>
          <p:nvPr/>
        </p:nvSpPr>
        <p:spPr>
          <a:xfrm>
            <a:off x="2405521"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27" name="Rectangle 26">
            <a:extLst>
              <a:ext uri="{FF2B5EF4-FFF2-40B4-BE49-F238E27FC236}">
                <a16:creationId xmlns:a16="http://schemas.microsoft.com/office/drawing/2014/main" id="{87736B72-8D9F-4F73-C9CB-028AD451F698}"/>
              </a:ext>
            </a:extLst>
          </p:cNvPr>
          <p:cNvSpPr/>
          <p:nvPr/>
        </p:nvSpPr>
        <p:spPr>
          <a:xfrm>
            <a:off x="1809885"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47011"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893"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11"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2903201021"/>
              </p:ext>
            </p:extLst>
          </p:nvPr>
        </p:nvGraphicFramePr>
        <p:xfrm>
          <a:off x="2264603"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United also struggles to show total costs upfront</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719271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FINDAPROVIDERMAXDIFF. Please select one statement that would be “most important” for you when checking your benefits through your health insurance provider. Base: Those in Find a Provider track , n=467 (comprising of BCBSMA n=67, Anthem n=166, United n=234)</a:t>
            </a:r>
          </a:p>
          <a:p>
            <a:pPr marL="0" indent="0" hangingPunct="1">
              <a:spcBef>
                <a:spcPts val="0"/>
              </a:spcBef>
              <a:buNone/>
            </a:pPr>
            <a:r>
              <a:rPr lang="en-US" sz="900" dirty="0"/>
              <a:t>FINDAPROVIDERSAT. How satisfied are you with your current ability to accomplish each task on &lt;insurer’s&gt; &lt;app or website&gt; today? </a:t>
            </a:r>
          </a:p>
          <a:p>
            <a:pPr marL="0" indent="0" hangingPunct="1">
              <a:spcBef>
                <a:spcPts val="0"/>
              </a:spcBef>
              <a:buNone/>
            </a:pPr>
            <a:r>
              <a:rPr lang="en-US" sz="900" dirty="0"/>
              <a:t>Base: Those in Find a Provider track, United n=234</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700"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16"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389"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496"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74"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32"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73"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8895003" y="2885687"/>
            <a:ext cx="2722960" cy="1016689"/>
          </a:xfrm>
          <a:prstGeom prst="rect">
            <a:avLst/>
          </a:prstGeom>
          <a:solidFill>
            <a:schemeClr val="tx2"/>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F06</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View accurate/updated info about a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F07</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doctors are in vs out of network</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relevant to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F09</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Confirm a provider meets my specific needs</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F08</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providers are accepting new patients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Compare providers on qualities that matter most</a:t>
            </a:r>
          </a:p>
        </p:txBody>
      </p:sp>
      <p:sp>
        <p:nvSpPr>
          <p:cNvPr id="10" name="Rectangle 9">
            <a:extLst>
              <a:ext uri="{FF2B5EF4-FFF2-40B4-BE49-F238E27FC236}">
                <a16:creationId xmlns:a16="http://schemas.microsoft.com/office/drawing/2014/main" id="{7B06A559-9EDD-7BC5-1175-FEF638BD1395}"/>
              </a:ext>
            </a:extLst>
          </p:cNvPr>
          <p:cNvSpPr/>
          <p:nvPr/>
        </p:nvSpPr>
        <p:spPr>
          <a:xfrm>
            <a:off x="8899208" y="4144541"/>
            <a:ext cx="2718755" cy="767390"/>
          </a:xfrm>
          <a:prstGeom prst="rect">
            <a:avLst/>
          </a:prstGeom>
          <a:solidFill>
            <a:schemeClr val="tx2"/>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the right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in-network urgent care/ER providers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provider's contact info</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F12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distance of provider's office from home/office</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847122" y="3504968"/>
            <a:ext cx="2717720" cy="393441"/>
            <a:chOff x="6589915" y="2651877"/>
            <a:chExt cx="2717720" cy="393441"/>
          </a:xfrm>
        </p:grpSpPr>
        <p:sp>
          <p:nvSpPr>
            <p:cNvPr id="13" name="Rectangle 12">
              <a:extLst>
                <a:ext uri="{FF2B5EF4-FFF2-40B4-BE49-F238E27FC236}">
                  <a16:creationId xmlns:a16="http://schemas.microsoft.com/office/drawing/2014/main" id="{92331F3B-D6E4-1E54-4BC8-4400A7A2DE32}"/>
                </a:ext>
              </a:extLst>
            </p:cNvPr>
            <p:cNvSpPr/>
            <p:nvPr/>
          </p:nvSpPr>
          <p:spPr>
            <a:xfrm>
              <a:off x="6589915" y="2651877"/>
              <a:ext cx="2717720" cy="393441"/>
            </a:xfrm>
            <a:prstGeom prst="rect">
              <a:avLst/>
            </a:prstGeom>
            <a:solidFill>
              <a:schemeClr val="tx2"/>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my total cost for an upcoming visit</a:t>
              </a:r>
            </a:p>
          </p:txBody>
        </p:sp>
        <p:sp>
          <p:nvSpPr>
            <p:cNvPr id="14" name="Oval 13">
              <a:extLst>
                <a:ext uri="{FF2B5EF4-FFF2-40B4-BE49-F238E27FC236}">
                  <a16:creationId xmlns:a16="http://schemas.microsoft.com/office/drawing/2014/main" id="{5D985EAF-1CB0-5070-56F2-8DD900C0109C}"/>
                </a:ext>
              </a:extLst>
            </p:cNvPr>
            <p:cNvSpPr/>
            <p:nvPr/>
          </p:nvSpPr>
          <p:spPr>
            <a:xfrm>
              <a:off x="6657776" y="2710169"/>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847122" y="4144541"/>
            <a:ext cx="2729153" cy="767390"/>
          </a:xfrm>
          <a:prstGeom prst="rect">
            <a:avLst/>
          </a:prstGeom>
          <a:solidFill>
            <a:schemeClr val="tx2"/>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F10</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provider's background to determine fit</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Denote the providers I am interested in to find later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others' experiences with the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when out of state</a:t>
            </a:r>
          </a:p>
        </p:txBody>
      </p:sp>
      <p:sp>
        <p:nvSpPr>
          <p:cNvPr id="18" name="Oval 17">
            <a:extLst>
              <a:ext uri="{FF2B5EF4-FFF2-40B4-BE49-F238E27FC236}">
                <a16:creationId xmlns:a16="http://schemas.microsoft.com/office/drawing/2014/main" id="{D3EC10B6-D5A3-024E-4B01-72AE46FCB312}"/>
              </a:ext>
            </a:extLst>
          </p:cNvPr>
          <p:cNvSpPr/>
          <p:nvPr/>
        </p:nvSpPr>
        <p:spPr>
          <a:xfrm>
            <a:off x="905047" y="4168629"/>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8945069" y="2956532"/>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8929848" y="4189044"/>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11" name="Table 5">
            <a:extLst>
              <a:ext uri="{FF2B5EF4-FFF2-40B4-BE49-F238E27FC236}">
                <a16:creationId xmlns:a16="http://schemas.microsoft.com/office/drawing/2014/main" id="{9C23F44A-B4D5-B972-0745-105762F18609}"/>
              </a:ext>
            </a:extLst>
          </p:cNvPr>
          <p:cNvGraphicFramePr>
            <a:graphicFrameLocks noGrp="1"/>
          </p:cNvGraphicFramePr>
          <p:nvPr>
            <p:extLst>
              <p:ext uri="{D42A27DB-BD31-4B8C-83A1-F6EECF244321}">
                <p14:modId xmlns:p14="http://schemas.microsoft.com/office/powerpoint/2010/main" val="3173505751"/>
              </p:ext>
            </p:extLst>
          </p:nvPr>
        </p:nvGraphicFramePr>
        <p:xfrm>
          <a:off x="2772441" y="1653161"/>
          <a:ext cx="6616105" cy="370840"/>
        </p:xfrm>
        <a:graphic>
          <a:graphicData uri="http://schemas.openxmlformats.org/drawingml/2006/table">
            <a:tbl>
              <a:tblPr firstRow="1" bandRow="1"/>
              <a:tblGrid>
                <a:gridCol w="6616105">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FIND A PROVIDER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5" name="Rectangle 14">
            <a:extLst>
              <a:ext uri="{FF2B5EF4-FFF2-40B4-BE49-F238E27FC236}">
                <a16:creationId xmlns:a16="http://schemas.microsoft.com/office/drawing/2014/main" id="{DA1DFE6D-0020-9D2E-0B14-A5BE02C5A219}"/>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United’s Find a Provider CSOs are generally somewhere between Anthem and BCBSMA, with slightly better performance in comparing providers on qualities that matter most.</a:t>
            </a:r>
          </a:p>
        </p:txBody>
      </p:sp>
      <p:sp>
        <p:nvSpPr>
          <p:cNvPr id="17" name="Oval 16">
            <a:extLst>
              <a:ext uri="{FF2B5EF4-FFF2-40B4-BE49-F238E27FC236}">
                <a16:creationId xmlns:a16="http://schemas.microsoft.com/office/drawing/2014/main" id="{F6412598-AB8B-1386-1609-2BADDF2A891B}"/>
              </a:ext>
            </a:extLst>
          </p:cNvPr>
          <p:cNvSpPr/>
          <p:nvPr/>
        </p:nvSpPr>
        <p:spPr>
          <a:xfrm>
            <a:off x="4774019" y="3249526"/>
            <a:ext cx="649406" cy="590952"/>
          </a:xfrm>
          <a:prstGeom prst="ellipse">
            <a:avLst/>
          </a:prstGeom>
          <a:noFill/>
          <a:ln w="25400" cap="flat">
            <a:solidFill>
              <a:schemeClr val="accent3">
                <a:hueOff val="-1398958"/>
                <a:lumOff val="1922"/>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Tree>
    <p:extLst>
      <p:ext uri="{BB962C8B-B14F-4D97-AF65-F5344CB8AC3E}">
        <p14:creationId xmlns:p14="http://schemas.microsoft.com/office/powerpoint/2010/main" val="3616464845"/>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FINDAPROVIDERSAT. How satisfied are you with your current ability to accomplish each task on &lt;insurer’s&gt; &lt;app or website&gt; today? Base: Those answer Find a Provider track for website n=304 made up of BCBSMA n=50, Anthem n=115, United n=139</a:t>
            </a:r>
            <a:endParaRPr lang="en-US" sz="900" dirty="0">
              <a:highlight>
                <a:srgbClr val="FFFF00"/>
              </a:highlight>
              <a:latin typeface="Haas Grot Disp 55 Roman" panose="020D0504030502050203" pitchFamily="34" charset="0"/>
            </a:endParaRPr>
          </a:p>
        </p:txBody>
      </p:sp>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3" y="6447018"/>
            <a:ext cx="884076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QNPSWEB. Based on your recent website visit, how likely are you to recommend &lt;insurer&gt; to a friend or colleague? Scale ranges from 0-10, with 0-6 classified as “detractors,” 7-8 as “passives,” and 9-10 as “promoters.” Base: All respondents who used their health company’s website from Find a Provider track n=304 (</a:t>
            </a:r>
            <a:r>
              <a:rPr lang="en-US" sz="900" dirty="0">
                <a:latin typeface="Haas Grot Disp 55 Roman" panose="020D0504030502050203" pitchFamily="34" charset="0"/>
              </a:rPr>
              <a:t>BCBSMA n=50, Anthem n=115, United n=139</a:t>
            </a:r>
            <a:r>
              <a:rPr lang="en-US" sz="900" dirty="0"/>
              <a:t>)</a:t>
            </a:r>
          </a:p>
        </p:txBody>
      </p:sp>
      <p:graphicFrame>
        <p:nvGraphicFramePr>
          <p:cNvPr id="7" name="Chart 6">
            <a:extLst>
              <a:ext uri="{FF2B5EF4-FFF2-40B4-BE49-F238E27FC236}">
                <a16:creationId xmlns:a16="http://schemas.microsoft.com/office/drawing/2014/main" id="{C6FD5417-5C1D-8612-1198-303A4C57D3E5}"/>
              </a:ext>
            </a:extLst>
          </p:cNvPr>
          <p:cNvGraphicFramePr/>
          <p:nvPr>
            <p:extLst>
              <p:ext uri="{D42A27DB-BD31-4B8C-83A1-F6EECF244321}">
                <p14:modId xmlns:p14="http://schemas.microsoft.com/office/powerpoint/2010/main" val="33131763"/>
              </p:ext>
            </p:extLst>
          </p:nvPr>
        </p:nvGraphicFramePr>
        <p:xfrm>
          <a:off x="-391407" y="2997099"/>
          <a:ext cx="11384501" cy="3368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5">
            <a:extLst>
              <a:ext uri="{FF2B5EF4-FFF2-40B4-BE49-F238E27FC236}">
                <a16:creationId xmlns:a16="http://schemas.microsoft.com/office/drawing/2014/main" id="{0662824F-BB24-AA85-7624-322F7393AB47}"/>
              </a:ext>
            </a:extLst>
          </p:cNvPr>
          <p:cNvGraphicFramePr>
            <a:graphicFrameLocks noGrp="1"/>
          </p:cNvGraphicFramePr>
          <p:nvPr>
            <p:extLst>
              <p:ext uri="{D42A27DB-BD31-4B8C-83A1-F6EECF244321}">
                <p14:modId xmlns:p14="http://schemas.microsoft.com/office/powerpoint/2010/main" val="4187367010"/>
              </p:ext>
            </p:extLst>
          </p:nvPr>
        </p:nvGraphicFramePr>
        <p:xfrm>
          <a:off x="10411171" y="2836116"/>
          <a:ext cx="1737350" cy="2935224"/>
        </p:xfrm>
        <a:graphic>
          <a:graphicData uri="http://schemas.openxmlformats.org/drawingml/2006/table">
            <a:tbl>
              <a:tblPr firstRow="1" bandRow="1"/>
              <a:tblGrid>
                <a:gridCol w="1737350">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32%</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42%</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47%</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49%^</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50%^</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0" name="Text Placeholder 8">
            <a:extLst>
              <a:ext uri="{FF2B5EF4-FFF2-40B4-BE49-F238E27FC236}">
                <a16:creationId xmlns:a16="http://schemas.microsoft.com/office/drawing/2014/main" id="{040AB549-DA76-601B-90D5-3046D5082999}"/>
              </a:ext>
            </a:extLst>
          </p:cNvPr>
          <p:cNvSpPr txBox="1">
            <a:spLocks/>
          </p:cNvSpPr>
          <p:nvPr/>
        </p:nvSpPr>
        <p:spPr>
          <a:xfrm>
            <a:off x="10737588" y="5769910"/>
            <a:ext cx="124530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app</a:t>
            </a:r>
          </a:p>
        </p:txBody>
      </p:sp>
      <p:sp>
        <p:nvSpPr>
          <p:cNvPr id="11" name="TextBox 10">
            <a:extLst>
              <a:ext uri="{FF2B5EF4-FFF2-40B4-BE49-F238E27FC236}">
                <a16:creationId xmlns:a16="http://schemas.microsoft.com/office/drawing/2014/main" id="{A2927C02-8D50-DD9D-7609-998529974708}"/>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2" name="Rectangle 11">
            <a:extLst>
              <a:ext uri="{FF2B5EF4-FFF2-40B4-BE49-F238E27FC236}">
                <a16:creationId xmlns:a16="http://schemas.microsoft.com/office/drawing/2014/main" id="{5E7E3E9A-92EF-DEA2-EB7C-69843B2C1787}"/>
              </a:ext>
            </a:extLst>
          </p:cNvPr>
          <p:cNvSpPr/>
          <p:nvPr/>
        </p:nvSpPr>
        <p:spPr>
          <a:xfrm>
            <a:off x="9175898" y="-5473"/>
            <a:ext cx="2836048" cy="221128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Half of an insurer’s website NPS variance can be explained by how satisfied members are with five key factors — most related to being able to *quickly* compare providers, see a list of potential providers, recognize which are accepting new patients, see options when out of state, and understand the total amount owed for a pending visit.</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15" name="Text Placeholder 3">
            <a:extLst>
              <a:ext uri="{FF2B5EF4-FFF2-40B4-BE49-F238E27FC236}">
                <a16:creationId xmlns:a16="http://schemas.microsoft.com/office/drawing/2014/main" id="{739B2004-2D82-629A-EE56-0655A5A234C6}"/>
              </a:ext>
            </a:extLst>
          </p:cNvPr>
          <p:cNvSpPr txBox="1">
            <a:spLocks/>
          </p:cNvSpPr>
          <p:nvPr/>
        </p:nvSpPr>
        <p:spPr>
          <a:xfrm>
            <a:off x="1018117" y="961957"/>
            <a:ext cx="8041994"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Quickly accessing and assessing providers on the website is important for NPS</a:t>
            </a:r>
          </a:p>
        </p:txBody>
      </p:sp>
    </p:spTree>
    <p:extLst>
      <p:ext uri="{BB962C8B-B14F-4D97-AF65-F5344CB8AC3E}">
        <p14:creationId xmlns:p14="http://schemas.microsoft.com/office/powerpoint/2010/main" val="3441081929"/>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FINDAPROVIDERSSAT. How satisfied are you with your current ability to accomplish each task on &lt;insurer’s&gt; &lt;app or website&gt; today? Base: Those answer Find a Provider track for app n=152 made up of BCBSMA n=14, Anthem n=49, United n=89</a:t>
            </a:r>
            <a:endParaRPr lang="en-US" sz="900" dirty="0">
              <a:highlight>
                <a:srgbClr val="FFFF00"/>
              </a:highlight>
              <a:latin typeface="Haas Grot Disp 55 Roman" panose="020D0504030502050203" pitchFamily="34" charset="0"/>
            </a:endParaRPr>
          </a:p>
        </p:txBody>
      </p:sp>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QNPSAPP. Based on your recent app visit, how likely are you to recommend &lt;insurer&gt; to a friend or colleague? Scale ranges from 0-10, with 0-6 classified as “detractors,” 7-8 as “passives,” and 9-10 as “promoters.” Base: All respondents who used their health company’s app from Find a Provider track n=152 (</a:t>
            </a:r>
            <a:r>
              <a:rPr lang="en-US" sz="900" dirty="0">
                <a:latin typeface="Haas Grot Disp 55 Roman" panose="020D0504030502050203" pitchFamily="34" charset="0"/>
              </a:rPr>
              <a:t>BCBSMA n=14, Anthem n=49, United n=89</a:t>
            </a:r>
            <a:r>
              <a:rPr lang="en-US" sz="900" dirty="0"/>
              <a:t>)</a:t>
            </a:r>
          </a:p>
        </p:txBody>
      </p:sp>
      <p:graphicFrame>
        <p:nvGraphicFramePr>
          <p:cNvPr id="7" name="Chart 6">
            <a:extLst>
              <a:ext uri="{FF2B5EF4-FFF2-40B4-BE49-F238E27FC236}">
                <a16:creationId xmlns:a16="http://schemas.microsoft.com/office/drawing/2014/main" id="{DB6ED3F1-13C3-D1FE-A7A5-7593C32EEEC6}"/>
              </a:ext>
            </a:extLst>
          </p:cNvPr>
          <p:cNvGraphicFramePr/>
          <p:nvPr>
            <p:extLst>
              <p:ext uri="{D42A27DB-BD31-4B8C-83A1-F6EECF244321}">
                <p14:modId xmlns:p14="http://schemas.microsoft.com/office/powerpoint/2010/main" val="1361804826"/>
              </p:ext>
            </p:extLst>
          </p:nvPr>
        </p:nvGraphicFramePr>
        <p:xfrm>
          <a:off x="-391407" y="2912040"/>
          <a:ext cx="11384501" cy="3368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5">
            <a:extLst>
              <a:ext uri="{FF2B5EF4-FFF2-40B4-BE49-F238E27FC236}">
                <a16:creationId xmlns:a16="http://schemas.microsoft.com/office/drawing/2014/main" id="{6EA4714E-255A-6652-62E8-EC33F7053B06}"/>
              </a:ext>
            </a:extLst>
          </p:cNvPr>
          <p:cNvGraphicFramePr>
            <a:graphicFrameLocks noGrp="1"/>
          </p:cNvGraphicFramePr>
          <p:nvPr>
            <p:extLst>
              <p:ext uri="{D42A27DB-BD31-4B8C-83A1-F6EECF244321}">
                <p14:modId xmlns:p14="http://schemas.microsoft.com/office/powerpoint/2010/main" val="326664073"/>
              </p:ext>
            </p:extLst>
          </p:nvPr>
        </p:nvGraphicFramePr>
        <p:xfrm>
          <a:off x="10411171" y="2751057"/>
          <a:ext cx="1737350" cy="2935224"/>
        </p:xfrm>
        <a:graphic>
          <a:graphicData uri="http://schemas.openxmlformats.org/drawingml/2006/table">
            <a:tbl>
              <a:tblPr firstRow="1" bandRow="1"/>
              <a:tblGrid>
                <a:gridCol w="1737350">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35%</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47%^</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50%</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53%^</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54%</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5" name="Text Placeholder 8">
            <a:extLst>
              <a:ext uri="{FF2B5EF4-FFF2-40B4-BE49-F238E27FC236}">
                <a16:creationId xmlns:a16="http://schemas.microsoft.com/office/drawing/2014/main" id="{6D351834-7411-9E52-AEBE-7BA41DC6EFB2}"/>
              </a:ext>
            </a:extLst>
          </p:cNvPr>
          <p:cNvSpPr txBox="1">
            <a:spLocks/>
          </p:cNvSpPr>
          <p:nvPr/>
        </p:nvSpPr>
        <p:spPr>
          <a:xfrm>
            <a:off x="10737588" y="5769910"/>
            <a:ext cx="124530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website</a:t>
            </a:r>
          </a:p>
        </p:txBody>
      </p:sp>
      <p:sp>
        <p:nvSpPr>
          <p:cNvPr id="8" name="TextBox 7">
            <a:extLst>
              <a:ext uri="{FF2B5EF4-FFF2-40B4-BE49-F238E27FC236}">
                <a16:creationId xmlns:a16="http://schemas.microsoft.com/office/drawing/2014/main" id="{B06A368B-31B7-F636-52D6-5406D25FD3A1}"/>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0" name="Text Placeholder 3">
            <a:extLst>
              <a:ext uri="{FF2B5EF4-FFF2-40B4-BE49-F238E27FC236}">
                <a16:creationId xmlns:a16="http://schemas.microsoft.com/office/drawing/2014/main" id="{ED29A7CD-D189-A650-2530-7B3F293F0A5A}"/>
              </a:ext>
            </a:extLst>
          </p:cNvPr>
          <p:cNvSpPr txBox="1">
            <a:spLocks/>
          </p:cNvSpPr>
          <p:nvPr/>
        </p:nvSpPr>
        <p:spPr>
          <a:xfrm>
            <a:off x="1018116" y="961957"/>
            <a:ext cx="8412963"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Ease of access to emergent or out-of-state care when on the go is critical for app NPS</a:t>
            </a:r>
          </a:p>
        </p:txBody>
      </p:sp>
      <p:sp>
        <p:nvSpPr>
          <p:cNvPr id="11" name="Rectangle 10">
            <a:extLst>
              <a:ext uri="{FF2B5EF4-FFF2-40B4-BE49-F238E27FC236}">
                <a16:creationId xmlns:a16="http://schemas.microsoft.com/office/drawing/2014/main" id="{76F3E9E4-B77A-4F64-0553-5C5F6730A1F7}"/>
              </a:ext>
            </a:extLst>
          </p:cNvPr>
          <p:cNvSpPr/>
          <p:nvPr/>
        </p:nvSpPr>
        <p:spPr>
          <a:xfrm>
            <a:off x="9175898" y="-5473"/>
            <a:ext cx="2836048"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Whether or not members have good experiences when trying to *quickly* find providers in emergency situations or even out of state can have a big impact on their overall app NPS for their insurer. </a:t>
            </a:r>
          </a:p>
        </p:txBody>
      </p:sp>
    </p:spTree>
    <p:extLst>
      <p:ext uri="{BB962C8B-B14F-4D97-AF65-F5344CB8AC3E}">
        <p14:creationId xmlns:p14="http://schemas.microsoft.com/office/powerpoint/2010/main" val="17051153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11</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Executive Summary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Key Insights</a:t>
            </a:r>
          </a:p>
        </p:txBody>
      </p:sp>
      <p:sp>
        <p:nvSpPr>
          <p:cNvPr id="6" name="Text Placeholder 4">
            <a:extLst>
              <a:ext uri="{FF2B5EF4-FFF2-40B4-BE49-F238E27FC236}">
                <a16:creationId xmlns:a16="http://schemas.microsoft.com/office/drawing/2014/main" id="{A4EBD984-619A-CA73-164A-9D1B0B18D842}"/>
              </a:ext>
            </a:extLst>
          </p:cNvPr>
          <p:cNvSpPr txBox="1">
            <a:spLocks/>
          </p:cNvSpPr>
          <p:nvPr/>
        </p:nvSpPr>
        <p:spPr>
          <a:xfrm>
            <a:off x="1018116" y="2380615"/>
            <a:ext cx="4687358" cy="255454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01</a:t>
            </a:r>
          </a:p>
          <a:p>
            <a:pPr hangingPunct="1"/>
            <a:r>
              <a:rPr lang="en-US" b="0" dirty="0">
                <a:sym typeface="Haas Grot Disp 75 Bold"/>
              </a:rPr>
              <a:t>Key words for top CSOs are “understand,” “find,” and “be confident”</a:t>
            </a:r>
          </a:p>
          <a:p>
            <a:pPr hangingPunct="1"/>
            <a:endParaRPr lang="en-US" sz="1600" b="0" dirty="0">
              <a:latin typeface="Haas Grot Disp 55 Roman" panose="020D0504030502050203" pitchFamily="34" charset="0"/>
              <a:ea typeface="+mn-ea"/>
              <a:cs typeface="+mn-cs"/>
              <a:sym typeface="Haas Grot Disp 75 Bold"/>
            </a:endParaRPr>
          </a:p>
          <a:p>
            <a:pPr hangingPunct="1"/>
            <a:r>
              <a:rPr lang="en-US" sz="1600" b="0" dirty="0">
                <a:latin typeface="Haas Grot Disp 55 Roman" panose="020D0504030502050203" pitchFamily="34" charset="0"/>
                <a:ea typeface="+mn-ea"/>
                <a:cs typeface="+mn-cs"/>
                <a:sym typeface="Haas Grot Disp 75 Bold"/>
              </a:rPr>
              <a:t>This stresses the importance of focusing on content and navigation that make it easy for members to find information and complete their tasks.</a:t>
            </a:r>
            <a:endParaRPr lang="en-US" sz="1600" b="0" dirty="0">
              <a:latin typeface="Haas Grot Disp 55 Roman" panose="020D0504030502050203" pitchFamily="34" charset="0"/>
              <a:ea typeface="+mn-ea"/>
              <a:cs typeface="+mn-cs"/>
            </a:endParaRPr>
          </a:p>
        </p:txBody>
      </p:sp>
      <p:sp>
        <p:nvSpPr>
          <p:cNvPr id="7" name="Text Placeholder 4">
            <a:extLst>
              <a:ext uri="{FF2B5EF4-FFF2-40B4-BE49-F238E27FC236}">
                <a16:creationId xmlns:a16="http://schemas.microsoft.com/office/drawing/2014/main" id="{60621D42-9F9F-2ECF-F659-D0FFB666E0D6}"/>
              </a:ext>
            </a:extLst>
          </p:cNvPr>
          <p:cNvSpPr txBox="1">
            <a:spLocks/>
          </p:cNvSpPr>
          <p:nvPr/>
        </p:nvSpPr>
        <p:spPr>
          <a:xfrm>
            <a:off x="6090708" y="2380615"/>
            <a:ext cx="5230284" cy="2308324"/>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02</a:t>
            </a:r>
          </a:p>
          <a:p>
            <a:pPr hangingPunct="1"/>
            <a:r>
              <a:rPr lang="en-US" b="0" dirty="0">
                <a:sym typeface="Haas Grot Disp 75 Bold"/>
              </a:rPr>
              <a:t>One in three members are less than satisfied with their BCBSMA web and/or app experience</a:t>
            </a:r>
          </a:p>
          <a:p>
            <a:pPr hangingPunct="1"/>
            <a:endParaRPr lang="en-US" sz="1600" b="0" dirty="0">
              <a:latin typeface="Haas Grot Disp 55 Roman" panose="020D0504030502050203" pitchFamily="34" charset="0"/>
              <a:ea typeface="+mn-ea"/>
              <a:cs typeface="+mn-cs"/>
              <a:sym typeface="Haas Grot Disp 75 Bold"/>
            </a:endParaRPr>
          </a:p>
          <a:p>
            <a:pPr hangingPunct="1"/>
            <a:r>
              <a:rPr lang="en-US" sz="1600" b="0" dirty="0">
                <a:latin typeface="Haas Grot Disp 55 Roman" panose="020D0504030502050203" pitchFamily="34" charset="0"/>
                <a:ea typeface="+mn-ea"/>
                <a:cs typeface="+mn-cs"/>
                <a:sym typeface="Haas Grot Disp 75 Bold"/>
              </a:rPr>
              <a:t>The average satisfaction score for all CSOs among BCBSMA members is 65%. </a:t>
            </a:r>
          </a:p>
        </p:txBody>
      </p:sp>
      <p:sp>
        <p:nvSpPr>
          <p:cNvPr id="12" name="Rectangle 11">
            <a:extLst>
              <a:ext uri="{FF2B5EF4-FFF2-40B4-BE49-F238E27FC236}">
                <a16:creationId xmlns:a16="http://schemas.microsoft.com/office/drawing/2014/main" id="{95150791-E3C9-035D-1423-910AF8C05415}"/>
              </a:ext>
            </a:extLst>
          </p:cNvPr>
          <p:cNvSpPr/>
          <p:nvPr/>
        </p:nvSpPr>
        <p:spPr>
          <a:xfrm>
            <a:off x="1103047" y="5105744"/>
            <a:ext cx="932967" cy="786956"/>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B15</a:t>
            </a:r>
          </a:p>
          <a:p>
            <a:pPr marL="0" marR="0" indent="0" defTabSz="1828800" rtl="0" fontAlgn="auto" latinLnBrk="0" hangingPunct="0">
              <a:lnSpc>
                <a:spcPct val="90000"/>
              </a:lnSpc>
              <a:spcBef>
                <a:spcPts val="0"/>
              </a:spcBef>
              <a:spcAft>
                <a:spcPts val="0"/>
              </a:spcAft>
              <a:buClrTx/>
              <a:buSzTx/>
              <a:buFontTx/>
              <a:buNone/>
              <a:tabLst/>
            </a:pPr>
            <a:endPar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total cost associated with upcoming care</a:t>
            </a:r>
          </a:p>
        </p:txBody>
      </p:sp>
      <p:sp>
        <p:nvSpPr>
          <p:cNvPr id="13" name="Rectangle 12">
            <a:extLst>
              <a:ext uri="{FF2B5EF4-FFF2-40B4-BE49-F238E27FC236}">
                <a16:creationId xmlns:a16="http://schemas.microsoft.com/office/drawing/2014/main" id="{6DD97942-3238-7AEA-F5AE-15C1C0CA7EEA}"/>
              </a:ext>
            </a:extLst>
          </p:cNvPr>
          <p:cNvSpPr/>
          <p:nvPr/>
        </p:nvSpPr>
        <p:spPr>
          <a:xfrm>
            <a:off x="2373354" y="5105744"/>
            <a:ext cx="932967" cy="786956"/>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900" dirty="0">
                <a:latin typeface="Haas Grot Disp 65 Medium" panose="020D0604030502050203" pitchFamily="34" charset="0"/>
                <a:ea typeface="+mn-ea"/>
                <a:cs typeface="+mn-cs"/>
                <a:sym typeface="Haas Grot Disp 75 Bold"/>
              </a:rPr>
              <a:t>C10</a:t>
            </a:r>
            <a:endPar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9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the claim was processed correctly</a:t>
            </a:r>
          </a:p>
        </p:txBody>
      </p:sp>
      <p:sp>
        <p:nvSpPr>
          <p:cNvPr id="14" name="Rectangle 13">
            <a:extLst>
              <a:ext uri="{FF2B5EF4-FFF2-40B4-BE49-F238E27FC236}">
                <a16:creationId xmlns:a16="http://schemas.microsoft.com/office/drawing/2014/main" id="{77612EC3-3D0F-64FD-712D-01C7E492E052}"/>
              </a:ext>
            </a:extLst>
          </p:cNvPr>
          <p:cNvSpPr/>
          <p:nvPr/>
        </p:nvSpPr>
        <p:spPr>
          <a:xfrm>
            <a:off x="3643661" y="5105744"/>
            <a:ext cx="932967" cy="786956"/>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900" dirty="0">
                <a:latin typeface="Haas Grot Disp 65 Medium" panose="020D0604030502050203" pitchFamily="34" charset="0"/>
                <a:ea typeface="+mn-ea"/>
                <a:cs typeface="+mn-cs"/>
                <a:sym typeface="Haas Grot Disp 75 Bold"/>
              </a:rPr>
              <a:t>F06</a:t>
            </a:r>
            <a:endPar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View accurate/ updated info about a provider</a:t>
            </a:r>
          </a:p>
        </p:txBody>
      </p:sp>
    </p:spTree>
    <p:extLst>
      <p:ext uri="{BB962C8B-B14F-4D97-AF65-F5344CB8AC3E}">
        <p14:creationId xmlns:p14="http://schemas.microsoft.com/office/powerpoint/2010/main" val="9087540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12</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Executive Summary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Key Insights</a:t>
            </a:r>
          </a:p>
        </p:txBody>
      </p:sp>
      <p:sp>
        <p:nvSpPr>
          <p:cNvPr id="8" name="Text Placeholder 4">
            <a:extLst>
              <a:ext uri="{FF2B5EF4-FFF2-40B4-BE49-F238E27FC236}">
                <a16:creationId xmlns:a16="http://schemas.microsoft.com/office/drawing/2014/main" id="{B708ED06-9595-5D40-C239-4637A3A8B5D8}"/>
              </a:ext>
            </a:extLst>
          </p:cNvPr>
          <p:cNvSpPr txBox="1">
            <a:spLocks/>
          </p:cNvSpPr>
          <p:nvPr/>
        </p:nvSpPr>
        <p:spPr>
          <a:xfrm>
            <a:off x="1018116" y="2445602"/>
            <a:ext cx="4540888" cy="3031599"/>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03</a:t>
            </a:r>
          </a:p>
          <a:p>
            <a:pPr hangingPunct="1"/>
            <a:r>
              <a:rPr lang="en-US" b="0" dirty="0">
                <a:sym typeface="Haas Grot Disp 75 Bold"/>
              </a:rPr>
              <a:t>BCBSMA satisfaction trails competitors for nearly every CSO across journeys</a:t>
            </a:r>
          </a:p>
          <a:p>
            <a:pPr hangingPunct="1"/>
            <a:endParaRPr lang="en-US" sz="1600" b="0" dirty="0">
              <a:latin typeface="Haas Grot Disp 55 Roman" panose="020D0504030502050203" pitchFamily="34" charset="0"/>
              <a:ea typeface="+mn-ea"/>
              <a:cs typeface="+mn-cs"/>
              <a:sym typeface="Haas Grot Disp 75 Bold"/>
            </a:endParaRPr>
          </a:p>
          <a:p>
            <a:pPr hangingPunct="1"/>
            <a:r>
              <a:rPr lang="en-US" sz="1600" b="0" dirty="0">
                <a:latin typeface="Haas Grot Disp 55 Roman" panose="020D0504030502050203" pitchFamily="34" charset="0"/>
                <a:ea typeface="+mn-ea"/>
                <a:cs typeface="+mn-cs"/>
                <a:sym typeface="Haas Grot Disp 75 Bold"/>
              </a:rPr>
              <a:t>Additionally, BCBSMA satisfaction shows significantly lower scores for:</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15/24 Claims CSOs</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10/15 Find a Provider CSOs</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4/22 Benefits CSOs</a:t>
            </a:r>
            <a:endParaRPr lang="en-US" sz="1400" b="0" dirty="0"/>
          </a:p>
        </p:txBody>
      </p:sp>
      <p:sp>
        <p:nvSpPr>
          <p:cNvPr id="9" name="Text Placeholder 4">
            <a:extLst>
              <a:ext uri="{FF2B5EF4-FFF2-40B4-BE49-F238E27FC236}">
                <a16:creationId xmlns:a16="http://schemas.microsoft.com/office/drawing/2014/main" id="{976457DE-9C56-8DC2-1E97-C0A667142698}"/>
              </a:ext>
            </a:extLst>
          </p:cNvPr>
          <p:cNvSpPr txBox="1">
            <a:spLocks/>
          </p:cNvSpPr>
          <p:nvPr/>
        </p:nvSpPr>
        <p:spPr>
          <a:xfrm>
            <a:off x="6090708" y="2445602"/>
            <a:ext cx="5316009" cy="3447098"/>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04</a:t>
            </a:r>
          </a:p>
          <a:p>
            <a:pPr hangingPunct="1"/>
            <a:r>
              <a:rPr lang="en-US" b="0" dirty="0">
                <a:sym typeface="Haas Grot Disp 75 Bold"/>
              </a:rPr>
              <a:t>Improving transparency in costs is a valuable opportunity to support members’ top needs</a:t>
            </a:r>
          </a:p>
          <a:p>
            <a:pPr hangingPunct="1">
              <a:spcBef>
                <a:spcPts val="600"/>
              </a:spcBef>
            </a:pPr>
            <a:r>
              <a:rPr lang="en-US" sz="1600" dirty="0">
                <a:latin typeface="Haas Grot Disp 55 Roman" panose="020D0504030502050203" pitchFamily="34" charset="0"/>
                <a:ea typeface="+mn-ea"/>
                <a:cs typeface="+mn-cs"/>
                <a:sym typeface="Haas Grot Disp 75 Bold"/>
              </a:rPr>
              <a:t>All the CSOs are important </a:t>
            </a:r>
            <a:r>
              <a:rPr lang="en-US" sz="1600" b="0" dirty="0">
                <a:latin typeface="Haas Grot Disp 55 Roman" panose="020D0504030502050203" pitchFamily="34" charset="0"/>
                <a:ea typeface="+mn-ea"/>
                <a:cs typeface="+mn-cs"/>
                <a:sym typeface="Haas Grot Disp 75 Bold"/>
              </a:rPr>
              <a:t>as they represent critical steps in a member’s process. </a:t>
            </a:r>
          </a:p>
          <a:p>
            <a:pPr hangingPunct="1">
              <a:spcBef>
                <a:spcPts val="600"/>
              </a:spcBef>
            </a:pPr>
            <a:r>
              <a:rPr lang="en-US" sz="1600" b="0" dirty="0">
                <a:latin typeface="Haas Grot Disp 55 Roman" panose="020D0504030502050203" pitchFamily="34" charset="0"/>
                <a:ea typeface="+mn-ea"/>
                <a:cs typeface="+mn-cs"/>
                <a:sym typeface="Haas Grot Disp 75 Bold"/>
              </a:rPr>
              <a:t>The highest-value areas for BCBSMA members are </a:t>
            </a:r>
            <a:r>
              <a:rPr lang="en-US" sz="1600" dirty="0">
                <a:latin typeface="Haas Grot Disp 55 Roman" panose="020D0504030502050203" pitchFamily="34" charset="0"/>
                <a:ea typeface="+mn-ea"/>
                <a:cs typeface="+mn-cs"/>
                <a:sym typeface="Haas Grot Disp 75 Bold"/>
              </a:rPr>
              <a:t>costs</a:t>
            </a:r>
            <a:r>
              <a:rPr lang="en-US" sz="1600" b="0" dirty="0">
                <a:latin typeface="Haas Grot Disp 55 Roman" panose="020D0504030502050203" pitchFamily="34" charset="0"/>
                <a:ea typeface="+mn-ea"/>
                <a:cs typeface="+mn-cs"/>
                <a:sym typeface="Haas Grot Disp 75 Bold"/>
              </a:rPr>
              <a:t> associated with care and providers (understanding their total out-of-pocket costs prior to visits) and </a:t>
            </a:r>
            <a:r>
              <a:rPr lang="en-US" sz="1600" dirty="0">
                <a:latin typeface="Haas Grot Disp 55 Roman" panose="020D0504030502050203" pitchFamily="34" charset="0"/>
                <a:ea typeface="+mn-ea"/>
                <a:cs typeface="+mn-cs"/>
                <a:sym typeface="Haas Grot Disp 75 Bold"/>
              </a:rPr>
              <a:t>transparency</a:t>
            </a:r>
            <a:r>
              <a:rPr lang="en-US" sz="1600" b="0" dirty="0">
                <a:latin typeface="Haas Grot Disp 55 Roman" panose="020D0504030502050203" pitchFamily="34" charset="0"/>
                <a:ea typeface="+mn-ea"/>
                <a:cs typeface="+mn-cs"/>
                <a:sym typeface="Haas Grot Disp 75 Bold"/>
              </a:rPr>
              <a:t> (instilling confidence that claims are processed correctly and providers are represented accurately).</a:t>
            </a:r>
            <a:endParaRPr lang="en-US" sz="1600" b="0" dirty="0"/>
          </a:p>
        </p:txBody>
      </p:sp>
    </p:spTree>
    <p:extLst>
      <p:ext uri="{BB962C8B-B14F-4D97-AF65-F5344CB8AC3E}">
        <p14:creationId xmlns:p14="http://schemas.microsoft.com/office/powerpoint/2010/main" val="16715223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13</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Executive Summary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Benefits Insights</a:t>
            </a:r>
          </a:p>
        </p:txBody>
      </p:sp>
      <p:sp>
        <p:nvSpPr>
          <p:cNvPr id="16" name="Text Placeholder 4">
            <a:extLst>
              <a:ext uri="{FF2B5EF4-FFF2-40B4-BE49-F238E27FC236}">
                <a16:creationId xmlns:a16="http://schemas.microsoft.com/office/drawing/2014/main" id="{4681C224-9293-4BE9-0393-31A06806F449}"/>
              </a:ext>
            </a:extLst>
          </p:cNvPr>
          <p:cNvSpPr>
            <a:spLocks noGrp="1"/>
          </p:cNvSpPr>
          <p:nvPr>
            <p:ph type="body" sz="quarter" idx="45"/>
          </p:nvPr>
        </p:nvSpPr>
        <p:spPr>
          <a:xfrm>
            <a:off x="1018117" y="1761855"/>
            <a:ext cx="6963834" cy="461665"/>
          </a:xfrm>
        </p:spPr>
        <p:txBody>
          <a:bodyPr/>
          <a:lstStyle/>
          <a:p>
            <a:r>
              <a:rPr lang="en-US" b="0" dirty="0">
                <a:sym typeface="Haas Grot Disp 75 Bold"/>
              </a:rPr>
              <a:t>Top 5 most important CSOs:</a:t>
            </a:r>
            <a:endParaRPr lang="en-US" b="0" dirty="0"/>
          </a:p>
        </p:txBody>
      </p:sp>
      <p:sp>
        <p:nvSpPr>
          <p:cNvPr id="21" name="Rectangle 20">
            <a:extLst>
              <a:ext uri="{FF2B5EF4-FFF2-40B4-BE49-F238E27FC236}">
                <a16:creationId xmlns:a16="http://schemas.microsoft.com/office/drawing/2014/main" id="{76BD3788-7190-8F55-EE5E-7CEF9FF526D6}"/>
              </a:ext>
            </a:extLst>
          </p:cNvPr>
          <p:cNvSpPr/>
          <p:nvPr/>
        </p:nvSpPr>
        <p:spPr>
          <a:xfrm>
            <a:off x="1128016" y="2345112"/>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B15</a:t>
            </a: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total cost associated with upcoming care</a:t>
            </a:r>
          </a:p>
        </p:txBody>
      </p:sp>
      <p:sp>
        <p:nvSpPr>
          <p:cNvPr id="22" name="Rectangle 21">
            <a:extLst>
              <a:ext uri="{FF2B5EF4-FFF2-40B4-BE49-F238E27FC236}">
                <a16:creationId xmlns:a16="http://schemas.microsoft.com/office/drawing/2014/main" id="{805DFC2D-F8C6-40C8-4D26-549D3285E375}"/>
              </a:ext>
            </a:extLst>
          </p:cNvPr>
          <p:cNvSpPr/>
          <p:nvPr/>
        </p:nvSpPr>
        <p:spPr>
          <a:xfrm>
            <a:off x="2621947" y="2345112"/>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B06</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plan overview info (deductibles, etc.)</a:t>
            </a:r>
          </a:p>
        </p:txBody>
      </p:sp>
      <p:sp>
        <p:nvSpPr>
          <p:cNvPr id="23" name="Rectangle 22">
            <a:extLst>
              <a:ext uri="{FF2B5EF4-FFF2-40B4-BE49-F238E27FC236}">
                <a16:creationId xmlns:a16="http://schemas.microsoft.com/office/drawing/2014/main" id="{C7A9A545-7418-58D8-9364-3C45421A11A4}"/>
              </a:ext>
            </a:extLst>
          </p:cNvPr>
          <p:cNvSpPr/>
          <p:nvPr/>
        </p:nvSpPr>
        <p:spPr>
          <a:xfrm>
            <a:off x="4115878" y="2345686"/>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B04</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Find accurate cost info for procedures, treatments, and meds</a:t>
            </a:r>
          </a:p>
        </p:txBody>
      </p:sp>
      <p:sp>
        <p:nvSpPr>
          <p:cNvPr id="24" name="Rectangle 23">
            <a:extLst>
              <a:ext uri="{FF2B5EF4-FFF2-40B4-BE49-F238E27FC236}">
                <a16:creationId xmlns:a16="http://schemas.microsoft.com/office/drawing/2014/main" id="{CFEFB62F-754D-979B-D744-CCA5B3B233CC}"/>
              </a:ext>
            </a:extLst>
          </p:cNvPr>
          <p:cNvSpPr/>
          <p:nvPr/>
        </p:nvSpPr>
        <p:spPr>
          <a:xfrm>
            <a:off x="5607805" y="2345686"/>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B07</a:t>
            </a: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Understand coverage for a specific issue/care</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sp>
        <p:nvSpPr>
          <p:cNvPr id="25" name="Rectangle 24">
            <a:extLst>
              <a:ext uri="{FF2B5EF4-FFF2-40B4-BE49-F238E27FC236}">
                <a16:creationId xmlns:a16="http://schemas.microsoft.com/office/drawing/2014/main" id="{3B230FE6-3B13-FD9E-7301-2E7A00C87674}"/>
              </a:ext>
            </a:extLst>
          </p:cNvPr>
          <p:cNvSpPr/>
          <p:nvPr/>
        </p:nvSpPr>
        <p:spPr>
          <a:xfrm>
            <a:off x="7099732" y="2345686"/>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B21</a:t>
            </a: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Understand how changes to coverage will impact annual usage</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sp>
        <p:nvSpPr>
          <p:cNvPr id="12" name="Text Placeholder 4">
            <a:extLst>
              <a:ext uri="{FF2B5EF4-FFF2-40B4-BE49-F238E27FC236}">
                <a16:creationId xmlns:a16="http://schemas.microsoft.com/office/drawing/2014/main" id="{62BD5222-2089-0D36-4938-DF7F5C224A86}"/>
              </a:ext>
            </a:extLst>
          </p:cNvPr>
          <p:cNvSpPr txBox="1">
            <a:spLocks/>
          </p:cNvSpPr>
          <p:nvPr/>
        </p:nvSpPr>
        <p:spPr>
          <a:xfrm>
            <a:off x="1018116" y="3820076"/>
            <a:ext cx="3153834"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Where to focus first:</a:t>
            </a:r>
            <a:endParaRPr lang="en-US" b="0" dirty="0"/>
          </a:p>
        </p:txBody>
      </p:sp>
      <p:sp>
        <p:nvSpPr>
          <p:cNvPr id="26" name="Rectangle 25">
            <a:extLst>
              <a:ext uri="{FF2B5EF4-FFF2-40B4-BE49-F238E27FC236}">
                <a16:creationId xmlns:a16="http://schemas.microsoft.com/office/drawing/2014/main" id="{2DBB1FDC-B15A-122D-929C-20EDC6C48FBD}"/>
              </a:ext>
            </a:extLst>
          </p:cNvPr>
          <p:cNvSpPr/>
          <p:nvPr/>
        </p:nvSpPr>
        <p:spPr>
          <a:xfrm>
            <a:off x="1128015" y="4460895"/>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B15</a:t>
            </a: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total cost associated with upcoming care</a:t>
            </a:r>
          </a:p>
        </p:txBody>
      </p:sp>
      <p:sp>
        <p:nvSpPr>
          <p:cNvPr id="27" name="Rectangle 26">
            <a:extLst>
              <a:ext uri="{FF2B5EF4-FFF2-40B4-BE49-F238E27FC236}">
                <a16:creationId xmlns:a16="http://schemas.microsoft.com/office/drawing/2014/main" id="{723ABB2B-2EAF-3C9C-0AE7-C9730B619B05}"/>
              </a:ext>
            </a:extLst>
          </p:cNvPr>
          <p:cNvSpPr/>
          <p:nvPr/>
        </p:nvSpPr>
        <p:spPr>
          <a:xfrm>
            <a:off x="2621947" y="4460895"/>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B04</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Find accurate cost info for procedures, treatments, and meds</a:t>
            </a:r>
          </a:p>
        </p:txBody>
      </p:sp>
      <p:sp>
        <p:nvSpPr>
          <p:cNvPr id="28" name="Rectangle 27">
            <a:extLst>
              <a:ext uri="{FF2B5EF4-FFF2-40B4-BE49-F238E27FC236}">
                <a16:creationId xmlns:a16="http://schemas.microsoft.com/office/drawing/2014/main" id="{969C12F3-7D53-87FD-B251-A3087D9A49B3}"/>
              </a:ext>
            </a:extLst>
          </p:cNvPr>
          <p:cNvSpPr/>
          <p:nvPr/>
        </p:nvSpPr>
        <p:spPr>
          <a:xfrm>
            <a:off x="4116288" y="4460895"/>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B21</a:t>
            </a: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Understand how changes to coverage will impact annual usage</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sp>
        <p:nvSpPr>
          <p:cNvPr id="29" name="Text Placeholder 4">
            <a:extLst>
              <a:ext uri="{FF2B5EF4-FFF2-40B4-BE49-F238E27FC236}">
                <a16:creationId xmlns:a16="http://schemas.microsoft.com/office/drawing/2014/main" id="{10FDFC9F-E08C-C570-0C81-FAB50EC66103}"/>
              </a:ext>
            </a:extLst>
          </p:cNvPr>
          <p:cNvSpPr txBox="1">
            <a:spLocks/>
          </p:cNvSpPr>
          <p:nvPr/>
        </p:nvSpPr>
        <p:spPr>
          <a:xfrm>
            <a:off x="7171265" y="3820076"/>
            <a:ext cx="3906309"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Who to use as an example:</a:t>
            </a:r>
            <a:endParaRPr lang="en-US" b="0" dirty="0"/>
          </a:p>
        </p:txBody>
      </p:sp>
      <p:sp>
        <p:nvSpPr>
          <p:cNvPr id="32" name="Text Placeholder 4">
            <a:extLst>
              <a:ext uri="{FF2B5EF4-FFF2-40B4-BE49-F238E27FC236}">
                <a16:creationId xmlns:a16="http://schemas.microsoft.com/office/drawing/2014/main" id="{0CC31B56-C2AA-290D-2EE4-4695F4928C4D}"/>
              </a:ext>
            </a:extLst>
          </p:cNvPr>
          <p:cNvSpPr txBox="1">
            <a:spLocks/>
          </p:cNvSpPr>
          <p:nvPr/>
        </p:nvSpPr>
        <p:spPr>
          <a:xfrm>
            <a:off x="7603276" y="4516367"/>
            <a:ext cx="3779099" cy="1815882"/>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b="0" dirty="0">
                <a:latin typeface="Haas Grot Disp 55 Roman" panose="020D0504030502050203" pitchFamily="34" charset="0"/>
                <a:sym typeface="Haas Grot Disp 75 Bold"/>
              </a:rPr>
              <a:t>BCBSMA trails both Anthem and United in satisfaction of key CSOs. </a:t>
            </a:r>
          </a:p>
          <a:p>
            <a:pPr hangingPunct="1"/>
            <a:endParaRPr lang="en-US" sz="1600" b="0" dirty="0">
              <a:latin typeface="Haas Grot Disp 55 Roman" panose="020D0504030502050203" pitchFamily="34" charset="0"/>
              <a:sym typeface="Haas Grot Disp 75 Bold"/>
            </a:endParaRPr>
          </a:p>
          <a:p>
            <a:pPr hangingPunct="1"/>
            <a:r>
              <a:rPr lang="en-US" sz="1600" b="0" dirty="0">
                <a:latin typeface="Haas Grot Disp 55 Roman" panose="020D0504030502050203" pitchFamily="34" charset="0"/>
                <a:sym typeface="Haas Grot Disp 75 Bold"/>
              </a:rPr>
              <a:t>However, neither competitor scored well in this survey for Benefits. BCBSMA should look for another competitor that communicates benefits better to aspire to.</a:t>
            </a:r>
            <a:endParaRPr lang="en-US" sz="1600" b="0" dirty="0">
              <a:latin typeface="Haas Grot Disp 55 Roman" panose="020D0504030502050203" pitchFamily="34" charset="0"/>
            </a:endParaRPr>
          </a:p>
        </p:txBody>
      </p:sp>
      <p:sp>
        <p:nvSpPr>
          <p:cNvPr id="34" name="TextBox 33">
            <a:extLst>
              <a:ext uri="{FF2B5EF4-FFF2-40B4-BE49-F238E27FC236}">
                <a16:creationId xmlns:a16="http://schemas.microsoft.com/office/drawing/2014/main" id="{7822BAA2-53F4-8D6F-1CCB-7A6C3E0B2A98}"/>
              </a:ext>
            </a:extLst>
          </p:cNvPr>
          <p:cNvSpPr txBox="1"/>
          <p:nvPr/>
        </p:nvSpPr>
        <p:spPr>
          <a:xfrm>
            <a:off x="1128015" y="5692674"/>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68%</a:t>
            </a:r>
          </a:p>
        </p:txBody>
      </p:sp>
      <p:sp>
        <p:nvSpPr>
          <p:cNvPr id="36" name="TextBox 35">
            <a:extLst>
              <a:ext uri="{FF2B5EF4-FFF2-40B4-BE49-F238E27FC236}">
                <a16:creationId xmlns:a16="http://schemas.microsoft.com/office/drawing/2014/main" id="{0071B918-B6D8-A60E-2299-B027B4932BDE}"/>
              </a:ext>
            </a:extLst>
          </p:cNvPr>
          <p:cNvSpPr txBox="1"/>
          <p:nvPr/>
        </p:nvSpPr>
        <p:spPr>
          <a:xfrm>
            <a:off x="2619533" y="569267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69%</a:t>
            </a:r>
          </a:p>
        </p:txBody>
      </p:sp>
      <p:sp>
        <p:nvSpPr>
          <p:cNvPr id="37" name="TextBox 36">
            <a:extLst>
              <a:ext uri="{FF2B5EF4-FFF2-40B4-BE49-F238E27FC236}">
                <a16:creationId xmlns:a16="http://schemas.microsoft.com/office/drawing/2014/main" id="{4CA6D056-E1A5-D65E-3299-5EB8022B9CEE}"/>
              </a:ext>
            </a:extLst>
          </p:cNvPr>
          <p:cNvSpPr txBox="1"/>
          <p:nvPr/>
        </p:nvSpPr>
        <p:spPr>
          <a:xfrm>
            <a:off x="4116288" y="571471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65%</a:t>
            </a:r>
          </a:p>
        </p:txBody>
      </p:sp>
      <p:sp>
        <p:nvSpPr>
          <p:cNvPr id="39" name="Rectangle 38">
            <a:extLst>
              <a:ext uri="{FF2B5EF4-FFF2-40B4-BE49-F238E27FC236}">
                <a16:creationId xmlns:a16="http://schemas.microsoft.com/office/drawing/2014/main" id="{C29A7978-7108-7EF5-7FBC-E58438BAB23D}"/>
              </a:ext>
            </a:extLst>
          </p:cNvPr>
          <p:cNvSpPr/>
          <p:nvPr/>
        </p:nvSpPr>
        <p:spPr>
          <a:xfrm>
            <a:off x="5607806" y="4460118"/>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B03</a:t>
            </a: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Find coverage information for a specific issue/care</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sp>
        <p:nvSpPr>
          <p:cNvPr id="40" name="TextBox 39">
            <a:extLst>
              <a:ext uri="{FF2B5EF4-FFF2-40B4-BE49-F238E27FC236}">
                <a16:creationId xmlns:a16="http://schemas.microsoft.com/office/drawing/2014/main" id="{9DDB484F-37FE-0B8C-6CAE-5D4A58D097FF}"/>
              </a:ext>
            </a:extLst>
          </p:cNvPr>
          <p:cNvSpPr txBox="1"/>
          <p:nvPr/>
        </p:nvSpPr>
        <p:spPr>
          <a:xfrm>
            <a:off x="5607806" y="571471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67%</a:t>
            </a:r>
          </a:p>
        </p:txBody>
      </p:sp>
      <p:sp>
        <p:nvSpPr>
          <p:cNvPr id="41" name="TextBox 40">
            <a:extLst>
              <a:ext uri="{FF2B5EF4-FFF2-40B4-BE49-F238E27FC236}">
                <a16:creationId xmlns:a16="http://schemas.microsoft.com/office/drawing/2014/main" id="{9AD99933-5F9B-D0A2-D6D9-3BF58CB3A719}"/>
              </a:ext>
            </a:extLst>
          </p:cNvPr>
          <p:cNvSpPr txBox="1"/>
          <p:nvPr/>
        </p:nvSpPr>
        <p:spPr>
          <a:xfrm>
            <a:off x="5524443" y="425143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Qual identified:</a:t>
            </a:r>
          </a:p>
        </p:txBody>
      </p:sp>
      <p:sp>
        <p:nvSpPr>
          <p:cNvPr id="5" name="Text Placeholder 8">
            <a:extLst>
              <a:ext uri="{FF2B5EF4-FFF2-40B4-BE49-F238E27FC236}">
                <a16:creationId xmlns:a16="http://schemas.microsoft.com/office/drawing/2014/main" id="{1A2039BA-3EB9-C67B-DF4F-E541E248259A}"/>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a:t>
            </a:r>
            <a:r>
              <a:rPr lang="en-US" sz="900" dirty="0">
                <a:latin typeface="Haas Grot Disp 55 Roman" panose="020D0504030502050203" pitchFamily="34" charset="0"/>
                <a:ea typeface="+mn-ea"/>
                <a:cs typeface="+mn-cs"/>
              </a:rPr>
              <a:t>CSO numbering is based on the order of the CSOs as a member moves through the journey (e.g., B1 indicates the first step,  B22 is the last step).</a:t>
            </a:r>
          </a:p>
          <a:p>
            <a:pPr marL="0" indent="0" hangingPunct="1">
              <a:buNone/>
            </a:pPr>
            <a:endParaRPr lang="en-US" sz="900" dirty="0"/>
          </a:p>
        </p:txBody>
      </p:sp>
    </p:spTree>
    <p:extLst>
      <p:ext uri="{BB962C8B-B14F-4D97-AF65-F5344CB8AC3E}">
        <p14:creationId xmlns:p14="http://schemas.microsoft.com/office/powerpoint/2010/main" val="38932987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14</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Executive Summary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Claims Insights</a:t>
            </a:r>
          </a:p>
        </p:txBody>
      </p:sp>
      <p:sp>
        <p:nvSpPr>
          <p:cNvPr id="16" name="Text Placeholder 4">
            <a:extLst>
              <a:ext uri="{FF2B5EF4-FFF2-40B4-BE49-F238E27FC236}">
                <a16:creationId xmlns:a16="http://schemas.microsoft.com/office/drawing/2014/main" id="{4681C224-9293-4BE9-0393-31A06806F449}"/>
              </a:ext>
            </a:extLst>
          </p:cNvPr>
          <p:cNvSpPr>
            <a:spLocks noGrp="1"/>
          </p:cNvSpPr>
          <p:nvPr>
            <p:ph type="body" sz="quarter" idx="45"/>
          </p:nvPr>
        </p:nvSpPr>
        <p:spPr>
          <a:xfrm>
            <a:off x="1018117" y="1761855"/>
            <a:ext cx="6963834" cy="461665"/>
          </a:xfrm>
        </p:spPr>
        <p:txBody>
          <a:bodyPr/>
          <a:lstStyle/>
          <a:p>
            <a:r>
              <a:rPr lang="en-US" b="0" dirty="0">
                <a:sym typeface="Haas Grot Disp 75 Bold"/>
              </a:rPr>
              <a:t>Top 5 most important CSOs:</a:t>
            </a:r>
            <a:endParaRPr lang="en-US" b="0" dirty="0"/>
          </a:p>
        </p:txBody>
      </p:sp>
      <p:sp>
        <p:nvSpPr>
          <p:cNvPr id="12" name="Text Placeholder 4">
            <a:extLst>
              <a:ext uri="{FF2B5EF4-FFF2-40B4-BE49-F238E27FC236}">
                <a16:creationId xmlns:a16="http://schemas.microsoft.com/office/drawing/2014/main" id="{62BD5222-2089-0D36-4938-DF7F5C224A86}"/>
              </a:ext>
            </a:extLst>
          </p:cNvPr>
          <p:cNvSpPr txBox="1">
            <a:spLocks/>
          </p:cNvSpPr>
          <p:nvPr/>
        </p:nvSpPr>
        <p:spPr>
          <a:xfrm>
            <a:off x="1018116" y="3820076"/>
            <a:ext cx="3153834"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Where to focus first:</a:t>
            </a:r>
            <a:endParaRPr lang="en-US" b="0" dirty="0"/>
          </a:p>
        </p:txBody>
      </p:sp>
      <p:pic>
        <p:nvPicPr>
          <p:cNvPr id="30" name="Picture 2" descr="United Healthcare Logo and symbol, meaning, history, PNG, brand">
            <a:extLst>
              <a:ext uri="{FF2B5EF4-FFF2-40B4-BE49-F238E27FC236}">
                <a16:creationId xmlns:a16="http://schemas.microsoft.com/office/drawing/2014/main" id="{4CF978B8-EC37-29EC-B0C4-D3A6D56475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2873" y="4371269"/>
            <a:ext cx="2138447" cy="1145517"/>
          </a:xfrm>
          <a:prstGeom prst="rect">
            <a:avLst/>
          </a:prstGeom>
          <a:noFill/>
          <a:extLst>
            <a:ext uri="{909E8E84-426E-40DD-AFC4-6F175D3DCCD1}">
              <a14:hiddenFill xmlns:a14="http://schemas.microsoft.com/office/drawing/2010/main">
                <a:solidFill>
                  <a:srgbClr val="FFFFFF"/>
                </a:solidFill>
              </a14:hiddenFill>
            </a:ext>
          </a:extLst>
        </p:spPr>
      </p:pic>
      <p:sp>
        <p:nvSpPr>
          <p:cNvPr id="32" name="Text Placeholder 4">
            <a:extLst>
              <a:ext uri="{FF2B5EF4-FFF2-40B4-BE49-F238E27FC236}">
                <a16:creationId xmlns:a16="http://schemas.microsoft.com/office/drawing/2014/main" id="{0CC31B56-C2AA-290D-2EE4-4695F4928C4D}"/>
              </a:ext>
            </a:extLst>
          </p:cNvPr>
          <p:cNvSpPr txBox="1">
            <a:spLocks/>
          </p:cNvSpPr>
          <p:nvPr/>
        </p:nvSpPr>
        <p:spPr>
          <a:xfrm>
            <a:off x="7292873" y="5400287"/>
            <a:ext cx="3500633" cy="830997"/>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b="0" dirty="0">
                <a:latin typeface="Haas Grot Disp 55 Roman" panose="020D0504030502050203" pitchFamily="34" charset="0"/>
                <a:sym typeface="Haas Grot Disp 75 Bold"/>
              </a:rPr>
              <a:t>BCBSMA satisfaction scores were significantly below both competitors, but United generally performed best.</a:t>
            </a:r>
            <a:endParaRPr lang="en-US" sz="1600" b="0" dirty="0">
              <a:latin typeface="Haas Grot Disp 55 Roman" panose="020D0504030502050203" pitchFamily="34" charset="0"/>
            </a:endParaRPr>
          </a:p>
        </p:txBody>
      </p:sp>
      <p:sp>
        <p:nvSpPr>
          <p:cNvPr id="13" name="Rectangle 12">
            <a:extLst>
              <a:ext uri="{FF2B5EF4-FFF2-40B4-BE49-F238E27FC236}">
                <a16:creationId xmlns:a16="http://schemas.microsoft.com/office/drawing/2014/main" id="{FA9C114A-6B94-84D6-8073-893ABECE882C}"/>
              </a:ext>
            </a:extLst>
          </p:cNvPr>
          <p:cNvSpPr/>
          <p:nvPr/>
        </p:nvSpPr>
        <p:spPr>
          <a:xfrm>
            <a:off x="1128014" y="2345686"/>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C10</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the claim was processed correctly</a:t>
            </a:r>
          </a:p>
        </p:txBody>
      </p:sp>
      <p:sp>
        <p:nvSpPr>
          <p:cNvPr id="15" name="Rectangle 14">
            <a:extLst>
              <a:ext uri="{FF2B5EF4-FFF2-40B4-BE49-F238E27FC236}">
                <a16:creationId xmlns:a16="http://schemas.microsoft.com/office/drawing/2014/main" id="{9175396D-B02F-D286-625A-308CB7AF04D3}"/>
              </a:ext>
            </a:extLst>
          </p:cNvPr>
          <p:cNvSpPr/>
          <p:nvPr/>
        </p:nvSpPr>
        <p:spPr>
          <a:xfrm>
            <a:off x="2619376" y="2345686"/>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C11</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I was billed correctly for the care received</a:t>
            </a:r>
          </a:p>
        </p:txBody>
      </p:sp>
      <p:sp>
        <p:nvSpPr>
          <p:cNvPr id="5" name="Rectangle 4">
            <a:extLst>
              <a:ext uri="{FF2B5EF4-FFF2-40B4-BE49-F238E27FC236}">
                <a16:creationId xmlns:a16="http://schemas.microsoft.com/office/drawing/2014/main" id="{8D470C9E-2A34-8128-80DC-C9E4E1E0FBE2}"/>
              </a:ext>
            </a:extLst>
          </p:cNvPr>
          <p:cNvSpPr/>
          <p:nvPr/>
        </p:nvSpPr>
        <p:spPr>
          <a:xfrm>
            <a:off x="4119697" y="2345686"/>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C12</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defTabSz="1828800">
              <a:lnSpc>
                <a:spcPct val="90000"/>
              </a:lnSpc>
              <a:spcBef>
                <a:spcPts val="0"/>
              </a:spcBef>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Find how much is owed and why it is owed for a claim</a:t>
            </a:r>
          </a:p>
        </p:txBody>
      </p:sp>
      <p:sp>
        <p:nvSpPr>
          <p:cNvPr id="17" name="Rectangle 16">
            <a:extLst>
              <a:ext uri="{FF2B5EF4-FFF2-40B4-BE49-F238E27FC236}">
                <a16:creationId xmlns:a16="http://schemas.microsoft.com/office/drawing/2014/main" id="{8BE7C5E9-D3EC-E25D-1DA6-EA959EA40AE7}"/>
              </a:ext>
            </a:extLst>
          </p:cNvPr>
          <p:cNvSpPr/>
          <p:nvPr/>
        </p:nvSpPr>
        <p:spPr>
          <a:xfrm>
            <a:off x="5602095" y="2345686"/>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C16</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next steps based on outcome of a claim</a:t>
            </a:r>
          </a:p>
        </p:txBody>
      </p:sp>
      <p:sp>
        <p:nvSpPr>
          <p:cNvPr id="18" name="Rectangle 17">
            <a:extLst>
              <a:ext uri="{FF2B5EF4-FFF2-40B4-BE49-F238E27FC236}">
                <a16:creationId xmlns:a16="http://schemas.microsoft.com/office/drawing/2014/main" id="{2A3BA78B-4F6D-2393-7013-2C87B42F6178}"/>
              </a:ext>
            </a:extLst>
          </p:cNvPr>
          <p:cNvSpPr/>
          <p:nvPr/>
        </p:nvSpPr>
        <p:spPr>
          <a:xfrm>
            <a:off x="7099756" y="2345686"/>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C06</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a claim was successfully submitted</a:t>
            </a:r>
          </a:p>
        </p:txBody>
      </p:sp>
      <p:sp>
        <p:nvSpPr>
          <p:cNvPr id="6" name="Rectangle 5">
            <a:extLst>
              <a:ext uri="{FF2B5EF4-FFF2-40B4-BE49-F238E27FC236}">
                <a16:creationId xmlns:a16="http://schemas.microsoft.com/office/drawing/2014/main" id="{10A1ED30-13D1-14D4-D68F-96C0702911C5}"/>
              </a:ext>
            </a:extLst>
          </p:cNvPr>
          <p:cNvSpPr/>
          <p:nvPr/>
        </p:nvSpPr>
        <p:spPr>
          <a:xfrm>
            <a:off x="1128014" y="4460895"/>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C10</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the claim was processed correctly</a:t>
            </a:r>
          </a:p>
        </p:txBody>
      </p:sp>
      <p:sp>
        <p:nvSpPr>
          <p:cNvPr id="7" name="Rectangle 6">
            <a:extLst>
              <a:ext uri="{FF2B5EF4-FFF2-40B4-BE49-F238E27FC236}">
                <a16:creationId xmlns:a16="http://schemas.microsoft.com/office/drawing/2014/main" id="{EFE6C872-501F-3D92-6524-4D3BE94D89FE}"/>
              </a:ext>
            </a:extLst>
          </p:cNvPr>
          <p:cNvSpPr/>
          <p:nvPr/>
        </p:nvSpPr>
        <p:spPr>
          <a:xfrm>
            <a:off x="2624361" y="4460895"/>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C11</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I was billed correctly for the care received</a:t>
            </a:r>
          </a:p>
        </p:txBody>
      </p:sp>
      <p:sp>
        <p:nvSpPr>
          <p:cNvPr id="8" name="Rectangle 7">
            <a:extLst>
              <a:ext uri="{FF2B5EF4-FFF2-40B4-BE49-F238E27FC236}">
                <a16:creationId xmlns:a16="http://schemas.microsoft.com/office/drawing/2014/main" id="{BA71F2B7-3D16-8A04-7E53-7669D5F1511F}"/>
              </a:ext>
            </a:extLst>
          </p:cNvPr>
          <p:cNvSpPr/>
          <p:nvPr/>
        </p:nvSpPr>
        <p:spPr>
          <a:xfrm>
            <a:off x="5602095" y="4460895"/>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C16</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next steps based on outcome of a claim</a:t>
            </a:r>
          </a:p>
        </p:txBody>
      </p:sp>
      <p:sp>
        <p:nvSpPr>
          <p:cNvPr id="9" name="TextBox 8">
            <a:extLst>
              <a:ext uri="{FF2B5EF4-FFF2-40B4-BE49-F238E27FC236}">
                <a16:creationId xmlns:a16="http://schemas.microsoft.com/office/drawing/2014/main" id="{CE85744D-2F88-F2F6-3D4A-0722A133BD77}"/>
              </a:ext>
            </a:extLst>
          </p:cNvPr>
          <p:cNvSpPr txBox="1"/>
          <p:nvPr/>
        </p:nvSpPr>
        <p:spPr>
          <a:xfrm>
            <a:off x="1128015" y="5692674"/>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67%</a:t>
            </a:r>
          </a:p>
        </p:txBody>
      </p:sp>
      <p:sp>
        <p:nvSpPr>
          <p:cNvPr id="10" name="TextBox 9">
            <a:extLst>
              <a:ext uri="{FF2B5EF4-FFF2-40B4-BE49-F238E27FC236}">
                <a16:creationId xmlns:a16="http://schemas.microsoft.com/office/drawing/2014/main" id="{04A7D9D3-BEFA-695F-3C4E-6223592A63EE}"/>
              </a:ext>
            </a:extLst>
          </p:cNvPr>
          <p:cNvSpPr txBox="1"/>
          <p:nvPr/>
        </p:nvSpPr>
        <p:spPr>
          <a:xfrm>
            <a:off x="2621947" y="569267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64%</a:t>
            </a:r>
          </a:p>
        </p:txBody>
      </p:sp>
      <p:sp>
        <p:nvSpPr>
          <p:cNvPr id="11" name="TextBox 10">
            <a:extLst>
              <a:ext uri="{FF2B5EF4-FFF2-40B4-BE49-F238E27FC236}">
                <a16:creationId xmlns:a16="http://schemas.microsoft.com/office/drawing/2014/main" id="{FE72E8FA-ED29-2D5A-1C28-9DD836F4753D}"/>
              </a:ext>
            </a:extLst>
          </p:cNvPr>
          <p:cNvSpPr txBox="1"/>
          <p:nvPr/>
        </p:nvSpPr>
        <p:spPr>
          <a:xfrm>
            <a:off x="4115878" y="571471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72%</a:t>
            </a:r>
          </a:p>
        </p:txBody>
      </p:sp>
      <p:sp>
        <p:nvSpPr>
          <p:cNvPr id="23" name="Rectangle 22">
            <a:extLst>
              <a:ext uri="{FF2B5EF4-FFF2-40B4-BE49-F238E27FC236}">
                <a16:creationId xmlns:a16="http://schemas.microsoft.com/office/drawing/2014/main" id="{658BBD57-2150-932D-1B53-2B761C760E0B}"/>
              </a:ext>
            </a:extLst>
          </p:cNvPr>
          <p:cNvSpPr/>
          <p:nvPr/>
        </p:nvSpPr>
        <p:spPr>
          <a:xfrm>
            <a:off x="4115877" y="4460894"/>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C12</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Find how much is owed and why it is owed for a claim</a:t>
            </a:r>
          </a:p>
        </p:txBody>
      </p:sp>
      <p:sp>
        <p:nvSpPr>
          <p:cNvPr id="24" name="TextBox 23">
            <a:extLst>
              <a:ext uri="{FF2B5EF4-FFF2-40B4-BE49-F238E27FC236}">
                <a16:creationId xmlns:a16="http://schemas.microsoft.com/office/drawing/2014/main" id="{545886BF-AED3-5878-1647-B562460909DB}"/>
              </a:ext>
            </a:extLst>
          </p:cNvPr>
          <p:cNvSpPr txBox="1"/>
          <p:nvPr/>
        </p:nvSpPr>
        <p:spPr>
          <a:xfrm>
            <a:off x="5614820" y="571471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66%</a:t>
            </a:r>
          </a:p>
        </p:txBody>
      </p:sp>
      <p:sp>
        <p:nvSpPr>
          <p:cNvPr id="25" name="Text Placeholder 4">
            <a:extLst>
              <a:ext uri="{FF2B5EF4-FFF2-40B4-BE49-F238E27FC236}">
                <a16:creationId xmlns:a16="http://schemas.microsoft.com/office/drawing/2014/main" id="{EB8A9ED1-0B71-B345-5129-925AFEC7198F}"/>
              </a:ext>
            </a:extLst>
          </p:cNvPr>
          <p:cNvSpPr txBox="1">
            <a:spLocks/>
          </p:cNvSpPr>
          <p:nvPr/>
        </p:nvSpPr>
        <p:spPr>
          <a:xfrm>
            <a:off x="7171265" y="3820076"/>
            <a:ext cx="3906309"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Who to use as an example:</a:t>
            </a:r>
            <a:endParaRPr lang="en-US" b="0" dirty="0"/>
          </a:p>
        </p:txBody>
      </p:sp>
      <p:sp>
        <p:nvSpPr>
          <p:cNvPr id="14" name="Text Placeholder 8">
            <a:extLst>
              <a:ext uri="{FF2B5EF4-FFF2-40B4-BE49-F238E27FC236}">
                <a16:creationId xmlns:a16="http://schemas.microsoft.com/office/drawing/2014/main" id="{A1E2214D-B12A-2891-D88B-400C482C7ADB}"/>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a:t>
            </a:r>
            <a:r>
              <a:rPr lang="en-US" sz="900" dirty="0">
                <a:latin typeface="Haas Grot Disp 55 Roman" panose="020D0504030502050203" pitchFamily="34" charset="0"/>
                <a:ea typeface="+mn-ea"/>
                <a:cs typeface="+mn-cs"/>
              </a:rPr>
              <a:t>CSO numbering is based on the order of the CSOs as a member moves through the journey (e.g., C1 indicates the first step,  C24  is the last step).</a:t>
            </a:r>
          </a:p>
          <a:p>
            <a:pPr marL="0" indent="0" hangingPunct="1">
              <a:buNone/>
            </a:pPr>
            <a:endParaRPr lang="en-US" sz="900" dirty="0"/>
          </a:p>
        </p:txBody>
      </p:sp>
    </p:spTree>
    <p:extLst>
      <p:ext uri="{BB962C8B-B14F-4D97-AF65-F5344CB8AC3E}">
        <p14:creationId xmlns:p14="http://schemas.microsoft.com/office/powerpoint/2010/main" val="373405597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15</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Executive Summary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Find a Provider Insights</a:t>
            </a:r>
          </a:p>
        </p:txBody>
      </p:sp>
      <p:sp>
        <p:nvSpPr>
          <p:cNvPr id="16" name="Text Placeholder 4">
            <a:extLst>
              <a:ext uri="{FF2B5EF4-FFF2-40B4-BE49-F238E27FC236}">
                <a16:creationId xmlns:a16="http://schemas.microsoft.com/office/drawing/2014/main" id="{4681C224-9293-4BE9-0393-31A06806F449}"/>
              </a:ext>
            </a:extLst>
          </p:cNvPr>
          <p:cNvSpPr>
            <a:spLocks noGrp="1"/>
          </p:cNvSpPr>
          <p:nvPr>
            <p:ph type="body" sz="quarter" idx="45"/>
          </p:nvPr>
        </p:nvSpPr>
        <p:spPr>
          <a:xfrm>
            <a:off x="1018117" y="1761855"/>
            <a:ext cx="6963834" cy="461665"/>
          </a:xfrm>
        </p:spPr>
        <p:txBody>
          <a:bodyPr/>
          <a:lstStyle/>
          <a:p>
            <a:r>
              <a:rPr lang="en-US" b="0" dirty="0">
                <a:sym typeface="Haas Grot Disp 75 Bold"/>
              </a:rPr>
              <a:t>Top 5 most important CSOs:</a:t>
            </a:r>
            <a:endParaRPr lang="en-US" b="0" dirty="0"/>
          </a:p>
        </p:txBody>
      </p:sp>
      <p:sp>
        <p:nvSpPr>
          <p:cNvPr id="12" name="Text Placeholder 4">
            <a:extLst>
              <a:ext uri="{FF2B5EF4-FFF2-40B4-BE49-F238E27FC236}">
                <a16:creationId xmlns:a16="http://schemas.microsoft.com/office/drawing/2014/main" id="{62BD5222-2089-0D36-4938-DF7F5C224A86}"/>
              </a:ext>
            </a:extLst>
          </p:cNvPr>
          <p:cNvSpPr txBox="1">
            <a:spLocks/>
          </p:cNvSpPr>
          <p:nvPr/>
        </p:nvSpPr>
        <p:spPr>
          <a:xfrm>
            <a:off x="1018116" y="3820076"/>
            <a:ext cx="3153834"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Where to focus first:</a:t>
            </a:r>
            <a:endParaRPr lang="en-US" b="0" dirty="0"/>
          </a:p>
        </p:txBody>
      </p:sp>
      <p:sp>
        <p:nvSpPr>
          <p:cNvPr id="29" name="Text Placeholder 4">
            <a:extLst>
              <a:ext uri="{FF2B5EF4-FFF2-40B4-BE49-F238E27FC236}">
                <a16:creationId xmlns:a16="http://schemas.microsoft.com/office/drawing/2014/main" id="{10FDFC9F-E08C-C570-0C81-FAB50EC66103}"/>
              </a:ext>
            </a:extLst>
          </p:cNvPr>
          <p:cNvSpPr txBox="1">
            <a:spLocks/>
          </p:cNvSpPr>
          <p:nvPr/>
        </p:nvSpPr>
        <p:spPr>
          <a:xfrm>
            <a:off x="6314015" y="3820076"/>
            <a:ext cx="3906309"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Who to use as an example:</a:t>
            </a:r>
            <a:endParaRPr lang="en-US" b="0" dirty="0"/>
          </a:p>
        </p:txBody>
      </p:sp>
      <p:sp>
        <p:nvSpPr>
          <p:cNvPr id="32" name="Text Placeholder 4">
            <a:extLst>
              <a:ext uri="{FF2B5EF4-FFF2-40B4-BE49-F238E27FC236}">
                <a16:creationId xmlns:a16="http://schemas.microsoft.com/office/drawing/2014/main" id="{0CC31B56-C2AA-290D-2EE4-4695F4928C4D}"/>
              </a:ext>
            </a:extLst>
          </p:cNvPr>
          <p:cNvSpPr txBox="1">
            <a:spLocks/>
          </p:cNvSpPr>
          <p:nvPr/>
        </p:nvSpPr>
        <p:spPr>
          <a:xfrm>
            <a:off x="6746027" y="5257412"/>
            <a:ext cx="3826724" cy="830997"/>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b="0" dirty="0">
                <a:latin typeface="Haas Grot Disp 55 Roman" panose="020D0504030502050203" pitchFamily="34" charset="0"/>
                <a:sym typeface="Haas Grot Disp 75 Bold"/>
              </a:rPr>
              <a:t>BCBSMA satisfaction scores were significantly below both competitors, but Anthem performed best for key CSOs.</a:t>
            </a:r>
            <a:endParaRPr lang="en-US" sz="1600" b="0" dirty="0">
              <a:latin typeface="Haas Grot Disp 55 Roman" panose="020D0504030502050203" pitchFamily="34" charset="0"/>
            </a:endParaRPr>
          </a:p>
        </p:txBody>
      </p:sp>
      <p:sp>
        <p:nvSpPr>
          <p:cNvPr id="9" name="Rectangle 8">
            <a:extLst>
              <a:ext uri="{FF2B5EF4-FFF2-40B4-BE49-F238E27FC236}">
                <a16:creationId xmlns:a16="http://schemas.microsoft.com/office/drawing/2014/main" id="{B93E0B11-2682-F5A7-AB1B-78ABB38303CA}"/>
              </a:ext>
            </a:extLst>
          </p:cNvPr>
          <p:cNvSpPr/>
          <p:nvPr/>
        </p:nvSpPr>
        <p:spPr>
          <a:xfrm>
            <a:off x="1121715" y="2345686"/>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F06</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View accurate/ updated info about a provider</a:t>
            </a:r>
          </a:p>
        </p:txBody>
      </p:sp>
      <p:sp>
        <p:nvSpPr>
          <p:cNvPr id="10" name="Rectangle 9">
            <a:extLst>
              <a:ext uri="{FF2B5EF4-FFF2-40B4-BE49-F238E27FC236}">
                <a16:creationId xmlns:a16="http://schemas.microsoft.com/office/drawing/2014/main" id="{FFA86677-7526-425E-D88D-DA0B26324E14}"/>
              </a:ext>
            </a:extLst>
          </p:cNvPr>
          <p:cNvSpPr/>
          <p:nvPr/>
        </p:nvSpPr>
        <p:spPr>
          <a:xfrm>
            <a:off x="2873052" y="2346073"/>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F07</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Identify which doctors are in vs. out of network</a:t>
            </a:r>
          </a:p>
        </p:txBody>
      </p:sp>
      <p:sp>
        <p:nvSpPr>
          <p:cNvPr id="11" name="Rectangle 10">
            <a:extLst>
              <a:ext uri="{FF2B5EF4-FFF2-40B4-BE49-F238E27FC236}">
                <a16:creationId xmlns:a16="http://schemas.microsoft.com/office/drawing/2014/main" id="{42EBDC28-2503-71FE-39E1-27D9CF59E47B}"/>
              </a:ext>
            </a:extLst>
          </p:cNvPr>
          <p:cNvSpPr/>
          <p:nvPr/>
        </p:nvSpPr>
        <p:spPr>
          <a:xfrm>
            <a:off x="4624389" y="2346073"/>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F01</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See a list of providers relevant to needs</a:t>
            </a:r>
          </a:p>
        </p:txBody>
      </p:sp>
      <p:sp>
        <p:nvSpPr>
          <p:cNvPr id="14" name="Rectangle 13">
            <a:extLst>
              <a:ext uri="{FF2B5EF4-FFF2-40B4-BE49-F238E27FC236}">
                <a16:creationId xmlns:a16="http://schemas.microsoft.com/office/drawing/2014/main" id="{65BF4221-7BAA-D57E-A253-EF99FE533C40}"/>
              </a:ext>
            </a:extLst>
          </p:cNvPr>
          <p:cNvSpPr/>
          <p:nvPr/>
        </p:nvSpPr>
        <p:spPr>
          <a:xfrm>
            <a:off x="6375726" y="2341354"/>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F13</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my total cost for an upcoming visit</a:t>
            </a:r>
          </a:p>
        </p:txBody>
      </p:sp>
      <p:sp>
        <p:nvSpPr>
          <p:cNvPr id="19" name="Rectangle 18">
            <a:extLst>
              <a:ext uri="{FF2B5EF4-FFF2-40B4-BE49-F238E27FC236}">
                <a16:creationId xmlns:a16="http://schemas.microsoft.com/office/drawing/2014/main" id="{4C26C733-04A1-49E5-5C63-9D224B5C7E92}"/>
              </a:ext>
            </a:extLst>
          </p:cNvPr>
          <p:cNvSpPr/>
          <p:nvPr/>
        </p:nvSpPr>
        <p:spPr>
          <a:xfrm>
            <a:off x="8127063" y="2346073"/>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F09</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Confirm a provider meets my specific needs</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sp>
        <p:nvSpPr>
          <p:cNvPr id="20" name="Rectangle 19">
            <a:extLst>
              <a:ext uri="{FF2B5EF4-FFF2-40B4-BE49-F238E27FC236}">
                <a16:creationId xmlns:a16="http://schemas.microsoft.com/office/drawing/2014/main" id="{C54F6450-3ED7-92E5-9EF6-2013133231CE}"/>
              </a:ext>
            </a:extLst>
          </p:cNvPr>
          <p:cNvSpPr/>
          <p:nvPr/>
        </p:nvSpPr>
        <p:spPr>
          <a:xfrm>
            <a:off x="1121714" y="4460895"/>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F01</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See a list of providers relevant to needs</a:t>
            </a:r>
          </a:p>
        </p:txBody>
      </p:sp>
      <p:sp>
        <p:nvSpPr>
          <p:cNvPr id="21" name="Rectangle 20">
            <a:extLst>
              <a:ext uri="{FF2B5EF4-FFF2-40B4-BE49-F238E27FC236}">
                <a16:creationId xmlns:a16="http://schemas.microsoft.com/office/drawing/2014/main" id="{32C1FC1D-C030-E8ED-FE36-B7E585BB56D7}"/>
              </a:ext>
            </a:extLst>
          </p:cNvPr>
          <p:cNvSpPr/>
          <p:nvPr/>
        </p:nvSpPr>
        <p:spPr>
          <a:xfrm>
            <a:off x="2873052" y="4455421"/>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F13</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my total cost for an upcoming visit</a:t>
            </a:r>
          </a:p>
        </p:txBody>
      </p:sp>
      <p:sp>
        <p:nvSpPr>
          <p:cNvPr id="22" name="Rectangle 21">
            <a:extLst>
              <a:ext uri="{FF2B5EF4-FFF2-40B4-BE49-F238E27FC236}">
                <a16:creationId xmlns:a16="http://schemas.microsoft.com/office/drawing/2014/main" id="{30C7B016-3B0C-B908-4E56-CDF09AE31F5B}"/>
              </a:ext>
            </a:extLst>
          </p:cNvPr>
          <p:cNvSpPr/>
          <p:nvPr/>
        </p:nvSpPr>
        <p:spPr>
          <a:xfrm>
            <a:off x="4624389" y="4455421"/>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F09</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Confirm a provider meets my specific needs</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pic>
        <p:nvPicPr>
          <p:cNvPr id="23" name="Picture 10" descr="Anthem Insurance Information - Drug and Alcohol Rehab In San Juan  Capistrano, Orange County">
            <a:extLst>
              <a:ext uri="{FF2B5EF4-FFF2-40B4-BE49-F238E27FC236}">
                <a16:creationId xmlns:a16="http://schemas.microsoft.com/office/drawing/2014/main" id="{5A527FCF-E1C1-CFA6-2115-97000C4EC7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3555" y="4691680"/>
            <a:ext cx="1722188" cy="28097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8A9DBE5-C7B5-281F-DA23-FEE44E271370}"/>
              </a:ext>
            </a:extLst>
          </p:cNvPr>
          <p:cNvSpPr txBox="1"/>
          <p:nvPr/>
        </p:nvSpPr>
        <p:spPr>
          <a:xfrm>
            <a:off x="1128015" y="5692674"/>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72%</a:t>
            </a:r>
          </a:p>
        </p:txBody>
      </p:sp>
      <p:sp>
        <p:nvSpPr>
          <p:cNvPr id="25" name="TextBox 24">
            <a:extLst>
              <a:ext uri="{FF2B5EF4-FFF2-40B4-BE49-F238E27FC236}">
                <a16:creationId xmlns:a16="http://schemas.microsoft.com/office/drawing/2014/main" id="{E1B1786F-7D81-5307-2D52-534F3ECA526C}"/>
              </a:ext>
            </a:extLst>
          </p:cNvPr>
          <p:cNvSpPr txBox="1"/>
          <p:nvPr/>
        </p:nvSpPr>
        <p:spPr>
          <a:xfrm>
            <a:off x="2876939" y="569267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49%</a:t>
            </a:r>
          </a:p>
        </p:txBody>
      </p:sp>
      <p:sp>
        <p:nvSpPr>
          <p:cNvPr id="26" name="TextBox 25">
            <a:extLst>
              <a:ext uri="{FF2B5EF4-FFF2-40B4-BE49-F238E27FC236}">
                <a16:creationId xmlns:a16="http://schemas.microsoft.com/office/drawing/2014/main" id="{9C721573-5A0A-0B24-AA8E-6F04115FC1EB}"/>
              </a:ext>
            </a:extLst>
          </p:cNvPr>
          <p:cNvSpPr txBox="1"/>
          <p:nvPr/>
        </p:nvSpPr>
        <p:spPr>
          <a:xfrm>
            <a:off x="4630689" y="571471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69%</a:t>
            </a:r>
          </a:p>
        </p:txBody>
      </p:sp>
      <p:sp>
        <p:nvSpPr>
          <p:cNvPr id="6" name="Text Placeholder 8">
            <a:extLst>
              <a:ext uri="{FF2B5EF4-FFF2-40B4-BE49-F238E27FC236}">
                <a16:creationId xmlns:a16="http://schemas.microsoft.com/office/drawing/2014/main" id="{FB2DC33C-8189-723A-44CB-098DD0ECCB20}"/>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a:t>
            </a:r>
            <a:r>
              <a:rPr lang="en-US" sz="900" dirty="0">
                <a:latin typeface="Haas Grot Disp 55 Roman" panose="020D0504030502050203" pitchFamily="34" charset="0"/>
                <a:ea typeface="+mn-ea"/>
                <a:cs typeface="+mn-cs"/>
              </a:rPr>
              <a:t>CSO numbering is based on the order of the CSOs as a member moves through the journey (e.g., F1 indicates the first step,  F15 is the last step).</a:t>
            </a:r>
          </a:p>
          <a:p>
            <a:pPr marL="0" indent="0" hangingPunct="1">
              <a:buNone/>
            </a:pPr>
            <a:endParaRPr lang="en-US" sz="900" dirty="0"/>
          </a:p>
        </p:txBody>
      </p:sp>
    </p:spTree>
    <p:extLst>
      <p:ext uri="{BB962C8B-B14F-4D97-AF65-F5344CB8AC3E}">
        <p14:creationId xmlns:p14="http://schemas.microsoft.com/office/powerpoint/2010/main" val="37911102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03</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3115865"/>
            <a:ext cx="10164234" cy="1605761"/>
          </a:xfrm>
        </p:spPr>
        <p:txBody>
          <a:bodyPr wrap="square">
            <a:spAutoFit/>
          </a:bodyPr>
          <a:lstStyle/>
          <a:p>
            <a:r>
              <a:rPr lang="en-US" sz="12000" dirty="0"/>
              <a:t>Methodology</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16</a:t>
            </a:fld>
            <a:endParaRPr lang="en-US" dirty="0"/>
          </a:p>
        </p:txBody>
      </p:sp>
    </p:spTree>
    <p:extLst>
      <p:ext uri="{BB962C8B-B14F-4D97-AF65-F5344CB8AC3E}">
        <p14:creationId xmlns:p14="http://schemas.microsoft.com/office/powerpoint/2010/main" val="7360259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B5B426-303C-7B4F-ACC3-2E682CC435A0}"/>
              </a:ext>
            </a:extLst>
          </p:cNvPr>
          <p:cNvSpPr>
            <a:spLocks noGrp="1"/>
          </p:cNvSpPr>
          <p:nvPr>
            <p:ph type="sldNum" sz="quarter" idx="10"/>
          </p:nvPr>
        </p:nvSpPr>
        <p:spPr>
          <a:xfrm>
            <a:off x="508000" y="6439535"/>
            <a:ext cx="56106" cy="123111"/>
          </a:xfrm>
        </p:spPr>
        <p:txBody>
          <a:bodyPr/>
          <a:lstStyle/>
          <a:p>
            <a:fld id="{86CB4B4D-7CA3-9044-876B-883B54F8677D}" type="slidenum">
              <a:rPr lang="en-US" smtClean="0"/>
              <a:pPr/>
              <a:t>17</a:t>
            </a:fld>
            <a:endParaRPr lang="en-US" dirty="0"/>
          </a:p>
        </p:txBody>
      </p:sp>
      <p:sp>
        <p:nvSpPr>
          <p:cNvPr id="3" name="Text Placeholder 2">
            <a:extLst>
              <a:ext uri="{FF2B5EF4-FFF2-40B4-BE49-F238E27FC236}">
                <a16:creationId xmlns:a16="http://schemas.microsoft.com/office/drawing/2014/main" id="{A1F80FB5-474E-554B-956C-40A666A2B6BD}"/>
              </a:ext>
            </a:extLst>
          </p:cNvPr>
          <p:cNvSpPr>
            <a:spLocks noGrp="1"/>
          </p:cNvSpPr>
          <p:nvPr>
            <p:ph type="body" sz="quarter" idx="38"/>
          </p:nvPr>
        </p:nvSpPr>
        <p:spPr>
          <a:xfrm>
            <a:off x="1018117" y="708528"/>
            <a:ext cx="3558511" cy="338554"/>
          </a:xfrm>
        </p:spPr>
        <p:txBody>
          <a:bodyPr/>
          <a:lstStyle/>
          <a:p>
            <a:r>
              <a:rPr lang="en-US" dirty="0"/>
              <a:t>Methodology</a:t>
            </a:r>
          </a:p>
        </p:txBody>
      </p:sp>
      <p:sp>
        <p:nvSpPr>
          <p:cNvPr id="4" name="Text Placeholder 3">
            <a:extLst>
              <a:ext uri="{FF2B5EF4-FFF2-40B4-BE49-F238E27FC236}">
                <a16:creationId xmlns:a16="http://schemas.microsoft.com/office/drawing/2014/main" id="{3CA63B60-58B8-8244-813C-5BF3E92264A2}"/>
              </a:ext>
            </a:extLst>
          </p:cNvPr>
          <p:cNvSpPr>
            <a:spLocks noGrp="1"/>
          </p:cNvSpPr>
          <p:nvPr>
            <p:ph type="body" sz="quarter" idx="44"/>
          </p:nvPr>
        </p:nvSpPr>
        <p:spPr/>
        <p:txBody>
          <a:bodyPr/>
          <a:lstStyle/>
          <a:p>
            <a:r>
              <a:rPr lang="en-US" dirty="0"/>
              <a:t>Survey Design</a:t>
            </a:r>
          </a:p>
        </p:txBody>
      </p:sp>
      <p:sp>
        <p:nvSpPr>
          <p:cNvPr id="5" name="Text Placeholder 4">
            <a:extLst>
              <a:ext uri="{FF2B5EF4-FFF2-40B4-BE49-F238E27FC236}">
                <a16:creationId xmlns:a16="http://schemas.microsoft.com/office/drawing/2014/main" id="{A29022D9-B7B9-EE42-8736-86EA31915709}"/>
              </a:ext>
            </a:extLst>
          </p:cNvPr>
          <p:cNvSpPr>
            <a:spLocks noGrp="1"/>
          </p:cNvSpPr>
          <p:nvPr>
            <p:ph type="body" sz="quarter" idx="45"/>
          </p:nvPr>
        </p:nvSpPr>
        <p:spPr>
          <a:xfrm>
            <a:off x="1018117" y="1787574"/>
            <a:ext cx="5077883" cy="4544834"/>
          </a:xfrm>
        </p:spPr>
        <p:txBody>
          <a:bodyPr/>
          <a:lstStyle/>
          <a:p>
            <a:pPr marL="285750" indent="-285750">
              <a:buFont typeface="Arial" panose="020B0604020202020204" pitchFamily="34" charset="0"/>
              <a:buChar char="•"/>
            </a:pP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Three nationwide surveys were deployed online, one for each journey (Benefits, Claims, and Find a Provider), from February 12 to March 4, 2024.</a:t>
            </a:r>
          </a:p>
          <a:p>
            <a:pPr marL="285750" indent="-285750">
              <a:buFont typeface="Arial" panose="020B0604020202020204" pitchFamily="34" charset="0"/>
              <a:buChar char="•"/>
            </a:pPr>
            <a:endPar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pPr marL="285750" indent="-285750">
              <a:buFont typeface="Arial" panose="020B0604020202020204" pitchFamily="34" charset="0"/>
              <a:buChar char="•"/>
            </a:pP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On average, respondents were able to complete the survey in 15 minutes.</a:t>
            </a:r>
          </a:p>
          <a:p>
            <a:endPar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pPr marL="285750" indent="-285750">
              <a:buFont typeface="Arial" panose="020B0604020202020204" pitchFamily="34" charset="0"/>
              <a:buChar char="•"/>
            </a:pP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All respondents were required to:</a:t>
            </a:r>
          </a:p>
          <a:p>
            <a:pPr marL="793750" lvl="1" indent="-285750">
              <a:spcBef>
                <a:spcPts val="200"/>
              </a:spcBef>
              <a:buFont typeface="Arial" panose="020B0604020202020204" pitchFamily="34" charset="0"/>
              <a:buChar char="•"/>
            </a:pPr>
            <a:r>
              <a:rPr lang="en-US" sz="1200" dirty="0">
                <a:latin typeface="Haas Grot Disp 55 Roman" panose="020D0504030502050203" pitchFamily="34" charset="0"/>
                <a:ea typeface="+mn-ea"/>
                <a:cs typeface="+mn-cs"/>
                <a:sym typeface="Haas Grot Disp 75 Bold"/>
              </a:rPr>
              <a:t>Be 18 years old or older</a:t>
            </a:r>
          </a:p>
          <a:p>
            <a:pPr marL="793750" lvl="1" indent="-285750">
              <a:spcBef>
                <a:spcPts val="200"/>
              </a:spcBef>
              <a:buFont typeface="Arial" panose="020B0604020202020204" pitchFamily="34" charset="0"/>
              <a:buChar char="•"/>
            </a:pPr>
            <a:r>
              <a:rPr kumimoji="0" lang="en-US" sz="12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Not work in the healthcare or </a:t>
            </a:r>
            <a:r>
              <a:rPr lang="en-US" sz="1200" dirty="0">
                <a:latin typeface="Haas Grot Disp 55 Roman" panose="020D0504030502050203" pitchFamily="34" charset="0"/>
                <a:ea typeface="+mn-ea"/>
                <a:cs typeface="+mn-cs"/>
                <a:sym typeface="Haas Grot Disp 75 Bold"/>
              </a:rPr>
              <a:t>health insurance industry</a:t>
            </a:r>
          </a:p>
          <a:p>
            <a:pPr marL="793750" lvl="1" indent="-285750">
              <a:spcBef>
                <a:spcPts val="200"/>
              </a:spcBef>
              <a:buFont typeface="Arial" panose="020B0604020202020204" pitchFamily="34" charset="0"/>
              <a:buChar char="•"/>
            </a:pPr>
            <a:r>
              <a:rPr lang="en-US" sz="1200" dirty="0">
                <a:latin typeface="Haas Grot Disp 55 Roman" panose="020D0504030502050203" pitchFamily="34" charset="0"/>
                <a:ea typeface="+mn-ea"/>
                <a:cs typeface="+mn-cs"/>
                <a:sym typeface="Haas Grot Disp 75 Bold"/>
              </a:rPr>
              <a:t>Manage their own healthcare</a:t>
            </a:r>
          </a:p>
          <a:p>
            <a:pPr marL="793750" lvl="1" indent="-285750">
              <a:spcBef>
                <a:spcPts val="200"/>
              </a:spcBef>
              <a:buFont typeface="Arial" panose="020B0604020202020204" pitchFamily="34" charset="0"/>
              <a:buChar char="•"/>
            </a:pPr>
            <a:r>
              <a:rPr lang="en-US" sz="1200" dirty="0">
                <a:latin typeface="Haas Grot Disp 55 Roman" panose="020D0504030502050203" pitchFamily="34" charset="0"/>
                <a:ea typeface="+mn-ea"/>
                <a:cs typeface="+mn-cs"/>
                <a:sym typeface="Haas Grot Disp 75 Bold"/>
              </a:rPr>
              <a:t>Either be the decision-maker or share the responsibility in making health insurance decisions</a:t>
            </a:r>
          </a:p>
          <a:p>
            <a:pPr marL="793750" lvl="1" indent="-285750">
              <a:spcBef>
                <a:spcPts val="200"/>
              </a:spcBef>
              <a:buFont typeface="Arial" panose="020B0604020202020204" pitchFamily="34" charset="0"/>
              <a:buChar char="•"/>
            </a:pPr>
            <a:r>
              <a:rPr kumimoji="0" lang="en-US" sz="12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Have a commercial, individual, or Medicare plan</a:t>
            </a:r>
          </a:p>
          <a:p>
            <a:pPr marL="793750" lvl="1" indent="-285750">
              <a:spcBef>
                <a:spcPts val="200"/>
              </a:spcBef>
              <a:buFont typeface="Arial" panose="020B0604020202020204" pitchFamily="34" charset="0"/>
              <a:buChar char="•"/>
            </a:pPr>
            <a:r>
              <a:rPr lang="en-US" sz="1200" dirty="0">
                <a:latin typeface="Haas Grot Disp 55 Roman" panose="020D0504030502050203" pitchFamily="34" charset="0"/>
                <a:ea typeface="+mn-ea"/>
                <a:cs typeface="+mn-cs"/>
                <a:sym typeface="Haas Grot Disp 75 Bold"/>
              </a:rPr>
              <a:t>Receive healthcare insurance through BCBSMA, Anthem BCBS, or United</a:t>
            </a:r>
          </a:p>
          <a:p>
            <a:pPr marL="793750" lvl="1" indent="-285750">
              <a:spcBef>
                <a:spcPts val="200"/>
              </a:spcBef>
              <a:buFont typeface="Arial" panose="020B0604020202020204" pitchFamily="34" charset="0"/>
              <a:buChar char="•"/>
            </a:pPr>
            <a:r>
              <a:rPr kumimoji="0" lang="en-US" sz="12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Use either the insurer’s website or app to engage with their healthcare insurance company</a:t>
            </a:r>
          </a:p>
          <a:p>
            <a:pPr marL="793750" lvl="1" indent="-285750">
              <a:spcBef>
                <a:spcPts val="200"/>
              </a:spcBef>
              <a:buFont typeface="Arial" panose="020B0604020202020204" pitchFamily="34" charset="0"/>
              <a:buChar char="•"/>
            </a:pPr>
            <a:r>
              <a:rPr lang="en-US" sz="1200" dirty="0">
                <a:latin typeface="Haas Grot Disp 55 Roman" panose="020D0504030502050203" pitchFamily="34" charset="0"/>
                <a:ea typeface="+mn-ea"/>
                <a:cs typeface="+mn-cs"/>
                <a:sym typeface="Haas Grot Disp 75 Bold"/>
              </a:rPr>
              <a:t>Take one of the qualifying actions in the past year</a:t>
            </a:r>
            <a:endPar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endParaRPr lang="en-US" dirty="0">
              <a:latin typeface="Haas Grot Disp 55 Roman" panose="020D0504030502050203" pitchFamily="34" charset="0"/>
            </a:endParaRPr>
          </a:p>
        </p:txBody>
      </p:sp>
      <p:graphicFrame>
        <p:nvGraphicFramePr>
          <p:cNvPr id="7" name="Table 6">
            <a:extLst>
              <a:ext uri="{FF2B5EF4-FFF2-40B4-BE49-F238E27FC236}">
                <a16:creationId xmlns:a16="http://schemas.microsoft.com/office/drawing/2014/main" id="{F9C6E482-364F-0CD2-2385-67B3DE846C0A}"/>
              </a:ext>
            </a:extLst>
          </p:cNvPr>
          <p:cNvGraphicFramePr>
            <a:graphicFrameLocks noGrp="1"/>
          </p:cNvGraphicFramePr>
          <p:nvPr>
            <p:extLst>
              <p:ext uri="{D42A27DB-BD31-4B8C-83A1-F6EECF244321}">
                <p14:modId xmlns:p14="http://schemas.microsoft.com/office/powerpoint/2010/main" val="3775016547"/>
              </p:ext>
            </p:extLst>
          </p:nvPr>
        </p:nvGraphicFramePr>
        <p:xfrm>
          <a:off x="6905721" y="2477035"/>
          <a:ext cx="3051583" cy="3415665"/>
        </p:xfrm>
        <a:graphic>
          <a:graphicData uri="http://schemas.openxmlformats.org/drawingml/2006/table">
            <a:tbl>
              <a:tblPr>
                <a:tableStyleId>{5C22544A-7EE6-4342-B048-85BDC9FD1C3A}</a:tableStyleId>
              </a:tblPr>
              <a:tblGrid>
                <a:gridCol w="590550">
                  <a:extLst>
                    <a:ext uri="{9D8B030D-6E8A-4147-A177-3AD203B41FA5}">
                      <a16:colId xmlns:a16="http://schemas.microsoft.com/office/drawing/2014/main" val="3697274866"/>
                    </a:ext>
                  </a:extLst>
                </a:gridCol>
                <a:gridCol w="973342">
                  <a:extLst>
                    <a:ext uri="{9D8B030D-6E8A-4147-A177-3AD203B41FA5}">
                      <a16:colId xmlns:a16="http://schemas.microsoft.com/office/drawing/2014/main" val="724067339"/>
                    </a:ext>
                  </a:extLst>
                </a:gridCol>
                <a:gridCol w="739472">
                  <a:extLst>
                    <a:ext uri="{9D8B030D-6E8A-4147-A177-3AD203B41FA5}">
                      <a16:colId xmlns:a16="http://schemas.microsoft.com/office/drawing/2014/main" val="2962898250"/>
                    </a:ext>
                  </a:extLst>
                </a:gridCol>
                <a:gridCol w="748219">
                  <a:extLst>
                    <a:ext uri="{9D8B030D-6E8A-4147-A177-3AD203B41FA5}">
                      <a16:colId xmlns:a16="http://schemas.microsoft.com/office/drawing/2014/main" val="386703216"/>
                    </a:ext>
                  </a:extLst>
                </a:gridCol>
              </a:tblGrid>
              <a:tr h="190500">
                <a:tc>
                  <a:txBody>
                    <a:bodyPr/>
                    <a:lstStyle/>
                    <a:p>
                      <a:pPr algn="l" fontAlgn="b"/>
                      <a:endParaRPr lang="en-US" sz="1100" b="0"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100" b="0"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Design</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Actual</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364154400"/>
                  </a:ext>
                </a:extLst>
              </a:tr>
              <a:tr h="190500">
                <a:tc>
                  <a:txBody>
                    <a:bodyPr/>
                    <a:lstStyle/>
                    <a:p>
                      <a:pPr algn="r" fontAlgn="b"/>
                      <a:r>
                        <a:rPr lang="en-US" sz="1100" b="1" u="none" strike="noStrike" dirty="0">
                          <a:solidFill>
                            <a:srgbClr val="000000"/>
                          </a:solidFill>
                          <a:effectLst/>
                          <a:latin typeface="Haas Grot Disp 55 Roman" panose="020D0504030502050203" pitchFamily="34" charset="0"/>
                        </a:rPr>
                        <a:t>Insurer</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BCBSMA</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425</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36592855"/>
                  </a:ext>
                </a:extLst>
              </a:tr>
              <a:tr h="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Anthem</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tc>
                  <a:txBody>
                    <a:bodyPr/>
                    <a:lstStyle/>
                    <a:p>
                      <a:pPr algn="ctr" fontAlgn="b"/>
                      <a:r>
                        <a:rPr lang="en-US" sz="1100" b="1" u="none" strike="noStrike" dirty="0">
                          <a:solidFill>
                            <a:srgbClr val="000000"/>
                          </a:solidFill>
                          <a:effectLst/>
                          <a:latin typeface="Haas Grot Disp 55 Roman" panose="020D0504030502050203" pitchFamily="34" charset="0"/>
                        </a:rPr>
                        <a:t>625</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3207695127"/>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United</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738</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98273579"/>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cap="none" spc="0" baseline="0" dirty="0">
                        <a:solidFill>
                          <a:srgbClr val="000000"/>
                        </a:solidFill>
                        <a:effectLst/>
                        <a:uFillTx/>
                        <a:latin typeface="Haas Grot Disp 55 Roman" panose="020D0504030502050203" pitchFamily="34" charset="0"/>
                        <a:ea typeface="+mn-ea"/>
                        <a:cs typeface="+mn-cs"/>
                        <a:sym typeface="Haas Grot Text 55 Roman"/>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0372965"/>
                  </a:ext>
                </a:extLst>
              </a:tr>
              <a:tr h="190500">
                <a:tc>
                  <a:txBody>
                    <a:bodyPr/>
                    <a:lstStyle/>
                    <a:p>
                      <a:pPr algn="r" fontAlgn="b"/>
                      <a:r>
                        <a:rPr lang="en-US" sz="1100" b="1" u="none" strike="noStrike" dirty="0">
                          <a:solidFill>
                            <a:srgbClr val="000000"/>
                          </a:solidFill>
                          <a:effectLst/>
                          <a:latin typeface="Haas Grot Disp 55 Roman" panose="020D0504030502050203" pitchFamily="34" charset="0"/>
                        </a:rPr>
                        <a:t>Track</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Benefits</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751</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19343062"/>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a:solidFill>
                            <a:srgbClr val="000000"/>
                          </a:solidFill>
                          <a:effectLst/>
                          <a:latin typeface="Haas Grot Disp 55 Roman" panose="020D0504030502050203" pitchFamily="34" charset="0"/>
                        </a:rPr>
                        <a:t>Claims</a:t>
                      </a:r>
                      <a:endParaRPr lang="en-US" sz="1100" b="0" i="0" u="none" strike="noStrike">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tc>
                  <a:txBody>
                    <a:bodyPr/>
                    <a:lstStyle/>
                    <a:p>
                      <a:pPr algn="ctr" fontAlgn="b"/>
                      <a:r>
                        <a:rPr lang="en-US" sz="1100" b="1" u="none" strike="noStrike" dirty="0">
                          <a:solidFill>
                            <a:srgbClr val="000000"/>
                          </a:solidFill>
                          <a:effectLst/>
                          <a:latin typeface="Haas Grot Disp 55 Roman" panose="020D0504030502050203" pitchFamily="34" charset="0"/>
                        </a:rPr>
                        <a:t>570</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4271963673"/>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Find a Provider</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467</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12465067"/>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b" latinLnBrk="0">
                        <a:lnSpc>
                          <a:spcPct val="100000"/>
                        </a:lnSpc>
                        <a:spcBef>
                          <a:spcPts val="0"/>
                        </a:spcBef>
                        <a:spcAft>
                          <a:spcPts val="0"/>
                        </a:spcAft>
                        <a:buClrTx/>
                        <a:buSzTx/>
                        <a:buFontTx/>
                        <a:buNone/>
                        <a:tabLst/>
                      </a:pPr>
                      <a:endParaRPr lang="en-US" sz="1100" b="0" i="0" u="none" strike="noStrike" cap="none" spc="0" baseline="0" dirty="0">
                        <a:solidFill>
                          <a:schemeClr val="bg1">
                            <a:lumMod val="75000"/>
                            <a:lumOff val="25000"/>
                          </a:schemeClr>
                        </a:solidFill>
                        <a:effectLst/>
                        <a:uFillTx/>
                        <a:latin typeface="Haas Grot Disp 55 Roman" panose="020D0504030502050203" pitchFamily="34" charset="0"/>
                        <a:ea typeface="+mn-ea"/>
                        <a:cs typeface="+mn-cs"/>
                        <a:sym typeface="Haas Grot Text 55 Roman"/>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b" latinLnBrk="0">
                        <a:lnSpc>
                          <a:spcPct val="100000"/>
                        </a:lnSpc>
                        <a:spcBef>
                          <a:spcPts val="0"/>
                        </a:spcBef>
                        <a:spcAft>
                          <a:spcPts val="0"/>
                        </a:spcAft>
                        <a:buClrTx/>
                        <a:buSzTx/>
                        <a:buFontTx/>
                        <a:buNone/>
                        <a:tabLst/>
                      </a:pPr>
                      <a:endParaRPr lang="en-US" sz="1100" b="1" i="0" u="none" strike="noStrike" cap="none" spc="0" baseline="0" dirty="0">
                        <a:solidFill>
                          <a:srgbClr val="000000"/>
                        </a:solidFill>
                        <a:effectLst/>
                        <a:uFillTx/>
                        <a:latin typeface="Haas Grot Disp 55 Roman" panose="020D0504030502050203" pitchFamily="34" charset="0"/>
                        <a:ea typeface="+mn-ea"/>
                        <a:cs typeface="+mn-cs"/>
                        <a:sym typeface="Haas Grot Text 55 Roman"/>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83732"/>
                  </a:ext>
                </a:extLst>
              </a:tr>
              <a:tr h="190500">
                <a:tc rowSpan="2">
                  <a:txBody>
                    <a:bodyPr/>
                    <a:lstStyle/>
                    <a:p>
                      <a:pPr algn="r" fontAlgn="b"/>
                      <a:r>
                        <a:rPr lang="en-US" sz="1100" b="1" u="none" strike="noStrike" dirty="0">
                          <a:solidFill>
                            <a:srgbClr val="000000"/>
                          </a:solidFill>
                          <a:effectLst/>
                          <a:latin typeface="Haas Grot Disp 55 Roman" panose="020D0504030502050203" pitchFamily="34" charset="0"/>
                        </a:rPr>
                        <a:t>Primary channel</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Website</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&lt;50%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65%</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363631856"/>
                  </a:ext>
                </a:extLst>
              </a:tr>
              <a:tr h="190500">
                <a:tc vMerge="1">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App</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&gt;50%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tc>
                  <a:txBody>
                    <a:bodyPr/>
                    <a:lstStyle/>
                    <a:p>
                      <a:pPr algn="ctr" fontAlgn="b"/>
                      <a:r>
                        <a:rPr lang="en-US" sz="1100" b="1" u="none" strike="noStrike" dirty="0">
                          <a:solidFill>
                            <a:srgbClr val="000000"/>
                          </a:solidFill>
                          <a:effectLst/>
                          <a:latin typeface="Haas Grot Disp 55 Roman" panose="020D0504030502050203" pitchFamily="34" charset="0"/>
                        </a:rPr>
                        <a:t>35%</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2172935022"/>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b" latinLnBrk="0">
                        <a:lnSpc>
                          <a:spcPct val="100000"/>
                        </a:lnSpc>
                        <a:spcBef>
                          <a:spcPts val="0"/>
                        </a:spcBef>
                        <a:spcAft>
                          <a:spcPts val="0"/>
                        </a:spcAft>
                        <a:buClrTx/>
                        <a:buSzTx/>
                        <a:buFontTx/>
                        <a:buNone/>
                        <a:tabLst/>
                      </a:pPr>
                      <a:endParaRPr lang="en-US" sz="1100" b="0" i="0" u="none" strike="noStrike" cap="none" spc="0" baseline="0" dirty="0">
                        <a:solidFill>
                          <a:schemeClr val="bg1">
                            <a:lumMod val="75000"/>
                            <a:lumOff val="25000"/>
                          </a:schemeClr>
                        </a:solidFill>
                        <a:effectLst/>
                        <a:uFillTx/>
                        <a:latin typeface="Haas Grot Disp 55 Roman" panose="020D0504030502050203" pitchFamily="34" charset="0"/>
                        <a:ea typeface="+mn-ea"/>
                        <a:cs typeface="+mn-cs"/>
                        <a:sym typeface="Haas Grot Text 55 Roman"/>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b" latinLnBrk="0">
                        <a:lnSpc>
                          <a:spcPct val="100000"/>
                        </a:lnSpc>
                        <a:spcBef>
                          <a:spcPts val="0"/>
                        </a:spcBef>
                        <a:spcAft>
                          <a:spcPts val="0"/>
                        </a:spcAft>
                        <a:buClrTx/>
                        <a:buSzTx/>
                        <a:buFontTx/>
                        <a:buNone/>
                        <a:tabLst/>
                      </a:pPr>
                      <a:endParaRPr lang="en-US" sz="1100" b="1" i="0" u="none" strike="noStrike" cap="none" spc="0" baseline="0" dirty="0">
                        <a:solidFill>
                          <a:srgbClr val="000000"/>
                        </a:solidFill>
                        <a:effectLst/>
                        <a:uFillTx/>
                        <a:latin typeface="Haas Grot Disp 55 Roman" panose="020D0504030502050203" pitchFamily="34" charset="0"/>
                        <a:ea typeface="+mn-ea"/>
                        <a:cs typeface="+mn-cs"/>
                        <a:sym typeface="Haas Grot Text 55 Roman"/>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961390"/>
                  </a:ext>
                </a:extLst>
              </a:tr>
              <a:tr h="190500">
                <a:tc>
                  <a:txBody>
                    <a:bodyPr/>
                    <a:lstStyle/>
                    <a:p>
                      <a:pPr algn="r" fontAlgn="b"/>
                      <a:r>
                        <a:rPr lang="en-US" sz="1100" b="1" u="none" strike="noStrike" dirty="0">
                          <a:solidFill>
                            <a:srgbClr val="000000"/>
                          </a:solidFill>
                          <a:effectLst/>
                          <a:latin typeface="Haas Grot Disp 55 Roman" panose="020D0504030502050203" pitchFamily="34" charset="0"/>
                        </a:rPr>
                        <a:t>Gender</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Male</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50%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tc>
                  <a:txBody>
                    <a:bodyPr/>
                    <a:lstStyle/>
                    <a:p>
                      <a:pPr algn="ctr" fontAlgn="b"/>
                      <a:r>
                        <a:rPr lang="en-US" sz="1100" b="1" u="none" strike="noStrike" dirty="0">
                          <a:solidFill>
                            <a:srgbClr val="000000"/>
                          </a:solidFill>
                          <a:effectLst/>
                          <a:latin typeface="Haas Grot Disp 55 Roman" panose="020D0504030502050203" pitchFamily="34" charset="0"/>
                        </a:rPr>
                        <a:t>45%</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2425266517"/>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Female</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50%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54%</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158233227"/>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3828564"/>
                  </a:ext>
                </a:extLst>
              </a:tr>
              <a:tr h="190500">
                <a:tc>
                  <a:txBody>
                    <a:bodyPr/>
                    <a:lstStyle/>
                    <a:p>
                      <a:pPr algn="r" fontAlgn="b"/>
                      <a:r>
                        <a:rPr lang="en-US" sz="1100" b="1" u="none" strike="noStrike" dirty="0">
                          <a:solidFill>
                            <a:srgbClr val="000000"/>
                          </a:solidFill>
                          <a:effectLst/>
                          <a:latin typeface="Haas Grot Disp 55 Roman" panose="020D0504030502050203" pitchFamily="34" charset="0"/>
                        </a:rPr>
                        <a:t>Ages</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18-34</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32%</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22%</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68722597"/>
                  </a:ext>
                </a:extLst>
              </a:tr>
              <a:tr h="190500">
                <a:tc>
                  <a:txBody>
                    <a:bodyPr/>
                    <a:lstStyle/>
                    <a:p>
                      <a:pPr algn="l"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35-54</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36%</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tc>
                  <a:txBody>
                    <a:bodyPr/>
                    <a:lstStyle/>
                    <a:p>
                      <a:pPr algn="ctr" fontAlgn="b"/>
                      <a:r>
                        <a:rPr lang="en-US" sz="1100" b="1" u="none" strike="noStrike" dirty="0">
                          <a:solidFill>
                            <a:srgbClr val="000000"/>
                          </a:solidFill>
                          <a:effectLst/>
                          <a:latin typeface="Haas Grot Disp 55 Roman" panose="020D0504030502050203" pitchFamily="34" charset="0"/>
                        </a:rPr>
                        <a:t>43%</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2741071329"/>
                  </a:ext>
                </a:extLst>
              </a:tr>
              <a:tr h="190500">
                <a:tc>
                  <a:txBody>
                    <a:bodyPr/>
                    <a:lstStyle/>
                    <a:p>
                      <a:pPr algn="l" fontAlgn="b"/>
                      <a:endParaRPr lang="en-US" sz="1100" b="0"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55+</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32%</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36%</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324469415"/>
                  </a:ext>
                </a:extLst>
              </a:tr>
            </a:tbl>
          </a:graphicData>
        </a:graphic>
      </p:graphicFrame>
      <p:sp>
        <p:nvSpPr>
          <p:cNvPr id="8" name="Text Placeholder 4">
            <a:extLst>
              <a:ext uri="{FF2B5EF4-FFF2-40B4-BE49-F238E27FC236}">
                <a16:creationId xmlns:a16="http://schemas.microsoft.com/office/drawing/2014/main" id="{093DB094-E088-0A9B-D830-656A1DCC4D91}"/>
              </a:ext>
            </a:extLst>
          </p:cNvPr>
          <p:cNvSpPr txBox="1">
            <a:spLocks/>
          </p:cNvSpPr>
          <p:nvPr/>
        </p:nvSpPr>
        <p:spPr>
          <a:xfrm>
            <a:off x="6456892" y="1787574"/>
            <a:ext cx="5077883" cy="338554"/>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1600" b="0" i="0" u="none" strike="noStrike" cap="none" spc="0" baseline="0">
                <a:solidFill>
                  <a:schemeClr val="bg1"/>
                </a:solidFill>
                <a:uFillTx/>
                <a:latin typeface="Haas Grot Text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285750" indent="-285750" hangingPunct="1">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Respondent demographics include:</a:t>
            </a:r>
            <a:endParaRPr lang="en-US" dirty="0">
              <a:latin typeface="Haas Grot Disp 55 Roman" panose="020D0504030502050203" pitchFamily="34" charset="0"/>
            </a:endParaRPr>
          </a:p>
        </p:txBody>
      </p:sp>
      <p:sp>
        <p:nvSpPr>
          <p:cNvPr id="12" name="TextBox 11">
            <a:extLst>
              <a:ext uri="{FF2B5EF4-FFF2-40B4-BE49-F238E27FC236}">
                <a16:creationId xmlns:a16="http://schemas.microsoft.com/office/drawing/2014/main" id="{595B7C27-26CB-30BE-2516-1C3A9520A355}"/>
              </a:ext>
            </a:extLst>
          </p:cNvPr>
          <p:cNvSpPr txBox="1"/>
          <p:nvPr/>
        </p:nvSpPr>
        <p:spPr>
          <a:xfrm>
            <a:off x="10402358" y="3150012"/>
            <a:ext cx="1543050"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828800" rtl="0" fontAlgn="auto" latinLnBrk="0" hangingPunct="0">
              <a:lnSpc>
                <a:spcPct val="100000"/>
              </a:lnSpc>
              <a:spcBef>
                <a:spcPts val="3600"/>
              </a:spcBef>
              <a:spcAft>
                <a:spcPts val="0"/>
              </a:spcAft>
              <a:buClrTx/>
              <a:buSzTx/>
              <a:buFontTx/>
              <a:buNone/>
              <a:tabLst/>
            </a:pPr>
            <a:r>
              <a:rPr lang="en-US" sz="4400" dirty="0">
                <a:solidFill>
                  <a:schemeClr val="accent1"/>
                </a:solidFill>
                <a:latin typeface="Haas Grot Disp 75 Bold" panose="020D0504030502050203" pitchFamily="34" charset="77"/>
                <a:cs typeface="Arial" panose="020B0604020202020204" pitchFamily="34" charset="0"/>
              </a:rPr>
              <a:t>1788</a:t>
            </a:r>
            <a:r>
              <a:rPr kumimoji="0" lang="en-US" sz="3200" b="0" i="0" u="none" strike="noStrike" cap="none" spc="0" normalizeH="0" baseline="0" dirty="0">
                <a:ln>
                  <a:noFill/>
                </a:ln>
                <a:solidFill>
                  <a:schemeClr val="bg2"/>
                </a:solidFill>
                <a:effectLst/>
                <a:uFillTx/>
                <a:latin typeface="Haas Grot Text 55 Roman"/>
                <a:ea typeface="Haas Grot Text 55 Roman"/>
                <a:cs typeface="Haas Grot Text 55 Roman"/>
                <a:sym typeface="Haas Grot Text 55 Roman"/>
              </a:rPr>
              <a:t> </a:t>
            </a:r>
            <a:r>
              <a:rPr lang="en-US" dirty="0">
                <a:solidFill>
                  <a:schemeClr val="bg1"/>
                </a:solidFill>
                <a:latin typeface="Haas Grot Disp 75 Bold" panose="020D0504030502050203" pitchFamily="34" charset="77"/>
                <a:cs typeface="Arial" panose="020B0604020202020204" pitchFamily="34" charset="0"/>
              </a:rPr>
              <a:t>total completes</a:t>
            </a:r>
          </a:p>
        </p:txBody>
      </p:sp>
    </p:spTree>
    <p:extLst>
      <p:ext uri="{BB962C8B-B14F-4D97-AF65-F5344CB8AC3E}">
        <p14:creationId xmlns:p14="http://schemas.microsoft.com/office/powerpoint/2010/main" val="46602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B5B426-303C-7B4F-ACC3-2E682CC435A0}"/>
              </a:ext>
            </a:extLst>
          </p:cNvPr>
          <p:cNvSpPr>
            <a:spLocks noGrp="1"/>
          </p:cNvSpPr>
          <p:nvPr>
            <p:ph type="sldNum" sz="quarter" idx="10"/>
          </p:nvPr>
        </p:nvSpPr>
        <p:spPr>
          <a:xfrm>
            <a:off x="508000" y="6439535"/>
            <a:ext cx="56106" cy="123111"/>
          </a:xfrm>
        </p:spPr>
        <p:txBody>
          <a:bodyPr/>
          <a:lstStyle/>
          <a:p>
            <a:fld id="{86CB4B4D-7CA3-9044-876B-883B54F8677D}" type="slidenum">
              <a:rPr lang="en-US" smtClean="0"/>
              <a:pPr/>
              <a:t>18</a:t>
            </a:fld>
            <a:endParaRPr lang="en-US" dirty="0"/>
          </a:p>
        </p:txBody>
      </p:sp>
      <p:sp>
        <p:nvSpPr>
          <p:cNvPr id="3" name="Text Placeholder 2">
            <a:extLst>
              <a:ext uri="{FF2B5EF4-FFF2-40B4-BE49-F238E27FC236}">
                <a16:creationId xmlns:a16="http://schemas.microsoft.com/office/drawing/2014/main" id="{A1F80FB5-474E-554B-956C-40A666A2B6BD}"/>
              </a:ext>
            </a:extLst>
          </p:cNvPr>
          <p:cNvSpPr>
            <a:spLocks noGrp="1"/>
          </p:cNvSpPr>
          <p:nvPr>
            <p:ph type="body" sz="quarter" idx="38"/>
          </p:nvPr>
        </p:nvSpPr>
        <p:spPr>
          <a:xfrm>
            <a:off x="1018117" y="708528"/>
            <a:ext cx="3558511" cy="338554"/>
          </a:xfrm>
        </p:spPr>
        <p:txBody>
          <a:bodyPr/>
          <a:lstStyle/>
          <a:p>
            <a:r>
              <a:rPr lang="en-US" dirty="0"/>
              <a:t>Methodology</a:t>
            </a:r>
          </a:p>
        </p:txBody>
      </p:sp>
      <p:sp>
        <p:nvSpPr>
          <p:cNvPr id="4" name="Text Placeholder 3">
            <a:extLst>
              <a:ext uri="{FF2B5EF4-FFF2-40B4-BE49-F238E27FC236}">
                <a16:creationId xmlns:a16="http://schemas.microsoft.com/office/drawing/2014/main" id="{3CA63B60-58B8-8244-813C-5BF3E92264A2}"/>
              </a:ext>
            </a:extLst>
          </p:cNvPr>
          <p:cNvSpPr>
            <a:spLocks noGrp="1"/>
          </p:cNvSpPr>
          <p:nvPr>
            <p:ph type="body" sz="quarter" idx="44"/>
          </p:nvPr>
        </p:nvSpPr>
        <p:spPr/>
        <p:txBody>
          <a:bodyPr/>
          <a:lstStyle/>
          <a:p>
            <a:r>
              <a:rPr lang="en-US" dirty="0"/>
              <a:t>How competitors were chosen</a:t>
            </a:r>
          </a:p>
        </p:txBody>
      </p:sp>
      <p:sp>
        <p:nvSpPr>
          <p:cNvPr id="6" name="Text Placeholder 4">
            <a:extLst>
              <a:ext uri="{FF2B5EF4-FFF2-40B4-BE49-F238E27FC236}">
                <a16:creationId xmlns:a16="http://schemas.microsoft.com/office/drawing/2014/main" id="{35BE6381-8304-E756-0D31-D08F3CB1E4B8}"/>
              </a:ext>
            </a:extLst>
          </p:cNvPr>
          <p:cNvSpPr txBox="1">
            <a:spLocks/>
          </p:cNvSpPr>
          <p:nvPr/>
        </p:nvSpPr>
        <p:spPr>
          <a:xfrm>
            <a:off x="1018117" y="1859186"/>
            <a:ext cx="9449858" cy="466281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1600" b="0" i="0" u="none" strike="noStrike" cap="none" spc="0" baseline="0">
                <a:solidFill>
                  <a:schemeClr val="bg1"/>
                </a:solidFill>
                <a:uFillTx/>
                <a:latin typeface="Haas Grot Text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800" dirty="0">
                <a:latin typeface="Haas Grot Disp 65 Medium" panose="020D0604030502050203" pitchFamily="34" charset="0"/>
                <a:ea typeface="+mn-ea"/>
                <a:cs typeface="+mn-cs"/>
                <a:sym typeface="Haas Grot Disp 75 Bold"/>
              </a:rPr>
              <a:t>When determining which competitors to measure against (and limited to choosing two for this study), the following factors were considered:</a:t>
            </a:r>
          </a:p>
          <a:p>
            <a:pPr marL="285750" indent="-285750" hangingPunct="1">
              <a:spcBef>
                <a:spcPts val="600"/>
              </a:spcBef>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Footprint of competitors (national or regional)</a:t>
            </a:r>
          </a:p>
          <a:p>
            <a:pPr marL="285750" indent="-285750" hangingPunct="1">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Membership size </a:t>
            </a:r>
          </a:p>
          <a:p>
            <a:pPr marL="285750" indent="-285750" hangingPunct="1">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Number of ratings in the app store</a:t>
            </a:r>
          </a:p>
          <a:p>
            <a:pPr marL="285750" indent="-285750" hangingPunct="1">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Overall app ratings in the app store</a:t>
            </a:r>
          </a:p>
          <a:p>
            <a:pPr marL="285750" indent="-285750" hangingPunct="1">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Direct competitors of BCBSMA</a:t>
            </a:r>
          </a:p>
          <a:p>
            <a:pPr marL="285750" indent="-285750" hangingPunct="1">
              <a:buFont typeface="Arial" panose="020B0604020202020204" pitchFamily="34" charset="0"/>
              <a:buChar char="•"/>
            </a:pPr>
            <a:endParaRPr lang="en-US" dirty="0">
              <a:latin typeface="Haas Grot Disp 55 Roman" panose="020D0504030502050203" pitchFamily="34" charset="0"/>
              <a:ea typeface="+mn-ea"/>
              <a:cs typeface="+mn-cs"/>
              <a:sym typeface="Haas Grot Disp 75 Bold"/>
            </a:endParaRPr>
          </a:p>
          <a:p>
            <a:pPr hangingPunct="1"/>
            <a:r>
              <a:rPr lang="en-US" sz="1800" dirty="0">
                <a:latin typeface="Haas Grot Disp 65 Medium" panose="020D0604030502050203" pitchFamily="34" charset="0"/>
                <a:ea typeface="+mn-ea"/>
                <a:cs typeface="+mn-cs"/>
                <a:sym typeface="Haas Grot Disp 75 Bold"/>
              </a:rPr>
              <a:t>Ultimately, United Healthcare and Anthem Blue Cross Blue Shield were chosen because:</a:t>
            </a:r>
          </a:p>
          <a:p>
            <a:pPr marL="285750" indent="-285750" hangingPunct="1">
              <a:spcBef>
                <a:spcPts val="600"/>
              </a:spcBef>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They are both nationwide providers with multiple market plans</a:t>
            </a:r>
          </a:p>
          <a:p>
            <a:pPr marL="285750" indent="-285750" hangingPunct="1">
              <a:spcBef>
                <a:spcPts val="600"/>
              </a:spcBef>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Both are for-profit organizations that have more resources to invest in their digital assets</a:t>
            </a:r>
          </a:p>
          <a:p>
            <a:pPr marL="285750" indent="-285750" hangingPunct="1">
              <a:spcBef>
                <a:spcPts val="600"/>
              </a:spcBef>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There was interest in comparing BCBSMA to another “Blue”</a:t>
            </a:r>
          </a:p>
          <a:p>
            <a:pPr marL="285750" indent="-285750" hangingPunct="1">
              <a:spcBef>
                <a:spcPts val="600"/>
              </a:spcBef>
              <a:spcAft>
                <a:spcPts val="600"/>
              </a:spcAft>
              <a:buFont typeface="Arial" panose="020B0604020202020204" pitchFamily="34" charset="0"/>
              <a:buChar char="•"/>
            </a:pPr>
            <a:endParaRPr lang="en-US" sz="800" dirty="0">
              <a:latin typeface="Haas Grot Disp 55 Roman" panose="020D0504030502050203" pitchFamily="34" charset="0"/>
              <a:ea typeface="+mn-ea"/>
              <a:cs typeface="+mn-cs"/>
              <a:sym typeface="Haas Grot Disp 75 Bold"/>
            </a:endParaRPr>
          </a:p>
          <a:p>
            <a:pPr hangingPunct="1">
              <a:spcBef>
                <a:spcPts val="600"/>
              </a:spcBef>
              <a:spcAft>
                <a:spcPts val="600"/>
              </a:spcAft>
            </a:pPr>
            <a:r>
              <a:rPr lang="en-US" dirty="0">
                <a:latin typeface="Haas Grot Disp 55 Roman" panose="020D0504030502050203" pitchFamily="34" charset="0"/>
                <a:ea typeface="+mn-ea"/>
                <a:cs typeface="+mn-cs"/>
                <a:sym typeface="Haas Grot Disp 75 Bold"/>
              </a:rPr>
              <a:t>In the future, there is also interest in measuring performance of both Aetna and Cigna as companies to watch.</a:t>
            </a:r>
          </a:p>
        </p:txBody>
      </p:sp>
      <p:pic>
        <p:nvPicPr>
          <p:cNvPr id="2050" name="Picture 2" descr="United Healthcare Logo and symbol, meaning, history, PNG, brand">
            <a:extLst>
              <a:ext uri="{FF2B5EF4-FFF2-40B4-BE49-F238E27FC236}">
                <a16:creationId xmlns:a16="http://schemas.microsoft.com/office/drawing/2014/main" id="{18400A2D-9202-0A5C-A0F5-8659A0DD63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0305" y="713669"/>
            <a:ext cx="2138447" cy="11455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nthem Insurance Information - Drug and Alcohol Rehab In San Juan  Capistrano, Orange County">
            <a:extLst>
              <a:ext uri="{FF2B5EF4-FFF2-40B4-BE49-F238E27FC236}">
                <a16:creationId xmlns:a16="http://schemas.microsoft.com/office/drawing/2014/main" id="{A3B5741D-49F6-510A-2B04-D79596CDCD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903" y="1117198"/>
            <a:ext cx="1722188" cy="2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444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19</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5409239"/>
            <a:ext cx="10145184" cy="830997"/>
          </a:xfrm>
        </p:spPr>
        <p:txBody>
          <a:bodyPr/>
          <a:lstStyle/>
          <a:p>
            <a:r>
              <a:rPr lang="en-US" dirty="0"/>
              <a:t>How to read this report</a:t>
            </a:r>
          </a:p>
        </p:txBody>
      </p:sp>
      <p:sp>
        <p:nvSpPr>
          <p:cNvPr id="6" name="Text Placeholder 2">
            <a:extLst>
              <a:ext uri="{FF2B5EF4-FFF2-40B4-BE49-F238E27FC236}">
                <a16:creationId xmlns:a16="http://schemas.microsoft.com/office/drawing/2014/main" id="{E673D3B5-6478-8D8F-E97E-4C76039219AE}"/>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Methodology</a:t>
            </a:r>
          </a:p>
        </p:txBody>
      </p:sp>
    </p:spTree>
    <p:extLst>
      <p:ext uri="{BB962C8B-B14F-4D97-AF65-F5344CB8AC3E}">
        <p14:creationId xmlns:p14="http://schemas.microsoft.com/office/powerpoint/2010/main" val="9246371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E0772C-EE15-A54A-B3E5-0875EE09EB9C}"/>
              </a:ext>
            </a:extLst>
          </p:cNvPr>
          <p:cNvSpPr>
            <a:spLocks noGrp="1"/>
          </p:cNvSpPr>
          <p:nvPr>
            <p:ph type="body" sz="quarter" idx="22"/>
          </p:nvPr>
        </p:nvSpPr>
        <p:spPr>
          <a:xfrm>
            <a:off x="7092778" y="1565345"/>
            <a:ext cx="4446052" cy="461665"/>
          </a:xfrm>
        </p:spPr>
        <p:txBody>
          <a:bodyPr/>
          <a:lstStyle/>
          <a:p>
            <a:r>
              <a:rPr lang="en-US" dirty="0"/>
              <a:t>Project Background</a:t>
            </a:r>
          </a:p>
        </p:txBody>
      </p:sp>
      <p:sp>
        <p:nvSpPr>
          <p:cNvPr id="3" name="Text Placeholder 2">
            <a:extLst>
              <a:ext uri="{FF2B5EF4-FFF2-40B4-BE49-F238E27FC236}">
                <a16:creationId xmlns:a16="http://schemas.microsoft.com/office/drawing/2014/main" id="{7F544D5D-EAF4-4941-B096-84B0FE743B03}"/>
              </a:ext>
            </a:extLst>
          </p:cNvPr>
          <p:cNvSpPr>
            <a:spLocks noGrp="1"/>
          </p:cNvSpPr>
          <p:nvPr>
            <p:ph type="body" sz="quarter" idx="24"/>
          </p:nvPr>
        </p:nvSpPr>
        <p:spPr>
          <a:xfrm>
            <a:off x="7092778" y="2047196"/>
            <a:ext cx="4446052" cy="461665"/>
          </a:xfrm>
        </p:spPr>
        <p:txBody>
          <a:bodyPr/>
          <a:lstStyle/>
          <a:p>
            <a:r>
              <a:rPr lang="en-US" dirty="0"/>
              <a:t>Executive Summary</a:t>
            </a:r>
          </a:p>
        </p:txBody>
      </p:sp>
      <p:sp>
        <p:nvSpPr>
          <p:cNvPr id="4" name="Text Placeholder 3">
            <a:extLst>
              <a:ext uri="{FF2B5EF4-FFF2-40B4-BE49-F238E27FC236}">
                <a16:creationId xmlns:a16="http://schemas.microsoft.com/office/drawing/2014/main" id="{F41A21CA-807C-084D-A592-A163212BD745}"/>
              </a:ext>
            </a:extLst>
          </p:cNvPr>
          <p:cNvSpPr>
            <a:spLocks noGrp="1"/>
          </p:cNvSpPr>
          <p:nvPr>
            <p:ph type="body" sz="quarter" idx="26"/>
          </p:nvPr>
        </p:nvSpPr>
        <p:spPr>
          <a:xfrm>
            <a:off x="7092778" y="2504560"/>
            <a:ext cx="4446052" cy="461665"/>
          </a:xfrm>
        </p:spPr>
        <p:txBody>
          <a:bodyPr/>
          <a:lstStyle/>
          <a:p>
            <a:r>
              <a:rPr lang="en-US" dirty="0"/>
              <a:t>Methodology</a:t>
            </a:r>
          </a:p>
        </p:txBody>
      </p:sp>
      <p:sp>
        <p:nvSpPr>
          <p:cNvPr id="5" name="Text Placeholder 4">
            <a:extLst>
              <a:ext uri="{FF2B5EF4-FFF2-40B4-BE49-F238E27FC236}">
                <a16:creationId xmlns:a16="http://schemas.microsoft.com/office/drawing/2014/main" id="{30F70CD4-10E2-A64F-AC19-D3DF306F0A37}"/>
              </a:ext>
            </a:extLst>
          </p:cNvPr>
          <p:cNvSpPr>
            <a:spLocks noGrp="1"/>
          </p:cNvSpPr>
          <p:nvPr>
            <p:ph type="body" sz="quarter" idx="28"/>
          </p:nvPr>
        </p:nvSpPr>
        <p:spPr>
          <a:xfrm>
            <a:off x="7092778" y="3010897"/>
            <a:ext cx="4446052" cy="461665"/>
          </a:xfrm>
        </p:spPr>
        <p:txBody>
          <a:bodyPr/>
          <a:lstStyle/>
          <a:p>
            <a:r>
              <a:rPr lang="en-US" dirty="0"/>
              <a:t>Benefits Survey</a:t>
            </a:r>
          </a:p>
        </p:txBody>
      </p:sp>
      <p:sp>
        <p:nvSpPr>
          <p:cNvPr id="6" name="Text Placeholder 5">
            <a:extLst>
              <a:ext uri="{FF2B5EF4-FFF2-40B4-BE49-F238E27FC236}">
                <a16:creationId xmlns:a16="http://schemas.microsoft.com/office/drawing/2014/main" id="{6D98BB0C-0719-9145-A9FC-BB6C9010C4BA}"/>
              </a:ext>
            </a:extLst>
          </p:cNvPr>
          <p:cNvSpPr>
            <a:spLocks noGrp="1"/>
          </p:cNvSpPr>
          <p:nvPr>
            <p:ph type="body" sz="quarter" idx="30"/>
          </p:nvPr>
        </p:nvSpPr>
        <p:spPr>
          <a:xfrm>
            <a:off x="7092778" y="3492748"/>
            <a:ext cx="4446052" cy="461665"/>
          </a:xfrm>
        </p:spPr>
        <p:txBody>
          <a:bodyPr/>
          <a:lstStyle/>
          <a:p>
            <a:r>
              <a:rPr lang="en-US" dirty="0"/>
              <a:t>Claims Survey</a:t>
            </a:r>
          </a:p>
        </p:txBody>
      </p:sp>
      <p:sp>
        <p:nvSpPr>
          <p:cNvPr id="7" name="Text Placeholder 6">
            <a:extLst>
              <a:ext uri="{FF2B5EF4-FFF2-40B4-BE49-F238E27FC236}">
                <a16:creationId xmlns:a16="http://schemas.microsoft.com/office/drawing/2014/main" id="{54A0417B-210A-724C-91A4-9BAB9064663A}"/>
              </a:ext>
            </a:extLst>
          </p:cNvPr>
          <p:cNvSpPr>
            <a:spLocks noGrp="1"/>
          </p:cNvSpPr>
          <p:nvPr>
            <p:ph type="body" sz="quarter" idx="32"/>
          </p:nvPr>
        </p:nvSpPr>
        <p:spPr>
          <a:xfrm>
            <a:off x="7092778" y="3974599"/>
            <a:ext cx="4446052" cy="461665"/>
          </a:xfrm>
        </p:spPr>
        <p:txBody>
          <a:bodyPr/>
          <a:lstStyle/>
          <a:p>
            <a:r>
              <a:rPr lang="en-US" dirty="0"/>
              <a:t>Find a Provider Survey</a:t>
            </a:r>
          </a:p>
        </p:txBody>
      </p:sp>
      <p:sp>
        <p:nvSpPr>
          <p:cNvPr id="8" name="Text Placeholder 7">
            <a:extLst>
              <a:ext uri="{FF2B5EF4-FFF2-40B4-BE49-F238E27FC236}">
                <a16:creationId xmlns:a16="http://schemas.microsoft.com/office/drawing/2014/main" id="{5996DB7B-E012-1E47-A859-3B341C16190D}"/>
              </a:ext>
            </a:extLst>
          </p:cNvPr>
          <p:cNvSpPr>
            <a:spLocks noGrp="1"/>
          </p:cNvSpPr>
          <p:nvPr>
            <p:ph type="body" sz="quarter" idx="34"/>
          </p:nvPr>
        </p:nvSpPr>
        <p:spPr>
          <a:xfrm>
            <a:off x="7092778" y="4457853"/>
            <a:ext cx="4460280" cy="461665"/>
          </a:xfrm>
        </p:spPr>
        <p:txBody>
          <a:bodyPr/>
          <a:lstStyle/>
          <a:p>
            <a:r>
              <a:rPr lang="en-US" dirty="0"/>
              <a:t>Channel Comparisons</a:t>
            </a:r>
          </a:p>
        </p:txBody>
      </p:sp>
      <p:sp>
        <p:nvSpPr>
          <p:cNvPr id="9" name="Text Placeholder 8">
            <a:extLst>
              <a:ext uri="{FF2B5EF4-FFF2-40B4-BE49-F238E27FC236}">
                <a16:creationId xmlns:a16="http://schemas.microsoft.com/office/drawing/2014/main" id="{986A0807-8C1C-2F48-8586-5CCA400F5C33}"/>
              </a:ext>
            </a:extLst>
          </p:cNvPr>
          <p:cNvSpPr>
            <a:spLocks noGrp="1"/>
          </p:cNvSpPr>
          <p:nvPr>
            <p:ph type="body" sz="quarter" idx="36"/>
          </p:nvPr>
        </p:nvSpPr>
        <p:spPr>
          <a:xfrm>
            <a:off x="7092778" y="4938301"/>
            <a:ext cx="4446052" cy="461665"/>
          </a:xfrm>
        </p:spPr>
        <p:txBody>
          <a:bodyPr/>
          <a:lstStyle/>
          <a:p>
            <a:r>
              <a:rPr lang="en-US" b="1" dirty="0"/>
              <a:t>Next Steps</a:t>
            </a:r>
          </a:p>
        </p:txBody>
      </p:sp>
      <p:sp>
        <p:nvSpPr>
          <p:cNvPr id="11" name="Text Placeholder 10">
            <a:extLst>
              <a:ext uri="{FF2B5EF4-FFF2-40B4-BE49-F238E27FC236}">
                <a16:creationId xmlns:a16="http://schemas.microsoft.com/office/drawing/2014/main" id="{37337A42-C26D-3747-8F6B-C2859BDCF3B0}"/>
              </a:ext>
            </a:extLst>
          </p:cNvPr>
          <p:cNvSpPr>
            <a:spLocks noGrp="1"/>
          </p:cNvSpPr>
          <p:nvPr>
            <p:ph type="body" sz="quarter" idx="38"/>
          </p:nvPr>
        </p:nvSpPr>
        <p:spPr/>
        <p:txBody>
          <a:bodyPr/>
          <a:lstStyle/>
          <a:p>
            <a:r>
              <a:rPr lang="en-US" dirty="0"/>
              <a:t>Contents</a:t>
            </a:r>
          </a:p>
        </p:txBody>
      </p:sp>
      <p:sp>
        <p:nvSpPr>
          <p:cNvPr id="12" name="Text Placeholder 11">
            <a:extLst>
              <a:ext uri="{FF2B5EF4-FFF2-40B4-BE49-F238E27FC236}">
                <a16:creationId xmlns:a16="http://schemas.microsoft.com/office/drawing/2014/main" id="{FF57EDAF-B378-D343-8621-6BA59F7BF5F2}"/>
              </a:ext>
            </a:extLst>
          </p:cNvPr>
          <p:cNvSpPr>
            <a:spLocks noGrp="1"/>
          </p:cNvSpPr>
          <p:nvPr>
            <p:ph type="body" sz="quarter" idx="39"/>
          </p:nvPr>
        </p:nvSpPr>
        <p:spPr>
          <a:xfrm>
            <a:off x="6466802" y="1554459"/>
            <a:ext cx="625971" cy="461665"/>
          </a:xfrm>
        </p:spPr>
        <p:txBody>
          <a:bodyPr/>
          <a:lstStyle/>
          <a:p>
            <a:r>
              <a:rPr lang="en-US" dirty="0"/>
              <a:t>01</a:t>
            </a:r>
          </a:p>
        </p:txBody>
      </p:sp>
      <p:sp>
        <p:nvSpPr>
          <p:cNvPr id="13" name="Text Placeholder 12">
            <a:extLst>
              <a:ext uri="{FF2B5EF4-FFF2-40B4-BE49-F238E27FC236}">
                <a16:creationId xmlns:a16="http://schemas.microsoft.com/office/drawing/2014/main" id="{51F190E9-824B-5E43-8107-EFF104A7957A}"/>
              </a:ext>
            </a:extLst>
          </p:cNvPr>
          <p:cNvSpPr>
            <a:spLocks noGrp="1"/>
          </p:cNvSpPr>
          <p:nvPr>
            <p:ph type="body" sz="quarter" idx="40"/>
          </p:nvPr>
        </p:nvSpPr>
        <p:spPr>
          <a:xfrm>
            <a:off x="6466802" y="2036310"/>
            <a:ext cx="625971" cy="461665"/>
          </a:xfrm>
        </p:spPr>
        <p:txBody>
          <a:bodyPr/>
          <a:lstStyle/>
          <a:p>
            <a:r>
              <a:rPr lang="en-US" dirty="0"/>
              <a:t>02</a:t>
            </a:r>
          </a:p>
        </p:txBody>
      </p:sp>
      <p:sp>
        <p:nvSpPr>
          <p:cNvPr id="14" name="Text Placeholder 13">
            <a:extLst>
              <a:ext uri="{FF2B5EF4-FFF2-40B4-BE49-F238E27FC236}">
                <a16:creationId xmlns:a16="http://schemas.microsoft.com/office/drawing/2014/main" id="{BA0ED82D-3A75-AA44-AD09-E9C7F03F7CE5}"/>
              </a:ext>
            </a:extLst>
          </p:cNvPr>
          <p:cNvSpPr>
            <a:spLocks noGrp="1"/>
          </p:cNvSpPr>
          <p:nvPr>
            <p:ph type="body" sz="quarter" idx="41"/>
          </p:nvPr>
        </p:nvSpPr>
        <p:spPr>
          <a:xfrm>
            <a:off x="6466802" y="2518161"/>
            <a:ext cx="625971" cy="461665"/>
          </a:xfrm>
        </p:spPr>
        <p:txBody>
          <a:bodyPr/>
          <a:lstStyle/>
          <a:p>
            <a:r>
              <a:rPr lang="en-US" dirty="0"/>
              <a:t>03</a:t>
            </a:r>
          </a:p>
        </p:txBody>
      </p:sp>
      <p:sp>
        <p:nvSpPr>
          <p:cNvPr id="15" name="Text Placeholder 14">
            <a:extLst>
              <a:ext uri="{FF2B5EF4-FFF2-40B4-BE49-F238E27FC236}">
                <a16:creationId xmlns:a16="http://schemas.microsoft.com/office/drawing/2014/main" id="{07DEF322-3EFC-7846-8E30-E77FD46C0D21}"/>
              </a:ext>
            </a:extLst>
          </p:cNvPr>
          <p:cNvSpPr>
            <a:spLocks noGrp="1"/>
          </p:cNvSpPr>
          <p:nvPr>
            <p:ph type="body" sz="quarter" idx="42"/>
          </p:nvPr>
        </p:nvSpPr>
        <p:spPr>
          <a:xfrm>
            <a:off x="6477746" y="2998608"/>
            <a:ext cx="625971" cy="461665"/>
          </a:xfrm>
        </p:spPr>
        <p:txBody>
          <a:bodyPr/>
          <a:lstStyle/>
          <a:p>
            <a:r>
              <a:rPr lang="en-US" dirty="0"/>
              <a:t>04</a:t>
            </a:r>
          </a:p>
        </p:txBody>
      </p:sp>
      <p:sp>
        <p:nvSpPr>
          <p:cNvPr id="16" name="Text Placeholder 15">
            <a:extLst>
              <a:ext uri="{FF2B5EF4-FFF2-40B4-BE49-F238E27FC236}">
                <a16:creationId xmlns:a16="http://schemas.microsoft.com/office/drawing/2014/main" id="{A0DAE89D-0AD2-CF40-9DF8-90DA79CE8B80}"/>
              </a:ext>
            </a:extLst>
          </p:cNvPr>
          <p:cNvSpPr>
            <a:spLocks noGrp="1"/>
          </p:cNvSpPr>
          <p:nvPr>
            <p:ph type="body" sz="quarter" idx="43"/>
          </p:nvPr>
        </p:nvSpPr>
        <p:spPr>
          <a:xfrm>
            <a:off x="6477746" y="3479055"/>
            <a:ext cx="625971" cy="461665"/>
          </a:xfrm>
        </p:spPr>
        <p:txBody>
          <a:bodyPr/>
          <a:lstStyle/>
          <a:p>
            <a:r>
              <a:rPr lang="en-US" dirty="0"/>
              <a:t>05</a:t>
            </a:r>
          </a:p>
        </p:txBody>
      </p:sp>
      <p:sp>
        <p:nvSpPr>
          <p:cNvPr id="17" name="Text Placeholder 16">
            <a:extLst>
              <a:ext uri="{FF2B5EF4-FFF2-40B4-BE49-F238E27FC236}">
                <a16:creationId xmlns:a16="http://schemas.microsoft.com/office/drawing/2014/main" id="{66822E29-8A87-7D46-B756-6FCB3DFC842C}"/>
              </a:ext>
            </a:extLst>
          </p:cNvPr>
          <p:cNvSpPr>
            <a:spLocks noGrp="1"/>
          </p:cNvSpPr>
          <p:nvPr>
            <p:ph type="body" sz="quarter" idx="44"/>
          </p:nvPr>
        </p:nvSpPr>
        <p:spPr>
          <a:xfrm>
            <a:off x="6477746" y="3963713"/>
            <a:ext cx="625971" cy="461665"/>
          </a:xfrm>
        </p:spPr>
        <p:txBody>
          <a:bodyPr/>
          <a:lstStyle/>
          <a:p>
            <a:r>
              <a:rPr lang="en-US" dirty="0"/>
              <a:t>06</a:t>
            </a:r>
          </a:p>
        </p:txBody>
      </p:sp>
      <p:sp>
        <p:nvSpPr>
          <p:cNvPr id="18" name="Text Placeholder 17">
            <a:extLst>
              <a:ext uri="{FF2B5EF4-FFF2-40B4-BE49-F238E27FC236}">
                <a16:creationId xmlns:a16="http://schemas.microsoft.com/office/drawing/2014/main" id="{0FE184BA-41EE-174E-9E32-8E14D3B6E11C}"/>
              </a:ext>
            </a:extLst>
          </p:cNvPr>
          <p:cNvSpPr>
            <a:spLocks noGrp="1"/>
          </p:cNvSpPr>
          <p:nvPr>
            <p:ph type="body" sz="quarter" idx="45"/>
          </p:nvPr>
        </p:nvSpPr>
        <p:spPr>
          <a:xfrm>
            <a:off x="6477746" y="4446967"/>
            <a:ext cx="625971" cy="461665"/>
          </a:xfrm>
        </p:spPr>
        <p:txBody>
          <a:bodyPr/>
          <a:lstStyle/>
          <a:p>
            <a:r>
              <a:rPr lang="en-US" dirty="0"/>
              <a:t>07</a:t>
            </a:r>
          </a:p>
        </p:txBody>
      </p:sp>
      <p:sp>
        <p:nvSpPr>
          <p:cNvPr id="19" name="Text Placeholder 18">
            <a:extLst>
              <a:ext uri="{FF2B5EF4-FFF2-40B4-BE49-F238E27FC236}">
                <a16:creationId xmlns:a16="http://schemas.microsoft.com/office/drawing/2014/main" id="{DE01C028-8222-8C40-86AA-CDF896DA7726}"/>
              </a:ext>
            </a:extLst>
          </p:cNvPr>
          <p:cNvSpPr>
            <a:spLocks noGrp="1"/>
          </p:cNvSpPr>
          <p:nvPr>
            <p:ph type="body" sz="quarter" idx="46"/>
          </p:nvPr>
        </p:nvSpPr>
        <p:spPr>
          <a:xfrm>
            <a:off x="6477746" y="4927415"/>
            <a:ext cx="625971" cy="461665"/>
          </a:xfrm>
        </p:spPr>
        <p:txBody>
          <a:bodyPr/>
          <a:lstStyle/>
          <a:p>
            <a:r>
              <a:rPr lang="en-US" b="1" dirty="0"/>
              <a:t>08</a:t>
            </a:r>
          </a:p>
        </p:txBody>
      </p:sp>
      <p:sp>
        <p:nvSpPr>
          <p:cNvPr id="20" name="Slide Number Placeholder 19">
            <a:extLst>
              <a:ext uri="{FF2B5EF4-FFF2-40B4-BE49-F238E27FC236}">
                <a16:creationId xmlns:a16="http://schemas.microsoft.com/office/drawing/2014/main" id="{59D7D6A7-A902-BC4C-8754-8D487760DBED}"/>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2</a:t>
            </a:fld>
            <a:endParaRPr lang="en-US" dirty="0"/>
          </a:p>
        </p:txBody>
      </p:sp>
      <p:sp>
        <p:nvSpPr>
          <p:cNvPr id="10" name="Text Placeholder 8">
            <a:extLst>
              <a:ext uri="{FF2B5EF4-FFF2-40B4-BE49-F238E27FC236}">
                <a16:creationId xmlns:a16="http://schemas.microsoft.com/office/drawing/2014/main" id="{88AEE638-526F-FAC3-2A86-A6D255CDA472}"/>
              </a:ext>
            </a:extLst>
          </p:cNvPr>
          <p:cNvSpPr txBox="1">
            <a:spLocks/>
          </p:cNvSpPr>
          <p:nvPr/>
        </p:nvSpPr>
        <p:spPr>
          <a:xfrm>
            <a:off x="7107006" y="5384652"/>
            <a:ext cx="4446052" cy="461665"/>
          </a:xfrm>
          <a:prstGeom prst="rect">
            <a:avLst/>
          </a:prstGeom>
        </p:spPr>
        <p:txBody>
          <a:bodyPr numCol="1" spcCol="38100">
            <a:spAutoFit/>
          </a:bodyPr>
          <a:lstStyle>
            <a:lvl1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dirty="0"/>
              <a:t>Appendix</a:t>
            </a:r>
          </a:p>
        </p:txBody>
      </p:sp>
      <p:sp>
        <p:nvSpPr>
          <p:cNvPr id="21" name="Text Placeholder 18">
            <a:extLst>
              <a:ext uri="{FF2B5EF4-FFF2-40B4-BE49-F238E27FC236}">
                <a16:creationId xmlns:a16="http://schemas.microsoft.com/office/drawing/2014/main" id="{D5D5CD14-B8CE-1B64-E886-F4D15FC7777C}"/>
              </a:ext>
            </a:extLst>
          </p:cNvPr>
          <p:cNvSpPr txBox="1">
            <a:spLocks/>
          </p:cNvSpPr>
          <p:nvPr/>
        </p:nvSpPr>
        <p:spPr>
          <a:xfrm>
            <a:off x="6491974" y="5373766"/>
            <a:ext cx="625971"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accent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dirty="0"/>
              <a:t>09</a:t>
            </a:r>
          </a:p>
        </p:txBody>
      </p:sp>
    </p:spTree>
    <p:extLst>
      <p:ext uri="{BB962C8B-B14F-4D97-AF65-F5344CB8AC3E}">
        <p14:creationId xmlns:p14="http://schemas.microsoft.com/office/powerpoint/2010/main" val="110946828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D333F-EEB2-338C-909D-65CD81E2B356}"/>
              </a:ext>
            </a:extLst>
          </p:cNvPr>
          <p:cNvSpPr/>
          <p:nvPr/>
        </p:nvSpPr>
        <p:spPr>
          <a:xfrm>
            <a:off x="0" y="3956685"/>
            <a:ext cx="6600825" cy="409576"/>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endParaRPr lang="en-US" sz="1050" dirty="0">
              <a:solidFill>
                <a:schemeClr val="tx1"/>
              </a:solidFill>
              <a:latin typeface="Haas Grot Disp 55 Roman" panose="020D0504030502050203" pitchFamily="34" charset="0"/>
              <a:ea typeface="+mn-ea"/>
              <a:cs typeface="+mn-cs"/>
              <a:sym typeface="Haas Grot Disp 75 Bold"/>
            </a:endParaRPr>
          </a:p>
        </p:txBody>
      </p:sp>
      <p:sp>
        <p:nvSpPr>
          <p:cNvPr id="2" name="Slide Number Placeholder 1">
            <a:extLst>
              <a:ext uri="{FF2B5EF4-FFF2-40B4-BE49-F238E27FC236}">
                <a16:creationId xmlns:a16="http://schemas.microsoft.com/office/drawing/2014/main" id="{74B5B426-303C-7B4F-ACC3-2E682CC435A0}"/>
              </a:ext>
            </a:extLst>
          </p:cNvPr>
          <p:cNvSpPr>
            <a:spLocks noGrp="1"/>
          </p:cNvSpPr>
          <p:nvPr>
            <p:ph type="sldNum" sz="quarter" idx="10"/>
          </p:nvPr>
        </p:nvSpPr>
        <p:spPr>
          <a:xfrm>
            <a:off x="508000" y="6439535"/>
            <a:ext cx="56106" cy="123111"/>
          </a:xfrm>
        </p:spPr>
        <p:txBody>
          <a:bodyPr/>
          <a:lstStyle/>
          <a:p>
            <a:fld id="{86CB4B4D-7CA3-9044-876B-883B54F8677D}" type="slidenum">
              <a:rPr lang="en-US" smtClean="0"/>
              <a:pPr/>
              <a:t>20</a:t>
            </a:fld>
            <a:endParaRPr lang="en-US" dirty="0"/>
          </a:p>
        </p:txBody>
      </p:sp>
      <p:sp>
        <p:nvSpPr>
          <p:cNvPr id="3" name="Text Placeholder 2">
            <a:extLst>
              <a:ext uri="{FF2B5EF4-FFF2-40B4-BE49-F238E27FC236}">
                <a16:creationId xmlns:a16="http://schemas.microsoft.com/office/drawing/2014/main" id="{A1F80FB5-474E-554B-956C-40A666A2B6BD}"/>
              </a:ext>
            </a:extLst>
          </p:cNvPr>
          <p:cNvSpPr>
            <a:spLocks noGrp="1"/>
          </p:cNvSpPr>
          <p:nvPr>
            <p:ph type="body" sz="quarter" idx="38"/>
          </p:nvPr>
        </p:nvSpPr>
        <p:spPr>
          <a:xfrm>
            <a:off x="1018117" y="708528"/>
            <a:ext cx="3558511" cy="338554"/>
          </a:xfrm>
        </p:spPr>
        <p:txBody>
          <a:bodyPr/>
          <a:lstStyle/>
          <a:p>
            <a:r>
              <a:rPr lang="en-US" dirty="0"/>
              <a:t>Methodology</a:t>
            </a:r>
          </a:p>
        </p:txBody>
      </p:sp>
      <p:sp>
        <p:nvSpPr>
          <p:cNvPr id="4" name="Text Placeholder 3">
            <a:extLst>
              <a:ext uri="{FF2B5EF4-FFF2-40B4-BE49-F238E27FC236}">
                <a16:creationId xmlns:a16="http://schemas.microsoft.com/office/drawing/2014/main" id="{3CA63B60-58B8-8244-813C-5BF3E92264A2}"/>
              </a:ext>
            </a:extLst>
          </p:cNvPr>
          <p:cNvSpPr>
            <a:spLocks noGrp="1"/>
          </p:cNvSpPr>
          <p:nvPr>
            <p:ph type="body" sz="quarter" idx="44"/>
          </p:nvPr>
        </p:nvSpPr>
        <p:spPr/>
        <p:txBody>
          <a:bodyPr/>
          <a:lstStyle/>
          <a:p>
            <a:r>
              <a:rPr lang="en-US" dirty="0"/>
              <a:t>Guidance on how to read this report</a:t>
            </a:r>
          </a:p>
        </p:txBody>
      </p:sp>
      <p:sp>
        <p:nvSpPr>
          <p:cNvPr id="6" name="Text Placeholder 4">
            <a:extLst>
              <a:ext uri="{FF2B5EF4-FFF2-40B4-BE49-F238E27FC236}">
                <a16:creationId xmlns:a16="http://schemas.microsoft.com/office/drawing/2014/main" id="{2DE9A10E-7EF6-21EC-87D9-01DFE4E116FB}"/>
              </a:ext>
            </a:extLst>
          </p:cNvPr>
          <p:cNvSpPr txBox="1">
            <a:spLocks/>
          </p:cNvSpPr>
          <p:nvPr/>
        </p:nvSpPr>
        <p:spPr>
          <a:xfrm>
            <a:off x="1018117" y="1787574"/>
            <a:ext cx="9992783" cy="4708981"/>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1600" b="0" i="0" u="none" strike="noStrike" cap="none" spc="0" baseline="0">
                <a:solidFill>
                  <a:schemeClr val="bg1"/>
                </a:solidFill>
                <a:uFillTx/>
                <a:latin typeface="Haas Grot Text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285750" indent="-285750" hangingPunct="1">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Throughout the report, the three healthcare insurance organizations are represented by the following colors:</a:t>
            </a:r>
          </a:p>
          <a:p>
            <a:pPr marL="285750" indent="-285750" hangingPunct="1">
              <a:buFont typeface="Arial" panose="020B0604020202020204" pitchFamily="34" charset="0"/>
              <a:buChar char="•"/>
            </a:pPr>
            <a:endParaRPr lang="en-US" dirty="0">
              <a:latin typeface="Haas Grot Disp 55 Roman" panose="020D0504030502050203" pitchFamily="34" charset="0"/>
              <a:ea typeface="+mn-ea"/>
              <a:cs typeface="+mn-cs"/>
              <a:sym typeface="Haas Grot Disp 75 Bold"/>
            </a:endParaRPr>
          </a:p>
          <a:p>
            <a:pPr marL="285750" indent="-285750" hangingPunct="1">
              <a:buFont typeface="Arial" panose="020B0604020202020204" pitchFamily="34" charset="0"/>
              <a:buChar char="•"/>
            </a:pPr>
            <a:endParaRPr lang="en-US" dirty="0">
              <a:latin typeface="Haas Grot Disp 55 Roman" panose="020D0504030502050203" pitchFamily="34" charset="0"/>
              <a:ea typeface="+mn-ea"/>
              <a:cs typeface="+mn-cs"/>
              <a:sym typeface="Haas Grot Disp 75 Bold"/>
            </a:endParaRPr>
          </a:p>
          <a:p>
            <a:pPr marL="285750" indent="-285750" hangingPunct="1">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Statistical significance testing was completed at the 95% confidence level to compare insurers and look at differences by age and plan type.</a:t>
            </a:r>
          </a:p>
          <a:p>
            <a:pPr marL="793750" lvl="1" indent="-285750" hangingPunct="1">
              <a:spcBef>
                <a:spcPts val="1200"/>
              </a:spcBef>
              <a:buFont typeface="Arial" panose="020B0604020202020204" pitchFamily="34" charset="0"/>
              <a:buChar char="•"/>
            </a:pPr>
            <a:r>
              <a:rPr kumimoji="0" lang="en-US" sz="16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600"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lang="en-US" sz="1400" dirty="0">
                <a:latin typeface="Haas Grot Disp 55 Roman" panose="020D0504030502050203" pitchFamily="34" charset="0"/>
                <a:ea typeface="+mn-ea"/>
                <a:cs typeface="+mn-cs"/>
                <a:sym typeface="Haas Grot Disp 75 Bold"/>
              </a:rPr>
              <a:t>Arrows </a:t>
            </a:r>
            <a:r>
              <a:rPr kumimoji="0" lang="en-US" sz="14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indicate statistically significant differences between two groups. </a:t>
            </a:r>
            <a:r>
              <a:rPr lang="en-US" sz="1400" dirty="0">
                <a:latin typeface="Haas Grot Disp 55 Roman" panose="020D0504030502050203" pitchFamily="34" charset="0"/>
              </a:rPr>
              <a:t>The focus was on BCBSMA, with the direction of the arrowing showing whether the BCBSMA statistic is above or below the statistic of the competitor represented by the color of the arrow.</a:t>
            </a:r>
          </a:p>
          <a:p>
            <a:pPr marL="793750" lvl="1" indent="-285750" hangingPunct="1">
              <a:spcBef>
                <a:spcPts val="1200"/>
              </a:spcBef>
              <a:buFont typeface="Arial" panose="020B0604020202020204" pitchFamily="34" charset="0"/>
              <a:buChar char="•"/>
            </a:pPr>
            <a:r>
              <a:rPr lang="en-US" sz="1400" dirty="0">
                <a:solidFill>
                  <a:schemeClr val="tx1"/>
                </a:solidFill>
                <a:latin typeface="Haas Grot Disp 55 Roman" panose="020D0504030502050203" pitchFamily="34" charset="0"/>
              </a:rPr>
              <a:t>Findings by age and plan type can be found in dark blue boxes.</a:t>
            </a:r>
          </a:p>
          <a:p>
            <a:pPr marL="793750" lvl="1" indent="-285750" hangingPunct="1">
              <a:spcBef>
                <a:spcPts val="1200"/>
              </a:spcBef>
              <a:buFont typeface="Arial" panose="020B0604020202020204" pitchFamily="34" charset="0"/>
              <a:buChar char="•"/>
            </a:pPr>
            <a:r>
              <a:rPr lang="en-US" sz="1400" dirty="0">
                <a:latin typeface="Haas Grot Disp 55 Roman" panose="020D0504030502050203" pitchFamily="34" charset="0"/>
                <a:ea typeface="+mn-ea"/>
                <a:cs typeface="+mn-cs"/>
                <a:sym typeface="Haas Grot Disp 75 Bold"/>
              </a:rPr>
              <a:t>comm/</a:t>
            </a:r>
            <a:r>
              <a:rPr lang="en-US" sz="1400" dirty="0" err="1">
                <a:latin typeface="Haas Grot Disp 55 Roman" panose="020D0504030502050203" pitchFamily="34" charset="0"/>
                <a:ea typeface="+mn-ea"/>
                <a:cs typeface="+mn-cs"/>
                <a:sym typeface="Haas Grot Disp 75 Bold"/>
              </a:rPr>
              <a:t>ind</a:t>
            </a:r>
            <a:r>
              <a:rPr lang="en-US" sz="1400" dirty="0">
                <a:latin typeface="Haas Grot Disp 55 Roman" panose="020D0504030502050203" pitchFamily="34" charset="0"/>
                <a:ea typeface="+mn-ea"/>
                <a:cs typeface="+mn-cs"/>
                <a:sym typeface="Haas Grot Disp 75 Bold"/>
              </a:rPr>
              <a:t> subscribers refers to those with Commercial or Individuals Plans (79% of sample)</a:t>
            </a:r>
          </a:p>
          <a:p>
            <a:pPr marL="793750" lvl="1" indent="-285750" hangingPunct="1">
              <a:spcBef>
                <a:spcPts val="1200"/>
              </a:spcBef>
              <a:buFont typeface="Arial" panose="020B0604020202020204" pitchFamily="34" charset="0"/>
              <a:buChar char="•"/>
            </a:pPr>
            <a:r>
              <a:rPr lang="en-US" sz="1400" dirty="0">
                <a:latin typeface="Haas Grot Disp 55 Roman" panose="020D0504030502050203" pitchFamily="34" charset="0"/>
                <a:ea typeface="+mn-ea"/>
                <a:cs typeface="+mn-cs"/>
                <a:sym typeface="Haas Grot Disp 75 Bold"/>
              </a:rPr>
              <a:t>Medicare subscribers are those with a Medicare plan (21% of sample)</a:t>
            </a:r>
          </a:p>
          <a:p>
            <a:pPr marL="793750" lvl="1" indent="-285750" hangingPunct="1">
              <a:spcBef>
                <a:spcPts val="1200"/>
              </a:spcBef>
              <a:buFont typeface="Arial" panose="020B0604020202020204" pitchFamily="34" charset="0"/>
              <a:buChar char="•"/>
            </a:pPr>
            <a:endParaRPr lang="en-US" sz="400" dirty="0">
              <a:latin typeface="Haas Grot Disp 55 Roman" panose="020D0504030502050203" pitchFamily="34" charset="0"/>
              <a:ea typeface="+mn-ea"/>
              <a:cs typeface="+mn-cs"/>
              <a:sym typeface="Haas Grot Disp 75 Bold"/>
            </a:endParaRPr>
          </a:p>
          <a:p>
            <a:pPr marL="285750" indent="-285750" hangingPunct="1">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When sample sizes drop below n=50, an asterisk (*) is used to draw attention that findings should be viewed as directional in nature due to small sample sizes.</a:t>
            </a:r>
          </a:p>
          <a:p>
            <a:pPr marL="285750" indent="-285750" hangingPunct="1">
              <a:buFont typeface="Arial" panose="020B0604020202020204" pitchFamily="34" charset="0"/>
              <a:buChar char="•"/>
            </a:pPr>
            <a:endParaRPr lang="en-US" dirty="0">
              <a:latin typeface="Haas Grot Disp 55 Roman" panose="020D0504030502050203" pitchFamily="34" charset="0"/>
              <a:ea typeface="+mn-ea"/>
              <a:cs typeface="+mn-cs"/>
              <a:sym typeface="Haas Grot Disp 75 Bold"/>
            </a:endParaRPr>
          </a:p>
          <a:p>
            <a:pPr marL="285750" indent="-285750" hangingPunct="1">
              <a:buFont typeface="Arial" panose="020B0604020202020204" pitchFamily="34" charset="0"/>
              <a:buChar char="•"/>
            </a:pPr>
            <a:r>
              <a:rPr lang="en-US" dirty="0">
                <a:latin typeface="Haas Grot Disp 55 Roman" panose="020D0504030502050203" pitchFamily="34" charset="0"/>
                <a:ea typeface="+mn-ea"/>
                <a:cs typeface="+mn-cs"/>
              </a:rPr>
              <a:t>CSO numbering is based on the order of the CSOs as a member moves through the journey (e.g., B1 indicates the first step,  B22 is the last step).</a:t>
            </a:r>
          </a:p>
        </p:txBody>
      </p:sp>
      <p:sp>
        <p:nvSpPr>
          <p:cNvPr id="7" name="TextBox 6">
            <a:extLst>
              <a:ext uri="{FF2B5EF4-FFF2-40B4-BE49-F238E27FC236}">
                <a16:creationId xmlns:a16="http://schemas.microsoft.com/office/drawing/2014/main" id="{1A9C2B23-0C8B-B69F-04C8-010961D356B5}"/>
              </a:ext>
            </a:extLst>
          </p:cNvPr>
          <p:cNvSpPr txBox="1"/>
          <p:nvPr/>
        </p:nvSpPr>
        <p:spPr>
          <a:xfrm>
            <a:off x="3523489" y="2197967"/>
            <a:ext cx="513443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en-US" sz="2000" dirty="0">
                <a:solidFill>
                  <a:schemeClr val="accent1"/>
                </a:solidFill>
                <a:latin typeface="Haas Grot Disp 75 Bold" panose="020D0504030502050203" pitchFamily="34" charset="77"/>
                <a:cs typeface="Arial" panose="020B0604020202020204" pitchFamily="34" charset="0"/>
              </a:rPr>
              <a:t>BCBSMA 	 </a:t>
            </a:r>
            <a:r>
              <a:rPr lang="en-US" sz="2000" dirty="0">
                <a:solidFill>
                  <a:schemeClr val="accent5"/>
                </a:solidFill>
                <a:latin typeface="Haas Grot Disp 75 Bold" panose="020D0504030502050203" pitchFamily="34" charset="77"/>
                <a:cs typeface="Arial" panose="020B0604020202020204" pitchFamily="34" charset="0"/>
              </a:rPr>
              <a:t>ANTHEM 	</a:t>
            </a:r>
            <a:r>
              <a:rPr lang="en-US" sz="2000" dirty="0">
                <a:solidFill>
                  <a:schemeClr val="accent1"/>
                </a:solidFill>
                <a:latin typeface="Haas Grot Disp 75 Bold" panose="020D0504030502050203" pitchFamily="34" charset="77"/>
                <a:cs typeface="Arial" panose="020B0604020202020204" pitchFamily="34" charset="0"/>
              </a:rPr>
              <a:t> </a:t>
            </a:r>
            <a:r>
              <a:rPr lang="en-US" sz="2000" dirty="0">
                <a:solidFill>
                  <a:schemeClr val="accent2">
                    <a:lumMod val="75000"/>
                  </a:schemeClr>
                </a:solidFill>
                <a:latin typeface="Haas Grot Disp 75 Bold" panose="020D0504030502050203" pitchFamily="34" charset="77"/>
                <a:cs typeface="Arial" panose="020B0604020202020204" pitchFamily="34" charset="0"/>
              </a:rPr>
              <a:t>UNITED</a:t>
            </a:r>
            <a:endParaRPr lang="en-US" sz="900" dirty="0">
              <a:solidFill>
                <a:schemeClr val="accent2">
                  <a:lumMod val="75000"/>
                </a:schemeClr>
              </a:solidFill>
              <a:latin typeface="Haas Grot Disp 75 Bold" panose="020D0504030502050203" pitchFamily="34" charset="77"/>
              <a:cs typeface="Arial" panose="020B0604020202020204" pitchFamily="34" charset="0"/>
            </a:endParaRPr>
          </a:p>
        </p:txBody>
      </p:sp>
      <p:sp>
        <p:nvSpPr>
          <p:cNvPr id="11" name="Rectangle 10">
            <a:extLst>
              <a:ext uri="{FF2B5EF4-FFF2-40B4-BE49-F238E27FC236}">
                <a16:creationId xmlns:a16="http://schemas.microsoft.com/office/drawing/2014/main" id="{FFCD97C9-EF24-DBC9-B8D9-B5ED0BFC8375}"/>
              </a:ext>
            </a:extLst>
          </p:cNvPr>
          <p:cNvSpPr/>
          <p:nvPr/>
        </p:nvSpPr>
        <p:spPr>
          <a:xfrm>
            <a:off x="8995480" y="-5472"/>
            <a:ext cx="2063966" cy="1555548"/>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Key insights and slide takeaways can be found in the teal boxes.</a:t>
            </a:r>
          </a:p>
        </p:txBody>
      </p:sp>
      <p:sp>
        <p:nvSpPr>
          <p:cNvPr id="5" name="Text Placeholder 8">
            <a:extLst>
              <a:ext uri="{FF2B5EF4-FFF2-40B4-BE49-F238E27FC236}">
                <a16:creationId xmlns:a16="http://schemas.microsoft.com/office/drawing/2014/main" id="{3E456577-C5F7-FC65-7E56-99EF6BA353CA}"/>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Question variable names, question wording, and base sizes (n-sizes) are all listed at the bottom of the slide</a:t>
            </a:r>
          </a:p>
        </p:txBody>
      </p:sp>
    </p:spTree>
    <p:extLst>
      <p:ext uri="{BB962C8B-B14F-4D97-AF65-F5344CB8AC3E}">
        <p14:creationId xmlns:p14="http://schemas.microsoft.com/office/powerpoint/2010/main" val="49962310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4B5089-86A6-A469-57CC-CE3C26BC3CE2}"/>
              </a:ext>
            </a:extLst>
          </p:cNvPr>
          <p:cNvSpPr/>
          <p:nvPr/>
        </p:nvSpPr>
        <p:spPr>
          <a:xfrm>
            <a:off x="2404178" y="2157402"/>
            <a:ext cx="3664528" cy="180628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UNMET NEEDS</a:t>
            </a:r>
          </a:p>
        </p:txBody>
      </p:sp>
      <p:sp>
        <p:nvSpPr>
          <p:cNvPr id="20" name="Rectangle 19">
            <a:extLst>
              <a:ext uri="{FF2B5EF4-FFF2-40B4-BE49-F238E27FC236}">
                <a16:creationId xmlns:a16="http://schemas.microsoft.com/office/drawing/2014/main" id="{DCE6910D-22F0-2A8C-364C-07C8DED0EB93}"/>
              </a:ext>
            </a:extLst>
          </p:cNvPr>
          <p:cNvSpPr/>
          <p:nvPr/>
        </p:nvSpPr>
        <p:spPr>
          <a:xfrm>
            <a:off x="6148438" y="2160099"/>
            <a:ext cx="3664528" cy="18062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TABLE STAKES</a:t>
            </a:r>
          </a:p>
        </p:txBody>
      </p:sp>
      <p:sp>
        <p:nvSpPr>
          <p:cNvPr id="21" name="Rectangle 20">
            <a:extLst>
              <a:ext uri="{FF2B5EF4-FFF2-40B4-BE49-F238E27FC236}">
                <a16:creationId xmlns:a16="http://schemas.microsoft.com/office/drawing/2014/main" id="{05ACB77F-74F8-A67F-616E-333EC1CC9F3A}"/>
              </a:ext>
            </a:extLst>
          </p:cNvPr>
          <p:cNvSpPr/>
          <p:nvPr/>
        </p:nvSpPr>
        <p:spPr>
          <a:xfrm>
            <a:off x="2400297" y="4043763"/>
            <a:ext cx="3664529" cy="1806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RIPE FOR DISRUPTION</a:t>
            </a:r>
          </a:p>
        </p:txBody>
      </p:sp>
      <p:sp>
        <p:nvSpPr>
          <p:cNvPr id="22" name="Rectangle 21">
            <a:extLst>
              <a:ext uri="{FF2B5EF4-FFF2-40B4-BE49-F238E27FC236}">
                <a16:creationId xmlns:a16="http://schemas.microsoft.com/office/drawing/2014/main" id="{6ADC7DB3-C0BB-3657-5952-58CC9A6C745B}"/>
              </a:ext>
            </a:extLst>
          </p:cNvPr>
          <p:cNvSpPr/>
          <p:nvPr/>
        </p:nvSpPr>
        <p:spPr>
          <a:xfrm>
            <a:off x="6148889" y="4048566"/>
            <a:ext cx="3664528" cy="180628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nvGraphicFramePr>
        <p:xfrm>
          <a:off x="2312055" y="1743310"/>
          <a:ext cx="7594325" cy="413378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21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Methodology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Intro to CSO Quadrants - Axes</a:t>
            </a:r>
          </a:p>
        </p:txBody>
      </p:sp>
      <p:cxnSp>
        <p:nvCxnSpPr>
          <p:cNvPr id="31" name="Straight Arrow Connector 30">
            <a:extLst>
              <a:ext uri="{FF2B5EF4-FFF2-40B4-BE49-F238E27FC236}">
                <a16:creationId xmlns:a16="http://schemas.microsoft.com/office/drawing/2014/main" id="{DC4E94AA-AB20-306D-6B2F-CF616474C1E7}"/>
              </a:ext>
            </a:extLst>
          </p:cNvPr>
          <p:cNvCxnSpPr>
            <a:cxnSpLocks/>
            <a:endCxn id="37" idx="3"/>
          </p:cNvCxnSpPr>
          <p:nvPr/>
        </p:nvCxnSpPr>
        <p:spPr>
          <a:xfrm flipV="1">
            <a:off x="2195144" y="2200070"/>
            <a:ext cx="0" cy="3667879"/>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59160" y="6061393"/>
            <a:ext cx="7454257"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5" name="TextBox 1">
            <a:extLst>
              <a:ext uri="{FF2B5EF4-FFF2-40B4-BE49-F238E27FC236}">
                <a16:creationId xmlns:a16="http://schemas.microsoft.com/office/drawing/2014/main" id="{1C3FB60A-F579-3131-50FB-CFFEFDB86923}"/>
              </a:ext>
            </a:extLst>
          </p:cNvPr>
          <p:cNvSpPr txBox="1"/>
          <p:nvPr/>
        </p:nvSpPr>
        <p:spPr>
          <a:xfrm>
            <a:off x="2407253" y="5493433"/>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chemeClr val="tx1"/>
                </a:solidFill>
                <a:latin typeface="Haas Grot Disp 55 Roman" panose="020D0504030502050203" pitchFamily="34" charset="77"/>
              </a:rPr>
              <a:t>LOW IMPORTANCE</a:t>
            </a:r>
          </a:p>
          <a:p>
            <a:pPr hangingPunct="1">
              <a:spcBef>
                <a:spcPts val="0"/>
              </a:spcBef>
              <a:defRPr/>
            </a:pPr>
            <a:r>
              <a:rPr lang="en-US" sz="800" b="1" kern="1200" dirty="0">
                <a:solidFill>
                  <a:schemeClr val="tx1"/>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419278" y="5495970"/>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chemeClr val="tx1"/>
                </a:solidFill>
                <a:latin typeface="Haas Grot Disp 55 Roman" panose="020D0504030502050203" pitchFamily="34" charset="77"/>
              </a:rPr>
              <a:t>LOW IMPORTANCE</a:t>
            </a:r>
          </a:p>
          <a:p>
            <a:pPr algn="r" hangingPunct="1">
              <a:spcBef>
                <a:spcPts val="0"/>
              </a:spcBef>
              <a:defRPr/>
            </a:pPr>
            <a:r>
              <a:rPr lang="en-US" sz="800" b="1" kern="1200" dirty="0">
                <a:solidFill>
                  <a:schemeClr val="tx1"/>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594776" y="2715799"/>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56617" y="5984306"/>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48" name="Arrow: Pentagon 47">
            <a:extLst>
              <a:ext uri="{FF2B5EF4-FFF2-40B4-BE49-F238E27FC236}">
                <a16:creationId xmlns:a16="http://schemas.microsoft.com/office/drawing/2014/main" id="{DEAA8089-664F-8BFD-D7E2-08737AAFA9E8}"/>
              </a:ext>
            </a:extLst>
          </p:cNvPr>
          <p:cNvSpPr/>
          <p:nvPr/>
        </p:nvSpPr>
        <p:spPr>
          <a:xfrm>
            <a:off x="308990" y="1774029"/>
            <a:ext cx="1716877" cy="1173142"/>
          </a:xfrm>
          <a:prstGeom prst="homePlate">
            <a:avLst>
              <a:gd name="adj" fmla="val 28890"/>
            </a:avLst>
          </a:prstGeom>
          <a:noFill/>
          <a:ln w="25400" cap="flat">
            <a:solidFill>
              <a:srgbClr val="FC456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spAutoFit/>
          </a:bodyPr>
          <a:lstStyle/>
          <a:p>
            <a:pPr marL="0" marR="0" indent="0" defTabSz="1828800" rtl="0" fontAlgn="auto" latinLnBrk="0" hangingPunct="0">
              <a:lnSpc>
                <a:spcPct val="90000"/>
              </a:lnSpc>
              <a:spcBef>
                <a:spcPts val="0"/>
              </a:spcBef>
              <a:spcAft>
                <a:spcPts val="0"/>
              </a:spcAft>
              <a:buClrTx/>
              <a:buSzTx/>
              <a:buFontTx/>
              <a:buNone/>
              <a:tabLst/>
            </a:pPr>
            <a:r>
              <a:rPr lang="en-US" sz="1100" b="0" i="0" u="none" strike="noStrike" dirty="0">
                <a:solidFill>
                  <a:srgbClr val="364C63"/>
                </a:solidFill>
                <a:effectLst/>
                <a:latin typeface="Haas Grot Disp 55 Roman" panose="020D0504030502050203" pitchFamily="34" charset="0"/>
              </a:rPr>
              <a:t>Measured by </a:t>
            </a:r>
            <a:r>
              <a:rPr lang="en-US" sz="1100" b="1" i="0" u="none" strike="noStrike" dirty="0">
                <a:solidFill>
                  <a:srgbClr val="364C63"/>
                </a:solidFill>
                <a:effectLst/>
                <a:latin typeface="Haas Grot Disp 55 Roman" panose="020D0504030502050203" pitchFamily="34" charset="0"/>
              </a:rPr>
              <a:t>relative importance </a:t>
            </a:r>
            <a:r>
              <a:rPr lang="en-US" sz="1100" b="0" i="0" u="none" strike="noStrike" dirty="0">
                <a:solidFill>
                  <a:srgbClr val="364C63"/>
                </a:solidFill>
                <a:effectLst/>
                <a:latin typeface="Haas Grot Disp 55 Roman" panose="020D0504030502050203" pitchFamily="34" charset="0"/>
              </a:rPr>
              <a:t>for </a:t>
            </a:r>
            <a:r>
              <a:rPr lang="en-US" sz="1100" b="0" i="1" u="none" strike="noStrike" dirty="0">
                <a:solidFill>
                  <a:srgbClr val="364C63"/>
                </a:solidFill>
                <a:effectLst/>
                <a:latin typeface="Haas Grot Disp 55 Roman" panose="020D0504030502050203" pitchFamily="34" charset="0"/>
              </a:rPr>
              <a:t>all respondents </a:t>
            </a:r>
            <a:r>
              <a:rPr lang="en-US" sz="1100" dirty="0">
                <a:solidFill>
                  <a:srgbClr val="364C63"/>
                </a:solidFill>
                <a:latin typeface="Haas Grot Disp 55 Roman" panose="020D0504030502050203" pitchFamily="34" charset="0"/>
              </a:rPr>
              <a:t>(due to low sample sizes for </a:t>
            </a:r>
            <a:r>
              <a:rPr lang="en-US" sz="1100" dirty="0" err="1">
                <a:solidFill>
                  <a:srgbClr val="364C63"/>
                </a:solidFill>
                <a:latin typeface="Haas Grot Disp 55 Roman" panose="020D0504030502050203" pitchFamily="34" charset="0"/>
              </a:rPr>
              <a:t>MaxDiff</a:t>
            </a:r>
            <a:r>
              <a:rPr lang="en-US" sz="1100" dirty="0">
                <a:solidFill>
                  <a:srgbClr val="364C63"/>
                </a:solidFill>
                <a:latin typeface="Haas Grot Disp 55 Roman" panose="020D0504030502050203" pitchFamily="34" charset="0"/>
              </a:rPr>
              <a:t> analysis by insurer) by journey, regardless of channels used.</a:t>
            </a:r>
            <a:endParaRPr lang="en-US" sz="1100" b="0" i="0" u="none" strike="noStrike" dirty="0">
              <a:solidFill>
                <a:srgbClr val="364C63"/>
              </a:solidFill>
              <a:effectLst/>
              <a:latin typeface="Haas Grot Disp 55 Roman" panose="020D0504030502050203" pitchFamily="34" charset="0"/>
            </a:endParaRPr>
          </a:p>
        </p:txBody>
      </p:sp>
      <p:sp>
        <p:nvSpPr>
          <p:cNvPr id="19" name="Arrow: Pentagon 18">
            <a:extLst>
              <a:ext uri="{FF2B5EF4-FFF2-40B4-BE49-F238E27FC236}">
                <a16:creationId xmlns:a16="http://schemas.microsoft.com/office/drawing/2014/main" id="{0CAF8B79-B901-60C4-6DD2-CBFEF339B2A6}"/>
              </a:ext>
            </a:extLst>
          </p:cNvPr>
          <p:cNvSpPr/>
          <p:nvPr/>
        </p:nvSpPr>
        <p:spPr>
          <a:xfrm rot="10800000" flipV="1">
            <a:off x="9980490" y="5495970"/>
            <a:ext cx="1887856" cy="916334"/>
          </a:xfrm>
          <a:prstGeom prst="homePlate">
            <a:avLst>
              <a:gd name="adj" fmla="val 31415"/>
            </a:avLst>
          </a:prstGeom>
          <a:noFill/>
          <a:ln w="25400" cap="flat">
            <a:solidFill>
              <a:srgbClr val="FC456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noAutofit/>
          </a:bodyPr>
          <a:lstStyle/>
          <a:p>
            <a:pPr marL="0" marR="0" indent="0" algn="r" defTabSz="1828800" rtl="0" fontAlgn="auto" latinLnBrk="0" hangingPunct="0">
              <a:lnSpc>
                <a:spcPct val="90000"/>
              </a:lnSpc>
              <a:spcBef>
                <a:spcPts val="0"/>
              </a:spcBef>
              <a:spcAft>
                <a:spcPts val="0"/>
              </a:spcAft>
              <a:buClrTx/>
              <a:buSzTx/>
              <a:buFontTx/>
              <a:buNone/>
              <a:tabLst/>
            </a:pPr>
            <a:r>
              <a:rPr lang="en-US" sz="1100" b="1" i="0" u="none" strike="noStrike" dirty="0">
                <a:solidFill>
                  <a:srgbClr val="364C63"/>
                </a:solidFill>
                <a:effectLst/>
                <a:latin typeface="Haas Grot Disp 55 Roman" panose="020D0504030502050203" pitchFamily="34" charset="0"/>
              </a:rPr>
              <a:t>Satisfaction</a:t>
            </a:r>
            <a:r>
              <a:rPr lang="en-US" sz="1100" b="0" i="0" u="none" strike="noStrike" dirty="0">
                <a:solidFill>
                  <a:srgbClr val="364C63"/>
                </a:solidFill>
                <a:effectLst/>
                <a:latin typeface="Haas Grot Disp 55 Roman" panose="020D0504030502050203" pitchFamily="34" charset="0"/>
              </a:rPr>
              <a:t> is charted for insurer’s performance </a:t>
            </a:r>
          </a:p>
          <a:p>
            <a:pPr marL="0" marR="0" indent="0" algn="r" defTabSz="1828800" rtl="0" fontAlgn="auto" latinLnBrk="0" hangingPunct="0">
              <a:lnSpc>
                <a:spcPct val="90000"/>
              </a:lnSpc>
              <a:spcBef>
                <a:spcPts val="0"/>
              </a:spcBef>
              <a:spcAft>
                <a:spcPts val="0"/>
              </a:spcAft>
              <a:buClrTx/>
              <a:buSzTx/>
              <a:buFontTx/>
              <a:buNone/>
              <a:tabLst/>
            </a:pPr>
            <a:r>
              <a:rPr lang="en-US" sz="1100" b="0" i="0" u="none" strike="noStrike" dirty="0">
                <a:solidFill>
                  <a:srgbClr val="364C63"/>
                </a:solidFill>
                <a:effectLst/>
                <a:latin typeface="Haas Grot Disp 55 Roman" panose="020D0504030502050203" pitchFamily="34" charset="0"/>
              </a:rPr>
              <a:t>overall, regardless of channel used (due to lower sample sizes).</a:t>
            </a:r>
          </a:p>
        </p:txBody>
      </p:sp>
      <p:sp>
        <p:nvSpPr>
          <p:cNvPr id="33" name="TextBox 1">
            <a:extLst>
              <a:ext uri="{FF2B5EF4-FFF2-40B4-BE49-F238E27FC236}">
                <a16:creationId xmlns:a16="http://schemas.microsoft.com/office/drawing/2014/main" id="{583D90B7-9D16-2112-929D-F487E6CE709A}"/>
              </a:ext>
            </a:extLst>
          </p:cNvPr>
          <p:cNvSpPr txBox="1"/>
          <p:nvPr/>
        </p:nvSpPr>
        <p:spPr>
          <a:xfrm>
            <a:off x="2410545" y="2161984"/>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chemeClr val="tx1"/>
                </a:solidFill>
                <a:latin typeface="Haas Grot Disp 55 Roman" panose="020D0504030502050203" pitchFamily="34" charset="77"/>
              </a:rPr>
              <a:t>HIGH IMPORTANCE</a:t>
            </a:r>
          </a:p>
          <a:p>
            <a:pPr hangingPunct="1">
              <a:spcBef>
                <a:spcPts val="0"/>
              </a:spcBef>
              <a:defRPr/>
            </a:pPr>
            <a:r>
              <a:rPr lang="en-US" sz="800" b="1" kern="1200" dirty="0">
                <a:solidFill>
                  <a:schemeClr val="tx1"/>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512644" y="217033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chemeClr val="tx1"/>
                </a:solidFill>
                <a:latin typeface="Haas Grot Disp 55 Roman" panose="020D0504030502050203" pitchFamily="34" charset="77"/>
              </a:rPr>
              <a:t>HIGH IMPORTANCE</a:t>
            </a:r>
          </a:p>
          <a:p>
            <a:pPr algn="r" hangingPunct="1">
              <a:spcBef>
                <a:spcPts val="0"/>
              </a:spcBef>
              <a:defRPr/>
            </a:pPr>
            <a:r>
              <a:rPr lang="en-US" sz="800" b="1" kern="1200" dirty="0">
                <a:solidFill>
                  <a:schemeClr val="tx1"/>
                </a:solidFill>
                <a:latin typeface="Haas Grot Disp 55 Roman" panose="020D0504030502050203" pitchFamily="34" charset="77"/>
              </a:rPr>
              <a:t>HIGH SATISFACTION</a:t>
            </a:r>
          </a:p>
        </p:txBody>
      </p:sp>
      <p:graphicFrame>
        <p:nvGraphicFramePr>
          <p:cNvPr id="26" name="Table 5">
            <a:extLst>
              <a:ext uri="{FF2B5EF4-FFF2-40B4-BE49-F238E27FC236}">
                <a16:creationId xmlns:a16="http://schemas.microsoft.com/office/drawing/2014/main" id="{59EAF77E-189C-704F-C5DE-309B81601D66}"/>
              </a:ext>
            </a:extLst>
          </p:cNvPr>
          <p:cNvGraphicFramePr>
            <a:graphicFrameLocks noGrp="1"/>
          </p:cNvGraphicFramePr>
          <p:nvPr>
            <p:extLst>
              <p:ext uri="{D42A27DB-BD31-4B8C-83A1-F6EECF244321}">
                <p14:modId xmlns:p14="http://schemas.microsoft.com/office/powerpoint/2010/main" val="2033583643"/>
              </p:ext>
            </p:extLst>
          </p:nvPr>
        </p:nvGraphicFramePr>
        <p:xfrm>
          <a:off x="2407253" y="1622368"/>
          <a:ext cx="7394938" cy="370840"/>
        </p:xfrm>
        <a:graphic>
          <a:graphicData uri="http://schemas.openxmlformats.org/drawingml/2006/table">
            <a:tbl>
              <a:tblPr firstRow="1" bandRow="1"/>
              <a:tblGrid>
                <a:gridCol w="7394938">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CSOs VS. SATISFACTION WITH CURRENT SOLUTIONS </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41" name="Rectangle 40">
            <a:extLst>
              <a:ext uri="{FF2B5EF4-FFF2-40B4-BE49-F238E27FC236}">
                <a16:creationId xmlns:a16="http://schemas.microsoft.com/office/drawing/2014/main" id="{D781BE50-60B7-31CC-0EE1-67F8462616BF}"/>
              </a:ext>
            </a:extLst>
          </p:cNvPr>
          <p:cNvSpPr/>
          <p:nvPr/>
        </p:nvSpPr>
        <p:spPr>
          <a:xfrm>
            <a:off x="2359160" y="2092338"/>
            <a:ext cx="1203024" cy="434567"/>
          </a:xfrm>
          <a:prstGeom prst="rect">
            <a:avLst/>
          </a:prstGeom>
          <a:noFill/>
          <a:ln w="19050"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42" name="Rectangle 41">
            <a:extLst>
              <a:ext uri="{FF2B5EF4-FFF2-40B4-BE49-F238E27FC236}">
                <a16:creationId xmlns:a16="http://schemas.microsoft.com/office/drawing/2014/main" id="{4E322582-82CC-E6CA-2AF2-EE8D80C8B14F}"/>
              </a:ext>
            </a:extLst>
          </p:cNvPr>
          <p:cNvSpPr/>
          <p:nvPr/>
        </p:nvSpPr>
        <p:spPr>
          <a:xfrm>
            <a:off x="8656618" y="2092338"/>
            <a:ext cx="1193404" cy="434567"/>
          </a:xfrm>
          <a:prstGeom prst="rect">
            <a:avLst/>
          </a:prstGeom>
          <a:noFill/>
          <a:ln w="19050"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43" name="Rectangle 42">
            <a:extLst>
              <a:ext uri="{FF2B5EF4-FFF2-40B4-BE49-F238E27FC236}">
                <a16:creationId xmlns:a16="http://schemas.microsoft.com/office/drawing/2014/main" id="{7727ECFC-412B-0E8B-20AA-0314DC0265D4}"/>
              </a:ext>
            </a:extLst>
          </p:cNvPr>
          <p:cNvSpPr/>
          <p:nvPr/>
        </p:nvSpPr>
        <p:spPr>
          <a:xfrm>
            <a:off x="2359160" y="5465923"/>
            <a:ext cx="1203024" cy="434567"/>
          </a:xfrm>
          <a:prstGeom prst="rect">
            <a:avLst/>
          </a:prstGeom>
          <a:noFill/>
          <a:ln w="19050"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44" name="Rectangle 43">
            <a:extLst>
              <a:ext uri="{FF2B5EF4-FFF2-40B4-BE49-F238E27FC236}">
                <a16:creationId xmlns:a16="http://schemas.microsoft.com/office/drawing/2014/main" id="{B2A134A2-F96E-4B8F-FF0C-5D65D3573735}"/>
              </a:ext>
            </a:extLst>
          </p:cNvPr>
          <p:cNvSpPr/>
          <p:nvPr/>
        </p:nvSpPr>
        <p:spPr>
          <a:xfrm>
            <a:off x="8656618" y="5465923"/>
            <a:ext cx="1193403" cy="434567"/>
          </a:xfrm>
          <a:prstGeom prst="rect">
            <a:avLst/>
          </a:prstGeom>
          <a:noFill/>
          <a:ln w="19050"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Tree>
    <p:extLst>
      <p:ext uri="{BB962C8B-B14F-4D97-AF65-F5344CB8AC3E}">
        <p14:creationId xmlns:p14="http://schemas.microsoft.com/office/powerpoint/2010/main" val="91477565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5D3360-1A46-72BC-2446-5261CCC192F7}"/>
              </a:ext>
            </a:extLst>
          </p:cNvPr>
          <p:cNvSpPr/>
          <p:nvPr/>
        </p:nvSpPr>
        <p:spPr>
          <a:xfrm>
            <a:off x="2359160" y="2092338"/>
            <a:ext cx="7520785" cy="1916705"/>
          </a:xfrm>
          <a:prstGeom prst="rect">
            <a:avLst/>
          </a:prstGeom>
          <a:noFill/>
          <a:ln w="19050"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18" name="Rectangle 17">
            <a:extLst>
              <a:ext uri="{FF2B5EF4-FFF2-40B4-BE49-F238E27FC236}">
                <a16:creationId xmlns:a16="http://schemas.microsoft.com/office/drawing/2014/main" id="{E24B5089-86A6-A469-57CC-CE3C26BC3CE2}"/>
              </a:ext>
            </a:extLst>
          </p:cNvPr>
          <p:cNvSpPr/>
          <p:nvPr/>
        </p:nvSpPr>
        <p:spPr>
          <a:xfrm>
            <a:off x="2404178" y="2157402"/>
            <a:ext cx="3664528" cy="180628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UNMET NEEDS</a:t>
            </a:r>
          </a:p>
        </p:txBody>
      </p:sp>
      <p:sp>
        <p:nvSpPr>
          <p:cNvPr id="20" name="Rectangle 19">
            <a:extLst>
              <a:ext uri="{FF2B5EF4-FFF2-40B4-BE49-F238E27FC236}">
                <a16:creationId xmlns:a16="http://schemas.microsoft.com/office/drawing/2014/main" id="{DCE6910D-22F0-2A8C-364C-07C8DED0EB93}"/>
              </a:ext>
            </a:extLst>
          </p:cNvPr>
          <p:cNvSpPr/>
          <p:nvPr/>
        </p:nvSpPr>
        <p:spPr>
          <a:xfrm>
            <a:off x="6148438" y="2160099"/>
            <a:ext cx="3664528" cy="18062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TABLE STAKES</a:t>
            </a:r>
          </a:p>
        </p:txBody>
      </p:sp>
      <p:sp>
        <p:nvSpPr>
          <p:cNvPr id="21" name="Rectangle 20">
            <a:extLst>
              <a:ext uri="{FF2B5EF4-FFF2-40B4-BE49-F238E27FC236}">
                <a16:creationId xmlns:a16="http://schemas.microsoft.com/office/drawing/2014/main" id="{05ACB77F-74F8-A67F-616E-333EC1CC9F3A}"/>
              </a:ext>
            </a:extLst>
          </p:cNvPr>
          <p:cNvSpPr/>
          <p:nvPr/>
        </p:nvSpPr>
        <p:spPr>
          <a:xfrm>
            <a:off x="2400297" y="4043763"/>
            <a:ext cx="3664529" cy="1806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RIPE FOR DISRUPTION</a:t>
            </a:r>
          </a:p>
        </p:txBody>
      </p:sp>
      <p:sp>
        <p:nvSpPr>
          <p:cNvPr id="22" name="Rectangle 21">
            <a:extLst>
              <a:ext uri="{FF2B5EF4-FFF2-40B4-BE49-F238E27FC236}">
                <a16:creationId xmlns:a16="http://schemas.microsoft.com/office/drawing/2014/main" id="{6ADC7DB3-C0BB-3657-5952-58CC9A6C745B}"/>
              </a:ext>
            </a:extLst>
          </p:cNvPr>
          <p:cNvSpPr/>
          <p:nvPr/>
        </p:nvSpPr>
        <p:spPr>
          <a:xfrm>
            <a:off x="6148889" y="4048566"/>
            <a:ext cx="3664528" cy="180628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nvGraphicFramePr>
        <p:xfrm>
          <a:off x="2312055" y="1743310"/>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22</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Methodology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Intro to CSO Quadrants – Four Quadrants of Interest</a:t>
            </a:r>
          </a:p>
        </p:txBody>
      </p:sp>
      <p:cxnSp>
        <p:nvCxnSpPr>
          <p:cNvPr id="31" name="Straight Arrow Connector 30">
            <a:extLst>
              <a:ext uri="{FF2B5EF4-FFF2-40B4-BE49-F238E27FC236}">
                <a16:creationId xmlns:a16="http://schemas.microsoft.com/office/drawing/2014/main" id="{DC4E94AA-AB20-306D-6B2F-CF616474C1E7}"/>
              </a:ext>
            </a:extLst>
          </p:cNvPr>
          <p:cNvCxnSpPr>
            <a:cxnSpLocks/>
            <a:endCxn id="37" idx="3"/>
          </p:cNvCxnSpPr>
          <p:nvPr/>
        </p:nvCxnSpPr>
        <p:spPr>
          <a:xfrm flipV="1">
            <a:off x="2195144" y="2200070"/>
            <a:ext cx="0" cy="3667879"/>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59160" y="6061393"/>
            <a:ext cx="7454257"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5" name="TextBox 1">
            <a:extLst>
              <a:ext uri="{FF2B5EF4-FFF2-40B4-BE49-F238E27FC236}">
                <a16:creationId xmlns:a16="http://schemas.microsoft.com/office/drawing/2014/main" id="{1C3FB60A-F579-3131-50FB-CFFEFDB86923}"/>
              </a:ext>
            </a:extLst>
          </p:cNvPr>
          <p:cNvSpPr txBox="1"/>
          <p:nvPr/>
        </p:nvSpPr>
        <p:spPr>
          <a:xfrm>
            <a:off x="2407253" y="5493433"/>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chemeClr val="tx1"/>
                </a:solidFill>
                <a:latin typeface="Haas Grot Disp 55 Roman" panose="020D0504030502050203" pitchFamily="34" charset="77"/>
              </a:rPr>
              <a:t>LOW IMPORTANCE</a:t>
            </a:r>
          </a:p>
          <a:p>
            <a:pPr hangingPunct="1">
              <a:spcBef>
                <a:spcPts val="0"/>
              </a:spcBef>
              <a:defRPr/>
            </a:pPr>
            <a:r>
              <a:rPr lang="en-US" sz="800" b="1" kern="1200" dirty="0">
                <a:solidFill>
                  <a:schemeClr val="tx1"/>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419278" y="5495970"/>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chemeClr val="tx1"/>
                </a:solidFill>
                <a:latin typeface="Haas Grot Disp 55 Roman" panose="020D0504030502050203" pitchFamily="34" charset="77"/>
              </a:rPr>
              <a:t>LOW IMPORTANCE</a:t>
            </a:r>
          </a:p>
          <a:p>
            <a:pPr algn="r" hangingPunct="1">
              <a:spcBef>
                <a:spcPts val="0"/>
              </a:spcBef>
              <a:defRPr/>
            </a:pPr>
            <a:r>
              <a:rPr lang="en-US" sz="800" b="1" kern="1200" dirty="0">
                <a:solidFill>
                  <a:schemeClr val="tx1"/>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594776" y="2715799"/>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56617" y="5984306"/>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48" name="Arrow: Pentagon 47">
            <a:extLst>
              <a:ext uri="{FF2B5EF4-FFF2-40B4-BE49-F238E27FC236}">
                <a16:creationId xmlns:a16="http://schemas.microsoft.com/office/drawing/2014/main" id="{DEAA8089-664F-8BFD-D7E2-08737AAFA9E8}"/>
              </a:ext>
            </a:extLst>
          </p:cNvPr>
          <p:cNvSpPr/>
          <p:nvPr/>
        </p:nvSpPr>
        <p:spPr>
          <a:xfrm>
            <a:off x="212654" y="2511879"/>
            <a:ext cx="2318039" cy="1020792"/>
          </a:xfrm>
          <a:prstGeom prst="homePlate">
            <a:avLst>
              <a:gd name="adj" fmla="val 27723"/>
            </a:avLst>
          </a:prstGeom>
          <a:solidFill>
            <a:schemeClr val="accent1"/>
          </a:solidFill>
          <a:ln w="25400" cap="flat">
            <a:solidFill>
              <a:schemeClr val="bg1">
                <a:lumMod val="10000"/>
                <a:lumOff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spAutoFit/>
          </a:bodyPr>
          <a:lstStyle/>
          <a:p>
            <a:pPr marL="0" marR="0" indent="0" defTabSz="1828800" rtl="0" fontAlgn="auto" latinLnBrk="0" hangingPunct="0">
              <a:lnSpc>
                <a:spcPct val="90000"/>
              </a:lnSpc>
              <a:spcBef>
                <a:spcPts val="0"/>
              </a:spcBef>
              <a:spcAft>
                <a:spcPts val="0"/>
              </a:spcAft>
              <a:buClrTx/>
              <a:buSzTx/>
              <a:buFontTx/>
              <a:buNone/>
              <a:tabLst/>
            </a:pPr>
            <a:r>
              <a:rPr lang="en-US" sz="1100" b="0" i="0" u="none" strike="noStrike" dirty="0">
                <a:solidFill>
                  <a:schemeClr val="tx1"/>
                </a:solidFill>
                <a:effectLst/>
                <a:latin typeface="Haas Grot Disp 65 Medium" panose="020D0604030502050203" pitchFamily="34" charset="0"/>
              </a:rPr>
              <a:t>These jobs are highly important to members, yet members are unsatisfied with current solutions.</a:t>
            </a:r>
          </a:p>
          <a:p>
            <a:pPr marL="0" marR="0" indent="0" defTabSz="1828800" rtl="0" fontAlgn="auto" latinLnBrk="0" hangingPunct="0">
              <a:lnSpc>
                <a:spcPct val="90000"/>
              </a:lnSpc>
              <a:spcBef>
                <a:spcPts val="0"/>
              </a:spcBef>
              <a:spcAft>
                <a:spcPts val="0"/>
              </a:spcAft>
              <a:buClrTx/>
              <a:buSzTx/>
              <a:buFontTx/>
              <a:buNone/>
              <a:tabLst/>
            </a:pPr>
            <a:endParaRPr lang="en-US" sz="1100" b="0" i="0" u="none" strike="noStrike" dirty="0">
              <a:solidFill>
                <a:schemeClr val="tx1"/>
              </a:solidFill>
              <a:effectLst/>
              <a:latin typeface="Haas Grot Disp 65 Medium" panose="020D0604030502050203" pitchFamily="34" charset="0"/>
            </a:endParaRPr>
          </a:p>
          <a:p>
            <a:pPr marL="0" marR="0" indent="0" defTabSz="1828800" rtl="0" fontAlgn="auto" latinLnBrk="0" hangingPunct="0">
              <a:lnSpc>
                <a:spcPct val="90000"/>
              </a:lnSpc>
              <a:spcBef>
                <a:spcPts val="0"/>
              </a:spcBef>
              <a:spcAft>
                <a:spcPts val="0"/>
              </a:spcAft>
              <a:buClrTx/>
              <a:buSzTx/>
              <a:buFontTx/>
              <a:buNone/>
              <a:tabLst/>
            </a:pPr>
            <a:r>
              <a:rPr lang="en-US" sz="1100" b="1" i="0" u="none" strike="noStrike" dirty="0">
                <a:solidFill>
                  <a:schemeClr val="tx1"/>
                </a:solidFill>
                <a:effectLst/>
                <a:latin typeface="Haas Grot Disp 65 Medium" panose="020D0604030502050203" pitchFamily="34" charset="0"/>
              </a:rPr>
              <a:t>Implication</a:t>
            </a:r>
            <a:r>
              <a:rPr lang="en-US" sz="1100" b="0" i="0" u="none" strike="noStrike" dirty="0">
                <a:solidFill>
                  <a:schemeClr val="tx1"/>
                </a:solidFill>
                <a:effectLst/>
                <a:latin typeface="Haas Grot Disp 65 Medium" panose="020D0604030502050203" pitchFamily="34" charset="0"/>
              </a:rPr>
              <a:t>: Indicates more urgent opportunity for solutions.</a:t>
            </a:r>
          </a:p>
        </p:txBody>
      </p:sp>
      <p:sp>
        <p:nvSpPr>
          <p:cNvPr id="19" name="Arrow: Pentagon 18">
            <a:extLst>
              <a:ext uri="{FF2B5EF4-FFF2-40B4-BE49-F238E27FC236}">
                <a16:creationId xmlns:a16="http://schemas.microsoft.com/office/drawing/2014/main" id="{0CAF8B79-B901-60C4-6DD2-CBFEF339B2A6}"/>
              </a:ext>
            </a:extLst>
          </p:cNvPr>
          <p:cNvSpPr/>
          <p:nvPr/>
        </p:nvSpPr>
        <p:spPr>
          <a:xfrm rot="10800000" flipV="1">
            <a:off x="9647437" y="2296943"/>
            <a:ext cx="2331908" cy="1388078"/>
          </a:xfrm>
          <a:prstGeom prst="homePlate">
            <a:avLst>
              <a:gd name="adj" fmla="val 19063"/>
            </a:avLst>
          </a:prstGeom>
          <a:solidFill>
            <a:schemeClr val="accent1">
              <a:lumMod val="40000"/>
              <a:lumOff val="60000"/>
            </a:schemeClr>
          </a:solidFill>
          <a:ln w="25400" cap="flat">
            <a:solidFill>
              <a:schemeClr val="bg1">
                <a:lumMod val="10000"/>
                <a:lumOff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noAutofit/>
          </a:bodyPr>
          <a:lstStyle/>
          <a:p>
            <a:pPr marL="0" marR="0" indent="0" algn="r" defTabSz="1828800" rtl="0" fontAlgn="auto" latinLnBrk="0" hangingPunct="0">
              <a:lnSpc>
                <a:spcPct val="90000"/>
              </a:lnSpc>
              <a:spcBef>
                <a:spcPts val="0"/>
              </a:spcBef>
              <a:spcAft>
                <a:spcPts val="0"/>
              </a:spcAft>
              <a:buClrTx/>
              <a:buSzTx/>
              <a:buFontTx/>
              <a:buNone/>
              <a:tabLst/>
            </a:pPr>
            <a:r>
              <a:rPr lang="en-US" sz="1100" dirty="0">
                <a:solidFill>
                  <a:schemeClr val="tx1"/>
                </a:solidFill>
                <a:latin typeface="Haas Grot Disp 65 Medium" panose="020D0604030502050203" pitchFamily="34" charset="0"/>
              </a:rPr>
              <a:t>These jobs are highly important to members, and members are satisfied with current solutions.</a:t>
            </a:r>
          </a:p>
          <a:p>
            <a:pPr marL="0" marR="0" indent="0" algn="r" defTabSz="1828800" rtl="0" fontAlgn="auto" latinLnBrk="0" hangingPunct="0">
              <a:lnSpc>
                <a:spcPct val="90000"/>
              </a:lnSpc>
              <a:spcBef>
                <a:spcPts val="0"/>
              </a:spcBef>
              <a:spcAft>
                <a:spcPts val="0"/>
              </a:spcAft>
              <a:buClrTx/>
              <a:buSzTx/>
              <a:buFontTx/>
              <a:buNone/>
              <a:tabLst/>
            </a:pPr>
            <a:endParaRPr lang="en-US" sz="1100" dirty="0">
              <a:solidFill>
                <a:schemeClr val="tx1"/>
              </a:solidFill>
              <a:latin typeface="Haas Grot Disp 65 Medium" panose="020D0604030502050203" pitchFamily="34" charset="0"/>
            </a:endParaRPr>
          </a:p>
          <a:p>
            <a:pPr marL="0" marR="0" indent="0" algn="r" defTabSz="1828800" rtl="0" fontAlgn="auto" latinLnBrk="0" hangingPunct="0">
              <a:lnSpc>
                <a:spcPct val="90000"/>
              </a:lnSpc>
              <a:spcBef>
                <a:spcPts val="0"/>
              </a:spcBef>
              <a:spcAft>
                <a:spcPts val="0"/>
              </a:spcAft>
              <a:buClrTx/>
              <a:buSzTx/>
              <a:buFontTx/>
              <a:buNone/>
              <a:tabLst/>
            </a:pPr>
            <a:r>
              <a:rPr lang="en-US" sz="1100" b="1" dirty="0">
                <a:solidFill>
                  <a:schemeClr val="tx1"/>
                </a:solidFill>
                <a:latin typeface="Haas Grot Disp 65 Medium" panose="020D0604030502050203" pitchFamily="34" charset="0"/>
              </a:rPr>
              <a:t>Implication</a:t>
            </a:r>
            <a:r>
              <a:rPr lang="en-US" sz="1100" dirty="0">
                <a:solidFill>
                  <a:schemeClr val="tx1"/>
                </a:solidFill>
                <a:latin typeface="Haas Grot Disp 65 Medium" panose="020D0604030502050203" pitchFamily="34" charset="0"/>
              </a:rPr>
              <a:t>: Shows what is expected to compete in the space.</a:t>
            </a:r>
          </a:p>
        </p:txBody>
      </p:sp>
      <p:sp>
        <p:nvSpPr>
          <p:cNvPr id="33" name="TextBox 1">
            <a:extLst>
              <a:ext uri="{FF2B5EF4-FFF2-40B4-BE49-F238E27FC236}">
                <a16:creationId xmlns:a16="http://schemas.microsoft.com/office/drawing/2014/main" id="{583D90B7-9D16-2112-929D-F487E6CE709A}"/>
              </a:ext>
            </a:extLst>
          </p:cNvPr>
          <p:cNvSpPr txBox="1"/>
          <p:nvPr/>
        </p:nvSpPr>
        <p:spPr>
          <a:xfrm>
            <a:off x="2410545" y="2161984"/>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chemeClr val="tx1"/>
                </a:solidFill>
                <a:latin typeface="Haas Grot Disp 55 Roman" panose="020D0504030502050203" pitchFamily="34" charset="77"/>
              </a:rPr>
              <a:t>HIGH IMPORTANCE</a:t>
            </a:r>
          </a:p>
          <a:p>
            <a:pPr hangingPunct="1">
              <a:spcBef>
                <a:spcPts val="0"/>
              </a:spcBef>
              <a:defRPr/>
            </a:pPr>
            <a:r>
              <a:rPr lang="en-US" sz="800" b="1" kern="1200" dirty="0">
                <a:solidFill>
                  <a:schemeClr val="tx1"/>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512644" y="2143317"/>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chemeClr val="tx1"/>
                </a:solidFill>
                <a:latin typeface="Haas Grot Disp 55 Roman" panose="020D0504030502050203" pitchFamily="34" charset="77"/>
              </a:rPr>
              <a:t>HIGH IMPORTANCE</a:t>
            </a:r>
          </a:p>
          <a:p>
            <a:pPr algn="r" hangingPunct="1">
              <a:spcBef>
                <a:spcPts val="0"/>
              </a:spcBef>
              <a:defRPr/>
            </a:pPr>
            <a:r>
              <a:rPr lang="en-US" sz="800" b="1" kern="1200" dirty="0">
                <a:solidFill>
                  <a:schemeClr val="tx1"/>
                </a:solidFill>
                <a:latin typeface="Haas Grot Disp 55 Roman" panose="020D0504030502050203" pitchFamily="34" charset="77"/>
              </a:rPr>
              <a:t>HIGH SATISFACTION</a:t>
            </a:r>
          </a:p>
        </p:txBody>
      </p:sp>
      <p:graphicFrame>
        <p:nvGraphicFramePr>
          <p:cNvPr id="5" name="Table 5">
            <a:extLst>
              <a:ext uri="{FF2B5EF4-FFF2-40B4-BE49-F238E27FC236}">
                <a16:creationId xmlns:a16="http://schemas.microsoft.com/office/drawing/2014/main" id="{53D639B6-50D5-0D97-3B42-67ED7525B8A0}"/>
              </a:ext>
            </a:extLst>
          </p:cNvPr>
          <p:cNvGraphicFramePr>
            <a:graphicFrameLocks noGrp="1"/>
          </p:cNvGraphicFramePr>
          <p:nvPr>
            <p:extLst>
              <p:ext uri="{D42A27DB-BD31-4B8C-83A1-F6EECF244321}">
                <p14:modId xmlns:p14="http://schemas.microsoft.com/office/powerpoint/2010/main" val="430352089"/>
              </p:ext>
            </p:extLst>
          </p:nvPr>
        </p:nvGraphicFramePr>
        <p:xfrm>
          <a:off x="2359160" y="1622368"/>
          <a:ext cx="7453805" cy="370840"/>
        </p:xfrm>
        <a:graphic>
          <a:graphicData uri="http://schemas.openxmlformats.org/drawingml/2006/table">
            <a:tbl>
              <a:tblPr firstRow="1" bandRow="1"/>
              <a:tblGrid>
                <a:gridCol w="7453805">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cxnSp>
        <p:nvCxnSpPr>
          <p:cNvPr id="8" name="Straight Arrow Connector 7">
            <a:extLst>
              <a:ext uri="{FF2B5EF4-FFF2-40B4-BE49-F238E27FC236}">
                <a16:creationId xmlns:a16="http://schemas.microsoft.com/office/drawing/2014/main" id="{18721C05-2832-6502-2B62-5AEEDA946CDA}"/>
              </a:ext>
            </a:extLst>
          </p:cNvPr>
          <p:cNvCxnSpPr/>
          <p:nvPr/>
        </p:nvCxnSpPr>
        <p:spPr>
          <a:xfrm flipH="1">
            <a:off x="9906380" y="1876425"/>
            <a:ext cx="247270" cy="116783"/>
          </a:xfrm>
          <a:prstGeom prst="straightConnector1">
            <a:avLst/>
          </a:prstGeom>
          <a:noFill/>
          <a:ln w="25400" cap="flat">
            <a:solidFill>
              <a:srgbClr val="FC456E"/>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F319E45C-818C-FA22-720F-8B8AF77EF7AF}"/>
              </a:ext>
            </a:extLst>
          </p:cNvPr>
          <p:cNvSpPr txBox="1"/>
          <p:nvPr/>
        </p:nvSpPr>
        <p:spPr>
          <a:xfrm>
            <a:off x="10230408" y="1743310"/>
            <a:ext cx="143350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accent3"/>
                </a:solidFill>
                <a:effectLst/>
                <a:uFillTx/>
                <a:latin typeface="Haas Grot Disp 55 Roman" panose="020D0504030502050203" pitchFamily="34" charset="0"/>
                <a:sym typeface="Haas Grot Text 55 Roman"/>
              </a:rPr>
              <a:t>MAIN QUADRANTS OF INTEREST</a:t>
            </a:r>
          </a:p>
        </p:txBody>
      </p:sp>
      <p:sp>
        <p:nvSpPr>
          <p:cNvPr id="10" name="Arrow: Pentagon 9">
            <a:extLst>
              <a:ext uri="{FF2B5EF4-FFF2-40B4-BE49-F238E27FC236}">
                <a16:creationId xmlns:a16="http://schemas.microsoft.com/office/drawing/2014/main" id="{34D81535-B5E7-48E9-142F-C16E14275BC6}"/>
              </a:ext>
            </a:extLst>
          </p:cNvPr>
          <p:cNvSpPr/>
          <p:nvPr/>
        </p:nvSpPr>
        <p:spPr>
          <a:xfrm>
            <a:off x="212654" y="4151306"/>
            <a:ext cx="2318039" cy="1630190"/>
          </a:xfrm>
          <a:prstGeom prst="homePlate">
            <a:avLst>
              <a:gd name="adj" fmla="val 27723"/>
            </a:avLst>
          </a:prstGeom>
          <a:solidFill>
            <a:schemeClr val="bg2">
              <a:lumMod val="75000"/>
            </a:schemeClr>
          </a:solidFill>
          <a:ln w="25400" cap="flat">
            <a:solidFill>
              <a:schemeClr val="bg1">
                <a:lumMod val="10000"/>
                <a:lumOff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spAutoFit/>
          </a:bodyPr>
          <a:lstStyle/>
          <a:p>
            <a:pPr marL="0" marR="0" indent="0" defTabSz="1828800" rtl="0" fontAlgn="auto" latinLnBrk="0" hangingPunct="0">
              <a:lnSpc>
                <a:spcPct val="90000"/>
              </a:lnSpc>
              <a:spcBef>
                <a:spcPts val="0"/>
              </a:spcBef>
              <a:spcAft>
                <a:spcPts val="0"/>
              </a:spcAft>
              <a:buClrTx/>
              <a:buSzTx/>
              <a:buFontTx/>
              <a:buNone/>
              <a:tabLst/>
            </a:pPr>
            <a:r>
              <a:rPr lang="en-US" sz="1100" b="0" i="0" u="none" strike="noStrike" dirty="0">
                <a:solidFill>
                  <a:schemeClr val="tx1"/>
                </a:solidFill>
                <a:effectLst/>
                <a:latin typeface="Haas Grot Disp 65 Medium" panose="020D0604030502050203" pitchFamily="34" charset="0"/>
              </a:rPr>
              <a:t>These jobs are less </a:t>
            </a:r>
          </a:p>
          <a:p>
            <a:pPr marL="0" marR="0" indent="0" defTabSz="1828800" rtl="0" fontAlgn="auto" latinLnBrk="0" hangingPunct="0">
              <a:lnSpc>
                <a:spcPct val="90000"/>
              </a:lnSpc>
              <a:spcBef>
                <a:spcPts val="0"/>
              </a:spcBef>
              <a:spcAft>
                <a:spcPts val="0"/>
              </a:spcAft>
              <a:buClrTx/>
              <a:buSzTx/>
              <a:buFontTx/>
              <a:buNone/>
              <a:tabLst/>
            </a:pPr>
            <a:r>
              <a:rPr lang="en-US" sz="1100" b="0" i="0" u="none" strike="noStrike" dirty="0">
                <a:solidFill>
                  <a:schemeClr val="tx1"/>
                </a:solidFill>
                <a:effectLst/>
                <a:latin typeface="Haas Grot Disp 65 Medium" panose="020D0604030502050203" pitchFamily="34" charset="0"/>
              </a:rPr>
              <a:t>important to members and are lacking in satisfactory solutions.</a:t>
            </a:r>
          </a:p>
          <a:p>
            <a:pPr marL="0" marR="0" indent="0" defTabSz="1828800" rtl="0" fontAlgn="auto" latinLnBrk="0" hangingPunct="0">
              <a:lnSpc>
                <a:spcPct val="90000"/>
              </a:lnSpc>
              <a:spcBef>
                <a:spcPts val="0"/>
              </a:spcBef>
              <a:spcAft>
                <a:spcPts val="0"/>
              </a:spcAft>
              <a:buClrTx/>
              <a:buSzTx/>
              <a:buFontTx/>
              <a:buNone/>
              <a:tabLst/>
            </a:pPr>
            <a:endParaRPr lang="en-US" sz="1100" b="0" i="0" u="none" strike="noStrike" dirty="0">
              <a:solidFill>
                <a:schemeClr val="tx1"/>
              </a:solidFill>
              <a:effectLst/>
              <a:latin typeface="Haas Grot Disp 65 Medium" panose="020D0604030502050203" pitchFamily="34" charset="0"/>
            </a:endParaRPr>
          </a:p>
          <a:p>
            <a:pPr marL="0" marR="0" indent="0" defTabSz="1828800" rtl="0" fontAlgn="auto" latinLnBrk="0" hangingPunct="0">
              <a:lnSpc>
                <a:spcPct val="90000"/>
              </a:lnSpc>
              <a:spcBef>
                <a:spcPts val="0"/>
              </a:spcBef>
              <a:spcAft>
                <a:spcPts val="0"/>
              </a:spcAft>
              <a:buClrTx/>
              <a:buSzTx/>
              <a:buFontTx/>
              <a:buNone/>
              <a:tabLst/>
            </a:pPr>
            <a:r>
              <a:rPr lang="en-US" sz="1100" b="1" i="0" u="none" strike="noStrike" dirty="0">
                <a:solidFill>
                  <a:schemeClr val="tx1"/>
                </a:solidFill>
                <a:effectLst/>
                <a:latin typeface="Haas Grot Disp 65 Medium" panose="020D0604030502050203" pitchFamily="34" charset="0"/>
              </a:rPr>
              <a:t>Implication</a:t>
            </a:r>
            <a:r>
              <a:rPr lang="en-US" sz="1100" b="0" i="0" u="none" strike="noStrike" dirty="0">
                <a:solidFill>
                  <a:schemeClr val="tx1"/>
                </a:solidFill>
                <a:effectLst/>
                <a:latin typeface="Haas Grot Disp 65 Medium" panose="020D0604030502050203" pitchFamily="34" charset="0"/>
              </a:rPr>
              <a:t>: While not top of mind, this shows innovation opportunities to “wow” users with solutions they didn’t think were possible when differentiation is desired.</a:t>
            </a:r>
          </a:p>
        </p:txBody>
      </p:sp>
      <p:sp>
        <p:nvSpPr>
          <p:cNvPr id="11" name="Arrow: Pentagon 10">
            <a:extLst>
              <a:ext uri="{FF2B5EF4-FFF2-40B4-BE49-F238E27FC236}">
                <a16:creationId xmlns:a16="http://schemas.microsoft.com/office/drawing/2014/main" id="{98A1BA66-C4D3-3A11-B121-779B79B74EF3}"/>
              </a:ext>
            </a:extLst>
          </p:cNvPr>
          <p:cNvSpPr/>
          <p:nvPr/>
        </p:nvSpPr>
        <p:spPr>
          <a:xfrm rot="10800000" flipV="1">
            <a:off x="9647437" y="4260118"/>
            <a:ext cx="2331908" cy="1388078"/>
          </a:xfrm>
          <a:prstGeom prst="homePlate">
            <a:avLst>
              <a:gd name="adj" fmla="val 19063"/>
            </a:avLst>
          </a:prstGeom>
          <a:solidFill>
            <a:schemeClr val="accent1">
              <a:lumMod val="75000"/>
            </a:schemeClr>
          </a:solidFill>
          <a:ln w="25400" cap="flat">
            <a:solidFill>
              <a:schemeClr val="bg1">
                <a:lumMod val="10000"/>
                <a:lumOff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noAutofit/>
          </a:bodyPr>
          <a:lstStyle/>
          <a:p>
            <a:pPr algn="r" defTabSz="1828800">
              <a:lnSpc>
                <a:spcPct val="90000"/>
              </a:lnSpc>
              <a:spcBef>
                <a:spcPts val="0"/>
              </a:spcBef>
            </a:pPr>
            <a:r>
              <a:rPr lang="en-US" sz="1100" dirty="0">
                <a:solidFill>
                  <a:schemeClr val="tx1"/>
                </a:solidFill>
                <a:latin typeface="Haas Grot Disp 65 Medium" panose="020D0604030502050203" pitchFamily="34" charset="0"/>
              </a:rPr>
              <a:t>These jobs are less important </a:t>
            </a:r>
          </a:p>
          <a:p>
            <a:pPr algn="r" defTabSz="1828800">
              <a:lnSpc>
                <a:spcPct val="90000"/>
              </a:lnSpc>
              <a:spcBef>
                <a:spcPts val="0"/>
              </a:spcBef>
            </a:pPr>
            <a:r>
              <a:rPr lang="en-US" sz="1100" dirty="0">
                <a:solidFill>
                  <a:schemeClr val="tx1"/>
                </a:solidFill>
                <a:latin typeface="Haas Grot Disp 65 Medium" panose="020D0604030502050203" pitchFamily="34" charset="0"/>
              </a:rPr>
              <a:t>to members who are already satisfied with current solutions. </a:t>
            </a:r>
          </a:p>
          <a:p>
            <a:pPr algn="ctr" defTabSz="1828800">
              <a:lnSpc>
                <a:spcPct val="90000"/>
              </a:lnSpc>
              <a:spcBef>
                <a:spcPts val="0"/>
              </a:spcBef>
            </a:pPr>
            <a:endParaRPr lang="en-US" sz="1100" dirty="0">
              <a:solidFill>
                <a:schemeClr val="tx1"/>
              </a:solidFill>
              <a:latin typeface="Haas Grot Disp 65 Medium" panose="020D0604030502050203" pitchFamily="34" charset="0"/>
            </a:endParaRPr>
          </a:p>
          <a:p>
            <a:pPr algn="r" defTabSz="1828800">
              <a:lnSpc>
                <a:spcPct val="90000"/>
              </a:lnSpc>
              <a:spcBef>
                <a:spcPts val="0"/>
              </a:spcBef>
            </a:pPr>
            <a:r>
              <a:rPr lang="en-US" sz="1100" b="1" dirty="0">
                <a:solidFill>
                  <a:schemeClr val="tx1"/>
                </a:solidFill>
                <a:latin typeface="Haas Grot Disp 65 Medium" panose="020D0604030502050203" pitchFamily="34" charset="0"/>
              </a:rPr>
              <a:t>Implication</a:t>
            </a:r>
            <a:r>
              <a:rPr lang="en-US" sz="1100" dirty="0">
                <a:solidFill>
                  <a:schemeClr val="tx1"/>
                </a:solidFill>
                <a:latin typeface="Haas Grot Disp 65 Medium" panose="020D0604030502050203" pitchFamily="34" charset="0"/>
              </a:rPr>
              <a:t>: Currently performing as well as needed, not requiring high attention.</a:t>
            </a:r>
          </a:p>
        </p:txBody>
      </p:sp>
    </p:spTree>
    <p:extLst>
      <p:ext uri="{BB962C8B-B14F-4D97-AF65-F5344CB8AC3E}">
        <p14:creationId xmlns:p14="http://schemas.microsoft.com/office/powerpoint/2010/main" val="227770896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04</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164234" cy="3083088"/>
          </a:xfrm>
        </p:spPr>
        <p:txBody>
          <a:bodyPr wrap="square">
            <a:spAutoFit/>
          </a:bodyPr>
          <a:lstStyle/>
          <a:p>
            <a:r>
              <a:rPr lang="en-US" sz="12000" dirty="0"/>
              <a:t>Benefits Survey</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6532631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24</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Benefits Journey – All CSOs</a:t>
            </a:r>
            <a:endParaRPr lang="en-US" dirty="0">
              <a:solidFill>
                <a:schemeClr val="accent3"/>
              </a:solidFill>
            </a:endParaRPr>
          </a:p>
        </p:txBody>
      </p:sp>
      <p:pic>
        <p:nvPicPr>
          <p:cNvPr id="5" name="Picture 4">
            <a:extLst>
              <a:ext uri="{FF2B5EF4-FFF2-40B4-BE49-F238E27FC236}">
                <a16:creationId xmlns:a16="http://schemas.microsoft.com/office/drawing/2014/main" id="{0F54CF72-4995-5892-B5EB-6343773C4166}"/>
              </a:ext>
            </a:extLst>
          </p:cNvPr>
          <p:cNvPicPr>
            <a:picLocks noChangeAspect="1"/>
          </p:cNvPicPr>
          <p:nvPr/>
        </p:nvPicPr>
        <p:blipFill>
          <a:blip r:embed="rId2">
            <a:extLst>
              <a:ext uri="{28A0092B-C50C-407E-A947-70E740481C1C}">
                <a14:useLocalDpi xmlns:a14="http://schemas.microsoft.com/office/drawing/2010/main" val="0"/>
              </a:ext>
            </a:extLst>
          </a:blip>
          <a:srcRect t="3772" b="3772"/>
          <a:stretch/>
        </p:blipFill>
        <p:spPr>
          <a:xfrm>
            <a:off x="1114516" y="1683736"/>
            <a:ext cx="4731027" cy="4755799"/>
          </a:xfrm>
          <a:prstGeom prst="rect">
            <a:avLst/>
          </a:prstGeom>
          <a:effectLst>
            <a:outerShdw blurRad="593423" sx="93000" sy="93000" algn="ctr" rotWithShape="0">
              <a:prstClr val="black">
                <a:alpha val="40000"/>
              </a:prstClr>
            </a:outerShdw>
          </a:effectLst>
        </p:spPr>
      </p:pic>
    </p:spTree>
    <p:extLst>
      <p:ext uri="{BB962C8B-B14F-4D97-AF65-F5344CB8AC3E}">
        <p14:creationId xmlns:p14="http://schemas.microsoft.com/office/powerpoint/2010/main" val="106516880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25</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Audience</a:t>
            </a:r>
          </a:p>
        </p:txBody>
      </p:sp>
      <p:sp>
        <p:nvSpPr>
          <p:cNvPr id="5" name="Text Placeholder 4">
            <a:extLst>
              <a:ext uri="{FF2B5EF4-FFF2-40B4-BE49-F238E27FC236}">
                <a16:creationId xmlns:a16="http://schemas.microsoft.com/office/drawing/2014/main" id="{30EAB28E-415F-9C47-9663-745C41382592}"/>
              </a:ext>
            </a:extLst>
          </p:cNvPr>
          <p:cNvSpPr>
            <a:spLocks noGrp="1"/>
          </p:cNvSpPr>
          <p:nvPr>
            <p:ph type="body" sz="quarter" idx="45"/>
          </p:nvPr>
        </p:nvSpPr>
        <p:spPr>
          <a:xfrm>
            <a:off x="1018117" y="1832533"/>
            <a:ext cx="9827684" cy="2554545"/>
          </a:xfrm>
        </p:spPr>
        <p:txBody>
          <a:bodyPr/>
          <a:lstStyle/>
          <a:p>
            <a:r>
              <a:rPr lang="en-US" dirty="0"/>
              <a:t>All survey respondents completed at least one of the following tasks on their insurance provider’s website or app in the past year:</a:t>
            </a:r>
          </a:p>
          <a:p>
            <a:pPr marL="342900" indent="-342900">
              <a:buFont typeface="Arial" panose="020B0604020202020204" pitchFamily="34" charset="0"/>
              <a:buChar char="•"/>
            </a:pPr>
            <a:r>
              <a:rPr lang="en-US" sz="2000" b="0" dirty="0">
                <a:latin typeface="Haas Grot Disp 55 Roman" panose="020D0504030502050203" pitchFamily="34" charset="0"/>
              </a:rPr>
              <a:t>Reviewed health insurance coverage or benefits</a:t>
            </a:r>
          </a:p>
          <a:p>
            <a:pPr marL="342900" indent="-342900">
              <a:buFont typeface="Arial" panose="020B0604020202020204" pitchFamily="34" charset="0"/>
              <a:buChar char="•"/>
            </a:pPr>
            <a:r>
              <a:rPr lang="en-US" sz="2000" b="0" dirty="0">
                <a:latin typeface="Haas Grot Disp 55 Roman" panose="020D0504030502050203" pitchFamily="34" charset="0"/>
              </a:rPr>
              <a:t>Reviewed coverage for prescriptions</a:t>
            </a:r>
          </a:p>
          <a:p>
            <a:pPr marL="342900" indent="-342900">
              <a:buFont typeface="Arial" panose="020B0604020202020204" pitchFamily="34" charset="0"/>
              <a:buChar char="•"/>
            </a:pPr>
            <a:r>
              <a:rPr lang="en-US" sz="2000" b="0" dirty="0">
                <a:latin typeface="Haas Grot Disp 55 Roman" panose="020D0504030502050203" pitchFamily="34" charset="0"/>
              </a:rPr>
              <a:t>Researched (or tried to research) the cost of a visit, procedure, or treatment</a:t>
            </a:r>
          </a:p>
          <a:p>
            <a:pPr marL="342900" indent="-342900">
              <a:buFont typeface="Arial" panose="020B0604020202020204" pitchFamily="34" charset="0"/>
              <a:buChar char="•"/>
            </a:pPr>
            <a:endParaRPr lang="en-US" sz="1200" dirty="0"/>
          </a:p>
          <a:p>
            <a:r>
              <a:rPr lang="en-US" sz="2000" b="0" dirty="0">
                <a:latin typeface="Haas Grot Disp 55 Roman" panose="020D0504030502050203" pitchFamily="34" charset="0"/>
              </a:rPr>
              <a:t>This data reflects their general experience with the Benefits process, regardless if their interaction went well or not. A few things to keep in mind while reviewing the data:</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6" y="4633087"/>
            <a:ext cx="3818482" cy="1015663"/>
          </a:xfrm>
        </p:spPr>
        <p:txBody>
          <a:bodyPr/>
          <a:lstStyle/>
          <a:p>
            <a:r>
              <a:rPr lang="en-US" dirty="0">
                <a:solidFill>
                  <a:srgbClr val="0076C1"/>
                </a:solidFill>
              </a:rPr>
              <a:t>Some benefits are more straightforward than others</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5017281" y="4633087"/>
            <a:ext cx="6021779" cy="1631216"/>
          </a:xfrm>
        </p:spPr>
        <p:txBody>
          <a:bodyPr/>
          <a:lstStyle/>
          <a:p>
            <a:r>
              <a:rPr lang="en-US" dirty="0"/>
              <a:t>Even though members would prefer the process </a:t>
            </a:r>
            <a:br>
              <a:rPr lang="en-US" dirty="0"/>
            </a:br>
            <a:r>
              <a:rPr lang="en-US" dirty="0"/>
              <a:t>of navigating and understanding insurance information to be easy, they have low expectations because past experiences have been challenging, and it feels like that is just the way insurance is.</a:t>
            </a:r>
          </a:p>
        </p:txBody>
      </p:sp>
    </p:spTree>
    <p:extLst>
      <p:ext uri="{BB962C8B-B14F-4D97-AF65-F5344CB8AC3E}">
        <p14:creationId xmlns:p14="http://schemas.microsoft.com/office/powerpoint/2010/main" val="37219544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26</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most important outcomes for members?</a:t>
            </a:r>
          </a:p>
        </p:txBody>
      </p:sp>
      <p:sp>
        <p:nvSpPr>
          <p:cNvPr id="4" name="Text Placeholder 2">
            <a:extLst>
              <a:ext uri="{FF2B5EF4-FFF2-40B4-BE49-F238E27FC236}">
                <a16:creationId xmlns:a16="http://schemas.microsoft.com/office/drawing/2014/main" id="{59EC70AC-B4F2-6F35-3059-C0DEFE5ED5C8}"/>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Benefits Survey</a:t>
            </a:r>
          </a:p>
        </p:txBody>
      </p:sp>
    </p:spTree>
    <p:extLst>
      <p:ext uri="{BB962C8B-B14F-4D97-AF65-F5344CB8AC3E}">
        <p14:creationId xmlns:p14="http://schemas.microsoft.com/office/powerpoint/2010/main" val="347610810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4E539FE-0494-955A-3220-67225E9A0D5B}"/>
              </a:ext>
            </a:extLst>
          </p:cNvPr>
          <p:cNvGraphicFramePr>
            <a:graphicFrameLocks noGrp="1"/>
          </p:cNvGraphicFramePr>
          <p:nvPr>
            <p:extLst>
              <p:ext uri="{D42A27DB-BD31-4B8C-83A1-F6EECF244321}">
                <p14:modId xmlns:p14="http://schemas.microsoft.com/office/powerpoint/2010/main" val="267518349"/>
              </p:ext>
            </p:extLst>
          </p:nvPr>
        </p:nvGraphicFramePr>
        <p:xfrm>
          <a:off x="3669175" y="2142866"/>
          <a:ext cx="8747923" cy="3897630"/>
        </p:xfrm>
        <a:graphic>
          <a:graphicData uri="http://schemas.openxmlformats.org/drawingml/2006/table">
            <a:tbl>
              <a:tblPr>
                <a:tableStyleId>{5940675A-B579-460E-94D1-54222C63F5DA}</a:tableStyleId>
              </a:tblPr>
              <a:tblGrid>
                <a:gridCol w="706055">
                  <a:extLst>
                    <a:ext uri="{9D8B030D-6E8A-4147-A177-3AD203B41FA5}">
                      <a16:colId xmlns:a16="http://schemas.microsoft.com/office/drawing/2014/main" val="3922281911"/>
                    </a:ext>
                  </a:extLst>
                </a:gridCol>
                <a:gridCol w="601884">
                  <a:extLst>
                    <a:ext uri="{9D8B030D-6E8A-4147-A177-3AD203B41FA5}">
                      <a16:colId xmlns:a16="http://schemas.microsoft.com/office/drawing/2014/main" val="4222908912"/>
                    </a:ext>
                  </a:extLst>
                </a:gridCol>
                <a:gridCol w="7439984">
                  <a:extLst>
                    <a:ext uri="{9D8B030D-6E8A-4147-A177-3AD203B41FA5}">
                      <a16:colId xmlns:a16="http://schemas.microsoft.com/office/drawing/2014/main" val="4256634934"/>
                    </a:ext>
                  </a:extLst>
                </a:gridCol>
              </a:tblGrid>
              <a:tr h="0">
                <a:tc>
                  <a:txBody>
                    <a:bodyPr/>
                    <a:lstStyle/>
                    <a:p>
                      <a:pPr algn="ctr" fontAlgn="b"/>
                      <a:r>
                        <a:rPr lang="en-US" sz="1000" b="0" i="0" u="none" strike="noStrike" dirty="0">
                          <a:solidFill>
                            <a:srgbClr val="000000"/>
                          </a:solidFill>
                          <a:effectLst/>
                          <a:latin typeface="Haas Grot Disp 55 Roman" panose="020D0504030502050203" pitchFamily="34" charset="0"/>
                        </a:rPr>
                        <a:t>B15</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total cost associated with upcoming care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6824610"/>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B06</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plan overview info (deductibles, etc.)</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5512701"/>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B04</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accurate cost info for procedures, treatments, and meds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4065130"/>
                  </a:ext>
                </a:extLst>
              </a:tr>
              <a:tr h="161794">
                <a:tc>
                  <a:txBody>
                    <a:bodyPr/>
                    <a:lstStyle/>
                    <a:p>
                      <a:pPr algn="ctr" fontAlgn="b"/>
                      <a:r>
                        <a:rPr lang="en-US" sz="1000" b="0" i="0" u="none" strike="noStrike" dirty="0">
                          <a:solidFill>
                            <a:srgbClr val="000000"/>
                          </a:solidFill>
                          <a:effectLst/>
                          <a:latin typeface="Haas Grot Disp 55 Roman" panose="020D0504030502050203" pitchFamily="34" charset="0"/>
                        </a:rPr>
                        <a:t>B07</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Understand coverage for a specific issue/care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1735652"/>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B21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how changes to coverage will impact annual usage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685727"/>
                  </a:ext>
                </a:extLst>
              </a:tr>
              <a:tr h="131223">
                <a:tc>
                  <a:txBody>
                    <a:bodyPr/>
                    <a:lstStyle/>
                    <a:p>
                      <a:pPr algn="ctr" fontAlgn="b"/>
                      <a:r>
                        <a:rPr lang="en-US" sz="1000" b="0" i="0" u="none" strike="noStrike" dirty="0">
                          <a:solidFill>
                            <a:srgbClr val="000000"/>
                          </a:solidFill>
                          <a:effectLst/>
                          <a:latin typeface="Haas Grot Disp 55 Roman" panose="020D0504030502050203" pitchFamily="34" charset="0"/>
                        </a:rPr>
                        <a:t>B01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6</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plan overview info (deductibles, etc.)</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4370451"/>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B20</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7</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Be informed when coverage changes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266823"/>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B08</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8</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services covered based on age/circumstances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1517140"/>
                  </a:ext>
                </a:extLst>
              </a:tr>
              <a:tr h="126930">
                <a:tc>
                  <a:txBody>
                    <a:bodyPr/>
                    <a:lstStyle/>
                    <a:p>
                      <a:pPr algn="ctr" fontAlgn="b"/>
                      <a:r>
                        <a:rPr lang="en-US" sz="1000" b="0" i="0" u="none" strike="noStrike" dirty="0">
                          <a:solidFill>
                            <a:srgbClr val="000000"/>
                          </a:solidFill>
                          <a:effectLst/>
                          <a:latin typeface="Haas Grot Disp 55 Roman" panose="020D0504030502050203" pitchFamily="34" charset="0"/>
                        </a:rPr>
                        <a:t>B02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9</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relevant coverage for emergency/urgent care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883227"/>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B03</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10</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coverage information for a specific issue/care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92469"/>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B05</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Access expert support to understand coverage/costs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970904"/>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B16</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Haas Grot Disp 55 Roman" panose="020D0504030502050203" pitchFamily="34" charset="0"/>
                        </a:rPr>
                        <a:t>Understand total cost for new prescription medications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996374"/>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B10</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factors impacting coverage eligibility</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3997179"/>
                  </a:ext>
                </a:extLst>
              </a:tr>
              <a:tr h="107547">
                <a:tc>
                  <a:txBody>
                    <a:bodyPr/>
                    <a:lstStyle/>
                    <a:p>
                      <a:pPr algn="ctr" fontAlgn="b"/>
                      <a:r>
                        <a:rPr lang="en-US" sz="1000" b="0" i="0" u="none" strike="noStrike" dirty="0">
                          <a:solidFill>
                            <a:srgbClr val="000000"/>
                          </a:solidFill>
                          <a:effectLst/>
                          <a:latin typeface="Haas Grot Disp 55 Roman" panose="020D0504030502050203" pitchFamily="34" charset="0"/>
                        </a:rPr>
                        <a:t>B11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Understand number of covered visits or products remaining</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643530"/>
                  </a:ext>
                </a:extLst>
              </a:tr>
              <a:tr h="139045">
                <a:tc>
                  <a:txBody>
                    <a:bodyPr/>
                    <a:lstStyle/>
                    <a:p>
                      <a:pPr algn="ctr" fontAlgn="b"/>
                      <a:r>
                        <a:rPr lang="en-US" sz="1000" b="0" i="0" u="none" strike="noStrike" dirty="0">
                          <a:solidFill>
                            <a:srgbClr val="000000"/>
                          </a:solidFill>
                          <a:effectLst/>
                          <a:latin typeface="Haas Grot Disp 55 Roman" panose="020D0504030502050203" pitchFamily="34" charset="0"/>
                        </a:rPr>
                        <a:t>B17</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Understand cost differences between similar options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8154864"/>
                  </a:ext>
                </a:extLst>
              </a:tr>
              <a:tr h="131223">
                <a:tc>
                  <a:txBody>
                    <a:bodyPr/>
                    <a:lstStyle/>
                    <a:p>
                      <a:pPr algn="ctr" fontAlgn="b"/>
                      <a:r>
                        <a:rPr lang="en-US" sz="1000" b="0" i="0" u="none" strike="noStrike" dirty="0">
                          <a:solidFill>
                            <a:srgbClr val="000000"/>
                          </a:solidFill>
                          <a:effectLst/>
                          <a:latin typeface="Haas Grot Disp 55 Roman" panose="020D0504030502050203" pitchFamily="34" charset="0"/>
                        </a:rPr>
                        <a:t>B09</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16</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coverage differences for in vs. out of network providers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6587379"/>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B13</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17</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Access medications while awaiting approval</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763914"/>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B22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18</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Be informed when the cost of my meds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847091"/>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B18</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19</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Understand trade-offs for lower cost options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8560751"/>
                  </a:ext>
                </a:extLst>
              </a:tr>
              <a:tr h="35335">
                <a:tc>
                  <a:txBody>
                    <a:bodyPr/>
                    <a:lstStyle/>
                    <a:p>
                      <a:pPr algn="ctr" fontAlgn="b"/>
                      <a:r>
                        <a:rPr lang="en-US" sz="1000" b="0" i="0" u="none" strike="noStrike" dirty="0">
                          <a:solidFill>
                            <a:srgbClr val="000000"/>
                          </a:solidFill>
                          <a:effectLst/>
                          <a:latin typeface="Haas Grot Disp 55 Roman" panose="020D0504030502050203" pitchFamily="34" charset="0"/>
                        </a:rPr>
                        <a:t>B19</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20</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Be aware of pharmacies that sell meds for a lower price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7947226"/>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B12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Understand technical terms and language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9587997"/>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B14</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Be notified when prescription refills are available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8080589"/>
                  </a:ext>
                </a:extLst>
              </a:tr>
            </a:tbl>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27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472857"/>
            <a:ext cx="10454414" cy="1077218"/>
          </a:xfrm>
        </p:spPr>
        <p:txBody>
          <a:bodyPr/>
          <a:lstStyle/>
          <a:p>
            <a:r>
              <a:rPr lang="en-US" dirty="0"/>
              <a:t>Knowing expected costs for care is the top Benefits CSO</a:t>
            </a:r>
          </a:p>
        </p:txBody>
      </p:sp>
      <p:graphicFrame>
        <p:nvGraphicFramePr>
          <p:cNvPr id="6" name="Chart 5">
            <a:extLst>
              <a:ext uri="{FF2B5EF4-FFF2-40B4-BE49-F238E27FC236}">
                <a16:creationId xmlns:a16="http://schemas.microsoft.com/office/drawing/2014/main" id="{9A8F8905-72FE-FDC0-C2E2-E962DE7BEEC2}"/>
              </a:ext>
            </a:extLst>
          </p:cNvPr>
          <p:cNvGraphicFramePr/>
          <p:nvPr>
            <p:extLst>
              <p:ext uri="{D42A27DB-BD31-4B8C-83A1-F6EECF244321}">
                <p14:modId xmlns:p14="http://schemas.microsoft.com/office/powerpoint/2010/main" val="3963672453"/>
              </p:ext>
            </p:extLst>
          </p:nvPr>
        </p:nvGraphicFramePr>
        <p:xfrm>
          <a:off x="8540044" y="2131291"/>
          <a:ext cx="3431085" cy="40218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BENEFITSMAXDIFF. </a:t>
            </a:r>
            <a:r>
              <a:rPr lang="en-US" sz="900" i="1" dirty="0"/>
              <a:t>Presented with 4/22 statements and asked</a:t>
            </a:r>
            <a:r>
              <a:rPr lang="en-US" sz="900" dirty="0"/>
              <a:t>: Please select one statement that would be “most important” for you when checking on a benefits through your health insurance company. </a:t>
            </a:r>
            <a:r>
              <a:rPr lang="en-US" sz="900" i="1" dirty="0"/>
              <a:t>Then repeated 9 times.</a:t>
            </a:r>
            <a:r>
              <a:rPr lang="en-US" sz="900" dirty="0"/>
              <a:t> Those in Benefits track, n=751, comprising of BCBSMA n=226, Anthem n=251, United n=274</a:t>
            </a:r>
          </a:p>
        </p:txBody>
      </p:sp>
      <p:graphicFrame>
        <p:nvGraphicFramePr>
          <p:cNvPr id="9" name="Table 5">
            <a:extLst>
              <a:ext uri="{FF2B5EF4-FFF2-40B4-BE49-F238E27FC236}">
                <a16:creationId xmlns:a16="http://schemas.microsoft.com/office/drawing/2014/main" id="{4D0BBDEE-2A15-31D3-86EA-80B8CD6C8B19}"/>
              </a:ext>
            </a:extLst>
          </p:cNvPr>
          <p:cNvGraphicFramePr>
            <a:graphicFrameLocks noGrp="1"/>
          </p:cNvGraphicFramePr>
          <p:nvPr>
            <p:extLst>
              <p:ext uri="{D42A27DB-BD31-4B8C-83A1-F6EECF244321}">
                <p14:modId xmlns:p14="http://schemas.microsoft.com/office/powerpoint/2010/main" val="603871291"/>
              </p:ext>
            </p:extLst>
          </p:nvPr>
        </p:nvGraphicFramePr>
        <p:xfrm>
          <a:off x="4295881"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RANK</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0" name="Table 5">
            <a:extLst>
              <a:ext uri="{FF2B5EF4-FFF2-40B4-BE49-F238E27FC236}">
                <a16:creationId xmlns:a16="http://schemas.microsoft.com/office/drawing/2014/main" id="{56562A0F-9D18-AF63-7FE3-4EA440EC2181}"/>
              </a:ext>
            </a:extLst>
          </p:cNvPr>
          <p:cNvGraphicFramePr>
            <a:graphicFrameLocks noGrp="1"/>
          </p:cNvGraphicFramePr>
          <p:nvPr>
            <p:extLst>
              <p:ext uri="{D42A27DB-BD31-4B8C-83A1-F6EECF244321}">
                <p14:modId xmlns:p14="http://schemas.microsoft.com/office/powerpoint/2010/main" val="3947191079"/>
              </p:ext>
            </p:extLst>
          </p:nvPr>
        </p:nvGraphicFramePr>
        <p:xfrm>
          <a:off x="5038855" y="1792339"/>
          <a:ext cx="3577389" cy="370840"/>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CUSTOMER SUCCESS OUTCOMES (CSOs)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4" name="Table 5">
            <a:extLst>
              <a:ext uri="{FF2B5EF4-FFF2-40B4-BE49-F238E27FC236}">
                <a16:creationId xmlns:a16="http://schemas.microsoft.com/office/drawing/2014/main" id="{DA78EAE3-9DEA-4653-A67E-2746533D5348}"/>
              </a:ext>
            </a:extLst>
          </p:cNvPr>
          <p:cNvGraphicFramePr>
            <a:graphicFrameLocks noGrp="1"/>
          </p:cNvGraphicFramePr>
          <p:nvPr>
            <p:extLst>
              <p:ext uri="{D42A27DB-BD31-4B8C-83A1-F6EECF244321}">
                <p14:modId xmlns:p14="http://schemas.microsoft.com/office/powerpoint/2010/main" val="1766593060"/>
              </p:ext>
            </p:extLst>
          </p:nvPr>
        </p:nvGraphicFramePr>
        <p:xfrm>
          <a:off x="8387644" y="1798435"/>
          <a:ext cx="3970581" cy="370840"/>
        </p:xfrm>
        <a:graphic>
          <a:graphicData uri="http://schemas.openxmlformats.org/drawingml/2006/table">
            <a:tbl>
              <a:tblPr firstRow="1" bandRow="1"/>
              <a:tblGrid>
                <a:gridCol w="397058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RELATIVE IMPORTANCE FOR BENEFITS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5" name="Rectangle 4">
            <a:extLst>
              <a:ext uri="{FF2B5EF4-FFF2-40B4-BE49-F238E27FC236}">
                <a16:creationId xmlns:a16="http://schemas.microsoft.com/office/drawing/2014/main" id="{965EA775-A1F4-BF7A-BBEC-43A12517C1D0}"/>
              </a:ext>
            </a:extLst>
          </p:cNvPr>
          <p:cNvSpPr/>
          <p:nvPr/>
        </p:nvSpPr>
        <p:spPr>
          <a:xfrm>
            <a:off x="0" y="2138869"/>
            <a:ext cx="3460444" cy="1594145"/>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The top 2 most important Benefits CSOs are members’ understanding of:</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The total cost associated with upcoming care</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The plan overview information (deductibles, etc.)</a:t>
            </a:r>
          </a:p>
        </p:txBody>
      </p:sp>
      <p:sp>
        <p:nvSpPr>
          <p:cNvPr id="12" name="Rectangle 11">
            <a:extLst>
              <a:ext uri="{FF2B5EF4-FFF2-40B4-BE49-F238E27FC236}">
                <a16:creationId xmlns:a16="http://schemas.microsoft.com/office/drawing/2014/main" id="{EA696FE5-09FF-294B-25F9-8CCF800249D8}"/>
              </a:ext>
            </a:extLst>
          </p:cNvPr>
          <p:cNvSpPr/>
          <p:nvPr/>
        </p:nvSpPr>
        <p:spPr>
          <a:xfrm>
            <a:off x="0" y="4096575"/>
            <a:ext cx="3460444" cy="1427531"/>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i="1" dirty="0">
                <a:solidFill>
                  <a:schemeClr val="tx1"/>
                </a:solidFill>
                <a:latin typeface="Haas Grot Disp 55 Roman" panose="020D0504030502050203" pitchFamily="34" charset="0"/>
                <a:ea typeface="+mn-ea"/>
                <a:cs typeface="+mn-cs"/>
                <a:sym typeface="Haas Grot Disp 75 Bold"/>
              </a:rPr>
              <a:t>Be informed when coverage changes (</a:t>
            </a:r>
            <a:r>
              <a:rPr lang="en-US" sz="1050" dirty="0">
                <a:solidFill>
                  <a:schemeClr val="tx1"/>
                </a:solidFill>
                <a:latin typeface="Haas Grot Disp 55 Roman" panose="020D0504030502050203" pitchFamily="34" charset="0"/>
                <a:ea typeface="+mn-ea"/>
                <a:cs typeface="+mn-cs"/>
                <a:sym typeface="Haas Grot Disp 75 Bold"/>
              </a:rPr>
              <a:t>#7 in importance overall) has higher relative value for Medicare subscribers (#5 in importance) than for Comm/Ind subscribers (#9).</a:t>
            </a:r>
          </a:p>
          <a:p>
            <a:pPr marL="0" marR="0" indent="0" defTabSz="1828800" rtl="0" fontAlgn="auto" latinLnBrk="0" hangingPunct="0">
              <a:lnSpc>
                <a:spcPct val="90000"/>
              </a:lnSpc>
              <a:spcBef>
                <a:spcPts val="0"/>
              </a:spcBef>
              <a:spcAft>
                <a:spcPts val="0"/>
              </a:spcAft>
              <a:buClrTx/>
              <a:buSzTx/>
              <a:buFontTx/>
              <a:buNone/>
              <a:tabLst/>
            </a:pPr>
            <a:endParaRPr lang="en-US" sz="1050" i="1"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All statements that have to do with prescriptions were looked at by comm/ins and Medicare subscribers and the prescription CSOs were also lower importance for Medicare subscribers relative to the other CSOs tested. </a:t>
            </a:r>
          </a:p>
        </p:txBody>
      </p:sp>
      <p:graphicFrame>
        <p:nvGraphicFramePr>
          <p:cNvPr id="11" name="Table 5">
            <a:extLst>
              <a:ext uri="{FF2B5EF4-FFF2-40B4-BE49-F238E27FC236}">
                <a16:creationId xmlns:a16="http://schemas.microsoft.com/office/drawing/2014/main" id="{8F6CF3B6-1EDC-5684-324F-00FEBB6819AE}"/>
              </a:ext>
            </a:extLst>
          </p:cNvPr>
          <p:cNvGraphicFramePr>
            <a:graphicFrameLocks noGrp="1"/>
          </p:cNvGraphicFramePr>
          <p:nvPr>
            <p:extLst>
              <p:ext uri="{D42A27DB-BD31-4B8C-83A1-F6EECF244321}">
                <p14:modId xmlns:p14="http://schemas.microsoft.com/office/powerpoint/2010/main" val="1364332758"/>
              </p:ext>
            </p:extLst>
          </p:nvPr>
        </p:nvGraphicFramePr>
        <p:xfrm>
          <a:off x="3636125"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CSO #</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411783422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28</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How well is BCBSMA currently fulfilling member needs?</a:t>
            </a:r>
          </a:p>
        </p:txBody>
      </p:sp>
      <p:sp>
        <p:nvSpPr>
          <p:cNvPr id="4" name="Text Placeholder 2">
            <a:extLst>
              <a:ext uri="{FF2B5EF4-FFF2-40B4-BE49-F238E27FC236}">
                <a16:creationId xmlns:a16="http://schemas.microsoft.com/office/drawing/2014/main" id="{FFDBB3B8-5787-014C-75AF-E84DF6F4A746}"/>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Benefits Survey</a:t>
            </a:r>
          </a:p>
        </p:txBody>
      </p:sp>
    </p:spTree>
    <p:extLst>
      <p:ext uri="{BB962C8B-B14F-4D97-AF65-F5344CB8AC3E}">
        <p14:creationId xmlns:p14="http://schemas.microsoft.com/office/powerpoint/2010/main" val="40386421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4264214478"/>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29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629054" cy="584775"/>
          </a:xfrm>
        </p:spPr>
        <p:txBody>
          <a:bodyPr/>
          <a:lstStyle/>
          <a:p>
            <a:r>
              <a:rPr lang="en-US" dirty="0"/>
              <a:t>Many BCBSMA CSOs are below average satisfaction</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BENEFITSMAXDIFF. Please select one statement that would be “most important” for you when checking your benefits through your health insurance provider. Base: Those in Benefits track , n=751 (comprising of BCBSMA n=226, Anthem n=251, United n=274)</a:t>
            </a:r>
          </a:p>
          <a:p>
            <a:pPr marL="0" indent="0" hangingPunct="1">
              <a:spcBef>
                <a:spcPts val="0"/>
              </a:spcBef>
              <a:buNone/>
            </a:pPr>
            <a:r>
              <a:rPr lang="en-US" sz="900" dirty="0"/>
              <a:t>BENEFITSSAT. How satisfied are you with your current ability to accomplish each task on &lt;insurer’s&gt; &lt;app or website&gt; today? </a:t>
            </a:r>
          </a:p>
          <a:p>
            <a:pPr marL="0" indent="0" hangingPunct="1">
              <a:spcBef>
                <a:spcPts val="0"/>
              </a:spcBef>
              <a:buNone/>
            </a:pPr>
            <a:r>
              <a:rPr lang="en-US" sz="900" dirty="0"/>
              <a:t>Base: Those in Benefits track, BCBSMA n=226</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9490812" y="2447759"/>
            <a:ext cx="2638097" cy="126598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total cost associated with upcoming care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B06</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plan overview info (deductibles, etc.)</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B07 Understand coverage for a specific issue/care</a:t>
            </a:r>
            <a:endPar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accurate cost info for procedures, treatments, and meds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B08</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coverage for a specific issue/care</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B01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plan overview info (deductibles, etc.)</a:t>
            </a:r>
          </a:p>
        </p:txBody>
      </p:sp>
      <p:sp>
        <p:nvSpPr>
          <p:cNvPr id="10" name="Rectangle 9">
            <a:extLst>
              <a:ext uri="{FF2B5EF4-FFF2-40B4-BE49-F238E27FC236}">
                <a16:creationId xmlns:a16="http://schemas.microsoft.com/office/drawing/2014/main" id="{7B06A559-9EDD-7BC5-1175-FEF638BD1395}"/>
              </a:ext>
            </a:extLst>
          </p:cNvPr>
          <p:cNvSpPr/>
          <p:nvPr/>
        </p:nvSpPr>
        <p:spPr>
          <a:xfrm>
            <a:off x="8570701" y="4632198"/>
            <a:ext cx="3558208" cy="64274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expert support to understand coverage/costs</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B09</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coverage differences for in- vs. out-of-network providers</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B14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notified when prescription refills are available</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654328" y="2931578"/>
            <a:ext cx="3282557" cy="892039"/>
            <a:chOff x="6501872" y="2402579"/>
            <a:chExt cx="3282557" cy="892039"/>
          </a:xfrm>
        </p:grpSpPr>
        <p:sp>
          <p:nvSpPr>
            <p:cNvPr id="13" name="Rectangle 12">
              <a:extLst>
                <a:ext uri="{FF2B5EF4-FFF2-40B4-BE49-F238E27FC236}">
                  <a16:creationId xmlns:a16="http://schemas.microsoft.com/office/drawing/2014/main" id="{92331F3B-D6E4-1E54-4BC8-4400A7A2DE32}"/>
                </a:ext>
              </a:extLst>
            </p:cNvPr>
            <p:cNvSpPr/>
            <p:nvPr/>
          </p:nvSpPr>
          <p:spPr>
            <a:xfrm>
              <a:off x="6501872" y="2402579"/>
              <a:ext cx="3282557" cy="892039"/>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B21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how changes to coverage will impact annual usage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B20</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informed when coverage changes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B08  Understand services covered based on age/circumstances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B02  Find relevant coverage for emergency/urgent care </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coverage information for a specific issue/care</a:t>
              </a:r>
            </a:p>
          </p:txBody>
        </p:sp>
        <p:sp>
          <p:nvSpPr>
            <p:cNvPr id="14" name="Oval 13">
              <a:extLst>
                <a:ext uri="{FF2B5EF4-FFF2-40B4-BE49-F238E27FC236}">
                  <a16:creationId xmlns:a16="http://schemas.microsoft.com/office/drawing/2014/main" id="{5D985EAF-1CB0-5070-56F2-8DD900C0109C}"/>
                </a:ext>
              </a:extLst>
            </p:cNvPr>
            <p:cNvSpPr/>
            <p:nvPr/>
          </p:nvSpPr>
          <p:spPr>
            <a:xfrm>
              <a:off x="6558269" y="2468908"/>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654328" y="4200305"/>
            <a:ext cx="3258204" cy="1390637"/>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B16</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total cost for new prescription medications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B10</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factors impacting coverage eligibility</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number of covered visits or products remaining</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B17</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cost differences between similar options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medications while awaiting approval</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B22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informed when the cost of my meds change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B18</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trade-offs for lower cost options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B19</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aware of pharmacies that sell meds for a lower price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technical terms and language</a:t>
            </a:r>
          </a:p>
        </p:txBody>
      </p:sp>
      <p:sp>
        <p:nvSpPr>
          <p:cNvPr id="18" name="Oval 17">
            <a:extLst>
              <a:ext uri="{FF2B5EF4-FFF2-40B4-BE49-F238E27FC236}">
                <a16:creationId xmlns:a16="http://schemas.microsoft.com/office/drawing/2014/main" id="{D3EC10B6-D5A3-024E-4B01-72AE46FCB312}"/>
              </a:ext>
            </a:extLst>
          </p:cNvPr>
          <p:cNvSpPr/>
          <p:nvPr/>
        </p:nvSpPr>
        <p:spPr>
          <a:xfrm>
            <a:off x="698411" y="4253991"/>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9539697" y="2509829"/>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8621924" y="4638260"/>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24" name="Table 5">
            <a:extLst>
              <a:ext uri="{FF2B5EF4-FFF2-40B4-BE49-F238E27FC236}">
                <a16:creationId xmlns:a16="http://schemas.microsoft.com/office/drawing/2014/main" id="{243146F3-4EFF-9F1B-8AE2-767B13F58CD0}"/>
              </a:ext>
            </a:extLst>
          </p:cNvPr>
          <p:cNvGraphicFramePr>
            <a:graphicFrameLocks noGrp="1"/>
          </p:cNvGraphicFramePr>
          <p:nvPr>
            <p:extLst>
              <p:ext uri="{D42A27DB-BD31-4B8C-83A1-F6EECF244321}">
                <p14:modId xmlns:p14="http://schemas.microsoft.com/office/powerpoint/2010/main" val="1891178605"/>
              </p:ext>
            </p:extLst>
          </p:nvPr>
        </p:nvGraphicFramePr>
        <p:xfrm>
          <a:off x="3984562"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BENEFITS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24260604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01</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164234" cy="3083088"/>
          </a:xfrm>
        </p:spPr>
        <p:txBody>
          <a:bodyPr wrap="square">
            <a:spAutoFit/>
          </a:bodyPr>
          <a:lstStyle/>
          <a:p>
            <a:r>
              <a:rPr lang="en-US" sz="12000" dirty="0"/>
              <a:t>Project Background</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97651461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2234527" y="2709993"/>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6063652" y="2714519"/>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2504458990"/>
              </p:ext>
            </p:extLst>
          </p:nvPr>
        </p:nvGraphicFramePr>
        <p:xfrm>
          <a:off x="2689245"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30</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Focus on improving transparency in costs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BENEFITSMAXDIFF. Please select one statement that would be “most important” for you when checking your benefits through your health insurance provider. Base: Those in Benefits track , n=751 (comprising of BCBSMA n=226, Anthem n=251, United n=274)</a:t>
            </a:r>
          </a:p>
          <a:p>
            <a:pPr marL="0" indent="0" hangingPunct="1">
              <a:spcBef>
                <a:spcPts val="0"/>
              </a:spcBef>
              <a:buNone/>
            </a:pPr>
            <a:r>
              <a:rPr lang="en-US" sz="900" dirty="0"/>
              <a:t>BENEFITSSAT. How satisfied are you with your current ability to accomplish each task on &lt;insurer’s&gt; &lt;app or website&gt; today? </a:t>
            </a:r>
          </a:p>
          <a:p>
            <a:pPr marL="0" indent="0" hangingPunct="1">
              <a:spcBef>
                <a:spcPts val="0"/>
              </a:spcBef>
              <a:buNone/>
            </a:pPr>
            <a:r>
              <a:rPr lang="en-US" sz="900" dirty="0"/>
              <a:t>Base: Those in Benefits track, BCBSMA n=226</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636342"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800358"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870031"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9036138"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2035974"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9097815"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17" name="Oval 16">
            <a:extLst>
              <a:ext uri="{FF2B5EF4-FFF2-40B4-BE49-F238E27FC236}">
                <a16:creationId xmlns:a16="http://schemas.microsoft.com/office/drawing/2014/main" id="{2C97F55F-81A5-571D-EEB2-6BFABA214419}"/>
              </a:ext>
            </a:extLst>
          </p:cNvPr>
          <p:cNvSpPr/>
          <p:nvPr/>
        </p:nvSpPr>
        <p:spPr>
          <a:xfrm>
            <a:off x="5680842" y="3163061"/>
            <a:ext cx="1305282" cy="1612307"/>
          </a:xfrm>
          <a:prstGeom prst="ellipse">
            <a:avLst/>
          </a:prstGeom>
          <a:noFill/>
          <a:ln w="25400" cap="flat">
            <a:solidFill>
              <a:schemeClr val="accent3">
                <a:hueOff val="-1398958"/>
                <a:lumOff val="1922"/>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22" name="Rectangle 21">
            <a:extLst>
              <a:ext uri="{FF2B5EF4-FFF2-40B4-BE49-F238E27FC236}">
                <a16:creationId xmlns:a16="http://schemas.microsoft.com/office/drawing/2014/main" id="{F8847AE6-0BD6-9FC5-1401-2AD78D985BA7}"/>
              </a:ext>
            </a:extLst>
          </p:cNvPr>
          <p:cNvSpPr/>
          <p:nvPr/>
        </p:nvSpPr>
        <p:spPr>
          <a:xfrm>
            <a:off x="9502755" y="-5473"/>
            <a:ext cx="2509191"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 should focus on moving the needle for these </a:t>
            </a:r>
            <a:r>
              <a:rPr kumimoji="0" lang="en-US" sz="1400" b="1"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three</a:t>
            </a: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 Benefits CSOs that fall in the top 5 for importance but miss the mark for what is necessary to compete in the health insurance space.</a:t>
            </a:r>
          </a:p>
        </p:txBody>
      </p:sp>
      <p:cxnSp>
        <p:nvCxnSpPr>
          <p:cNvPr id="23" name="Straight Arrow Connector 22">
            <a:extLst>
              <a:ext uri="{FF2B5EF4-FFF2-40B4-BE49-F238E27FC236}">
                <a16:creationId xmlns:a16="http://schemas.microsoft.com/office/drawing/2014/main" id="{8A526F93-4BF5-AAD9-C59E-88BE0ED3C17E}"/>
              </a:ext>
            </a:extLst>
          </p:cNvPr>
          <p:cNvCxnSpPr>
            <a:cxnSpLocks/>
          </p:cNvCxnSpPr>
          <p:nvPr/>
        </p:nvCxnSpPr>
        <p:spPr>
          <a:xfrm flipH="1">
            <a:off x="6858000" y="1653161"/>
            <a:ext cx="2509191" cy="1671280"/>
          </a:xfrm>
          <a:prstGeom prst="straightConnector1">
            <a:avLst/>
          </a:prstGeom>
          <a:noFill/>
          <a:ln w="25400" cap="flat">
            <a:solidFill>
              <a:schemeClr val="accent3">
                <a:hueOff val="-1398958"/>
                <a:lumOff val="1922"/>
              </a:schemeClr>
            </a:solidFill>
            <a:prstDash val="solid"/>
            <a:miter lim="800000"/>
            <a:tailEnd type="triangle"/>
          </a:ln>
          <a:effectLst/>
          <a:sp3d/>
        </p:spPr>
        <p:style>
          <a:lnRef idx="0">
            <a:scrgbClr r="0" g="0" b="0"/>
          </a:lnRef>
          <a:fillRef idx="0">
            <a:scrgbClr r="0" g="0" b="0"/>
          </a:fillRef>
          <a:effectRef idx="0">
            <a:scrgbClr r="0" g="0" b="0"/>
          </a:effectRef>
          <a:fontRef idx="none"/>
        </p:style>
      </p:cxnSp>
      <p:graphicFrame>
        <p:nvGraphicFramePr>
          <p:cNvPr id="24" name="Table 5">
            <a:extLst>
              <a:ext uri="{FF2B5EF4-FFF2-40B4-BE49-F238E27FC236}">
                <a16:creationId xmlns:a16="http://schemas.microsoft.com/office/drawing/2014/main" id="{243146F3-4EFF-9F1B-8AE2-767B13F58CD0}"/>
              </a:ext>
            </a:extLst>
          </p:cNvPr>
          <p:cNvGraphicFramePr>
            <a:graphicFrameLocks noGrp="1"/>
          </p:cNvGraphicFramePr>
          <p:nvPr>
            <p:extLst>
              <p:ext uri="{D42A27DB-BD31-4B8C-83A1-F6EECF244321}">
                <p14:modId xmlns:p14="http://schemas.microsoft.com/office/powerpoint/2010/main" val="2551549946"/>
              </p:ext>
            </p:extLst>
          </p:nvPr>
        </p:nvGraphicFramePr>
        <p:xfrm>
          <a:off x="2984437"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BENEFITS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pSp>
        <p:nvGrpSpPr>
          <p:cNvPr id="9" name="Group 8">
            <a:extLst>
              <a:ext uri="{FF2B5EF4-FFF2-40B4-BE49-F238E27FC236}">
                <a16:creationId xmlns:a16="http://schemas.microsoft.com/office/drawing/2014/main" id="{C585D266-0539-0E75-4F3F-B5DEAAF9E66F}"/>
              </a:ext>
            </a:extLst>
          </p:cNvPr>
          <p:cNvGrpSpPr/>
          <p:nvPr/>
        </p:nvGrpSpPr>
        <p:grpSpPr>
          <a:xfrm>
            <a:off x="654328" y="4613673"/>
            <a:ext cx="3282557" cy="892039"/>
            <a:chOff x="6501872" y="2402579"/>
            <a:chExt cx="3282557" cy="892039"/>
          </a:xfrm>
        </p:grpSpPr>
        <p:sp>
          <p:nvSpPr>
            <p:cNvPr id="10" name="Rectangle 9">
              <a:extLst>
                <a:ext uri="{FF2B5EF4-FFF2-40B4-BE49-F238E27FC236}">
                  <a16:creationId xmlns:a16="http://schemas.microsoft.com/office/drawing/2014/main" id="{91BF2831-9054-C938-3011-537A6F0F1E01}"/>
                </a:ext>
              </a:extLst>
            </p:cNvPr>
            <p:cNvSpPr/>
            <p:nvPr/>
          </p:nvSpPr>
          <p:spPr>
            <a:xfrm>
              <a:off x="6501872" y="2402579"/>
              <a:ext cx="3282557" cy="892039"/>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B21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how changes to coverage will impact annual usage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B20</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informed when coverage changes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B08  Understand services covered based on age/circumstances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B02  Find relevant coverage for emergency/urgent care </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coverage information for a specific issue/care</a:t>
              </a:r>
            </a:p>
          </p:txBody>
        </p:sp>
        <p:sp>
          <p:nvSpPr>
            <p:cNvPr id="11" name="Oval 10">
              <a:extLst>
                <a:ext uri="{FF2B5EF4-FFF2-40B4-BE49-F238E27FC236}">
                  <a16:creationId xmlns:a16="http://schemas.microsoft.com/office/drawing/2014/main" id="{0A2E9AE3-1D10-71FF-A430-0DCBF45021B7}"/>
                </a:ext>
              </a:extLst>
            </p:cNvPr>
            <p:cNvSpPr/>
            <p:nvPr/>
          </p:nvSpPr>
          <p:spPr>
            <a:xfrm>
              <a:off x="6558269" y="2468908"/>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5" name="Rectangle 4">
            <a:extLst>
              <a:ext uri="{FF2B5EF4-FFF2-40B4-BE49-F238E27FC236}">
                <a16:creationId xmlns:a16="http://schemas.microsoft.com/office/drawing/2014/main" id="{6BDEBE56-5C66-97BE-DCD3-C8094E9E59F0}"/>
              </a:ext>
            </a:extLst>
          </p:cNvPr>
          <p:cNvSpPr/>
          <p:nvPr/>
        </p:nvSpPr>
        <p:spPr>
          <a:xfrm>
            <a:off x="9198685" y="4093121"/>
            <a:ext cx="2638097" cy="126598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total cost associated with upcoming care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B06</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plan overview info (deductibles, etc.)</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B07 Understand coverage for a specific issue/care</a:t>
            </a:r>
            <a:endPar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accurate cost info for procedures, treatments, and meds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B08</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coverage for a specific issue/care</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B01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plan overview info (deductibles, etc.)</a:t>
            </a:r>
          </a:p>
        </p:txBody>
      </p:sp>
      <p:sp>
        <p:nvSpPr>
          <p:cNvPr id="6" name="Oval 5">
            <a:extLst>
              <a:ext uri="{FF2B5EF4-FFF2-40B4-BE49-F238E27FC236}">
                <a16:creationId xmlns:a16="http://schemas.microsoft.com/office/drawing/2014/main" id="{7BFF6A08-2BA2-5B0B-17EB-A76CAB7825BB}"/>
              </a:ext>
            </a:extLst>
          </p:cNvPr>
          <p:cNvSpPr/>
          <p:nvPr/>
        </p:nvSpPr>
        <p:spPr>
          <a:xfrm>
            <a:off x="9247570" y="4155191"/>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Tree>
    <p:extLst>
      <p:ext uri="{BB962C8B-B14F-4D97-AF65-F5344CB8AC3E}">
        <p14:creationId xmlns:p14="http://schemas.microsoft.com/office/powerpoint/2010/main" val="79827005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31</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18116" y="965300"/>
            <a:ext cx="10145184" cy="584775"/>
          </a:xfrm>
        </p:spPr>
        <p:txBody>
          <a:bodyPr/>
          <a:lstStyle/>
          <a:p>
            <a:r>
              <a:rPr lang="en-US" dirty="0"/>
              <a:t>Supporting insights from member interviews</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7" y="2256902"/>
            <a:ext cx="3153834" cy="3139321"/>
          </a:xfrm>
        </p:spPr>
        <p:txBody>
          <a:bodyPr/>
          <a:lstStyle/>
          <a:p>
            <a:r>
              <a:rPr lang="en-US" dirty="0"/>
              <a:t>01</a:t>
            </a:r>
          </a:p>
          <a:p>
            <a:r>
              <a:rPr lang="en-US" dirty="0">
                <a:solidFill>
                  <a:schemeClr val="bg1"/>
                </a:solidFill>
              </a:rPr>
              <a:t>Members do not expect they CAN receive accurate and specific cost information.</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When asked about cost information, most expected to only find co-pay and coinsurance amounts, not a full cost estimate. Those who looked for cost estimates felt they were not accurate, and the range was too wide.</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800" y="2256902"/>
            <a:ext cx="3256722" cy="3354765"/>
          </a:xfrm>
        </p:spPr>
        <p:txBody>
          <a:bodyPr/>
          <a:lstStyle/>
          <a:p>
            <a:r>
              <a:rPr lang="en-US" dirty="0"/>
              <a:t>02</a:t>
            </a:r>
          </a:p>
          <a:p>
            <a:r>
              <a:rPr lang="en-US" dirty="0">
                <a:solidFill>
                  <a:schemeClr val="bg1"/>
                </a:solidFill>
              </a:rPr>
              <a:t>Members do not know the medical terms or codes associated with the care they need. </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Preventive care is the most frequent care type members engage with; finding benefits and cost information for care like this is relatively easy. Members struggle to find information about other care types because they do not know the medical term or code.</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8" y="2256902"/>
            <a:ext cx="2802185" cy="3354765"/>
          </a:xfrm>
        </p:spPr>
        <p:txBody>
          <a:bodyPr/>
          <a:lstStyle/>
          <a:p>
            <a:r>
              <a:rPr lang="en-US" dirty="0"/>
              <a:t>03</a:t>
            </a:r>
          </a:p>
          <a:p>
            <a:r>
              <a:rPr lang="en-US" dirty="0">
                <a:solidFill>
                  <a:schemeClr val="bg1"/>
                </a:solidFill>
              </a:rPr>
              <a:t>Understanding technical information is critical for the success of other tasks.</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Ideally, the plan language is used, but when technical terms are required, descriptions need to be easy to access and understand. If members cannot understand the technical information, they cannot understand the benefit.</a:t>
            </a:r>
          </a:p>
        </p:txBody>
      </p:sp>
      <p:sp>
        <p:nvSpPr>
          <p:cNvPr id="5" name="Text Placeholder 7">
            <a:extLst>
              <a:ext uri="{FF2B5EF4-FFF2-40B4-BE49-F238E27FC236}">
                <a16:creationId xmlns:a16="http://schemas.microsoft.com/office/drawing/2014/main" id="{774D4D2D-0F29-C102-DBFA-7A50B4743D6B}"/>
              </a:ext>
            </a:extLst>
          </p:cNvPr>
          <p:cNvSpPr txBox="1">
            <a:spLocks/>
          </p:cNvSpPr>
          <p:nvPr/>
        </p:nvSpPr>
        <p:spPr>
          <a:xfrm>
            <a:off x="2758227" y="5885427"/>
            <a:ext cx="6942985" cy="738664"/>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chemeClr val="accent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400" dirty="0">
                <a:latin typeface="Haas Grot Disp 55 Roman" panose="020D0504030502050203" pitchFamily="34" charset="0"/>
              </a:rPr>
              <a:t>“</a:t>
            </a:r>
            <a:r>
              <a:rPr lang="en-US" sz="1400" dirty="0">
                <a:effectLst/>
                <a:latin typeface="Haas Grot Disp 55 Roman" panose="020D0504030502050203" pitchFamily="34" charset="0"/>
              </a:rPr>
              <a:t>My hope is that it would be clear and concise in terms of what is and what isn't covered... I'd like to be able to type something in and it say if it is covered... I have to read through line by line of long pages of documents, and that, for me, is frustrating.” </a:t>
            </a:r>
            <a:r>
              <a:rPr lang="en-US" sz="1400" dirty="0">
                <a:latin typeface="Haas Grot Disp 55 Roman" panose="020D0504030502050203" pitchFamily="34" charset="0"/>
              </a:rPr>
              <a:t>—Research P</a:t>
            </a:r>
            <a:r>
              <a:rPr lang="en-US" sz="1400" dirty="0">
                <a:effectLst/>
                <a:latin typeface="Haas Grot Disp 55 Roman" panose="020D0504030502050203" pitchFamily="34" charset="0"/>
              </a:rPr>
              <a:t>articipant</a:t>
            </a:r>
            <a:endParaRPr lang="en-US" sz="1400" dirty="0">
              <a:latin typeface="Haas Grot Disp 55 Roman" panose="020D0504030502050203" pitchFamily="34" charset="0"/>
            </a:endParaRPr>
          </a:p>
        </p:txBody>
      </p:sp>
    </p:spTree>
    <p:extLst>
      <p:ext uri="{BB962C8B-B14F-4D97-AF65-F5344CB8AC3E}">
        <p14:creationId xmlns:p14="http://schemas.microsoft.com/office/powerpoint/2010/main" val="339053848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32</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9783234" cy="1569660"/>
          </a:xfrm>
        </p:spPr>
        <p:txBody>
          <a:bodyPr/>
          <a:lstStyle/>
          <a:p>
            <a:r>
              <a:rPr lang="en-US" dirty="0"/>
              <a:t>How does BCBSMA stack up to key competitors?</a:t>
            </a:r>
          </a:p>
        </p:txBody>
      </p:sp>
      <p:sp>
        <p:nvSpPr>
          <p:cNvPr id="4" name="Text Placeholder 2">
            <a:extLst>
              <a:ext uri="{FF2B5EF4-FFF2-40B4-BE49-F238E27FC236}">
                <a16:creationId xmlns:a16="http://schemas.microsoft.com/office/drawing/2014/main" id="{685984B8-1546-D4AE-3B1D-7614B1A00CE3}"/>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Benefits Survey</a:t>
            </a:r>
          </a:p>
        </p:txBody>
      </p:sp>
    </p:spTree>
    <p:extLst>
      <p:ext uri="{BB962C8B-B14F-4D97-AF65-F5344CB8AC3E}">
        <p14:creationId xmlns:p14="http://schemas.microsoft.com/office/powerpoint/2010/main" val="349329004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graphicFrame>
        <p:nvGraphicFramePr>
          <p:cNvPr id="26" name="Chart 25">
            <a:extLst>
              <a:ext uri="{FF2B5EF4-FFF2-40B4-BE49-F238E27FC236}">
                <a16:creationId xmlns:a16="http://schemas.microsoft.com/office/drawing/2014/main" id="{ED43357D-69FC-6D44-DE6A-522F26FC815B}"/>
              </a:ext>
            </a:extLst>
          </p:cNvPr>
          <p:cNvGraphicFramePr/>
          <p:nvPr>
            <p:extLst>
              <p:ext uri="{D42A27DB-BD31-4B8C-83A1-F6EECF244321}">
                <p14:modId xmlns:p14="http://schemas.microsoft.com/office/powerpoint/2010/main" val="3232765297"/>
              </p:ext>
            </p:extLst>
          </p:nvPr>
        </p:nvGraphicFramePr>
        <p:xfrm>
          <a:off x="3692908" y="1755992"/>
          <a:ext cx="7594325" cy="4133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6A8DD1BF-C57F-C64C-E6EB-1CA09B09F0A1}"/>
              </a:ext>
            </a:extLst>
          </p:cNvPr>
          <p:cNvGraphicFramePr/>
          <p:nvPr>
            <p:extLst>
              <p:ext uri="{D42A27DB-BD31-4B8C-83A1-F6EECF244321}">
                <p14:modId xmlns:p14="http://schemas.microsoft.com/office/powerpoint/2010/main" val="2182245572"/>
              </p:ext>
            </p:extLst>
          </p:nvPr>
        </p:nvGraphicFramePr>
        <p:xfrm>
          <a:off x="3692911" y="1755992"/>
          <a:ext cx="7594325" cy="41337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55759C78-CCBC-C1C8-B491-AD31B50C1016}"/>
              </a:ext>
            </a:extLst>
          </p:cNvPr>
          <p:cNvGraphicFramePr/>
          <p:nvPr>
            <p:extLst>
              <p:ext uri="{D42A27DB-BD31-4B8C-83A1-F6EECF244321}">
                <p14:modId xmlns:p14="http://schemas.microsoft.com/office/powerpoint/2010/main" val="1566001053"/>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33</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2009" y="1118032"/>
            <a:ext cx="7568672" cy="584775"/>
          </a:xfrm>
        </p:spPr>
        <p:txBody>
          <a:bodyPr/>
          <a:lstStyle/>
          <a:p>
            <a:r>
              <a:rPr lang="en-US" dirty="0"/>
              <a:t>Focus on increasing satisfaction for B15</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BENEFITSMAXDIFF. Please select one statement that would be “most important” for you when checking your benefits through your health insurance provider. Base: Those in Benefits track , n=751 (comprising of BCBSMA n=226, Anthem n=251, United n=274)</a:t>
            </a:r>
          </a:p>
          <a:p>
            <a:pPr marL="0" indent="0" hangingPunct="1">
              <a:spcBef>
                <a:spcPts val="0"/>
              </a:spcBef>
              <a:buNone/>
            </a:pPr>
            <a:r>
              <a:rPr lang="en-US" sz="900" dirty="0"/>
              <a:t>BENEFITSSAT. How satisfied are you with your current ability to accomplish each task on &lt;insurer’s&gt; &lt;app or website&gt; today? </a:t>
            </a:r>
          </a:p>
          <a:p>
            <a:pPr marL="0" indent="0" hangingPunct="1">
              <a:spcBef>
                <a:spcPts val="0"/>
              </a:spcBef>
              <a:buNone/>
            </a:pPr>
            <a:r>
              <a:rPr lang="en-US" sz="900" dirty="0"/>
              <a:t>Base: Those in each Benefits track, by insurer (BCBSMA n=226, Anthem n=251, United n=274)</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pSp>
        <p:nvGrpSpPr>
          <p:cNvPr id="5" name="Group 4">
            <a:extLst>
              <a:ext uri="{FF2B5EF4-FFF2-40B4-BE49-F238E27FC236}">
                <a16:creationId xmlns:a16="http://schemas.microsoft.com/office/drawing/2014/main" id="{B69A2E67-A39A-10B7-272A-2810038D0BCB}"/>
              </a:ext>
            </a:extLst>
          </p:cNvPr>
          <p:cNvGrpSpPr/>
          <p:nvPr/>
        </p:nvGrpSpPr>
        <p:grpSpPr>
          <a:xfrm>
            <a:off x="126144" y="2147669"/>
            <a:ext cx="3334487" cy="2976456"/>
            <a:chOff x="6501872" y="1893755"/>
            <a:chExt cx="3334487" cy="2976456"/>
          </a:xfrm>
        </p:grpSpPr>
        <p:sp>
          <p:nvSpPr>
            <p:cNvPr id="8" name="Rectangle 7">
              <a:extLst>
                <a:ext uri="{FF2B5EF4-FFF2-40B4-BE49-F238E27FC236}">
                  <a16:creationId xmlns:a16="http://schemas.microsoft.com/office/drawing/2014/main" id="{1DB8CD07-A5E7-6930-D720-7CF1ECAF24B5}"/>
                </a:ext>
              </a:extLst>
            </p:cNvPr>
            <p:cNvSpPr/>
            <p:nvPr/>
          </p:nvSpPr>
          <p:spPr>
            <a:xfrm>
              <a:off x="6501872" y="1893755"/>
              <a:ext cx="3334487" cy="2976456"/>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Anthem         United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B15  Understand total cost associated with upcoming care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B06  Understand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B04  Find accurate cost info for procedures, treatments, and meds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B07  Understand coverage for a specific issue/care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B21  Understand how changes to coverage will impact annual usage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B01  Find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B20  Be informed when coverage changes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B08  Understand services covered based on age/circumstances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B02  Find relevant coverage for emergency/urgent care </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B03  Find coverage information for a specific issue/care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B05  Access expert support to understand coverage/costs</a:t>
              </a:r>
            </a:p>
            <a:p>
              <a:pPr defTabSz="1828800">
                <a:lnSpc>
                  <a:spcPct val="90000"/>
                </a:lnSpc>
                <a:spcBef>
                  <a:spcPts val="0"/>
                </a:spcBef>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B16  Understand total cost for new prescription medications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B10  Understand factors impacting coverage eligibility</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B11  Understand number of covered visits or products remaining</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B17  Understand cost differences between similar options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B09  Understand coverage differences for in- vs. out-of</a:t>
              </a:r>
              <a:r>
                <a:rPr lang="en-US" sz="850" dirty="0">
                  <a:solidFill>
                    <a:schemeClr val="bg1"/>
                  </a:solidFill>
                  <a:latin typeface="Haas Grot Disp 55 Roman" panose="020D0504030502050203" pitchFamily="34" charset="0"/>
                  <a:ea typeface="+mn-ea"/>
                  <a:cs typeface="+mn-cs"/>
                  <a:sym typeface="Haas Grot Disp 75 Bold"/>
                </a:rPr>
                <a:t>-</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network providers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B13  Access medications while awaiting approval</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B22  Be informed when the cost of my meds change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B18  Understand trade-offs for lower cost options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B19  Be aware of pharmacies that sell meds for a lower price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B12  Understand technical terms and language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B14  Be notified when prescription refills are available</a:t>
              </a:r>
            </a:p>
          </p:txBody>
        </p:sp>
        <p:sp>
          <p:nvSpPr>
            <p:cNvPr id="9" name="Oval 8">
              <a:extLst>
                <a:ext uri="{FF2B5EF4-FFF2-40B4-BE49-F238E27FC236}">
                  <a16:creationId xmlns:a16="http://schemas.microsoft.com/office/drawing/2014/main" id="{79D154F0-9CCA-1BBF-86A5-D56AC8F59560}"/>
                </a:ext>
              </a:extLst>
            </p:cNvPr>
            <p:cNvSpPr/>
            <p:nvPr/>
          </p:nvSpPr>
          <p:spPr>
            <a:xfrm>
              <a:off x="6565617" y="1975087"/>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7" name="Oval 16">
            <a:extLst>
              <a:ext uri="{FF2B5EF4-FFF2-40B4-BE49-F238E27FC236}">
                <a16:creationId xmlns:a16="http://schemas.microsoft.com/office/drawing/2014/main" id="{4C457803-08C5-DFEC-F56B-B7CEF25D4298}"/>
              </a:ext>
            </a:extLst>
          </p:cNvPr>
          <p:cNvSpPr/>
          <p:nvPr/>
        </p:nvSpPr>
        <p:spPr>
          <a:xfrm>
            <a:off x="1766763" y="2213783"/>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22" name="Oval 21">
            <a:extLst>
              <a:ext uri="{FF2B5EF4-FFF2-40B4-BE49-F238E27FC236}">
                <a16:creationId xmlns:a16="http://schemas.microsoft.com/office/drawing/2014/main" id="{27D859BE-EA2D-09C3-70F6-EF8E984FE7E1}"/>
              </a:ext>
            </a:extLst>
          </p:cNvPr>
          <p:cNvSpPr/>
          <p:nvPr/>
        </p:nvSpPr>
        <p:spPr>
          <a:xfrm>
            <a:off x="1034547" y="2229001"/>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42" name="Table 5">
            <a:extLst>
              <a:ext uri="{FF2B5EF4-FFF2-40B4-BE49-F238E27FC236}">
                <a16:creationId xmlns:a16="http://schemas.microsoft.com/office/drawing/2014/main" id="{12578007-B816-2955-9AE2-342135D1195C}"/>
              </a:ext>
            </a:extLst>
          </p:cNvPr>
          <p:cNvGraphicFramePr>
            <a:graphicFrameLocks noGrp="1"/>
          </p:cNvGraphicFramePr>
          <p:nvPr>
            <p:extLst>
              <p:ext uri="{D42A27DB-BD31-4B8C-83A1-F6EECF244321}">
                <p14:modId xmlns:p14="http://schemas.microsoft.com/office/powerpoint/2010/main" val="4185410291"/>
              </p:ext>
            </p:extLst>
          </p:nvPr>
        </p:nvGraphicFramePr>
        <p:xfrm>
          <a:off x="4399229"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BENEFITS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43" name="Rectangle 42">
            <a:extLst>
              <a:ext uri="{FF2B5EF4-FFF2-40B4-BE49-F238E27FC236}">
                <a16:creationId xmlns:a16="http://schemas.microsoft.com/office/drawing/2014/main" id="{EDAE3697-91C2-D700-6C90-3989D888049E}"/>
              </a:ext>
            </a:extLst>
          </p:cNvPr>
          <p:cNvSpPr/>
          <p:nvPr/>
        </p:nvSpPr>
        <p:spPr>
          <a:xfrm>
            <a:off x="9335386" y="-5473"/>
            <a:ext cx="2676560" cy="161230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For members, understanding total costs associated with care is the most important Benefits CSO, yet satisfaction is just at or above average for each insurance provider. BCBSMA falls behind competitors for nearly every CSO.</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120874809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34</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7911467" y="6206869"/>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a:t>
            </a:r>
            <a:endParaRPr lang="en-US" sz="900" dirty="0">
              <a:highlight>
                <a:srgbClr val="FFFF00"/>
              </a:highlight>
            </a:endParaRP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178434" y="6565509"/>
            <a:ext cx="10049293"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BENEFITSSAT. How satisfied are you with your current ability to accomplish each task on &lt;insurer’s&gt; &lt;app or website&gt; today? Base: Those in Benefits track BCBSMA n=226, Anthem n=251, United n=274</a:t>
            </a:r>
            <a:endParaRPr lang="en-US" sz="900" dirty="0">
              <a:highlight>
                <a:srgbClr val="FFFF00"/>
              </a:highlight>
            </a:endParaRPr>
          </a:p>
        </p:txBody>
      </p:sp>
      <p:graphicFrame>
        <p:nvGraphicFramePr>
          <p:cNvPr id="6" name="Table 5">
            <a:extLst>
              <a:ext uri="{FF2B5EF4-FFF2-40B4-BE49-F238E27FC236}">
                <a16:creationId xmlns:a16="http://schemas.microsoft.com/office/drawing/2014/main" id="{727CF7B9-26BB-A57E-6E06-F5CB3C0F11A2}"/>
              </a:ext>
            </a:extLst>
          </p:cNvPr>
          <p:cNvGraphicFramePr>
            <a:graphicFrameLocks noGrp="1"/>
          </p:cNvGraphicFramePr>
          <p:nvPr>
            <p:extLst>
              <p:ext uri="{D42A27DB-BD31-4B8C-83A1-F6EECF244321}">
                <p14:modId xmlns:p14="http://schemas.microsoft.com/office/powerpoint/2010/main" val="661663929"/>
              </p:ext>
            </p:extLst>
          </p:nvPr>
        </p:nvGraphicFramePr>
        <p:xfrm>
          <a:off x="4321440" y="2113969"/>
          <a:ext cx="7608284" cy="4117471"/>
        </p:xfrm>
        <a:graphic>
          <a:graphicData uri="http://schemas.openxmlformats.org/drawingml/2006/table">
            <a:tbl>
              <a:tblPr/>
              <a:tblGrid>
                <a:gridCol w="3673383">
                  <a:extLst>
                    <a:ext uri="{9D8B030D-6E8A-4147-A177-3AD203B41FA5}">
                      <a16:colId xmlns:a16="http://schemas.microsoft.com/office/drawing/2014/main" val="3354093784"/>
                    </a:ext>
                  </a:extLst>
                </a:gridCol>
                <a:gridCol w="961562">
                  <a:extLst>
                    <a:ext uri="{9D8B030D-6E8A-4147-A177-3AD203B41FA5}">
                      <a16:colId xmlns:a16="http://schemas.microsoft.com/office/drawing/2014/main" val="649765868"/>
                    </a:ext>
                  </a:extLst>
                </a:gridCol>
                <a:gridCol w="961562">
                  <a:extLst>
                    <a:ext uri="{9D8B030D-6E8A-4147-A177-3AD203B41FA5}">
                      <a16:colId xmlns:a16="http://schemas.microsoft.com/office/drawing/2014/main" val="1522344036"/>
                    </a:ext>
                  </a:extLst>
                </a:gridCol>
                <a:gridCol w="961562">
                  <a:extLst>
                    <a:ext uri="{9D8B030D-6E8A-4147-A177-3AD203B41FA5}">
                      <a16:colId xmlns:a16="http://schemas.microsoft.com/office/drawing/2014/main" val="677911874"/>
                    </a:ext>
                  </a:extLst>
                </a:gridCol>
                <a:gridCol w="1050215">
                  <a:extLst>
                    <a:ext uri="{9D8B030D-6E8A-4147-A177-3AD203B41FA5}">
                      <a16:colId xmlns:a16="http://schemas.microsoft.com/office/drawing/2014/main" val="1474790577"/>
                    </a:ext>
                  </a:extLst>
                </a:gridCol>
              </a:tblGrid>
              <a:tr h="257756">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35821879"/>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plan overview info (deductibles, etc.)</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81%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7D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592CA"/>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592CA"/>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36859874"/>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coverage for a specific issue/care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79%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B5DC"/>
                    </a:solid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BC3E3"/>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CBE7"/>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15606574"/>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Find plan overview info (deductibles, etc.)</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1BCDF"/>
                    </a:solidFill>
                  </a:tcPr>
                </a:tc>
                <a:tc>
                  <a:txBody>
                    <a:bodyPr/>
                    <a:lstStyle/>
                    <a:p>
                      <a:pPr algn="ctr" fontAlgn="b"/>
                      <a:r>
                        <a:rPr lang="en-US" sz="1000" b="0" i="0" u="none" strike="noStrike">
                          <a:solidFill>
                            <a:srgbClr val="000000"/>
                          </a:solidFill>
                          <a:effectLst/>
                          <a:latin typeface="Haas Grot Disp 55 Roman" panose="020D0504030502050203" pitchFamily="34" charset="0"/>
                        </a:rPr>
                        <a:t>85%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000" b="0" i="0" u="none" strike="noStrike">
                          <a:solidFill>
                            <a:srgbClr val="000000"/>
                          </a:solidFill>
                          <a:effectLst/>
                          <a:latin typeface="Haas Grot Disp 55 Roman" panose="020D0504030502050203" pitchFamily="34" charset="0"/>
                        </a:rPr>
                        <a:t>82%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A0D1"/>
                    </a:solidFill>
                  </a:tcPr>
                </a:tc>
                <a:tc>
                  <a:txBody>
                    <a:bodyPr/>
                    <a:lstStyle/>
                    <a:p>
                      <a:pPr algn="ctr" fontAlgn="b"/>
                      <a:r>
                        <a:rPr lang="en-US" sz="1000" b="0" i="0" u="none" strike="noStrike">
                          <a:solidFill>
                            <a:srgbClr val="000000"/>
                          </a:solidFill>
                          <a:effectLst/>
                          <a:latin typeface="Haas Grot Disp 55 Roman" panose="020D0504030502050203" pitchFamily="34" charset="0"/>
                        </a:rPr>
                        <a:t>#6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36659441"/>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Access expert support to understand coverage/costs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CBE7"/>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#11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17186586"/>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coverage differences for in vs. out of network providers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5FC"/>
                    </a:solidFill>
                  </a:tcPr>
                </a:tc>
                <a:tc>
                  <a:txBody>
                    <a:bodyPr/>
                    <a:lstStyle/>
                    <a:p>
                      <a:pPr algn="ctr" fontAlgn="b"/>
                      <a:r>
                        <a:rPr lang="en-US" sz="1000" b="0" i="0" u="none" strike="noStrike">
                          <a:solidFill>
                            <a:srgbClr val="000000"/>
                          </a:solidFill>
                          <a:effectLst/>
                          <a:latin typeface="Haas Grot Disp 55 Roman" panose="020D0504030502050203" pitchFamily="34" charset="0"/>
                        </a:rPr>
                        <a:t>81%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7D5"/>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000" b="0" i="0" u="none" strike="noStrike">
                          <a:solidFill>
                            <a:srgbClr val="000000"/>
                          </a:solidFill>
                          <a:effectLst/>
                          <a:latin typeface="Haas Grot Disp 55 Roman" panose="020D0504030502050203" pitchFamily="34" charset="0"/>
                        </a:rPr>
                        <a:t>#16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79114735"/>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Find accurate cost info for procedures, treatments, and meds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EEF8"/>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000" b="0" i="0" u="none" strike="noStrike">
                          <a:solidFill>
                            <a:srgbClr val="000000"/>
                          </a:solidFill>
                          <a:effectLst/>
                          <a:latin typeface="Haas Grot Disp 55 Roman" panose="020D0504030502050203" pitchFamily="34" charset="0"/>
                        </a:rPr>
                        <a:t>#3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32512847"/>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Be notified when prescription refills are available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AED"/>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3098748"/>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total cost associated with upcoming care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5FC"/>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26422241"/>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Find coverage information for a specific issue/care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0F3"/>
                    </a:solid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EEF8"/>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59081709"/>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Understand services covered based on age/circumstances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0F3"/>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D2EA"/>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000" b="0" i="0" u="none" strike="noStrike">
                          <a:solidFill>
                            <a:srgbClr val="000000"/>
                          </a:solidFill>
                          <a:effectLst/>
                          <a:latin typeface="Haas Grot Disp 55 Roman" panose="020D0504030502050203" pitchFamily="34" charset="0"/>
                        </a:rPr>
                        <a:t>#8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57908252"/>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Be informed when coverage changes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0F3"/>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D2EA"/>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36216381"/>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Find relevant coverage for emergency/urgent care </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AED"/>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89923628"/>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how changes to coverage will impact annual usage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4E7"/>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5F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11193000"/>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Understand number of covered visits or products remaining</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4E7"/>
                    </a:solid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4E7"/>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33729298"/>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total cost for new prescription medications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CBE7"/>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69841887"/>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factors impacting coverage eligibility</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D5"/>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99298247"/>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technical terms and language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CCF"/>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0F3"/>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55856319"/>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Access medications while awaiting approval</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5B7"/>
                    </a:solidFill>
                  </a:tcPr>
                </a:tc>
                <a:tc>
                  <a:txBody>
                    <a:bodyPr/>
                    <a:lstStyle/>
                    <a:p>
                      <a:pPr algn="ctr" fontAlgn="b"/>
                      <a:r>
                        <a:rPr lang="en-US" sz="1000" b="0" i="0" u="none" strike="noStrike">
                          <a:solidFill>
                            <a:srgbClr val="000000"/>
                          </a:solidFill>
                          <a:effectLst/>
                          <a:latin typeface="Haas Grot Disp 55 Roman" panose="020D0504030502050203" pitchFamily="34" charset="0"/>
                        </a:rPr>
                        <a:t>62%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D5"/>
                    </a:solidFill>
                  </a:tcPr>
                </a:tc>
                <a:tc>
                  <a:txBody>
                    <a:bodyPr/>
                    <a:lstStyle/>
                    <a:p>
                      <a:pPr algn="ctr" fontAlgn="b"/>
                      <a:r>
                        <a:rPr lang="en-US" sz="1000" b="0" i="0" u="none" strike="noStrike">
                          <a:solidFill>
                            <a:srgbClr val="000000"/>
                          </a:solidFill>
                          <a:effectLst/>
                          <a:latin typeface="Haas Grot Disp 55 Roman" panose="020D0504030502050203" pitchFamily="34" charset="0"/>
                        </a:rPr>
                        <a:t>56%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84040079"/>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Be informed when the cost of my meds change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9AC"/>
                    </a:solidFill>
                  </a:tcPr>
                </a:tc>
                <a:tc>
                  <a:txBody>
                    <a:bodyPr/>
                    <a:lstStyle/>
                    <a:p>
                      <a:pPr algn="ctr" fontAlgn="b"/>
                      <a:r>
                        <a:rPr lang="en-US" sz="1000" b="0" i="0" u="none" strike="noStrike">
                          <a:solidFill>
                            <a:srgbClr val="000000"/>
                          </a:solidFill>
                          <a:effectLst/>
                          <a:latin typeface="Haas Grot Disp 55 Roman" panose="020D0504030502050203" pitchFamily="34" charset="0"/>
                        </a:rPr>
                        <a:t>53%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DA0"/>
                    </a:solid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BBD"/>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99164034"/>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cost differences between similar options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3A6"/>
                    </a:solidFill>
                  </a:tcPr>
                </a:tc>
                <a:tc>
                  <a:txBody>
                    <a:bodyPr/>
                    <a:lstStyle/>
                    <a:p>
                      <a:pPr algn="ctr" fontAlgn="b"/>
                      <a:r>
                        <a:rPr lang="en-US" sz="1000" b="0" i="0" u="none" strike="noStrike">
                          <a:solidFill>
                            <a:srgbClr val="000000"/>
                          </a:solidFill>
                          <a:effectLst/>
                          <a:latin typeface="Haas Grot Disp 55 Roman" panose="020D0504030502050203" pitchFamily="34" charset="0"/>
                        </a:rPr>
                        <a:t>64%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EE1"/>
                    </a:solid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5B7"/>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83000109"/>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trade-offs for lower cost options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89A"/>
                    </a:solidFill>
                  </a:tcPr>
                </a:tc>
                <a:tc>
                  <a:txBody>
                    <a:bodyPr/>
                    <a:lstStyle/>
                    <a:p>
                      <a:pPr algn="ctr" fontAlgn="b"/>
                      <a:r>
                        <a:rPr lang="en-US" sz="1000" b="0" i="0" u="none" strike="noStrike">
                          <a:solidFill>
                            <a:srgbClr val="000000"/>
                          </a:solidFill>
                          <a:effectLst/>
                          <a:latin typeface="Haas Grot Disp 55 Roman" panose="020D0504030502050203" pitchFamily="34" charset="0"/>
                        </a:rPr>
                        <a:t>60%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7C9"/>
                    </a:solidFill>
                  </a:tcPr>
                </a:tc>
                <a:tc>
                  <a:txBody>
                    <a:bodyPr/>
                    <a:lstStyle/>
                    <a:p>
                      <a:pPr algn="ctr" fontAlgn="b"/>
                      <a:r>
                        <a:rPr lang="en-US" sz="1000" b="0" i="0" u="none" strike="noStrike">
                          <a:solidFill>
                            <a:srgbClr val="000000"/>
                          </a:solidFill>
                          <a:effectLst/>
                          <a:latin typeface="Haas Grot Disp 55 Roman" panose="020D0504030502050203" pitchFamily="34" charset="0"/>
                        </a:rPr>
                        <a:t>54%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3A6"/>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68195981"/>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Be aware of pharmacies that sell meds for a lower price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Haas Grot Disp 55 Roman" panose="020D0504030502050203" pitchFamily="34" charset="0"/>
                        </a:rPr>
                        <a:t>51%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29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49%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688"/>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02320381"/>
                  </a:ext>
                </a:extLst>
              </a:tr>
            </a:tbl>
          </a:graphicData>
        </a:graphic>
      </p:graphicFrame>
      <p:graphicFrame>
        <p:nvGraphicFramePr>
          <p:cNvPr id="8" name="Table 5">
            <a:extLst>
              <a:ext uri="{FF2B5EF4-FFF2-40B4-BE49-F238E27FC236}">
                <a16:creationId xmlns:a16="http://schemas.microsoft.com/office/drawing/2014/main" id="{1AEE16F8-AB4E-7B3A-BEDF-222EE3C5A797}"/>
              </a:ext>
            </a:extLst>
          </p:cNvPr>
          <p:cNvGraphicFramePr>
            <a:graphicFrameLocks noGrp="1"/>
          </p:cNvGraphicFramePr>
          <p:nvPr>
            <p:extLst>
              <p:ext uri="{D42A27DB-BD31-4B8C-83A1-F6EECF244321}">
                <p14:modId xmlns:p14="http://schemas.microsoft.com/office/powerpoint/2010/main" val="1361471045"/>
              </p:ext>
            </p:extLst>
          </p:nvPr>
        </p:nvGraphicFramePr>
        <p:xfrm>
          <a:off x="7650339" y="1619482"/>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BENEFITS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(CHANNEL AGNOSTIC)</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9" name="Rectangle 8">
            <a:extLst>
              <a:ext uri="{FF2B5EF4-FFF2-40B4-BE49-F238E27FC236}">
                <a16:creationId xmlns:a16="http://schemas.microsoft.com/office/drawing/2014/main" id="{E8AC0CCA-16A8-301F-F7A4-9D03BA43CC10}"/>
              </a:ext>
            </a:extLst>
          </p:cNvPr>
          <p:cNvSpPr/>
          <p:nvPr/>
        </p:nvSpPr>
        <p:spPr>
          <a:xfrm>
            <a:off x="0" y="2062569"/>
            <a:ext cx="4321440" cy="2674733"/>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United and Anthem are again consistently outperforming BCBSMA across CSOs in the Benefits process.</a:t>
            </a:r>
          </a:p>
          <a:p>
            <a:pPr marL="0" marR="0" indent="0" defTabSz="1828800" rtl="0" fontAlgn="auto" latinLnBrk="0" hangingPunct="0">
              <a:lnSpc>
                <a:spcPct val="90000"/>
              </a:lnSpc>
              <a:spcBef>
                <a:spcPts val="0"/>
              </a:spcBef>
              <a:spcAft>
                <a:spcPts val="0"/>
              </a:spcAft>
              <a:buClrTx/>
              <a:buSzTx/>
              <a:buFontTx/>
              <a:buNone/>
              <a:tabLst/>
            </a:pPr>
            <a:endParaRPr lang="en-US" sz="10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 is performin</a:t>
            </a:r>
            <a:r>
              <a:rPr lang="en-US" sz="1400" dirty="0">
                <a:solidFill>
                  <a:schemeClr val="tx1"/>
                </a:solidFill>
                <a:latin typeface="Haas Grot Disp 55 Roman" panose="020D0504030502050203" pitchFamily="34" charset="0"/>
                <a:ea typeface="+mn-ea"/>
                <a:cs typeface="+mn-cs"/>
                <a:sym typeface="Haas Grot Disp 75 Bold"/>
              </a:rPr>
              <a:t>g strongest in members’ understanding their plan overview information, coverage for a specific issue or care, and being able to navigate to plan overview information.  </a:t>
            </a:r>
          </a:p>
          <a:p>
            <a:pPr marL="0" marR="0" indent="0" defTabSz="1828800" rtl="0" fontAlgn="auto" latinLnBrk="0" hangingPunct="0">
              <a:lnSpc>
                <a:spcPct val="90000"/>
              </a:lnSpc>
              <a:spcBef>
                <a:spcPts val="0"/>
              </a:spcBef>
              <a:spcAft>
                <a:spcPts val="0"/>
              </a:spcAft>
              <a:buClrTx/>
              <a:buSzTx/>
              <a:buFontTx/>
              <a:buNone/>
              <a:tabLst/>
            </a:pPr>
            <a:endParaRPr kumimoji="0" lang="en-US" sz="9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Satisfaction for BCBSMA drops off when members evaluated being aware of alternative options, including understanding costs differences between similar options, understanding trade-offs for lower cost options, and being aware of pharmacies that sell meds for lower prices.</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10" name="Text Placeholder 3">
            <a:extLst>
              <a:ext uri="{FF2B5EF4-FFF2-40B4-BE49-F238E27FC236}">
                <a16:creationId xmlns:a16="http://schemas.microsoft.com/office/drawing/2014/main" id="{694B18BB-9A18-8C0F-D741-3859096EE3D9}"/>
              </a:ext>
            </a:extLst>
          </p:cNvPr>
          <p:cNvSpPr txBox="1">
            <a:spLocks/>
          </p:cNvSpPr>
          <p:nvPr/>
        </p:nvSpPr>
        <p:spPr>
          <a:xfrm>
            <a:off x="1018115" y="961959"/>
            <a:ext cx="10433150"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United and Anthem provide better Benefits experiences across CSOs than BCBSMA</a:t>
            </a:r>
          </a:p>
        </p:txBody>
      </p:sp>
      <p:sp>
        <p:nvSpPr>
          <p:cNvPr id="4" name="TextBox 3">
            <a:extLst>
              <a:ext uri="{FF2B5EF4-FFF2-40B4-BE49-F238E27FC236}">
                <a16:creationId xmlns:a16="http://schemas.microsoft.com/office/drawing/2014/main" id="{64077405-BBF3-0158-4913-8249806C571B}"/>
              </a:ext>
            </a:extLst>
          </p:cNvPr>
          <p:cNvSpPr txBox="1"/>
          <p:nvPr/>
        </p:nvSpPr>
        <p:spPr>
          <a:xfrm>
            <a:off x="8609109" y="486578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0B744D2D-4C5B-A913-4F2F-AC387377EF17}"/>
              </a:ext>
            </a:extLst>
          </p:cNvPr>
          <p:cNvSpPr txBox="1"/>
          <p:nvPr/>
        </p:nvSpPr>
        <p:spPr>
          <a:xfrm>
            <a:off x="8609109" y="318443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6855B077-C273-67F7-6D64-991E3AC86E42}"/>
              </a:ext>
            </a:extLst>
          </p:cNvPr>
          <p:cNvSpPr txBox="1"/>
          <p:nvPr/>
        </p:nvSpPr>
        <p:spPr>
          <a:xfrm>
            <a:off x="8609109" y="455603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2A2F445E-BA81-B6A3-2E6B-7C66852F2133}"/>
              </a:ext>
            </a:extLst>
          </p:cNvPr>
          <p:cNvSpPr txBox="1"/>
          <p:nvPr/>
        </p:nvSpPr>
        <p:spPr>
          <a:xfrm>
            <a:off x="8609109" y="574665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9" name="TextBox 18">
            <a:extLst>
              <a:ext uri="{FF2B5EF4-FFF2-40B4-BE49-F238E27FC236}">
                <a16:creationId xmlns:a16="http://schemas.microsoft.com/office/drawing/2014/main" id="{66235F84-0228-6B40-B927-83C92240FFA1}"/>
              </a:ext>
            </a:extLst>
          </p:cNvPr>
          <p:cNvSpPr txBox="1"/>
          <p:nvPr/>
        </p:nvSpPr>
        <p:spPr>
          <a:xfrm>
            <a:off x="1254635" y="6416868"/>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5" name="Rectangle 4">
            <a:extLst>
              <a:ext uri="{FF2B5EF4-FFF2-40B4-BE49-F238E27FC236}">
                <a16:creationId xmlns:a16="http://schemas.microsoft.com/office/drawing/2014/main" id="{27E4118C-349C-00DA-8881-0D356360896B}"/>
              </a:ext>
            </a:extLst>
          </p:cNvPr>
          <p:cNvSpPr/>
          <p:nvPr/>
        </p:nvSpPr>
        <p:spPr>
          <a:xfrm>
            <a:off x="0" y="4810124"/>
            <a:ext cx="4321440" cy="1530163"/>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benefits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access medications while awaiting approval </a:t>
            </a:r>
            <a:r>
              <a:rPr lang="en-US" sz="1050" dirty="0">
                <a:solidFill>
                  <a:schemeClr val="tx1"/>
                </a:solidFill>
                <a:latin typeface="Haas Grot Disp 55 Roman" panose="020D0504030502050203" pitchFamily="34" charset="0"/>
                <a:ea typeface="+mn-ea"/>
                <a:cs typeface="+mn-cs"/>
                <a:sym typeface="Haas Grot Disp 75 Bold"/>
              </a:rPr>
              <a:t>(69% vs. 47% ages 55-64 and 43%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understand cost differences between similar options </a:t>
            </a:r>
            <a:r>
              <a:rPr lang="en-US" sz="1050" dirty="0">
                <a:solidFill>
                  <a:schemeClr val="tx1"/>
                </a:solidFill>
                <a:latin typeface="Haas Grot Disp 55 Roman" panose="020D0504030502050203" pitchFamily="34" charset="0"/>
                <a:ea typeface="+mn-ea"/>
                <a:cs typeface="+mn-cs"/>
                <a:sym typeface="Haas Grot Disp 75 Bold"/>
              </a:rPr>
              <a:t>(71% vs. 47% ages 55-64 and 35%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be aware of pharmacies that sell meds for a lower price </a:t>
            </a:r>
            <a:r>
              <a:rPr lang="en-US" sz="1050" dirty="0">
                <a:solidFill>
                  <a:schemeClr val="tx1"/>
                </a:solidFill>
                <a:latin typeface="Haas Grot Disp 55 Roman" panose="020D0504030502050203" pitchFamily="34" charset="0"/>
                <a:ea typeface="+mn-ea"/>
                <a:cs typeface="+mn-cs"/>
                <a:sym typeface="Haas Grot Disp 75 Bold"/>
              </a:rPr>
              <a:t>(60% vs. 39% ages 45-54, 34% ages 55-64, and 30% ages 65+)</a:t>
            </a:r>
          </a:p>
          <a:p>
            <a:pPr marR="0" defTabSz="1828800" rtl="0" fontAlgn="auto" latinLnBrk="0" hangingPunct="0">
              <a:lnSpc>
                <a:spcPct val="90000"/>
              </a:lnSpc>
              <a:spcBef>
                <a:spcPts val="0"/>
              </a:spcBef>
              <a:spcAft>
                <a:spcPts val="0"/>
              </a:spcAft>
              <a:buClrTx/>
              <a:buSzTx/>
              <a:tabLst/>
            </a:pPr>
            <a:endParaRPr lang="en-US" sz="1050" dirty="0">
              <a:solidFill>
                <a:schemeClr val="tx1"/>
              </a:solidFill>
              <a:latin typeface="Haas Grot Disp 55 Roman" panose="020D0504030502050203" pitchFamily="34" charset="0"/>
              <a:ea typeface="+mn-ea"/>
              <a:cs typeface="+mn-cs"/>
              <a:sym typeface="Haas Grot Disp 75 Bold"/>
            </a:endParaRPr>
          </a:p>
          <a:p>
            <a:pPr marR="0" defTabSz="1828800" rtl="0" fontAlgn="auto" latinLnBrk="0" hangingPunct="0">
              <a:lnSpc>
                <a:spcPct val="90000"/>
              </a:lnSpc>
              <a:spcBef>
                <a:spcPts val="0"/>
              </a:spcBef>
              <a:spcAft>
                <a:spcPts val="0"/>
              </a:spcAft>
              <a:buClrTx/>
              <a:buSzTx/>
              <a:tabLst/>
            </a:pPr>
            <a:r>
              <a:rPr lang="en-US" sz="1050" dirty="0">
                <a:solidFill>
                  <a:schemeClr val="tx1"/>
                </a:solidFill>
                <a:latin typeface="Haas Grot Disp 55 Roman" panose="020D0504030502050203" pitchFamily="34" charset="0"/>
                <a:ea typeface="+mn-ea"/>
                <a:cs typeface="+mn-cs"/>
                <a:sym typeface="Haas Grot Disp 75 Bold"/>
              </a:rPr>
              <a:t>The age group 34-44 had significantly lower satisfaction than other ages groups for 13/22 BCBSMA benefits CSOs.</a:t>
            </a:r>
          </a:p>
        </p:txBody>
      </p:sp>
    </p:spTree>
    <p:extLst>
      <p:ext uri="{BB962C8B-B14F-4D97-AF65-F5344CB8AC3E}">
        <p14:creationId xmlns:p14="http://schemas.microsoft.com/office/powerpoint/2010/main" val="250151761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35</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high-value areas to prioritize for CX improvements?</a:t>
            </a:r>
          </a:p>
        </p:txBody>
      </p:sp>
      <p:sp>
        <p:nvSpPr>
          <p:cNvPr id="4" name="Text Placeholder 2">
            <a:extLst>
              <a:ext uri="{FF2B5EF4-FFF2-40B4-BE49-F238E27FC236}">
                <a16:creationId xmlns:a16="http://schemas.microsoft.com/office/drawing/2014/main" id="{6D64E0E2-3BB3-AA53-AAC7-15978B5BB966}"/>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Benefits Survey</a:t>
            </a:r>
          </a:p>
        </p:txBody>
      </p:sp>
    </p:spTree>
    <p:extLst>
      <p:ext uri="{BB962C8B-B14F-4D97-AF65-F5344CB8AC3E}">
        <p14:creationId xmlns:p14="http://schemas.microsoft.com/office/powerpoint/2010/main" val="183886531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36</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Recommendations</a:t>
            </a:r>
          </a:p>
        </p:txBody>
      </p:sp>
      <p:sp>
        <p:nvSpPr>
          <p:cNvPr id="8" name="Text Placeholder 4">
            <a:extLst>
              <a:ext uri="{FF2B5EF4-FFF2-40B4-BE49-F238E27FC236}">
                <a16:creationId xmlns:a16="http://schemas.microsoft.com/office/drawing/2014/main" id="{B708ED06-9595-5D40-C239-4637A3A8B5D8}"/>
              </a:ext>
            </a:extLst>
          </p:cNvPr>
          <p:cNvSpPr txBox="1">
            <a:spLocks/>
          </p:cNvSpPr>
          <p:nvPr/>
        </p:nvSpPr>
        <p:spPr>
          <a:xfrm>
            <a:off x="1018116" y="2445602"/>
            <a:ext cx="4540888" cy="3057247"/>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01</a:t>
            </a:r>
          </a:p>
          <a:p>
            <a:pPr hangingPunct="1"/>
            <a:r>
              <a:rPr lang="en-US" b="0" dirty="0">
                <a:sym typeface="Haas Grot Disp 75 Bold"/>
              </a:rPr>
              <a:t>Focus on solutions that improve the experience for top CSOs:</a:t>
            </a:r>
          </a:p>
          <a:p>
            <a:pPr hangingPunct="1"/>
            <a:endParaRPr lang="en-US" sz="1600" b="0" dirty="0">
              <a:latin typeface="Haas Grot Disp 55 Roman" panose="020D0504030502050203" pitchFamily="34" charset="0"/>
              <a:ea typeface="+mn-ea"/>
              <a:cs typeface="+mn-cs"/>
              <a:sym typeface="Haas Grot Disp 75 Bold"/>
            </a:endParaRP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B15^ - Understand total cost associated with upcoming care</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B04 - Find </a:t>
            </a:r>
            <a:r>
              <a:rPr lang="en-US" sz="1400" b="0" dirty="0">
                <a:latin typeface="Haas Grot Disp 55 Roman" panose="020D0504030502050203" pitchFamily="34" charset="77"/>
                <a:ea typeface="+mn-ea"/>
                <a:cs typeface="+mn-cs"/>
                <a:sym typeface="Haas Grot Disp 75 Bold"/>
              </a:rPr>
              <a:t>accurate cost info for procedures</a:t>
            </a:r>
            <a:r>
              <a:rPr lang="en-US" sz="1400" b="0" dirty="0">
                <a:latin typeface="Haas Grot Disp 55 Roman" panose="020D0504030502050203" pitchFamily="34" charset="0"/>
                <a:ea typeface="+mn-ea"/>
                <a:cs typeface="+mn-cs"/>
                <a:sym typeface="Haas Grot Disp 75 Bold"/>
              </a:rPr>
              <a:t>, treatments, and meds</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B21 - Understand how changes to coverage will impact annual usage</a:t>
            </a:r>
          </a:p>
          <a:p>
            <a:pPr marL="285750" indent="-285750" hangingPunct="1">
              <a:spcBef>
                <a:spcPts val="200"/>
              </a:spcBef>
              <a:buFont typeface="Arial" panose="020B0604020202020204" pitchFamily="34" charset="0"/>
              <a:buChar char="•"/>
            </a:pPr>
            <a:endParaRPr lang="en-US" sz="1400" b="0" dirty="0">
              <a:latin typeface="Haas Grot Disp 55 Roman" panose="020D0504030502050203" pitchFamily="34" charset="0"/>
              <a:ea typeface="+mn-ea"/>
              <a:cs typeface="+mn-cs"/>
              <a:sym typeface="Haas Grot Disp 75 Bold"/>
            </a:endParaRPr>
          </a:p>
        </p:txBody>
      </p:sp>
      <p:sp>
        <p:nvSpPr>
          <p:cNvPr id="9" name="Text Placeholder 4">
            <a:extLst>
              <a:ext uri="{FF2B5EF4-FFF2-40B4-BE49-F238E27FC236}">
                <a16:creationId xmlns:a16="http://schemas.microsoft.com/office/drawing/2014/main" id="{976457DE-9C56-8DC2-1E97-C0A667142698}"/>
              </a:ext>
            </a:extLst>
          </p:cNvPr>
          <p:cNvSpPr txBox="1">
            <a:spLocks/>
          </p:cNvSpPr>
          <p:nvPr/>
        </p:nvSpPr>
        <p:spPr>
          <a:xfrm>
            <a:off x="6090708" y="2445602"/>
            <a:ext cx="5316009" cy="2462213"/>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02</a:t>
            </a:r>
          </a:p>
          <a:p>
            <a:pPr hangingPunct="1"/>
            <a:r>
              <a:rPr lang="en-US" b="0" dirty="0">
                <a:sym typeface="Haas Grot Disp 75 Bold"/>
              </a:rPr>
              <a:t>Prioritize helping members find coverage information for a specific issue/care.</a:t>
            </a:r>
          </a:p>
          <a:p>
            <a:pPr hangingPunct="1">
              <a:spcBef>
                <a:spcPts val="600"/>
              </a:spcBef>
            </a:pPr>
            <a:r>
              <a:rPr lang="en-US" sz="1400" b="0" dirty="0">
                <a:latin typeface="Haas Grot Disp 55 Roman" panose="020D0504030502050203" pitchFamily="34" charset="77"/>
                <a:ea typeface="+mn-ea"/>
                <a:cs typeface="+mn-cs"/>
                <a:sym typeface="Haas Grot Disp 75 Bold"/>
              </a:rPr>
              <a:t>Prior qualitative research revealed that B03 – Find coverage information for a specific issue/care is an enabling CSO at the core of several issues in benefits. It is not clear for members which benefit applies to the care they need</a:t>
            </a:r>
            <a:r>
              <a:rPr lang="en-US" sz="1400" b="0">
                <a:latin typeface="Haas Grot Disp 55 Roman" panose="020D0504030502050203" pitchFamily="34" charset="77"/>
                <a:ea typeface="+mn-ea"/>
                <a:cs typeface="+mn-cs"/>
                <a:sym typeface="Haas Grot Disp 75 Bold"/>
              </a:rPr>
              <a:t>. </a:t>
            </a:r>
            <a:endParaRPr lang="en-US" sz="1600" dirty="0">
              <a:latin typeface="Haas Grot Disp 55 Roman" panose="020D0504030502050203" pitchFamily="34" charset="0"/>
              <a:ea typeface="+mn-ea"/>
              <a:cs typeface="+mn-cs"/>
              <a:sym typeface="Haas Grot Disp 75 Bold"/>
            </a:endParaRPr>
          </a:p>
          <a:p>
            <a:pPr hangingPunct="1">
              <a:spcBef>
                <a:spcPts val="600"/>
              </a:spcBef>
            </a:pPr>
            <a:endParaRPr lang="en-US" sz="1600" dirty="0">
              <a:latin typeface="Haas Grot Disp 55 Roman" panose="020D0504030502050203" pitchFamily="34" charset="0"/>
              <a:ea typeface="+mn-ea"/>
              <a:cs typeface="+mn-cs"/>
              <a:sym typeface="Haas Grot Disp 75 Bold"/>
            </a:endParaRPr>
          </a:p>
        </p:txBody>
      </p:sp>
      <p:sp>
        <p:nvSpPr>
          <p:cNvPr id="5" name="Text Placeholder 8">
            <a:extLst>
              <a:ext uri="{FF2B5EF4-FFF2-40B4-BE49-F238E27FC236}">
                <a16:creationId xmlns:a16="http://schemas.microsoft.com/office/drawing/2014/main" id="{1DC3AEA4-9DB1-6671-335A-463EA6FF4009}"/>
              </a:ext>
            </a:extLst>
          </p:cNvPr>
          <p:cNvSpPr txBox="1">
            <a:spLocks/>
          </p:cNvSpPr>
          <p:nvPr/>
        </p:nvSpPr>
        <p:spPr>
          <a:xfrm>
            <a:off x="903769" y="6393369"/>
            <a:ext cx="419826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also appears as a key driver of NPS (see key drivers' analysis in appendix)</a:t>
            </a:r>
          </a:p>
        </p:txBody>
      </p:sp>
    </p:spTree>
    <p:extLst>
      <p:ext uri="{BB962C8B-B14F-4D97-AF65-F5344CB8AC3E}">
        <p14:creationId xmlns:p14="http://schemas.microsoft.com/office/powerpoint/2010/main" val="141903640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05</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164234" cy="3083088"/>
          </a:xfrm>
        </p:spPr>
        <p:txBody>
          <a:bodyPr wrap="square">
            <a:spAutoFit/>
          </a:bodyPr>
          <a:lstStyle/>
          <a:p>
            <a:r>
              <a:rPr lang="en-US" sz="12000" dirty="0"/>
              <a:t>Claims </a:t>
            </a:r>
            <a:br>
              <a:rPr lang="en-US" sz="12000" dirty="0"/>
            </a:br>
            <a:r>
              <a:rPr lang="en-US" sz="12000" dirty="0"/>
              <a:t>Survey</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37</a:t>
            </a:fld>
            <a:endParaRPr lang="en-US" dirty="0"/>
          </a:p>
        </p:txBody>
      </p:sp>
    </p:spTree>
    <p:extLst>
      <p:ext uri="{BB962C8B-B14F-4D97-AF65-F5344CB8AC3E}">
        <p14:creationId xmlns:p14="http://schemas.microsoft.com/office/powerpoint/2010/main" val="240466805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38</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Claims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Claims Journey – All CSOs</a:t>
            </a:r>
            <a:endParaRPr lang="en-US" dirty="0">
              <a:solidFill>
                <a:schemeClr val="accent3"/>
              </a:solidFill>
            </a:endParaRPr>
          </a:p>
        </p:txBody>
      </p:sp>
      <p:pic>
        <p:nvPicPr>
          <p:cNvPr id="5" name="Picture 4">
            <a:extLst>
              <a:ext uri="{FF2B5EF4-FFF2-40B4-BE49-F238E27FC236}">
                <a16:creationId xmlns:a16="http://schemas.microsoft.com/office/drawing/2014/main" id="{31EF890A-E638-B2FA-54EB-7D1B724A24D7}"/>
              </a:ext>
            </a:extLst>
          </p:cNvPr>
          <p:cNvPicPr>
            <a:picLocks noChangeAspect="1"/>
          </p:cNvPicPr>
          <p:nvPr/>
        </p:nvPicPr>
        <p:blipFill>
          <a:blip r:embed="rId2">
            <a:extLst>
              <a:ext uri="{28A0092B-C50C-407E-A947-70E740481C1C}">
                <a14:useLocalDpi xmlns:a14="http://schemas.microsoft.com/office/drawing/2010/main" val="0"/>
              </a:ext>
            </a:extLst>
          </a:blip>
          <a:srcRect t="3696" b="3696"/>
          <a:stretch/>
        </p:blipFill>
        <p:spPr>
          <a:xfrm>
            <a:off x="1018116" y="1806847"/>
            <a:ext cx="5988702" cy="4476034"/>
          </a:xfrm>
          <a:prstGeom prst="rect">
            <a:avLst/>
          </a:prstGeom>
          <a:effectLst>
            <a:outerShdw blurRad="593423" sx="93000" sy="93000" algn="ctr" rotWithShape="0">
              <a:prstClr val="black">
                <a:alpha val="40000"/>
              </a:prstClr>
            </a:outerShdw>
          </a:effectLst>
        </p:spPr>
      </p:pic>
    </p:spTree>
    <p:extLst>
      <p:ext uri="{BB962C8B-B14F-4D97-AF65-F5344CB8AC3E}">
        <p14:creationId xmlns:p14="http://schemas.microsoft.com/office/powerpoint/2010/main" val="119814912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39</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Claims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Claims Audience</a:t>
            </a:r>
          </a:p>
        </p:txBody>
      </p:sp>
      <p:sp>
        <p:nvSpPr>
          <p:cNvPr id="5" name="Text Placeholder 4">
            <a:extLst>
              <a:ext uri="{FF2B5EF4-FFF2-40B4-BE49-F238E27FC236}">
                <a16:creationId xmlns:a16="http://schemas.microsoft.com/office/drawing/2014/main" id="{30EAB28E-415F-9C47-9663-745C41382592}"/>
              </a:ext>
            </a:extLst>
          </p:cNvPr>
          <p:cNvSpPr>
            <a:spLocks noGrp="1"/>
          </p:cNvSpPr>
          <p:nvPr>
            <p:ph type="body" sz="quarter" idx="45"/>
          </p:nvPr>
        </p:nvSpPr>
        <p:spPr>
          <a:xfrm>
            <a:off x="1018116" y="1832533"/>
            <a:ext cx="9763297" cy="2431435"/>
          </a:xfrm>
        </p:spPr>
        <p:txBody>
          <a:bodyPr/>
          <a:lstStyle/>
          <a:p>
            <a:r>
              <a:rPr lang="en-US" dirty="0"/>
              <a:t>All survey respondents completed at least one of the following tasks on their insurance provider’s website or app in the past year:</a:t>
            </a:r>
          </a:p>
          <a:p>
            <a:pPr marL="342900" indent="-342900">
              <a:buFont typeface="Arial" panose="020B0604020202020204" pitchFamily="34" charset="0"/>
              <a:buChar char="•"/>
            </a:pPr>
            <a:r>
              <a:rPr lang="en-US" sz="2000" b="0" dirty="0">
                <a:latin typeface="Haas Grot Disp 55 Roman" panose="020D0504030502050203" pitchFamily="34" charset="77"/>
              </a:rPr>
              <a:t>Submitted a claim</a:t>
            </a:r>
          </a:p>
          <a:p>
            <a:pPr marL="342900" indent="-342900">
              <a:buFont typeface="Arial" panose="020B0604020202020204" pitchFamily="34" charset="0"/>
              <a:buChar char="•"/>
            </a:pPr>
            <a:r>
              <a:rPr lang="en-US" sz="2000" b="0" dirty="0">
                <a:latin typeface="Haas Grot Disp 55 Roman" panose="020D0504030502050203" pitchFamily="34" charset="77"/>
              </a:rPr>
              <a:t>Reviewed claim or Explanation of Benefits (EOB) information</a:t>
            </a:r>
          </a:p>
          <a:p>
            <a:pPr marL="342900" indent="-342900">
              <a:buFont typeface="Arial" panose="020B0604020202020204" pitchFamily="34" charset="0"/>
              <a:buChar char="•"/>
            </a:pPr>
            <a:endParaRPr lang="en-US" dirty="0"/>
          </a:p>
          <a:p>
            <a:r>
              <a:rPr lang="en-US" sz="2000" b="0" dirty="0">
                <a:latin typeface="Haas Grot Disp 55 Roman" panose="020D0504030502050203" pitchFamily="34" charset="77"/>
              </a:rPr>
              <a:t>This data reflects their general experience with the Claims process, regardless if their interaction went well or not. A few things to keep in mind while reviewing the data:</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6" y="4826033"/>
            <a:ext cx="3153834" cy="707886"/>
          </a:xfrm>
        </p:spPr>
        <p:txBody>
          <a:bodyPr/>
          <a:lstStyle/>
          <a:p>
            <a:r>
              <a:rPr lang="en-US" dirty="0"/>
              <a:t>Member-submitted claims are low volume</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799" y="4826033"/>
            <a:ext cx="3153834" cy="707886"/>
          </a:xfrm>
        </p:spPr>
        <p:txBody>
          <a:bodyPr/>
          <a:lstStyle/>
          <a:p>
            <a:r>
              <a:rPr lang="en-US" dirty="0"/>
              <a:t>Vast majority are provider-submitted</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7" y="4826033"/>
            <a:ext cx="3153834" cy="1323439"/>
          </a:xfrm>
        </p:spPr>
        <p:txBody>
          <a:bodyPr/>
          <a:lstStyle/>
          <a:p>
            <a:r>
              <a:rPr lang="en-US" dirty="0"/>
              <a:t>Many claims do not require additional follow-up from the member.</a:t>
            </a:r>
          </a:p>
        </p:txBody>
      </p:sp>
    </p:spTree>
    <p:extLst>
      <p:ext uri="{BB962C8B-B14F-4D97-AF65-F5344CB8AC3E}">
        <p14:creationId xmlns:p14="http://schemas.microsoft.com/office/powerpoint/2010/main" val="24712852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4</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4819975" cy="338554"/>
          </a:xfrm>
        </p:spPr>
        <p:txBody>
          <a:bodyPr/>
          <a:lstStyle/>
          <a:p>
            <a:r>
              <a:rPr lang="en-US" dirty="0"/>
              <a:t>Project Background | Overview</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23408" y="1561104"/>
            <a:ext cx="10145184" cy="1569660"/>
          </a:xfrm>
        </p:spPr>
        <p:txBody>
          <a:bodyPr/>
          <a:lstStyle/>
          <a:p>
            <a:r>
              <a:rPr lang="en-US" sz="4800" dirty="0"/>
              <a:t>BCBSMA engaged with Blink to </a:t>
            </a:r>
            <a:r>
              <a:rPr lang="en-US" sz="4800" dirty="0">
                <a:solidFill>
                  <a:srgbClr val="0076C1"/>
                </a:solidFill>
              </a:rPr>
              <a:t>reimagine the </a:t>
            </a:r>
            <a:r>
              <a:rPr lang="en-US" sz="4800" dirty="0" err="1">
                <a:solidFill>
                  <a:srgbClr val="0076C1"/>
                </a:solidFill>
              </a:rPr>
              <a:t>MyBlue</a:t>
            </a:r>
            <a:r>
              <a:rPr lang="en-US" sz="4800" dirty="0">
                <a:solidFill>
                  <a:srgbClr val="0076C1"/>
                </a:solidFill>
              </a:rPr>
              <a:t> mobile app</a:t>
            </a:r>
            <a:r>
              <a:rPr lang="en-US" sz="4800" dirty="0"/>
              <a:t>.</a:t>
            </a:r>
          </a:p>
        </p:txBody>
      </p:sp>
      <p:sp>
        <p:nvSpPr>
          <p:cNvPr id="19" name="TextBox 18">
            <a:extLst>
              <a:ext uri="{FF2B5EF4-FFF2-40B4-BE49-F238E27FC236}">
                <a16:creationId xmlns:a16="http://schemas.microsoft.com/office/drawing/2014/main" id="{DDAB3389-1A22-3B1D-1D1D-105EEB42D42B}"/>
              </a:ext>
            </a:extLst>
          </p:cNvPr>
          <p:cNvSpPr txBox="1"/>
          <p:nvPr/>
        </p:nvSpPr>
        <p:spPr>
          <a:xfrm>
            <a:off x="1018117" y="3727237"/>
            <a:ext cx="5077883" cy="2262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bg1"/>
                </a:solidFill>
                <a:latin typeface="Haas Grot Disp 65 Medium" panose="020D0504030502050203" pitchFamily="34" charset="77"/>
              </a:rPr>
              <a:t>Project Goals</a:t>
            </a:r>
          </a:p>
          <a:p>
            <a:pPr marL="285750" indent="-285750">
              <a:buFont typeface="Arial" panose="020B0604020202020204" pitchFamily="34" charset="0"/>
              <a:buChar char="•"/>
            </a:pPr>
            <a:r>
              <a:rPr lang="en-US" sz="1600" dirty="0">
                <a:solidFill>
                  <a:schemeClr val="bg1"/>
                </a:solidFill>
                <a:latin typeface="Haas Grot Disp 55 Roman" panose="020D0504030502050203" pitchFamily="34" charset="0"/>
              </a:rPr>
              <a:t>Improve the mobile experience of BCBSMA members</a:t>
            </a:r>
            <a:endParaRPr lang="en-US" dirty="0">
              <a:solidFill>
                <a:schemeClr val="bg1"/>
              </a:solidFill>
              <a:latin typeface="Haas Grot Disp 55 Roman" panose="020D0504030502050203" pitchFamily="34" charset="0"/>
            </a:endParaRPr>
          </a:p>
          <a:p>
            <a:pPr marL="285750" indent="-285750">
              <a:buFont typeface="Arial" panose="020B0604020202020204" pitchFamily="34" charset="0"/>
              <a:buChar char="•"/>
            </a:pPr>
            <a:r>
              <a:rPr lang="en-US" sz="1600" dirty="0">
                <a:solidFill>
                  <a:schemeClr val="bg1"/>
                </a:solidFill>
                <a:latin typeface="Haas Grot Disp 55 Roman" panose="020D0504030502050203" pitchFamily="34" charset="0"/>
              </a:rPr>
              <a:t>Establish a framework for measuring CX </a:t>
            </a:r>
          </a:p>
          <a:p>
            <a:pPr marL="285750" indent="-285750">
              <a:buFont typeface="Arial" panose="020B0604020202020204" pitchFamily="34" charset="0"/>
              <a:buChar char="•"/>
            </a:pPr>
            <a:r>
              <a:rPr lang="en-US" sz="1600" dirty="0">
                <a:solidFill>
                  <a:schemeClr val="bg1"/>
                </a:solidFill>
                <a:latin typeface="Haas Grot Disp 55 Roman" panose="020D0504030502050203" pitchFamily="34" charset="0"/>
              </a:rPr>
              <a:t>Design for increased self-service capabilities and provide features that decrease the need for members to call</a:t>
            </a:r>
          </a:p>
        </p:txBody>
      </p:sp>
      <p:sp>
        <p:nvSpPr>
          <p:cNvPr id="20" name="TextBox 19">
            <a:extLst>
              <a:ext uri="{FF2B5EF4-FFF2-40B4-BE49-F238E27FC236}">
                <a16:creationId xmlns:a16="http://schemas.microsoft.com/office/drawing/2014/main" id="{AE5A0DDE-DD49-6F1E-A81C-6465D9D5C936}"/>
              </a:ext>
            </a:extLst>
          </p:cNvPr>
          <p:cNvSpPr txBox="1"/>
          <p:nvPr/>
        </p:nvSpPr>
        <p:spPr>
          <a:xfrm>
            <a:off x="6403699" y="3724191"/>
            <a:ext cx="5077883" cy="1785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bg1"/>
                </a:solidFill>
                <a:latin typeface="Haas Grot Disp 65 Medium" panose="020D0504030502050203" pitchFamily="34" charset="77"/>
              </a:rPr>
              <a:t>Desired Outcomes</a:t>
            </a:r>
          </a:p>
          <a:p>
            <a:pPr marL="285750" indent="-285750">
              <a:buFont typeface="Arial" panose="020B0604020202020204" pitchFamily="34" charset="0"/>
              <a:buChar char="•"/>
            </a:pPr>
            <a:r>
              <a:rPr lang="en-US" sz="1600" dirty="0">
                <a:solidFill>
                  <a:schemeClr val="bg1"/>
                </a:solidFill>
                <a:latin typeface="Haas Grot Disp 55 Roman" panose="020D0504030502050203" pitchFamily="34" charset="0"/>
              </a:rPr>
              <a:t>Improve </a:t>
            </a:r>
            <a:r>
              <a:rPr lang="en-US" sz="1600" dirty="0" err="1">
                <a:solidFill>
                  <a:schemeClr val="bg1"/>
                </a:solidFill>
                <a:latin typeface="Haas Grot Disp 55 Roman" panose="020D0504030502050203" pitchFamily="34" charset="0"/>
              </a:rPr>
              <a:t>MyBlue</a:t>
            </a:r>
            <a:r>
              <a:rPr lang="en-US" sz="1600" dirty="0">
                <a:solidFill>
                  <a:schemeClr val="bg1"/>
                </a:solidFill>
                <a:latin typeface="Haas Grot Disp 55 Roman" panose="020D0504030502050203" pitchFamily="34" charset="0"/>
              </a:rPr>
              <a:t> KPIs (NPS, </a:t>
            </a:r>
            <a:r>
              <a:rPr lang="en-US" sz="1600" dirty="0" err="1">
                <a:solidFill>
                  <a:schemeClr val="bg1"/>
                </a:solidFill>
                <a:latin typeface="Haas Grot Disp 55 Roman" panose="020D0504030502050203" pitchFamily="34" charset="0"/>
              </a:rPr>
              <a:t>FCoR</a:t>
            </a:r>
            <a:r>
              <a:rPr lang="en-US" sz="1600" dirty="0">
                <a:solidFill>
                  <a:schemeClr val="bg1"/>
                </a:solidFill>
                <a:latin typeface="Haas Grot Disp 55 Roman" panose="020D0504030502050203" pitchFamily="34" charset="0"/>
              </a:rPr>
              <a:t>, App Store ratings, MAPS call volume)</a:t>
            </a:r>
            <a:endParaRPr lang="en-US" dirty="0">
              <a:solidFill>
                <a:schemeClr val="bg1"/>
              </a:solidFill>
              <a:latin typeface="Haas Grot Disp 55 Roman" panose="020D0504030502050203" pitchFamily="34" charset="0"/>
            </a:endParaRPr>
          </a:p>
          <a:p>
            <a:pPr marL="285750" indent="-285750">
              <a:buFont typeface="Arial" panose="020B0604020202020204" pitchFamily="34" charset="0"/>
              <a:buChar char="•"/>
            </a:pPr>
            <a:r>
              <a:rPr lang="en-US" dirty="0">
                <a:solidFill>
                  <a:schemeClr val="bg1"/>
                </a:solidFill>
                <a:latin typeface="Haas Grot Disp 55 Roman" panose="020D0504030502050203" pitchFamily="34" charset="0"/>
              </a:rPr>
              <a:t>Understand best in class practices for</a:t>
            </a:r>
            <a:r>
              <a:rPr lang="en-US" sz="1600" dirty="0">
                <a:solidFill>
                  <a:schemeClr val="bg1"/>
                </a:solidFill>
                <a:latin typeface="Haas Grot Disp 55 Roman" panose="020D0504030502050203" pitchFamily="34" charset="0"/>
              </a:rPr>
              <a:t> </a:t>
            </a:r>
            <a:r>
              <a:rPr lang="en-US" dirty="0">
                <a:solidFill>
                  <a:schemeClr val="bg1"/>
                </a:solidFill>
                <a:latin typeface="Haas Grot Disp 55 Roman" panose="020D0504030502050203" pitchFamily="34" charset="0"/>
              </a:rPr>
              <a:t>both other “Blues” and other insurance providers</a:t>
            </a:r>
            <a:endParaRPr lang="en-US" sz="1600" dirty="0">
              <a:solidFill>
                <a:schemeClr val="bg1"/>
              </a:solidFill>
              <a:latin typeface="Haas Grot Disp 55 Roman" panose="020D0504030502050203" pitchFamily="34" charset="0"/>
            </a:endParaRPr>
          </a:p>
        </p:txBody>
      </p:sp>
    </p:spTree>
    <p:extLst>
      <p:ext uri="{BB962C8B-B14F-4D97-AF65-F5344CB8AC3E}">
        <p14:creationId xmlns:p14="http://schemas.microsoft.com/office/powerpoint/2010/main" val="33153047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40</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most important outcomes for members?</a:t>
            </a:r>
          </a:p>
        </p:txBody>
      </p:sp>
      <p:sp>
        <p:nvSpPr>
          <p:cNvPr id="4" name="Text Placeholder 2">
            <a:extLst>
              <a:ext uri="{FF2B5EF4-FFF2-40B4-BE49-F238E27FC236}">
                <a16:creationId xmlns:a16="http://schemas.microsoft.com/office/drawing/2014/main" id="{D19B3524-187E-CA98-8A55-84136F03DD90}"/>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Claims Survey</a:t>
            </a:r>
          </a:p>
        </p:txBody>
      </p:sp>
    </p:spTree>
    <p:extLst>
      <p:ext uri="{BB962C8B-B14F-4D97-AF65-F5344CB8AC3E}">
        <p14:creationId xmlns:p14="http://schemas.microsoft.com/office/powerpoint/2010/main" val="340670209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B1EE789-E67D-F1F2-3559-C73AB04DFFD4}"/>
              </a:ext>
            </a:extLst>
          </p:cNvPr>
          <p:cNvGraphicFramePr>
            <a:graphicFrameLocks noGrp="1"/>
          </p:cNvGraphicFramePr>
          <p:nvPr>
            <p:extLst>
              <p:ext uri="{D42A27DB-BD31-4B8C-83A1-F6EECF244321}">
                <p14:modId xmlns:p14="http://schemas.microsoft.com/office/powerpoint/2010/main" val="3888952008"/>
              </p:ext>
            </p:extLst>
          </p:nvPr>
        </p:nvGraphicFramePr>
        <p:xfrm>
          <a:off x="3669175" y="2142866"/>
          <a:ext cx="8747923" cy="4110400"/>
        </p:xfrm>
        <a:graphic>
          <a:graphicData uri="http://schemas.openxmlformats.org/drawingml/2006/table">
            <a:tbl>
              <a:tblPr>
                <a:tableStyleId>{5940675A-B579-460E-94D1-54222C63F5DA}</a:tableStyleId>
              </a:tblPr>
              <a:tblGrid>
                <a:gridCol w="706055">
                  <a:extLst>
                    <a:ext uri="{9D8B030D-6E8A-4147-A177-3AD203B41FA5}">
                      <a16:colId xmlns:a16="http://schemas.microsoft.com/office/drawing/2014/main" val="3922281911"/>
                    </a:ext>
                  </a:extLst>
                </a:gridCol>
                <a:gridCol w="713605">
                  <a:extLst>
                    <a:ext uri="{9D8B030D-6E8A-4147-A177-3AD203B41FA5}">
                      <a16:colId xmlns:a16="http://schemas.microsoft.com/office/drawing/2014/main" val="4222908912"/>
                    </a:ext>
                  </a:extLst>
                </a:gridCol>
                <a:gridCol w="7328263">
                  <a:extLst>
                    <a:ext uri="{9D8B030D-6E8A-4147-A177-3AD203B41FA5}">
                      <a16:colId xmlns:a16="http://schemas.microsoft.com/office/drawing/2014/main" val="4256634934"/>
                    </a:ext>
                  </a:extLst>
                </a:gridCol>
              </a:tblGrid>
              <a:tr h="0">
                <a:tc>
                  <a:txBody>
                    <a:bodyPr/>
                    <a:lstStyle/>
                    <a:p>
                      <a:pPr algn="ctr" fontAlgn="b"/>
                      <a:r>
                        <a:rPr lang="en-US" sz="1000" b="0" i="0" u="none" strike="noStrike" dirty="0">
                          <a:solidFill>
                            <a:srgbClr val="000000"/>
                          </a:solidFill>
                          <a:effectLst/>
                          <a:latin typeface="Haas Grot Disp 55 Roman" panose="020D0504030502050203" pitchFamily="34" charset="0"/>
                        </a:rPr>
                        <a:t>C10</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Be confident the claim was processed correctly</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6824610"/>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C11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Be confident I was billed correctly for the care received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5512701"/>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C12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Find how much is owed and why it is owed for a claim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4065130"/>
                  </a:ext>
                </a:extLst>
              </a:tr>
              <a:tr h="161794">
                <a:tc>
                  <a:txBody>
                    <a:bodyPr/>
                    <a:lstStyle/>
                    <a:p>
                      <a:pPr algn="ctr" fontAlgn="b"/>
                      <a:r>
                        <a:rPr lang="en-US" sz="1000" b="0" i="0" u="none" strike="noStrike" dirty="0">
                          <a:solidFill>
                            <a:srgbClr val="000000"/>
                          </a:solidFill>
                          <a:effectLst/>
                          <a:latin typeface="Haas Grot Disp 55 Roman" panose="020D0504030502050203" pitchFamily="34" charset="0"/>
                        </a:rPr>
                        <a:t>C16</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Haas Grot Disp 55 Roman" panose="020D0504030502050203" pitchFamily="34" charset="0"/>
                        </a:rPr>
                        <a:t>Understand next steps based on outcome of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1735652"/>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C06</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Haas Grot Disp 55 Roman" panose="020D0504030502050203" pitchFamily="34" charset="0"/>
                        </a:rPr>
                        <a:t>Be confident a claim was successfully submitted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685727"/>
                  </a:ext>
                </a:extLst>
              </a:tr>
              <a:tr h="131223">
                <a:tc>
                  <a:txBody>
                    <a:bodyPr/>
                    <a:lstStyle/>
                    <a:p>
                      <a:pPr algn="ctr" fontAlgn="b"/>
                      <a:r>
                        <a:rPr lang="en-US" sz="1000" b="0" i="0" u="none" strike="noStrike" dirty="0">
                          <a:solidFill>
                            <a:srgbClr val="000000"/>
                          </a:solidFill>
                          <a:effectLst/>
                          <a:latin typeface="Haas Grot Disp 55 Roman" panose="020D0504030502050203" pitchFamily="34" charset="0"/>
                        </a:rPr>
                        <a:t>C02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6</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the steps and responsibilities in the claims process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4370451"/>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C19</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7</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Correct denials of coverage due to errors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266823"/>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C01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8</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Understand info needed to submit/justify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1517140"/>
                  </a:ext>
                </a:extLst>
              </a:tr>
              <a:tr h="126930">
                <a:tc>
                  <a:txBody>
                    <a:bodyPr/>
                    <a:lstStyle/>
                    <a:p>
                      <a:pPr algn="ctr" fontAlgn="b"/>
                      <a:r>
                        <a:rPr lang="en-US" sz="1000" b="0" i="0" u="none" strike="noStrike" dirty="0">
                          <a:solidFill>
                            <a:srgbClr val="000000"/>
                          </a:solidFill>
                          <a:effectLst/>
                          <a:latin typeface="Haas Grot Disp 55 Roman" panose="020D0504030502050203" pitchFamily="34" charset="0"/>
                        </a:rPr>
                        <a:t>C09</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9</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Understand the impact  a pending claim will have on plan usage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883227"/>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C20</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10</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what is needed to appeal denied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92469"/>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C13</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why a claim was denied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970904"/>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C14</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Access relevant details to understand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996374"/>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C18</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Access expert support when needed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3997179"/>
                  </a:ext>
                </a:extLst>
              </a:tr>
              <a:tr h="107547">
                <a:tc>
                  <a:txBody>
                    <a:bodyPr/>
                    <a:lstStyle/>
                    <a:p>
                      <a:pPr algn="ctr" fontAlgn="b"/>
                      <a:r>
                        <a:rPr lang="en-US" sz="1000" b="0" i="0" u="none" strike="noStrike" dirty="0">
                          <a:solidFill>
                            <a:srgbClr val="000000"/>
                          </a:solidFill>
                          <a:effectLst/>
                          <a:latin typeface="Haas Grot Disp 55 Roman" panose="020D0504030502050203" pitchFamily="34" charset="0"/>
                        </a:rPr>
                        <a:t>C21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the steps and responsibilities in the appeals process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643530"/>
                  </a:ext>
                </a:extLst>
              </a:tr>
              <a:tr h="139045">
                <a:tc>
                  <a:txBody>
                    <a:bodyPr/>
                    <a:lstStyle/>
                    <a:p>
                      <a:pPr algn="ctr" fontAlgn="b"/>
                      <a:r>
                        <a:rPr lang="en-US" sz="1000" b="0" i="0" u="none" strike="noStrike" dirty="0">
                          <a:solidFill>
                            <a:srgbClr val="000000"/>
                          </a:solidFill>
                          <a:effectLst/>
                          <a:latin typeface="Haas Grot Disp 55 Roman" panose="020D0504030502050203" pitchFamily="34" charset="0"/>
                        </a:rPr>
                        <a:t>C23</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Understand options to ease burden of my portion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8154864"/>
                  </a:ext>
                </a:extLst>
              </a:tr>
              <a:tr h="131223">
                <a:tc>
                  <a:txBody>
                    <a:bodyPr/>
                    <a:lstStyle/>
                    <a:p>
                      <a:pPr algn="ctr" fontAlgn="b"/>
                      <a:r>
                        <a:rPr lang="en-US" sz="1000" b="0" i="0" u="none" strike="noStrike" dirty="0">
                          <a:solidFill>
                            <a:srgbClr val="000000"/>
                          </a:solidFill>
                          <a:effectLst/>
                          <a:latin typeface="Haas Grot Disp 55 Roman" panose="020D0504030502050203" pitchFamily="34" charset="0"/>
                        </a:rPr>
                        <a:t>C22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16</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See current outstanding payments owed to a provider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6587379"/>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C08</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17</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the current status of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763914"/>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C07</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18</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Find a specific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847091"/>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C15</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19</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technical terms when reviewing claims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8560751"/>
                  </a:ext>
                </a:extLst>
              </a:tr>
              <a:tr h="35335">
                <a:tc>
                  <a:txBody>
                    <a:bodyPr/>
                    <a:lstStyle/>
                    <a:p>
                      <a:pPr algn="ctr" fontAlgn="b"/>
                      <a:r>
                        <a:rPr lang="en-US" sz="1000" b="0" i="0" u="none" strike="noStrike" dirty="0">
                          <a:solidFill>
                            <a:srgbClr val="000000"/>
                          </a:solidFill>
                          <a:effectLst/>
                          <a:latin typeface="Haas Grot Disp 55 Roman" panose="020D0504030502050203" pitchFamily="34" charset="0"/>
                        </a:rPr>
                        <a:t>C24</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20</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Predict how much I might spend this year based on last year's usage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7947226"/>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C05</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Start filling out a claim and finish it later without repeating work</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9587997"/>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C04</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Find where to start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8080589"/>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C17</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Save/share EOB document for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3579955"/>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C03</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how long the claims process takes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7002282"/>
                  </a:ext>
                </a:extLst>
              </a:tr>
            </a:tbl>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41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145184" cy="584775"/>
          </a:xfrm>
        </p:spPr>
        <p:txBody>
          <a:bodyPr/>
          <a:lstStyle/>
          <a:p>
            <a:r>
              <a:rPr lang="en-US" dirty="0"/>
              <a:t>Processing the claim correctly is of utmost importance</a:t>
            </a:r>
          </a:p>
        </p:txBody>
      </p:sp>
      <p:graphicFrame>
        <p:nvGraphicFramePr>
          <p:cNvPr id="6" name="Chart 5">
            <a:extLst>
              <a:ext uri="{FF2B5EF4-FFF2-40B4-BE49-F238E27FC236}">
                <a16:creationId xmlns:a16="http://schemas.microsoft.com/office/drawing/2014/main" id="{9A8F8905-72FE-FDC0-C2E2-E962DE7BEEC2}"/>
              </a:ext>
            </a:extLst>
          </p:cNvPr>
          <p:cNvGraphicFramePr/>
          <p:nvPr>
            <p:extLst>
              <p:ext uri="{D42A27DB-BD31-4B8C-83A1-F6EECF244321}">
                <p14:modId xmlns:p14="http://schemas.microsoft.com/office/powerpoint/2010/main" val="64483337"/>
              </p:ext>
            </p:extLst>
          </p:nvPr>
        </p:nvGraphicFramePr>
        <p:xfrm>
          <a:off x="8480646" y="2131291"/>
          <a:ext cx="3431085" cy="42649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CLAIMSMAXDIFF. </a:t>
            </a:r>
            <a:r>
              <a:rPr lang="en-US" sz="900" i="1" dirty="0">
                <a:latin typeface="Haas Grot Disp 55 Roman" panose="020D0504030502050203" pitchFamily="34" charset="0"/>
              </a:rPr>
              <a:t>Presented with 4/24 statements and asked</a:t>
            </a:r>
            <a:r>
              <a:rPr lang="en-US" sz="900" dirty="0">
                <a:latin typeface="Haas Grot Disp 55 Roman" panose="020D0504030502050203" pitchFamily="34" charset="0"/>
              </a:rPr>
              <a:t>: Please select one statement that would be “most important” for you when checking on a claim through your health insurance company. </a:t>
            </a:r>
            <a:r>
              <a:rPr lang="en-US" sz="900" i="1" dirty="0">
                <a:latin typeface="Haas Grot Disp 55 Roman" panose="020D0504030502050203" pitchFamily="34" charset="0"/>
              </a:rPr>
              <a:t>Then repeated 9 times.</a:t>
            </a:r>
            <a:r>
              <a:rPr lang="en-US" sz="900" dirty="0">
                <a:latin typeface="Haas Grot Disp 55 Roman" panose="020D0504030502050203" pitchFamily="34" charset="0"/>
              </a:rPr>
              <a:t> Those in Claims track, n=570, comprising of BCBSMA n=132, Anthem n=208, United n=230</a:t>
            </a:r>
          </a:p>
        </p:txBody>
      </p:sp>
      <p:sp>
        <p:nvSpPr>
          <p:cNvPr id="5" name="Rectangle 4">
            <a:extLst>
              <a:ext uri="{FF2B5EF4-FFF2-40B4-BE49-F238E27FC236}">
                <a16:creationId xmlns:a16="http://schemas.microsoft.com/office/drawing/2014/main" id="{DAF80D5C-7115-07EA-721E-E5A782CA1AC8}"/>
              </a:ext>
            </a:extLst>
          </p:cNvPr>
          <p:cNvSpPr/>
          <p:nvPr/>
        </p:nvSpPr>
        <p:spPr>
          <a:xfrm>
            <a:off x="0" y="2138870"/>
            <a:ext cx="3460444" cy="1433890"/>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The top 2 most important claims CSOs are members’ confidence in knowing:</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The claim was processed correctly and</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They were billed correctly for the care received</a:t>
            </a:r>
          </a:p>
        </p:txBody>
      </p:sp>
      <p:sp>
        <p:nvSpPr>
          <p:cNvPr id="12" name="Rectangle 11">
            <a:extLst>
              <a:ext uri="{FF2B5EF4-FFF2-40B4-BE49-F238E27FC236}">
                <a16:creationId xmlns:a16="http://schemas.microsoft.com/office/drawing/2014/main" id="{428B461C-D537-A444-F8BC-127BB341948B}"/>
              </a:ext>
            </a:extLst>
          </p:cNvPr>
          <p:cNvSpPr/>
          <p:nvPr/>
        </p:nvSpPr>
        <p:spPr>
          <a:xfrm>
            <a:off x="3711355" y="2131291"/>
            <a:ext cx="8200376" cy="364744"/>
          </a:xfrm>
          <a:prstGeom prst="rect">
            <a:avLst/>
          </a:prstGeom>
          <a:noFill/>
          <a:ln w="25400" cap="flat">
            <a:solidFill>
              <a:schemeClr val="accent2">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11" name="Rectangle 10">
            <a:extLst>
              <a:ext uri="{FF2B5EF4-FFF2-40B4-BE49-F238E27FC236}">
                <a16:creationId xmlns:a16="http://schemas.microsoft.com/office/drawing/2014/main" id="{9C5FE537-86B1-6503-878E-FA8ADB353EFA}"/>
              </a:ext>
            </a:extLst>
          </p:cNvPr>
          <p:cNvSpPr/>
          <p:nvPr/>
        </p:nvSpPr>
        <p:spPr>
          <a:xfrm>
            <a:off x="0" y="3910402"/>
            <a:ext cx="3460444" cy="1731699"/>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i="1" dirty="0">
                <a:solidFill>
                  <a:schemeClr val="tx1"/>
                </a:solidFill>
                <a:latin typeface="Haas Grot Disp 55 Roman" panose="020D0504030502050203" pitchFamily="34" charset="0"/>
                <a:ea typeface="+mn-ea"/>
                <a:cs typeface="+mn-cs"/>
                <a:sym typeface="Haas Grot Disp 75 Bold"/>
              </a:rPr>
              <a:t>Be confident I was billed correctly for the care received</a:t>
            </a:r>
            <a:r>
              <a:rPr lang="en-US" sz="1050" dirty="0">
                <a:solidFill>
                  <a:schemeClr val="tx1"/>
                </a:solidFill>
                <a:latin typeface="Haas Grot Disp 55 Roman" panose="020D0504030502050203" pitchFamily="34" charset="0"/>
                <a:ea typeface="+mn-ea"/>
                <a:cs typeface="+mn-cs"/>
                <a:sym typeface="Haas Grot Disp 75 Bold"/>
              </a:rPr>
              <a:t> (#2 in importance overall) has higher relative importance for those 35 and older (#2 in importance) than those 18-34 (#9 in importance). The younger audience also puts less importance on </a:t>
            </a:r>
            <a:r>
              <a:rPr lang="en-US" sz="1050" i="1" dirty="0">
                <a:solidFill>
                  <a:schemeClr val="tx1"/>
                </a:solidFill>
                <a:latin typeface="Haas Grot Disp 55 Roman" panose="020D0504030502050203" pitchFamily="34" charset="0"/>
                <a:ea typeface="+mn-ea"/>
                <a:cs typeface="+mn-cs"/>
                <a:sym typeface="Haas Grot Disp 75 Bold"/>
              </a:rPr>
              <a:t>be confident a claim was successfully submitted </a:t>
            </a:r>
            <a:r>
              <a:rPr lang="en-US" sz="1050" dirty="0">
                <a:solidFill>
                  <a:schemeClr val="tx1"/>
                </a:solidFill>
                <a:latin typeface="Haas Grot Disp 55 Roman" panose="020D0504030502050203" pitchFamily="34" charset="0"/>
                <a:ea typeface="+mn-ea"/>
                <a:cs typeface="+mn-cs"/>
                <a:sym typeface="Haas Grot Disp 75 Bold"/>
              </a:rPr>
              <a:t>(#5 in importance overall, #14 for those ages 18-34).</a:t>
            </a:r>
          </a:p>
          <a:p>
            <a:pPr marL="0" marR="0" indent="0" defTabSz="1828800" rtl="0" fontAlgn="auto" latinLnBrk="0" hangingPunct="0">
              <a:lnSpc>
                <a:spcPct val="90000"/>
              </a:lnSpc>
              <a:spcBef>
                <a:spcPts val="0"/>
              </a:spcBef>
              <a:spcAft>
                <a:spcPts val="0"/>
              </a:spcAft>
              <a:buClrTx/>
              <a:buSzTx/>
              <a:buFontTx/>
              <a:buNone/>
              <a:tabLst/>
            </a:pPr>
            <a:endParaRPr lang="en-US" sz="105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The older generation also puts more importance than the those under age 55 on </a:t>
            </a:r>
            <a:r>
              <a:rPr lang="en-US" sz="1050" i="1" dirty="0">
                <a:solidFill>
                  <a:schemeClr val="tx1"/>
                </a:solidFill>
                <a:latin typeface="Haas Grot Disp 55 Roman" panose="020D0504030502050203" pitchFamily="34" charset="0"/>
                <a:ea typeface="+mn-ea"/>
                <a:cs typeface="+mn-cs"/>
                <a:sym typeface="Haas Grot Disp 75 Bold"/>
              </a:rPr>
              <a:t>access expert support when needed </a:t>
            </a:r>
            <a:r>
              <a:rPr lang="en-US" sz="1050" dirty="0">
                <a:solidFill>
                  <a:schemeClr val="tx1"/>
                </a:solidFill>
                <a:latin typeface="Haas Grot Disp 55 Roman" panose="020D0504030502050203" pitchFamily="34" charset="0"/>
                <a:ea typeface="+mn-ea"/>
                <a:cs typeface="+mn-cs"/>
                <a:sym typeface="Haas Grot Disp 75 Bold"/>
              </a:rPr>
              <a:t>(#13 in importance overall, #8 for 55+ and #15 for 18-54).</a:t>
            </a:r>
            <a:r>
              <a:rPr lang="en-US" sz="1050" i="1" dirty="0">
                <a:solidFill>
                  <a:schemeClr val="tx1"/>
                </a:solidFill>
                <a:latin typeface="Haas Grot Disp 55 Roman" panose="020D0504030502050203" pitchFamily="34" charset="0"/>
                <a:ea typeface="+mn-ea"/>
                <a:cs typeface="+mn-cs"/>
                <a:sym typeface="Haas Grot Disp 75 Bold"/>
              </a:rPr>
              <a:t> </a:t>
            </a:r>
          </a:p>
        </p:txBody>
      </p:sp>
      <p:graphicFrame>
        <p:nvGraphicFramePr>
          <p:cNvPr id="22" name="Table 5">
            <a:extLst>
              <a:ext uri="{FF2B5EF4-FFF2-40B4-BE49-F238E27FC236}">
                <a16:creationId xmlns:a16="http://schemas.microsoft.com/office/drawing/2014/main" id="{E71DD8FF-B38E-BF75-4C5B-EC75C10B0740}"/>
              </a:ext>
            </a:extLst>
          </p:cNvPr>
          <p:cNvGraphicFramePr>
            <a:graphicFrameLocks noGrp="1"/>
          </p:cNvGraphicFramePr>
          <p:nvPr>
            <p:extLst>
              <p:ext uri="{D42A27DB-BD31-4B8C-83A1-F6EECF244321}">
                <p14:modId xmlns:p14="http://schemas.microsoft.com/office/powerpoint/2010/main" val="2053404517"/>
              </p:ext>
            </p:extLst>
          </p:nvPr>
        </p:nvGraphicFramePr>
        <p:xfrm>
          <a:off x="4295881"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RANK</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23" name="Table 5">
            <a:extLst>
              <a:ext uri="{FF2B5EF4-FFF2-40B4-BE49-F238E27FC236}">
                <a16:creationId xmlns:a16="http://schemas.microsoft.com/office/drawing/2014/main" id="{75237116-476A-1110-53D7-4FBB181A7EB1}"/>
              </a:ext>
            </a:extLst>
          </p:cNvPr>
          <p:cNvGraphicFramePr>
            <a:graphicFrameLocks noGrp="1"/>
          </p:cNvGraphicFramePr>
          <p:nvPr>
            <p:extLst>
              <p:ext uri="{D42A27DB-BD31-4B8C-83A1-F6EECF244321}">
                <p14:modId xmlns:p14="http://schemas.microsoft.com/office/powerpoint/2010/main" val="2201160948"/>
              </p:ext>
            </p:extLst>
          </p:nvPr>
        </p:nvGraphicFramePr>
        <p:xfrm>
          <a:off x="5038855" y="1792339"/>
          <a:ext cx="3577389" cy="370840"/>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CUSTOMER SUCCESS OUTCOMES (CSOs)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24" name="Table 5">
            <a:extLst>
              <a:ext uri="{FF2B5EF4-FFF2-40B4-BE49-F238E27FC236}">
                <a16:creationId xmlns:a16="http://schemas.microsoft.com/office/drawing/2014/main" id="{8307F398-1A0B-0E53-C547-03326E596E9F}"/>
              </a:ext>
            </a:extLst>
          </p:cNvPr>
          <p:cNvGraphicFramePr>
            <a:graphicFrameLocks noGrp="1"/>
          </p:cNvGraphicFramePr>
          <p:nvPr>
            <p:extLst>
              <p:ext uri="{D42A27DB-BD31-4B8C-83A1-F6EECF244321}">
                <p14:modId xmlns:p14="http://schemas.microsoft.com/office/powerpoint/2010/main" val="3008099436"/>
              </p:ext>
            </p:extLst>
          </p:nvPr>
        </p:nvGraphicFramePr>
        <p:xfrm>
          <a:off x="8387644" y="1798435"/>
          <a:ext cx="3970581" cy="370840"/>
        </p:xfrm>
        <a:graphic>
          <a:graphicData uri="http://schemas.openxmlformats.org/drawingml/2006/table">
            <a:tbl>
              <a:tblPr firstRow="1" bandRow="1"/>
              <a:tblGrid>
                <a:gridCol w="397058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RELATIVE IMPORTANCE FOR CLAIMS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25" name="Table 5">
            <a:extLst>
              <a:ext uri="{FF2B5EF4-FFF2-40B4-BE49-F238E27FC236}">
                <a16:creationId xmlns:a16="http://schemas.microsoft.com/office/drawing/2014/main" id="{D67FF0F0-B537-1C73-69B7-04B24A30653A}"/>
              </a:ext>
            </a:extLst>
          </p:cNvPr>
          <p:cNvGraphicFramePr>
            <a:graphicFrameLocks noGrp="1"/>
          </p:cNvGraphicFramePr>
          <p:nvPr>
            <p:extLst>
              <p:ext uri="{D42A27DB-BD31-4B8C-83A1-F6EECF244321}">
                <p14:modId xmlns:p14="http://schemas.microsoft.com/office/powerpoint/2010/main" val="1732298352"/>
              </p:ext>
            </p:extLst>
          </p:nvPr>
        </p:nvGraphicFramePr>
        <p:xfrm>
          <a:off x="3636125"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CSO #</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146996829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42</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How well is BCBSMA currently fulfilling member needs?</a:t>
            </a:r>
          </a:p>
        </p:txBody>
      </p:sp>
      <p:sp>
        <p:nvSpPr>
          <p:cNvPr id="4" name="Text Placeholder 2">
            <a:extLst>
              <a:ext uri="{FF2B5EF4-FFF2-40B4-BE49-F238E27FC236}">
                <a16:creationId xmlns:a16="http://schemas.microsoft.com/office/drawing/2014/main" id="{81B2B7BB-4FB7-E22D-7B5B-AD10AB6798CC}"/>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Claims Survey</a:t>
            </a:r>
          </a:p>
        </p:txBody>
      </p:sp>
    </p:spTree>
    <p:extLst>
      <p:ext uri="{BB962C8B-B14F-4D97-AF65-F5344CB8AC3E}">
        <p14:creationId xmlns:p14="http://schemas.microsoft.com/office/powerpoint/2010/main" val="406185952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3771253109"/>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43</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145184" cy="584775"/>
          </a:xfrm>
        </p:spPr>
        <p:txBody>
          <a:bodyPr/>
          <a:lstStyle/>
          <a:p>
            <a:r>
              <a:rPr lang="en-US" dirty="0"/>
              <a:t>Satisfaction for BCBSMA Claims CSOs is low </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CLAIMSMAXDIFF. Please select one statement that would be “most important” for you when checking on a claim through your health insurance provider. Base: Those in Claims track, n=570, comprising of BCBSMA n=132, Anthem n=208, United n=230 </a:t>
            </a:r>
          </a:p>
          <a:p>
            <a:pPr marL="0" indent="0" hangingPunct="1">
              <a:spcBef>
                <a:spcPts val="0"/>
              </a:spcBef>
              <a:buNone/>
            </a:pPr>
            <a:r>
              <a:rPr lang="en-US" sz="900" dirty="0"/>
              <a:t>CLAIMSSAT. How satisfied are you with your current ability to accomplish each task on &lt;insurer’s&gt; &lt;app or website&gt; today? </a:t>
            </a:r>
          </a:p>
          <a:p>
            <a:pPr marL="0" indent="0" hangingPunct="1">
              <a:spcBef>
                <a:spcPts val="0"/>
              </a:spcBef>
              <a:buNone/>
            </a:pPr>
            <a:r>
              <a:rPr lang="en-US" sz="900" dirty="0"/>
              <a:t>Base: Those in Claims track, BCBSMA n=132</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8815538" y="2270045"/>
            <a:ext cx="3351848" cy="1016689"/>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C10  Be confident the claim was processed correctly</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C12  Find how much is owed and why it is owed for a claim</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C06</a:t>
            </a: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confident a claim was successfully submitted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C02  Understand the steps and responsibilities in the claims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C01  Understand info needed to submit/justify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C14  Access relevant details to understand a claim</a:t>
            </a:r>
          </a:p>
        </p:txBody>
      </p:sp>
      <p:sp>
        <p:nvSpPr>
          <p:cNvPr id="10" name="Rectangle 9">
            <a:extLst>
              <a:ext uri="{FF2B5EF4-FFF2-40B4-BE49-F238E27FC236}">
                <a16:creationId xmlns:a16="http://schemas.microsoft.com/office/drawing/2014/main" id="{7B06A559-9EDD-7BC5-1175-FEF638BD1395}"/>
              </a:ext>
            </a:extLst>
          </p:cNvPr>
          <p:cNvSpPr/>
          <p:nvPr/>
        </p:nvSpPr>
        <p:spPr>
          <a:xfrm>
            <a:off x="9200637" y="4666484"/>
            <a:ext cx="2927565" cy="64274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C22  See current outstanding payments owed to a provider</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C07  Find a specific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C04  Find where to start a claim</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216367" y="1723866"/>
            <a:ext cx="3331519" cy="1141338"/>
            <a:chOff x="6501872" y="2277930"/>
            <a:chExt cx="3331519" cy="1141338"/>
          </a:xfrm>
        </p:grpSpPr>
        <p:sp>
          <p:nvSpPr>
            <p:cNvPr id="13" name="Rectangle 12">
              <a:extLst>
                <a:ext uri="{FF2B5EF4-FFF2-40B4-BE49-F238E27FC236}">
                  <a16:creationId xmlns:a16="http://schemas.microsoft.com/office/drawing/2014/main" id="{92331F3B-D6E4-1E54-4BC8-4400A7A2DE32}"/>
                </a:ext>
              </a:extLst>
            </p:cNvPr>
            <p:cNvSpPr/>
            <p:nvPr/>
          </p:nvSpPr>
          <p:spPr>
            <a:xfrm>
              <a:off x="6501872" y="2277930"/>
              <a:ext cx="3331519" cy="114133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C11  Be confident I was billed correctly for the care received</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C16 Understand next steps based on outcome of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C19  Correct denials of coverage due to errors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C09  Understand the impact  a pending claim will have on plan usage</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C20  Understand what is needed to appeal denied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C13  Understand why a claim was denied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C18  Access expert support when needed</a:t>
              </a:r>
            </a:p>
          </p:txBody>
        </p:sp>
        <p:sp>
          <p:nvSpPr>
            <p:cNvPr id="14" name="Oval 13">
              <a:extLst>
                <a:ext uri="{FF2B5EF4-FFF2-40B4-BE49-F238E27FC236}">
                  <a16:creationId xmlns:a16="http://schemas.microsoft.com/office/drawing/2014/main" id="{5D985EAF-1CB0-5070-56F2-8DD900C0109C}"/>
                </a:ext>
              </a:extLst>
            </p:cNvPr>
            <p:cNvSpPr/>
            <p:nvPr/>
          </p:nvSpPr>
          <p:spPr>
            <a:xfrm>
              <a:off x="6558269" y="2341312"/>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216366" y="4419239"/>
            <a:ext cx="3561017" cy="126598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C21  Understand the steps and responsibilities in the appeals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C23  Understand options to ease burden of my portion </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C08  Understand the current status of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C15  Understand technical terms when reviewing claims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C24  Predict how much I might spend this year based on last year's usage </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C05  Start filling out a claim and finish it later without repeating work</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C17  Save/share EOB document for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C03  Understand how long the claims process takes</a:t>
            </a:r>
          </a:p>
        </p:txBody>
      </p:sp>
      <p:sp>
        <p:nvSpPr>
          <p:cNvPr id="18" name="Oval 17">
            <a:extLst>
              <a:ext uri="{FF2B5EF4-FFF2-40B4-BE49-F238E27FC236}">
                <a16:creationId xmlns:a16="http://schemas.microsoft.com/office/drawing/2014/main" id="{D3EC10B6-D5A3-024E-4B01-72AE46FCB312}"/>
              </a:ext>
            </a:extLst>
          </p:cNvPr>
          <p:cNvSpPr/>
          <p:nvPr/>
        </p:nvSpPr>
        <p:spPr>
          <a:xfrm>
            <a:off x="266044" y="4486917"/>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8875356" y="2345299"/>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9246955" y="4736959"/>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52" name="Rectangle 51">
            <a:extLst>
              <a:ext uri="{FF2B5EF4-FFF2-40B4-BE49-F238E27FC236}">
                <a16:creationId xmlns:a16="http://schemas.microsoft.com/office/drawing/2014/main" id="{D9D02274-577A-050B-B245-40699101775F}"/>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Most BCBSMA Claims CSOs fall left of the satisfaction average, meaning satisfaction is lower than competitors </a:t>
            </a:r>
            <a:r>
              <a:rPr lang="en-US" sz="1400" dirty="0">
                <a:solidFill>
                  <a:schemeClr val="tx1"/>
                </a:solidFill>
                <a:latin typeface="Haas Grot Disp 55 Roman" panose="020D0504030502050203" pitchFamily="34" charset="0"/>
                <a:ea typeface="+mn-ea"/>
                <a:cs typeface="+mn-cs"/>
                <a:sym typeface="Haas Grot Disp 75 Bold"/>
              </a:rPr>
              <a:t>for BCBSMA in Claims overall.</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graphicFrame>
        <p:nvGraphicFramePr>
          <p:cNvPr id="58" name="Table 5">
            <a:extLst>
              <a:ext uri="{FF2B5EF4-FFF2-40B4-BE49-F238E27FC236}">
                <a16:creationId xmlns:a16="http://schemas.microsoft.com/office/drawing/2014/main" id="{617E2527-B3D9-E145-A299-7196F5CDC5AA}"/>
              </a:ext>
            </a:extLst>
          </p:cNvPr>
          <p:cNvGraphicFramePr>
            <a:graphicFrameLocks noGrp="1"/>
          </p:cNvGraphicFramePr>
          <p:nvPr>
            <p:extLst>
              <p:ext uri="{D42A27DB-BD31-4B8C-83A1-F6EECF244321}">
                <p14:modId xmlns:p14="http://schemas.microsoft.com/office/powerpoint/2010/main" val="3916696507"/>
              </p:ext>
            </p:extLst>
          </p:nvPr>
        </p:nvGraphicFramePr>
        <p:xfrm>
          <a:off x="4165322"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CLAIMS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97115851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839192219"/>
              </p:ext>
            </p:extLst>
          </p:nvPr>
        </p:nvGraphicFramePr>
        <p:xfrm>
          <a:off x="2264828"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a:extLst>
              <a:ext uri="{FF2B5EF4-FFF2-40B4-BE49-F238E27FC236}">
                <a16:creationId xmlns:a16="http://schemas.microsoft.com/office/drawing/2014/main" id="{8662ABAE-E2D7-2874-79A2-A2BAEA603853}"/>
              </a:ext>
            </a:extLst>
          </p:cNvPr>
          <p:cNvSpPr/>
          <p:nvPr/>
        </p:nvSpPr>
        <p:spPr>
          <a:xfrm>
            <a:off x="5683271" y="2608777"/>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44</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BCBSMA should focus on the top 3 Claims CSOs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CLAIMSMAXDIFF. Please select one statement that would be “most important” for you when checking on a claim through your health insurance provider. Base: Those in Claims track, n=570, comprising of BCBSMA n=132, Anthem n=208, United n=230 </a:t>
            </a:r>
          </a:p>
          <a:p>
            <a:pPr marL="0" indent="0" hangingPunct="1">
              <a:spcBef>
                <a:spcPts val="0"/>
              </a:spcBef>
              <a:buNone/>
            </a:pPr>
            <a:r>
              <a:rPr lang="en-US" sz="900" dirty="0"/>
              <a:t>CLAIMSSAT. How satisfied are you with your current ability to accomplish each task on &lt;insurer’s&gt; &lt;app or website&gt; today? </a:t>
            </a:r>
          </a:p>
          <a:p>
            <a:pPr marL="0" indent="0" hangingPunct="1">
              <a:spcBef>
                <a:spcPts val="0"/>
              </a:spcBef>
              <a:buNone/>
            </a:pPr>
            <a:r>
              <a:rPr lang="en-US" sz="900" dirty="0"/>
              <a:t>Base: Those in Claims track, BCBSMA n=132</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925"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941"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072E5736-15C0-FAB5-6152-C69E5EE12DB2}"/>
              </a:ext>
            </a:extLst>
          </p:cNvPr>
          <p:cNvSpPr txBox="1"/>
          <p:nvPr/>
        </p:nvSpPr>
        <p:spPr>
          <a:xfrm>
            <a:off x="8611721"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557"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398"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aphicFrame>
        <p:nvGraphicFramePr>
          <p:cNvPr id="58" name="Table 5">
            <a:extLst>
              <a:ext uri="{FF2B5EF4-FFF2-40B4-BE49-F238E27FC236}">
                <a16:creationId xmlns:a16="http://schemas.microsoft.com/office/drawing/2014/main" id="{617E2527-B3D9-E145-A299-7196F5CDC5AA}"/>
              </a:ext>
            </a:extLst>
          </p:cNvPr>
          <p:cNvGraphicFramePr>
            <a:graphicFrameLocks noGrp="1"/>
          </p:cNvGraphicFramePr>
          <p:nvPr>
            <p:extLst>
              <p:ext uri="{D42A27DB-BD31-4B8C-83A1-F6EECF244321}">
                <p14:modId xmlns:p14="http://schemas.microsoft.com/office/powerpoint/2010/main" val="4076678720"/>
              </p:ext>
            </p:extLst>
          </p:nvPr>
        </p:nvGraphicFramePr>
        <p:xfrm>
          <a:off x="2740780"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CLAIMS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1" name="Oval 10">
            <a:extLst>
              <a:ext uri="{FF2B5EF4-FFF2-40B4-BE49-F238E27FC236}">
                <a16:creationId xmlns:a16="http://schemas.microsoft.com/office/drawing/2014/main" id="{28835F48-BBD0-1797-D999-34DB00ACC96C}"/>
              </a:ext>
            </a:extLst>
          </p:cNvPr>
          <p:cNvSpPr/>
          <p:nvPr/>
        </p:nvSpPr>
        <p:spPr>
          <a:xfrm>
            <a:off x="5258794" y="2646485"/>
            <a:ext cx="1778500" cy="1906662"/>
          </a:xfrm>
          <a:prstGeom prst="ellipse">
            <a:avLst/>
          </a:prstGeom>
          <a:noFill/>
          <a:ln w="25400" cap="flat">
            <a:solidFill>
              <a:schemeClr val="accent3">
                <a:hueOff val="-1398958"/>
                <a:lumOff val="1922"/>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15" name="Rectangle 14">
            <a:extLst>
              <a:ext uri="{FF2B5EF4-FFF2-40B4-BE49-F238E27FC236}">
                <a16:creationId xmlns:a16="http://schemas.microsoft.com/office/drawing/2014/main" id="{B59B1171-D614-918A-5BE8-8DC435096A62}"/>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With only two Claims CSOs solidly falling in table stakes, BCBSMA should focus on improving these </a:t>
            </a:r>
            <a:r>
              <a:rPr kumimoji="0" lang="en-US" sz="1400" b="1"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key</a:t>
            </a: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 experiences for members to compete with other healthcare organizations.</a:t>
            </a:r>
          </a:p>
        </p:txBody>
      </p:sp>
      <p:cxnSp>
        <p:nvCxnSpPr>
          <p:cNvPr id="17" name="Straight Arrow Connector 16">
            <a:extLst>
              <a:ext uri="{FF2B5EF4-FFF2-40B4-BE49-F238E27FC236}">
                <a16:creationId xmlns:a16="http://schemas.microsoft.com/office/drawing/2014/main" id="{1686C2B8-E30F-8C94-CCC6-DA0064EDD256}"/>
              </a:ext>
            </a:extLst>
          </p:cNvPr>
          <p:cNvCxnSpPr>
            <a:cxnSpLocks/>
          </p:cNvCxnSpPr>
          <p:nvPr/>
        </p:nvCxnSpPr>
        <p:spPr>
          <a:xfrm flipH="1">
            <a:off x="6466930" y="1459349"/>
            <a:ext cx="3485111" cy="1387616"/>
          </a:xfrm>
          <a:prstGeom prst="straightConnector1">
            <a:avLst/>
          </a:prstGeom>
          <a:noFill/>
          <a:ln w="25400" cap="flat">
            <a:solidFill>
              <a:schemeClr val="accent3">
                <a:hueOff val="-1398958"/>
                <a:lumOff val="1922"/>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9" name="Rectangle 18">
            <a:extLst>
              <a:ext uri="{FF2B5EF4-FFF2-40B4-BE49-F238E27FC236}">
                <a16:creationId xmlns:a16="http://schemas.microsoft.com/office/drawing/2014/main" id="{00FFA210-00B5-E2BB-F3A9-E72555FA1042}"/>
              </a:ext>
            </a:extLst>
          </p:cNvPr>
          <p:cNvSpPr/>
          <p:nvPr/>
        </p:nvSpPr>
        <p:spPr>
          <a:xfrm>
            <a:off x="1433683" y="2608172"/>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41" name="TextBox 1">
            <a:extLst>
              <a:ext uri="{FF2B5EF4-FFF2-40B4-BE49-F238E27FC236}">
                <a16:creationId xmlns:a16="http://schemas.microsoft.com/office/drawing/2014/main" id="{49A37205-F4CB-8306-28B1-EB20E03AF6E9}"/>
              </a:ext>
            </a:extLst>
          </p:cNvPr>
          <p:cNvSpPr txBox="1"/>
          <p:nvPr/>
        </p:nvSpPr>
        <p:spPr>
          <a:xfrm>
            <a:off x="2401274"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8" name="Rectangle 7">
            <a:extLst>
              <a:ext uri="{FF2B5EF4-FFF2-40B4-BE49-F238E27FC236}">
                <a16:creationId xmlns:a16="http://schemas.microsoft.com/office/drawing/2014/main" id="{2A1A67FD-0E62-EC7F-7EF3-3A345E8A8BDA}"/>
              </a:ext>
            </a:extLst>
          </p:cNvPr>
          <p:cNvSpPr/>
          <p:nvPr/>
        </p:nvSpPr>
        <p:spPr>
          <a:xfrm>
            <a:off x="8555766" y="4514796"/>
            <a:ext cx="3351848" cy="1016689"/>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C10  Be confident the claim was processed correctly</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C12  Find how much is owed and why it is owed for a claim</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C06</a:t>
            </a: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confident a claim was successfully submitted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C02  Understand the steps and responsibilities in the claims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C01  Understand info needed to submit/justify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C14  Access relevant details to understand a claim</a:t>
            </a:r>
          </a:p>
        </p:txBody>
      </p:sp>
      <p:grpSp>
        <p:nvGrpSpPr>
          <p:cNvPr id="9" name="Group 8">
            <a:extLst>
              <a:ext uri="{FF2B5EF4-FFF2-40B4-BE49-F238E27FC236}">
                <a16:creationId xmlns:a16="http://schemas.microsoft.com/office/drawing/2014/main" id="{EBD61003-C790-2B7A-2460-61F7E57679BA}"/>
              </a:ext>
            </a:extLst>
          </p:cNvPr>
          <p:cNvGrpSpPr/>
          <p:nvPr/>
        </p:nvGrpSpPr>
        <p:grpSpPr>
          <a:xfrm>
            <a:off x="303291" y="3163061"/>
            <a:ext cx="3331519" cy="1141338"/>
            <a:chOff x="6501872" y="2277930"/>
            <a:chExt cx="3331519" cy="1141338"/>
          </a:xfrm>
        </p:grpSpPr>
        <p:sp>
          <p:nvSpPr>
            <p:cNvPr id="10" name="Rectangle 9">
              <a:extLst>
                <a:ext uri="{FF2B5EF4-FFF2-40B4-BE49-F238E27FC236}">
                  <a16:creationId xmlns:a16="http://schemas.microsoft.com/office/drawing/2014/main" id="{2B7A3AEB-F54B-4872-EE9A-659320DB1AC1}"/>
                </a:ext>
              </a:extLst>
            </p:cNvPr>
            <p:cNvSpPr/>
            <p:nvPr/>
          </p:nvSpPr>
          <p:spPr>
            <a:xfrm>
              <a:off x="6501872" y="2277930"/>
              <a:ext cx="3331519" cy="114133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C11  Be confident I was billed correctly for the care received</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C16 Understand next steps based on outcome of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C19  Correct denials of coverage due to errors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C09  Understand the impact  a pending claim will have on plan usage</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C20  Understand what is needed to appeal denied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C13  Understand why a claim was denied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C18  Access expert support when needed</a:t>
              </a:r>
            </a:p>
          </p:txBody>
        </p:sp>
        <p:sp>
          <p:nvSpPr>
            <p:cNvPr id="12" name="Oval 11">
              <a:extLst>
                <a:ext uri="{FF2B5EF4-FFF2-40B4-BE49-F238E27FC236}">
                  <a16:creationId xmlns:a16="http://schemas.microsoft.com/office/drawing/2014/main" id="{98CFB61C-E40C-DBCD-4E3D-7CA9BC4EAD29}"/>
                </a:ext>
              </a:extLst>
            </p:cNvPr>
            <p:cNvSpPr/>
            <p:nvPr/>
          </p:nvSpPr>
          <p:spPr>
            <a:xfrm>
              <a:off x="6558269" y="2341312"/>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5" name="Oval 4">
            <a:extLst>
              <a:ext uri="{FF2B5EF4-FFF2-40B4-BE49-F238E27FC236}">
                <a16:creationId xmlns:a16="http://schemas.microsoft.com/office/drawing/2014/main" id="{052E990A-861C-E7B8-CBFC-54A632D82FCC}"/>
              </a:ext>
            </a:extLst>
          </p:cNvPr>
          <p:cNvSpPr/>
          <p:nvPr/>
        </p:nvSpPr>
        <p:spPr>
          <a:xfrm>
            <a:off x="8618534" y="4585655"/>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Tree>
    <p:extLst>
      <p:ext uri="{BB962C8B-B14F-4D97-AF65-F5344CB8AC3E}">
        <p14:creationId xmlns:p14="http://schemas.microsoft.com/office/powerpoint/2010/main" val="211629614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45</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Claims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18116" y="965300"/>
            <a:ext cx="10145184" cy="584775"/>
          </a:xfrm>
        </p:spPr>
        <p:txBody>
          <a:bodyPr/>
          <a:lstStyle/>
          <a:p>
            <a:r>
              <a:rPr lang="en-US" dirty="0"/>
              <a:t>Supporting insights from member interviews</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7" y="2256902"/>
            <a:ext cx="3153834" cy="2923877"/>
          </a:xfrm>
        </p:spPr>
        <p:txBody>
          <a:bodyPr/>
          <a:lstStyle/>
          <a:p>
            <a:r>
              <a:rPr lang="en-US" dirty="0"/>
              <a:t>01</a:t>
            </a:r>
          </a:p>
          <a:p>
            <a:r>
              <a:rPr lang="en-US" dirty="0">
                <a:solidFill>
                  <a:schemeClr val="bg1"/>
                </a:solidFill>
              </a:rPr>
              <a:t>Many claims are straightforward, and what is owed aligns with what members expected. </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When claims are complex or do not align with expectations, members struggle to ensure they were billed correctly and understand why they owe what they owe.</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800" y="2256902"/>
            <a:ext cx="3256722" cy="2308324"/>
          </a:xfrm>
        </p:spPr>
        <p:txBody>
          <a:bodyPr/>
          <a:lstStyle/>
          <a:p>
            <a:r>
              <a:rPr lang="en-US" dirty="0"/>
              <a:t>02</a:t>
            </a:r>
          </a:p>
          <a:p>
            <a:r>
              <a:rPr lang="en-US" dirty="0">
                <a:solidFill>
                  <a:schemeClr val="bg1"/>
                </a:solidFill>
              </a:rPr>
              <a:t>Many claims are submitted by the provider.</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When members submit claims, they struggle to find the entry point, return to a partially completed claim form without losing work, know it was submitted, and track the status of their claim.</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8" y="2256902"/>
            <a:ext cx="2802185" cy="2739211"/>
          </a:xfrm>
        </p:spPr>
        <p:txBody>
          <a:bodyPr/>
          <a:lstStyle/>
          <a:p>
            <a:r>
              <a:rPr lang="en-US" dirty="0"/>
              <a:t>03</a:t>
            </a:r>
          </a:p>
          <a:p>
            <a:r>
              <a:rPr lang="en-US" dirty="0">
                <a:solidFill>
                  <a:schemeClr val="bg1"/>
                </a:solidFill>
              </a:rPr>
              <a:t>Finding the claim is a critical first step.</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Finding a claim can be challenging when the claims list the billing provider instead of the name of the doctor they saw or the claim process date instead of the visit because the member does not recognize this information.</a:t>
            </a:r>
          </a:p>
        </p:txBody>
      </p:sp>
      <p:sp>
        <p:nvSpPr>
          <p:cNvPr id="5" name="Text Placeholder 7">
            <a:extLst>
              <a:ext uri="{FF2B5EF4-FFF2-40B4-BE49-F238E27FC236}">
                <a16:creationId xmlns:a16="http://schemas.microsoft.com/office/drawing/2014/main" id="{4740B85A-50C7-C5AC-03C6-2C2B0923D307}"/>
              </a:ext>
            </a:extLst>
          </p:cNvPr>
          <p:cNvSpPr txBox="1">
            <a:spLocks/>
          </p:cNvSpPr>
          <p:nvPr/>
        </p:nvSpPr>
        <p:spPr>
          <a:xfrm>
            <a:off x="2316056" y="5590787"/>
            <a:ext cx="7549304" cy="738664"/>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chemeClr val="accent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400" dirty="0">
                <a:latin typeface="Haas Grot Disp 55 Roman" panose="020D0504030502050203" pitchFamily="34" charset="0"/>
              </a:rPr>
              <a:t>“I know it's really hard to push it on the insurance company to own accuracy of what doctors are billing. But if it is identified that there was incorrect billing, it is pretty important for the insurance companies to step in and fix it...There's such inaccurate billing.” —Research Participant</a:t>
            </a:r>
          </a:p>
        </p:txBody>
      </p:sp>
    </p:spTree>
    <p:extLst>
      <p:ext uri="{BB962C8B-B14F-4D97-AF65-F5344CB8AC3E}">
        <p14:creationId xmlns:p14="http://schemas.microsoft.com/office/powerpoint/2010/main" val="88233655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46</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9783234" cy="1569660"/>
          </a:xfrm>
        </p:spPr>
        <p:txBody>
          <a:bodyPr/>
          <a:lstStyle/>
          <a:p>
            <a:r>
              <a:rPr lang="en-US" dirty="0"/>
              <a:t>How does BCBSMA stack up to key competitors?</a:t>
            </a:r>
          </a:p>
        </p:txBody>
      </p:sp>
      <p:sp>
        <p:nvSpPr>
          <p:cNvPr id="4" name="Text Placeholder 2">
            <a:extLst>
              <a:ext uri="{FF2B5EF4-FFF2-40B4-BE49-F238E27FC236}">
                <a16:creationId xmlns:a16="http://schemas.microsoft.com/office/drawing/2014/main" id="{F3A60A65-6A34-3362-1819-864656150EBE}"/>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Claims Survey</a:t>
            </a:r>
          </a:p>
        </p:txBody>
      </p:sp>
    </p:spTree>
    <p:extLst>
      <p:ext uri="{BB962C8B-B14F-4D97-AF65-F5344CB8AC3E}">
        <p14:creationId xmlns:p14="http://schemas.microsoft.com/office/powerpoint/2010/main" val="28955971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13" name="Rectangle 12">
            <a:extLst>
              <a:ext uri="{FF2B5EF4-FFF2-40B4-BE49-F238E27FC236}">
                <a16:creationId xmlns:a16="http://schemas.microsoft.com/office/drawing/2014/main" id="{E6F49672-1CCC-AC53-6716-427B0332CB27}"/>
              </a:ext>
            </a:extLst>
          </p:cNvPr>
          <p:cNvSpPr/>
          <p:nvPr/>
        </p:nvSpPr>
        <p:spPr>
          <a:xfrm>
            <a:off x="7062744"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sp>
        <p:nvSpPr>
          <p:cNvPr id="12" name="Rectangle 11">
            <a:extLst>
              <a:ext uri="{FF2B5EF4-FFF2-40B4-BE49-F238E27FC236}">
                <a16:creationId xmlns:a16="http://schemas.microsoft.com/office/drawing/2014/main" id="{0F4903CB-189F-2563-A00B-461FDEF19AC5}"/>
              </a:ext>
            </a:extLst>
          </p:cNvPr>
          <p:cNvSpPr/>
          <p:nvPr/>
        </p:nvSpPr>
        <p:spPr>
          <a:xfrm>
            <a:off x="7062744"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graphicFrame>
        <p:nvGraphicFramePr>
          <p:cNvPr id="6" name="Chart 5">
            <a:extLst>
              <a:ext uri="{FF2B5EF4-FFF2-40B4-BE49-F238E27FC236}">
                <a16:creationId xmlns:a16="http://schemas.microsoft.com/office/drawing/2014/main" id="{C4F4DCC4-EE7F-F9EE-48A1-F8FDE53FABE9}"/>
              </a:ext>
            </a:extLst>
          </p:cNvPr>
          <p:cNvGraphicFramePr/>
          <p:nvPr>
            <p:extLst>
              <p:ext uri="{D42A27DB-BD31-4B8C-83A1-F6EECF244321}">
                <p14:modId xmlns:p14="http://schemas.microsoft.com/office/powerpoint/2010/main" val="950022048"/>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935C41D-593C-ADC6-6259-A841DCC2419C}"/>
              </a:ext>
            </a:extLst>
          </p:cNvPr>
          <p:cNvGraphicFramePr/>
          <p:nvPr>
            <p:extLst>
              <p:ext uri="{D42A27DB-BD31-4B8C-83A1-F6EECF244321}">
                <p14:modId xmlns:p14="http://schemas.microsoft.com/office/powerpoint/2010/main" val="2527839485"/>
              </p:ext>
            </p:extLst>
          </p:nvPr>
        </p:nvGraphicFramePr>
        <p:xfrm>
          <a:off x="3676431" y="1753391"/>
          <a:ext cx="7594325" cy="41337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F96F84CC-5884-3641-D064-D685B9569289}"/>
              </a:ext>
            </a:extLst>
          </p:cNvPr>
          <p:cNvGraphicFramePr/>
          <p:nvPr>
            <p:extLst>
              <p:ext uri="{D42A27DB-BD31-4B8C-83A1-F6EECF244321}">
                <p14:modId xmlns:p14="http://schemas.microsoft.com/office/powerpoint/2010/main" val="912496011"/>
              </p:ext>
            </p:extLst>
          </p:nvPr>
        </p:nvGraphicFramePr>
        <p:xfrm>
          <a:off x="3695700" y="1752454"/>
          <a:ext cx="7594325" cy="4133783"/>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47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Satisfaction is generally higher for United’s CSOs</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pSp>
        <p:nvGrpSpPr>
          <p:cNvPr id="47" name="Group 46">
            <a:extLst>
              <a:ext uri="{FF2B5EF4-FFF2-40B4-BE49-F238E27FC236}">
                <a16:creationId xmlns:a16="http://schemas.microsoft.com/office/drawing/2014/main" id="{DFF4EE08-3ED5-807A-F62A-8809D0D801B0}"/>
              </a:ext>
            </a:extLst>
          </p:cNvPr>
          <p:cNvGrpSpPr/>
          <p:nvPr/>
        </p:nvGrpSpPr>
        <p:grpSpPr>
          <a:xfrm>
            <a:off x="32154" y="1942954"/>
            <a:ext cx="3462446" cy="3094180"/>
            <a:chOff x="6501872" y="1898691"/>
            <a:chExt cx="3462446" cy="3094180"/>
          </a:xfrm>
        </p:grpSpPr>
        <p:sp>
          <p:nvSpPr>
            <p:cNvPr id="45" name="Rectangle 44">
              <a:extLst>
                <a:ext uri="{FF2B5EF4-FFF2-40B4-BE49-F238E27FC236}">
                  <a16:creationId xmlns:a16="http://schemas.microsoft.com/office/drawing/2014/main" id="{69D4E955-FBD5-6337-2D4A-A8F31AABCDDC}"/>
                </a:ext>
              </a:extLst>
            </p:cNvPr>
            <p:cNvSpPr/>
            <p:nvPr/>
          </p:nvSpPr>
          <p:spPr>
            <a:xfrm>
              <a:off x="6501872" y="1898691"/>
              <a:ext cx="3462446" cy="309418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Anthem         United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C10  Be confident the claim was processed correctly</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C11  Be confident I was billed correctly for the care received</a:t>
              </a:r>
            </a:p>
            <a:p>
              <a:pPr defTabSz="1828800">
                <a:lnSpc>
                  <a:spcPct val="90000"/>
                </a:lnSpc>
                <a:spcBef>
                  <a:spcPts val="0"/>
                </a:spcBef>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C12  Find how much is owed and why it is owed for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C16  Understand next steps based on outcome of a claim</a:t>
              </a:r>
            </a:p>
            <a:p>
              <a:pPr defTabSz="1828800">
                <a:lnSpc>
                  <a:spcPct val="90000"/>
                </a:lnSpc>
                <a:spcBef>
                  <a:spcPts val="0"/>
                </a:spcBef>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C06  Be confident a claim was successfully submitted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C02  Understand the steps and responsibilities in the claims process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C19  Correct denials of coverage due to errors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C01  Understand info needed to submit/justify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C09  Understand the impact  a pending claim will have on plan usage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C20  Understand what is needed to appeal denied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C13  Understand why a claim was denied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C14  Access relevant details to understand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C18  Access expert support when needed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C21  Understand the steps and responsibilities in the appeals process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C23  Understand options to ease burden of my portion </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C22  See current outstanding payments owed to a provider</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C08  Understand the current status of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C07  Find a specific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C15  Understand technical terms when reviewing claims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C24  Predict how much I might spend this year based on last year's usage </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C05  Start filling out a claim and finish it later without repeating work</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C04  Find where to start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C17  Save/share EOB document for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C03  Understand how long the claims process takes</a:t>
              </a:r>
            </a:p>
          </p:txBody>
        </p:sp>
        <p:sp>
          <p:nvSpPr>
            <p:cNvPr id="46" name="Oval 45">
              <a:extLst>
                <a:ext uri="{FF2B5EF4-FFF2-40B4-BE49-F238E27FC236}">
                  <a16:creationId xmlns:a16="http://schemas.microsoft.com/office/drawing/2014/main" id="{ADB35CCF-3533-FEB5-EA3B-C62D2746001F}"/>
                </a:ext>
              </a:extLst>
            </p:cNvPr>
            <p:cNvSpPr/>
            <p:nvPr/>
          </p:nvSpPr>
          <p:spPr>
            <a:xfrm>
              <a:off x="6554793" y="1979976"/>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5" name="Oval 4">
            <a:extLst>
              <a:ext uri="{FF2B5EF4-FFF2-40B4-BE49-F238E27FC236}">
                <a16:creationId xmlns:a16="http://schemas.microsoft.com/office/drawing/2014/main" id="{93765F50-ED4B-8B43-20EE-9F078E03CB2D}"/>
              </a:ext>
            </a:extLst>
          </p:cNvPr>
          <p:cNvSpPr/>
          <p:nvPr/>
        </p:nvSpPr>
        <p:spPr>
          <a:xfrm>
            <a:off x="1812910" y="2023497"/>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8" name="Oval 7">
            <a:extLst>
              <a:ext uri="{FF2B5EF4-FFF2-40B4-BE49-F238E27FC236}">
                <a16:creationId xmlns:a16="http://schemas.microsoft.com/office/drawing/2014/main" id="{C9C290D9-3E93-A828-8BDB-56043577F58C}"/>
              </a:ext>
            </a:extLst>
          </p:cNvPr>
          <p:cNvSpPr/>
          <p:nvPr/>
        </p:nvSpPr>
        <p:spPr>
          <a:xfrm>
            <a:off x="1004113" y="2010793"/>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11" name="Text Placeholder 8">
            <a:extLst>
              <a:ext uri="{FF2B5EF4-FFF2-40B4-BE49-F238E27FC236}">
                <a16:creationId xmlns:a16="http://schemas.microsoft.com/office/drawing/2014/main" id="{D2D10EBB-8E60-D3D7-20E4-D0E227C1D7B8}"/>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CLAIMSMAXDIFF. Please select one statement that would be “most important” for you when checking on a claim through your health insurance provider. Base: Those in Claims track , n=570, comprising of BCBSMA n=132, Anthem n=208, United n=230 </a:t>
            </a:r>
          </a:p>
          <a:p>
            <a:pPr marL="0" indent="0" hangingPunct="1">
              <a:spcBef>
                <a:spcPts val="0"/>
              </a:spcBef>
              <a:buNone/>
            </a:pPr>
            <a:r>
              <a:rPr lang="en-US" sz="900" dirty="0"/>
              <a:t>CLAIMSSAT. How satisfied are you with your current ability to accomplish each task on &lt;insurer’s&gt; &lt;app or website&gt; today? </a:t>
            </a:r>
          </a:p>
          <a:p>
            <a:pPr marL="0" indent="0" hangingPunct="1">
              <a:spcBef>
                <a:spcPts val="0"/>
              </a:spcBef>
              <a:buNone/>
            </a:pPr>
            <a:r>
              <a:rPr lang="en-US" sz="900" dirty="0"/>
              <a:t>Base: Those in Claims track BCBSMA n=132, Anthem n=208, United n=226</a:t>
            </a:r>
            <a:endParaRPr lang="en-US" sz="900" dirty="0">
              <a:highlight>
                <a:srgbClr val="FFFF00"/>
              </a:highlight>
            </a:endParaRPr>
          </a:p>
          <a:p>
            <a:pPr marL="0" indent="0" hangingPunct="1">
              <a:buNone/>
            </a:pPr>
            <a:endParaRPr lang="en-US" sz="900" dirty="0"/>
          </a:p>
        </p:txBody>
      </p:sp>
      <p:sp>
        <p:nvSpPr>
          <p:cNvPr id="7" name="Rectangle 6">
            <a:extLst>
              <a:ext uri="{FF2B5EF4-FFF2-40B4-BE49-F238E27FC236}">
                <a16:creationId xmlns:a16="http://schemas.microsoft.com/office/drawing/2014/main" id="{F767365E-B88A-6B2E-F517-BDA8DEF2B5EF}"/>
              </a:ext>
            </a:extLst>
          </p:cNvPr>
          <p:cNvSpPr/>
          <p:nvPr/>
        </p:nvSpPr>
        <p:spPr>
          <a:xfrm>
            <a:off x="10036262" y="-5473"/>
            <a:ext cx="1975683"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United has the highest  satisfaction of the three insurance carriers for 19 out of 24 statements and would be considered the highest performing insurer for the Claims CSOs.</a:t>
            </a:r>
          </a:p>
        </p:txBody>
      </p:sp>
      <p:graphicFrame>
        <p:nvGraphicFramePr>
          <p:cNvPr id="15" name="Table 5">
            <a:extLst>
              <a:ext uri="{FF2B5EF4-FFF2-40B4-BE49-F238E27FC236}">
                <a16:creationId xmlns:a16="http://schemas.microsoft.com/office/drawing/2014/main" id="{1BCAD23E-E080-9D58-452F-1718202A5578}"/>
              </a:ext>
            </a:extLst>
          </p:cNvPr>
          <p:cNvGraphicFramePr>
            <a:graphicFrameLocks noGrp="1"/>
          </p:cNvGraphicFramePr>
          <p:nvPr>
            <p:extLst>
              <p:ext uri="{D42A27DB-BD31-4B8C-83A1-F6EECF244321}">
                <p14:modId xmlns:p14="http://schemas.microsoft.com/office/powerpoint/2010/main" val="3365430354"/>
              </p:ext>
            </p:extLst>
          </p:nvPr>
        </p:nvGraphicFramePr>
        <p:xfrm>
          <a:off x="4165322"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CLAIMS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cxnSp>
        <p:nvCxnSpPr>
          <p:cNvPr id="14" name="Straight Arrow Connector 13">
            <a:extLst>
              <a:ext uri="{FF2B5EF4-FFF2-40B4-BE49-F238E27FC236}">
                <a16:creationId xmlns:a16="http://schemas.microsoft.com/office/drawing/2014/main" id="{6E7398C6-7A7A-5A3C-5480-6C7150CBBA6B}"/>
              </a:ext>
            </a:extLst>
          </p:cNvPr>
          <p:cNvCxnSpPr>
            <a:cxnSpLocks/>
          </p:cNvCxnSpPr>
          <p:nvPr/>
        </p:nvCxnSpPr>
        <p:spPr>
          <a:xfrm flipV="1">
            <a:off x="3627433"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67999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48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145184" cy="584775"/>
          </a:xfrm>
        </p:spPr>
        <p:txBody>
          <a:bodyPr/>
          <a:lstStyle/>
          <a:p>
            <a:r>
              <a:rPr lang="en-US" dirty="0"/>
              <a:t>BCBSMA trails competitors across Claims CSOs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7959092" y="6203986"/>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a:t>
            </a:r>
            <a:endParaRPr lang="en-US" sz="900" dirty="0">
              <a:highlight>
                <a:srgbClr val="FFFF00"/>
              </a:highlight>
            </a:endParaRPr>
          </a:p>
        </p:txBody>
      </p:sp>
      <p:graphicFrame>
        <p:nvGraphicFramePr>
          <p:cNvPr id="25" name="Table 24">
            <a:extLst>
              <a:ext uri="{FF2B5EF4-FFF2-40B4-BE49-F238E27FC236}">
                <a16:creationId xmlns:a16="http://schemas.microsoft.com/office/drawing/2014/main" id="{AFFEF449-30B0-503A-B5B9-69BEF763925B}"/>
              </a:ext>
            </a:extLst>
          </p:cNvPr>
          <p:cNvGraphicFramePr>
            <a:graphicFrameLocks noGrp="1"/>
          </p:cNvGraphicFramePr>
          <p:nvPr>
            <p:extLst>
              <p:ext uri="{D42A27DB-BD31-4B8C-83A1-F6EECF244321}">
                <p14:modId xmlns:p14="http://schemas.microsoft.com/office/powerpoint/2010/main" val="198477567"/>
              </p:ext>
            </p:extLst>
          </p:nvPr>
        </p:nvGraphicFramePr>
        <p:xfrm>
          <a:off x="4407408" y="2040506"/>
          <a:ext cx="7596750" cy="4211235"/>
        </p:xfrm>
        <a:graphic>
          <a:graphicData uri="http://schemas.openxmlformats.org/drawingml/2006/table">
            <a:tbl>
              <a:tblPr/>
              <a:tblGrid>
                <a:gridCol w="3640605">
                  <a:extLst>
                    <a:ext uri="{9D8B030D-6E8A-4147-A177-3AD203B41FA5}">
                      <a16:colId xmlns:a16="http://schemas.microsoft.com/office/drawing/2014/main" val="1539898076"/>
                    </a:ext>
                  </a:extLst>
                </a:gridCol>
                <a:gridCol w="952981">
                  <a:extLst>
                    <a:ext uri="{9D8B030D-6E8A-4147-A177-3AD203B41FA5}">
                      <a16:colId xmlns:a16="http://schemas.microsoft.com/office/drawing/2014/main" val="1633703928"/>
                    </a:ext>
                  </a:extLst>
                </a:gridCol>
                <a:gridCol w="952981">
                  <a:extLst>
                    <a:ext uri="{9D8B030D-6E8A-4147-A177-3AD203B41FA5}">
                      <a16:colId xmlns:a16="http://schemas.microsoft.com/office/drawing/2014/main" val="4051580291"/>
                    </a:ext>
                  </a:extLst>
                </a:gridCol>
                <a:gridCol w="952981">
                  <a:extLst>
                    <a:ext uri="{9D8B030D-6E8A-4147-A177-3AD203B41FA5}">
                      <a16:colId xmlns:a16="http://schemas.microsoft.com/office/drawing/2014/main" val="2993081438"/>
                    </a:ext>
                  </a:extLst>
                </a:gridCol>
                <a:gridCol w="1097202">
                  <a:extLst>
                    <a:ext uri="{9D8B030D-6E8A-4147-A177-3AD203B41FA5}">
                      <a16:colId xmlns:a16="http://schemas.microsoft.com/office/drawing/2014/main" val="3780847050"/>
                    </a:ext>
                  </a:extLst>
                </a:gridCol>
              </a:tblGrid>
              <a:tr h="302644">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46571530"/>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Be confident a claim was successfully submitted</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79%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C0E1"/>
                    </a:solidFill>
                  </a:tcPr>
                </a:tc>
                <a:tc>
                  <a:txBody>
                    <a:bodyPr/>
                    <a:lstStyle/>
                    <a:p>
                      <a:pPr algn="ctr" fontAlgn="b"/>
                      <a:r>
                        <a:rPr lang="en-US" sz="1000" b="0" i="0" u="none" strike="noStrike">
                          <a:solidFill>
                            <a:srgbClr val="000000"/>
                          </a:solidFill>
                          <a:effectLst/>
                          <a:latin typeface="Haas Grot Disp 55 Roman" panose="020D0504030502050203" pitchFamily="34" charset="0"/>
                        </a:rPr>
                        <a:t>86%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19ACE"/>
                    </a:solidFill>
                  </a:tcPr>
                </a:tc>
                <a:tc>
                  <a:txBody>
                    <a:bodyPr/>
                    <a:lstStyle/>
                    <a:p>
                      <a:pPr algn="ctr" fontAlgn="b"/>
                      <a:r>
                        <a:rPr lang="en-US" sz="1000" b="0" i="0" u="none" strike="noStrike">
                          <a:solidFill>
                            <a:srgbClr val="000000"/>
                          </a:solidFill>
                          <a:effectLst/>
                          <a:latin typeface="Haas Grot Disp 55 Roman" panose="020D0504030502050203" pitchFamily="34" charset="0"/>
                        </a:rPr>
                        <a:t>89%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55719914"/>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See current outstanding payments owed to a provider</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74%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EE"/>
                    </a:solidFill>
                  </a:tcPr>
                </a:tc>
                <a:tc>
                  <a:txBody>
                    <a:bodyPr/>
                    <a:lstStyle/>
                    <a:p>
                      <a:pPr algn="ctr" fontAlgn="b"/>
                      <a:r>
                        <a:rPr lang="en-US" sz="1000" b="0" i="0" u="none" strike="noStrike">
                          <a:solidFill>
                            <a:srgbClr val="000000"/>
                          </a:solidFill>
                          <a:effectLst/>
                          <a:latin typeface="Haas Grot Disp 55 Roman" panose="020D0504030502050203" pitchFamily="34" charset="0"/>
                        </a:rPr>
                        <a:t>79%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C0E1"/>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BADE"/>
                    </a:solidFill>
                  </a:tcPr>
                </a:tc>
                <a:tc>
                  <a:txBody>
                    <a:bodyPr/>
                    <a:lstStyle/>
                    <a:p>
                      <a:pPr algn="ctr" fontAlgn="b"/>
                      <a:r>
                        <a:rPr lang="en-US" sz="1000" b="0" i="0" u="none" strike="noStrike">
                          <a:solidFill>
                            <a:srgbClr val="000000"/>
                          </a:solidFill>
                          <a:effectLst/>
                          <a:latin typeface="Haas Grot Disp 55 Roman" panose="020D0504030502050203" pitchFamily="34" charset="0"/>
                        </a:rPr>
                        <a:t>#16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38937819"/>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Find a specific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3DFF1"/>
                    </a:solidFill>
                  </a:tcPr>
                </a:tc>
                <a:tc>
                  <a:txBody>
                    <a:bodyPr/>
                    <a:lstStyle/>
                    <a:p>
                      <a:pPr algn="ctr" fontAlgn="b"/>
                      <a:r>
                        <a:rPr lang="en-US" sz="1000" b="0" i="0" u="none" strike="noStrike">
                          <a:solidFill>
                            <a:srgbClr val="000000"/>
                          </a:solidFill>
                          <a:effectLst/>
                          <a:latin typeface="Haas Grot Disp 55 Roman" panose="020D0504030502050203" pitchFamily="34" charset="0"/>
                        </a:rPr>
                        <a:t>84%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A5D4"/>
                    </a:solidFill>
                  </a:tcPr>
                </a:tc>
                <a:tc>
                  <a:txBody>
                    <a:bodyPr/>
                    <a:lstStyle/>
                    <a:p>
                      <a:pPr algn="ctr" fontAlgn="b"/>
                      <a:r>
                        <a:rPr lang="en-US" sz="1000" b="0" i="0" u="none" strike="noStrike">
                          <a:solidFill>
                            <a:srgbClr val="000000"/>
                          </a:solidFill>
                          <a:effectLst/>
                          <a:latin typeface="Haas Grot Disp 55 Roman" panose="020D0504030502050203" pitchFamily="34" charset="0"/>
                        </a:rPr>
                        <a:t>89%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000" b="0" i="0" u="none" strike="noStrike">
                          <a:solidFill>
                            <a:srgbClr val="000000"/>
                          </a:solidFill>
                          <a:effectLst/>
                          <a:latin typeface="Haas Grot Disp 55 Roman" panose="020D0504030502050203" pitchFamily="34" charset="0"/>
                        </a:rPr>
                        <a:t>#18</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47793238"/>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Find how much is owed and why it is owed for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72%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4"/>
                    </a:solidFill>
                  </a:tcPr>
                </a:tc>
                <a:tc>
                  <a:txBody>
                    <a:bodyPr/>
                    <a:lstStyle/>
                    <a:p>
                      <a:pPr algn="ctr" fontAlgn="b"/>
                      <a:r>
                        <a:rPr lang="en-US" sz="1000" b="0" i="0" u="none" strike="noStrike">
                          <a:solidFill>
                            <a:srgbClr val="000000"/>
                          </a:solidFill>
                          <a:effectLst/>
                          <a:latin typeface="Haas Grot Disp 55 Roman" panose="020D0504030502050203" pitchFamily="34" charset="0"/>
                        </a:rPr>
                        <a:t>82%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B0D9"/>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BAD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022383752"/>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Access relevant details to understand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5CAE6"/>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BADE"/>
                    </a:solidFill>
                  </a:tcPr>
                </a:tc>
                <a:tc>
                  <a:txBody>
                    <a:bodyPr/>
                    <a:lstStyle/>
                    <a:p>
                      <a:pPr algn="ctr" fontAlgn="b"/>
                      <a:r>
                        <a:rPr lang="en-US" sz="1000" b="0" i="0" u="none" strike="noStrike">
                          <a:solidFill>
                            <a:srgbClr val="000000"/>
                          </a:solidFill>
                          <a:effectLst/>
                          <a:latin typeface="Haas Grot Disp 55 Roman" panose="020D0504030502050203" pitchFamily="34" charset="0"/>
                        </a:rPr>
                        <a:t>#12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72685422"/>
                  </a:ext>
                </a:extLst>
              </a:tr>
              <a:tr h="157821">
                <a:tc>
                  <a:txBody>
                    <a:bodyPr/>
                    <a:lstStyle/>
                    <a:p>
                      <a:pPr algn="r" fontAlgn="b"/>
                      <a:r>
                        <a:rPr lang="en-US" sz="1000" b="0" i="0" u="none" strike="noStrike">
                          <a:solidFill>
                            <a:srgbClr val="000000"/>
                          </a:solidFill>
                          <a:effectLst/>
                          <a:latin typeface="Haas Grot Disp 55 Roman" panose="020D0504030502050203" pitchFamily="34" charset="0"/>
                        </a:rPr>
                        <a:t>Find where to start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4"/>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#22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31890283"/>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Be confident the claim was processed correctly</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67%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BAD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61868600"/>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the steps and responsibilities in the claims process</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C"/>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BAD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53754215"/>
                  </a:ext>
                </a:extLst>
              </a:tr>
              <a:tr h="157821">
                <a:tc>
                  <a:txBody>
                    <a:bodyPr/>
                    <a:lstStyle/>
                    <a:p>
                      <a:pPr algn="r" fontAlgn="b"/>
                      <a:r>
                        <a:rPr lang="en-US" sz="1000" b="0" i="0" u="none" strike="noStrike">
                          <a:solidFill>
                            <a:srgbClr val="000000"/>
                          </a:solidFill>
                          <a:effectLst/>
                          <a:latin typeface="Haas Grot Disp 55 Roman" panose="020D0504030502050203" pitchFamily="34" charset="0"/>
                        </a:rPr>
                        <a:t>Understand info needed to submit/justify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#8</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60652789"/>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next steps based on outcome of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3F6"/>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3DFF1"/>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3DFF1"/>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52658363"/>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Be confident I was billed correctly for the care received</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5CAE6"/>
                    </a:solidFill>
                  </a:tcPr>
                </a:tc>
                <a:tc>
                  <a:txBody>
                    <a:bodyPr/>
                    <a:lstStyle/>
                    <a:p>
                      <a:pPr algn="ctr" fontAlgn="b"/>
                      <a:r>
                        <a:rPr lang="en-US" sz="1000" b="0" i="0" u="none" strike="noStrike">
                          <a:solidFill>
                            <a:srgbClr val="000000"/>
                          </a:solidFill>
                          <a:effectLst/>
                          <a:latin typeface="Haas Grot Disp 55 Roman" panose="020D0504030502050203" pitchFamily="34" charset="0"/>
                        </a:rPr>
                        <a:t>#2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56299484"/>
                  </a:ext>
                </a:extLst>
              </a:tr>
              <a:tr h="157821">
                <a:tc>
                  <a:txBody>
                    <a:bodyPr/>
                    <a:lstStyle/>
                    <a:p>
                      <a:pPr algn="r" fontAlgn="b"/>
                      <a:r>
                        <a:rPr lang="en-US" sz="1000" b="0" i="0" u="none" strike="noStrike">
                          <a:solidFill>
                            <a:srgbClr val="000000"/>
                          </a:solidFill>
                          <a:effectLst/>
                          <a:latin typeface="Haas Grot Disp 55 Roman" panose="020D0504030502050203" pitchFamily="34" charset="0"/>
                        </a:rPr>
                        <a:t>Save/share EOB document for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CDF"/>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#23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41304236"/>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Start filling out a claim and finish it later without repeating work</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6D9"/>
                    </a:solidFill>
                  </a:tcPr>
                </a:tc>
                <a:tc>
                  <a:txBody>
                    <a:bodyPr/>
                    <a:lstStyle/>
                    <a:p>
                      <a:pPr algn="ctr" fontAlgn="b"/>
                      <a:r>
                        <a:rPr lang="en-US" sz="1000" b="0" i="0" u="none" strike="noStrike">
                          <a:solidFill>
                            <a:srgbClr val="000000"/>
                          </a:solidFill>
                          <a:effectLst/>
                          <a:latin typeface="Haas Grot Disp 55 Roman" panose="020D0504030502050203" pitchFamily="34" charset="0"/>
                        </a:rPr>
                        <a:t>54%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EB0"/>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000" b="0" i="0" u="none" strike="noStrike">
                          <a:solidFill>
                            <a:srgbClr val="000000"/>
                          </a:solidFill>
                          <a:effectLst/>
                          <a:latin typeface="Haas Grot Disp 55 Roman" panose="020D0504030502050203" pitchFamily="34" charset="0"/>
                        </a:rPr>
                        <a:t>#21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99956224"/>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Access expert support when needed</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ACD"/>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FF9"/>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EE"/>
                    </a:solidFill>
                  </a:tcPr>
                </a:tc>
                <a:tc>
                  <a:txBody>
                    <a:bodyPr/>
                    <a:lstStyle/>
                    <a:p>
                      <a:pPr algn="ctr" fontAlgn="b"/>
                      <a:r>
                        <a:rPr lang="en-US" sz="1000" b="0" i="0" u="none" strike="noStrike">
                          <a:solidFill>
                            <a:srgbClr val="000000"/>
                          </a:solidFill>
                          <a:effectLst/>
                          <a:latin typeface="Haas Grot Disp 55 Roman" panose="020D0504030502050203" pitchFamily="34" charset="0"/>
                        </a:rPr>
                        <a:t>#13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46148574"/>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technical terms when reviewing claims</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ACD"/>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FAF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000" b="0" i="0" u="none" strike="noStrike">
                          <a:solidFill>
                            <a:srgbClr val="000000"/>
                          </a:solidFill>
                          <a:effectLst/>
                          <a:latin typeface="Haas Grot Disp 55 Roman" panose="020D0504030502050203" pitchFamily="34" charset="0"/>
                        </a:rPr>
                        <a:t>#19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81329544"/>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the current status of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C"/>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#17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42669928"/>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the impact  a pending claim will have on plan usage</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9BC"/>
                    </a:solid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FAF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5935312"/>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what is needed to appeal denied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EB0"/>
                    </a:solidFill>
                  </a:tcPr>
                </a:tc>
                <a:tc>
                  <a:txBody>
                    <a:bodyPr/>
                    <a:lstStyle/>
                    <a:p>
                      <a:pPr algn="ctr" fontAlgn="b"/>
                      <a:r>
                        <a:rPr lang="en-US" sz="1000" b="0" i="0" u="none" strike="noStrike">
                          <a:solidFill>
                            <a:srgbClr val="000000"/>
                          </a:solidFill>
                          <a:effectLst/>
                          <a:latin typeface="Haas Grot Disp 55 Roman" panose="020D0504030502050203" pitchFamily="34" charset="0"/>
                        </a:rPr>
                        <a:t>60%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0D3"/>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4"/>
                    </a:solidFill>
                  </a:tcPr>
                </a:tc>
                <a:tc>
                  <a:txBody>
                    <a:bodyPr/>
                    <a:lstStyle/>
                    <a:p>
                      <a:pPr algn="ctr" fontAlgn="b"/>
                      <a:r>
                        <a:rPr lang="en-US" sz="1000" b="0" i="0" u="none" strike="noStrike">
                          <a:solidFill>
                            <a:srgbClr val="000000"/>
                          </a:solidFill>
                          <a:effectLst/>
                          <a:latin typeface="Haas Grot Disp 55 Roman" panose="020D0504030502050203" pitchFamily="34" charset="0"/>
                        </a:rPr>
                        <a:t>#10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87592137"/>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the steps and responsibilities in the appeals process</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8AA"/>
                    </a:solid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24992410"/>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how long the claims process takes</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5"/>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4"/>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64194184"/>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options to ease burden of my portion </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C9F"/>
                    </a:solid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3B6"/>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71494152"/>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Predict how much I might spend this year based on last year's usage</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C9F"/>
                    </a:solid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ACD"/>
                    </a:solid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ACD"/>
                    </a:solidFill>
                  </a:tcPr>
                </a:tc>
                <a:tc>
                  <a:txBody>
                    <a:bodyPr/>
                    <a:lstStyle/>
                    <a:p>
                      <a:pPr algn="ctr" fontAlgn="b"/>
                      <a:r>
                        <a:rPr lang="en-US" sz="1000" b="0" i="0" u="none" strike="noStrike">
                          <a:solidFill>
                            <a:srgbClr val="000000"/>
                          </a:solidFill>
                          <a:effectLst/>
                          <a:latin typeface="Haas Grot Disp 55 Roman" panose="020D0504030502050203" pitchFamily="34" charset="0"/>
                        </a:rPr>
                        <a:t>#20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88273831"/>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why a claim was denied</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5C7"/>
                    </a:solid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#11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24250079"/>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Correct denials of coverage due to errors</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Haas Grot Disp 55 Roman" panose="020D0504030502050203" pitchFamily="34" charset="0"/>
                        </a:rPr>
                        <a:t>49%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3B6"/>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38773131"/>
                  </a:ext>
                </a:extLst>
              </a:tr>
            </a:tbl>
          </a:graphicData>
        </a:graphic>
      </p:graphicFrame>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178435" y="6498834"/>
            <a:ext cx="624757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CLAIMSSAT. How satisfied are you with your current ability to accomplish each task on &lt;insurer’s&gt; &lt;app or website&gt; today? Base: Those in Claims track BCBSMA n=132, Anthem n=208, United n=226</a:t>
            </a:r>
            <a:endParaRPr lang="en-US" sz="900" dirty="0">
              <a:highlight>
                <a:srgbClr val="FFFF00"/>
              </a:highlight>
              <a:latin typeface="Haas Grot Disp 55 Roman" panose="020D0504030502050203" pitchFamily="34" charset="0"/>
            </a:endParaRPr>
          </a:p>
        </p:txBody>
      </p:sp>
      <p:sp>
        <p:nvSpPr>
          <p:cNvPr id="5" name="Rectangle 4">
            <a:extLst>
              <a:ext uri="{FF2B5EF4-FFF2-40B4-BE49-F238E27FC236}">
                <a16:creationId xmlns:a16="http://schemas.microsoft.com/office/drawing/2014/main" id="{76A658F9-80C5-CBA6-0C27-FF078E85B8D0}"/>
              </a:ext>
            </a:extLst>
          </p:cNvPr>
          <p:cNvSpPr/>
          <p:nvPr/>
        </p:nvSpPr>
        <p:spPr>
          <a:xfrm>
            <a:off x="-1" y="2138870"/>
            <a:ext cx="4311915" cy="2493658"/>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United and Anthem are consistently outperforming BCBSMA across CSOs in the Claims process.</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 is performin</a:t>
            </a:r>
            <a:r>
              <a:rPr lang="en-US" sz="1400" dirty="0">
                <a:solidFill>
                  <a:schemeClr val="tx1"/>
                </a:solidFill>
                <a:latin typeface="Haas Grot Disp 55 Roman" panose="020D0504030502050203" pitchFamily="34" charset="0"/>
                <a:ea typeface="+mn-ea"/>
                <a:cs typeface="+mn-cs"/>
                <a:sym typeface="Haas Grot Disp 75 Bold"/>
              </a:rPr>
              <a:t>g strongest in confidence claims are submitted, seeing outstanding payments owed to a provider, finding a claim, and seeing how much is owed.</a:t>
            </a:r>
          </a:p>
          <a:p>
            <a:pPr marL="0" marR="0" indent="0" defTabSz="1828800" rtl="0" fontAlgn="auto" latinLnBrk="0" hangingPunct="0">
              <a:lnSpc>
                <a:spcPct val="90000"/>
              </a:lnSpc>
              <a:spcBef>
                <a:spcPts val="0"/>
              </a:spcBef>
              <a:spcAft>
                <a:spcPts val="0"/>
              </a:spcAft>
              <a:buClrTx/>
              <a:buSzTx/>
              <a:buFontTx/>
              <a:buNone/>
              <a:tabLst/>
            </a:pP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Satisfaction for BCBSMA overall drops below 50% for understanding why a claim was denied and the ability to correct denials of coverage due to errors made by either the provider or insurer.</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graphicFrame>
        <p:nvGraphicFramePr>
          <p:cNvPr id="11" name="Table 5">
            <a:extLst>
              <a:ext uri="{FF2B5EF4-FFF2-40B4-BE49-F238E27FC236}">
                <a16:creationId xmlns:a16="http://schemas.microsoft.com/office/drawing/2014/main" id="{8494F6C5-4FE3-8D6F-5831-11283491A921}"/>
              </a:ext>
            </a:extLst>
          </p:cNvPr>
          <p:cNvGraphicFramePr>
            <a:graphicFrameLocks noGrp="1"/>
          </p:cNvGraphicFramePr>
          <p:nvPr>
            <p:extLst>
              <p:ext uri="{D42A27DB-BD31-4B8C-83A1-F6EECF244321}">
                <p14:modId xmlns:p14="http://schemas.microsoft.com/office/powerpoint/2010/main" val="2510643517"/>
              </p:ext>
            </p:extLst>
          </p:nvPr>
        </p:nvGraphicFramePr>
        <p:xfrm>
          <a:off x="7607810" y="1576668"/>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CLAIMS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(CHANNEL AGNOSTIC)</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5" name="TextBox 14">
            <a:extLst>
              <a:ext uri="{FF2B5EF4-FFF2-40B4-BE49-F238E27FC236}">
                <a16:creationId xmlns:a16="http://schemas.microsoft.com/office/drawing/2014/main" id="{ACFF1905-5502-CD77-D892-4903485AA1D7}"/>
              </a:ext>
            </a:extLst>
          </p:cNvPr>
          <p:cNvSpPr txBox="1"/>
          <p:nvPr/>
        </p:nvSpPr>
        <p:spPr>
          <a:xfrm>
            <a:off x="8672800" y="243638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0AD5E8AF-BE29-FF70-F83D-AB13329BFE04}"/>
              </a:ext>
            </a:extLst>
          </p:cNvPr>
          <p:cNvSpPr txBox="1"/>
          <p:nvPr/>
        </p:nvSpPr>
        <p:spPr>
          <a:xfrm>
            <a:off x="8672798" y="308547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90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90000"/>
                </a:schemeClr>
              </a:solidFill>
              <a:effectLst/>
              <a:uFillTx/>
              <a:latin typeface="Haas Grot Text 55 Roman"/>
              <a:ea typeface="Haas Grot Text 55 Roman"/>
              <a:cs typeface="Haas Grot Text 55 Roman"/>
              <a:sym typeface="Haas Grot Text 55 Roman"/>
            </a:endParaRPr>
          </a:p>
        </p:txBody>
      </p:sp>
      <p:sp>
        <p:nvSpPr>
          <p:cNvPr id="18" name="TextBox 17">
            <a:extLst>
              <a:ext uri="{FF2B5EF4-FFF2-40B4-BE49-F238E27FC236}">
                <a16:creationId xmlns:a16="http://schemas.microsoft.com/office/drawing/2014/main" id="{DFF04FEA-5C98-1973-E01A-748CB396EB18}"/>
              </a:ext>
            </a:extLst>
          </p:cNvPr>
          <p:cNvSpPr txBox="1"/>
          <p:nvPr/>
        </p:nvSpPr>
        <p:spPr>
          <a:xfrm>
            <a:off x="8671529" y="339885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90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90000"/>
                </a:schemeClr>
              </a:solidFill>
              <a:effectLst/>
              <a:uFillTx/>
              <a:latin typeface="Haas Grot Text 55 Roman"/>
              <a:ea typeface="Haas Grot Text 55 Roman"/>
              <a:cs typeface="Haas Grot Text 55 Roman"/>
              <a:sym typeface="Haas Grot Text 55 Roman"/>
            </a:endParaRPr>
          </a:p>
        </p:txBody>
      </p:sp>
      <p:sp>
        <p:nvSpPr>
          <p:cNvPr id="20" name="TextBox 19">
            <a:extLst>
              <a:ext uri="{FF2B5EF4-FFF2-40B4-BE49-F238E27FC236}">
                <a16:creationId xmlns:a16="http://schemas.microsoft.com/office/drawing/2014/main" id="{424094E3-B097-154A-8EA3-B47785FF40AA}"/>
              </a:ext>
            </a:extLst>
          </p:cNvPr>
          <p:cNvSpPr txBox="1"/>
          <p:nvPr/>
        </p:nvSpPr>
        <p:spPr>
          <a:xfrm>
            <a:off x="8672799" y="355125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90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90000"/>
                </a:schemeClr>
              </a:solidFill>
              <a:effectLst/>
              <a:uFillTx/>
              <a:latin typeface="Haas Grot Text 55 Roman"/>
              <a:ea typeface="Haas Grot Text 55 Roman"/>
              <a:cs typeface="Haas Grot Text 55 Roman"/>
              <a:sym typeface="Haas Grot Text 55 Roman"/>
            </a:endParaRPr>
          </a:p>
        </p:txBody>
      </p:sp>
      <p:sp>
        <p:nvSpPr>
          <p:cNvPr id="21" name="TextBox 20">
            <a:extLst>
              <a:ext uri="{FF2B5EF4-FFF2-40B4-BE49-F238E27FC236}">
                <a16:creationId xmlns:a16="http://schemas.microsoft.com/office/drawing/2014/main" id="{BD75E255-D1DD-953A-0918-3254FB7022B6}"/>
              </a:ext>
            </a:extLst>
          </p:cNvPr>
          <p:cNvSpPr txBox="1"/>
          <p:nvPr/>
        </p:nvSpPr>
        <p:spPr>
          <a:xfrm>
            <a:off x="8671528" y="530306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2" name="TextBox 21">
            <a:extLst>
              <a:ext uri="{FF2B5EF4-FFF2-40B4-BE49-F238E27FC236}">
                <a16:creationId xmlns:a16="http://schemas.microsoft.com/office/drawing/2014/main" id="{2D61FFB3-4AB0-13D1-199A-EC8AFC7EF0A9}"/>
              </a:ext>
            </a:extLst>
          </p:cNvPr>
          <p:cNvSpPr txBox="1"/>
          <p:nvPr/>
        </p:nvSpPr>
        <p:spPr>
          <a:xfrm>
            <a:off x="8671528" y="57890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3" name="TextBox 22">
            <a:extLst>
              <a:ext uri="{FF2B5EF4-FFF2-40B4-BE49-F238E27FC236}">
                <a16:creationId xmlns:a16="http://schemas.microsoft.com/office/drawing/2014/main" id="{6AA592C1-CAC8-AFD3-CB93-F1A5C0B31DAC}"/>
              </a:ext>
            </a:extLst>
          </p:cNvPr>
          <p:cNvSpPr txBox="1"/>
          <p:nvPr/>
        </p:nvSpPr>
        <p:spPr>
          <a:xfrm>
            <a:off x="8671528" y="609538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4" name="TextBox 23">
            <a:extLst>
              <a:ext uri="{FF2B5EF4-FFF2-40B4-BE49-F238E27FC236}">
                <a16:creationId xmlns:a16="http://schemas.microsoft.com/office/drawing/2014/main" id="{D6DC0CF0-2F20-DCD3-705D-C9A02E8B24F7}"/>
              </a:ext>
            </a:extLst>
          </p:cNvPr>
          <p:cNvSpPr txBox="1"/>
          <p:nvPr/>
        </p:nvSpPr>
        <p:spPr>
          <a:xfrm>
            <a:off x="9609332" y="436304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7" name="TextBox 26">
            <a:extLst>
              <a:ext uri="{FF2B5EF4-FFF2-40B4-BE49-F238E27FC236}">
                <a16:creationId xmlns:a16="http://schemas.microsoft.com/office/drawing/2014/main" id="{E4D5945F-D80E-F59B-2BCE-7A2BD031F823}"/>
              </a:ext>
            </a:extLst>
          </p:cNvPr>
          <p:cNvSpPr txBox="1"/>
          <p:nvPr/>
        </p:nvSpPr>
        <p:spPr>
          <a:xfrm>
            <a:off x="9609331" y="3554278"/>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90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90000"/>
                </a:schemeClr>
              </a:solidFill>
              <a:effectLst/>
              <a:uFillTx/>
              <a:latin typeface="Haas Grot Text 55 Roman"/>
              <a:ea typeface="Haas Grot Text 55 Roman"/>
              <a:cs typeface="Haas Grot Text 55 Roman"/>
              <a:sym typeface="Haas Grot Text 55 Roman"/>
            </a:endParaRPr>
          </a:p>
        </p:txBody>
      </p:sp>
      <p:sp>
        <p:nvSpPr>
          <p:cNvPr id="28" name="TextBox 27">
            <a:extLst>
              <a:ext uri="{FF2B5EF4-FFF2-40B4-BE49-F238E27FC236}">
                <a16:creationId xmlns:a16="http://schemas.microsoft.com/office/drawing/2014/main" id="{C24E127D-296D-C0AE-5A77-1600152863C5}"/>
              </a:ext>
            </a:extLst>
          </p:cNvPr>
          <p:cNvSpPr txBox="1"/>
          <p:nvPr/>
        </p:nvSpPr>
        <p:spPr>
          <a:xfrm>
            <a:off x="8670248" y="274976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9" name="TextBox 28">
            <a:extLst>
              <a:ext uri="{FF2B5EF4-FFF2-40B4-BE49-F238E27FC236}">
                <a16:creationId xmlns:a16="http://schemas.microsoft.com/office/drawing/2014/main" id="{5F9247C5-1DA6-0AA9-BDD2-555F18746787}"/>
              </a:ext>
            </a:extLst>
          </p:cNvPr>
          <p:cNvSpPr txBox="1"/>
          <p:nvPr/>
        </p:nvSpPr>
        <p:spPr>
          <a:xfrm>
            <a:off x="8670248" y="4024358"/>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0" name="TextBox 29">
            <a:extLst>
              <a:ext uri="{FF2B5EF4-FFF2-40B4-BE49-F238E27FC236}">
                <a16:creationId xmlns:a16="http://schemas.microsoft.com/office/drawing/2014/main" id="{DF1A6A80-B5C0-28D7-4403-14DE1BEDC6BD}"/>
              </a:ext>
            </a:extLst>
          </p:cNvPr>
          <p:cNvSpPr txBox="1"/>
          <p:nvPr/>
        </p:nvSpPr>
        <p:spPr>
          <a:xfrm>
            <a:off x="8670248" y="420545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1" name="TextBox 30">
            <a:extLst>
              <a:ext uri="{FF2B5EF4-FFF2-40B4-BE49-F238E27FC236}">
                <a16:creationId xmlns:a16="http://schemas.microsoft.com/office/drawing/2014/main" id="{60DAEB8E-F739-2C1F-43A4-A6AB17A26578}"/>
              </a:ext>
            </a:extLst>
          </p:cNvPr>
          <p:cNvSpPr txBox="1"/>
          <p:nvPr/>
        </p:nvSpPr>
        <p:spPr>
          <a:xfrm>
            <a:off x="8670248" y="451008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2" name="TextBox 31">
            <a:extLst>
              <a:ext uri="{FF2B5EF4-FFF2-40B4-BE49-F238E27FC236}">
                <a16:creationId xmlns:a16="http://schemas.microsoft.com/office/drawing/2014/main" id="{CBECBEB1-4331-D527-B69D-5B1A71452F02}"/>
              </a:ext>
            </a:extLst>
          </p:cNvPr>
          <p:cNvSpPr txBox="1"/>
          <p:nvPr/>
        </p:nvSpPr>
        <p:spPr>
          <a:xfrm>
            <a:off x="8682325" y="483315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3" name="TextBox 32">
            <a:extLst>
              <a:ext uri="{FF2B5EF4-FFF2-40B4-BE49-F238E27FC236}">
                <a16:creationId xmlns:a16="http://schemas.microsoft.com/office/drawing/2014/main" id="{F220413E-622D-D0C8-AAC4-1A765ACE7660}"/>
              </a:ext>
            </a:extLst>
          </p:cNvPr>
          <p:cNvSpPr txBox="1"/>
          <p:nvPr/>
        </p:nvSpPr>
        <p:spPr>
          <a:xfrm>
            <a:off x="8682325" y="501498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4" name="TextBox 33">
            <a:extLst>
              <a:ext uri="{FF2B5EF4-FFF2-40B4-BE49-F238E27FC236}">
                <a16:creationId xmlns:a16="http://schemas.microsoft.com/office/drawing/2014/main" id="{B252C776-7B45-01E6-83F9-AE5B8FD7B58B}"/>
              </a:ext>
            </a:extLst>
          </p:cNvPr>
          <p:cNvSpPr txBox="1"/>
          <p:nvPr/>
        </p:nvSpPr>
        <p:spPr>
          <a:xfrm>
            <a:off x="8682325" y="546257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5" name="TextBox 34">
            <a:extLst>
              <a:ext uri="{FF2B5EF4-FFF2-40B4-BE49-F238E27FC236}">
                <a16:creationId xmlns:a16="http://schemas.microsoft.com/office/drawing/2014/main" id="{28B64941-6212-C580-2C50-5FE77F4B2A9F}"/>
              </a:ext>
            </a:extLst>
          </p:cNvPr>
          <p:cNvSpPr txBox="1"/>
          <p:nvPr/>
        </p:nvSpPr>
        <p:spPr>
          <a:xfrm>
            <a:off x="8670247" y="292659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36" name="TextBox 35">
            <a:extLst>
              <a:ext uri="{FF2B5EF4-FFF2-40B4-BE49-F238E27FC236}">
                <a16:creationId xmlns:a16="http://schemas.microsoft.com/office/drawing/2014/main" id="{E201E80F-C163-8249-120E-7B3E5A1EDCEA}"/>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8" name="Rectangle 7">
            <a:extLst>
              <a:ext uri="{FF2B5EF4-FFF2-40B4-BE49-F238E27FC236}">
                <a16:creationId xmlns:a16="http://schemas.microsoft.com/office/drawing/2014/main" id="{221A7545-2B26-759C-DE92-DD216B8193C6}"/>
              </a:ext>
            </a:extLst>
          </p:cNvPr>
          <p:cNvSpPr/>
          <p:nvPr/>
        </p:nvSpPr>
        <p:spPr>
          <a:xfrm>
            <a:off x="-9525" y="4800599"/>
            <a:ext cx="4321440" cy="1403387"/>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claims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65+ on </a:t>
            </a:r>
            <a:r>
              <a:rPr lang="en-US" sz="1050" i="1" dirty="0">
                <a:solidFill>
                  <a:schemeClr val="tx1"/>
                </a:solidFill>
                <a:latin typeface="Haas Grot Disp 55 Roman" panose="020D0504030502050203" pitchFamily="34" charset="0"/>
                <a:ea typeface="+mn-ea"/>
                <a:cs typeface="+mn-cs"/>
                <a:sym typeface="Haas Grot Disp 75 Bold"/>
              </a:rPr>
              <a:t>be confident the claim was processed correctly </a:t>
            </a:r>
            <a:r>
              <a:rPr lang="en-US" sz="1050" dirty="0">
                <a:solidFill>
                  <a:schemeClr val="tx1"/>
                </a:solidFill>
                <a:latin typeface="Haas Grot Disp 55 Roman" panose="020D0504030502050203" pitchFamily="34" charset="0"/>
                <a:ea typeface="+mn-ea"/>
                <a:cs typeface="+mn-cs"/>
                <a:sym typeface="Haas Grot Disp 75 Bold"/>
              </a:rPr>
              <a:t>(83% vs. 57% ages 18-34)</a:t>
            </a: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on </a:t>
            </a:r>
            <a:r>
              <a:rPr lang="en-US" sz="1050" i="1" dirty="0">
                <a:solidFill>
                  <a:schemeClr val="tx1"/>
                </a:solidFill>
                <a:latin typeface="Haas Grot Disp 55 Roman" panose="020D0504030502050203" pitchFamily="34" charset="0"/>
                <a:ea typeface="+mn-ea"/>
                <a:cs typeface="+mn-cs"/>
                <a:sym typeface="Haas Grot Disp 75 Bold"/>
              </a:rPr>
              <a:t>understand next steps based on outcome of a claim </a:t>
            </a:r>
            <a:r>
              <a:rPr lang="en-US" sz="1050" dirty="0">
                <a:solidFill>
                  <a:schemeClr val="tx1"/>
                </a:solidFill>
                <a:latin typeface="Haas Grot Disp 55 Roman" panose="020D0504030502050203" pitchFamily="34" charset="0"/>
                <a:ea typeface="+mn-ea"/>
                <a:cs typeface="+mn-cs"/>
                <a:sym typeface="Haas Grot Disp 75 Bold"/>
              </a:rPr>
              <a:t>(71% vs. 48% of Medicare subscribers)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endParaRPr lang="en-US" sz="1050" dirty="0">
              <a:solidFill>
                <a:schemeClr val="tx1"/>
              </a:solidFill>
              <a:latin typeface="Haas Grot Disp 55 Roman" panose="020D0504030502050203" pitchFamily="34" charset="0"/>
              <a:ea typeface="+mn-ea"/>
              <a:cs typeface="+mn-cs"/>
              <a:sym typeface="Haas Grot Disp 75 Bold"/>
            </a:endParaRPr>
          </a:p>
          <a:p>
            <a:pPr marR="0" defTabSz="1828800" rtl="0" fontAlgn="auto" latinLnBrk="0" hangingPunct="0">
              <a:lnSpc>
                <a:spcPct val="90000"/>
              </a:lnSpc>
              <a:spcBef>
                <a:spcPts val="0"/>
              </a:spcBef>
              <a:spcAft>
                <a:spcPts val="0"/>
              </a:spcAft>
              <a:buClrTx/>
              <a:buSzTx/>
              <a:tabLst/>
            </a:pPr>
            <a:r>
              <a:rPr lang="en-US" sz="1050" dirty="0">
                <a:solidFill>
                  <a:schemeClr val="tx1"/>
                </a:solidFill>
                <a:latin typeface="Haas Grot Disp 55 Roman" panose="020D0504030502050203" pitchFamily="34" charset="0"/>
                <a:ea typeface="+mn-ea"/>
                <a:cs typeface="+mn-cs"/>
                <a:sym typeface="Haas Grot Disp 75 Bold"/>
              </a:rPr>
              <a:t>The age group 34-44 had significantly lower satisfaction than other ages groups for 9/24 BCBSMA claims CSOs.</a:t>
            </a:r>
          </a:p>
        </p:txBody>
      </p:sp>
    </p:spTree>
    <p:extLst>
      <p:ext uri="{BB962C8B-B14F-4D97-AF65-F5344CB8AC3E}">
        <p14:creationId xmlns:p14="http://schemas.microsoft.com/office/powerpoint/2010/main" val="277982588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49</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high-value areas to prioritize for CX improvements?</a:t>
            </a:r>
          </a:p>
        </p:txBody>
      </p:sp>
      <p:sp>
        <p:nvSpPr>
          <p:cNvPr id="4" name="Text Placeholder 2">
            <a:extLst>
              <a:ext uri="{FF2B5EF4-FFF2-40B4-BE49-F238E27FC236}">
                <a16:creationId xmlns:a16="http://schemas.microsoft.com/office/drawing/2014/main" id="{6DD8CEBC-F508-235D-73C1-0CFD469A76A2}"/>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Claims Survey</a:t>
            </a:r>
          </a:p>
        </p:txBody>
      </p:sp>
    </p:spTree>
    <p:extLst>
      <p:ext uri="{BB962C8B-B14F-4D97-AF65-F5344CB8AC3E}">
        <p14:creationId xmlns:p14="http://schemas.microsoft.com/office/powerpoint/2010/main" val="30368600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5</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Project Background</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28699" y="1024630"/>
            <a:ext cx="10145184" cy="584775"/>
          </a:xfrm>
        </p:spPr>
        <p:txBody>
          <a:bodyPr/>
          <a:lstStyle/>
          <a:p>
            <a:r>
              <a:rPr lang="en-US" dirty="0"/>
              <a:t>Our process for developing the CX framework</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7" y="2483878"/>
            <a:ext cx="3153834" cy="3154710"/>
          </a:xfrm>
        </p:spPr>
        <p:txBody>
          <a:bodyPr/>
          <a:lstStyle/>
          <a:p>
            <a:r>
              <a:rPr lang="en-US" dirty="0"/>
              <a:t>Phase 1</a:t>
            </a:r>
          </a:p>
          <a:p>
            <a:r>
              <a:rPr lang="en-US" dirty="0">
                <a:solidFill>
                  <a:schemeClr val="bg1"/>
                </a:solidFill>
              </a:rPr>
              <a:t>Define customer success</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Gain a foundational understanding of customer needs resulting in Customer Success Outcome (CSO) frameworks for the five focus areas:</a:t>
            </a:r>
          </a:p>
          <a:p>
            <a:pPr marL="342900" indent="-342900">
              <a:spcBef>
                <a:spcPts val="600"/>
              </a:spcBef>
              <a:buFont typeface="Arial" panose="020B0604020202020204" pitchFamily="34" charset="0"/>
              <a:buChar char="•"/>
            </a:pPr>
            <a:r>
              <a:rPr lang="en-US" sz="1400" dirty="0">
                <a:solidFill>
                  <a:schemeClr val="bg1"/>
                </a:solidFill>
                <a:latin typeface="Haas Grot Disp 55 Roman" panose="020D0504030502050203" pitchFamily="34" charset="0"/>
              </a:rPr>
              <a:t>Find a Provider</a:t>
            </a: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Understanding Benefits/Coverage</a:t>
            </a: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Claims</a:t>
            </a:r>
          </a:p>
          <a:p>
            <a:pPr marL="342900" indent="-342900">
              <a:buFont typeface="Arial" panose="020B0604020202020204" pitchFamily="34" charset="0"/>
              <a:buChar char="•"/>
            </a:pPr>
            <a:r>
              <a:rPr lang="en-US" sz="1400" i="1" dirty="0">
                <a:solidFill>
                  <a:schemeClr val="bg1">
                    <a:lumMod val="50000"/>
                    <a:lumOff val="50000"/>
                  </a:schemeClr>
                </a:solidFill>
                <a:latin typeface="Haas Grot Disp 55 Roman" panose="020D0504030502050203" pitchFamily="34" charset="0"/>
              </a:rPr>
              <a:t>Prescription coverage</a:t>
            </a:r>
          </a:p>
          <a:p>
            <a:pPr marL="342900" indent="-342900">
              <a:buFont typeface="Arial" panose="020B0604020202020204" pitchFamily="34" charset="0"/>
              <a:buChar char="•"/>
            </a:pPr>
            <a:r>
              <a:rPr lang="en-US" sz="1400" i="1" dirty="0">
                <a:solidFill>
                  <a:schemeClr val="bg1">
                    <a:lumMod val="50000"/>
                    <a:lumOff val="50000"/>
                  </a:schemeClr>
                </a:solidFill>
                <a:latin typeface="Haas Grot Disp 55 Roman" panose="020D0504030502050203" pitchFamily="34" charset="0"/>
              </a:rPr>
              <a:t>Costs</a:t>
            </a:r>
          </a:p>
          <a:p>
            <a:pPr marL="342900" indent="-342900">
              <a:buFont typeface="Arial" panose="020B0604020202020204" pitchFamily="34" charset="0"/>
              <a:buChar char="•"/>
            </a:pPr>
            <a:endParaRPr lang="en-US" sz="1400" dirty="0">
              <a:solidFill>
                <a:schemeClr val="bg1"/>
              </a:solidFill>
              <a:latin typeface="Haas Grot Disp 55 Roman" panose="020D0504030502050203" pitchFamily="34" charset="0"/>
            </a:endParaRP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800" y="2483878"/>
            <a:ext cx="3153834" cy="1785104"/>
          </a:xfrm>
          <a:ln>
            <a:solidFill>
              <a:schemeClr val="tx1"/>
            </a:solidFill>
            <a:prstDash val="dash"/>
          </a:ln>
        </p:spPr>
        <p:txBody>
          <a:bodyPr/>
          <a:lstStyle/>
          <a:p>
            <a:r>
              <a:rPr lang="en-US" dirty="0"/>
              <a:t>Phase 2</a:t>
            </a:r>
          </a:p>
          <a:p>
            <a:r>
              <a:rPr lang="en-US" dirty="0">
                <a:solidFill>
                  <a:schemeClr val="bg1"/>
                </a:solidFill>
              </a:rPr>
              <a:t>Baseline the experience</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Perform a quantitative assessment of the current experience and benchmark against competitors to evaluate and prioritize future CX improvements.</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8" y="2483878"/>
            <a:ext cx="3336472" cy="1785104"/>
          </a:xfrm>
        </p:spPr>
        <p:txBody>
          <a:bodyPr/>
          <a:lstStyle/>
          <a:p>
            <a:r>
              <a:rPr lang="en-US" dirty="0"/>
              <a:t>Phase 3</a:t>
            </a:r>
          </a:p>
          <a:p>
            <a:r>
              <a:rPr lang="en-US" dirty="0">
                <a:solidFill>
                  <a:schemeClr val="bg1"/>
                </a:solidFill>
              </a:rPr>
              <a:t>Measure over time</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Develop a dashboard of CSO performance to align the team and continually monitor to measure the impact of CX design improvements.</a:t>
            </a:r>
          </a:p>
        </p:txBody>
      </p:sp>
      <p:pic>
        <p:nvPicPr>
          <p:cNvPr id="11" name="Picture 10" descr="A blue and black sign&#10;&#10;Description automatically generated">
            <a:extLst>
              <a:ext uri="{FF2B5EF4-FFF2-40B4-BE49-F238E27FC236}">
                <a16:creationId xmlns:a16="http://schemas.microsoft.com/office/drawing/2014/main" id="{D1A2F863-78D5-CF9B-20B5-A96AEFEAB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628" y="2171729"/>
            <a:ext cx="1098302" cy="312149"/>
          </a:xfrm>
          <a:prstGeom prst="rect">
            <a:avLst/>
          </a:prstGeom>
        </p:spPr>
      </p:pic>
    </p:spTree>
    <p:extLst>
      <p:ext uri="{BB962C8B-B14F-4D97-AF65-F5344CB8AC3E}">
        <p14:creationId xmlns:p14="http://schemas.microsoft.com/office/powerpoint/2010/main" val="300399984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50</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Claims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Recommendations</a:t>
            </a:r>
          </a:p>
        </p:txBody>
      </p:sp>
      <p:sp>
        <p:nvSpPr>
          <p:cNvPr id="5" name="Text Placeholder 4">
            <a:extLst>
              <a:ext uri="{FF2B5EF4-FFF2-40B4-BE49-F238E27FC236}">
                <a16:creationId xmlns:a16="http://schemas.microsoft.com/office/drawing/2014/main" id="{30EAB28E-415F-9C47-9663-745C41382592}"/>
              </a:ext>
            </a:extLst>
          </p:cNvPr>
          <p:cNvSpPr>
            <a:spLocks noGrp="1"/>
          </p:cNvSpPr>
          <p:nvPr>
            <p:ph type="body" sz="quarter" idx="45"/>
          </p:nvPr>
        </p:nvSpPr>
        <p:spPr>
          <a:xfrm>
            <a:off x="1018116" y="2059394"/>
            <a:ext cx="9763297" cy="2739211"/>
          </a:xfrm>
        </p:spPr>
        <p:txBody>
          <a:bodyPr/>
          <a:lstStyle/>
          <a:p>
            <a:r>
              <a:rPr lang="en-US" dirty="0"/>
              <a:t>Prioritize improvements to key CSOs that are table stakes for competitors where BCBSMA is falling behind, generally </a:t>
            </a:r>
            <a:r>
              <a:rPr lang="en-US" dirty="0">
                <a:solidFill>
                  <a:srgbClr val="0076C1"/>
                </a:solidFill>
              </a:rPr>
              <a:t>transparency around billing and dollar amounts</a:t>
            </a:r>
            <a:r>
              <a:rPr lang="en-US" dirty="0"/>
              <a:t>. These include helping members:</a:t>
            </a:r>
          </a:p>
          <a:p>
            <a:pPr marL="342900" indent="-342900">
              <a:buFont typeface="Arial" panose="020B0604020202020204" pitchFamily="34" charset="0"/>
              <a:buChar char="•"/>
            </a:pPr>
            <a:r>
              <a:rPr lang="en-US" sz="2000" dirty="0">
                <a:latin typeface="Haas Grot Disp 55 Roman" panose="020D0504030502050203" pitchFamily="34" charset="0"/>
              </a:rPr>
              <a:t>C10^ - Be confident the claim was processed correctly</a:t>
            </a:r>
          </a:p>
          <a:p>
            <a:pPr marL="342900" indent="-342900">
              <a:buFont typeface="Arial" panose="020B0604020202020204" pitchFamily="34" charset="0"/>
              <a:buChar char="•"/>
            </a:pPr>
            <a:r>
              <a:rPr lang="en-US" sz="2000" dirty="0">
                <a:latin typeface="Haas Grot Disp 55 Roman" panose="020D0504030502050203" pitchFamily="34" charset="0"/>
              </a:rPr>
              <a:t>C11^ - Be confident I was billed correctly for the care received</a:t>
            </a:r>
          </a:p>
          <a:p>
            <a:pPr marL="342900" indent="-342900">
              <a:buFont typeface="Arial" panose="020B0604020202020204" pitchFamily="34" charset="0"/>
              <a:buChar char="•"/>
            </a:pPr>
            <a:r>
              <a:rPr lang="en-US" sz="2000" dirty="0">
                <a:latin typeface="Haas Grot Disp 55 Roman" panose="020D0504030502050203" pitchFamily="34" charset="0"/>
              </a:rPr>
              <a:t>C12 - Find how much is owed and why it is owed for a claim</a:t>
            </a:r>
          </a:p>
          <a:p>
            <a:pPr marL="342900" indent="-342900">
              <a:buFont typeface="Arial" panose="020B0604020202020204" pitchFamily="34" charset="0"/>
              <a:buChar char="•"/>
            </a:pPr>
            <a:r>
              <a:rPr lang="en-US" sz="2000" dirty="0">
                <a:latin typeface="Haas Grot Disp 55 Roman" panose="020D0504030502050203" pitchFamily="34" charset="0"/>
              </a:rPr>
              <a:t>C16^ - Understand next steps based on outcome of a claim</a:t>
            </a:r>
          </a:p>
          <a:p>
            <a:pPr marL="342900" indent="-342900">
              <a:buFont typeface="Arial" panose="020B0604020202020204" pitchFamily="34" charset="0"/>
              <a:buChar char="•"/>
            </a:pPr>
            <a:r>
              <a:rPr lang="en-US" sz="2000">
                <a:latin typeface="Haas Grot Disp 55 Roman" panose="020D0504030502050203" pitchFamily="34" charset="0"/>
              </a:rPr>
              <a:t>C02 </a:t>
            </a:r>
            <a:r>
              <a:rPr lang="en-US" sz="2000" dirty="0">
                <a:latin typeface="Haas Grot Disp 55 Roman" panose="020D0504030502050203" pitchFamily="34" charset="0"/>
              </a:rPr>
              <a:t>- Understand the steps and responsibilities in the claims process</a:t>
            </a:r>
          </a:p>
        </p:txBody>
      </p:sp>
      <p:sp>
        <p:nvSpPr>
          <p:cNvPr id="12" name="Text Placeholder 8">
            <a:extLst>
              <a:ext uri="{FF2B5EF4-FFF2-40B4-BE49-F238E27FC236}">
                <a16:creationId xmlns:a16="http://schemas.microsoft.com/office/drawing/2014/main" id="{A723EEC4-90DC-483F-A21C-C215C240B4B0}"/>
              </a:ext>
            </a:extLst>
          </p:cNvPr>
          <p:cNvSpPr txBox="1">
            <a:spLocks/>
          </p:cNvSpPr>
          <p:nvPr/>
        </p:nvSpPr>
        <p:spPr>
          <a:xfrm>
            <a:off x="903769" y="6393369"/>
            <a:ext cx="419826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also appears as a key driver of NPS (see key drivers' analysis in appendix)</a:t>
            </a:r>
          </a:p>
        </p:txBody>
      </p:sp>
    </p:spTree>
    <p:extLst>
      <p:ext uri="{BB962C8B-B14F-4D97-AF65-F5344CB8AC3E}">
        <p14:creationId xmlns:p14="http://schemas.microsoft.com/office/powerpoint/2010/main" val="362155282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06</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497608" cy="3083088"/>
          </a:xfrm>
        </p:spPr>
        <p:txBody>
          <a:bodyPr wrap="square">
            <a:spAutoFit/>
          </a:bodyPr>
          <a:lstStyle/>
          <a:p>
            <a:r>
              <a:rPr lang="en-US" sz="12000" dirty="0"/>
              <a:t>Find a Provider Survey</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51</a:t>
            </a:fld>
            <a:endParaRPr lang="en-US" dirty="0"/>
          </a:p>
        </p:txBody>
      </p:sp>
    </p:spTree>
    <p:extLst>
      <p:ext uri="{BB962C8B-B14F-4D97-AF65-F5344CB8AC3E}">
        <p14:creationId xmlns:p14="http://schemas.microsoft.com/office/powerpoint/2010/main" val="137921545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52</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Find a Provider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18116" y="965300"/>
            <a:ext cx="10145184" cy="584775"/>
          </a:xfrm>
        </p:spPr>
        <p:txBody>
          <a:bodyPr/>
          <a:lstStyle/>
          <a:p>
            <a:r>
              <a:rPr lang="en-US" dirty="0"/>
              <a:t>Find a Provider Journey – All CSOs</a:t>
            </a:r>
            <a:endParaRPr lang="en-US" dirty="0">
              <a:solidFill>
                <a:schemeClr val="accent3"/>
              </a:solidFill>
            </a:endParaRPr>
          </a:p>
        </p:txBody>
      </p:sp>
      <p:pic>
        <p:nvPicPr>
          <p:cNvPr id="6" name="Picture 5">
            <a:extLst>
              <a:ext uri="{FF2B5EF4-FFF2-40B4-BE49-F238E27FC236}">
                <a16:creationId xmlns:a16="http://schemas.microsoft.com/office/drawing/2014/main" id="{C1EC9084-97EC-EA98-623E-A26E77C0EF2C}"/>
              </a:ext>
            </a:extLst>
          </p:cNvPr>
          <p:cNvPicPr>
            <a:picLocks noChangeAspect="1"/>
          </p:cNvPicPr>
          <p:nvPr/>
        </p:nvPicPr>
        <p:blipFill>
          <a:blip r:embed="rId2" cstate="print">
            <a:extLst>
              <a:ext uri="{28A0092B-C50C-407E-A947-70E740481C1C}">
                <a14:useLocalDpi xmlns:a14="http://schemas.microsoft.com/office/drawing/2010/main" val="0"/>
              </a:ext>
            </a:extLst>
          </a:blip>
          <a:srcRect t="3772" b="3772"/>
          <a:stretch/>
        </p:blipFill>
        <p:spPr>
          <a:xfrm>
            <a:off x="1018116" y="1683736"/>
            <a:ext cx="4731027" cy="4755799"/>
          </a:xfrm>
          <a:prstGeom prst="rect">
            <a:avLst/>
          </a:prstGeom>
          <a:effectLst>
            <a:outerShdw blurRad="593423" sx="93000" sy="93000" algn="ctr" rotWithShape="0">
              <a:prstClr val="black">
                <a:alpha val="40000"/>
              </a:prstClr>
            </a:outerShdw>
          </a:effectLst>
        </p:spPr>
      </p:pic>
    </p:spTree>
    <p:extLst>
      <p:ext uri="{BB962C8B-B14F-4D97-AF65-F5344CB8AC3E}">
        <p14:creationId xmlns:p14="http://schemas.microsoft.com/office/powerpoint/2010/main" val="238487126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53</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Find a Provider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Find a Provider Audience</a:t>
            </a:r>
          </a:p>
        </p:txBody>
      </p:sp>
      <p:sp>
        <p:nvSpPr>
          <p:cNvPr id="5" name="Text Placeholder 4">
            <a:extLst>
              <a:ext uri="{FF2B5EF4-FFF2-40B4-BE49-F238E27FC236}">
                <a16:creationId xmlns:a16="http://schemas.microsoft.com/office/drawing/2014/main" id="{30EAB28E-415F-9C47-9663-745C41382592}"/>
              </a:ext>
            </a:extLst>
          </p:cNvPr>
          <p:cNvSpPr>
            <a:spLocks noGrp="1"/>
          </p:cNvSpPr>
          <p:nvPr>
            <p:ph type="body" sz="quarter" idx="45"/>
          </p:nvPr>
        </p:nvSpPr>
        <p:spPr>
          <a:xfrm>
            <a:off x="1018116" y="1832533"/>
            <a:ext cx="9763297" cy="2123658"/>
          </a:xfrm>
        </p:spPr>
        <p:txBody>
          <a:bodyPr/>
          <a:lstStyle/>
          <a:p>
            <a:r>
              <a:rPr lang="en-US" dirty="0"/>
              <a:t>All survey respondents completed at least one of the following tasks on their insurance provider’s website or app in the past year:</a:t>
            </a:r>
          </a:p>
          <a:p>
            <a:pPr marL="342900" indent="-342900">
              <a:buFont typeface="Arial" panose="020B0604020202020204" pitchFamily="34" charset="0"/>
              <a:buChar char="•"/>
            </a:pPr>
            <a:r>
              <a:rPr lang="en-US" sz="2000" b="0" dirty="0">
                <a:latin typeface="Haas Grot Disp 55 Roman" panose="020D0504030502050203" pitchFamily="34" charset="77"/>
              </a:rPr>
              <a:t>Looked for a new healthcare provider/doctor</a:t>
            </a:r>
          </a:p>
          <a:p>
            <a:pPr marL="342900" indent="-342900">
              <a:buFont typeface="Arial" panose="020B0604020202020204" pitchFamily="34" charset="0"/>
              <a:buChar char="•"/>
            </a:pPr>
            <a:endParaRPr lang="en-US" dirty="0"/>
          </a:p>
          <a:p>
            <a:r>
              <a:rPr lang="en-US" sz="2000" b="0" dirty="0">
                <a:latin typeface="Haas Grot Disp 55 Roman" panose="020D0504030502050203" pitchFamily="34" charset="77"/>
              </a:rPr>
              <a:t>This data reflects their general experience with the Find a Provider process, regardless if their interaction went well or not. A few things to keep in mind while reviewing the data:</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6" y="4414572"/>
            <a:ext cx="3153834" cy="1015663"/>
          </a:xfrm>
        </p:spPr>
        <p:txBody>
          <a:bodyPr/>
          <a:lstStyle/>
          <a:p>
            <a:r>
              <a:rPr lang="en-US" dirty="0"/>
              <a:t>The current process of finding a new provider involves many platforms</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799" y="4414572"/>
            <a:ext cx="3153834" cy="1015663"/>
          </a:xfrm>
        </p:spPr>
        <p:txBody>
          <a:bodyPr/>
          <a:lstStyle/>
          <a:p>
            <a:r>
              <a:rPr lang="en-US" dirty="0"/>
              <a:t>The main job for insurance is confirming the provider is in network</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7" y="4414572"/>
            <a:ext cx="2993572" cy="1015663"/>
          </a:xfrm>
        </p:spPr>
        <p:txBody>
          <a:bodyPr/>
          <a:lstStyle/>
          <a:p>
            <a:r>
              <a:rPr lang="en-US" dirty="0"/>
              <a:t>Information is often accurate, but not always</a:t>
            </a:r>
          </a:p>
        </p:txBody>
      </p:sp>
    </p:spTree>
    <p:extLst>
      <p:ext uri="{BB962C8B-B14F-4D97-AF65-F5344CB8AC3E}">
        <p14:creationId xmlns:p14="http://schemas.microsoft.com/office/powerpoint/2010/main" val="56211041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54</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most important outcomes for members?</a:t>
            </a:r>
          </a:p>
        </p:txBody>
      </p:sp>
      <p:sp>
        <p:nvSpPr>
          <p:cNvPr id="4" name="Text Placeholder 2">
            <a:extLst>
              <a:ext uri="{FF2B5EF4-FFF2-40B4-BE49-F238E27FC236}">
                <a16:creationId xmlns:a16="http://schemas.microsoft.com/office/drawing/2014/main" id="{3ABBAD46-9443-F8FF-FE7A-4C812CA3EC05}"/>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Find a Provider Survey</a:t>
            </a:r>
          </a:p>
        </p:txBody>
      </p:sp>
    </p:spTree>
    <p:extLst>
      <p:ext uri="{BB962C8B-B14F-4D97-AF65-F5344CB8AC3E}">
        <p14:creationId xmlns:p14="http://schemas.microsoft.com/office/powerpoint/2010/main" val="151640273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55</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Seeing accurate provider info is critical for members</a:t>
            </a:r>
          </a:p>
        </p:txBody>
      </p:sp>
      <p:graphicFrame>
        <p:nvGraphicFramePr>
          <p:cNvPr id="6" name="Chart 5">
            <a:extLst>
              <a:ext uri="{FF2B5EF4-FFF2-40B4-BE49-F238E27FC236}">
                <a16:creationId xmlns:a16="http://schemas.microsoft.com/office/drawing/2014/main" id="{9A8F8905-72FE-FDC0-C2E2-E962DE7BEEC2}"/>
              </a:ext>
            </a:extLst>
          </p:cNvPr>
          <p:cNvGraphicFramePr/>
          <p:nvPr/>
        </p:nvGraphicFramePr>
        <p:xfrm>
          <a:off x="8101965" y="2169391"/>
          <a:ext cx="3431085" cy="40218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447018"/>
            <a:ext cx="830160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FINDAPROVIDERMAXDIFF. </a:t>
            </a:r>
            <a:r>
              <a:rPr lang="en-US" sz="900" i="1" dirty="0"/>
              <a:t>Presented with 4/15 statements and asked</a:t>
            </a:r>
            <a:r>
              <a:rPr lang="en-US" sz="900" dirty="0"/>
              <a:t>: Please select one statement that would be “most important” for you when finding a provider through your health insurance company. </a:t>
            </a:r>
            <a:r>
              <a:rPr lang="en-US" sz="900" i="1" dirty="0"/>
              <a:t>Then repeated 9 times.</a:t>
            </a:r>
            <a:r>
              <a:rPr lang="en-US" sz="900" dirty="0"/>
              <a:t> All respondent in Find a Provider track, n=467, comprising of BCBSMA n=67, Anthem n=166, United n=234</a:t>
            </a:r>
          </a:p>
        </p:txBody>
      </p:sp>
      <p:sp>
        <p:nvSpPr>
          <p:cNvPr id="5" name="Rectangle 4">
            <a:extLst>
              <a:ext uri="{FF2B5EF4-FFF2-40B4-BE49-F238E27FC236}">
                <a16:creationId xmlns:a16="http://schemas.microsoft.com/office/drawing/2014/main" id="{F8817D41-3BE9-5AAC-ED80-0A8C27ED016E}"/>
              </a:ext>
            </a:extLst>
          </p:cNvPr>
          <p:cNvSpPr/>
          <p:nvPr/>
        </p:nvSpPr>
        <p:spPr>
          <a:xfrm>
            <a:off x="0" y="2204100"/>
            <a:ext cx="3460444" cy="2311340"/>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For Find a Provider, the top CSO really stood out as most important relative to other CSOs. It is for members to view accurate/updated information about a provider.</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Other important CSOs include:</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Identifying which doctors are in vs. out of network</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Seeing a list of providers relevant to needs</a:t>
            </a:r>
          </a:p>
        </p:txBody>
      </p:sp>
      <p:sp>
        <p:nvSpPr>
          <p:cNvPr id="11" name="Rectangle 10">
            <a:extLst>
              <a:ext uri="{FF2B5EF4-FFF2-40B4-BE49-F238E27FC236}">
                <a16:creationId xmlns:a16="http://schemas.microsoft.com/office/drawing/2014/main" id="{E0120980-1245-31B8-EC0E-576E0B1428E3}"/>
              </a:ext>
            </a:extLst>
          </p:cNvPr>
          <p:cNvSpPr/>
          <p:nvPr/>
        </p:nvSpPr>
        <p:spPr>
          <a:xfrm>
            <a:off x="0" y="4945538"/>
            <a:ext cx="3460444" cy="862712"/>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The younger generation puts more importance on </a:t>
            </a:r>
            <a:r>
              <a:rPr lang="en-US" sz="1050" i="1" dirty="0">
                <a:solidFill>
                  <a:schemeClr val="tx1"/>
                </a:solidFill>
                <a:latin typeface="Haas Grot Disp 55 Roman" panose="020D0504030502050203" pitchFamily="34" charset="0"/>
                <a:ea typeface="+mn-ea"/>
                <a:cs typeface="+mn-cs"/>
                <a:sym typeface="Haas Grot Disp 75 Bold"/>
              </a:rPr>
              <a:t>understand my total cost for an upcoming visit </a:t>
            </a:r>
            <a:r>
              <a:rPr lang="en-US" sz="1050" dirty="0">
                <a:solidFill>
                  <a:schemeClr val="tx1"/>
                </a:solidFill>
                <a:latin typeface="Haas Grot Disp 55 Roman" panose="020D0504030502050203" pitchFamily="34" charset="0"/>
                <a:ea typeface="+mn-ea"/>
                <a:cs typeface="+mn-cs"/>
                <a:sym typeface="Haas Grot Disp 75 Bold"/>
              </a:rPr>
              <a:t>than those 55 and older</a:t>
            </a:r>
            <a:r>
              <a:rPr lang="en-US" sz="1050" i="1" dirty="0">
                <a:solidFill>
                  <a:schemeClr val="tx1"/>
                </a:solidFill>
                <a:latin typeface="Haas Grot Disp 55 Roman" panose="020D0504030502050203" pitchFamily="34" charset="0"/>
                <a:ea typeface="+mn-ea"/>
                <a:cs typeface="+mn-cs"/>
                <a:sym typeface="Haas Grot Disp 75 Bold"/>
              </a:rPr>
              <a:t> </a:t>
            </a:r>
            <a:r>
              <a:rPr lang="en-US" sz="1050" dirty="0">
                <a:solidFill>
                  <a:schemeClr val="tx1"/>
                </a:solidFill>
                <a:latin typeface="Haas Grot Disp 55 Roman" panose="020D0504030502050203" pitchFamily="34" charset="0"/>
                <a:ea typeface="+mn-ea"/>
                <a:cs typeface="+mn-cs"/>
                <a:sym typeface="Haas Grot Disp 75 Bold"/>
              </a:rPr>
              <a:t>(#4 overall, #2 for those ages 18-34, #3 for those 35-54, and #8 for those 55 and older).</a:t>
            </a:r>
          </a:p>
        </p:txBody>
      </p:sp>
      <p:graphicFrame>
        <p:nvGraphicFramePr>
          <p:cNvPr id="12" name="Table 11">
            <a:extLst>
              <a:ext uri="{FF2B5EF4-FFF2-40B4-BE49-F238E27FC236}">
                <a16:creationId xmlns:a16="http://schemas.microsoft.com/office/drawing/2014/main" id="{AEAE9ACF-644B-4C0D-E6A8-27B35C197B18}"/>
              </a:ext>
            </a:extLst>
          </p:cNvPr>
          <p:cNvGraphicFramePr>
            <a:graphicFrameLocks noGrp="1"/>
          </p:cNvGraphicFramePr>
          <p:nvPr>
            <p:extLst>
              <p:ext uri="{D42A27DB-BD31-4B8C-83A1-F6EECF244321}">
                <p14:modId xmlns:p14="http://schemas.microsoft.com/office/powerpoint/2010/main" val="2554148921"/>
              </p:ext>
            </p:extLst>
          </p:nvPr>
        </p:nvGraphicFramePr>
        <p:xfrm>
          <a:off x="3669175" y="2142867"/>
          <a:ext cx="8747923" cy="3909015"/>
        </p:xfrm>
        <a:graphic>
          <a:graphicData uri="http://schemas.openxmlformats.org/drawingml/2006/table">
            <a:tbl>
              <a:tblPr>
                <a:tableStyleId>{5940675A-B579-460E-94D1-54222C63F5DA}</a:tableStyleId>
              </a:tblPr>
              <a:tblGrid>
                <a:gridCol w="706055">
                  <a:extLst>
                    <a:ext uri="{9D8B030D-6E8A-4147-A177-3AD203B41FA5}">
                      <a16:colId xmlns:a16="http://schemas.microsoft.com/office/drawing/2014/main" val="3922281911"/>
                    </a:ext>
                  </a:extLst>
                </a:gridCol>
                <a:gridCol w="601884">
                  <a:extLst>
                    <a:ext uri="{9D8B030D-6E8A-4147-A177-3AD203B41FA5}">
                      <a16:colId xmlns:a16="http://schemas.microsoft.com/office/drawing/2014/main" val="4222908912"/>
                    </a:ext>
                  </a:extLst>
                </a:gridCol>
                <a:gridCol w="7439984">
                  <a:extLst>
                    <a:ext uri="{9D8B030D-6E8A-4147-A177-3AD203B41FA5}">
                      <a16:colId xmlns:a16="http://schemas.microsoft.com/office/drawing/2014/main" val="4256634934"/>
                    </a:ext>
                  </a:extLst>
                </a:gridCol>
              </a:tblGrid>
              <a:tr h="260601">
                <a:tc>
                  <a:txBody>
                    <a:bodyPr/>
                    <a:lstStyle/>
                    <a:p>
                      <a:pPr algn="ctr" fontAlgn="b"/>
                      <a:r>
                        <a:rPr lang="en-US" sz="1000" b="0" i="0" u="none" strike="noStrike" dirty="0">
                          <a:solidFill>
                            <a:srgbClr val="000000"/>
                          </a:solidFill>
                          <a:effectLst/>
                          <a:latin typeface="Haas Grot Disp 55 Roman" panose="020D0504030502050203" pitchFamily="34" charset="0"/>
                        </a:rPr>
                        <a:t>F06</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View accurate/updated info about a provider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6824610"/>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F07</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Identify which doctors are in vs. out of network</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5512701"/>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F01</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See a list of providers relevant to needs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4065130"/>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F13</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my total cost for an upcoming visit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1735652"/>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F09</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Confirm a provider meets my specific needs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685727"/>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F08</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6</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Identify which providers are accepting new patients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4370451"/>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F14</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7</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Haas Grot Disp 55 Roman" panose="020D0504030502050203" pitchFamily="34" charset="0"/>
                        </a:rPr>
                        <a:t>Compare providers on qualities that matter most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266823"/>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F02</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8</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the right provider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1517140"/>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F10</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9</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Review provider's background to determine fit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883227"/>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F03</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10</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in-network urgent care/ER providers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92469"/>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F15</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Access provider's contact info</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970904"/>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F05</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Denote the providers I am interested in to find later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996374"/>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F12</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See distance of provider's office from home/office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3997179"/>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F11</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Review others' experiences with the provider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643530"/>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F04</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See a list of providers when out of state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8154864"/>
                  </a:ext>
                </a:extLst>
              </a:tr>
            </a:tbl>
          </a:graphicData>
        </a:graphic>
      </p:graphicFrame>
      <p:graphicFrame>
        <p:nvGraphicFramePr>
          <p:cNvPr id="13" name="Table 5">
            <a:extLst>
              <a:ext uri="{FF2B5EF4-FFF2-40B4-BE49-F238E27FC236}">
                <a16:creationId xmlns:a16="http://schemas.microsoft.com/office/drawing/2014/main" id="{B06343A8-FCC7-683F-FFF4-26114CA70933}"/>
              </a:ext>
            </a:extLst>
          </p:cNvPr>
          <p:cNvGraphicFramePr>
            <a:graphicFrameLocks noGrp="1"/>
          </p:cNvGraphicFramePr>
          <p:nvPr>
            <p:extLst>
              <p:ext uri="{D42A27DB-BD31-4B8C-83A1-F6EECF244321}">
                <p14:modId xmlns:p14="http://schemas.microsoft.com/office/powerpoint/2010/main" val="2053404517"/>
              </p:ext>
            </p:extLst>
          </p:nvPr>
        </p:nvGraphicFramePr>
        <p:xfrm>
          <a:off x="4295881"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RANK</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5" name="Table 5">
            <a:extLst>
              <a:ext uri="{FF2B5EF4-FFF2-40B4-BE49-F238E27FC236}">
                <a16:creationId xmlns:a16="http://schemas.microsoft.com/office/drawing/2014/main" id="{74ABF172-CBFF-43E6-9522-58B2F6694BA8}"/>
              </a:ext>
            </a:extLst>
          </p:cNvPr>
          <p:cNvGraphicFramePr>
            <a:graphicFrameLocks noGrp="1"/>
          </p:cNvGraphicFramePr>
          <p:nvPr>
            <p:extLst>
              <p:ext uri="{D42A27DB-BD31-4B8C-83A1-F6EECF244321}">
                <p14:modId xmlns:p14="http://schemas.microsoft.com/office/powerpoint/2010/main" val="2201160948"/>
              </p:ext>
            </p:extLst>
          </p:nvPr>
        </p:nvGraphicFramePr>
        <p:xfrm>
          <a:off x="5038855" y="1792339"/>
          <a:ext cx="3577389" cy="370840"/>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CUSTOMER SUCCESS OUTCOMES (CSOs)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6" name="Table 5">
            <a:extLst>
              <a:ext uri="{FF2B5EF4-FFF2-40B4-BE49-F238E27FC236}">
                <a16:creationId xmlns:a16="http://schemas.microsoft.com/office/drawing/2014/main" id="{32F89DB7-CD3E-43E0-5A88-5FFA4914C267}"/>
              </a:ext>
            </a:extLst>
          </p:cNvPr>
          <p:cNvGraphicFramePr>
            <a:graphicFrameLocks noGrp="1"/>
          </p:cNvGraphicFramePr>
          <p:nvPr>
            <p:extLst>
              <p:ext uri="{D42A27DB-BD31-4B8C-83A1-F6EECF244321}">
                <p14:modId xmlns:p14="http://schemas.microsoft.com/office/powerpoint/2010/main" val="2314208077"/>
              </p:ext>
            </p:extLst>
          </p:nvPr>
        </p:nvGraphicFramePr>
        <p:xfrm>
          <a:off x="8101965" y="1798435"/>
          <a:ext cx="3970581" cy="370840"/>
        </p:xfrm>
        <a:graphic>
          <a:graphicData uri="http://schemas.openxmlformats.org/drawingml/2006/table">
            <a:tbl>
              <a:tblPr firstRow="1" bandRow="1"/>
              <a:tblGrid>
                <a:gridCol w="397058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RELATIVE IMPORTANCE FOR FIND A PROVIDER</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7" name="Table 5">
            <a:extLst>
              <a:ext uri="{FF2B5EF4-FFF2-40B4-BE49-F238E27FC236}">
                <a16:creationId xmlns:a16="http://schemas.microsoft.com/office/drawing/2014/main" id="{DEC40431-0C8A-F909-EF2D-0DBCCAD4312D}"/>
              </a:ext>
            </a:extLst>
          </p:cNvPr>
          <p:cNvGraphicFramePr>
            <a:graphicFrameLocks noGrp="1"/>
          </p:cNvGraphicFramePr>
          <p:nvPr>
            <p:extLst>
              <p:ext uri="{D42A27DB-BD31-4B8C-83A1-F6EECF244321}">
                <p14:modId xmlns:p14="http://schemas.microsoft.com/office/powerpoint/2010/main" val="1732298352"/>
              </p:ext>
            </p:extLst>
          </p:nvPr>
        </p:nvGraphicFramePr>
        <p:xfrm>
          <a:off x="3636125"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CSO #</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370127964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56</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How well is BCBSMA currently fulfilling member needs?</a:t>
            </a:r>
          </a:p>
        </p:txBody>
      </p:sp>
      <p:sp>
        <p:nvSpPr>
          <p:cNvPr id="4" name="Text Placeholder 2">
            <a:extLst>
              <a:ext uri="{FF2B5EF4-FFF2-40B4-BE49-F238E27FC236}">
                <a16:creationId xmlns:a16="http://schemas.microsoft.com/office/drawing/2014/main" id="{C6B61666-D9E2-D1D8-EBC5-15EFEA150135}"/>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Find a Provider Survey</a:t>
            </a:r>
          </a:p>
        </p:txBody>
      </p:sp>
    </p:spTree>
    <p:extLst>
      <p:ext uri="{BB962C8B-B14F-4D97-AF65-F5344CB8AC3E}">
        <p14:creationId xmlns:p14="http://schemas.microsoft.com/office/powerpoint/2010/main" val="328962048"/>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3403181250"/>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57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145184" cy="584775"/>
          </a:xfrm>
        </p:spPr>
        <p:txBody>
          <a:bodyPr/>
          <a:lstStyle/>
          <a:p>
            <a:r>
              <a:rPr lang="en-US" dirty="0"/>
              <a:t>Most BCBSMA CSOs fall below avg. satisfaction</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719271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FINDAPROVIDERMAXDIFF. Please select one statement that would be “most important” for you when checking your benefits through your health insurance provider. Base: Those in Find a Provider track , n=467 (comprising of BCBSMA n=67, Anthem n=166, United n=234)</a:t>
            </a:r>
          </a:p>
          <a:p>
            <a:pPr marL="0" indent="0" hangingPunct="1">
              <a:spcBef>
                <a:spcPts val="0"/>
              </a:spcBef>
              <a:buNone/>
            </a:pPr>
            <a:r>
              <a:rPr lang="en-US" sz="900" dirty="0"/>
              <a:t>FINDAPROVIDERSAT. How satisfied are you with your current ability to accomplish each task on &lt;insurer’s&gt; &lt;app or website&gt; today? </a:t>
            </a:r>
          </a:p>
          <a:p>
            <a:pPr marL="0" indent="0" hangingPunct="1">
              <a:spcBef>
                <a:spcPts val="0"/>
              </a:spcBef>
              <a:buNone/>
            </a:pPr>
            <a:r>
              <a:rPr lang="en-US" sz="900" dirty="0"/>
              <a:t>Base: Those in Find a Provider track, BCBSMA n=67</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9641130" y="3042613"/>
            <a:ext cx="2459746" cy="76739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06  View accurate/updated info about a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07  Identify which doctors are in vs. out of network</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01  See a list of providers relevant to needs</a:t>
            </a:r>
          </a:p>
        </p:txBody>
      </p:sp>
      <p:sp>
        <p:nvSpPr>
          <p:cNvPr id="10" name="Rectangle 9">
            <a:extLst>
              <a:ext uri="{FF2B5EF4-FFF2-40B4-BE49-F238E27FC236}">
                <a16:creationId xmlns:a16="http://schemas.microsoft.com/office/drawing/2014/main" id="{7B06A559-9EDD-7BC5-1175-FEF638BD1395}"/>
              </a:ext>
            </a:extLst>
          </p:cNvPr>
          <p:cNvSpPr/>
          <p:nvPr/>
        </p:nvSpPr>
        <p:spPr>
          <a:xfrm>
            <a:off x="9641130" y="4317630"/>
            <a:ext cx="2437675" cy="393441"/>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F15  Access provider's contact info</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1183785" y="2336931"/>
            <a:ext cx="2805762" cy="767390"/>
            <a:chOff x="6501873" y="2464903"/>
            <a:chExt cx="2805762" cy="767390"/>
          </a:xfrm>
        </p:grpSpPr>
        <p:sp>
          <p:nvSpPr>
            <p:cNvPr id="13" name="Rectangle 12">
              <a:extLst>
                <a:ext uri="{FF2B5EF4-FFF2-40B4-BE49-F238E27FC236}">
                  <a16:creationId xmlns:a16="http://schemas.microsoft.com/office/drawing/2014/main" id="{92331F3B-D6E4-1E54-4BC8-4400A7A2DE32}"/>
                </a:ext>
              </a:extLst>
            </p:cNvPr>
            <p:cNvSpPr/>
            <p:nvPr/>
          </p:nvSpPr>
          <p:spPr>
            <a:xfrm>
              <a:off x="6501873" y="2464903"/>
              <a:ext cx="2805762" cy="76739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13  Understand my total cost for an upcoming visit</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09  Confirm a provider meets my specific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08 Identify which providers are accepting new patients </a:t>
              </a:r>
              <a:b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b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F14 Compare providers on qualities that matter most</a:t>
              </a:r>
            </a:p>
          </p:txBody>
        </p:sp>
        <p:sp>
          <p:nvSpPr>
            <p:cNvPr id="14" name="Oval 13">
              <a:extLst>
                <a:ext uri="{FF2B5EF4-FFF2-40B4-BE49-F238E27FC236}">
                  <a16:creationId xmlns:a16="http://schemas.microsoft.com/office/drawing/2014/main" id="{5D985EAF-1CB0-5070-56F2-8DD900C0109C}"/>
                </a:ext>
              </a:extLst>
            </p:cNvPr>
            <p:cNvSpPr/>
            <p:nvPr/>
          </p:nvSpPr>
          <p:spPr>
            <a:xfrm>
              <a:off x="6569924" y="2535551"/>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1183786" y="4237045"/>
            <a:ext cx="2805762" cy="114133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07  Find the right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10  Review provider's background to determine fit</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in-network urgent care/ER providers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Denote the providers I am interested in to find later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distance of provider's office from home/office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11  Review others' experiences with the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when out of state</a:t>
            </a:r>
          </a:p>
        </p:txBody>
      </p:sp>
      <p:sp>
        <p:nvSpPr>
          <p:cNvPr id="18" name="Oval 17">
            <a:extLst>
              <a:ext uri="{FF2B5EF4-FFF2-40B4-BE49-F238E27FC236}">
                <a16:creationId xmlns:a16="http://schemas.microsoft.com/office/drawing/2014/main" id="{D3EC10B6-D5A3-024E-4B01-72AE46FCB312}"/>
              </a:ext>
            </a:extLst>
          </p:cNvPr>
          <p:cNvSpPr/>
          <p:nvPr/>
        </p:nvSpPr>
        <p:spPr>
          <a:xfrm>
            <a:off x="1230943" y="4301020"/>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9704107" y="3110124"/>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9704253" y="4391046"/>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17" name="Table 5">
            <a:extLst>
              <a:ext uri="{FF2B5EF4-FFF2-40B4-BE49-F238E27FC236}">
                <a16:creationId xmlns:a16="http://schemas.microsoft.com/office/drawing/2014/main" id="{501F6DBC-A5F9-4EDF-6D5B-871DBF5B2A15}"/>
              </a:ext>
            </a:extLst>
          </p:cNvPr>
          <p:cNvGraphicFramePr>
            <a:graphicFrameLocks noGrp="1"/>
          </p:cNvGraphicFramePr>
          <p:nvPr>
            <p:extLst>
              <p:ext uri="{D42A27DB-BD31-4B8C-83A1-F6EECF244321}">
                <p14:modId xmlns:p14="http://schemas.microsoft.com/office/powerpoint/2010/main" val="1725963134"/>
              </p:ext>
            </p:extLst>
          </p:nvPr>
        </p:nvGraphicFramePr>
        <p:xfrm>
          <a:off x="5409322" y="1653161"/>
          <a:ext cx="4179963" cy="466344"/>
        </p:xfrm>
        <a:graphic>
          <a:graphicData uri="http://schemas.openxmlformats.org/drawingml/2006/table">
            <a:tbl>
              <a:tblPr firstRow="1" bandRow="1"/>
              <a:tblGrid>
                <a:gridCol w="4179963">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FIND A PROVIDER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23" name="Rectangle 22">
            <a:extLst>
              <a:ext uri="{FF2B5EF4-FFF2-40B4-BE49-F238E27FC236}">
                <a16:creationId xmlns:a16="http://schemas.microsoft.com/office/drawing/2014/main" id="{4E6E2EA6-6073-0BD5-CC98-9DE3297593A5}"/>
              </a:ext>
            </a:extLst>
          </p:cNvPr>
          <p:cNvSpPr/>
          <p:nvPr/>
        </p:nvSpPr>
        <p:spPr>
          <a:xfrm>
            <a:off x="9952041" y="-5473"/>
            <a:ext cx="2059904"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BCBSMA’s Find a Provider CSOs are also mostly falling left of the average satisfaction line, indicating lower satisfaction than competitors.</a:t>
            </a:r>
          </a:p>
        </p:txBody>
      </p:sp>
    </p:spTree>
    <p:extLst>
      <p:ext uri="{BB962C8B-B14F-4D97-AF65-F5344CB8AC3E}">
        <p14:creationId xmlns:p14="http://schemas.microsoft.com/office/powerpoint/2010/main" val="68892080"/>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1807507" y="2807954"/>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85738" y="281096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197436356"/>
              </p:ext>
            </p:extLst>
          </p:nvPr>
        </p:nvGraphicFramePr>
        <p:xfrm>
          <a:off x="2262225"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58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145184" cy="584775"/>
          </a:xfrm>
        </p:spPr>
        <p:txBody>
          <a:bodyPr/>
          <a:lstStyle/>
          <a:p>
            <a:r>
              <a:rPr lang="en-US" dirty="0"/>
              <a:t>Start with solidifying the top 5 CSOs</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09322"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3338"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3011"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09118"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08954"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0795"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aphicFrame>
        <p:nvGraphicFramePr>
          <p:cNvPr id="17" name="Table 5">
            <a:extLst>
              <a:ext uri="{FF2B5EF4-FFF2-40B4-BE49-F238E27FC236}">
                <a16:creationId xmlns:a16="http://schemas.microsoft.com/office/drawing/2014/main" id="{501F6DBC-A5F9-4EDF-6D5B-871DBF5B2A15}"/>
              </a:ext>
            </a:extLst>
          </p:cNvPr>
          <p:cNvGraphicFramePr>
            <a:graphicFrameLocks noGrp="1"/>
          </p:cNvGraphicFramePr>
          <p:nvPr>
            <p:extLst>
              <p:ext uri="{D42A27DB-BD31-4B8C-83A1-F6EECF244321}">
                <p14:modId xmlns:p14="http://schemas.microsoft.com/office/powerpoint/2010/main" val="4204254425"/>
              </p:ext>
            </p:extLst>
          </p:nvPr>
        </p:nvGraphicFramePr>
        <p:xfrm>
          <a:off x="3982177" y="1653161"/>
          <a:ext cx="4179963" cy="466344"/>
        </p:xfrm>
        <a:graphic>
          <a:graphicData uri="http://schemas.openxmlformats.org/drawingml/2006/table">
            <a:tbl>
              <a:tblPr firstRow="1" bandRow="1"/>
              <a:tblGrid>
                <a:gridCol w="4179963">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FIND A PROVIDER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22" name="Oval 21">
            <a:extLst>
              <a:ext uri="{FF2B5EF4-FFF2-40B4-BE49-F238E27FC236}">
                <a16:creationId xmlns:a16="http://schemas.microsoft.com/office/drawing/2014/main" id="{7AF534A7-60F8-DDA7-A858-98E7BC658F99}"/>
              </a:ext>
            </a:extLst>
          </p:cNvPr>
          <p:cNvSpPr/>
          <p:nvPr/>
        </p:nvSpPr>
        <p:spPr>
          <a:xfrm>
            <a:off x="3154447" y="3975232"/>
            <a:ext cx="3525182" cy="1166423"/>
          </a:xfrm>
          <a:prstGeom prst="ellipse">
            <a:avLst/>
          </a:prstGeom>
          <a:noFill/>
          <a:ln w="25400" cap="flat">
            <a:solidFill>
              <a:schemeClr val="accent3">
                <a:hueOff val="-1398958"/>
                <a:lumOff val="1922"/>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23" name="Rectangle 22">
            <a:extLst>
              <a:ext uri="{FF2B5EF4-FFF2-40B4-BE49-F238E27FC236}">
                <a16:creationId xmlns:a16="http://schemas.microsoft.com/office/drawing/2014/main" id="{4E6E2EA6-6073-0BD5-CC98-9DE3297593A5}"/>
              </a:ext>
            </a:extLst>
          </p:cNvPr>
          <p:cNvSpPr/>
          <p:nvPr/>
        </p:nvSpPr>
        <p:spPr>
          <a:xfrm>
            <a:off x="9452380" y="-5473"/>
            <a:ext cx="25595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To help members Find a Provider for their care, BCBSMA needs to better arm members with </a:t>
            </a:r>
            <a:r>
              <a:rPr kumimoji="0" lang="en-US" sz="1400" b="1"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key</a:t>
            </a: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 information to make </a:t>
            </a:r>
            <a:r>
              <a:rPr lang="en-US" sz="1400" dirty="0">
                <a:solidFill>
                  <a:schemeClr val="tx1"/>
                </a:solidFill>
                <a:latin typeface="Haas Grot Disp 55 Roman" panose="020D0504030502050203" pitchFamily="34" charset="0"/>
                <a:ea typeface="+mn-ea"/>
                <a:cs typeface="+mn-cs"/>
                <a:sym typeface="Haas Grot Disp 75 Bold"/>
              </a:rPr>
              <a:t>a </a:t>
            </a: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decision, including relevant providers, which providers meet needs, and how much that visit would cost them.</a:t>
            </a:r>
          </a:p>
        </p:txBody>
      </p:sp>
      <p:cxnSp>
        <p:nvCxnSpPr>
          <p:cNvPr id="24" name="Straight Arrow Connector 23">
            <a:extLst>
              <a:ext uri="{FF2B5EF4-FFF2-40B4-BE49-F238E27FC236}">
                <a16:creationId xmlns:a16="http://schemas.microsoft.com/office/drawing/2014/main" id="{E464CC2A-314E-AD6A-7F67-D6164020C5AA}"/>
              </a:ext>
            </a:extLst>
          </p:cNvPr>
          <p:cNvCxnSpPr>
            <a:cxnSpLocks/>
          </p:cNvCxnSpPr>
          <p:nvPr/>
        </p:nvCxnSpPr>
        <p:spPr>
          <a:xfrm flipH="1">
            <a:off x="6362299" y="1047082"/>
            <a:ext cx="3023222" cy="3039073"/>
          </a:xfrm>
          <a:prstGeom prst="straightConnector1">
            <a:avLst/>
          </a:prstGeom>
          <a:noFill/>
          <a:ln w="25400" cap="flat">
            <a:solidFill>
              <a:schemeClr val="accent3">
                <a:hueOff val="-1398958"/>
                <a:lumOff val="1922"/>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8" name="Text Placeholder 8">
            <a:extLst>
              <a:ext uri="{FF2B5EF4-FFF2-40B4-BE49-F238E27FC236}">
                <a16:creationId xmlns:a16="http://schemas.microsoft.com/office/drawing/2014/main" id="{77E17F8C-84DA-CBC5-5B31-2B4D1EE29C11}"/>
              </a:ext>
            </a:extLst>
          </p:cNvPr>
          <p:cNvSpPr txBox="1">
            <a:spLocks/>
          </p:cNvSpPr>
          <p:nvPr/>
        </p:nvSpPr>
        <p:spPr>
          <a:xfrm>
            <a:off x="1090044" y="6245850"/>
            <a:ext cx="719271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FINDAPROVIDERMAXDIFF. Please select one statement that would be “most important” for you when checking your benefits through your health insurance provider. Base: Those in Find a Provider track , n=467 (comprising of BCBSMA n=67, Anthem n=166, United n=234)</a:t>
            </a:r>
          </a:p>
          <a:p>
            <a:pPr marL="0" indent="0" hangingPunct="1">
              <a:spcBef>
                <a:spcPts val="0"/>
              </a:spcBef>
              <a:buNone/>
            </a:pPr>
            <a:r>
              <a:rPr lang="en-US" sz="900" dirty="0"/>
              <a:t>FINDAPROVIDERSAT. How satisfied are you with your current ability to accomplish each task on &lt;insurer’s&gt; &lt;app or website&gt; today? </a:t>
            </a:r>
          </a:p>
          <a:p>
            <a:pPr marL="0" indent="0" hangingPunct="1">
              <a:spcBef>
                <a:spcPts val="0"/>
              </a:spcBef>
              <a:buNone/>
            </a:pPr>
            <a:r>
              <a:rPr lang="en-US" sz="900" dirty="0"/>
              <a:t>Base: Those in Find a Provider track, BCBSMA n=67</a:t>
            </a:r>
          </a:p>
        </p:txBody>
      </p:sp>
      <p:sp>
        <p:nvSpPr>
          <p:cNvPr id="5" name="Rectangle 4">
            <a:extLst>
              <a:ext uri="{FF2B5EF4-FFF2-40B4-BE49-F238E27FC236}">
                <a16:creationId xmlns:a16="http://schemas.microsoft.com/office/drawing/2014/main" id="{B90146AE-ECC1-D239-939F-EE4C2330C41E}"/>
              </a:ext>
            </a:extLst>
          </p:cNvPr>
          <p:cNvSpPr/>
          <p:nvPr/>
        </p:nvSpPr>
        <p:spPr>
          <a:xfrm>
            <a:off x="9201291" y="4437796"/>
            <a:ext cx="2459746" cy="76739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06  View accurate/updated info about a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07  Identify which doctors are in vs. out of network</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01  See a list of providers relevant to needs</a:t>
            </a:r>
          </a:p>
        </p:txBody>
      </p:sp>
      <p:grpSp>
        <p:nvGrpSpPr>
          <p:cNvPr id="7" name="Group 6">
            <a:extLst>
              <a:ext uri="{FF2B5EF4-FFF2-40B4-BE49-F238E27FC236}">
                <a16:creationId xmlns:a16="http://schemas.microsoft.com/office/drawing/2014/main" id="{76E225B0-0DB6-48F0-F828-695204B89CDE}"/>
              </a:ext>
            </a:extLst>
          </p:cNvPr>
          <p:cNvGrpSpPr/>
          <p:nvPr/>
        </p:nvGrpSpPr>
        <p:grpSpPr>
          <a:xfrm>
            <a:off x="295460" y="2909917"/>
            <a:ext cx="2805762" cy="767390"/>
            <a:chOff x="6501873" y="2464903"/>
            <a:chExt cx="2805762" cy="767390"/>
          </a:xfrm>
        </p:grpSpPr>
        <p:sp>
          <p:nvSpPr>
            <p:cNvPr id="9" name="Rectangle 8">
              <a:extLst>
                <a:ext uri="{FF2B5EF4-FFF2-40B4-BE49-F238E27FC236}">
                  <a16:creationId xmlns:a16="http://schemas.microsoft.com/office/drawing/2014/main" id="{D8487308-2556-6704-5DFD-ABC164DEF698}"/>
                </a:ext>
              </a:extLst>
            </p:cNvPr>
            <p:cNvSpPr/>
            <p:nvPr/>
          </p:nvSpPr>
          <p:spPr>
            <a:xfrm>
              <a:off x="6501873" y="2464903"/>
              <a:ext cx="2805762" cy="76739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13  Understand my total cost for an upcoming visit</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09  Confirm a provider meets my specific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08 Identify which providers are accepting new patients </a:t>
              </a:r>
              <a:b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b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F14 Compare providers on qualities that matter most</a:t>
              </a:r>
            </a:p>
          </p:txBody>
        </p:sp>
        <p:sp>
          <p:nvSpPr>
            <p:cNvPr id="10" name="Oval 9">
              <a:extLst>
                <a:ext uri="{FF2B5EF4-FFF2-40B4-BE49-F238E27FC236}">
                  <a16:creationId xmlns:a16="http://schemas.microsoft.com/office/drawing/2014/main" id="{21CF3302-23B4-DDA6-8832-1F9597C064C9}"/>
                </a:ext>
              </a:extLst>
            </p:cNvPr>
            <p:cNvSpPr/>
            <p:nvPr/>
          </p:nvSpPr>
          <p:spPr>
            <a:xfrm>
              <a:off x="6569924" y="2535551"/>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1" name="Oval 10">
            <a:extLst>
              <a:ext uri="{FF2B5EF4-FFF2-40B4-BE49-F238E27FC236}">
                <a16:creationId xmlns:a16="http://schemas.microsoft.com/office/drawing/2014/main" id="{CC525770-F2AA-841C-729A-E0AA0F1C82BA}"/>
              </a:ext>
            </a:extLst>
          </p:cNvPr>
          <p:cNvSpPr/>
          <p:nvPr/>
        </p:nvSpPr>
        <p:spPr>
          <a:xfrm>
            <a:off x="9264268" y="4505307"/>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Tree>
    <p:extLst>
      <p:ext uri="{BB962C8B-B14F-4D97-AF65-F5344CB8AC3E}">
        <p14:creationId xmlns:p14="http://schemas.microsoft.com/office/powerpoint/2010/main" val="134710062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59</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Find a Provider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18116" y="965300"/>
            <a:ext cx="10145184" cy="584775"/>
          </a:xfrm>
        </p:spPr>
        <p:txBody>
          <a:bodyPr/>
          <a:lstStyle/>
          <a:p>
            <a:r>
              <a:rPr lang="en-US" dirty="0"/>
              <a:t>Supporting insights from member interviews</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7" y="2002902"/>
            <a:ext cx="3153834" cy="4001095"/>
          </a:xfrm>
        </p:spPr>
        <p:txBody>
          <a:bodyPr/>
          <a:lstStyle/>
          <a:p>
            <a:r>
              <a:rPr lang="en-US" dirty="0"/>
              <a:t>01</a:t>
            </a:r>
          </a:p>
          <a:p>
            <a:r>
              <a:rPr lang="en-US" dirty="0">
                <a:solidFill>
                  <a:schemeClr val="bg1"/>
                </a:solidFill>
              </a:rPr>
              <a:t>Members are using the insurance company to confirm the provider is in network.</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Members use many platforms and services to find the right provider. They often start with recommendations from their community, then research them through various sites online, and finish by using the insurance company to confirm the provider is in the network. Though it would be nice to have all the information in one place, they are used to that not being the case.</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800" y="2002902"/>
            <a:ext cx="3256722" cy="3477875"/>
          </a:xfrm>
        </p:spPr>
        <p:txBody>
          <a:bodyPr/>
          <a:lstStyle/>
          <a:p>
            <a:r>
              <a:rPr lang="en-US" dirty="0"/>
              <a:t>02</a:t>
            </a:r>
          </a:p>
          <a:p>
            <a:r>
              <a:rPr lang="en-US" dirty="0">
                <a:solidFill>
                  <a:schemeClr val="bg1"/>
                </a:solidFill>
              </a:rPr>
              <a:t>More detail is needed to accommodate members’ end-to-end journey.</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To rely on the insurance website or app for the whole process of finding a new provider, members need to be able to search and filter by things like subspecialties, see bio with information on the provider’s background and values, and see a number of reviews to understand others’ experiences with that provider.</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8" y="2002902"/>
            <a:ext cx="3153834" cy="2954655"/>
          </a:xfrm>
        </p:spPr>
        <p:txBody>
          <a:bodyPr/>
          <a:lstStyle/>
          <a:p>
            <a:r>
              <a:rPr lang="en-US" dirty="0"/>
              <a:t>03</a:t>
            </a:r>
          </a:p>
          <a:p>
            <a:r>
              <a:rPr lang="en-US" sz="2000" dirty="0">
                <a:solidFill>
                  <a:schemeClr val="bg1"/>
                </a:solidFill>
              </a:rPr>
              <a:t>Information is often accurate, but not always</a:t>
            </a:r>
            <a:r>
              <a:rPr lang="en-US" dirty="0">
                <a:solidFill>
                  <a:schemeClr val="bg1"/>
                </a:solidFill>
              </a:rPr>
              <a:t>.</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However, many have experienced times when a provider shows up as in network or accepting new patients, but they learn that is no longer the case when they call to make an appointment. This can cause the member to start the search over again and makes saving alternative options more important.</a:t>
            </a:r>
          </a:p>
        </p:txBody>
      </p:sp>
      <p:sp>
        <p:nvSpPr>
          <p:cNvPr id="5" name="Text Placeholder 7">
            <a:extLst>
              <a:ext uri="{FF2B5EF4-FFF2-40B4-BE49-F238E27FC236}">
                <a16:creationId xmlns:a16="http://schemas.microsoft.com/office/drawing/2014/main" id="{F1BDD4A5-D6FE-4F5A-1B70-E952A078E495}"/>
              </a:ext>
            </a:extLst>
          </p:cNvPr>
          <p:cNvSpPr txBox="1">
            <a:spLocks/>
          </p:cNvSpPr>
          <p:nvPr/>
        </p:nvSpPr>
        <p:spPr>
          <a:xfrm>
            <a:off x="2316056" y="6098787"/>
            <a:ext cx="7549304" cy="738664"/>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chemeClr val="accent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400" dirty="0">
                <a:latin typeface="Haas Grot Disp 55 Roman" panose="020D0504030502050203" pitchFamily="34" charset="0"/>
              </a:rPr>
              <a:t>“It would be less overwhelming if you put more information up there, like the reviews and background information, because then I won't have to bounce between websites.” —Research Participant</a:t>
            </a:r>
          </a:p>
        </p:txBody>
      </p:sp>
    </p:spTree>
    <p:extLst>
      <p:ext uri="{BB962C8B-B14F-4D97-AF65-F5344CB8AC3E}">
        <p14:creationId xmlns:p14="http://schemas.microsoft.com/office/powerpoint/2010/main" val="33037048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B5B426-303C-7B4F-ACC3-2E682CC435A0}"/>
              </a:ext>
            </a:extLst>
          </p:cNvPr>
          <p:cNvSpPr>
            <a:spLocks noGrp="1"/>
          </p:cNvSpPr>
          <p:nvPr>
            <p:ph type="sldNum" sz="quarter" idx="10"/>
          </p:nvPr>
        </p:nvSpPr>
        <p:spPr>
          <a:xfrm>
            <a:off x="508000" y="6439535"/>
            <a:ext cx="56106" cy="123111"/>
          </a:xfrm>
        </p:spPr>
        <p:txBody>
          <a:bodyPr/>
          <a:lstStyle/>
          <a:p>
            <a:fld id="{86CB4B4D-7CA3-9044-876B-883B54F8677D}" type="slidenum">
              <a:rPr lang="en-US" smtClean="0"/>
              <a:pPr/>
              <a:t>6</a:t>
            </a:fld>
            <a:endParaRPr lang="en-US" dirty="0"/>
          </a:p>
        </p:txBody>
      </p:sp>
      <p:sp>
        <p:nvSpPr>
          <p:cNvPr id="3" name="Text Placeholder 2">
            <a:extLst>
              <a:ext uri="{FF2B5EF4-FFF2-40B4-BE49-F238E27FC236}">
                <a16:creationId xmlns:a16="http://schemas.microsoft.com/office/drawing/2014/main" id="{A1F80FB5-474E-554B-956C-40A666A2B6BD}"/>
              </a:ext>
            </a:extLst>
          </p:cNvPr>
          <p:cNvSpPr>
            <a:spLocks noGrp="1"/>
          </p:cNvSpPr>
          <p:nvPr>
            <p:ph type="body" sz="quarter" idx="38"/>
          </p:nvPr>
        </p:nvSpPr>
        <p:spPr>
          <a:xfrm>
            <a:off x="1018117" y="708528"/>
            <a:ext cx="3558511" cy="338554"/>
          </a:xfrm>
        </p:spPr>
        <p:txBody>
          <a:bodyPr/>
          <a:lstStyle/>
          <a:p>
            <a:r>
              <a:rPr lang="en-US" dirty="0"/>
              <a:t>Project Background</a:t>
            </a:r>
          </a:p>
        </p:txBody>
      </p:sp>
      <p:sp>
        <p:nvSpPr>
          <p:cNvPr id="4" name="Text Placeholder 3">
            <a:extLst>
              <a:ext uri="{FF2B5EF4-FFF2-40B4-BE49-F238E27FC236}">
                <a16:creationId xmlns:a16="http://schemas.microsoft.com/office/drawing/2014/main" id="{3CA63B60-58B8-8244-813C-5BF3E92264A2}"/>
              </a:ext>
            </a:extLst>
          </p:cNvPr>
          <p:cNvSpPr>
            <a:spLocks noGrp="1"/>
          </p:cNvSpPr>
          <p:nvPr>
            <p:ph type="body" sz="quarter" idx="44"/>
          </p:nvPr>
        </p:nvSpPr>
        <p:spPr>
          <a:xfrm>
            <a:off x="1018116" y="1607328"/>
            <a:ext cx="4958614" cy="584775"/>
          </a:xfrm>
        </p:spPr>
        <p:txBody>
          <a:bodyPr/>
          <a:lstStyle/>
          <a:p>
            <a:r>
              <a:rPr lang="en-US" dirty="0"/>
              <a:t>What are Customer Success Outcomes?</a:t>
            </a:r>
          </a:p>
        </p:txBody>
      </p:sp>
      <p:sp>
        <p:nvSpPr>
          <p:cNvPr id="5" name="Text Placeholder 4">
            <a:extLst>
              <a:ext uri="{FF2B5EF4-FFF2-40B4-BE49-F238E27FC236}">
                <a16:creationId xmlns:a16="http://schemas.microsoft.com/office/drawing/2014/main" id="{A29022D9-B7B9-EE42-8736-86EA31915709}"/>
              </a:ext>
            </a:extLst>
          </p:cNvPr>
          <p:cNvSpPr>
            <a:spLocks noGrp="1"/>
          </p:cNvSpPr>
          <p:nvPr>
            <p:ph type="body" sz="quarter" idx="45"/>
          </p:nvPr>
        </p:nvSpPr>
        <p:spPr>
          <a:xfrm>
            <a:off x="1018117" y="2363820"/>
            <a:ext cx="5551495" cy="4031873"/>
          </a:xfrm>
        </p:spPr>
        <p:txBody>
          <a:bodyPr/>
          <a:lstStyle/>
          <a:p>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Customer Success </a:t>
            </a:r>
            <a:r>
              <a:rPr lang="en-US" dirty="0">
                <a:latin typeface="Haas Grot Disp 55 Roman" panose="020D0504030502050203" pitchFamily="34" charset="0"/>
                <a:ea typeface="+mn-ea"/>
                <a:cs typeface="+mn-cs"/>
                <a:sym typeface="Haas Grot Disp 75 Bold"/>
              </a:rPr>
              <a:t>O</a:t>
            </a: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utcomes (CSOs) </a:t>
            </a:r>
            <a:r>
              <a:rPr lang="en-US" dirty="0">
                <a:latin typeface="Haas Grot Disp 55 Roman" panose="020D0504030502050203" pitchFamily="34" charset="0"/>
                <a:ea typeface="+mn-ea"/>
                <a:cs typeface="+mn-cs"/>
                <a:sym typeface="Haas Grot Disp 75 Bold"/>
              </a:rPr>
              <a:t>are a rigorous approach to CX strategy that align all levels of the business on member needs within a specific customer journey. This approach is modeled from the Jobs To Be Done theory. </a:t>
            </a:r>
            <a:endPar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endParaRPr lang="en-US" dirty="0">
              <a:latin typeface="Haas Grot Disp 55 Roman" panose="020D0504030502050203" pitchFamily="34" charset="0"/>
              <a:ea typeface="+mn-ea"/>
              <a:cs typeface="+mn-cs"/>
              <a:sym typeface="Haas Grot Disp 75 Bold"/>
            </a:endParaRPr>
          </a:p>
          <a:p>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CSOs are derived from deep qualitative research and grounded in customers’ needs. We used insights from BCBSMA past research and </a:t>
            </a:r>
            <a:r>
              <a:rPr lang="en-US" dirty="0">
                <a:latin typeface="Haas Grot Disp 55 Roman" panose="020D0504030502050203" pitchFamily="34" charset="0"/>
                <a:ea typeface="+mn-ea"/>
                <a:cs typeface="+mn-cs"/>
                <a:sym typeface="Haas Grot Disp 75 Bold"/>
              </a:rPr>
              <a:t>22</a:t>
            </a: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in-depth interviews with members of both BCBSMA </a:t>
            </a:r>
            <a:r>
              <a:rPr lang="en-US" dirty="0">
                <a:latin typeface="Haas Grot Disp 55 Roman" panose="020D0504030502050203" pitchFamily="34" charset="0"/>
                <a:ea typeface="+mn-ea"/>
                <a:cs typeface="+mn-cs"/>
                <a:sym typeface="Haas Grot Disp 75 Bold"/>
              </a:rPr>
              <a:t>and </a:t>
            </a: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competitor health insurance companies to develop the CSOs.</a:t>
            </a:r>
          </a:p>
          <a:p>
            <a:endParaRPr lang="en-US" dirty="0">
              <a:latin typeface="Haas Grot Disp 55 Roman" panose="020D0504030502050203" pitchFamily="34" charset="0"/>
              <a:ea typeface="+mn-ea"/>
              <a:cs typeface="+mn-cs"/>
              <a:sym typeface="Haas Grot Disp 75 Bold"/>
            </a:endParaRPr>
          </a:p>
          <a:p>
            <a:r>
              <a:rPr lang="en-US" dirty="0">
                <a:latin typeface="Haas Grot Disp 55 Roman" panose="020D0504030502050203" pitchFamily="34" charset="0"/>
                <a:ea typeface="+mn-ea"/>
                <a:cs typeface="+mn-cs"/>
                <a:sym typeface="Haas Grot Disp 75 Bold"/>
              </a:rPr>
              <a:t>The goal of identifying CSOs is to </a:t>
            </a: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align teams, guide product strategy decisions, and evaluate designs to track progress over time. </a:t>
            </a:r>
            <a:endParaRPr lang="en-US" sz="2000" dirty="0">
              <a:solidFill>
                <a:srgbClr val="0076C1"/>
              </a:solidFill>
              <a:latin typeface="Haas Grot Disp 75 Bold" panose="020D0504030502050203" pitchFamily="34" charset="77"/>
              <a:sym typeface="Haas Grot Disp 75 Bold"/>
            </a:endParaRPr>
          </a:p>
          <a:p>
            <a:endPar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endParaRPr lang="en-US" dirty="0">
              <a:latin typeface="Haas Grot Disp 55 Roman" panose="020D0504030502050203" pitchFamily="34" charset="0"/>
              <a:ea typeface="+mn-ea"/>
              <a:cs typeface="+mn-cs"/>
              <a:sym typeface="Haas Grot Disp 75 Bold"/>
            </a:endParaRPr>
          </a:p>
        </p:txBody>
      </p:sp>
      <p:pic>
        <p:nvPicPr>
          <p:cNvPr id="7" name="Picture 6" descr="A white sign with black text&#10;&#10;Description automatically generated">
            <a:extLst>
              <a:ext uri="{FF2B5EF4-FFF2-40B4-BE49-F238E27FC236}">
                <a16:creationId xmlns:a16="http://schemas.microsoft.com/office/drawing/2014/main" id="{3DC433D8-2E44-5662-9BD7-D7CFCCB2B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328" y="3795204"/>
            <a:ext cx="2707585" cy="2097496"/>
          </a:xfrm>
          <a:prstGeom prst="rect">
            <a:avLst/>
          </a:prstGeom>
        </p:spPr>
      </p:pic>
      <p:pic>
        <p:nvPicPr>
          <p:cNvPr id="10" name="Picture 9" descr="A white background with black text&#10;&#10;Description automatically generated">
            <a:extLst>
              <a:ext uri="{FF2B5EF4-FFF2-40B4-BE49-F238E27FC236}">
                <a16:creationId xmlns:a16="http://schemas.microsoft.com/office/drawing/2014/main" id="{B4F4AB2F-E2EC-C604-D769-43E336D3D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0328" y="1347558"/>
            <a:ext cx="2707585" cy="1689090"/>
          </a:xfrm>
          <a:prstGeom prst="rect">
            <a:avLst/>
          </a:prstGeom>
        </p:spPr>
      </p:pic>
      <p:sp>
        <p:nvSpPr>
          <p:cNvPr id="12" name="TextBox 11">
            <a:extLst>
              <a:ext uri="{FF2B5EF4-FFF2-40B4-BE49-F238E27FC236}">
                <a16:creationId xmlns:a16="http://schemas.microsoft.com/office/drawing/2014/main" id="{943A37DA-3697-38B9-F4F3-7F1D4FD9ABBC}"/>
              </a:ext>
            </a:extLst>
          </p:cNvPr>
          <p:cNvSpPr txBox="1"/>
          <p:nvPr/>
        </p:nvSpPr>
        <p:spPr>
          <a:xfrm>
            <a:off x="10323443" y="1682188"/>
            <a:ext cx="126806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chemeClr val="bg1"/>
                </a:solidFill>
                <a:latin typeface="Haas Grot Disp 55 Roman" panose="020D0504030502050203" pitchFamily="34" charset="0"/>
                <a:ea typeface="+mn-ea"/>
                <a:cs typeface="+mn-cs"/>
                <a:sym typeface="Haas Grot Disp 75 Bold"/>
              </a:rPr>
              <a:t>Job statement</a:t>
            </a:r>
            <a:endParaRPr lang="en-US" sz="1000" dirty="0">
              <a:solidFill>
                <a:schemeClr val="bg1"/>
              </a:solidFill>
            </a:endParaRPr>
          </a:p>
        </p:txBody>
      </p:sp>
      <p:sp>
        <p:nvSpPr>
          <p:cNvPr id="13" name="TextBox 12">
            <a:extLst>
              <a:ext uri="{FF2B5EF4-FFF2-40B4-BE49-F238E27FC236}">
                <a16:creationId xmlns:a16="http://schemas.microsoft.com/office/drawing/2014/main" id="{61D35384-98C4-C6EA-19A8-3A619C3EFAB7}"/>
              </a:ext>
            </a:extLst>
          </p:cNvPr>
          <p:cNvSpPr txBox="1"/>
          <p:nvPr/>
        </p:nvSpPr>
        <p:spPr>
          <a:xfrm>
            <a:off x="10323442" y="2375266"/>
            <a:ext cx="126806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chemeClr val="bg1"/>
                </a:solidFill>
                <a:latin typeface="Haas Grot Disp 55 Roman" panose="020D0504030502050203" pitchFamily="34" charset="0"/>
                <a:ea typeface="+mn-ea"/>
                <a:cs typeface="+mn-cs"/>
                <a:sym typeface="Haas Grot Disp 75 Bold"/>
              </a:rPr>
              <a:t>Success criteria </a:t>
            </a:r>
            <a:endParaRPr lang="en-US" sz="1000" dirty="0">
              <a:solidFill>
                <a:schemeClr val="bg1"/>
              </a:solidFill>
            </a:endParaRPr>
          </a:p>
        </p:txBody>
      </p:sp>
      <p:cxnSp>
        <p:nvCxnSpPr>
          <p:cNvPr id="15" name="Straight Connector 14">
            <a:extLst>
              <a:ext uri="{FF2B5EF4-FFF2-40B4-BE49-F238E27FC236}">
                <a16:creationId xmlns:a16="http://schemas.microsoft.com/office/drawing/2014/main" id="{E5C1657A-EADF-74BD-01E3-671D01CAF0C5}"/>
              </a:ext>
            </a:extLst>
          </p:cNvPr>
          <p:cNvCxnSpPr>
            <a:cxnSpLocks/>
          </p:cNvCxnSpPr>
          <p:nvPr/>
        </p:nvCxnSpPr>
        <p:spPr>
          <a:xfrm>
            <a:off x="9978887" y="1805299"/>
            <a:ext cx="344556" cy="1"/>
          </a:xfrm>
          <a:prstGeom prst="line">
            <a:avLst/>
          </a:prstGeom>
          <a:noFill/>
          <a:ln w="12700" cap="flat">
            <a:solidFill>
              <a:schemeClr val="bg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4502E0C5-96F5-F429-6A45-4270DF791398}"/>
              </a:ext>
            </a:extLst>
          </p:cNvPr>
          <p:cNvCxnSpPr>
            <a:cxnSpLocks/>
          </p:cNvCxnSpPr>
          <p:nvPr/>
        </p:nvCxnSpPr>
        <p:spPr>
          <a:xfrm>
            <a:off x="9978887" y="2481806"/>
            <a:ext cx="344556" cy="1"/>
          </a:xfrm>
          <a:prstGeom prst="line">
            <a:avLst/>
          </a:prstGeom>
          <a:noFill/>
          <a:ln w="12700" cap="flat">
            <a:solidFill>
              <a:schemeClr val="bg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49C058B1-9F89-8082-8028-C7763FB937A7}"/>
              </a:ext>
            </a:extLst>
          </p:cNvPr>
          <p:cNvSpPr txBox="1"/>
          <p:nvPr/>
        </p:nvSpPr>
        <p:spPr>
          <a:xfrm>
            <a:off x="10323443" y="4374021"/>
            <a:ext cx="126806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chemeClr val="bg1"/>
                </a:solidFill>
                <a:latin typeface="Haas Grot Disp 55 Roman" panose="020D0504030502050203" pitchFamily="34" charset="0"/>
                <a:ea typeface="+mn-ea"/>
                <a:cs typeface="+mn-cs"/>
                <a:sym typeface="Haas Grot Disp 75 Bold"/>
              </a:rPr>
              <a:t>Job statement</a:t>
            </a:r>
            <a:endParaRPr lang="en-US" sz="1000" dirty="0">
              <a:solidFill>
                <a:schemeClr val="bg1"/>
              </a:solidFill>
            </a:endParaRPr>
          </a:p>
        </p:txBody>
      </p:sp>
      <p:sp>
        <p:nvSpPr>
          <p:cNvPr id="18" name="TextBox 17">
            <a:extLst>
              <a:ext uri="{FF2B5EF4-FFF2-40B4-BE49-F238E27FC236}">
                <a16:creationId xmlns:a16="http://schemas.microsoft.com/office/drawing/2014/main" id="{8361B3FB-95FB-160A-3D25-FAD1BD17760D}"/>
              </a:ext>
            </a:extLst>
          </p:cNvPr>
          <p:cNvSpPr txBox="1"/>
          <p:nvPr/>
        </p:nvSpPr>
        <p:spPr>
          <a:xfrm>
            <a:off x="10323442" y="5307049"/>
            <a:ext cx="126806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chemeClr val="bg1"/>
                </a:solidFill>
                <a:latin typeface="Haas Grot Disp 55 Roman" panose="020D0504030502050203" pitchFamily="34" charset="0"/>
                <a:ea typeface="+mn-ea"/>
                <a:cs typeface="+mn-cs"/>
                <a:sym typeface="Haas Grot Disp 75 Bold"/>
              </a:rPr>
              <a:t>Success criteria </a:t>
            </a:r>
            <a:endParaRPr lang="en-US" sz="1000" dirty="0">
              <a:solidFill>
                <a:schemeClr val="bg1"/>
              </a:solidFill>
            </a:endParaRPr>
          </a:p>
        </p:txBody>
      </p:sp>
      <p:cxnSp>
        <p:nvCxnSpPr>
          <p:cNvPr id="19" name="Straight Connector 18">
            <a:extLst>
              <a:ext uri="{FF2B5EF4-FFF2-40B4-BE49-F238E27FC236}">
                <a16:creationId xmlns:a16="http://schemas.microsoft.com/office/drawing/2014/main" id="{088C3098-7CAE-7143-645D-45E6170CD455}"/>
              </a:ext>
            </a:extLst>
          </p:cNvPr>
          <p:cNvCxnSpPr>
            <a:cxnSpLocks/>
          </p:cNvCxnSpPr>
          <p:nvPr/>
        </p:nvCxnSpPr>
        <p:spPr>
          <a:xfrm>
            <a:off x="9978887" y="4497132"/>
            <a:ext cx="344556" cy="1"/>
          </a:xfrm>
          <a:prstGeom prst="line">
            <a:avLst/>
          </a:prstGeom>
          <a:noFill/>
          <a:ln w="12700" cap="flat">
            <a:solidFill>
              <a:schemeClr val="bg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24F303DD-0599-F85D-454E-8E222D4967C5}"/>
              </a:ext>
            </a:extLst>
          </p:cNvPr>
          <p:cNvCxnSpPr>
            <a:cxnSpLocks/>
          </p:cNvCxnSpPr>
          <p:nvPr/>
        </p:nvCxnSpPr>
        <p:spPr>
          <a:xfrm>
            <a:off x="9978887" y="5413589"/>
            <a:ext cx="344556" cy="1"/>
          </a:xfrm>
          <a:prstGeom prst="line">
            <a:avLst/>
          </a:prstGeom>
          <a:noFill/>
          <a:ln w="12700" cap="flat">
            <a:solidFill>
              <a:schemeClr val="bg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0750907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60</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9783234" cy="1569660"/>
          </a:xfrm>
        </p:spPr>
        <p:txBody>
          <a:bodyPr/>
          <a:lstStyle/>
          <a:p>
            <a:r>
              <a:rPr lang="en-US" dirty="0"/>
              <a:t>How does BCBSMA stack up to key competitors?</a:t>
            </a:r>
          </a:p>
        </p:txBody>
      </p:sp>
      <p:sp>
        <p:nvSpPr>
          <p:cNvPr id="4" name="Text Placeholder 2">
            <a:extLst>
              <a:ext uri="{FF2B5EF4-FFF2-40B4-BE49-F238E27FC236}">
                <a16:creationId xmlns:a16="http://schemas.microsoft.com/office/drawing/2014/main" id="{D96730AE-A911-1A9E-18BB-A1B5E4CE2A14}"/>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Find a Provider Survey</a:t>
            </a:r>
          </a:p>
        </p:txBody>
      </p:sp>
    </p:spTree>
    <p:extLst>
      <p:ext uri="{BB962C8B-B14F-4D97-AF65-F5344CB8AC3E}">
        <p14:creationId xmlns:p14="http://schemas.microsoft.com/office/powerpoint/2010/main" val="304383234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22" name="Chart 21">
            <a:extLst>
              <a:ext uri="{FF2B5EF4-FFF2-40B4-BE49-F238E27FC236}">
                <a16:creationId xmlns:a16="http://schemas.microsoft.com/office/drawing/2014/main" id="{B3241095-07E6-D9BE-D8B4-5E7E747242CE}"/>
              </a:ext>
            </a:extLst>
          </p:cNvPr>
          <p:cNvGraphicFramePr/>
          <p:nvPr>
            <p:extLst>
              <p:ext uri="{D42A27DB-BD31-4B8C-83A1-F6EECF244321}">
                <p14:modId xmlns:p14="http://schemas.microsoft.com/office/powerpoint/2010/main" val="3771051741"/>
              </p:ext>
            </p:extLst>
          </p:nvPr>
        </p:nvGraphicFramePr>
        <p:xfrm>
          <a:off x="3692908" y="1755992"/>
          <a:ext cx="7594325" cy="4133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FD98C9AC-7FCF-9DC4-BCBB-20FEAC17EB1E}"/>
              </a:ext>
            </a:extLst>
          </p:cNvPr>
          <p:cNvGraphicFramePr/>
          <p:nvPr>
            <p:extLst>
              <p:ext uri="{D42A27DB-BD31-4B8C-83A1-F6EECF244321}">
                <p14:modId xmlns:p14="http://schemas.microsoft.com/office/powerpoint/2010/main" val="4271682965"/>
              </p:ext>
            </p:extLst>
          </p:nvPr>
        </p:nvGraphicFramePr>
        <p:xfrm>
          <a:off x="3692908" y="1755992"/>
          <a:ext cx="7594325" cy="41337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2291515455"/>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61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Anthem outperforms on Find a Provider CSOs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719271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FINDAPROVIDERMAXDIFF. Please select one statement that would be “most important” for you when checking your benefits through your health insurance provider. Base: Those in Find a Provider track , n=467 (comprising of BCBSMA n=67, Anthem n=166, United n=234)</a:t>
            </a:r>
          </a:p>
          <a:p>
            <a:pPr marL="0" indent="0" hangingPunct="1">
              <a:spcBef>
                <a:spcPts val="0"/>
              </a:spcBef>
              <a:buNone/>
            </a:pPr>
            <a:r>
              <a:rPr lang="en-US" sz="900" dirty="0"/>
              <a:t>FINDAPROVIDERSAT. How satisfied are you with your current ability to accomplish each task on &lt;insurer’s&gt; &lt;app or website&gt; today? </a:t>
            </a:r>
          </a:p>
          <a:p>
            <a:pPr marL="0" indent="0" hangingPunct="1">
              <a:spcBef>
                <a:spcPts val="0"/>
              </a:spcBef>
              <a:buNone/>
            </a:pPr>
            <a:r>
              <a:rPr lang="en-US" sz="900" dirty="0"/>
              <a:t>Base: Those in Find a Provider track by insurer, BCBSMA n=67, Anthem n=166, United n=234</a:t>
            </a:r>
          </a:p>
          <a:p>
            <a:pPr marL="0" indent="0" hangingPunct="1">
              <a:spcBef>
                <a:spcPts val="0"/>
              </a:spcBef>
              <a:buNone/>
            </a:pPr>
            <a:endParaRPr lang="en-US" sz="900" dirty="0"/>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pSp>
        <p:nvGrpSpPr>
          <p:cNvPr id="5" name="Group 4">
            <a:extLst>
              <a:ext uri="{FF2B5EF4-FFF2-40B4-BE49-F238E27FC236}">
                <a16:creationId xmlns:a16="http://schemas.microsoft.com/office/drawing/2014/main" id="{6B5EA16C-F109-16FC-E970-94762A0919CE}"/>
              </a:ext>
            </a:extLst>
          </p:cNvPr>
          <p:cNvGrpSpPr/>
          <p:nvPr/>
        </p:nvGrpSpPr>
        <p:grpSpPr>
          <a:xfrm>
            <a:off x="711501" y="2191851"/>
            <a:ext cx="2670137" cy="2034660"/>
            <a:chOff x="6491799" y="1951097"/>
            <a:chExt cx="2670137" cy="2034660"/>
          </a:xfrm>
        </p:grpSpPr>
        <p:sp>
          <p:nvSpPr>
            <p:cNvPr id="8" name="Rectangle 7">
              <a:extLst>
                <a:ext uri="{FF2B5EF4-FFF2-40B4-BE49-F238E27FC236}">
                  <a16:creationId xmlns:a16="http://schemas.microsoft.com/office/drawing/2014/main" id="{39B82D13-1BFF-5D53-46C8-14F4DAEAA4DC}"/>
                </a:ext>
              </a:extLst>
            </p:cNvPr>
            <p:cNvSpPr/>
            <p:nvPr/>
          </p:nvSpPr>
          <p:spPr>
            <a:xfrm>
              <a:off x="6491799" y="1951097"/>
              <a:ext cx="2670137" cy="203466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Anthem         United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F0</a:t>
              </a:r>
              <a:r>
                <a:rPr lang="en-US" sz="850" dirty="0">
                  <a:solidFill>
                    <a:schemeClr val="bg1"/>
                  </a:solidFill>
                  <a:latin typeface="Haas Grot Disp 55 Roman" panose="020D0504030502050203" pitchFamily="34" charset="0"/>
                  <a:ea typeface="+mn-ea"/>
                  <a:cs typeface="+mn-cs"/>
                  <a:sym typeface="Haas Grot Disp 75 Bold"/>
                </a:rPr>
                <a:t>6</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View accurate/updated info about a provider</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F07</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doctors are in vs. out of network</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F01</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relevant to needs</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F13</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my total cost for an upcoming visit</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F09</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Confirm a provider meets my specific needs</a:t>
              </a:r>
            </a:p>
            <a:p>
              <a:pPr defTabSz="1828800">
                <a:lnSpc>
                  <a:spcPct val="90000"/>
                </a:lnSpc>
                <a:spcBef>
                  <a:spcPts val="0"/>
                </a:spcBef>
              </a:pPr>
              <a:r>
                <a:rPr lang="en-US" sz="850" dirty="0">
                  <a:solidFill>
                    <a:schemeClr val="bg1"/>
                  </a:solidFill>
                  <a:latin typeface="Haas Grot Disp 55 Roman" panose="020D0504030502050203" pitchFamily="34" charset="0"/>
                  <a:ea typeface="+mn-ea"/>
                  <a:cs typeface="+mn-cs"/>
                  <a:sym typeface="Haas Grot Disp 75 Bold"/>
                </a:rPr>
                <a:t>F08</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providers are accepting new patients</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F14</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Compare providers on qualities that matter most</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F02</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the right provider</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F10</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provider's background to determine fit</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F03</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in-network urgent care/ER providers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P15  Access provider's contact info</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F05</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Denote the providers I am interested in to find later</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F12</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distance of provider's office from home/office</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F11</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others' experiences with the provider</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F04</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when out of state</a:t>
              </a:r>
            </a:p>
          </p:txBody>
        </p:sp>
        <p:sp>
          <p:nvSpPr>
            <p:cNvPr id="9" name="Oval 8">
              <a:extLst>
                <a:ext uri="{FF2B5EF4-FFF2-40B4-BE49-F238E27FC236}">
                  <a16:creationId xmlns:a16="http://schemas.microsoft.com/office/drawing/2014/main" id="{FB261A1C-5420-31DF-AE09-CB064C2113D2}"/>
                </a:ext>
              </a:extLst>
            </p:cNvPr>
            <p:cNvSpPr/>
            <p:nvPr/>
          </p:nvSpPr>
          <p:spPr>
            <a:xfrm>
              <a:off x="6554793" y="2022508"/>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1" name="Oval 10">
            <a:extLst>
              <a:ext uri="{FF2B5EF4-FFF2-40B4-BE49-F238E27FC236}">
                <a16:creationId xmlns:a16="http://schemas.microsoft.com/office/drawing/2014/main" id="{CC637710-0983-697C-BB0C-DD5372810465}"/>
              </a:ext>
            </a:extLst>
          </p:cNvPr>
          <p:cNvSpPr/>
          <p:nvPr/>
        </p:nvSpPr>
        <p:spPr>
          <a:xfrm>
            <a:off x="2470862" y="2259447"/>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15" name="Oval 14">
            <a:extLst>
              <a:ext uri="{FF2B5EF4-FFF2-40B4-BE49-F238E27FC236}">
                <a16:creationId xmlns:a16="http://schemas.microsoft.com/office/drawing/2014/main" id="{CA85D8BB-0507-E5A1-E2B7-68AD08740D36}"/>
              </a:ext>
            </a:extLst>
          </p:cNvPr>
          <p:cNvSpPr/>
          <p:nvPr/>
        </p:nvSpPr>
        <p:spPr>
          <a:xfrm>
            <a:off x="1639330" y="2259447"/>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26" name="Table 5">
            <a:extLst>
              <a:ext uri="{FF2B5EF4-FFF2-40B4-BE49-F238E27FC236}">
                <a16:creationId xmlns:a16="http://schemas.microsoft.com/office/drawing/2014/main" id="{B2DFC035-73FE-EAC6-DD36-19EABD960183}"/>
              </a:ext>
            </a:extLst>
          </p:cNvPr>
          <p:cNvGraphicFramePr>
            <a:graphicFrameLocks noGrp="1"/>
          </p:cNvGraphicFramePr>
          <p:nvPr>
            <p:extLst>
              <p:ext uri="{D42A27DB-BD31-4B8C-83A1-F6EECF244321}">
                <p14:modId xmlns:p14="http://schemas.microsoft.com/office/powerpoint/2010/main" val="3570090229"/>
              </p:ext>
            </p:extLst>
          </p:nvPr>
        </p:nvGraphicFramePr>
        <p:xfrm>
          <a:off x="5694037" y="1675748"/>
          <a:ext cx="3577231" cy="466344"/>
        </p:xfrm>
        <a:graphic>
          <a:graphicData uri="http://schemas.openxmlformats.org/drawingml/2006/table">
            <a:tbl>
              <a:tblPr firstRow="1" bandRow="1"/>
              <a:tblGrid>
                <a:gridCol w="357723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FIND A PROVIDER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40" name="Rectangle 39">
            <a:extLst>
              <a:ext uri="{FF2B5EF4-FFF2-40B4-BE49-F238E27FC236}">
                <a16:creationId xmlns:a16="http://schemas.microsoft.com/office/drawing/2014/main" id="{33656A62-5704-CA0B-C42C-79ED0E87C7D8}"/>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For most Find a Provider CSOs, Anthem received the highest satisfaction scores, especially within the table stakes quadrant. BCBSMA should look to Anthem as an example here.</a:t>
            </a:r>
          </a:p>
        </p:txBody>
      </p:sp>
    </p:spTree>
    <p:extLst>
      <p:ext uri="{BB962C8B-B14F-4D97-AF65-F5344CB8AC3E}">
        <p14:creationId xmlns:p14="http://schemas.microsoft.com/office/powerpoint/2010/main" val="1237353421"/>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62</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Anthem stands out as the strongest for Find a Provider</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7511417" y="5787562"/>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 (there was no n/a option)</a:t>
            </a:r>
            <a:endParaRPr lang="en-US" sz="900" dirty="0">
              <a:highlight>
                <a:srgbClr val="FFFF00"/>
              </a:highlight>
            </a:endParaRP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178435" y="6498834"/>
            <a:ext cx="869899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FINDAPROVIDERSAT. How satisfied are you with your current ability to accomplish each task on &lt;insurer’s&gt; &lt;app or website&gt; today? Base those in Find a Provider track: BCBSMA n=67, Anthem n=166, United n=234</a:t>
            </a:r>
            <a:endParaRPr lang="en-US" sz="900" dirty="0">
              <a:highlight>
                <a:srgbClr val="FFFF00"/>
              </a:highlight>
            </a:endParaRPr>
          </a:p>
        </p:txBody>
      </p:sp>
      <p:graphicFrame>
        <p:nvGraphicFramePr>
          <p:cNvPr id="8" name="Table 7">
            <a:extLst>
              <a:ext uri="{FF2B5EF4-FFF2-40B4-BE49-F238E27FC236}">
                <a16:creationId xmlns:a16="http://schemas.microsoft.com/office/drawing/2014/main" id="{A54F68EA-002C-60AA-AD21-627E1281978B}"/>
              </a:ext>
            </a:extLst>
          </p:cNvPr>
          <p:cNvGraphicFramePr>
            <a:graphicFrameLocks noGrp="1"/>
          </p:cNvGraphicFramePr>
          <p:nvPr>
            <p:extLst>
              <p:ext uri="{D42A27DB-BD31-4B8C-83A1-F6EECF244321}">
                <p14:modId xmlns:p14="http://schemas.microsoft.com/office/powerpoint/2010/main" val="2857388580"/>
              </p:ext>
            </p:extLst>
          </p:nvPr>
        </p:nvGraphicFramePr>
        <p:xfrm>
          <a:off x="3257550" y="2301412"/>
          <a:ext cx="8839200" cy="3480263"/>
        </p:xfrm>
        <a:graphic>
          <a:graphicData uri="http://schemas.openxmlformats.org/drawingml/2006/table">
            <a:tbl>
              <a:tblPr/>
              <a:tblGrid>
                <a:gridCol w="4318000">
                  <a:extLst>
                    <a:ext uri="{9D8B030D-6E8A-4147-A177-3AD203B41FA5}">
                      <a16:colId xmlns:a16="http://schemas.microsoft.com/office/drawing/2014/main" val="4233706049"/>
                    </a:ext>
                  </a:extLst>
                </a:gridCol>
                <a:gridCol w="1130300">
                  <a:extLst>
                    <a:ext uri="{9D8B030D-6E8A-4147-A177-3AD203B41FA5}">
                      <a16:colId xmlns:a16="http://schemas.microsoft.com/office/drawing/2014/main" val="1720120082"/>
                    </a:ext>
                  </a:extLst>
                </a:gridCol>
                <a:gridCol w="1130300">
                  <a:extLst>
                    <a:ext uri="{9D8B030D-6E8A-4147-A177-3AD203B41FA5}">
                      <a16:colId xmlns:a16="http://schemas.microsoft.com/office/drawing/2014/main" val="1276409010"/>
                    </a:ext>
                  </a:extLst>
                </a:gridCol>
                <a:gridCol w="1130300">
                  <a:extLst>
                    <a:ext uri="{9D8B030D-6E8A-4147-A177-3AD203B41FA5}">
                      <a16:colId xmlns:a16="http://schemas.microsoft.com/office/drawing/2014/main" val="3575475911"/>
                    </a:ext>
                  </a:extLst>
                </a:gridCol>
                <a:gridCol w="1130300">
                  <a:extLst>
                    <a:ext uri="{9D8B030D-6E8A-4147-A177-3AD203B41FA5}">
                      <a16:colId xmlns:a16="http://schemas.microsoft.com/office/drawing/2014/main" val="200171696"/>
                    </a:ext>
                  </a:extLst>
                </a:gridCol>
              </a:tblGrid>
              <a:tr h="479888">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11646079"/>
                  </a:ext>
                </a:extLst>
              </a:tr>
              <a:tr h="200025">
                <a:tc>
                  <a:txBody>
                    <a:bodyPr/>
                    <a:lstStyle/>
                    <a:p>
                      <a:pPr algn="r" fontAlgn="b"/>
                      <a:r>
                        <a:rPr lang="en-US" sz="1100" b="0" i="0" u="none" strike="noStrike" dirty="0">
                          <a:solidFill>
                            <a:srgbClr val="000000"/>
                          </a:solidFill>
                          <a:effectLst/>
                          <a:latin typeface="Haas Grot Disp 55 Roman" panose="020D0504030502050203" pitchFamily="34" charset="0"/>
                        </a:rPr>
                        <a:t>Identify which doctors are in vs. out of network</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3D4EB"/>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AACD7"/>
                    </a:solidFill>
                  </a:tcPr>
                </a:tc>
                <a:tc>
                  <a:txBody>
                    <a:bodyPr/>
                    <a:lstStyle/>
                    <a:p>
                      <a:pPr algn="ctr" fontAlgn="b"/>
                      <a:r>
                        <a:rPr lang="en-US" sz="1200" b="0" i="0" u="none" strike="noStrike">
                          <a:solidFill>
                            <a:srgbClr val="000000"/>
                          </a:solidFill>
                          <a:effectLst/>
                          <a:latin typeface="Haas Grot Disp 55 Roman" panose="020D0504030502050203" pitchFamily="34"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4B3DB"/>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067739"/>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Access provider's contact info</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3D4EB"/>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200" b="0" i="0" u="none" strike="noStrike">
                          <a:solidFill>
                            <a:srgbClr val="000000"/>
                          </a:solidFill>
                          <a:effectLst/>
                          <a:latin typeface="Haas Grot Disp 55 Roman" panose="020D0504030502050203" pitchFamily="34"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79FD1"/>
                    </a:solidFill>
                  </a:tcPr>
                </a:tc>
                <a:tc>
                  <a:txBody>
                    <a:bodyPr/>
                    <a:lstStyle/>
                    <a:p>
                      <a:pPr algn="ctr" fontAlgn="b"/>
                      <a:r>
                        <a:rPr lang="en-US" sz="1200" b="0" i="0" u="none" strike="noStrike">
                          <a:solidFill>
                            <a:srgbClr val="000000"/>
                          </a:solidFill>
                          <a:effectLst/>
                          <a:latin typeface="Haas Grot Disp 55 Roman" panose="020D0504030502050203" pitchFamily="34" charset="0"/>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05568146"/>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View accurate/updated info about a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0E8F5"/>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7C0E1"/>
                    </a:solid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0C7E5"/>
                    </a:solidFill>
                  </a:tcPr>
                </a:tc>
                <a:tc>
                  <a:txBody>
                    <a:bodyPr/>
                    <a:lstStyle/>
                    <a:p>
                      <a:pPr algn="ctr" fontAlgn="b"/>
                      <a:r>
                        <a:rPr lang="en-US" sz="1200" b="0" i="0" u="none" strike="noStrike">
                          <a:solidFill>
                            <a:srgbClr val="000000"/>
                          </a:solidFill>
                          <a:effectLst/>
                          <a:latin typeface="Haas Grot Disp 55 Roman" panose="020D0504030502050203" pitchFamily="34"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52472093"/>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a list of providers relevant to needs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a:solidFill>
                            <a:srgbClr val="000000"/>
                          </a:solidFill>
                          <a:effectLst/>
                          <a:latin typeface="Haas Grot Disp 55 Roman" panose="020D0504030502050203" pitchFamily="34" charset="0"/>
                        </a:rPr>
                        <a:t>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E98CD"/>
                    </a:solidFill>
                  </a:tcPr>
                </a:tc>
                <a:tc>
                  <a:txBody>
                    <a:bodyPr/>
                    <a:lstStyle/>
                    <a:p>
                      <a:pPr algn="ctr" fontAlgn="b"/>
                      <a:r>
                        <a:rPr lang="en-US" sz="1200" b="0" i="0" u="none" strike="noStrike">
                          <a:solidFill>
                            <a:srgbClr val="000000"/>
                          </a:solidFill>
                          <a:effectLst/>
                          <a:latin typeface="Haas Grot Disp 55 Roman" panose="020D0504030502050203" pitchFamily="34" charset="0"/>
                        </a:rPr>
                        <a:t>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7C0E1"/>
                    </a:solidFill>
                  </a:tcPr>
                </a:tc>
                <a:tc>
                  <a:txBody>
                    <a:bodyPr/>
                    <a:lstStyle/>
                    <a:p>
                      <a:pPr algn="ctr" fontAlgn="b"/>
                      <a:r>
                        <a:rPr lang="en-US" sz="1200" b="0" i="0" u="none" strike="noStrike">
                          <a:solidFill>
                            <a:srgbClr val="000000"/>
                          </a:solidFill>
                          <a:effectLst/>
                          <a:latin typeface="Haas Grot Disp 55 Roman" panose="020D0504030502050203" pitchFamily="34" charset="0"/>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1186189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Confirm a provider meets my specific needs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BEE"/>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3D4EB"/>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FF9"/>
                    </a:solidFill>
                  </a:tcPr>
                </a:tc>
                <a:tc>
                  <a:txBody>
                    <a:bodyPr/>
                    <a:lstStyle/>
                    <a:p>
                      <a:pPr algn="ctr" fontAlgn="b"/>
                      <a:r>
                        <a:rPr lang="en-US" sz="1200" b="0" i="0" u="none" strike="noStrike">
                          <a:solidFill>
                            <a:srgbClr val="000000"/>
                          </a:solidFill>
                          <a:effectLst/>
                          <a:latin typeface="Haas Grot Disp 55 Roman" panose="020D0504030502050203" pitchFamily="34" charset="0"/>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8265301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Identify which providers are accepting new patients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BEE"/>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3D4EB"/>
                    </a:solidFill>
                  </a:tcPr>
                </a:tc>
                <a:tc>
                  <a:txBody>
                    <a:bodyPr/>
                    <a:lstStyle/>
                    <a:p>
                      <a:pPr algn="ctr" fontAlgn="b"/>
                      <a:r>
                        <a:rPr lang="en-US" sz="1200" b="0" i="0" u="none" strike="noStrike">
                          <a:solidFill>
                            <a:srgbClr val="000000"/>
                          </a:solidFill>
                          <a:effectLst/>
                          <a:latin typeface="Haas Grot Disp 55 Roman" panose="020D0504030502050203" pitchFamily="34" charset="0"/>
                        </a:rPr>
                        <a:t>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DDBEF"/>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01010564"/>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distance of provider's office from home/office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3D4EB"/>
                    </a:solidFill>
                  </a:tcPr>
                </a:tc>
                <a:tc>
                  <a:txBody>
                    <a:bodyPr/>
                    <a:lstStyle/>
                    <a:p>
                      <a:pPr algn="ctr" fontAlgn="b"/>
                      <a:r>
                        <a:rPr lang="en-US" sz="1200" b="0" i="0" u="none" strike="noStrike">
                          <a:solidFill>
                            <a:srgbClr val="000000"/>
                          </a:solidFill>
                          <a:effectLst/>
                          <a:latin typeface="Haas Grot Disp 55 Roman" panose="020D0504030502050203" pitchFamily="34"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4B3DB"/>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7769150"/>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in-network urgent care/ER providers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BCD"/>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0E8F5"/>
                    </a:solidFill>
                  </a:tcPr>
                </a:tc>
                <a:tc>
                  <a:txBody>
                    <a:bodyPr/>
                    <a:lstStyle/>
                    <a:p>
                      <a:pPr algn="ctr" fontAlgn="b"/>
                      <a:r>
                        <a:rPr lang="en-US" sz="1200" b="0" i="0" u="none" strike="noStrike">
                          <a:solidFill>
                            <a:srgbClr val="000000"/>
                          </a:solidFill>
                          <a:effectLst/>
                          <a:latin typeface="Haas Grot Disp 55 Roman" panose="020D0504030502050203" pitchFamily="34" charset="0"/>
                        </a:rPr>
                        <a:t>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DDBEF"/>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8408482"/>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provider's background to determine fit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0C2"/>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6FC"/>
                    </a:solidFill>
                  </a:tcPr>
                </a:tc>
                <a:tc>
                  <a:txBody>
                    <a:bodyPr/>
                    <a:lstStyle/>
                    <a:p>
                      <a:pPr algn="ctr" fontAlgn="b"/>
                      <a:r>
                        <a:rPr lang="en-US" sz="1200" b="0" i="0" u="none" strike="noStrike">
                          <a:solidFill>
                            <a:srgbClr val="000000"/>
                          </a:solidFill>
                          <a:effectLst/>
                          <a:latin typeface="Haas Grot Disp 55 Roman" panose="020D0504030502050203" pitchFamily="34" charset="0"/>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6E9"/>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357920634"/>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Compare providers on qualities that matter most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1F4"/>
                    </a:solidFill>
                  </a:tcPr>
                </a:tc>
                <a:tc>
                  <a:txBody>
                    <a:bodyPr/>
                    <a:lstStyle/>
                    <a:p>
                      <a:pPr algn="ctr" fontAlgn="b"/>
                      <a:r>
                        <a:rPr lang="en-US" sz="1200" b="0" i="0" u="none" strike="noStrike">
                          <a:solidFill>
                            <a:srgbClr val="000000"/>
                          </a:solidFill>
                          <a:effectLst/>
                          <a:latin typeface="Haas Grot Disp 55 Roman" panose="020D0504030502050203" pitchFamily="34"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25885275"/>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the right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AAC"/>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DDBEF"/>
                    </a:solidFill>
                  </a:tcPr>
                </a:tc>
                <a:tc>
                  <a:txBody>
                    <a:bodyPr/>
                    <a:lstStyle/>
                    <a:p>
                      <a:pPr algn="ctr" fontAlgn="b"/>
                      <a:r>
                        <a:rPr lang="en-US" sz="1200" b="0" i="0" u="none" strike="noStrike">
                          <a:solidFill>
                            <a:srgbClr val="000000"/>
                          </a:solidFill>
                          <a:effectLst/>
                          <a:latin typeface="Haas Grot Disp 55 Roman" panose="020D0504030502050203" pitchFamily="34" charset="0"/>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1F4"/>
                    </a:solidFill>
                  </a:tcPr>
                </a:tc>
                <a:tc>
                  <a:txBody>
                    <a:bodyPr/>
                    <a:lstStyle/>
                    <a:p>
                      <a:pPr algn="ctr" fontAlgn="b"/>
                      <a:r>
                        <a:rPr lang="en-US" sz="1200" b="0" i="0" u="none" strike="noStrike">
                          <a:solidFill>
                            <a:srgbClr val="000000"/>
                          </a:solidFill>
                          <a:effectLst/>
                          <a:latin typeface="Haas Grot Disp 55 Roman" panose="020D0504030502050203" pitchFamily="34" charset="0"/>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6792986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Understand my total cost for an upcoming visit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E80"/>
                    </a:solidFill>
                  </a:tcPr>
                </a:tc>
                <a:tc>
                  <a:txBody>
                    <a:bodyPr/>
                    <a:lstStyle/>
                    <a:p>
                      <a:pPr algn="ctr" fontAlgn="b"/>
                      <a:r>
                        <a:rPr lang="en-US" sz="1200" b="0" i="0" u="none" strike="noStrike">
                          <a:solidFill>
                            <a:srgbClr val="000000"/>
                          </a:solidFill>
                          <a:effectLst/>
                          <a:latin typeface="Haas Grot Disp 55 Roman" panose="020D0504030502050203" pitchFamily="34" charset="0"/>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5D8"/>
                    </a:solidFill>
                  </a:tcPr>
                </a:tc>
                <a:tc>
                  <a:txBody>
                    <a:bodyPr/>
                    <a:lstStyle/>
                    <a:p>
                      <a:pPr algn="ctr" fontAlgn="b"/>
                      <a:r>
                        <a:rPr lang="en-US" sz="1200" b="0" i="0" u="none" strike="noStrike">
                          <a:solidFill>
                            <a:srgbClr val="000000"/>
                          </a:solidFill>
                          <a:effectLst/>
                          <a:latin typeface="Haas Grot Disp 55 Roman" panose="020D0504030502050203" pitchFamily="34" charset="0"/>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5C8"/>
                    </a:solidFill>
                  </a:tcPr>
                </a:tc>
                <a:tc>
                  <a:txBody>
                    <a:bodyPr/>
                    <a:lstStyle/>
                    <a:p>
                      <a:pPr algn="ctr" fontAlgn="b"/>
                      <a:r>
                        <a:rPr lang="en-US" sz="1200" b="0" i="0" u="none" strike="noStrike">
                          <a:solidFill>
                            <a:srgbClr val="000000"/>
                          </a:solidFill>
                          <a:effectLst/>
                          <a:latin typeface="Haas Grot Disp 55 Roman" panose="020D0504030502050203" pitchFamily="34" charset="0"/>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2884043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a list of providers when out of state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E70"/>
                    </a:solidFill>
                  </a:tcPr>
                </a:tc>
                <a:tc>
                  <a:txBody>
                    <a:bodyPr/>
                    <a:lstStyle/>
                    <a:p>
                      <a:pPr algn="ctr" fontAlgn="b"/>
                      <a:r>
                        <a:rPr lang="en-US" sz="1200" b="0" i="0" u="none" strike="noStrike">
                          <a:solidFill>
                            <a:srgbClr val="000000"/>
                          </a:solidFill>
                          <a:effectLst/>
                          <a:latin typeface="Haas Grot Disp 55 Roman" panose="020D0504030502050203" pitchFamily="34"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0C2"/>
                    </a:solidFill>
                  </a:tcPr>
                </a:tc>
                <a:tc>
                  <a:txBody>
                    <a:bodyPr/>
                    <a:lstStyle/>
                    <a:p>
                      <a:pPr algn="ctr" fontAlgn="b"/>
                      <a:r>
                        <a:rPr lang="en-US" sz="1200" b="0" i="0" u="none" strike="noStrike">
                          <a:solidFill>
                            <a:srgbClr val="000000"/>
                          </a:solidFill>
                          <a:effectLst/>
                          <a:latin typeface="Haas Grot Disp 55 Roman" panose="020D0504030502050203" pitchFamily="34" charset="0"/>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496"/>
                    </a:solidFill>
                  </a:tcPr>
                </a:tc>
                <a:tc>
                  <a:txBody>
                    <a:bodyPr/>
                    <a:lstStyle/>
                    <a:p>
                      <a:pPr algn="ctr" fontAlgn="b"/>
                      <a:r>
                        <a:rPr lang="en-US" sz="1200" b="0" i="0" u="none" strike="noStrike">
                          <a:solidFill>
                            <a:srgbClr val="000000"/>
                          </a:solidFill>
                          <a:effectLst/>
                          <a:latin typeface="Haas Grot Disp 55 Roman" panose="020D0504030502050203" pitchFamily="34"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1871979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Denote the providers I am interested in to find later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200" b="0" i="0" u="none" strike="noStrike">
                          <a:solidFill>
                            <a:srgbClr val="000000"/>
                          </a:solidFill>
                          <a:effectLst/>
                          <a:latin typeface="Haas Grot Disp 55 Roman" panose="020D0504030502050203" pitchFamily="34" charset="0"/>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6E9"/>
                    </a:solidFill>
                  </a:tcPr>
                </a:tc>
                <a:tc>
                  <a:txBody>
                    <a:bodyPr/>
                    <a:lstStyle/>
                    <a:p>
                      <a:pPr algn="ctr" fontAlgn="b"/>
                      <a:r>
                        <a:rPr lang="en-US" sz="1200" b="0" i="0" u="none" strike="noStrike">
                          <a:solidFill>
                            <a:srgbClr val="000000"/>
                          </a:solidFill>
                          <a:effectLst/>
                          <a:latin typeface="Haas Grot Disp 55 Roman" panose="020D0504030502050203" pitchFamily="34" charset="0"/>
                        </a:rPr>
                        <a:t>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5B7"/>
                    </a:solidFill>
                  </a:tcPr>
                </a:tc>
                <a:tc>
                  <a:txBody>
                    <a:bodyPr/>
                    <a:lstStyle/>
                    <a:p>
                      <a:pPr algn="ctr" fontAlgn="b"/>
                      <a:r>
                        <a:rPr lang="en-US" sz="1200" b="0" i="0" u="none" strike="noStrike">
                          <a:solidFill>
                            <a:srgbClr val="000000"/>
                          </a:solidFill>
                          <a:effectLst/>
                          <a:latin typeface="Haas Grot Disp 55 Roman" panose="020D0504030502050203" pitchFamily="34"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05467652"/>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others' experiences with the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200" b="0" i="0" u="none" strike="noStrike">
                          <a:solidFill>
                            <a:srgbClr val="000000"/>
                          </a:solidFill>
                          <a:effectLst/>
                          <a:latin typeface="Haas Grot Disp 55 Roman" panose="020D0504030502050203" pitchFamily="34"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D"/>
                    </a:solidFill>
                  </a:tcPr>
                </a:tc>
                <a:tc>
                  <a:txBody>
                    <a:bodyPr/>
                    <a:lstStyle/>
                    <a:p>
                      <a:pPr algn="ctr" fontAlgn="b"/>
                      <a:r>
                        <a:rPr lang="en-US" sz="1200" b="0" i="0" u="none" strike="noStrike">
                          <a:solidFill>
                            <a:srgbClr val="000000"/>
                          </a:solidFill>
                          <a:effectLst/>
                          <a:latin typeface="Haas Grot Disp 55 Roman" panose="020D0504030502050203" pitchFamily="34" charset="0"/>
                        </a:rPr>
                        <a:t>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8F91"/>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69830258"/>
                  </a:ext>
                </a:extLst>
              </a:tr>
            </a:tbl>
          </a:graphicData>
        </a:graphic>
      </p:graphicFrame>
      <p:graphicFrame>
        <p:nvGraphicFramePr>
          <p:cNvPr id="6" name="Table 5">
            <a:extLst>
              <a:ext uri="{FF2B5EF4-FFF2-40B4-BE49-F238E27FC236}">
                <a16:creationId xmlns:a16="http://schemas.microsoft.com/office/drawing/2014/main" id="{1A08DA14-EF9B-2F18-688F-75C4E52F26E8}"/>
              </a:ext>
            </a:extLst>
          </p:cNvPr>
          <p:cNvGraphicFramePr>
            <a:graphicFrameLocks noGrp="1"/>
          </p:cNvGraphicFramePr>
          <p:nvPr>
            <p:extLst>
              <p:ext uri="{D42A27DB-BD31-4B8C-83A1-F6EECF244321}">
                <p14:modId xmlns:p14="http://schemas.microsoft.com/office/powerpoint/2010/main" val="541224368"/>
              </p:ext>
            </p:extLst>
          </p:nvPr>
        </p:nvGraphicFramePr>
        <p:xfrm>
          <a:off x="7607810" y="1729068"/>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FIND A PROVIDER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(CHANNEL AGNOSTIC)</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9" name="Rectangle 8">
            <a:extLst>
              <a:ext uri="{FF2B5EF4-FFF2-40B4-BE49-F238E27FC236}">
                <a16:creationId xmlns:a16="http://schemas.microsoft.com/office/drawing/2014/main" id="{1264655C-35D6-1D7E-4DC8-8335F8B52638}"/>
              </a:ext>
            </a:extLst>
          </p:cNvPr>
          <p:cNvSpPr/>
          <p:nvPr/>
        </p:nvSpPr>
        <p:spPr>
          <a:xfrm>
            <a:off x="-1" y="1706707"/>
            <a:ext cx="4311915" cy="2947685"/>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Anthem shines as the strongest competitor for Find a Provider CSOs, followed by United and then BCBSMA.</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 is performin</a:t>
            </a:r>
            <a:r>
              <a:rPr lang="en-US" sz="1400" dirty="0">
                <a:solidFill>
                  <a:schemeClr val="tx1"/>
                </a:solidFill>
                <a:latin typeface="Haas Grot Disp 55 Roman" panose="020D0504030502050203" pitchFamily="34" charset="0"/>
                <a:ea typeface="+mn-ea"/>
                <a:cs typeface="+mn-cs"/>
                <a:sym typeface="Haas Grot Disp 75 Bold"/>
              </a:rPr>
              <a:t>g strongest in identifying which doctors are in vs. out of network, accessing provider’s contact information, and viewing accurate/updated information about a provider.</a:t>
            </a:r>
          </a:p>
          <a:p>
            <a:pPr marL="0" marR="0" indent="0" defTabSz="1828800" rtl="0" fontAlgn="auto" latinLnBrk="0" hangingPunct="0">
              <a:lnSpc>
                <a:spcPct val="90000"/>
              </a:lnSpc>
              <a:spcBef>
                <a:spcPts val="0"/>
              </a:spcBef>
              <a:spcAft>
                <a:spcPts val="0"/>
              </a:spcAft>
              <a:buClrTx/>
              <a:buSzTx/>
              <a:buFontTx/>
              <a:buNone/>
              <a:tabLst/>
            </a:pP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Satisfaction for BCBSMA in Find a Provider CSOs drops below 50% for four CSOs:</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Understanding my total cost for an upcoming visit</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See a list of providers when out of state</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Denote the providers I am interested in finding later</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Review others’ experiences with the provider</a:t>
            </a:r>
          </a:p>
        </p:txBody>
      </p:sp>
      <p:sp>
        <p:nvSpPr>
          <p:cNvPr id="14" name="TextBox 13">
            <a:extLst>
              <a:ext uri="{FF2B5EF4-FFF2-40B4-BE49-F238E27FC236}">
                <a16:creationId xmlns:a16="http://schemas.microsoft.com/office/drawing/2014/main" id="{3C03B53C-87F1-1695-165B-2E45D107884C}"/>
              </a:ext>
            </a:extLst>
          </p:cNvPr>
          <p:cNvSpPr txBox="1"/>
          <p:nvPr/>
        </p:nvSpPr>
        <p:spPr>
          <a:xfrm>
            <a:off x="8297535" y="300334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E8C4E58F-A177-7561-B962-DC2A920A842E}"/>
              </a:ext>
            </a:extLst>
          </p:cNvPr>
          <p:cNvSpPr txBox="1"/>
          <p:nvPr/>
        </p:nvSpPr>
        <p:spPr>
          <a:xfrm>
            <a:off x="8297535" y="340995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D10BA686-BDF0-021A-50C4-1AFDE1304C41}"/>
              </a:ext>
            </a:extLst>
          </p:cNvPr>
          <p:cNvSpPr txBox="1"/>
          <p:nvPr/>
        </p:nvSpPr>
        <p:spPr>
          <a:xfrm>
            <a:off x="8297535" y="499934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7" name="TextBox 16">
            <a:extLst>
              <a:ext uri="{FF2B5EF4-FFF2-40B4-BE49-F238E27FC236}">
                <a16:creationId xmlns:a16="http://schemas.microsoft.com/office/drawing/2014/main" id="{5DDF593A-F136-07FB-4FBF-DA0C99002A91}"/>
              </a:ext>
            </a:extLst>
          </p:cNvPr>
          <p:cNvSpPr txBox="1"/>
          <p:nvPr/>
        </p:nvSpPr>
        <p:spPr>
          <a:xfrm>
            <a:off x="8297535" y="520109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8" name="TextBox 17">
            <a:extLst>
              <a:ext uri="{FF2B5EF4-FFF2-40B4-BE49-F238E27FC236}">
                <a16:creationId xmlns:a16="http://schemas.microsoft.com/office/drawing/2014/main" id="{007E14CD-518D-0D6D-5338-DA7ECA685944}"/>
              </a:ext>
            </a:extLst>
          </p:cNvPr>
          <p:cNvSpPr txBox="1"/>
          <p:nvPr/>
        </p:nvSpPr>
        <p:spPr>
          <a:xfrm>
            <a:off x="8297535" y="562125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9" name="TextBox 18">
            <a:extLst>
              <a:ext uri="{FF2B5EF4-FFF2-40B4-BE49-F238E27FC236}">
                <a16:creationId xmlns:a16="http://schemas.microsoft.com/office/drawing/2014/main" id="{E9B5C98A-A0C7-760C-A86C-3F6109BEE4FD}"/>
              </a:ext>
            </a:extLst>
          </p:cNvPr>
          <p:cNvSpPr txBox="1"/>
          <p:nvPr/>
        </p:nvSpPr>
        <p:spPr>
          <a:xfrm>
            <a:off x="8297535" y="401560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0" name="TextBox 19">
            <a:extLst>
              <a:ext uri="{FF2B5EF4-FFF2-40B4-BE49-F238E27FC236}">
                <a16:creationId xmlns:a16="http://schemas.microsoft.com/office/drawing/2014/main" id="{81C4A2BF-10D2-7BE5-412F-9907348473AD}"/>
              </a:ext>
            </a:extLst>
          </p:cNvPr>
          <p:cNvSpPr txBox="1"/>
          <p:nvPr/>
        </p:nvSpPr>
        <p:spPr>
          <a:xfrm>
            <a:off x="8297535" y="421692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1" name="TextBox 20">
            <a:extLst>
              <a:ext uri="{FF2B5EF4-FFF2-40B4-BE49-F238E27FC236}">
                <a16:creationId xmlns:a16="http://schemas.microsoft.com/office/drawing/2014/main" id="{B3D82FFC-17AC-1D9D-D8F9-7B795713FF1A}"/>
              </a:ext>
            </a:extLst>
          </p:cNvPr>
          <p:cNvSpPr txBox="1"/>
          <p:nvPr/>
        </p:nvSpPr>
        <p:spPr>
          <a:xfrm>
            <a:off x="8297535" y="460915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2" name="TextBox 21">
            <a:extLst>
              <a:ext uri="{FF2B5EF4-FFF2-40B4-BE49-F238E27FC236}">
                <a16:creationId xmlns:a16="http://schemas.microsoft.com/office/drawing/2014/main" id="{8EFAA3CD-FC89-1BF7-465A-370A9B1CF54A}"/>
              </a:ext>
            </a:extLst>
          </p:cNvPr>
          <p:cNvSpPr txBox="1"/>
          <p:nvPr/>
        </p:nvSpPr>
        <p:spPr>
          <a:xfrm>
            <a:off x="8297535" y="481665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3" name="TextBox 22">
            <a:extLst>
              <a:ext uri="{FF2B5EF4-FFF2-40B4-BE49-F238E27FC236}">
                <a16:creationId xmlns:a16="http://schemas.microsoft.com/office/drawing/2014/main" id="{AD305D51-F788-17EE-3151-72EC3CB14750}"/>
              </a:ext>
            </a:extLst>
          </p:cNvPr>
          <p:cNvSpPr txBox="1"/>
          <p:nvPr/>
        </p:nvSpPr>
        <p:spPr>
          <a:xfrm>
            <a:off x="8297535" y="541633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4" name="TextBox 23">
            <a:extLst>
              <a:ext uri="{FF2B5EF4-FFF2-40B4-BE49-F238E27FC236}">
                <a16:creationId xmlns:a16="http://schemas.microsoft.com/office/drawing/2014/main" id="{3B48C19E-5338-A7AA-08E0-04B4D2B01AEA}"/>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5" name="Rectangle 4">
            <a:extLst>
              <a:ext uri="{FF2B5EF4-FFF2-40B4-BE49-F238E27FC236}">
                <a16:creationId xmlns:a16="http://schemas.microsoft.com/office/drawing/2014/main" id="{B504F67C-FDDE-27F7-FDC1-EB6EA352FF66}"/>
              </a:ext>
            </a:extLst>
          </p:cNvPr>
          <p:cNvSpPr/>
          <p:nvPr/>
        </p:nvSpPr>
        <p:spPr>
          <a:xfrm>
            <a:off x="-9525" y="4800600"/>
            <a:ext cx="4321440" cy="974544"/>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Find a Provider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see a list of providers when out of state </a:t>
            </a:r>
            <a:r>
              <a:rPr lang="en-US" sz="1050" dirty="0">
                <a:solidFill>
                  <a:schemeClr val="tx1"/>
                </a:solidFill>
                <a:latin typeface="Haas Grot Disp 55 Roman" panose="020D0504030502050203" pitchFamily="34" charset="0"/>
                <a:ea typeface="+mn-ea"/>
                <a:cs typeface="+mn-cs"/>
                <a:sym typeface="Haas Grot Disp 75 Bold"/>
              </a:rPr>
              <a:t>(62% vs. 20% ages 65+)</a:t>
            </a: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find in-network urgent care/ER providers </a:t>
            </a:r>
            <a:r>
              <a:rPr lang="en-US" sz="1050" dirty="0">
                <a:solidFill>
                  <a:schemeClr val="tx1"/>
                </a:solidFill>
                <a:latin typeface="Haas Grot Disp 55 Roman" panose="020D0504030502050203" pitchFamily="34" charset="0"/>
                <a:ea typeface="+mn-ea"/>
                <a:cs typeface="+mn-cs"/>
                <a:sym typeface="Haas Grot Disp 75 Bold"/>
              </a:rPr>
              <a:t>(62% vs. 20% ages 65+)</a:t>
            </a:r>
          </a:p>
        </p:txBody>
      </p:sp>
    </p:spTree>
    <p:extLst>
      <p:ext uri="{BB962C8B-B14F-4D97-AF65-F5344CB8AC3E}">
        <p14:creationId xmlns:p14="http://schemas.microsoft.com/office/powerpoint/2010/main" val="2078225487"/>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63</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high-value areas to prioritize for CX improvements?</a:t>
            </a:r>
          </a:p>
        </p:txBody>
      </p:sp>
      <p:sp>
        <p:nvSpPr>
          <p:cNvPr id="4" name="Text Placeholder 2">
            <a:extLst>
              <a:ext uri="{FF2B5EF4-FFF2-40B4-BE49-F238E27FC236}">
                <a16:creationId xmlns:a16="http://schemas.microsoft.com/office/drawing/2014/main" id="{A5AEF880-14CB-48CF-1D56-F004B732304D}"/>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Find a Provider Survey</a:t>
            </a:r>
          </a:p>
        </p:txBody>
      </p:sp>
    </p:spTree>
    <p:extLst>
      <p:ext uri="{BB962C8B-B14F-4D97-AF65-F5344CB8AC3E}">
        <p14:creationId xmlns:p14="http://schemas.microsoft.com/office/powerpoint/2010/main" val="1452851447"/>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64</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Recommendations</a:t>
            </a:r>
          </a:p>
        </p:txBody>
      </p:sp>
      <p:sp>
        <p:nvSpPr>
          <p:cNvPr id="8" name="Text Placeholder 4">
            <a:extLst>
              <a:ext uri="{FF2B5EF4-FFF2-40B4-BE49-F238E27FC236}">
                <a16:creationId xmlns:a16="http://schemas.microsoft.com/office/drawing/2014/main" id="{B708ED06-9595-5D40-C239-4637A3A8B5D8}"/>
              </a:ext>
            </a:extLst>
          </p:cNvPr>
          <p:cNvSpPr txBox="1">
            <a:spLocks/>
          </p:cNvSpPr>
          <p:nvPr/>
        </p:nvSpPr>
        <p:spPr>
          <a:xfrm>
            <a:off x="1018116" y="2445602"/>
            <a:ext cx="5268384" cy="3390672"/>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01</a:t>
            </a:r>
          </a:p>
          <a:p>
            <a:pPr hangingPunct="1"/>
            <a:r>
              <a:rPr lang="en-US" b="0" dirty="0">
                <a:sym typeface="Haas Grot Disp 75 Bold"/>
              </a:rPr>
              <a:t>Focus on improving experiences that </a:t>
            </a:r>
            <a:r>
              <a:rPr lang="en-US" dirty="0">
                <a:sym typeface="Haas Grot Disp 75 Bold"/>
              </a:rPr>
              <a:t>a</a:t>
            </a:r>
            <a:r>
              <a:rPr lang="en-US" dirty="0"/>
              <a:t>rm members with the information needed to make confident decisions about their care</a:t>
            </a:r>
            <a:endParaRPr lang="en-US" b="0" dirty="0">
              <a:sym typeface="Haas Grot Disp 75 Bold"/>
            </a:endParaRPr>
          </a:p>
          <a:p>
            <a:pPr hangingPunct="1"/>
            <a:endParaRPr lang="en-US" sz="1600" b="0" dirty="0">
              <a:latin typeface="Haas Grot Disp 55 Roman" panose="020D0504030502050203" pitchFamily="34" charset="0"/>
              <a:ea typeface="+mn-ea"/>
              <a:cs typeface="+mn-cs"/>
              <a:sym typeface="Haas Grot Disp 75 Bold"/>
            </a:endParaRP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F01^ - See a list of providers relevant to needs</a:t>
            </a:r>
          </a:p>
          <a:p>
            <a:pPr marL="285750" indent="-285750" hangingPunct="1">
              <a:spcBef>
                <a:spcPts val="200"/>
              </a:spcBef>
              <a:buFont typeface="Arial" panose="020B0604020202020204" pitchFamily="34" charset="0"/>
              <a:buChar char="•"/>
            </a:pPr>
            <a:r>
              <a:rPr lang="en-US" sz="1400" b="0" i="0" u="none" strike="noStrike" dirty="0">
                <a:solidFill>
                  <a:srgbClr val="000000"/>
                </a:solidFill>
                <a:effectLst/>
                <a:latin typeface="Haas Grot Disp 55 Roman" panose="020D0504030502050203" pitchFamily="34" charset="0"/>
              </a:rPr>
              <a:t>F06 - View accurate/updated info about a provider</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F09 - Confirm a provider meets my specific needs</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F13^ - Understand my total cost for an upcoming visit</a:t>
            </a:r>
          </a:p>
          <a:p>
            <a:pPr marL="285750" indent="-285750" hangingPunct="1">
              <a:spcBef>
                <a:spcPts val="200"/>
              </a:spcBef>
              <a:buFont typeface="Arial" panose="020B0604020202020204" pitchFamily="34" charset="0"/>
              <a:buChar char="•"/>
            </a:pPr>
            <a:endParaRPr lang="en-US" sz="1400" b="0" dirty="0">
              <a:latin typeface="Haas Grot Disp 55 Roman" panose="020D0504030502050203" pitchFamily="34" charset="0"/>
              <a:ea typeface="+mn-ea"/>
              <a:cs typeface="+mn-cs"/>
              <a:sym typeface="Haas Grot Disp 75 Bold"/>
            </a:endParaRPr>
          </a:p>
        </p:txBody>
      </p:sp>
      <p:sp>
        <p:nvSpPr>
          <p:cNvPr id="9" name="Text Placeholder 4">
            <a:extLst>
              <a:ext uri="{FF2B5EF4-FFF2-40B4-BE49-F238E27FC236}">
                <a16:creationId xmlns:a16="http://schemas.microsoft.com/office/drawing/2014/main" id="{976457DE-9C56-8DC2-1E97-C0A667142698}"/>
              </a:ext>
            </a:extLst>
          </p:cNvPr>
          <p:cNvSpPr txBox="1">
            <a:spLocks/>
          </p:cNvSpPr>
          <p:nvPr/>
        </p:nvSpPr>
        <p:spPr>
          <a:xfrm>
            <a:off x="6738408" y="2445602"/>
            <a:ext cx="4424892" cy="2246769"/>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02</a:t>
            </a:r>
          </a:p>
          <a:p>
            <a:pPr hangingPunct="1"/>
            <a:r>
              <a:rPr lang="en-US" b="0" dirty="0">
                <a:sym typeface="Haas Grot Disp 75 Bold"/>
              </a:rPr>
              <a:t>Prioritize speed of completing tasks</a:t>
            </a:r>
          </a:p>
          <a:p>
            <a:pPr hangingPunct="1">
              <a:spcBef>
                <a:spcPts val="600"/>
              </a:spcBef>
            </a:pPr>
            <a:r>
              <a:rPr lang="en-US" sz="1400" b="0" dirty="0">
                <a:latin typeface="Haas Grot Disp 55 Roman" panose="020D0504030502050203" pitchFamily="34" charset="77"/>
                <a:ea typeface="+mn-ea"/>
                <a:cs typeface="+mn-cs"/>
                <a:sym typeface="Haas Grot Disp 75 Bold"/>
              </a:rPr>
              <a:t>Speed of access is a key criteria of success for members when finding a provider. Most key drivers included the word “quickly” in their CSO statements.</a:t>
            </a:r>
            <a:endParaRPr lang="en-US" sz="1600" dirty="0">
              <a:latin typeface="Haas Grot Disp 55 Roman" panose="020D0504030502050203" pitchFamily="34" charset="0"/>
              <a:ea typeface="+mn-ea"/>
              <a:cs typeface="+mn-cs"/>
              <a:sym typeface="Haas Grot Disp 75 Bold"/>
            </a:endParaRPr>
          </a:p>
          <a:p>
            <a:pPr hangingPunct="1">
              <a:spcBef>
                <a:spcPts val="600"/>
              </a:spcBef>
            </a:pPr>
            <a:endParaRPr lang="en-US" sz="1600" dirty="0">
              <a:latin typeface="Haas Grot Disp 55 Roman" panose="020D0504030502050203" pitchFamily="34" charset="0"/>
              <a:ea typeface="+mn-ea"/>
              <a:cs typeface="+mn-cs"/>
              <a:sym typeface="Haas Grot Disp 75 Bold"/>
            </a:endParaRPr>
          </a:p>
        </p:txBody>
      </p:sp>
      <p:sp>
        <p:nvSpPr>
          <p:cNvPr id="5" name="Text Placeholder 8">
            <a:extLst>
              <a:ext uri="{FF2B5EF4-FFF2-40B4-BE49-F238E27FC236}">
                <a16:creationId xmlns:a16="http://schemas.microsoft.com/office/drawing/2014/main" id="{764A3A19-911C-0B26-850F-1A0C0C300B39}"/>
              </a:ext>
            </a:extLst>
          </p:cNvPr>
          <p:cNvSpPr txBox="1">
            <a:spLocks/>
          </p:cNvSpPr>
          <p:nvPr/>
        </p:nvSpPr>
        <p:spPr>
          <a:xfrm>
            <a:off x="903769" y="6393369"/>
            <a:ext cx="419826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also appears as a key driver of NPS (see key drivers' analysis in appendix)</a:t>
            </a:r>
          </a:p>
        </p:txBody>
      </p:sp>
    </p:spTree>
    <p:extLst>
      <p:ext uri="{BB962C8B-B14F-4D97-AF65-F5344CB8AC3E}">
        <p14:creationId xmlns:p14="http://schemas.microsoft.com/office/powerpoint/2010/main" val="238314927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p:txBody>
          <a:bodyPr/>
          <a:lstStyle/>
          <a:p>
            <a:r>
              <a:rPr lang="en-US" dirty="0"/>
              <a:t>07</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164234" cy="3083088"/>
          </a:xfrm>
        </p:spPr>
        <p:txBody>
          <a:bodyPr wrap="square">
            <a:spAutoFit/>
          </a:bodyPr>
          <a:lstStyle/>
          <a:p>
            <a:r>
              <a:rPr lang="en-US" sz="12000" dirty="0"/>
              <a:t>Channel Comparisons</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65</a:t>
            </a:fld>
            <a:endParaRPr lang="en-US" dirty="0"/>
          </a:p>
        </p:txBody>
      </p:sp>
    </p:spTree>
    <p:extLst>
      <p:ext uri="{BB962C8B-B14F-4D97-AF65-F5344CB8AC3E}">
        <p14:creationId xmlns:p14="http://schemas.microsoft.com/office/powerpoint/2010/main" val="3872382199"/>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66</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9783234" cy="1569660"/>
          </a:xfrm>
        </p:spPr>
        <p:txBody>
          <a:bodyPr/>
          <a:lstStyle/>
          <a:p>
            <a:r>
              <a:rPr lang="en-US" dirty="0"/>
              <a:t>How does BCBSMA stack up to key competitors?</a:t>
            </a:r>
          </a:p>
        </p:txBody>
      </p:sp>
      <p:sp>
        <p:nvSpPr>
          <p:cNvPr id="4" name="Text Placeholder 2">
            <a:extLst>
              <a:ext uri="{FF2B5EF4-FFF2-40B4-BE49-F238E27FC236}">
                <a16:creationId xmlns:a16="http://schemas.microsoft.com/office/drawing/2014/main" id="{86D107AF-2D72-E413-E9F7-D01055BA4A28}"/>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Channel Comparisons</a:t>
            </a:r>
          </a:p>
        </p:txBody>
      </p:sp>
    </p:spTree>
    <p:extLst>
      <p:ext uri="{BB962C8B-B14F-4D97-AF65-F5344CB8AC3E}">
        <p14:creationId xmlns:p14="http://schemas.microsoft.com/office/powerpoint/2010/main" val="3199970561"/>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67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sp>
        <p:nvSpPr>
          <p:cNvPr id="5" name="Text Placeholder 8">
            <a:extLst>
              <a:ext uri="{FF2B5EF4-FFF2-40B4-BE49-F238E27FC236}">
                <a16:creationId xmlns:a16="http://schemas.microsoft.com/office/drawing/2014/main" id="{68FD9814-3066-CCCF-BC11-F5D3F5543E3F}"/>
              </a:ext>
            </a:extLst>
          </p:cNvPr>
          <p:cNvSpPr txBox="1">
            <a:spLocks/>
          </p:cNvSpPr>
          <p:nvPr/>
        </p:nvSpPr>
        <p:spPr>
          <a:xfrm>
            <a:off x="1090044" y="6447018"/>
            <a:ext cx="4829493"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QWAYSENGAGE. How do you engage with your health insurance company? Select all that apply. Base: All respondents from all three tracks (BCBSMA n=425, Anthem n=625, United n=738)</a:t>
            </a:r>
          </a:p>
        </p:txBody>
      </p:sp>
      <p:graphicFrame>
        <p:nvGraphicFramePr>
          <p:cNvPr id="6" name="Chart 5">
            <a:extLst>
              <a:ext uri="{FF2B5EF4-FFF2-40B4-BE49-F238E27FC236}">
                <a16:creationId xmlns:a16="http://schemas.microsoft.com/office/drawing/2014/main" id="{F4E0CCE2-6949-0391-E036-28C791606243}"/>
              </a:ext>
            </a:extLst>
          </p:cNvPr>
          <p:cNvGraphicFramePr/>
          <p:nvPr>
            <p:extLst>
              <p:ext uri="{D42A27DB-BD31-4B8C-83A1-F6EECF244321}">
                <p14:modId xmlns:p14="http://schemas.microsoft.com/office/powerpoint/2010/main" val="2151982693"/>
              </p:ext>
            </p:extLst>
          </p:nvPr>
        </p:nvGraphicFramePr>
        <p:xfrm>
          <a:off x="508000" y="2858110"/>
          <a:ext cx="11205781"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885B0875-6D03-8B04-5140-FDD91F2B9FD1}"/>
              </a:ext>
            </a:extLst>
          </p:cNvPr>
          <p:cNvSpPr/>
          <p:nvPr/>
        </p:nvSpPr>
        <p:spPr>
          <a:xfrm>
            <a:off x="9175898" y="-5473"/>
            <a:ext cx="2836048" cy="2643315"/>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Use of customer support via the phone and the mobile app are similar across carriers.</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App usage and customer chat support online is lower for BCBSMA members than Anthem members.</a:t>
            </a:r>
          </a:p>
          <a:p>
            <a:pPr marL="0" marR="0" indent="0" defTabSz="1828800" rtl="0" fontAlgn="auto" latinLnBrk="0" hangingPunct="0">
              <a:lnSpc>
                <a:spcPct val="90000"/>
              </a:lnSpc>
              <a:spcBef>
                <a:spcPts val="0"/>
              </a:spcBef>
              <a:spcAft>
                <a:spcPts val="0"/>
              </a:spcAft>
              <a:buClrTx/>
              <a:buSzTx/>
              <a:buFontTx/>
              <a:buNone/>
              <a:tabLst/>
            </a:pP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Only 32% of BCBSMA members have used customer chat support online.</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8" name="Text Placeholder 3">
            <a:extLst>
              <a:ext uri="{FF2B5EF4-FFF2-40B4-BE49-F238E27FC236}">
                <a16:creationId xmlns:a16="http://schemas.microsoft.com/office/drawing/2014/main" id="{2096E562-3C39-FA0F-BE25-84138609E175}"/>
              </a:ext>
            </a:extLst>
          </p:cNvPr>
          <p:cNvSpPr txBox="1">
            <a:spLocks/>
          </p:cNvSpPr>
          <p:nvPr/>
        </p:nvSpPr>
        <p:spPr>
          <a:xfrm>
            <a:off x="1018116" y="961957"/>
            <a:ext cx="7925859"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All respondents engage with the website more than other support channels</a:t>
            </a:r>
          </a:p>
        </p:txBody>
      </p:sp>
      <p:sp>
        <p:nvSpPr>
          <p:cNvPr id="12" name="TextBox 11">
            <a:extLst>
              <a:ext uri="{FF2B5EF4-FFF2-40B4-BE49-F238E27FC236}">
                <a16:creationId xmlns:a16="http://schemas.microsoft.com/office/drawing/2014/main" id="{6ABF0692-7F40-CF8C-A7AD-820FBE5E53F8}"/>
              </a:ext>
            </a:extLst>
          </p:cNvPr>
          <p:cNvSpPr txBox="1"/>
          <p:nvPr/>
        </p:nvSpPr>
        <p:spPr>
          <a:xfrm>
            <a:off x="7077075" y="4199096"/>
            <a:ext cx="2762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5"/>
              </a:solidFill>
              <a:effectLst/>
              <a:uFillTx/>
              <a:latin typeface="Haas Grot Text 55 Roman"/>
              <a:ea typeface="Haas Grot Text 55 Roman"/>
              <a:cs typeface="Haas Grot Text 55 Roman"/>
              <a:sym typeface="Haas Grot Text 55 Roman"/>
            </a:endParaRPr>
          </a:p>
        </p:txBody>
      </p:sp>
      <p:sp>
        <p:nvSpPr>
          <p:cNvPr id="13" name="TextBox 12">
            <a:extLst>
              <a:ext uri="{FF2B5EF4-FFF2-40B4-BE49-F238E27FC236}">
                <a16:creationId xmlns:a16="http://schemas.microsoft.com/office/drawing/2014/main" id="{706F2B25-334B-B1B4-A72E-0C113AF943D8}"/>
              </a:ext>
            </a:extLst>
          </p:cNvPr>
          <p:cNvSpPr txBox="1"/>
          <p:nvPr/>
        </p:nvSpPr>
        <p:spPr>
          <a:xfrm>
            <a:off x="1276349" y="602636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14" name="TextBox 13">
            <a:extLst>
              <a:ext uri="{FF2B5EF4-FFF2-40B4-BE49-F238E27FC236}">
                <a16:creationId xmlns:a16="http://schemas.microsoft.com/office/drawing/2014/main" id="{0724B287-28B8-58B5-2A97-AE4C923136BF}"/>
              </a:ext>
            </a:extLst>
          </p:cNvPr>
          <p:cNvSpPr txBox="1"/>
          <p:nvPr/>
        </p:nvSpPr>
        <p:spPr>
          <a:xfrm>
            <a:off x="9696450" y="4684871"/>
            <a:ext cx="2762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5"/>
              </a:solidFill>
              <a:effectLst/>
              <a:uFillTx/>
              <a:latin typeface="Haas Grot Text 55 Roman"/>
              <a:ea typeface="Haas Grot Text 55 Roman"/>
              <a:cs typeface="Haas Grot Text 55 Roman"/>
              <a:sym typeface="Haas Grot Text 55 Roman"/>
            </a:endParaRPr>
          </a:p>
        </p:txBody>
      </p:sp>
      <p:graphicFrame>
        <p:nvGraphicFramePr>
          <p:cNvPr id="4" name="Table 5">
            <a:extLst>
              <a:ext uri="{FF2B5EF4-FFF2-40B4-BE49-F238E27FC236}">
                <a16:creationId xmlns:a16="http://schemas.microsoft.com/office/drawing/2014/main" id="{77CE3006-DDA7-EFF7-AF3D-7EC5C7F2612A}"/>
              </a:ext>
            </a:extLst>
          </p:cNvPr>
          <p:cNvGraphicFramePr>
            <a:graphicFrameLocks noGrp="1"/>
          </p:cNvGraphicFramePr>
          <p:nvPr>
            <p:extLst>
              <p:ext uri="{D42A27DB-BD31-4B8C-83A1-F6EECF244321}">
                <p14:modId xmlns:p14="http://schemas.microsoft.com/office/powerpoint/2010/main" val="552744307"/>
              </p:ext>
            </p:extLst>
          </p:nvPr>
        </p:nvGraphicFramePr>
        <p:xfrm>
          <a:off x="2703411" y="2577628"/>
          <a:ext cx="6814957" cy="370840"/>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CHANNELS USED TO ENGAGE WITH INSURER</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1965619772"/>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68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graphicFrame>
        <p:nvGraphicFramePr>
          <p:cNvPr id="8" name="Chart 7">
            <a:extLst>
              <a:ext uri="{FF2B5EF4-FFF2-40B4-BE49-F238E27FC236}">
                <a16:creationId xmlns:a16="http://schemas.microsoft.com/office/drawing/2014/main" id="{926377EA-6C5D-7851-7A27-728EECA9AE63}"/>
              </a:ext>
            </a:extLst>
          </p:cNvPr>
          <p:cNvGraphicFramePr/>
          <p:nvPr>
            <p:extLst>
              <p:ext uri="{D42A27DB-BD31-4B8C-83A1-F6EECF244321}">
                <p14:modId xmlns:p14="http://schemas.microsoft.com/office/powerpoint/2010/main" val="3543201717"/>
              </p:ext>
            </p:extLst>
          </p:nvPr>
        </p:nvGraphicFramePr>
        <p:xfrm>
          <a:off x="493271" y="2877296"/>
          <a:ext cx="11205781" cy="33686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C48C419C-7F61-DF85-0EE3-C0C68FE3D197}"/>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QOVSATSITE. Overall, how satisfied are you with the information provided to you about your health insurance on &lt;insurer’s&gt; website? Base: All respondents who used their health company’s website from all three tracks (BCBSMA n=370, Anthem n=519, United n=616)</a:t>
            </a:r>
          </a:p>
        </p:txBody>
      </p:sp>
      <p:graphicFrame>
        <p:nvGraphicFramePr>
          <p:cNvPr id="5" name="Table 5">
            <a:extLst>
              <a:ext uri="{FF2B5EF4-FFF2-40B4-BE49-F238E27FC236}">
                <a16:creationId xmlns:a16="http://schemas.microsoft.com/office/drawing/2014/main" id="{21D05AA6-D189-F7E0-1720-51B712FA1ABD}"/>
              </a:ext>
            </a:extLst>
          </p:cNvPr>
          <p:cNvGraphicFramePr>
            <a:graphicFrameLocks noGrp="1"/>
          </p:cNvGraphicFramePr>
          <p:nvPr>
            <p:extLst>
              <p:ext uri="{D42A27DB-BD31-4B8C-83A1-F6EECF244321}">
                <p14:modId xmlns:p14="http://schemas.microsoft.com/office/powerpoint/2010/main" val="3163162521"/>
              </p:ext>
            </p:extLst>
          </p:nvPr>
        </p:nvGraphicFramePr>
        <p:xfrm>
          <a:off x="2797372" y="2413860"/>
          <a:ext cx="6814957" cy="527304"/>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OVERALL SATISFACTION WITH INSURER’S WEBSITE</a:t>
                      </a:r>
                    </a:p>
                    <a:p>
                      <a:pPr algn="ctr"/>
                      <a:r>
                        <a:rPr lang="en-US" sz="1400" b="0" i="0" u="none" strike="noStrike" kern="1200" cap="none" spc="0" baseline="0" dirty="0">
                          <a:solidFill>
                            <a:schemeClr val="bg1">
                              <a:lumMod val="90000"/>
                              <a:lumOff val="10000"/>
                            </a:schemeClr>
                          </a:solidFill>
                          <a:uFillTx/>
                          <a:latin typeface="Haas Grot Disp 55 Roman" panose="020D0504030502050203" pitchFamily="34" charset="0"/>
                          <a:ea typeface="+mn-ea"/>
                          <a:cs typeface="Segoe UI" panose="020B0502040204020203" pitchFamily="34" charset="0"/>
                          <a:sym typeface="Haas Grot Text 55 Roman"/>
                        </a:rPr>
                        <a:t>Reporting Top 2 Box Scores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6" name="TextBox 5">
            <a:extLst>
              <a:ext uri="{FF2B5EF4-FFF2-40B4-BE49-F238E27FC236}">
                <a16:creationId xmlns:a16="http://schemas.microsoft.com/office/drawing/2014/main" id="{56BA5ED5-F261-1A7C-C7AC-7D48377ED5D8}"/>
              </a:ext>
            </a:extLst>
          </p:cNvPr>
          <p:cNvSpPr txBox="1"/>
          <p:nvPr/>
        </p:nvSpPr>
        <p:spPr>
          <a:xfrm>
            <a:off x="1276349" y="602636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7" name="TextBox 6">
            <a:extLst>
              <a:ext uri="{FF2B5EF4-FFF2-40B4-BE49-F238E27FC236}">
                <a16:creationId xmlns:a16="http://schemas.microsoft.com/office/drawing/2014/main" id="{555ECFA8-6429-DCEA-DFA2-4974E3B218B3}"/>
              </a:ext>
            </a:extLst>
          </p:cNvPr>
          <p:cNvSpPr txBox="1"/>
          <p:nvPr/>
        </p:nvSpPr>
        <p:spPr>
          <a:xfrm>
            <a:off x="1506125" y="3764860"/>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0" name="TextBox 9">
            <a:extLst>
              <a:ext uri="{FF2B5EF4-FFF2-40B4-BE49-F238E27FC236}">
                <a16:creationId xmlns:a16="http://schemas.microsoft.com/office/drawing/2014/main" id="{B06E6150-6A8F-BDE4-868A-15A5296127F4}"/>
              </a:ext>
            </a:extLst>
          </p:cNvPr>
          <p:cNvSpPr txBox="1"/>
          <p:nvPr/>
        </p:nvSpPr>
        <p:spPr>
          <a:xfrm>
            <a:off x="4144550" y="3764860"/>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1" name="TextBox 10">
            <a:extLst>
              <a:ext uri="{FF2B5EF4-FFF2-40B4-BE49-F238E27FC236}">
                <a16:creationId xmlns:a16="http://schemas.microsoft.com/office/drawing/2014/main" id="{ADE43F25-713F-8D42-8C58-724D2C525C60}"/>
              </a:ext>
            </a:extLst>
          </p:cNvPr>
          <p:cNvSpPr txBox="1"/>
          <p:nvPr/>
        </p:nvSpPr>
        <p:spPr>
          <a:xfrm>
            <a:off x="6745127" y="3859395"/>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2" name="TextBox 11">
            <a:extLst>
              <a:ext uri="{FF2B5EF4-FFF2-40B4-BE49-F238E27FC236}">
                <a16:creationId xmlns:a16="http://schemas.microsoft.com/office/drawing/2014/main" id="{AB223D8E-562E-A11B-C27E-00C982B64E57}"/>
              </a:ext>
            </a:extLst>
          </p:cNvPr>
          <p:cNvSpPr txBox="1"/>
          <p:nvPr/>
        </p:nvSpPr>
        <p:spPr>
          <a:xfrm>
            <a:off x="9459752" y="3982846"/>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3" name="Rectangle 12">
            <a:extLst>
              <a:ext uri="{FF2B5EF4-FFF2-40B4-BE49-F238E27FC236}">
                <a16:creationId xmlns:a16="http://schemas.microsoft.com/office/drawing/2014/main" id="{A494E8C9-580A-02DD-CA8D-2ABFFFA07D7C}"/>
              </a:ext>
            </a:extLst>
          </p:cNvPr>
          <p:cNvSpPr/>
          <p:nvPr/>
        </p:nvSpPr>
        <p:spPr>
          <a:xfrm>
            <a:off x="9175898" y="-5473"/>
            <a:ext cx="2836048" cy="221128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Both Anthem and United’s website experiences scored significantly better than BCBSMA’s for overall satisfaction, </a:t>
            </a:r>
            <a:r>
              <a:rPr lang="en-US" sz="1400" i="1" dirty="0">
                <a:solidFill>
                  <a:schemeClr val="tx1"/>
                </a:solidFill>
                <a:latin typeface="Haas Grot Disp 55 Roman" panose="020D0504030502050203" pitchFamily="34" charset="0"/>
                <a:ea typeface="+mn-ea"/>
                <a:cs typeface="+mn-cs"/>
                <a:sym typeface="Haas Grot Disp 75 Bold"/>
              </a:rPr>
              <a:t>the ability to find information</a:t>
            </a:r>
            <a:r>
              <a:rPr lang="en-US" sz="1400" dirty="0">
                <a:solidFill>
                  <a:schemeClr val="tx1"/>
                </a:solidFill>
                <a:latin typeface="Haas Grot Disp 55 Roman" panose="020D0504030502050203" pitchFamily="34" charset="0"/>
                <a:ea typeface="+mn-ea"/>
                <a:cs typeface="+mn-cs"/>
                <a:sym typeface="Haas Grot Disp 75 Bold"/>
              </a:rPr>
              <a:t>, and the </a:t>
            </a:r>
            <a:r>
              <a:rPr lang="en-US" sz="1400" i="1" dirty="0">
                <a:solidFill>
                  <a:schemeClr val="tx1"/>
                </a:solidFill>
                <a:latin typeface="Haas Grot Disp 55 Roman" panose="020D0504030502050203" pitchFamily="34" charset="0"/>
                <a:ea typeface="+mn-ea"/>
                <a:cs typeface="+mn-cs"/>
                <a:sym typeface="Haas Grot Disp 75 Bold"/>
              </a:rPr>
              <a:t>ability to understand the information on the site</a:t>
            </a:r>
            <a:r>
              <a:rPr lang="en-US" sz="1400" dirty="0">
                <a:solidFill>
                  <a:schemeClr val="tx1"/>
                </a:solidFill>
                <a:latin typeface="Haas Grot Disp 55 Roman" panose="020D0504030502050203" pitchFamily="34" charset="0"/>
                <a:ea typeface="+mn-ea"/>
                <a:cs typeface="+mn-cs"/>
                <a:sym typeface="Haas Grot Disp 75 Bold"/>
              </a:rPr>
              <a:t>.</a:t>
            </a:r>
          </a:p>
        </p:txBody>
      </p:sp>
      <p:sp>
        <p:nvSpPr>
          <p:cNvPr id="17" name="Text Placeholder 3">
            <a:extLst>
              <a:ext uri="{FF2B5EF4-FFF2-40B4-BE49-F238E27FC236}">
                <a16:creationId xmlns:a16="http://schemas.microsoft.com/office/drawing/2014/main" id="{105ED582-94DB-8AAA-4345-47531A9887B8}"/>
              </a:ext>
            </a:extLst>
          </p:cNvPr>
          <p:cNvSpPr txBox="1">
            <a:spLocks/>
          </p:cNvSpPr>
          <p:nvPr/>
        </p:nvSpPr>
        <p:spPr>
          <a:xfrm>
            <a:off x="1018116" y="961957"/>
            <a:ext cx="7925859"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BCBSMA trails competitors with website satisfaction metrics</a:t>
            </a:r>
          </a:p>
        </p:txBody>
      </p:sp>
    </p:spTree>
    <p:extLst>
      <p:ext uri="{BB962C8B-B14F-4D97-AF65-F5344CB8AC3E}">
        <p14:creationId xmlns:p14="http://schemas.microsoft.com/office/powerpoint/2010/main" val="1407545283"/>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69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graphicFrame>
        <p:nvGraphicFramePr>
          <p:cNvPr id="5" name="Chart 4">
            <a:extLst>
              <a:ext uri="{FF2B5EF4-FFF2-40B4-BE49-F238E27FC236}">
                <a16:creationId xmlns:a16="http://schemas.microsoft.com/office/drawing/2014/main" id="{568C962E-EAAF-82FE-E52E-45ED780A9FEE}"/>
              </a:ext>
            </a:extLst>
          </p:cNvPr>
          <p:cNvGraphicFramePr/>
          <p:nvPr>
            <p:extLst>
              <p:ext uri="{D42A27DB-BD31-4B8C-83A1-F6EECF244321}">
                <p14:modId xmlns:p14="http://schemas.microsoft.com/office/powerpoint/2010/main" val="1653257242"/>
              </p:ext>
            </p:extLst>
          </p:nvPr>
        </p:nvGraphicFramePr>
        <p:xfrm>
          <a:off x="502698" y="2891155"/>
          <a:ext cx="11205781" cy="33686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8">
            <a:extLst>
              <a:ext uri="{FF2B5EF4-FFF2-40B4-BE49-F238E27FC236}">
                <a16:creationId xmlns:a16="http://schemas.microsoft.com/office/drawing/2014/main" id="{73B007F7-491F-4C0F-10B6-3BD856F907CF}"/>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QOVSATAPP. Overall, how satisfied are you with the information provided to you about your health insurance on &lt;insurer’s&gt; mobile app? Base: All respondents who used their health company’s app from all three tracks (BCBSMA n=218, Anthem n=367, United n=418)</a:t>
            </a:r>
          </a:p>
        </p:txBody>
      </p:sp>
      <p:sp>
        <p:nvSpPr>
          <p:cNvPr id="7" name="TextBox 6">
            <a:extLst>
              <a:ext uri="{FF2B5EF4-FFF2-40B4-BE49-F238E27FC236}">
                <a16:creationId xmlns:a16="http://schemas.microsoft.com/office/drawing/2014/main" id="{EB93D29F-999A-ED17-6419-8AD95AD227DB}"/>
              </a:ext>
            </a:extLst>
          </p:cNvPr>
          <p:cNvSpPr txBox="1"/>
          <p:nvPr/>
        </p:nvSpPr>
        <p:spPr>
          <a:xfrm>
            <a:off x="1276349" y="602636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graphicFrame>
        <p:nvGraphicFramePr>
          <p:cNvPr id="8" name="Table 5">
            <a:extLst>
              <a:ext uri="{FF2B5EF4-FFF2-40B4-BE49-F238E27FC236}">
                <a16:creationId xmlns:a16="http://schemas.microsoft.com/office/drawing/2014/main" id="{1F7F579F-EFB7-D668-DDAB-09D55E31D580}"/>
              </a:ext>
            </a:extLst>
          </p:cNvPr>
          <p:cNvGraphicFramePr>
            <a:graphicFrameLocks noGrp="1"/>
          </p:cNvGraphicFramePr>
          <p:nvPr>
            <p:extLst>
              <p:ext uri="{D42A27DB-BD31-4B8C-83A1-F6EECF244321}">
                <p14:modId xmlns:p14="http://schemas.microsoft.com/office/powerpoint/2010/main" val="4251429518"/>
              </p:ext>
            </p:extLst>
          </p:nvPr>
        </p:nvGraphicFramePr>
        <p:xfrm>
          <a:off x="2797372" y="2413860"/>
          <a:ext cx="6814957" cy="527304"/>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OVERALL SATISFACTION WITH INSURER’S APP</a:t>
                      </a:r>
                    </a:p>
                    <a:p>
                      <a:pPr algn="ctr"/>
                      <a:r>
                        <a:rPr lang="en-US" sz="1400" b="0" i="0" u="none" strike="noStrike" kern="1200" cap="none" spc="0" baseline="0" dirty="0">
                          <a:solidFill>
                            <a:schemeClr val="bg1">
                              <a:lumMod val="90000"/>
                              <a:lumOff val="10000"/>
                            </a:schemeClr>
                          </a:solidFill>
                          <a:uFillTx/>
                          <a:latin typeface="Haas Grot Disp 55 Roman" panose="020D0504030502050203" pitchFamily="34" charset="0"/>
                          <a:ea typeface="+mn-ea"/>
                          <a:cs typeface="Segoe UI" panose="020B0502040204020203" pitchFamily="34" charset="0"/>
                          <a:sym typeface="Haas Grot Text 55 Roman"/>
                        </a:rPr>
                        <a:t>Reporting Top 2 Box Scores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9" name="TextBox 8">
            <a:extLst>
              <a:ext uri="{FF2B5EF4-FFF2-40B4-BE49-F238E27FC236}">
                <a16:creationId xmlns:a16="http://schemas.microsoft.com/office/drawing/2014/main" id="{01945E74-D90B-7B5E-72A0-5AC95612B4E9}"/>
              </a:ext>
            </a:extLst>
          </p:cNvPr>
          <p:cNvSpPr txBox="1"/>
          <p:nvPr/>
        </p:nvSpPr>
        <p:spPr>
          <a:xfrm>
            <a:off x="1506125" y="3831535"/>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1" name="TextBox 10">
            <a:extLst>
              <a:ext uri="{FF2B5EF4-FFF2-40B4-BE49-F238E27FC236}">
                <a16:creationId xmlns:a16="http://schemas.microsoft.com/office/drawing/2014/main" id="{D6C670D4-4C68-4C3B-53B1-EB3D622E7B4F}"/>
              </a:ext>
            </a:extLst>
          </p:cNvPr>
          <p:cNvSpPr txBox="1"/>
          <p:nvPr/>
        </p:nvSpPr>
        <p:spPr>
          <a:xfrm>
            <a:off x="4135025" y="3936067"/>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3" name="TextBox 12">
            <a:extLst>
              <a:ext uri="{FF2B5EF4-FFF2-40B4-BE49-F238E27FC236}">
                <a16:creationId xmlns:a16="http://schemas.microsoft.com/office/drawing/2014/main" id="{EBA30EE8-02DE-A351-7894-06650A3EB4CF}"/>
              </a:ext>
            </a:extLst>
          </p:cNvPr>
          <p:cNvSpPr txBox="1"/>
          <p:nvPr/>
        </p:nvSpPr>
        <p:spPr>
          <a:xfrm>
            <a:off x="9421400" y="3927175"/>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6" name="Text Placeholder 3">
            <a:extLst>
              <a:ext uri="{FF2B5EF4-FFF2-40B4-BE49-F238E27FC236}">
                <a16:creationId xmlns:a16="http://schemas.microsoft.com/office/drawing/2014/main" id="{2DB2C4C2-9811-4E03-DDFD-0E88C0FAAF74}"/>
              </a:ext>
            </a:extLst>
          </p:cNvPr>
          <p:cNvSpPr txBox="1">
            <a:spLocks/>
          </p:cNvSpPr>
          <p:nvPr/>
        </p:nvSpPr>
        <p:spPr>
          <a:xfrm>
            <a:off x="1018117" y="961957"/>
            <a:ext cx="7020984"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BCBSMA members struggle most with finding information on the app</a:t>
            </a:r>
          </a:p>
        </p:txBody>
      </p:sp>
      <p:sp>
        <p:nvSpPr>
          <p:cNvPr id="17" name="Rectangle 16">
            <a:extLst>
              <a:ext uri="{FF2B5EF4-FFF2-40B4-BE49-F238E27FC236}">
                <a16:creationId xmlns:a16="http://schemas.microsoft.com/office/drawing/2014/main" id="{E17C9D00-9D6F-623D-21F3-130ED493111A}"/>
              </a:ext>
            </a:extLst>
          </p:cNvPr>
          <p:cNvSpPr/>
          <p:nvPr/>
        </p:nvSpPr>
        <p:spPr>
          <a:xfrm>
            <a:off x="9175898" y="-5473"/>
            <a:ext cx="2836048" cy="221128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Overall satisfaction for BCBSMA’s app is lower than Anthem and United’s, specifically in the </a:t>
            </a:r>
            <a:r>
              <a:rPr lang="en-US" sz="1400" i="1" dirty="0">
                <a:solidFill>
                  <a:schemeClr val="tx1"/>
                </a:solidFill>
                <a:latin typeface="Haas Grot Disp 55 Roman" panose="020D0504030502050203" pitchFamily="34" charset="0"/>
                <a:ea typeface="+mn-ea"/>
                <a:cs typeface="+mn-cs"/>
                <a:sym typeface="Haas Grot Disp 75 Bold"/>
              </a:rPr>
              <a:t>ability to find information</a:t>
            </a:r>
            <a:r>
              <a:rPr lang="en-US" sz="1400" dirty="0">
                <a:solidFill>
                  <a:schemeClr val="tx1"/>
                </a:solidFill>
                <a:latin typeface="Haas Grot Disp 55 Roman" panose="020D0504030502050203" pitchFamily="34" charset="0"/>
                <a:ea typeface="+mn-ea"/>
                <a:cs typeface="+mn-cs"/>
                <a:sym typeface="Haas Grot Disp 75 Bold"/>
              </a:rPr>
              <a:t> category.</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BCBSMA’s app is more on par with competitors with members’ </a:t>
            </a:r>
            <a:r>
              <a:rPr lang="en-US" sz="1400" i="1" dirty="0">
                <a:solidFill>
                  <a:schemeClr val="tx1"/>
                </a:solidFill>
                <a:latin typeface="Haas Grot Disp 55 Roman" panose="020D0504030502050203" pitchFamily="34" charset="0"/>
                <a:ea typeface="+mn-ea"/>
                <a:cs typeface="+mn-cs"/>
                <a:sym typeface="Haas Grot Disp 75 Bold"/>
              </a:rPr>
              <a:t>ability to understand the information.</a:t>
            </a:r>
            <a:endParaRPr lang="en-US" sz="1400" dirty="0">
              <a:solidFill>
                <a:schemeClr val="tx1"/>
              </a:solidFill>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31222520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B5B426-303C-7B4F-ACC3-2E682CC435A0}"/>
              </a:ext>
            </a:extLst>
          </p:cNvPr>
          <p:cNvSpPr>
            <a:spLocks noGrp="1"/>
          </p:cNvSpPr>
          <p:nvPr>
            <p:ph type="sldNum" sz="quarter" idx="10"/>
          </p:nvPr>
        </p:nvSpPr>
        <p:spPr>
          <a:xfrm>
            <a:off x="508000" y="6439535"/>
            <a:ext cx="56106" cy="123111"/>
          </a:xfrm>
        </p:spPr>
        <p:txBody>
          <a:bodyPr/>
          <a:lstStyle/>
          <a:p>
            <a:fld id="{86CB4B4D-7CA3-9044-876B-883B54F8677D}" type="slidenum">
              <a:rPr lang="en-US" smtClean="0"/>
              <a:pPr/>
              <a:t>7</a:t>
            </a:fld>
            <a:endParaRPr lang="en-US" dirty="0"/>
          </a:p>
        </p:txBody>
      </p:sp>
      <p:sp>
        <p:nvSpPr>
          <p:cNvPr id="3" name="Text Placeholder 2">
            <a:extLst>
              <a:ext uri="{FF2B5EF4-FFF2-40B4-BE49-F238E27FC236}">
                <a16:creationId xmlns:a16="http://schemas.microsoft.com/office/drawing/2014/main" id="{A1F80FB5-474E-554B-956C-40A666A2B6BD}"/>
              </a:ext>
            </a:extLst>
          </p:cNvPr>
          <p:cNvSpPr>
            <a:spLocks noGrp="1"/>
          </p:cNvSpPr>
          <p:nvPr>
            <p:ph type="body" sz="quarter" idx="38"/>
          </p:nvPr>
        </p:nvSpPr>
        <p:spPr>
          <a:xfrm>
            <a:off x="1018117" y="708528"/>
            <a:ext cx="3558511" cy="338554"/>
          </a:xfrm>
        </p:spPr>
        <p:txBody>
          <a:bodyPr/>
          <a:lstStyle/>
          <a:p>
            <a:r>
              <a:rPr lang="en-US" dirty="0"/>
              <a:t>Project Background</a:t>
            </a:r>
          </a:p>
        </p:txBody>
      </p:sp>
      <p:sp>
        <p:nvSpPr>
          <p:cNvPr id="7" name="Text Placeholder 6">
            <a:extLst>
              <a:ext uri="{FF2B5EF4-FFF2-40B4-BE49-F238E27FC236}">
                <a16:creationId xmlns:a16="http://schemas.microsoft.com/office/drawing/2014/main" id="{5062BD37-2BF1-6D07-5F82-978A6781FD13}"/>
              </a:ext>
            </a:extLst>
          </p:cNvPr>
          <p:cNvSpPr>
            <a:spLocks noGrp="1"/>
          </p:cNvSpPr>
          <p:nvPr>
            <p:ph type="body" sz="quarter" idx="44"/>
          </p:nvPr>
        </p:nvSpPr>
        <p:spPr/>
        <p:txBody>
          <a:bodyPr/>
          <a:lstStyle/>
          <a:p>
            <a:r>
              <a:rPr lang="en-US" dirty="0"/>
              <a:t>BCBSMA CSO Frameworks</a:t>
            </a:r>
          </a:p>
        </p:txBody>
      </p:sp>
      <p:pic>
        <p:nvPicPr>
          <p:cNvPr id="6" name="Picture 5">
            <a:extLst>
              <a:ext uri="{FF2B5EF4-FFF2-40B4-BE49-F238E27FC236}">
                <a16:creationId xmlns:a16="http://schemas.microsoft.com/office/drawing/2014/main" id="{F62E4EBA-489D-C6AB-E40A-768C65302D1E}"/>
              </a:ext>
            </a:extLst>
          </p:cNvPr>
          <p:cNvPicPr>
            <a:picLocks noChangeAspect="1"/>
          </p:cNvPicPr>
          <p:nvPr/>
        </p:nvPicPr>
        <p:blipFill>
          <a:blip r:embed="rId2">
            <a:extLst>
              <a:ext uri="{28A0092B-C50C-407E-A947-70E740481C1C}">
                <a14:useLocalDpi xmlns:a14="http://schemas.microsoft.com/office/drawing/2010/main" val="0"/>
              </a:ext>
            </a:extLst>
          </a:blip>
          <a:srcRect t="3772" b="3772"/>
          <a:stretch/>
        </p:blipFill>
        <p:spPr>
          <a:xfrm>
            <a:off x="1015254" y="2176557"/>
            <a:ext cx="2992798" cy="3008469"/>
          </a:xfrm>
          <a:prstGeom prst="rect">
            <a:avLst/>
          </a:prstGeom>
          <a:effectLst>
            <a:outerShdw blurRad="593423" sx="93000" sy="93000" algn="ctr" rotWithShape="0">
              <a:prstClr val="black">
                <a:alpha val="40000"/>
              </a:prstClr>
            </a:outerShdw>
          </a:effectLst>
        </p:spPr>
      </p:pic>
      <p:pic>
        <p:nvPicPr>
          <p:cNvPr id="8" name="Picture 7">
            <a:extLst>
              <a:ext uri="{FF2B5EF4-FFF2-40B4-BE49-F238E27FC236}">
                <a16:creationId xmlns:a16="http://schemas.microsoft.com/office/drawing/2014/main" id="{4A111D83-EF94-E9AB-FD91-F60F35570922}"/>
              </a:ext>
            </a:extLst>
          </p:cNvPr>
          <p:cNvPicPr>
            <a:picLocks noChangeAspect="1"/>
          </p:cNvPicPr>
          <p:nvPr/>
        </p:nvPicPr>
        <p:blipFill>
          <a:blip r:embed="rId3">
            <a:extLst>
              <a:ext uri="{28A0092B-C50C-407E-A947-70E740481C1C}">
                <a14:useLocalDpi xmlns:a14="http://schemas.microsoft.com/office/drawing/2010/main" val="0"/>
              </a:ext>
            </a:extLst>
          </a:blip>
          <a:srcRect t="3772" b="3772"/>
          <a:stretch/>
        </p:blipFill>
        <p:spPr>
          <a:xfrm>
            <a:off x="8228868" y="2176558"/>
            <a:ext cx="2992799" cy="3008470"/>
          </a:xfrm>
          <a:prstGeom prst="rect">
            <a:avLst/>
          </a:prstGeom>
          <a:effectLst>
            <a:outerShdw blurRad="593423" sx="93000" sy="93000" algn="ctr" rotWithShape="0">
              <a:prstClr val="black">
                <a:alpha val="40000"/>
              </a:prstClr>
            </a:outerShdw>
          </a:effectLst>
        </p:spPr>
      </p:pic>
      <p:pic>
        <p:nvPicPr>
          <p:cNvPr id="9" name="Picture 8">
            <a:extLst>
              <a:ext uri="{FF2B5EF4-FFF2-40B4-BE49-F238E27FC236}">
                <a16:creationId xmlns:a16="http://schemas.microsoft.com/office/drawing/2014/main" id="{6C495E1E-0778-E69C-09FD-7C35489979DE}"/>
              </a:ext>
            </a:extLst>
          </p:cNvPr>
          <p:cNvPicPr>
            <a:picLocks noChangeAspect="1"/>
          </p:cNvPicPr>
          <p:nvPr/>
        </p:nvPicPr>
        <p:blipFill>
          <a:blip r:embed="rId4">
            <a:extLst>
              <a:ext uri="{28A0092B-C50C-407E-A947-70E740481C1C}">
                <a14:useLocalDpi xmlns:a14="http://schemas.microsoft.com/office/drawing/2010/main" val="0"/>
              </a:ext>
            </a:extLst>
          </a:blip>
          <a:srcRect t="3696" b="3696"/>
          <a:stretch/>
        </p:blipFill>
        <p:spPr>
          <a:xfrm>
            <a:off x="4105872" y="2176557"/>
            <a:ext cx="4025176" cy="3008469"/>
          </a:xfrm>
          <a:prstGeom prst="rect">
            <a:avLst/>
          </a:prstGeom>
          <a:effectLst>
            <a:outerShdw blurRad="593423" sx="93000" sy="93000" algn="ctr" rotWithShape="0">
              <a:prstClr val="black">
                <a:alpha val="40000"/>
              </a:prstClr>
            </a:outerShdw>
          </a:effectLst>
        </p:spPr>
      </p:pic>
    </p:spTree>
    <p:extLst>
      <p:ext uri="{BB962C8B-B14F-4D97-AF65-F5344CB8AC3E}">
        <p14:creationId xmlns:p14="http://schemas.microsoft.com/office/powerpoint/2010/main" val="3017071731"/>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70</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graphicFrame>
        <p:nvGraphicFramePr>
          <p:cNvPr id="7" name="Chart 6">
            <a:extLst>
              <a:ext uri="{FF2B5EF4-FFF2-40B4-BE49-F238E27FC236}">
                <a16:creationId xmlns:a16="http://schemas.microsoft.com/office/drawing/2014/main" id="{B70ABF81-FDF8-C113-531E-65758561B8BB}"/>
              </a:ext>
            </a:extLst>
          </p:cNvPr>
          <p:cNvGraphicFramePr/>
          <p:nvPr>
            <p:extLst>
              <p:ext uri="{D42A27DB-BD31-4B8C-83A1-F6EECF244321}">
                <p14:modId xmlns:p14="http://schemas.microsoft.com/office/powerpoint/2010/main" val="2144350228"/>
              </p:ext>
            </p:extLst>
          </p:nvPr>
        </p:nvGraphicFramePr>
        <p:xfrm>
          <a:off x="502699" y="2976219"/>
          <a:ext cx="10599258"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8">
            <a:extLst>
              <a:ext uri="{FF2B5EF4-FFF2-40B4-BE49-F238E27FC236}">
                <a16:creationId xmlns:a16="http://schemas.microsoft.com/office/drawing/2014/main" id="{E89B8C38-CDDC-8487-52DC-4E9BCFC48874}"/>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QNPSWEB. Based on your recent website visit, how likely are you to recommend &lt;insurer&gt; to a friend or colleague? Scale ranges from 0-10, with 0-6 classified as “detractors,” 7-8 as “passives,” and 9-10 as “promoters.” Base: All respondents who used their health company’s website from all three tracks (BCBSMA n=370, Anthem n=519, United n=616)</a:t>
            </a:r>
          </a:p>
        </p:txBody>
      </p:sp>
      <p:graphicFrame>
        <p:nvGraphicFramePr>
          <p:cNvPr id="9" name="Table 5">
            <a:extLst>
              <a:ext uri="{FF2B5EF4-FFF2-40B4-BE49-F238E27FC236}">
                <a16:creationId xmlns:a16="http://schemas.microsoft.com/office/drawing/2014/main" id="{B7EBACD5-D70B-D52E-FB11-D44262085CCE}"/>
              </a:ext>
            </a:extLst>
          </p:cNvPr>
          <p:cNvGraphicFramePr>
            <a:graphicFrameLocks noGrp="1"/>
          </p:cNvGraphicFramePr>
          <p:nvPr>
            <p:extLst>
              <p:ext uri="{D42A27DB-BD31-4B8C-83A1-F6EECF244321}">
                <p14:modId xmlns:p14="http://schemas.microsoft.com/office/powerpoint/2010/main" val="740117449"/>
              </p:ext>
            </p:extLst>
          </p:nvPr>
        </p:nvGraphicFramePr>
        <p:xfrm>
          <a:off x="11064250" y="3099527"/>
          <a:ext cx="736221" cy="2508504"/>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NPS</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11</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endParaRPr lang="en-US" sz="20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31</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endParaRPr lang="en-US" sz="24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30</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5" name="TextBox 4">
            <a:extLst>
              <a:ext uri="{FF2B5EF4-FFF2-40B4-BE49-F238E27FC236}">
                <a16:creationId xmlns:a16="http://schemas.microsoft.com/office/drawing/2014/main" id="{64315C55-819F-002A-19CC-83696A343838}"/>
              </a:ext>
            </a:extLst>
          </p:cNvPr>
          <p:cNvSpPr txBox="1"/>
          <p:nvPr/>
        </p:nvSpPr>
        <p:spPr>
          <a:xfrm>
            <a:off x="1276349" y="602636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graphicFrame>
        <p:nvGraphicFramePr>
          <p:cNvPr id="11" name="Table 5">
            <a:extLst>
              <a:ext uri="{FF2B5EF4-FFF2-40B4-BE49-F238E27FC236}">
                <a16:creationId xmlns:a16="http://schemas.microsoft.com/office/drawing/2014/main" id="{A67B4B95-8788-A589-286B-5EB2B4D1B39B}"/>
              </a:ext>
            </a:extLst>
          </p:cNvPr>
          <p:cNvGraphicFramePr>
            <a:graphicFrameLocks noGrp="1"/>
          </p:cNvGraphicFramePr>
          <p:nvPr>
            <p:extLst>
              <p:ext uri="{D42A27DB-BD31-4B8C-83A1-F6EECF244321}">
                <p14:modId xmlns:p14="http://schemas.microsoft.com/office/powerpoint/2010/main" val="2086756698"/>
              </p:ext>
            </p:extLst>
          </p:nvPr>
        </p:nvGraphicFramePr>
        <p:xfrm>
          <a:off x="2797372" y="2651985"/>
          <a:ext cx="6814957" cy="370840"/>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NET PROMOTER SCORE FOR INSURER’S WEBSITE</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2" name="TextBox 11">
            <a:extLst>
              <a:ext uri="{FF2B5EF4-FFF2-40B4-BE49-F238E27FC236}">
                <a16:creationId xmlns:a16="http://schemas.microsoft.com/office/drawing/2014/main" id="{F1C0F5AB-F7F7-819E-84FF-5E8DE1E2DA71}"/>
              </a:ext>
            </a:extLst>
          </p:cNvPr>
          <p:cNvSpPr txBox="1"/>
          <p:nvPr/>
        </p:nvSpPr>
        <p:spPr>
          <a:xfrm>
            <a:off x="9612329" y="3640155"/>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F90BE26D-7F5C-15FF-F6DD-DEA01E4A1462}"/>
              </a:ext>
            </a:extLst>
          </p:cNvPr>
          <p:cNvSpPr txBox="1"/>
          <p:nvPr/>
        </p:nvSpPr>
        <p:spPr>
          <a:xfrm>
            <a:off x="2796701" y="3636580"/>
            <a:ext cx="39246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17457BC4-CBB9-6722-89FF-68FD00ED33BA}"/>
              </a:ext>
            </a:extLst>
          </p:cNvPr>
          <p:cNvSpPr txBox="1"/>
          <p:nvPr/>
        </p:nvSpPr>
        <p:spPr>
          <a:xfrm>
            <a:off x="5965065" y="3636580"/>
            <a:ext cx="39246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0" name="Text Placeholder 3">
            <a:extLst>
              <a:ext uri="{FF2B5EF4-FFF2-40B4-BE49-F238E27FC236}">
                <a16:creationId xmlns:a16="http://schemas.microsoft.com/office/drawing/2014/main" id="{02429DAD-2B5B-9A3D-7745-FC98393C698A}"/>
              </a:ext>
            </a:extLst>
          </p:cNvPr>
          <p:cNvSpPr txBox="1">
            <a:spLocks/>
          </p:cNvSpPr>
          <p:nvPr/>
        </p:nvSpPr>
        <p:spPr>
          <a:xfrm>
            <a:off x="1018116" y="961957"/>
            <a:ext cx="7640109"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BCBSMA’s website NPS trails competitors by ~20 points</a:t>
            </a:r>
          </a:p>
        </p:txBody>
      </p:sp>
      <p:sp>
        <p:nvSpPr>
          <p:cNvPr id="21" name="Rectangle 20">
            <a:extLst>
              <a:ext uri="{FF2B5EF4-FFF2-40B4-BE49-F238E27FC236}">
                <a16:creationId xmlns:a16="http://schemas.microsoft.com/office/drawing/2014/main" id="{5595EF16-BD69-E74E-80A3-6E28B2AC69C0}"/>
              </a:ext>
            </a:extLst>
          </p:cNvPr>
          <p:cNvSpPr/>
          <p:nvPr/>
        </p:nvSpPr>
        <p:spPr>
          <a:xfrm>
            <a:off x="9175898" y="-5473"/>
            <a:ext cx="2836048" cy="221128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The website experience returned similar NPS scores for both Anthem and United, but BCBSMA’s NPS is significantly lower, due mostly to fewer promoters for BCBSMA’s website than the competition.</a:t>
            </a:r>
          </a:p>
        </p:txBody>
      </p:sp>
      <p:sp>
        <p:nvSpPr>
          <p:cNvPr id="4" name="Rectangle 3">
            <a:extLst>
              <a:ext uri="{FF2B5EF4-FFF2-40B4-BE49-F238E27FC236}">
                <a16:creationId xmlns:a16="http://schemas.microsoft.com/office/drawing/2014/main" id="{DA120995-B140-9029-E97B-A21E660C841A}"/>
              </a:ext>
            </a:extLst>
          </p:cNvPr>
          <p:cNvSpPr/>
          <p:nvPr/>
        </p:nvSpPr>
        <p:spPr>
          <a:xfrm>
            <a:off x="0" y="2062668"/>
            <a:ext cx="3460444" cy="1077219"/>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BCBSMA promoters: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65+ group (50% vs. 27% ages 18-34)</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Medicare users (56% vs. 29% with 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insurance</a:t>
            </a:r>
          </a:p>
          <a:p>
            <a:pPr marR="0" defTabSz="1828800" rtl="0" fontAlgn="auto" latinLnBrk="0" hangingPunct="0">
              <a:lnSpc>
                <a:spcPct val="90000"/>
              </a:lnSpc>
              <a:spcBef>
                <a:spcPts val="0"/>
              </a:spcBef>
              <a:spcAft>
                <a:spcPts val="0"/>
              </a:spcAft>
              <a:buClrTx/>
              <a:buSzTx/>
              <a:tabLst/>
            </a:pPr>
            <a:endParaRPr lang="en-US" sz="1050" dirty="0">
              <a:solidFill>
                <a:schemeClr val="tx1"/>
              </a:solidFill>
              <a:latin typeface="Haas Grot Disp 55 Roman" panose="020D0504030502050203" pitchFamily="34" charset="0"/>
              <a:ea typeface="+mn-ea"/>
              <a:cs typeface="+mn-cs"/>
              <a:sym typeface="Haas Grot Disp 75 Bold"/>
            </a:endParaRPr>
          </a:p>
          <a:p>
            <a:pPr marR="0" defTabSz="1828800" rtl="0" fontAlgn="auto" latinLnBrk="0" hangingPunct="0">
              <a:lnSpc>
                <a:spcPct val="90000"/>
              </a:lnSpc>
              <a:spcBef>
                <a:spcPts val="0"/>
              </a:spcBef>
              <a:spcAft>
                <a:spcPts val="0"/>
              </a:spcAft>
              <a:buClrTx/>
              <a:buSzTx/>
              <a:tabLst/>
            </a:pPr>
            <a:r>
              <a:rPr lang="en-US" sz="1050" dirty="0">
                <a:solidFill>
                  <a:schemeClr val="tx1"/>
                </a:solidFill>
                <a:latin typeface="Haas Grot Disp 55 Roman" panose="020D0504030502050203" pitchFamily="34" charset="0"/>
                <a:ea typeface="+mn-ea"/>
                <a:cs typeface="+mn-cs"/>
                <a:sym typeface="Haas Grot Disp 75 Bold"/>
              </a:rPr>
              <a:t>Groups more likely to be BCBSMA passives: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under 65 (48-51% ages 18-54 vs. 30%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insurance users (29% vs. 50% w/ Medicare)</a:t>
            </a:r>
          </a:p>
        </p:txBody>
      </p:sp>
    </p:spTree>
    <p:extLst>
      <p:ext uri="{BB962C8B-B14F-4D97-AF65-F5344CB8AC3E}">
        <p14:creationId xmlns:p14="http://schemas.microsoft.com/office/powerpoint/2010/main" val="3703922396"/>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43E0831-EC7D-5E86-96C8-EC04947D8FD4}"/>
              </a:ext>
            </a:extLst>
          </p:cNvPr>
          <p:cNvGraphicFramePr/>
          <p:nvPr>
            <p:extLst>
              <p:ext uri="{D42A27DB-BD31-4B8C-83A1-F6EECF244321}">
                <p14:modId xmlns:p14="http://schemas.microsoft.com/office/powerpoint/2010/main" val="356419089"/>
              </p:ext>
            </p:extLst>
          </p:nvPr>
        </p:nvGraphicFramePr>
        <p:xfrm>
          <a:off x="502698" y="3072989"/>
          <a:ext cx="10599258"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71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sp>
        <p:nvSpPr>
          <p:cNvPr id="6" name="Text Placeholder 8">
            <a:extLst>
              <a:ext uri="{FF2B5EF4-FFF2-40B4-BE49-F238E27FC236}">
                <a16:creationId xmlns:a16="http://schemas.microsoft.com/office/drawing/2014/main" id="{541B9ADC-0548-75AB-DAE9-544ED3F437AD}"/>
              </a:ext>
            </a:extLst>
          </p:cNvPr>
          <p:cNvSpPr txBox="1">
            <a:spLocks/>
          </p:cNvSpPr>
          <p:nvPr/>
        </p:nvSpPr>
        <p:spPr>
          <a:xfrm>
            <a:off x="1090044" y="6447018"/>
            <a:ext cx="855447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QNPSAPP. Based on your recent app visit, how likely are you to recommend &lt;insurer&gt; to a friend or colleague? Scale ranges from 0-10, with 0-6 classified as “detractors,” 7-8 as “passives,” and 9-10 as “promoters.” Base: All respondents who used their health company’s app from all three tracks (BCBSMA n=218, Anthem n=367, United n=418)</a:t>
            </a:r>
          </a:p>
        </p:txBody>
      </p:sp>
      <p:graphicFrame>
        <p:nvGraphicFramePr>
          <p:cNvPr id="7" name="Table 5">
            <a:extLst>
              <a:ext uri="{FF2B5EF4-FFF2-40B4-BE49-F238E27FC236}">
                <a16:creationId xmlns:a16="http://schemas.microsoft.com/office/drawing/2014/main" id="{79D77EAB-43D5-E688-E770-E2043241AE2E}"/>
              </a:ext>
            </a:extLst>
          </p:cNvPr>
          <p:cNvGraphicFramePr>
            <a:graphicFrameLocks noGrp="1"/>
          </p:cNvGraphicFramePr>
          <p:nvPr>
            <p:extLst>
              <p:ext uri="{D42A27DB-BD31-4B8C-83A1-F6EECF244321}">
                <p14:modId xmlns:p14="http://schemas.microsoft.com/office/powerpoint/2010/main" val="1872699780"/>
              </p:ext>
            </p:extLst>
          </p:nvPr>
        </p:nvGraphicFramePr>
        <p:xfrm>
          <a:off x="11064250" y="3185252"/>
          <a:ext cx="736221" cy="2508504"/>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NPS</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18</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endParaRPr lang="en-US" sz="20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29</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endParaRPr lang="en-US" sz="24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38</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5" name="TextBox 4">
            <a:extLst>
              <a:ext uri="{FF2B5EF4-FFF2-40B4-BE49-F238E27FC236}">
                <a16:creationId xmlns:a16="http://schemas.microsoft.com/office/drawing/2014/main" id="{484F74A4-C032-60EA-C122-725B55E5B39C}"/>
              </a:ext>
            </a:extLst>
          </p:cNvPr>
          <p:cNvSpPr txBox="1"/>
          <p:nvPr/>
        </p:nvSpPr>
        <p:spPr>
          <a:xfrm>
            <a:off x="1276349" y="602636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graphicFrame>
        <p:nvGraphicFramePr>
          <p:cNvPr id="9" name="Table 5">
            <a:extLst>
              <a:ext uri="{FF2B5EF4-FFF2-40B4-BE49-F238E27FC236}">
                <a16:creationId xmlns:a16="http://schemas.microsoft.com/office/drawing/2014/main" id="{3804855E-D9EE-A07A-E7A0-7A59144E5789}"/>
              </a:ext>
            </a:extLst>
          </p:cNvPr>
          <p:cNvGraphicFramePr>
            <a:graphicFrameLocks noGrp="1"/>
          </p:cNvGraphicFramePr>
          <p:nvPr>
            <p:extLst>
              <p:ext uri="{D42A27DB-BD31-4B8C-83A1-F6EECF244321}">
                <p14:modId xmlns:p14="http://schemas.microsoft.com/office/powerpoint/2010/main" val="2231678518"/>
              </p:ext>
            </p:extLst>
          </p:nvPr>
        </p:nvGraphicFramePr>
        <p:xfrm>
          <a:off x="2797372" y="2651985"/>
          <a:ext cx="6814957" cy="370840"/>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NET PROMOTER SCORE FOR INSURER’S APP</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2" name="TextBox 11">
            <a:extLst>
              <a:ext uri="{FF2B5EF4-FFF2-40B4-BE49-F238E27FC236}">
                <a16:creationId xmlns:a16="http://schemas.microsoft.com/office/drawing/2014/main" id="{4476DBBC-5F9D-95AF-ACB1-112BF95854D3}"/>
              </a:ext>
            </a:extLst>
          </p:cNvPr>
          <p:cNvSpPr txBox="1"/>
          <p:nvPr/>
        </p:nvSpPr>
        <p:spPr>
          <a:xfrm>
            <a:off x="9223849" y="3731830"/>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3" name="TextBox 12">
            <a:extLst>
              <a:ext uri="{FF2B5EF4-FFF2-40B4-BE49-F238E27FC236}">
                <a16:creationId xmlns:a16="http://schemas.microsoft.com/office/drawing/2014/main" id="{ACB61203-8308-C657-42E2-83940292BAD4}"/>
              </a:ext>
            </a:extLst>
          </p:cNvPr>
          <p:cNvSpPr txBox="1"/>
          <p:nvPr/>
        </p:nvSpPr>
        <p:spPr>
          <a:xfrm>
            <a:off x="2968151" y="3731830"/>
            <a:ext cx="508474"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a:p>
            <a:pPr defTabSz="1828800">
              <a:spcBef>
                <a:spcPts val="0"/>
              </a:spcBef>
            </a:pP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1B89C164-ACEB-4A75-D6A7-7FAC347C57A9}"/>
              </a:ext>
            </a:extLst>
          </p:cNvPr>
          <p:cNvSpPr txBox="1"/>
          <p:nvPr/>
        </p:nvSpPr>
        <p:spPr>
          <a:xfrm>
            <a:off x="5171044" y="4578692"/>
            <a:ext cx="39246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88574A45-A7C0-D01A-1286-2D48D6C87B14}"/>
              </a:ext>
            </a:extLst>
          </p:cNvPr>
          <p:cNvSpPr txBox="1"/>
          <p:nvPr/>
        </p:nvSpPr>
        <p:spPr>
          <a:xfrm>
            <a:off x="9110472" y="4584249"/>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8" name="Text Placeholder 3">
            <a:extLst>
              <a:ext uri="{FF2B5EF4-FFF2-40B4-BE49-F238E27FC236}">
                <a16:creationId xmlns:a16="http://schemas.microsoft.com/office/drawing/2014/main" id="{6035EA04-3B9E-52A7-3AC5-BEA214529F8E}"/>
              </a:ext>
            </a:extLst>
          </p:cNvPr>
          <p:cNvSpPr txBox="1">
            <a:spLocks/>
          </p:cNvSpPr>
          <p:nvPr/>
        </p:nvSpPr>
        <p:spPr>
          <a:xfrm>
            <a:off x="1018116" y="961957"/>
            <a:ext cx="7640109"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United’s app stands out with significantly more promoters than the others </a:t>
            </a:r>
          </a:p>
        </p:txBody>
      </p:sp>
      <p:sp>
        <p:nvSpPr>
          <p:cNvPr id="19" name="Rectangle 18">
            <a:extLst>
              <a:ext uri="{FF2B5EF4-FFF2-40B4-BE49-F238E27FC236}">
                <a16:creationId xmlns:a16="http://schemas.microsoft.com/office/drawing/2014/main" id="{EA53F368-C9D1-389B-F8EB-DBAA5C575F64}"/>
              </a:ext>
            </a:extLst>
          </p:cNvPr>
          <p:cNvSpPr/>
          <p:nvPr/>
        </p:nvSpPr>
        <p:spPr>
          <a:xfrm>
            <a:off x="9175898" y="-5473"/>
            <a:ext cx="2836048" cy="221128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BCBSMA’s NPS score based on the app experience trails the national leader, United, by 20 points. BCBSMA’s app has a similar percentage of promoters as Anthem’s app, but more detractors.</a:t>
            </a:r>
          </a:p>
        </p:txBody>
      </p:sp>
    </p:spTree>
    <p:extLst>
      <p:ext uri="{BB962C8B-B14F-4D97-AF65-F5344CB8AC3E}">
        <p14:creationId xmlns:p14="http://schemas.microsoft.com/office/powerpoint/2010/main" val="738284322"/>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08</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3115865"/>
            <a:ext cx="10164234" cy="1605761"/>
          </a:xfrm>
        </p:spPr>
        <p:txBody>
          <a:bodyPr wrap="square">
            <a:spAutoFit/>
          </a:bodyPr>
          <a:lstStyle/>
          <a:p>
            <a:r>
              <a:rPr lang="en-US" sz="12000" dirty="0"/>
              <a:t>Next steps</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72</a:t>
            </a:fld>
            <a:endParaRPr lang="en-US" dirty="0"/>
          </a:p>
        </p:txBody>
      </p:sp>
    </p:spTree>
    <p:extLst>
      <p:ext uri="{BB962C8B-B14F-4D97-AF65-F5344CB8AC3E}">
        <p14:creationId xmlns:p14="http://schemas.microsoft.com/office/powerpoint/2010/main" val="233110657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0A79E46A-2EDA-40EA-EDE1-C813B43C3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963" y="1047082"/>
            <a:ext cx="4558786" cy="3850137"/>
          </a:xfrm>
          <a:prstGeom prst="rect">
            <a:avLst/>
          </a:prstGeom>
        </p:spPr>
      </p:pic>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272727"/>
                </a:solidFill>
                <a:effectLst/>
                <a:uLnTx/>
                <a:uFillTx/>
                <a:latin typeface="Haas Grot Disp 55 Roman" panose="020D0504030502050203" pitchFamily="34" charset="77"/>
                <a:cs typeface="Arial" panose="020B0604020202020204" pitchFamily="34" charset="0"/>
                <a:sym typeface="Haas Grot Text 55 Roman"/>
              </a:rPr>
              <a:pPr marL="0" marR="0" lvl="0" indent="0" algn="l" defTabSz="914400" rtl="0" eaLnBrk="1" fontAlgn="auto" latinLnBrk="0" hangingPunct="0">
                <a:lnSpc>
                  <a:spcPct val="100000"/>
                </a:lnSpc>
                <a:spcBef>
                  <a:spcPts val="0"/>
                </a:spcBef>
                <a:spcAft>
                  <a:spcPts val="0"/>
                </a:spcAft>
                <a:buClrTx/>
                <a:buSzTx/>
                <a:buFontTx/>
                <a:buNone/>
                <a:tabLst/>
                <a:defRPr/>
              </a:pPr>
              <a:t>73</a:t>
            </a:fld>
            <a:endParaRPr kumimoji="0" lang="en-US" sz="800" b="0" i="0" u="none" strike="noStrike" kern="0" cap="none" spc="0" normalizeH="0" baseline="0" noProof="0" dirty="0">
              <a:ln>
                <a:noFill/>
              </a:ln>
              <a:solidFill>
                <a:srgbClr val="272727"/>
              </a:solidFill>
              <a:effectLst/>
              <a:uLnTx/>
              <a:uFillTx/>
              <a:latin typeface="Haas Grot Disp 55 Roman" panose="020D0504030502050203" pitchFamily="34" charset="77"/>
              <a:cs typeface="Arial" panose="020B0604020202020204" pitchFamily="34" charset="0"/>
              <a:sym typeface="Haas Grot Text 55 Roman"/>
            </a:endParaRPr>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4819975" cy="338554"/>
          </a:xfrm>
        </p:spPr>
        <p:txBody>
          <a:bodyPr/>
          <a:lstStyle/>
          <a:p>
            <a:r>
              <a:rPr lang="en-US" dirty="0"/>
              <a:t>Next steps</a:t>
            </a:r>
          </a:p>
        </p:txBody>
      </p:sp>
      <p:sp>
        <p:nvSpPr>
          <p:cNvPr id="19" name="TextBox 18">
            <a:extLst>
              <a:ext uri="{FF2B5EF4-FFF2-40B4-BE49-F238E27FC236}">
                <a16:creationId xmlns:a16="http://schemas.microsoft.com/office/drawing/2014/main" id="{DDAB3389-1A22-3B1D-1D1D-105EEB42D42B}"/>
              </a:ext>
            </a:extLst>
          </p:cNvPr>
          <p:cNvSpPr txBox="1"/>
          <p:nvPr/>
        </p:nvSpPr>
        <p:spPr>
          <a:xfrm>
            <a:off x="1018116" y="2292604"/>
            <a:ext cx="4819976" cy="25391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1800"/>
              </a:spcBef>
              <a:spcAft>
                <a:spcPts val="0"/>
              </a:spcAft>
              <a:buClrTx/>
              <a:buSzTx/>
              <a:buFontTx/>
              <a:buNone/>
              <a:tabLst/>
              <a:defRPr/>
            </a:pPr>
            <a:r>
              <a:rPr lang="en-US" dirty="0">
                <a:solidFill>
                  <a:srgbClr val="272727"/>
                </a:solidFill>
                <a:latin typeface="Haas Grot Disp 55 Roman" panose="020D0504030502050203" pitchFamily="34" charset="77"/>
              </a:rPr>
              <a:t>Blink will take data gathered from both quantitative and qualitative member research to develop a CSO dashboard. This is a</a:t>
            </a:r>
            <a:r>
              <a:rPr lang="en-US" sz="1600" kern="0" dirty="0">
                <a:solidFill>
                  <a:srgbClr val="272727"/>
                </a:solidFill>
                <a:latin typeface="Haas Grot Disp 55 Roman" panose="020D0504030502050203" pitchFamily="34" charset="77"/>
                <a:sym typeface="Haas Grot Text 55 Roman"/>
              </a:rPr>
              <a:t> tool designed to align the organization around  member needs for each journey, as well as corresponding performance metrics, associated pain points, and contextual details of each CSO. </a:t>
            </a:r>
            <a:endParaRPr lang="en-US" dirty="0">
              <a:solidFill>
                <a:srgbClr val="272727"/>
              </a:solidFill>
              <a:latin typeface="Haas Grot Disp 55 Roman" panose="020D0504030502050203" pitchFamily="34" charset="77"/>
            </a:endParaRPr>
          </a:p>
          <a:p>
            <a:pPr marL="0" marR="0" lvl="0" indent="0" algn="l" defTabSz="914400" rtl="0" eaLnBrk="1" fontAlgn="auto" latinLnBrk="0" hangingPunct="0">
              <a:lnSpc>
                <a:spcPct val="100000"/>
              </a:lnSpc>
              <a:spcBef>
                <a:spcPts val="1800"/>
              </a:spcBef>
              <a:spcAft>
                <a:spcPts val="0"/>
              </a:spcAft>
              <a:buClrTx/>
              <a:buSzTx/>
              <a:buFontTx/>
              <a:buNone/>
              <a:tabLst/>
              <a:defRPr/>
            </a:pPr>
            <a:r>
              <a:rPr lang="en-US" dirty="0">
                <a:solidFill>
                  <a:srgbClr val="272727"/>
                </a:solidFill>
                <a:latin typeface="Haas Grot Disp 55 Roman" panose="020D0504030502050203" pitchFamily="34" charset="77"/>
              </a:rPr>
              <a:t>This grounds teams in a customer-centered approach to designing new features. </a:t>
            </a:r>
            <a:endParaRPr kumimoji="0" lang="en-US" sz="1600" u="none" strike="noStrike" kern="0" cap="none" spc="0" normalizeH="0" baseline="0" noProof="0" dirty="0">
              <a:ln>
                <a:noFill/>
              </a:ln>
              <a:solidFill>
                <a:srgbClr val="272727"/>
              </a:solidFill>
              <a:effectLst/>
              <a:uLnTx/>
              <a:uFillTx/>
              <a:latin typeface="Haas Grot Disp 55 Roman" panose="020D0504030502050203" pitchFamily="34" charset="77"/>
              <a:sym typeface="Haas Grot Text 55 Roman"/>
            </a:endParaRPr>
          </a:p>
        </p:txBody>
      </p:sp>
      <p:sp>
        <p:nvSpPr>
          <p:cNvPr id="5" name="Text Placeholder 3">
            <a:extLst>
              <a:ext uri="{FF2B5EF4-FFF2-40B4-BE49-F238E27FC236}">
                <a16:creationId xmlns:a16="http://schemas.microsoft.com/office/drawing/2014/main" id="{B14AEE68-4669-01DD-CC66-338311530B3A}"/>
              </a:ext>
            </a:extLst>
          </p:cNvPr>
          <p:cNvSpPr txBox="1">
            <a:spLocks/>
          </p:cNvSpPr>
          <p:nvPr/>
        </p:nvSpPr>
        <p:spPr>
          <a:xfrm>
            <a:off x="1018117" y="961957"/>
            <a:ext cx="5219846"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Develop a dashboard of CSO performance</a:t>
            </a:r>
          </a:p>
        </p:txBody>
      </p:sp>
      <p:pic>
        <p:nvPicPr>
          <p:cNvPr id="17" name="Picture 16" descr="A screenshot of a computer&#10;&#10;Description automatically generated">
            <a:extLst>
              <a:ext uri="{FF2B5EF4-FFF2-40B4-BE49-F238E27FC236}">
                <a16:creationId xmlns:a16="http://schemas.microsoft.com/office/drawing/2014/main" id="{44B9D6BA-0DB3-D00B-E8C0-07D5E970C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2482" y="2428397"/>
            <a:ext cx="4420841" cy="3673119"/>
          </a:xfrm>
          <a:prstGeom prst="rect">
            <a:avLst/>
          </a:prstGeom>
        </p:spPr>
      </p:pic>
    </p:spTree>
    <p:extLst>
      <p:ext uri="{BB962C8B-B14F-4D97-AF65-F5344CB8AC3E}">
        <p14:creationId xmlns:p14="http://schemas.microsoft.com/office/powerpoint/2010/main" val="794996123"/>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272727"/>
                </a:solidFill>
                <a:effectLst/>
                <a:uLnTx/>
                <a:uFillTx/>
                <a:latin typeface="Haas Grot Disp 55 Roman" panose="020D0504030502050203" pitchFamily="34" charset="77"/>
                <a:cs typeface="Arial" panose="020B0604020202020204" pitchFamily="34" charset="0"/>
                <a:sym typeface="Haas Grot Text 55 Roman"/>
              </a:rPr>
              <a:pPr marL="0" marR="0" lvl="0" indent="0" algn="l" defTabSz="914400" rtl="0" eaLnBrk="1" fontAlgn="auto" latinLnBrk="0" hangingPunct="0">
                <a:lnSpc>
                  <a:spcPct val="100000"/>
                </a:lnSpc>
                <a:spcBef>
                  <a:spcPts val="0"/>
                </a:spcBef>
                <a:spcAft>
                  <a:spcPts val="0"/>
                </a:spcAft>
                <a:buClrTx/>
                <a:buSzTx/>
                <a:buFontTx/>
                <a:buNone/>
                <a:tabLst/>
                <a:defRPr/>
              </a:pPr>
              <a:t>74</a:t>
            </a:fld>
            <a:endParaRPr kumimoji="0" lang="en-US" sz="800" b="0" i="0" u="none" strike="noStrike" kern="0" cap="none" spc="0" normalizeH="0" baseline="0" noProof="0" dirty="0">
              <a:ln>
                <a:noFill/>
              </a:ln>
              <a:solidFill>
                <a:srgbClr val="272727"/>
              </a:solidFill>
              <a:effectLst/>
              <a:uLnTx/>
              <a:uFillTx/>
              <a:latin typeface="Haas Grot Disp 55 Roman" panose="020D0504030502050203" pitchFamily="34" charset="77"/>
              <a:cs typeface="Arial" panose="020B0604020202020204" pitchFamily="34" charset="0"/>
              <a:sym typeface="Haas Grot Text 55 Roman"/>
            </a:endParaRPr>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4819975" cy="338554"/>
          </a:xfrm>
        </p:spPr>
        <p:txBody>
          <a:bodyPr/>
          <a:lstStyle/>
          <a:p>
            <a:r>
              <a:rPr lang="en-US" dirty="0"/>
              <a:t>Next steps</a:t>
            </a:r>
          </a:p>
        </p:txBody>
      </p:sp>
      <p:sp>
        <p:nvSpPr>
          <p:cNvPr id="5" name="Text Placeholder 3">
            <a:extLst>
              <a:ext uri="{FF2B5EF4-FFF2-40B4-BE49-F238E27FC236}">
                <a16:creationId xmlns:a16="http://schemas.microsoft.com/office/drawing/2014/main" id="{B14AEE68-4669-01DD-CC66-338311530B3A}"/>
              </a:ext>
            </a:extLst>
          </p:cNvPr>
          <p:cNvSpPr txBox="1">
            <a:spLocks/>
          </p:cNvSpPr>
          <p:nvPr/>
        </p:nvSpPr>
        <p:spPr>
          <a:xfrm>
            <a:off x="1018116" y="961957"/>
            <a:ext cx="7640109"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Continue collecting data after the </a:t>
            </a:r>
            <a:r>
              <a:rPr lang="en-US" dirty="0" err="1"/>
              <a:t>MyBlue</a:t>
            </a:r>
            <a:r>
              <a:rPr lang="en-US" dirty="0"/>
              <a:t> app launch</a:t>
            </a:r>
          </a:p>
        </p:txBody>
      </p:sp>
      <p:sp>
        <p:nvSpPr>
          <p:cNvPr id="7" name="Text Placeholder 6">
            <a:extLst>
              <a:ext uri="{FF2B5EF4-FFF2-40B4-BE49-F238E27FC236}">
                <a16:creationId xmlns:a16="http://schemas.microsoft.com/office/drawing/2014/main" id="{1C4458C7-C847-84E8-AE5A-671662B3024B}"/>
              </a:ext>
            </a:extLst>
          </p:cNvPr>
          <p:cNvSpPr>
            <a:spLocks noGrp="1"/>
          </p:cNvSpPr>
          <p:nvPr>
            <p:ph type="body" sz="quarter" idx="44"/>
          </p:nvPr>
        </p:nvSpPr>
        <p:spPr/>
        <p:txBody>
          <a:bodyPr/>
          <a:lstStyle/>
          <a:p>
            <a:r>
              <a:rPr lang="en-US" dirty="0"/>
              <a:t> </a:t>
            </a:r>
          </a:p>
        </p:txBody>
      </p:sp>
      <p:sp>
        <p:nvSpPr>
          <p:cNvPr id="4" name="Text Placeholder 4">
            <a:extLst>
              <a:ext uri="{FF2B5EF4-FFF2-40B4-BE49-F238E27FC236}">
                <a16:creationId xmlns:a16="http://schemas.microsoft.com/office/drawing/2014/main" id="{CFF6D96C-544B-04C9-A133-EBB2CC56FCBD}"/>
              </a:ext>
            </a:extLst>
          </p:cNvPr>
          <p:cNvSpPr txBox="1">
            <a:spLocks/>
          </p:cNvSpPr>
          <p:nvPr/>
        </p:nvSpPr>
        <p:spPr>
          <a:xfrm>
            <a:off x="1018116" y="2445602"/>
            <a:ext cx="3216450" cy="4426853"/>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01</a:t>
            </a:r>
          </a:p>
          <a:p>
            <a:pPr hangingPunct="1"/>
            <a:r>
              <a:rPr lang="en-US" b="0" dirty="0">
                <a:sym typeface="Haas Grot Disp 75 Bold"/>
              </a:rPr>
              <a:t>Adjust journey-based feedback mechanism </a:t>
            </a:r>
          </a:p>
          <a:p>
            <a:pPr hangingPunct="1"/>
            <a:endParaRPr lang="en-US" sz="1600" b="0" dirty="0">
              <a:latin typeface="Haas Grot Disp 55 Roman" panose="020D0504030502050203" pitchFamily="34" charset="0"/>
              <a:ea typeface="+mn-ea"/>
              <a:cs typeface="+mn-cs"/>
              <a:sym typeface="Haas Grot Disp 75 Bold"/>
            </a:endParaRPr>
          </a:p>
          <a:p>
            <a:pPr hangingPunct="1">
              <a:spcBef>
                <a:spcPts val="200"/>
              </a:spcBef>
            </a:pPr>
            <a:r>
              <a:rPr lang="en-US" sz="1400" b="0" dirty="0">
                <a:latin typeface="Haas Grot Disp 55 Roman" panose="020D0504030502050203" pitchFamily="34" charset="0"/>
                <a:ea typeface="+mn-ea"/>
                <a:cs typeface="+mn-cs"/>
                <a:sym typeface="Haas Grot Disp 75 Bold"/>
              </a:rPr>
              <a:t>Integrate questions into the Medallia feedback survey to continuously assess key pain points:</a:t>
            </a:r>
          </a:p>
          <a:p>
            <a:pPr marL="285750" indent="-285750" hangingPunct="1">
              <a:spcBef>
                <a:spcPts val="200"/>
              </a:spcBef>
              <a:buFont typeface="Arial" panose="020B0604020202020204" pitchFamily="34" charset="0"/>
              <a:buChar char="•"/>
            </a:pPr>
            <a:endParaRPr lang="en-US" sz="1400" b="0" dirty="0">
              <a:latin typeface="Haas Grot Disp 55 Roman" panose="020D0504030502050203" pitchFamily="34" charset="0"/>
              <a:ea typeface="+mn-ea"/>
              <a:cs typeface="+mn-cs"/>
              <a:sym typeface="Haas Grot Disp 75 Bold"/>
            </a:endParaRP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Understanding the content/information presented clearly</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Ability to find the information members were seeking quickly</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Confidence in decision-making based on the information presented</a:t>
            </a:r>
          </a:p>
          <a:p>
            <a:pPr marL="285750" indent="-285750" hangingPunct="1">
              <a:spcBef>
                <a:spcPts val="200"/>
              </a:spcBef>
              <a:buFont typeface="Arial" panose="020B0604020202020204" pitchFamily="34" charset="0"/>
              <a:buChar char="•"/>
            </a:pPr>
            <a:endParaRPr lang="en-US" sz="1400" b="0" dirty="0">
              <a:latin typeface="Haas Grot Disp 55 Roman" panose="020D0504030502050203" pitchFamily="34" charset="0"/>
              <a:ea typeface="+mn-ea"/>
              <a:cs typeface="+mn-cs"/>
              <a:sym typeface="Haas Grot Disp 75 Bold"/>
            </a:endParaRPr>
          </a:p>
          <a:p>
            <a:pPr marL="285750" indent="-285750" hangingPunct="1">
              <a:spcBef>
                <a:spcPts val="200"/>
              </a:spcBef>
              <a:buFont typeface="Arial" panose="020B0604020202020204" pitchFamily="34" charset="0"/>
              <a:buChar char="•"/>
            </a:pPr>
            <a:endParaRPr lang="en-US" sz="1400" b="0" dirty="0">
              <a:latin typeface="Haas Grot Disp 55 Roman" panose="020D0504030502050203" pitchFamily="34" charset="0"/>
              <a:ea typeface="+mn-ea"/>
              <a:cs typeface="+mn-cs"/>
              <a:sym typeface="Haas Grot Disp 75 Bold"/>
            </a:endParaRPr>
          </a:p>
        </p:txBody>
      </p:sp>
      <p:sp>
        <p:nvSpPr>
          <p:cNvPr id="6" name="Text Placeholder 4">
            <a:extLst>
              <a:ext uri="{FF2B5EF4-FFF2-40B4-BE49-F238E27FC236}">
                <a16:creationId xmlns:a16="http://schemas.microsoft.com/office/drawing/2014/main" id="{AE4DB1CF-5EDE-4FB6-3D6F-1B23E20C3436}"/>
              </a:ext>
            </a:extLst>
          </p:cNvPr>
          <p:cNvSpPr txBox="1">
            <a:spLocks/>
          </p:cNvSpPr>
          <p:nvPr/>
        </p:nvSpPr>
        <p:spPr>
          <a:xfrm>
            <a:off x="4740986" y="2445599"/>
            <a:ext cx="3216450" cy="2929007"/>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02</a:t>
            </a:r>
          </a:p>
          <a:p>
            <a:pPr hangingPunct="1"/>
            <a:r>
              <a:rPr lang="en-US" b="0" dirty="0">
                <a:sym typeface="Haas Grot Disp 75 Bold"/>
              </a:rPr>
              <a:t>Benchmark annually</a:t>
            </a:r>
          </a:p>
          <a:p>
            <a:pPr hangingPunct="1"/>
            <a:endParaRPr lang="en-US" sz="1600" b="0" dirty="0">
              <a:latin typeface="Haas Grot Disp 55 Roman" panose="020D0504030502050203" pitchFamily="34" charset="0"/>
              <a:ea typeface="+mn-ea"/>
              <a:cs typeface="+mn-cs"/>
              <a:sym typeface="Haas Grot Disp 75 Bold"/>
            </a:endParaRPr>
          </a:p>
          <a:p>
            <a:pPr hangingPunct="1">
              <a:spcBef>
                <a:spcPts val="200"/>
              </a:spcBef>
            </a:pPr>
            <a:r>
              <a:rPr lang="en-US" sz="1400" b="0" dirty="0">
                <a:latin typeface="Haas Grot Disp 55 Roman" panose="020D0504030502050203" pitchFamily="34" charset="0"/>
                <a:ea typeface="+mn-ea"/>
                <a:cs typeface="+mn-cs"/>
                <a:sym typeface="Haas Grot Disp 75 Bold"/>
              </a:rPr>
              <a:t>Conduct an annual survey to measure changes in member satisfaction with CSOs for each journey over time.</a:t>
            </a:r>
          </a:p>
          <a:p>
            <a:pPr hangingPunct="1">
              <a:spcBef>
                <a:spcPts val="200"/>
              </a:spcBef>
            </a:pPr>
            <a:endParaRPr lang="en-US" sz="1400" b="0" dirty="0">
              <a:latin typeface="Haas Grot Disp 55 Roman" panose="020D0504030502050203" pitchFamily="34" charset="0"/>
              <a:ea typeface="+mn-ea"/>
              <a:cs typeface="+mn-cs"/>
              <a:sym typeface="Haas Grot Disp 75 Bold"/>
            </a:endParaRPr>
          </a:p>
          <a:p>
            <a:pPr hangingPunct="1">
              <a:spcBef>
                <a:spcPts val="200"/>
              </a:spcBef>
            </a:pPr>
            <a:r>
              <a:rPr lang="en-US" sz="1400" b="0" i="1" dirty="0">
                <a:latin typeface="Haas Grot Disp 55 Roman" panose="020D0504030502050203" pitchFamily="34" charset="0"/>
                <a:ea typeface="+mn-ea"/>
                <a:cs typeface="+mn-cs"/>
                <a:sym typeface="Haas Grot Disp 75 Bold"/>
              </a:rPr>
              <a:t>Repeat the full </a:t>
            </a:r>
            <a:r>
              <a:rPr lang="en-US" sz="1400" b="0" i="1" dirty="0" err="1">
                <a:latin typeface="Haas Grot Disp 55 Roman" panose="020D0504030502050203" pitchFamily="34" charset="0"/>
                <a:ea typeface="+mn-ea"/>
                <a:cs typeface="+mn-cs"/>
                <a:sym typeface="Haas Grot Disp 75 Bold"/>
              </a:rPr>
              <a:t>MaxDiff</a:t>
            </a:r>
            <a:r>
              <a:rPr lang="en-US" sz="1400" b="0" i="1" dirty="0">
                <a:latin typeface="Haas Grot Disp 55 Roman" panose="020D0504030502050203" pitchFamily="34" charset="0"/>
                <a:ea typeface="+mn-ea"/>
                <a:cs typeface="+mn-cs"/>
                <a:sym typeface="Haas Grot Disp 75 Bold"/>
              </a:rPr>
              <a:t> survey every 3-5 years to identify shifts in CSO importance. </a:t>
            </a:r>
          </a:p>
          <a:p>
            <a:pPr hangingPunct="1">
              <a:spcBef>
                <a:spcPts val="200"/>
              </a:spcBef>
            </a:pPr>
            <a:endParaRPr lang="en-US" sz="1400" b="0" dirty="0">
              <a:latin typeface="Haas Grot Disp 55 Roman" panose="020D0504030502050203" pitchFamily="34" charset="0"/>
              <a:ea typeface="+mn-ea"/>
              <a:cs typeface="+mn-cs"/>
              <a:sym typeface="Haas Grot Disp 75 Bold"/>
            </a:endParaRPr>
          </a:p>
          <a:p>
            <a:pPr hangingPunct="1">
              <a:spcBef>
                <a:spcPts val="200"/>
              </a:spcBef>
            </a:pPr>
            <a:endParaRPr lang="en-US" sz="1400" b="0" dirty="0">
              <a:latin typeface="Haas Grot Disp 55 Roman" panose="020D0504030502050203" pitchFamily="34" charset="0"/>
              <a:ea typeface="+mn-ea"/>
              <a:cs typeface="+mn-cs"/>
              <a:sym typeface="Haas Grot Disp 75 Bold"/>
            </a:endParaRPr>
          </a:p>
        </p:txBody>
      </p:sp>
      <p:sp>
        <p:nvSpPr>
          <p:cNvPr id="8" name="Text Placeholder 4">
            <a:extLst>
              <a:ext uri="{FF2B5EF4-FFF2-40B4-BE49-F238E27FC236}">
                <a16:creationId xmlns:a16="http://schemas.microsoft.com/office/drawing/2014/main" id="{892D659C-A3E4-5FED-0706-0003989E409F}"/>
              </a:ext>
            </a:extLst>
          </p:cNvPr>
          <p:cNvSpPr txBox="1">
            <a:spLocks/>
          </p:cNvSpPr>
          <p:nvPr/>
        </p:nvSpPr>
        <p:spPr>
          <a:xfrm>
            <a:off x="8463856" y="2466121"/>
            <a:ext cx="3216450" cy="2333972"/>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03</a:t>
            </a:r>
          </a:p>
          <a:p>
            <a:pPr hangingPunct="1"/>
            <a:r>
              <a:rPr lang="en-US" b="0" dirty="0">
                <a:sym typeface="Haas Grot Disp 75 Bold"/>
              </a:rPr>
              <a:t>Evaluate designs often </a:t>
            </a:r>
          </a:p>
          <a:p>
            <a:pPr hangingPunct="1"/>
            <a:endParaRPr lang="en-US" sz="1600" b="0" dirty="0">
              <a:latin typeface="Haas Grot Disp 55 Roman" panose="020D0504030502050203" pitchFamily="34" charset="0"/>
              <a:ea typeface="+mn-ea"/>
              <a:cs typeface="+mn-cs"/>
              <a:sym typeface="Haas Grot Disp 75 Bold"/>
            </a:endParaRPr>
          </a:p>
          <a:p>
            <a:pPr hangingPunct="1">
              <a:spcBef>
                <a:spcPts val="200"/>
              </a:spcBef>
            </a:pPr>
            <a:r>
              <a:rPr lang="en-US" sz="1400" b="0" dirty="0">
                <a:latin typeface="Haas Grot Disp 55 Roman" panose="020D0504030502050203" pitchFamily="34" charset="0"/>
                <a:ea typeface="+mn-ea"/>
                <a:cs typeface="+mn-cs"/>
                <a:sym typeface="Haas Grot Disp 75 Bold"/>
              </a:rPr>
              <a:t>Identify how well proposed feature ideas, product changes,  and concepts meet members’ needs early in the design process with actual members. </a:t>
            </a:r>
          </a:p>
        </p:txBody>
      </p:sp>
    </p:spTree>
    <p:extLst>
      <p:ext uri="{BB962C8B-B14F-4D97-AF65-F5344CB8AC3E}">
        <p14:creationId xmlns:p14="http://schemas.microsoft.com/office/powerpoint/2010/main" val="1463688602"/>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4494289"/>
            <a:ext cx="10164234" cy="1605761"/>
          </a:xfrm>
        </p:spPr>
        <p:txBody>
          <a:bodyPr wrap="square">
            <a:spAutoFit/>
          </a:bodyPr>
          <a:lstStyle/>
          <a:p>
            <a:r>
              <a:rPr lang="en-US" sz="12000" dirty="0"/>
              <a:t>Thank You!</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92974" cy="123111"/>
          </a:xfrm>
        </p:spPr>
        <p:txBody>
          <a:bodyPr/>
          <a:lstStyle/>
          <a:p>
            <a:fld id="{86CB4B4D-7CA3-9044-876B-883B54F8677D}" type="slidenum">
              <a:rPr lang="en-US" smtClean="0"/>
              <a:pPr/>
              <a:t>75</a:t>
            </a:fld>
            <a:endParaRPr lang="en-US" dirty="0"/>
          </a:p>
        </p:txBody>
      </p:sp>
      <p:pic>
        <p:nvPicPr>
          <p:cNvPr id="7" name="Picture 6">
            <a:extLst>
              <a:ext uri="{FF2B5EF4-FFF2-40B4-BE49-F238E27FC236}">
                <a16:creationId xmlns:a16="http://schemas.microsoft.com/office/drawing/2014/main" id="{F4E66BA0-9D89-324D-98B1-6E4169E69C9A}"/>
              </a:ext>
            </a:extLst>
          </p:cNvPr>
          <p:cNvPicPr>
            <a:picLocks noChangeAspect="1"/>
          </p:cNvPicPr>
          <p:nvPr/>
        </p:nvPicPr>
        <p:blipFill>
          <a:blip r:embed="rId2"/>
          <a:stretch>
            <a:fillRect/>
          </a:stretch>
        </p:blipFill>
        <p:spPr>
          <a:xfrm>
            <a:off x="1018117" y="433347"/>
            <a:ext cx="1147568" cy="616755"/>
          </a:xfrm>
          <a:prstGeom prst="rect">
            <a:avLst/>
          </a:prstGeom>
        </p:spPr>
      </p:pic>
      <p:pic>
        <p:nvPicPr>
          <p:cNvPr id="8" name="Picture 7">
            <a:extLst>
              <a:ext uri="{FF2B5EF4-FFF2-40B4-BE49-F238E27FC236}">
                <a16:creationId xmlns:a16="http://schemas.microsoft.com/office/drawing/2014/main" id="{52ED6487-ADD6-9643-8E92-0D077567689D}"/>
              </a:ext>
            </a:extLst>
          </p:cNvPr>
          <p:cNvPicPr>
            <a:picLocks noChangeAspect="1"/>
          </p:cNvPicPr>
          <p:nvPr/>
        </p:nvPicPr>
        <p:blipFill>
          <a:blip r:embed="rId3"/>
          <a:stretch>
            <a:fillRect/>
          </a:stretch>
        </p:blipFill>
        <p:spPr>
          <a:xfrm>
            <a:off x="2380498" y="496223"/>
            <a:ext cx="1041400" cy="469900"/>
          </a:xfrm>
          <a:prstGeom prst="rect">
            <a:avLst/>
          </a:prstGeom>
        </p:spPr>
      </p:pic>
    </p:spTree>
    <p:extLst>
      <p:ext uri="{BB962C8B-B14F-4D97-AF65-F5344CB8AC3E}">
        <p14:creationId xmlns:p14="http://schemas.microsoft.com/office/powerpoint/2010/main" val="3224726094"/>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09</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3115865"/>
            <a:ext cx="10164234" cy="1605761"/>
          </a:xfrm>
        </p:spPr>
        <p:txBody>
          <a:bodyPr wrap="square">
            <a:spAutoFit/>
          </a:bodyPr>
          <a:lstStyle/>
          <a:p>
            <a:r>
              <a:rPr lang="en-US" sz="12000" dirty="0"/>
              <a:t>Appendix</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76</a:t>
            </a:fld>
            <a:endParaRPr lang="en-US" dirty="0"/>
          </a:p>
        </p:txBody>
      </p:sp>
    </p:spTree>
    <p:extLst>
      <p:ext uri="{BB962C8B-B14F-4D97-AF65-F5344CB8AC3E}">
        <p14:creationId xmlns:p14="http://schemas.microsoft.com/office/powerpoint/2010/main" val="104918299"/>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77</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Appendix:</a:t>
            </a:r>
          </a:p>
          <a:p>
            <a:r>
              <a:rPr lang="en-US" dirty="0"/>
              <a:t>Demographic Distributions</a:t>
            </a:r>
          </a:p>
        </p:txBody>
      </p:sp>
    </p:spTree>
    <p:extLst>
      <p:ext uri="{BB962C8B-B14F-4D97-AF65-F5344CB8AC3E}">
        <p14:creationId xmlns:p14="http://schemas.microsoft.com/office/powerpoint/2010/main" val="130246290"/>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78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Demographic Distributions</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5" y="965300"/>
            <a:ext cx="10735735" cy="584775"/>
          </a:xfrm>
        </p:spPr>
        <p:txBody>
          <a:bodyPr/>
          <a:lstStyle/>
          <a:p>
            <a:r>
              <a:rPr lang="en-US" dirty="0"/>
              <a:t>Showing age, gender, race, and income</a:t>
            </a:r>
          </a:p>
        </p:txBody>
      </p:sp>
      <p:graphicFrame>
        <p:nvGraphicFramePr>
          <p:cNvPr id="30" name="Table 29">
            <a:extLst>
              <a:ext uri="{FF2B5EF4-FFF2-40B4-BE49-F238E27FC236}">
                <a16:creationId xmlns:a16="http://schemas.microsoft.com/office/drawing/2014/main" id="{C04F7166-084A-DC6D-E6CC-2CEB5F0955E4}"/>
              </a:ext>
            </a:extLst>
          </p:cNvPr>
          <p:cNvGraphicFramePr>
            <a:graphicFrameLocks noGrp="1"/>
          </p:cNvGraphicFramePr>
          <p:nvPr/>
        </p:nvGraphicFramePr>
        <p:xfrm>
          <a:off x="1817794" y="1737492"/>
          <a:ext cx="8556411" cy="4352476"/>
        </p:xfrm>
        <a:graphic>
          <a:graphicData uri="http://schemas.openxmlformats.org/drawingml/2006/table">
            <a:tbl>
              <a:tblPr/>
              <a:tblGrid>
                <a:gridCol w="1411115">
                  <a:extLst>
                    <a:ext uri="{9D8B030D-6E8A-4147-A177-3AD203B41FA5}">
                      <a16:colId xmlns:a16="http://schemas.microsoft.com/office/drawing/2014/main" val="291488632"/>
                    </a:ext>
                  </a:extLst>
                </a:gridCol>
                <a:gridCol w="446581">
                  <a:extLst>
                    <a:ext uri="{9D8B030D-6E8A-4147-A177-3AD203B41FA5}">
                      <a16:colId xmlns:a16="http://schemas.microsoft.com/office/drawing/2014/main" val="2339731848"/>
                    </a:ext>
                  </a:extLst>
                </a:gridCol>
                <a:gridCol w="446581">
                  <a:extLst>
                    <a:ext uri="{9D8B030D-6E8A-4147-A177-3AD203B41FA5}">
                      <a16:colId xmlns:a16="http://schemas.microsoft.com/office/drawing/2014/main" val="2767311761"/>
                    </a:ext>
                  </a:extLst>
                </a:gridCol>
                <a:gridCol w="446581">
                  <a:extLst>
                    <a:ext uri="{9D8B030D-6E8A-4147-A177-3AD203B41FA5}">
                      <a16:colId xmlns:a16="http://schemas.microsoft.com/office/drawing/2014/main" val="2079617209"/>
                    </a:ext>
                  </a:extLst>
                </a:gridCol>
                <a:gridCol w="446581">
                  <a:extLst>
                    <a:ext uri="{9D8B030D-6E8A-4147-A177-3AD203B41FA5}">
                      <a16:colId xmlns:a16="http://schemas.microsoft.com/office/drawing/2014/main" val="812526276"/>
                    </a:ext>
                  </a:extLst>
                </a:gridCol>
                <a:gridCol w="446581">
                  <a:extLst>
                    <a:ext uri="{9D8B030D-6E8A-4147-A177-3AD203B41FA5}">
                      <a16:colId xmlns:a16="http://schemas.microsoft.com/office/drawing/2014/main" val="3996129031"/>
                    </a:ext>
                  </a:extLst>
                </a:gridCol>
                <a:gridCol w="446581">
                  <a:extLst>
                    <a:ext uri="{9D8B030D-6E8A-4147-A177-3AD203B41FA5}">
                      <a16:colId xmlns:a16="http://schemas.microsoft.com/office/drawing/2014/main" val="2924497288"/>
                    </a:ext>
                  </a:extLst>
                </a:gridCol>
                <a:gridCol w="446581">
                  <a:extLst>
                    <a:ext uri="{9D8B030D-6E8A-4147-A177-3AD203B41FA5}">
                      <a16:colId xmlns:a16="http://schemas.microsoft.com/office/drawing/2014/main" val="3118265778"/>
                    </a:ext>
                  </a:extLst>
                </a:gridCol>
                <a:gridCol w="446581">
                  <a:extLst>
                    <a:ext uri="{9D8B030D-6E8A-4147-A177-3AD203B41FA5}">
                      <a16:colId xmlns:a16="http://schemas.microsoft.com/office/drawing/2014/main" val="3509379470"/>
                    </a:ext>
                  </a:extLst>
                </a:gridCol>
                <a:gridCol w="446581">
                  <a:extLst>
                    <a:ext uri="{9D8B030D-6E8A-4147-A177-3AD203B41FA5}">
                      <a16:colId xmlns:a16="http://schemas.microsoft.com/office/drawing/2014/main" val="2489152000"/>
                    </a:ext>
                  </a:extLst>
                </a:gridCol>
                <a:gridCol w="446581">
                  <a:extLst>
                    <a:ext uri="{9D8B030D-6E8A-4147-A177-3AD203B41FA5}">
                      <a16:colId xmlns:a16="http://schemas.microsoft.com/office/drawing/2014/main" val="1527926294"/>
                    </a:ext>
                  </a:extLst>
                </a:gridCol>
                <a:gridCol w="446581">
                  <a:extLst>
                    <a:ext uri="{9D8B030D-6E8A-4147-A177-3AD203B41FA5}">
                      <a16:colId xmlns:a16="http://schemas.microsoft.com/office/drawing/2014/main" val="1177200714"/>
                    </a:ext>
                  </a:extLst>
                </a:gridCol>
                <a:gridCol w="446581">
                  <a:extLst>
                    <a:ext uri="{9D8B030D-6E8A-4147-A177-3AD203B41FA5}">
                      <a16:colId xmlns:a16="http://schemas.microsoft.com/office/drawing/2014/main" val="4192219585"/>
                    </a:ext>
                  </a:extLst>
                </a:gridCol>
                <a:gridCol w="446581">
                  <a:extLst>
                    <a:ext uri="{9D8B030D-6E8A-4147-A177-3AD203B41FA5}">
                      <a16:colId xmlns:a16="http://schemas.microsoft.com/office/drawing/2014/main" val="1623130766"/>
                    </a:ext>
                  </a:extLst>
                </a:gridCol>
                <a:gridCol w="446581">
                  <a:extLst>
                    <a:ext uri="{9D8B030D-6E8A-4147-A177-3AD203B41FA5}">
                      <a16:colId xmlns:a16="http://schemas.microsoft.com/office/drawing/2014/main" val="951676392"/>
                    </a:ext>
                  </a:extLst>
                </a:gridCol>
                <a:gridCol w="446581">
                  <a:extLst>
                    <a:ext uri="{9D8B030D-6E8A-4147-A177-3AD203B41FA5}">
                      <a16:colId xmlns:a16="http://schemas.microsoft.com/office/drawing/2014/main" val="2512860823"/>
                    </a:ext>
                  </a:extLst>
                </a:gridCol>
                <a:gridCol w="446581">
                  <a:extLst>
                    <a:ext uri="{9D8B030D-6E8A-4147-A177-3AD203B41FA5}">
                      <a16:colId xmlns:a16="http://schemas.microsoft.com/office/drawing/2014/main" val="1696604921"/>
                    </a:ext>
                  </a:extLst>
                </a:gridCol>
              </a:tblGrid>
              <a:tr h="127981">
                <a:tc>
                  <a:txBody>
                    <a:bodyPr/>
                    <a:lstStyle/>
                    <a:p>
                      <a:pPr algn="r" fontAlgn="b"/>
                      <a:r>
                        <a:rPr lang="en-US" sz="800" b="1" i="0" u="none" strike="noStrike">
                          <a:solidFill>
                            <a:srgbClr val="000000"/>
                          </a:solidFill>
                          <a:effectLst/>
                          <a:latin typeface="Haas Grot Disp 55 Roman" panose="020D0504030502050203" pitchFamily="34" charset="0"/>
                        </a:rPr>
                        <a:t>TRACK</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4">
                  <a:txBody>
                    <a:bodyPr/>
                    <a:lstStyle/>
                    <a:p>
                      <a:pPr algn="ctr" fontAlgn="b"/>
                      <a:r>
                        <a:rPr lang="en-US" sz="800" b="1" i="0" u="none" strike="noStrike">
                          <a:solidFill>
                            <a:srgbClr val="000000"/>
                          </a:solidFill>
                          <a:effectLst/>
                          <a:latin typeface="Haas Grot Disp 55 Roman" panose="020D0504030502050203" pitchFamily="34" charset="0"/>
                        </a:rPr>
                        <a:t>BENEFITS</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Haas Grot Disp 55 Roman" panose="020D0504030502050203" pitchFamily="34" charset="0"/>
                        </a:rPr>
                        <a:t>CLAIMS</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Haas Grot Disp 55 Roman" panose="020D0504030502050203" pitchFamily="34" charset="0"/>
                        </a:rPr>
                        <a:t>FIND A PROVIDER</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Haas Grot Disp 55 Roman" panose="020D0504030502050203" pitchFamily="34" charset="0"/>
                        </a:rPr>
                        <a:t>ALL TRACKS</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1406897"/>
                  </a:ext>
                </a:extLst>
              </a:tr>
              <a:tr h="127981">
                <a:tc>
                  <a:txBody>
                    <a:bodyPr/>
                    <a:lstStyle/>
                    <a:p>
                      <a:pPr algn="r" fontAlgn="b"/>
                      <a:r>
                        <a:rPr lang="en-US" sz="800" b="0" i="1" u="none" strike="noStrike">
                          <a:solidFill>
                            <a:srgbClr val="000000"/>
                          </a:solidFill>
                          <a:effectLst/>
                          <a:latin typeface="Haas Grot Disp 55 Roman" panose="020D0504030502050203" pitchFamily="34" charset="0"/>
                        </a:rPr>
                        <a:t>n-sizes</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1" u="none" strike="noStrike">
                          <a:solidFill>
                            <a:srgbClr val="000000"/>
                          </a:solidFill>
                          <a:effectLst/>
                          <a:latin typeface="Haas Grot Disp 55 Roman" panose="020D0504030502050203" pitchFamily="34" charset="0"/>
                        </a:rPr>
                        <a:t>226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1" u="none" strike="noStrike">
                          <a:solidFill>
                            <a:srgbClr val="000000"/>
                          </a:solidFill>
                          <a:effectLst/>
                          <a:latin typeface="Haas Grot Disp 55 Roman" panose="020D0504030502050203" pitchFamily="34" charset="0"/>
                        </a:rPr>
                        <a:t>251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1" u="none" strike="noStrike">
                          <a:solidFill>
                            <a:srgbClr val="000000"/>
                          </a:solidFill>
                          <a:effectLst/>
                          <a:latin typeface="Haas Grot Disp 55 Roman" panose="020D0504030502050203" pitchFamily="34" charset="0"/>
                        </a:rPr>
                        <a:t>274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1" u="none" strike="noStrike">
                          <a:solidFill>
                            <a:srgbClr val="000000"/>
                          </a:solidFill>
                          <a:effectLst/>
                          <a:latin typeface="Haas Grot Disp 55 Roman" panose="020D0504030502050203" pitchFamily="34" charset="0"/>
                        </a:rPr>
                        <a:t>751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1" u="none" strike="noStrike">
                          <a:solidFill>
                            <a:srgbClr val="000000"/>
                          </a:solidFill>
                          <a:effectLst/>
                          <a:latin typeface="Haas Grot Disp 55 Roman" panose="020D0504030502050203" pitchFamily="34" charset="0"/>
                        </a:rPr>
                        <a:t>132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1" u="none" strike="noStrike">
                          <a:solidFill>
                            <a:srgbClr val="000000"/>
                          </a:solidFill>
                          <a:effectLst/>
                          <a:latin typeface="Haas Grot Disp 55 Roman" panose="020D0504030502050203" pitchFamily="34" charset="0"/>
                        </a:rPr>
                        <a:t>208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1" u="none" strike="noStrike">
                          <a:solidFill>
                            <a:srgbClr val="000000"/>
                          </a:solidFill>
                          <a:effectLst/>
                          <a:latin typeface="Haas Grot Disp 55 Roman" panose="020D0504030502050203" pitchFamily="34" charset="0"/>
                        </a:rPr>
                        <a:t>230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1" u="none" strike="noStrike">
                          <a:solidFill>
                            <a:srgbClr val="000000"/>
                          </a:solidFill>
                          <a:effectLst/>
                          <a:latin typeface="Haas Grot Disp 55 Roman" panose="020D0504030502050203" pitchFamily="34" charset="0"/>
                        </a:rPr>
                        <a:t>570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1" u="none" strike="noStrike">
                          <a:solidFill>
                            <a:srgbClr val="000000"/>
                          </a:solidFill>
                          <a:effectLst/>
                          <a:latin typeface="Haas Grot Disp 55 Roman" panose="020D0504030502050203" pitchFamily="34" charset="0"/>
                        </a:rPr>
                        <a:t>67</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1" u="none" strike="noStrike">
                          <a:solidFill>
                            <a:srgbClr val="000000"/>
                          </a:solidFill>
                          <a:effectLst/>
                          <a:latin typeface="Haas Grot Disp 55 Roman" panose="020D0504030502050203" pitchFamily="34" charset="0"/>
                        </a:rPr>
                        <a:t>166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1" u="none" strike="noStrike">
                          <a:solidFill>
                            <a:srgbClr val="000000"/>
                          </a:solidFill>
                          <a:effectLst/>
                          <a:latin typeface="Haas Grot Disp 55 Roman" panose="020D0504030502050203" pitchFamily="34" charset="0"/>
                        </a:rPr>
                        <a:t>234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1" u="none" strike="noStrike">
                          <a:solidFill>
                            <a:srgbClr val="000000"/>
                          </a:solidFill>
                          <a:effectLst/>
                          <a:latin typeface="Haas Grot Disp 55 Roman" panose="020D0504030502050203" pitchFamily="34" charset="0"/>
                        </a:rPr>
                        <a:t>467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1" u="none" strike="noStrike">
                          <a:solidFill>
                            <a:srgbClr val="000000"/>
                          </a:solidFill>
                          <a:effectLst/>
                          <a:latin typeface="Haas Grot Disp 55 Roman" panose="020D0504030502050203" pitchFamily="34" charset="0"/>
                        </a:rPr>
                        <a:t>425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1" u="none" strike="noStrike">
                          <a:solidFill>
                            <a:srgbClr val="000000"/>
                          </a:solidFill>
                          <a:effectLst/>
                          <a:latin typeface="Haas Grot Disp 55 Roman" panose="020D0504030502050203" pitchFamily="34" charset="0"/>
                        </a:rPr>
                        <a:t>625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1" u="none" strike="noStrike">
                          <a:solidFill>
                            <a:srgbClr val="000000"/>
                          </a:solidFill>
                          <a:effectLst/>
                          <a:latin typeface="Haas Grot Disp 55 Roman" panose="020D0504030502050203" pitchFamily="34" charset="0"/>
                        </a:rPr>
                        <a:t>738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1" u="none" strike="noStrike">
                          <a:solidFill>
                            <a:srgbClr val="000000"/>
                          </a:solidFill>
                          <a:effectLst/>
                          <a:latin typeface="Haas Grot Disp 55 Roman" panose="020D0504030502050203" pitchFamily="34" charset="0"/>
                        </a:rPr>
                        <a:t>1788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80191738"/>
                  </a:ext>
                </a:extLst>
              </a:tr>
              <a:tr h="127981">
                <a:tc>
                  <a:txBody>
                    <a:bodyPr/>
                    <a:lstStyle/>
                    <a:p>
                      <a:pPr algn="l" fontAlgn="b"/>
                      <a:r>
                        <a:rPr lang="en-US" sz="800" b="1" i="0" u="none" strike="noStrike">
                          <a:solidFill>
                            <a:srgbClr val="000000"/>
                          </a:solidFill>
                          <a:effectLst/>
                          <a:latin typeface="Haas Grot Disp 55 Roman" panose="020D0504030502050203" pitchFamily="34" charset="0"/>
                        </a:rPr>
                        <a:t>AGE</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00"/>
                          </a:solidFill>
                          <a:effectLst/>
                          <a:latin typeface="Haas Grot Disp 55 Roman" panose="020D0504030502050203" pitchFamily="34" charset="0"/>
                        </a:rPr>
                        <a:t>BCBSMA</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1" i="0" u="none" strike="noStrike">
                          <a:solidFill>
                            <a:srgbClr val="000000"/>
                          </a:solidFill>
                          <a:effectLst/>
                          <a:latin typeface="Haas Grot Disp 55 Roman" panose="020D0504030502050203" pitchFamily="34" charset="0"/>
                        </a:rPr>
                        <a:t>Anthem</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1" i="0" u="none" strike="noStrike">
                          <a:solidFill>
                            <a:srgbClr val="000000"/>
                          </a:solidFill>
                          <a:effectLst/>
                          <a:latin typeface="Haas Grot Disp 55 Roman" panose="020D0504030502050203" pitchFamily="34" charset="0"/>
                        </a:rPr>
                        <a:t>United</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1" i="0" u="none" strike="noStrike">
                          <a:solidFill>
                            <a:srgbClr val="000000"/>
                          </a:solidFill>
                          <a:effectLst/>
                          <a:latin typeface="Haas Grot Disp 55 Roman" panose="020D0504030502050203" pitchFamily="34" charset="0"/>
                        </a:rPr>
                        <a:t>Total</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1" i="0" u="none" strike="noStrike">
                          <a:solidFill>
                            <a:srgbClr val="000000"/>
                          </a:solidFill>
                          <a:effectLst/>
                          <a:latin typeface="Haas Grot Disp 55 Roman" panose="020D0504030502050203" pitchFamily="34" charset="0"/>
                        </a:rPr>
                        <a:t>BCBSMA</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1" i="0" u="none" strike="noStrike">
                          <a:solidFill>
                            <a:srgbClr val="000000"/>
                          </a:solidFill>
                          <a:effectLst/>
                          <a:latin typeface="Haas Grot Disp 55 Roman" panose="020D0504030502050203" pitchFamily="34" charset="0"/>
                        </a:rPr>
                        <a:t>Anthem</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1" i="0" u="none" strike="noStrike">
                          <a:solidFill>
                            <a:srgbClr val="000000"/>
                          </a:solidFill>
                          <a:effectLst/>
                          <a:latin typeface="Haas Grot Disp 55 Roman" panose="020D0504030502050203" pitchFamily="34" charset="0"/>
                        </a:rPr>
                        <a:t>United</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1" i="0" u="none" strike="noStrike">
                          <a:solidFill>
                            <a:srgbClr val="000000"/>
                          </a:solidFill>
                          <a:effectLst/>
                          <a:latin typeface="Haas Grot Disp 55 Roman" panose="020D0504030502050203" pitchFamily="34" charset="0"/>
                        </a:rPr>
                        <a:t>Total</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1" i="0" u="none" strike="noStrike">
                          <a:solidFill>
                            <a:srgbClr val="000000"/>
                          </a:solidFill>
                          <a:effectLst/>
                          <a:latin typeface="Haas Grot Disp 55 Roman" panose="020D0504030502050203" pitchFamily="34" charset="0"/>
                        </a:rPr>
                        <a:t>BCBSMA</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1" i="0" u="none" strike="noStrike">
                          <a:solidFill>
                            <a:srgbClr val="000000"/>
                          </a:solidFill>
                          <a:effectLst/>
                          <a:latin typeface="Haas Grot Disp 55 Roman" panose="020D0504030502050203" pitchFamily="34" charset="0"/>
                        </a:rPr>
                        <a:t>Anthem</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1" i="0" u="none" strike="noStrike">
                          <a:solidFill>
                            <a:srgbClr val="000000"/>
                          </a:solidFill>
                          <a:effectLst/>
                          <a:latin typeface="Haas Grot Disp 55 Roman" panose="020D0504030502050203" pitchFamily="34" charset="0"/>
                        </a:rPr>
                        <a:t>United</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1" i="0" u="none" strike="noStrike">
                          <a:solidFill>
                            <a:srgbClr val="000000"/>
                          </a:solidFill>
                          <a:effectLst/>
                          <a:latin typeface="Haas Grot Disp 55 Roman" panose="020D0504030502050203" pitchFamily="34" charset="0"/>
                        </a:rPr>
                        <a:t>Total</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1" i="0" u="none" strike="noStrike">
                          <a:solidFill>
                            <a:srgbClr val="000000"/>
                          </a:solidFill>
                          <a:effectLst/>
                          <a:latin typeface="Haas Grot Disp 55 Roman" panose="020D0504030502050203" pitchFamily="34" charset="0"/>
                        </a:rPr>
                        <a:t>BCBSMA</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1" i="0" u="none" strike="noStrike">
                          <a:solidFill>
                            <a:srgbClr val="000000"/>
                          </a:solidFill>
                          <a:effectLst/>
                          <a:latin typeface="Haas Grot Disp 55 Roman" panose="020D0504030502050203" pitchFamily="34" charset="0"/>
                        </a:rPr>
                        <a:t>Anthem</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1" i="0" u="none" strike="noStrike">
                          <a:solidFill>
                            <a:srgbClr val="000000"/>
                          </a:solidFill>
                          <a:effectLst/>
                          <a:latin typeface="Haas Grot Disp 55 Roman" panose="020D0504030502050203" pitchFamily="34" charset="0"/>
                        </a:rPr>
                        <a:t>United</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1" i="0" u="none" strike="noStrike">
                          <a:solidFill>
                            <a:srgbClr val="000000"/>
                          </a:solidFill>
                          <a:effectLst/>
                          <a:latin typeface="Haas Grot Disp 55 Roman" panose="020D0504030502050203" pitchFamily="34" charset="0"/>
                        </a:rPr>
                        <a:t>Total</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2110188"/>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18-24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13835694"/>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25-34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8951435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35-44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7838656"/>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45-54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30713324"/>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55-64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80779428"/>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65-74 </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62377378"/>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75-84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96763885"/>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85 or older</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35421484"/>
                  </a:ext>
                </a:extLst>
              </a:tr>
              <a:tr h="127981">
                <a:tc>
                  <a:txBody>
                    <a:bodyPr/>
                    <a:lstStyle/>
                    <a:p>
                      <a:pPr algn="l" fontAlgn="b"/>
                      <a:r>
                        <a:rPr lang="en-US" sz="800" b="1" i="0" u="none" strike="noStrike">
                          <a:solidFill>
                            <a:srgbClr val="000000"/>
                          </a:solidFill>
                          <a:effectLst/>
                          <a:latin typeface="Haas Grot Disp 55 Roman" panose="020D0504030502050203" pitchFamily="34" charset="0"/>
                        </a:rPr>
                        <a:t>GENDER</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9906956"/>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Woman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58%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08189601"/>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Man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42%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24754055"/>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Other</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92963181"/>
                  </a:ext>
                </a:extLst>
              </a:tr>
              <a:tr h="127981">
                <a:tc>
                  <a:txBody>
                    <a:bodyPr/>
                    <a:lstStyle/>
                    <a:p>
                      <a:pPr algn="l" fontAlgn="b"/>
                      <a:r>
                        <a:rPr lang="en-US" sz="800" b="1" i="0" u="none" strike="noStrike">
                          <a:solidFill>
                            <a:srgbClr val="000000"/>
                          </a:solidFill>
                          <a:effectLst/>
                          <a:latin typeface="Haas Grot Disp 55 Roman" panose="020D0504030502050203" pitchFamily="34" charset="0"/>
                        </a:rPr>
                        <a:t>RACE</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6360899"/>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American Indian or Alaska Native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85753193"/>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Asian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00446722"/>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Black or African American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0919284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Hispanic, Latino, or Spanish origin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8465616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Middle Eastern or North African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2330131"/>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Native Hawaiian/Pacific Islander</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0706556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White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83%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83%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83%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1431440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Another race or ethnicity</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77865080"/>
                  </a:ext>
                </a:extLst>
              </a:tr>
              <a:tr h="127981">
                <a:tc>
                  <a:txBody>
                    <a:bodyPr/>
                    <a:lstStyle/>
                    <a:p>
                      <a:pPr algn="l" fontAlgn="b"/>
                      <a:r>
                        <a:rPr lang="en-US" sz="800" b="1" i="0" u="none" strike="noStrike">
                          <a:solidFill>
                            <a:srgbClr val="000000"/>
                          </a:solidFill>
                          <a:effectLst/>
                          <a:latin typeface="Haas Grot Disp 55 Roman" panose="020D0504030502050203" pitchFamily="34" charset="0"/>
                        </a:rPr>
                        <a:t>INCOME</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83062943"/>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Less than $30,000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430396"/>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$30,000 to $49,999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72312270"/>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$50,000 to $74,999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55843404"/>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$75,000 to $99,999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15246989"/>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$100,000 to $124,999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92333982"/>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$125,000 to $149,999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62632049"/>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$150,000 to $199,999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5933144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$200,000 or more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85367030"/>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Prefer not to answer</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dirty="0">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70975263"/>
                  </a:ext>
                </a:extLst>
              </a:tr>
            </a:tbl>
          </a:graphicData>
        </a:graphic>
      </p:graphicFrame>
    </p:spTree>
    <p:extLst>
      <p:ext uri="{BB962C8B-B14F-4D97-AF65-F5344CB8AC3E}">
        <p14:creationId xmlns:p14="http://schemas.microsoft.com/office/powerpoint/2010/main" val="125813491"/>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79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Demographic Distributions</a:t>
            </a:r>
          </a:p>
        </p:txBody>
      </p:sp>
      <p:sp>
        <p:nvSpPr>
          <p:cNvPr id="11" name="Text Placeholder 3">
            <a:extLst>
              <a:ext uri="{FF2B5EF4-FFF2-40B4-BE49-F238E27FC236}">
                <a16:creationId xmlns:a16="http://schemas.microsoft.com/office/drawing/2014/main" id="{D6140CE4-2D64-7FD2-F1BF-DC8E7FE606A7}"/>
              </a:ext>
            </a:extLst>
          </p:cNvPr>
          <p:cNvSpPr>
            <a:spLocks noGrp="1"/>
          </p:cNvSpPr>
          <p:nvPr>
            <p:ph type="body" sz="quarter" idx="44"/>
          </p:nvPr>
        </p:nvSpPr>
        <p:spPr>
          <a:xfrm>
            <a:off x="1018116" y="961957"/>
            <a:ext cx="10335682" cy="1077218"/>
          </a:xfrm>
        </p:spPr>
        <p:txBody>
          <a:bodyPr/>
          <a:lstStyle/>
          <a:p>
            <a:r>
              <a:rPr lang="en-US" dirty="0"/>
              <a:t>Showing residential area, who manages healthcare, decision-makers, plan type, and high deductibles</a:t>
            </a:r>
          </a:p>
        </p:txBody>
      </p:sp>
      <p:graphicFrame>
        <p:nvGraphicFramePr>
          <p:cNvPr id="13" name="Table 12">
            <a:extLst>
              <a:ext uri="{FF2B5EF4-FFF2-40B4-BE49-F238E27FC236}">
                <a16:creationId xmlns:a16="http://schemas.microsoft.com/office/drawing/2014/main" id="{CFFF15D4-25D8-75F7-7977-075E9E5987C6}"/>
              </a:ext>
            </a:extLst>
          </p:cNvPr>
          <p:cNvGraphicFramePr>
            <a:graphicFrameLocks noGrp="1"/>
          </p:cNvGraphicFramePr>
          <p:nvPr/>
        </p:nvGraphicFramePr>
        <p:xfrm>
          <a:off x="838201" y="2115857"/>
          <a:ext cx="10515597" cy="3711863"/>
        </p:xfrm>
        <a:graphic>
          <a:graphicData uri="http://schemas.openxmlformats.org/drawingml/2006/table">
            <a:tbl>
              <a:tblPr/>
              <a:tblGrid>
                <a:gridCol w="1914605">
                  <a:extLst>
                    <a:ext uri="{9D8B030D-6E8A-4147-A177-3AD203B41FA5}">
                      <a16:colId xmlns:a16="http://schemas.microsoft.com/office/drawing/2014/main" val="3752950111"/>
                    </a:ext>
                  </a:extLst>
                </a:gridCol>
                <a:gridCol w="537562">
                  <a:extLst>
                    <a:ext uri="{9D8B030D-6E8A-4147-A177-3AD203B41FA5}">
                      <a16:colId xmlns:a16="http://schemas.microsoft.com/office/drawing/2014/main" val="4234416147"/>
                    </a:ext>
                  </a:extLst>
                </a:gridCol>
                <a:gridCol w="537562">
                  <a:extLst>
                    <a:ext uri="{9D8B030D-6E8A-4147-A177-3AD203B41FA5}">
                      <a16:colId xmlns:a16="http://schemas.microsoft.com/office/drawing/2014/main" val="4276310483"/>
                    </a:ext>
                  </a:extLst>
                </a:gridCol>
                <a:gridCol w="537562">
                  <a:extLst>
                    <a:ext uri="{9D8B030D-6E8A-4147-A177-3AD203B41FA5}">
                      <a16:colId xmlns:a16="http://schemas.microsoft.com/office/drawing/2014/main" val="453946519"/>
                    </a:ext>
                  </a:extLst>
                </a:gridCol>
                <a:gridCol w="537562">
                  <a:extLst>
                    <a:ext uri="{9D8B030D-6E8A-4147-A177-3AD203B41FA5}">
                      <a16:colId xmlns:a16="http://schemas.microsoft.com/office/drawing/2014/main" val="2089962134"/>
                    </a:ext>
                  </a:extLst>
                </a:gridCol>
                <a:gridCol w="537562">
                  <a:extLst>
                    <a:ext uri="{9D8B030D-6E8A-4147-A177-3AD203B41FA5}">
                      <a16:colId xmlns:a16="http://schemas.microsoft.com/office/drawing/2014/main" val="3235988908"/>
                    </a:ext>
                  </a:extLst>
                </a:gridCol>
                <a:gridCol w="537562">
                  <a:extLst>
                    <a:ext uri="{9D8B030D-6E8A-4147-A177-3AD203B41FA5}">
                      <a16:colId xmlns:a16="http://schemas.microsoft.com/office/drawing/2014/main" val="1369706746"/>
                    </a:ext>
                  </a:extLst>
                </a:gridCol>
                <a:gridCol w="537562">
                  <a:extLst>
                    <a:ext uri="{9D8B030D-6E8A-4147-A177-3AD203B41FA5}">
                      <a16:colId xmlns:a16="http://schemas.microsoft.com/office/drawing/2014/main" val="657972044"/>
                    </a:ext>
                  </a:extLst>
                </a:gridCol>
                <a:gridCol w="537562">
                  <a:extLst>
                    <a:ext uri="{9D8B030D-6E8A-4147-A177-3AD203B41FA5}">
                      <a16:colId xmlns:a16="http://schemas.microsoft.com/office/drawing/2014/main" val="1380923588"/>
                    </a:ext>
                  </a:extLst>
                </a:gridCol>
                <a:gridCol w="537562">
                  <a:extLst>
                    <a:ext uri="{9D8B030D-6E8A-4147-A177-3AD203B41FA5}">
                      <a16:colId xmlns:a16="http://schemas.microsoft.com/office/drawing/2014/main" val="817427845"/>
                    </a:ext>
                  </a:extLst>
                </a:gridCol>
                <a:gridCol w="537562">
                  <a:extLst>
                    <a:ext uri="{9D8B030D-6E8A-4147-A177-3AD203B41FA5}">
                      <a16:colId xmlns:a16="http://schemas.microsoft.com/office/drawing/2014/main" val="837970006"/>
                    </a:ext>
                  </a:extLst>
                </a:gridCol>
                <a:gridCol w="537562">
                  <a:extLst>
                    <a:ext uri="{9D8B030D-6E8A-4147-A177-3AD203B41FA5}">
                      <a16:colId xmlns:a16="http://schemas.microsoft.com/office/drawing/2014/main" val="2857821547"/>
                    </a:ext>
                  </a:extLst>
                </a:gridCol>
                <a:gridCol w="537562">
                  <a:extLst>
                    <a:ext uri="{9D8B030D-6E8A-4147-A177-3AD203B41FA5}">
                      <a16:colId xmlns:a16="http://schemas.microsoft.com/office/drawing/2014/main" val="776315641"/>
                    </a:ext>
                  </a:extLst>
                </a:gridCol>
                <a:gridCol w="537562">
                  <a:extLst>
                    <a:ext uri="{9D8B030D-6E8A-4147-A177-3AD203B41FA5}">
                      <a16:colId xmlns:a16="http://schemas.microsoft.com/office/drawing/2014/main" val="1089235576"/>
                    </a:ext>
                  </a:extLst>
                </a:gridCol>
                <a:gridCol w="537562">
                  <a:extLst>
                    <a:ext uri="{9D8B030D-6E8A-4147-A177-3AD203B41FA5}">
                      <a16:colId xmlns:a16="http://schemas.microsoft.com/office/drawing/2014/main" val="2946704135"/>
                    </a:ext>
                  </a:extLst>
                </a:gridCol>
                <a:gridCol w="537562">
                  <a:extLst>
                    <a:ext uri="{9D8B030D-6E8A-4147-A177-3AD203B41FA5}">
                      <a16:colId xmlns:a16="http://schemas.microsoft.com/office/drawing/2014/main" val="1048152010"/>
                    </a:ext>
                  </a:extLst>
                </a:gridCol>
                <a:gridCol w="537562">
                  <a:extLst>
                    <a:ext uri="{9D8B030D-6E8A-4147-A177-3AD203B41FA5}">
                      <a16:colId xmlns:a16="http://schemas.microsoft.com/office/drawing/2014/main" val="1206977931"/>
                    </a:ext>
                  </a:extLst>
                </a:gridCol>
              </a:tblGrid>
              <a:tr h="154066">
                <a:tc>
                  <a:txBody>
                    <a:bodyPr/>
                    <a:lstStyle/>
                    <a:p>
                      <a:pPr algn="r" fontAlgn="b"/>
                      <a:r>
                        <a:rPr lang="en-US" sz="900" b="1" i="0" u="none" strike="noStrike">
                          <a:solidFill>
                            <a:srgbClr val="000000"/>
                          </a:solidFill>
                          <a:effectLst/>
                          <a:latin typeface="Haas Grot Disp 55 Roman" panose="020D0504030502050203" pitchFamily="34" charset="0"/>
                        </a:rPr>
                        <a:t>TRACK</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4">
                  <a:txBody>
                    <a:bodyPr/>
                    <a:lstStyle/>
                    <a:p>
                      <a:pPr algn="ctr" fontAlgn="b"/>
                      <a:r>
                        <a:rPr lang="en-US" sz="900" b="1" i="0" u="none" strike="noStrike">
                          <a:solidFill>
                            <a:srgbClr val="000000"/>
                          </a:solidFill>
                          <a:effectLst/>
                          <a:latin typeface="Haas Grot Disp 55 Roman" panose="020D0504030502050203" pitchFamily="34" charset="0"/>
                        </a:rPr>
                        <a:t>BENEFITS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1" i="0" u="none" strike="noStrike">
                          <a:solidFill>
                            <a:srgbClr val="000000"/>
                          </a:solidFill>
                          <a:effectLst/>
                          <a:latin typeface="Haas Grot Disp 55 Roman" panose="020D0504030502050203" pitchFamily="34" charset="0"/>
                        </a:rPr>
                        <a:t>CLAIMS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1" i="0" u="none" strike="noStrike">
                          <a:solidFill>
                            <a:srgbClr val="000000"/>
                          </a:solidFill>
                          <a:effectLst/>
                          <a:latin typeface="Haas Grot Disp 55 Roman" panose="020D0504030502050203" pitchFamily="34" charset="0"/>
                        </a:rPr>
                        <a:t>FIND A PROVIDER</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1" i="0" u="none" strike="noStrike">
                          <a:solidFill>
                            <a:srgbClr val="000000"/>
                          </a:solidFill>
                          <a:effectLst/>
                          <a:latin typeface="Haas Grot Disp 55 Roman" panose="020D0504030502050203" pitchFamily="34" charset="0"/>
                        </a:rPr>
                        <a:t>ALL TRACKS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3888005"/>
                  </a:ext>
                </a:extLst>
              </a:tr>
              <a:tr h="154066">
                <a:tc>
                  <a:txBody>
                    <a:bodyPr/>
                    <a:lstStyle/>
                    <a:p>
                      <a:pPr algn="r" fontAlgn="b"/>
                      <a:r>
                        <a:rPr lang="en-US" sz="900" b="0" i="1" u="none" strike="noStrike">
                          <a:solidFill>
                            <a:srgbClr val="000000"/>
                          </a:solidFill>
                          <a:effectLst/>
                          <a:latin typeface="Haas Grot Disp 55 Roman" panose="020D0504030502050203" pitchFamily="34" charset="0"/>
                        </a:rPr>
                        <a:t>n-sizes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900" b="0" i="1" u="none" strike="noStrike">
                          <a:solidFill>
                            <a:srgbClr val="000000"/>
                          </a:solidFill>
                          <a:effectLst/>
                          <a:latin typeface="Haas Grot Disp 55 Roman" panose="020D0504030502050203" pitchFamily="34" charset="0"/>
                        </a:rPr>
                        <a:t>226</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0" i="1" u="none" strike="noStrike">
                          <a:solidFill>
                            <a:srgbClr val="000000"/>
                          </a:solidFill>
                          <a:effectLst/>
                          <a:latin typeface="Haas Grot Disp 55 Roman" panose="020D0504030502050203" pitchFamily="34" charset="0"/>
                        </a:rPr>
                        <a:t>251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0" i="1" u="none" strike="noStrike">
                          <a:solidFill>
                            <a:srgbClr val="000000"/>
                          </a:solidFill>
                          <a:effectLst/>
                          <a:latin typeface="Haas Grot Disp 55 Roman" panose="020D0504030502050203" pitchFamily="34" charset="0"/>
                        </a:rPr>
                        <a:t>274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0" i="1" u="none" strike="noStrike">
                          <a:solidFill>
                            <a:srgbClr val="000000"/>
                          </a:solidFill>
                          <a:effectLst/>
                          <a:latin typeface="Haas Grot Disp 55 Roman" panose="020D0504030502050203" pitchFamily="34" charset="0"/>
                        </a:rPr>
                        <a:t>751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0" i="1" u="none" strike="noStrike">
                          <a:solidFill>
                            <a:srgbClr val="000000"/>
                          </a:solidFill>
                          <a:effectLst/>
                          <a:latin typeface="Haas Grot Disp 55 Roman" panose="020D0504030502050203" pitchFamily="34" charset="0"/>
                        </a:rPr>
                        <a:t>132</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0" i="1" u="none" strike="noStrike">
                          <a:solidFill>
                            <a:srgbClr val="000000"/>
                          </a:solidFill>
                          <a:effectLst/>
                          <a:latin typeface="Haas Grot Disp 55 Roman" panose="020D0504030502050203" pitchFamily="34" charset="0"/>
                        </a:rPr>
                        <a:t>208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0" i="1" u="none" strike="noStrike">
                          <a:solidFill>
                            <a:srgbClr val="000000"/>
                          </a:solidFill>
                          <a:effectLst/>
                          <a:latin typeface="Haas Grot Disp 55 Roman" panose="020D0504030502050203" pitchFamily="34" charset="0"/>
                        </a:rPr>
                        <a:t>230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0" i="1" u="none" strike="noStrike">
                          <a:solidFill>
                            <a:srgbClr val="000000"/>
                          </a:solidFill>
                          <a:effectLst/>
                          <a:latin typeface="Haas Grot Disp 55 Roman" panose="020D0504030502050203" pitchFamily="34" charset="0"/>
                        </a:rPr>
                        <a:t>570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0" i="1" u="none" strike="noStrike">
                          <a:solidFill>
                            <a:srgbClr val="000000"/>
                          </a:solidFill>
                          <a:effectLst/>
                          <a:latin typeface="Haas Grot Disp 55 Roman" panose="020D0504030502050203" pitchFamily="34" charset="0"/>
                        </a:rPr>
                        <a:t>67</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0" i="1" u="none" strike="noStrike">
                          <a:solidFill>
                            <a:srgbClr val="000000"/>
                          </a:solidFill>
                          <a:effectLst/>
                          <a:latin typeface="Haas Grot Disp 55 Roman" panose="020D0504030502050203" pitchFamily="34" charset="0"/>
                        </a:rPr>
                        <a:t>166</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0" i="1" u="none" strike="noStrike">
                          <a:solidFill>
                            <a:srgbClr val="000000"/>
                          </a:solidFill>
                          <a:effectLst/>
                          <a:latin typeface="Haas Grot Disp 55 Roman" panose="020D0504030502050203" pitchFamily="34" charset="0"/>
                        </a:rPr>
                        <a:t>234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0" i="1" u="none" strike="noStrike">
                          <a:solidFill>
                            <a:srgbClr val="000000"/>
                          </a:solidFill>
                          <a:effectLst/>
                          <a:latin typeface="Haas Grot Disp 55 Roman" panose="020D0504030502050203" pitchFamily="34" charset="0"/>
                        </a:rPr>
                        <a:t>467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0" i="1" u="none" strike="noStrike">
                          <a:solidFill>
                            <a:srgbClr val="000000"/>
                          </a:solidFill>
                          <a:effectLst/>
                          <a:latin typeface="Haas Grot Disp 55 Roman" panose="020D0504030502050203" pitchFamily="34" charset="0"/>
                        </a:rPr>
                        <a:t>425</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0" i="1" u="none" strike="noStrike">
                          <a:solidFill>
                            <a:srgbClr val="000000"/>
                          </a:solidFill>
                          <a:effectLst/>
                          <a:latin typeface="Haas Grot Disp 55 Roman" panose="020D0504030502050203" pitchFamily="34" charset="0"/>
                        </a:rPr>
                        <a:t>625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0" i="1" u="none" strike="noStrike">
                          <a:solidFill>
                            <a:srgbClr val="000000"/>
                          </a:solidFill>
                          <a:effectLst/>
                          <a:latin typeface="Haas Grot Disp 55 Roman" panose="020D0504030502050203" pitchFamily="34" charset="0"/>
                        </a:rPr>
                        <a:t>738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0" i="1" u="none" strike="noStrike">
                          <a:solidFill>
                            <a:srgbClr val="000000"/>
                          </a:solidFill>
                          <a:effectLst/>
                          <a:latin typeface="Haas Grot Disp 55 Roman" panose="020D0504030502050203" pitchFamily="34" charset="0"/>
                        </a:rPr>
                        <a:t>1788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39681872"/>
                  </a:ext>
                </a:extLst>
              </a:tr>
              <a:tr h="154066">
                <a:tc>
                  <a:txBody>
                    <a:bodyPr/>
                    <a:lstStyle/>
                    <a:p>
                      <a:pPr algn="l" fontAlgn="b"/>
                      <a:r>
                        <a:rPr lang="en-US" sz="900" b="1"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900" b="1" i="0" u="none" strike="noStrike">
                          <a:solidFill>
                            <a:srgbClr val="000000"/>
                          </a:solidFill>
                          <a:effectLst/>
                          <a:latin typeface="Haas Grot Disp 55 Roman" panose="020D0504030502050203" pitchFamily="34" charset="0"/>
                        </a:rPr>
                        <a:t>BCBSMA</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1" i="0" u="none" strike="noStrike">
                          <a:solidFill>
                            <a:srgbClr val="000000"/>
                          </a:solidFill>
                          <a:effectLst/>
                          <a:latin typeface="Haas Grot Disp 55 Roman" panose="020D0504030502050203" pitchFamily="34" charset="0"/>
                        </a:rPr>
                        <a:t>Anthem</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1" i="0" u="none" strike="noStrike">
                          <a:solidFill>
                            <a:srgbClr val="000000"/>
                          </a:solidFill>
                          <a:effectLst/>
                          <a:latin typeface="Haas Grot Disp 55 Roman" panose="020D0504030502050203" pitchFamily="34" charset="0"/>
                        </a:rPr>
                        <a:t>United</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1" i="0" u="none" strike="noStrike">
                          <a:solidFill>
                            <a:srgbClr val="000000"/>
                          </a:solidFill>
                          <a:effectLst/>
                          <a:latin typeface="Haas Grot Disp 55 Roman" panose="020D0504030502050203" pitchFamily="34" charset="0"/>
                        </a:rPr>
                        <a:t>Total</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000000"/>
                          </a:solidFill>
                          <a:effectLst/>
                          <a:latin typeface="Haas Grot Disp 55 Roman" panose="020D0504030502050203" pitchFamily="34" charset="0"/>
                        </a:rPr>
                        <a:t>BCBSMA</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1" i="0" u="none" strike="noStrike">
                          <a:solidFill>
                            <a:srgbClr val="000000"/>
                          </a:solidFill>
                          <a:effectLst/>
                          <a:latin typeface="Haas Grot Disp 55 Roman" panose="020D0504030502050203" pitchFamily="34" charset="0"/>
                        </a:rPr>
                        <a:t>Anthem</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1" i="0" u="none" strike="noStrike">
                          <a:solidFill>
                            <a:srgbClr val="000000"/>
                          </a:solidFill>
                          <a:effectLst/>
                          <a:latin typeface="Haas Grot Disp 55 Roman" panose="020D0504030502050203" pitchFamily="34" charset="0"/>
                        </a:rPr>
                        <a:t>United</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1" i="0" u="none" strike="noStrike">
                          <a:solidFill>
                            <a:srgbClr val="000000"/>
                          </a:solidFill>
                          <a:effectLst/>
                          <a:latin typeface="Haas Grot Disp 55 Roman" panose="020D0504030502050203" pitchFamily="34" charset="0"/>
                        </a:rPr>
                        <a:t>Total</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000000"/>
                          </a:solidFill>
                          <a:effectLst/>
                          <a:latin typeface="Haas Grot Disp 55 Roman" panose="020D0504030502050203" pitchFamily="34" charset="0"/>
                        </a:rPr>
                        <a:t>BCBSMA</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1" i="0" u="none" strike="noStrike">
                          <a:solidFill>
                            <a:srgbClr val="000000"/>
                          </a:solidFill>
                          <a:effectLst/>
                          <a:latin typeface="Haas Grot Disp 55 Roman" panose="020D0504030502050203" pitchFamily="34" charset="0"/>
                        </a:rPr>
                        <a:t>Anthem</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1" i="0" u="none" strike="noStrike">
                          <a:solidFill>
                            <a:srgbClr val="000000"/>
                          </a:solidFill>
                          <a:effectLst/>
                          <a:latin typeface="Haas Grot Disp 55 Roman" panose="020D0504030502050203" pitchFamily="34" charset="0"/>
                        </a:rPr>
                        <a:t>United</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1" i="0" u="none" strike="noStrike">
                          <a:solidFill>
                            <a:srgbClr val="000000"/>
                          </a:solidFill>
                          <a:effectLst/>
                          <a:latin typeface="Haas Grot Disp 55 Roman" panose="020D0504030502050203" pitchFamily="34" charset="0"/>
                        </a:rPr>
                        <a:t>Total</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000000"/>
                          </a:solidFill>
                          <a:effectLst/>
                          <a:latin typeface="Haas Grot Disp 55 Roman" panose="020D0504030502050203" pitchFamily="34" charset="0"/>
                        </a:rPr>
                        <a:t>BCBSMA</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1" i="0" u="none" strike="noStrike">
                          <a:solidFill>
                            <a:srgbClr val="000000"/>
                          </a:solidFill>
                          <a:effectLst/>
                          <a:latin typeface="Haas Grot Disp 55 Roman" panose="020D0504030502050203" pitchFamily="34" charset="0"/>
                        </a:rPr>
                        <a:t>Anthem</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1" i="0" u="none" strike="noStrike">
                          <a:solidFill>
                            <a:srgbClr val="000000"/>
                          </a:solidFill>
                          <a:effectLst/>
                          <a:latin typeface="Haas Grot Disp 55 Roman" panose="020D0504030502050203" pitchFamily="34" charset="0"/>
                        </a:rPr>
                        <a:t>United</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1" i="0" u="none" strike="noStrike">
                          <a:solidFill>
                            <a:srgbClr val="000000"/>
                          </a:solidFill>
                          <a:effectLst/>
                          <a:latin typeface="Haas Grot Disp 55 Roman" panose="020D0504030502050203" pitchFamily="34" charset="0"/>
                        </a:rPr>
                        <a:t>Total</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55688818"/>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RESIDENTIAL AREA</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6809101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Large or medium size city</a:t>
                      </a:r>
                      <a:br>
                        <a:rPr lang="en-US" sz="800" b="0" i="0" u="none" strike="noStrike">
                          <a:solidFill>
                            <a:srgbClr val="000000"/>
                          </a:solidFill>
                          <a:effectLst/>
                          <a:latin typeface="Haas Grot Disp 55 Roman" panose="020D0504030502050203" pitchFamily="34" charset="0"/>
                        </a:rPr>
                      </a:br>
                      <a:r>
                        <a:rPr lang="en-US" sz="800" b="0" i="0" u="none" strike="noStrike">
                          <a:solidFill>
                            <a:srgbClr val="000000"/>
                          </a:solidFill>
                          <a:effectLst/>
                          <a:latin typeface="Haas Grot Disp 55 Roman" panose="020D0504030502050203" pitchFamily="34" charset="0"/>
                        </a:rPr>
                        <a:t>(more than 50,000 people)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31%</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43%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53%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50%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50%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7827902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Small city or large town </a:t>
                      </a:r>
                      <a:br>
                        <a:rPr lang="en-US" sz="800" b="0" i="0" u="none" strike="noStrike">
                          <a:solidFill>
                            <a:srgbClr val="000000"/>
                          </a:solidFill>
                          <a:effectLst/>
                          <a:latin typeface="Haas Grot Disp 55 Roman" panose="020D0504030502050203" pitchFamily="34" charset="0"/>
                        </a:rPr>
                      </a:br>
                      <a:r>
                        <a:rPr lang="en-US" sz="800" b="0" i="0" u="none" strike="noStrike">
                          <a:solidFill>
                            <a:srgbClr val="000000"/>
                          </a:solidFill>
                          <a:effectLst/>
                          <a:latin typeface="Haas Grot Disp 55 Roman" panose="020D0504030502050203" pitchFamily="34" charset="0"/>
                        </a:rPr>
                        <a:t>(roughly 5,000 to 50,000 people)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57%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75990906"/>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Small town (less than 5,000 people)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983102921"/>
                  </a:ext>
                </a:extLst>
              </a:tr>
              <a:tr h="154066">
                <a:tc>
                  <a:txBody>
                    <a:bodyPr/>
                    <a:lstStyle/>
                    <a:p>
                      <a:pPr algn="r" fontAlgn="ctr"/>
                      <a:r>
                        <a:rPr lang="en-US" sz="800" b="0" i="0" u="none" strike="noStrike">
                          <a:solidFill>
                            <a:srgbClr val="000000"/>
                          </a:solidFill>
                          <a:effectLst/>
                          <a:latin typeface="Haas Grot Disp 55 Roman" panose="020D0504030502050203" pitchFamily="34" charset="0"/>
                        </a:rPr>
                        <a:t>Rural area (outside of urban/suburban areas)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74621660"/>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MANAGE HEALTHCARE</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84790271"/>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I manage my own healthcare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65%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69%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68%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70%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78%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72%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68%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28685961"/>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I manage my own and someone else’s healthcare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05684045"/>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DECISION MAKER</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29478704"/>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I am the primary decision maker</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79%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79%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80%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74%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80%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78%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86%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84%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77%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81%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81%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98752557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I share the responsibility in making these decisions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15193612"/>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TYPE OF PLAN</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59163498"/>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PPO</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61%</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66%</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67%</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11833737"/>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HMO</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35%</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27%</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28%</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37%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32%</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30%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06367998"/>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Something else, please specify:</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21485870"/>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Not sure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62091322"/>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HIGH DEDUCTIBLE?</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58953840"/>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Yes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50%</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52%</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52%</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76%</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66%</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51%</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750235165"/>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No</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43%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30%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36%</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46%</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33%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40%</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39562138"/>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Don’t know</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dirty="0">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68251136"/>
                  </a:ext>
                </a:extLst>
              </a:tr>
            </a:tbl>
          </a:graphicData>
        </a:graphic>
      </p:graphicFrame>
    </p:spTree>
    <p:extLst>
      <p:ext uri="{BB962C8B-B14F-4D97-AF65-F5344CB8AC3E}">
        <p14:creationId xmlns:p14="http://schemas.microsoft.com/office/powerpoint/2010/main" val="14149905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8</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7295889" cy="338554"/>
          </a:xfrm>
        </p:spPr>
        <p:txBody>
          <a:bodyPr/>
          <a:lstStyle/>
          <a:p>
            <a:r>
              <a:rPr lang="en-US" dirty="0"/>
              <a:t>Project Background</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Survey Objectives</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7" y="2451543"/>
            <a:ext cx="3153834" cy="2000548"/>
          </a:xfrm>
        </p:spPr>
        <p:txBody>
          <a:bodyPr/>
          <a:lstStyle/>
          <a:p>
            <a:r>
              <a:rPr lang="en-US" dirty="0"/>
              <a:t>01</a:t>
            </a:r>
          </a:p>
          <a:p>
            <a:r>
              <a:rPr lang="en-US" dirty="0">
                <a:solidFill>
                  <a:schemeClr val="bg1"/>
                </a:solidFill>
              </a:rPr>
              <a:t>Establish Baseline</a:t>
            </a:r>
          </a:p>
          <a:p>
            <a:pPr marL="342900" indent="-342900">
              <a:buFont typeface="Arial" panose="020B0604020202020204" pitchFamily="34" charset="0"/>
              <a:buChar char="•"/>
            </a:pPr>
            <a:endParaRPr lang="en-US" sz="1400" dirty="0">
              <a:solidFill>
                <a:schemeClr val="bg1"/>
              </a:solidFill>
              <a:latin typeface="Haas Grot Disp 55 Roman" panose="020D0504030502050203" pitchFamily="34" charset="0"/>
            </a:endParaRP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Assess how important individual CSOs are to healthcare insurance members to find high-value areas </a:t>
            </a: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Evaluate how well BCBSMA is currently fulfilling member needs.</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800" y="2451543"/>
            <a:ext cx="3153834" cy="1354217"/>
          </a:xfrm>
        </p:spPr>
        <p:txBody>
          <a:bodyPr/>
          <a:lstStyle/>
          <a:p>
            <a:r>
              <a:rPr lang="en-US" dirty="0"/>
              <a:t>02</a:t>
            </a:r>
          </a:p>
          <a:p>
            <a:r>
              <a:rPr lang="en-US" dirty="0">
                <a:solidFill>
                  <a:schemeClr val="bg1"/>
                </a:solidFill>
              </a:rPr>
              <a:t>Benchmark Competitors</a:t>
            </a:r>
          </a:p>
          <a:p>
            <a:pPr marL="342900" indent="-342900">
              <a:buFont typeface="Arial" panose="020B0604020202020204" pitchFamily="34" charset="0"/>
              <a:buChar char="•"/>
            </a:pPr>
            <a:endParaRPr lang="en-US" sz="1400" dirty="0">
              <a:solidFill>
                <a:schemeClr val="bg1"/>
              </a:solidFill>
              <a:latin typeface="Haas Grot Disp 55 Roman" panose="020D0504030502050203" pitchFamily="34" charset="0"/>
            </a:endParaRP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Compare how BCBSMA stacks up to two key competitors.</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8" y="2451543"/>
            <a:ext cx="2802185" cy="1569660"/>
          </a:xfrm>
        </p:spPr>
        <p:txBody>
          <a:bodyPr/>
          <a:lstStyle/>
          <a:p>
            <a:r>
              <a:rPr lang="en-US" dirty="0"/>
              <a:t>03</a:t>
            </a:r>
          </a:p>
          <a:p>
            <a:r>
              <a:rPr lang="en-US" dirty="0">
                <a:solidFill>
                  <a:schemeClr val="bg1"/>
                </a:solidFill>
              </a:rPr>
              <a:t>Identify Opportunities</a:t>
            </a:r>
          </a:p>
          <a:p>
            <a:pPr marL="342900" indent="-342900">
              <a:buFont typeface="Arial" panose="020B0604020202020204" pitchFamily="34" charset="0"/>
              <a:buChar char="•"/>
            </a:pPr>
            <a:endParaRPr lang="en-US" sz="1400" dirty="0">
              <a:solidFill>
                <a:schemeClr val="bg1"/>
              </a:solidFill>
              <a:latin typeface="Haas Grot Disp 55 Roman" panose="020D0504030502050203" pitchFamily="34" charset="0"/>
            </a:endParaRP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Surface high-value areas to address and prioritize where to invest in CX improvements.</a:t>
            </a:r>
          </a:p>
        </p:txBody>
      </p:sp>
    </p:spTree>
    <p:extLst>
      <p:ext uri="{BB962C8B-B14F-4D97-AF65-F5344CB8AC3E}">
        <p14:creationId xmlns:p14="http://schemas.microsoft.com/office/powerpoint/2010/main" val="3583248151"/>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80</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Demographic Distributions</a:t>
            </a:r>
          </a:p>
        </p:txBody>
      </p:sp>
      <p:sp>
        <p:nvSpPr>
          <p:cNvPr id="11" name="Text Placeholder 3">
            <a:extLst>
              <a:ext uri="{FF2B5EF4-FFF2-40B4-BE49-F238E27FC236}">
                <a16:creationId xmlns:a16="http://schemas.microsoft.com/office/drawing/2014/main" id="{D6140CE4-2D64-7FD2-F1BF-DC8E7FE606A7}"/>
              </a:ext>
            </a:extLst>
          </p:cNvPr>
          <p:cNvSpPr>
            <a:spLocks noGrp="1"/>
          </p:cNvSpPr>
          <p:nvPr>
            <p:ph type="body" sz="quarter" idx="44"/>
          </p:nvPr>
        </p:nvSpPr>
        <p:spPr>
          <a:xfrm>
            <a:off x="1018116" y="961957"/>
            <a:ext cx="10335682" cy="1077218"/>
          </a:xfrm>
        </p:spPr>
        <p:txBody>
          <a:bodyPr/>
          <a:lstStyle/>
          <a:p>
            <a:r>
              <a:rPr lang="en-US" dirty="0"/>
              <a:t>Showing how members receive insurance and type of Medicare plans</a:t>
            </a:r>
          </a:p>
        </p:txBody>
      </p:sp>
      <p:graphicFrame>
        <p:nvGraphicFramePr>
          <p:cNvPr id="7" name="Table 6">
            <a:extLst>
              <a:ext uri="{FF2B5EF4-FFF2-40B4-BE49-F238E27FC236}">
                <a16:creationId xmlns:a16="http://schemas.microsoft.com/office/drawing/2014/main" id="{871B0833-52EF-52FD-46A0-2502A9AEC0CD}"/>
              </a:ext>
            </a:extLst>
          </p:cNvPr>
          <p:cNvGraphicFramePr>
            <a:graphicFrameLocks noGrp="1"/>
          </p:cNvGraphicFramePr>
          <p:nvPr>
            <p:extLst>
              <p:ext uri="{D42A27DB-BD31-4B8C-83A1-F6EECF244321}">
                <p14:modId xmlns:p14="http://schemas.microsoft.com/office/powerpoint/2010/main" val="4129549883"/>
              </p:ext>
            </p:extLst>
          </p:nvPr>
        </p:nvGraphicFramePr>
        <p:xfrm>
          <a:off x="838201" y="2577878"/>
          <a:ext cx="10515597" cy="2846831"/>
        </p:xfrm>
        <a:graphic>
          <a:graphicData uri="http://schemas.openxmlformats.org/drawingml/2006/table">
            <a:tbl>
              <a:tblPr/>
              <a:tblGrid>
                <a:gridCol w="1914605">
                  <a:extLst>
                    <a:ext uri="{9D8B030D-6E8A-4147-A177-3AD203B41FA5}">
                      <a16:colId xmlns:a16="http://schemas.microsoft.com/office/drawing/2014/main" val="3888395775"/>
                    </a:ext>
                  </a:extLst>
                </a:gridCol>
                <a:gridCol w="537562">
                  <a:extLst>
                    <a:ext uri="{9D8B030D-6E8A-4147-A177-3AD203B41FA5}">
                      <a16:colId xmlns:a16="http://schemas.microsoft.com/office/drawing/2014/main" val="3480004987"/>
                    </a:ext>
                  </a:extLst>
                </a:gridCol>
                <a:gridCol w="537562">
                  <a:extLst>
                    <a:ext uri="{9D8B030D-6E8A-4147-A177-3AD203B41FA5}">
                      <a16:colId xmlns:a16="http://schemas.microsoft.com/office/drawing/2014/main" val="864929870"/>
                    </a:ext>
                  </a:extLst>
                </a:gridCol>
                <a:gridCol w="537562">
                  <a:extLst>
                    <a:ext uri="{9D8B030D-6E8A-4147-A177-3AD203B41FA5}">
                      <a16:colId xmlns:a16="http://schemas.microsoft.com/office/drawing/2014/main" val="3478421561"/>
                    </a:ext>
                  </a:extLst>
                </a:gridCol>
                <a:gridCol w="537562">
                  <a:extLst>
                    <a:ext uri="{9D8B030D-6E8A-4147-A177-3AD203B41FA5}">
                      <a16:colId xmlns:a16="http://schemas.microsoft.com/office/drawing/2014/main" val="3066613291"/>
                    </a:ext>
                  </a:extLst>
                </a:gridCol>
                <a:gridCol w="537562">
                  <a:extLst>
                    <a:ext uri="{9D8B030D-6E8A-4147-A177-3AD203B41FA5}">
                      <a16:colId xmlns:a16="http://schemas.microsoft.com/office/drawing/2014/main" val="2318823478"/>
                    </a:ext>
                  </a:extLst>
                </a:gridCol>
                <a:gridCol w="537562">
                  <a:extLst>
                    <a:ext uri="{9D8B030D-6E8A-4147-A177-3AD203B41FA5}">
                      <a16:colId xmlns:a16="http://schemas.microsoft.com/office/drawing/2014/main" val="3663410147"/>
                    </a:ext>
                  </a:extLst>
                </a:gridCol>
                <a:gridCol w="537562">
                  <a:extLst>
                    <a:ext uri="{9D8B030D-6E8A-4147-A177-3AD203B41FA5}">
                      <a16:colId xmlns:a16="http://schemas.microsoft.com/office/drawing/2014/main" val="2861921963"/>
                    </a:ext>
                  </a:extLst>
                </a:gridCol>
                <a:gridCol w="537562">
                  <a:extLst>
                    <a:ext uri="{9D8B030D-6E8A-4147-A177-3AD203B41FA5}">
                      <a16:colId xmlns:a16="http://schemas.microsoft.com/office/drawing/2014/main" val="2032507358"/>
                    </a:ext>
                  </a:extLst>
                </a:gridCol>
                <a:gridCol w="537562">
                  <a:extLst>
                    <a:ext uri="{9D8B030D-6E8A-4147-A177-3AD203B41FA5}">
                      <a16:colId xmlns:a16="http://schemas.microsoft.com/office/drawing/2014/main" val="2407228684"/>
                    </a:ext>
                  </a:extLst>
                </a:gridCol>
                <a:gridCol w="537562">
                  <a:extLst>
                    <a:ext uri="{9D8B030D-6E8A-4147-A177-3AD203B41FA5}">
                      <a16:colId xmlns:a16="http://schemas.microsoft.com/office/drawing/2014/main" val="1622837167"/>
                    </a:ext>
                  </a:extLst>
                </a:gridCol>
                <a:gridCol w="537562">
                  <a:extLst>
                    <a:ext uri="{9D8B030D-6E8A-4147-A177-3AD203B41FA5}">
                      <a16:colId xmlns:a16="http://schemas.microsoft.com/office/drawing/2014/main" val="3716245382"/>
                    </a:ext>
                  </a:extLst>
                </a:gridCol>
                <a:gridCol w="537562">
                  <a:extLst>
                    <a:ext uri="{9D8B030D-6E8A-4147-A177-3AD203B41FA5}">
                      <a16:colId xmlns:a16="http://schemas.microsoft.com/office/drawing/2014/main" val="530187679"/>
                    </a:ext>
                  </a:extLst>
                </a:gridCol>
                <a:gridCol w="537562">
                  <a:extLst>
                    <a:ext uri="{9D8B030D-6E8A-4147-A177-3AD203B41FA5}">
                      <a16:colId xmlns:a16="http://schemas.microsoft.com/office/drawing/2014/main" val="868699232"/>
                    </a:ext>
                  </a:extLst>
                </a:gridCol>
                <a:gridCol w="537562">
                  <a:extLst>
                    <a:ext uri="{9D8B030D-6E8A-4147-A177-3AD203B41FA5}">
                      <a16:colId xmlns:a16="http://schemas.microsoft.com/office/drawing/2014/main" val="2028728142"/>
                    </a:ext>
                  </a:extLst>
                </a:gridCol>
                <a:gridCol w="537562">
                  <a:extLst>
                    <a:ext uri="{9D8B030D-6E8A-4147-A177-3AD203B41FA5}">
                      <a16:colId xmlns:a16="http://schemas.microsoft.com/office/drawing/2014/main" val="428505394"/>
                    </a:ext>
                  </a:extLst>
                </a:gridCol>
                <a:gridCol w="537562">
                  <a:extLst>
                    <a:ext uri="{9D8B030D-6E8A-4147-A177-3AD203B41FA5}">
                      <a16:colId xmlns:a16="http://schemas.microsoft.com/office/drawing/2014/main" val="297630877"/>
                    </a:ext>
                  </a:extLst>
                </a:gridCol>
              </a:tblGrid>
              <a:tr h="154066">
                <a:tc>
                  <a:txBody>
                    <a:bodyPr/>
                    <a:lstStyle/>
                    <a:p>
                      <a:pPr algn="r" fontAlgn="b"/>
                      <a:r>
                        <a:rPr lang="en-US" sz="900" b="1" i="0" u="none" strike="noStrike">
                          <a:solidFill>
                            <a:srgbClr val="000000"/>
                          </a:solidFill>
                          <a:effectLst/>
                          <a:latin typeface="Haas Grot Disp 55 Roman" panose="020D0504030502050203" pitchFamily="34" charset="0"/>
                        </a:rPr>
                        <a:t>TRACK</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4">
                  <a:txBody>
                    <a:bodyPr/>
                    <a:lstStyle/>
                    <a:p>
                      <a:pPr algn="ctr" fontAlgn="ctr"/>
                      <a:r>
                        <a:rPr lang="en-US" sz="900" b="1" i="0" u="none" strike="noStrike">
                          <a:solidFill>
                            <a:srgbClr val="000000"/>
                          </a:solidFill>
                          <a:effectLst/>
                          <a:latin typeface="Haas Grot Disp 55 Roman" panose="020D0504030502050203" pitchFamily="34" charset="0"/>
                        </a:rPr>
                        <a:t>BENEFITS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a:solidFill>
                            <a:srgbClr val="000000"/>
                          </a:solidFill>
                          <a:effectLst/>
                          <a:latin typeface="Haas Grot Disp 55 Roman" panose="020D0504030502050203" pitchFamily="34" charset="0"/>
                        </a:rPr>
                        <a:t>CLAIMS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a:solidFill>
                            <a:srgbClr val="000000"/>
                          </a:solidFill>
                          <a:effectLst/>
                          <a:latin typeface="Haas Grot Disp 55 Roman" panose="020D0504030502050203" pitchFamily="34" charset="0"/>
                        </a:rPr>
                        <a:t>FIND A PROVIDER</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a:solidFill>
                            <a:srgbClr val="000000"/>
                          </a:solidFill>
                          <a:effectLst/>
                          <a:latin typeface="Haas Grot Disp 55 Roman" panose="020D0504030502050203" pitchFamily="34" charset="0"/>
                        </a:rPr>
                        <a:t>ALL TRACKS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3752554"/>
                  </a:ext>
                </a:extLst>
              </a:tr>
              <a:tr h="154066">
                <a:tc>
                  <a:txBody>
                    <a:bodyPr/>
                    <a:lstStyle/>
                    <a:p>
                      <a:pPr algn="r" fontAlgn="b"/>
                      <a:r>
                        <a:rPr lang="en-US" sz="900" b="0" i="1" u="none" strike="noStrike">
                          <a:solidFill>
                            <a:srgbClr val="000000"/>
                          </a:solidFill>
                          <a:effectLst/>
                          <a:latin typeface="Haas Grot Disp 55 Roman" panose="020D0504030502050203" pitchFamily="34" charset="0"/>
                        </a:rPr>
                        <a:t>n-sizes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900" b="0" i="1" u="none" strike="noStrike">
                          <a:solidFill>
                            <a:srgbClr val="000000"/>
                          </a:solidFill>
                          <a:effectLst/>
                          <a:latin typeface="Haas Grot Disp 55 Roman" panose="020D0504030502050203" pitchFamily="34" charset="0"/>
                        </a:rPr>
                        <a:t>226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0" i="1" u="none" strike="noStrike">
                          <a:solidFill>
                            <a:srgbClr val="000000"/>
                          </a:solidFill>
                          <a:effectLst/>
                          <a:latin typeface="Haas Grot Disp 55 Roman" panose="020D0504030502050203" pitchFamily="34" charset="0"/>
                        </a:rPr>
                        <a:t>251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0" i="1" u="none" strike="noStrike">
                          <a:solidFill>
                            <a:srgbClr val="000000"/>
                          </a:solidFill>
                          <a:effectLst/>
                          <a:latin typeface="Haas Grot Disp 55 Roman" panose="020D0504030502050203" pitchFamily="34" charset="0"/>
                        </a:rPr>
                        <a:t>274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0" i="1" u="none" strike="noStrike">
                          <a:solidFill>
                            <a:srgbClr val="000000"/>
                          </a:solidFill>
                          <a:effectLst/>
                          <a:latin typeface="Haas Grot Disp 55 Roman" panose="020D0504030502050203" pitchFamily="34" charset="0"/>
                        </a:rPr>
                        <a:t>751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1" u="none" strike="noStrike">
                          <a:solidFill>
                            <a:srgbClr val="000000"/>
                          </a:solidFill>
                          <a:effectLst/>
                          <a:latin typeface="Haas Grot Disp 55 Roman" panose="020D0504030502050203" pitchFamily="34" charset="0"/>
                        </a:rPr>
                        <a:t>132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0" i="1" u="none" strike="noStrike">
                          <a:solidFill>
                            <a:srgbClr val="000000"/>
                          </a:solidFill>
                          <a:effectLst/>
                          <a:latin typeface="Haas Grot Disp 55 Roman" panose="020D0504030502050203" pitchFamily="34" charset="0"/>
                        </a:rPr>
                        <a:t>208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0" i="1" u="none" strike="noStrike">
                          <a:solidFill>
                            <a:srgbClr val="000000"/>
                          </a:solidFill>
                          <a:effectLst/>
                          <a:latin typeface="Haas Grot Disp 55 Roman" panose="020D0504030502050203" pitchFamily="34" charset="0"/>
                        </a:rPr>
                        <a:t>230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0" i="1" u="none" strike="noStrike">
                          <a:solidFill>
                            <a:srgbClr val="000000"/>
                          </a:solidFill>
                          <a:effectLst/>
                          <a:latin typeface="Haas Grot Disp 55 Roman" panose="020D0504030502050203" pitchFamily="34" charset="0"/>
                        </a:rPr>
                        <a:t>570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1" u="none" strike="noStrike">
                          <a:solidFill>
                            <a:srgbClr val="000000"/>
                          </a:solidFill>
                          <a:effectLst/>
                          <a:latin typeface="Haas Grot Disp 55 Roman" panose="020D0504030502050203" pitchFamily="34" charset="0"/>
                        </a:rPr>
                        <a:t>67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0" i="1" u="none" strike="noStrike">
                          <a:solidFill>
                            <a:srgbClr val="000000"/>
                          </a:solidFill>
                          <a:effectLst/>
                          <a:latin typeface="Haas Grot Disp 55 Roman" panose="020D0504030502050203" pitchFamily="34" charset="0"/>
                        </a:rPr>
                        <a:t>166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0" i="1" u="none" strike="noStrike">
                          <a:solidFill>
                            <a:srgbClr val="000000"/>
                          </a:solidFill>
                          <a:effectLst/>
                          <a:latin typeface="Haas Grot Disp 55 Roman" panose="020D0504030502050203" pitchFamily="34" charset="0"/>
                        </a:rPr>
                        <a:t>234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0" i="1" u="none" strike="noStrike">
                          <a:solidFill>
                            <a:srgbClr val="000000"/>
                          </a:solidFill>
                          <a:effectLst/>
                          <a:latin typeface="Haas Grot Disp 55 Roman" panose="020D0504030502050203" pitchFamily="34" charset="0"/>
                        </a:rPr>
                        <a:t>467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1" u="none" strike="noStrike">
                          <a:solidFill>
                            <a:srgbClr val="000000"/>
                          </a:solidFill>
                          <a:effectLst/>
                          <a:latin typeface="Haas Grot Disp 55 Roman" panose="020D0504030502050203" pitchFamily="34" charset="0"/>
                        </a:rPr>
                        <a:t>425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0" i="1" u="none" strike="noStrike">
                          <a:solidFill>
                            <a:srgbClr val="000000"/>
                          </a:solidFill>
                          <a:effectLst/>
                          <a:latin typeface="Haas Grot Disp 55 Roman" panose="020D0504030502050203" pitchFamily="34" charset="0"/>
                        </a:rPr>
                        <a:t>625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0" i="1" u="none" strike="noStrike">
                          <a:solidFill>
                            <a:srgbClr val="000000"/>
                          </a:solidFill>
                          <a:effectLst/>
                          <a:latin typeface="Haas Grot Disp 55 Roman" panose="020D0504030502050203" pitchFamily="34" charset="0"/>
                        </a:rPr>
                        <a:t>738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0" i="1" u="none" strike="noStrike">
                          <a:solidFill>
                            <a:srgbClr val="000000"/>
                          </a:solidFill>
                          <a:effectLst/>
                          <a:latin typeface="Haas Grot Disp 55 Roman" panose="020D0504030502050203" pitchFamily="34" charset="0"/>
                        </a:rPr>
                        <a:t>1788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95831347"/>
                  </a:ext>
                </a:extLst>
              </a:tr>
              <a:tr h="154066">
                <a:tc>
                  <a:txBody>
                    <a:bodyPr/>
                    <a:lstStyle/>
                    <a:p>
                      <a:pPr algn="l" fontAlgn="b"/>
                      <a:r>
                        <a:rPr lang="en-US" sz="900" b="1"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900" b="1" i="0" u="none" strike="noStrike">
                          <a:solidFill>
                            <a:srgbClr val="000000"/>
                          </a:solidFill>
                          <a:effectLst/>
                          <a:latin typeface="Haas Grot Disp 55 Roman" panose="020D0504030502050203" pitchFamily="34" charset="0"/>
                        </a:rPr>
                        <a:t>BCBSMA</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1" i="0" u="none" strike="noStrike">
                          <a:solidFill>
                            <a:srgbClr val="000000"/>
                          </a:solidFill>
                          <a:effectLst/>
                          <a:latin typeface="Haas Grot Disp 55 Roman" panose="020D0504030502050203" pitchFamily="34" charset="0"/>
                        </a:rPr>
                        <a:t>Anthem</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1" i="0" u="none" strike="noStrike">
                          <a:solidFill>
                            <a:srgbClr val="000000"/>
                          </a:solidFill>
                          <a:effectLst/>
                          <a:latin typeface="Haas Grot Disp 55 Roman" panose="020D0504030502050203" pitchFamily="34" charset="0"/>
                        </a:rPr>
                        <a:t>United</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1" i="0" u="none" strike="noStrike">
                          <a:solidFill>
                            <a:srgbClr val="000000"/>
                          </a:solidFill>
                          <a:effectLst/>
                          <a:latin typeface="Haas Grot Disp 55 Roman" panose="020D0504030502050203" pitchFamily="34" charset="0"/>
                        </a:rPr>
                        <a:t>Total</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Haas Grot Disp 55 Roman" panose="020D0504030502050203" pitchFamily="34" charset="0"/>
                        </a:rPr>
                        <a:t>BCBSMA</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1" i="0" u="none" strike="noStrike">
                          <a:solidFill>
                            <a:srgbClr val="000000"/>
                          </a:solidFill>
                          <a:effectLst/>
                          <a:latin typeface="Haas Grot Disp 55 Roman" panose="020D0504030502050203" pitchFamily="34" charset="0"/>
                        </a:rPr>
                        <a:t>Anthem</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1" i="0" u="none" strike="noStrike">
                          <a:solidFill>
                            <a:srgbClr val="000000"/>
                          </a:solidFill>
                          <a:effectLst/>
                          <a:latin typeface="Haas Grot Disp 55 Roman" panose="020D0504030502050203" pitchFamily="34" charset="0"/>
                        </a:rPr>
                        <a:t>United</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1" i="0" u="none" strike="noStrike">
                          <a:solidFill>
                            <a:srgbClr val="000000"/>
                          </a:solidFill>
                          <a:effectLst/>
                          <a:latin typeface="Haas Grot Disp 55 Roman" panose="020D0504030502050203" pitchFamily="34" charset="0"/>
                        </a:rPr>
                        <a:t>Total</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Haas Grot Disp 55 Roman" panose="020D0504030502050203" pitchFamily="34" charset="0"/>
                        </a:rPr>
                        <a:t>BCBSMA</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1" i="0" u="none" strike="noStrike">
                          <a:solidFill>
                            <a:srgbClr val="000000"/>
                          </a:solidFill>
                          <a:effectLst/>
                          <a:latin typeface="Haas Grot Disp 55 Roman" panose="020D0504030502050203" pitchFamily="34" charset="0"/>
                        </a:rPr>
                        <a:t>Anthem</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1" i="0" u="none" strike="noStrike">
                          <a:solidFill>
                            <a:srgbClr val="000000"/>
                          </a:solidFill>
                          <a:effectLst/>
                          <a:latin typeface="Haas Grot Disp 55 Roman" panose="020D0504030502050203" pitchFamily="34" charset="0"/>
                        </a:rPr>
                        <a:t>United</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1" i="0" u="none" strike="noStrike">
                          <a:solidFill>
                            <a:srgbClr val="000000"/>
                          </a:solidFill>
                          <a:effectLst/>
                          <a:latin typeface="Haas Grot Disp 55 Roman" panose="020D0504030502050203" pitchFamily="34" charset="0"/>
                        </a:rPr>
                        <a:t>Total</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Haas Grot Disp 55 Roman" panose="020D0504030502050203" pitchFamily="34" charset="0"/>
                        </a:rPr>
                        <a:t>BCBSMA</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1" i="0" u="none" strike="noStrike">
                          <a:solidFill>
                            <a:srgbClr val="000000"/>
                          </a:solidFill>
                          <a:effectLst/>
                          <a:latin typeface="Haas Grot Disp 55 Roman" panose="020D0504030502050203" pitchFamily="34" charset="0"/>
                        </a:rPr>
                        <a:t>Anthem</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1" i="0" u="none" strike="noStrike">
                          <a:solidFill>
                            <a:srgbClr val="000000"/>
                          </a:solidFill>
                          <a:effectLst/>
                          <a:latin typeface="Haas Grot Disp 55 Roman" panose="020D0504030502050203" pitchFamily="34" charset="0"/>
                        </a:rPr>
                        <a:t>United</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1" i="0" u="none" strike="noStrike">
                          <a:solidFill>
                            <a:srgbClr val="000000"/>
                          </a:solidFill>
                          <a:effectLst/>
                          <a:latin typeface="Haas Grot Disp 55 Roman" panose="020D0504030502050203" pitchFamily="34" charset="0"/>
                        </a:rPr>
                        <a:t>Total</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87904372"/>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HOW RECEIVE INSURANCE</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71055037"/>
                  </a:ext>
                </a:extLst>
              </a:tr>
              <a:tr h="154066">
                <a:tc>
                  <a:txBody>
                    <a:bodyPr/>
                    <a:lstStyle/>
                    <a:p>
                      <a:pPr algn="r" fontAlgn="ctr"/>
                      <a:r>
                        <a:rPr lang="en-US" sz="800" b="0" i="0" u="none" strike="noStrike">
                          <a:solidFill>
                            <a:srgbClr val="000000"/>
                          </a:solidFill>
                          <a:effectLst/>
                          <a:latin typeface="Haas Grot Disp 55 Roman" panose="020D0504030502050203" pitchFamily="34" charset="0"/>
                        </a:rPr>
                        <a:t>A policy offered through your employer</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60%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52%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6042602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A policy offered through the employer of a family member</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91036158"/>
                  </a:ext>
                </a:extLst>
              </a:tr>
              <a:tr h="249440">
                <a:tc>
                  <a:txBody>
                    <a:bodyPr/>
                    <a:lstStyle/>
                    <a:p>
                      <a:pPr algn="r" fontAlgn="ctr"/>
                      <a:r>
                        <a:rPr lang="en-US" sz="800" b="0" i="0" u="none" strike="noStrike" dirty="0">
                          <a:solidFill>
                            <a:srgbClr val="000000"/>
                          </a:solidFill>
                          <a:effectLst/>
                          <a:latin typeface="Haas Grot Disp 55 Roman" panose="020D0504030502050203" pitchFamily="34" charset="0"/>
                        </a:rPr>
                        <a:t>Original Medicare, Medicare Advantage, Medicare Supplement, or other Medicare plan</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0929766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A non-Medicare policy purchased directly from a health insurance company</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3004228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A policy purchased through a health insurance Marketplace or Public Exchange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21571093"/>
                  </a:ext>
                </a:extLst>
              </a:tr>
              <a:tr h="154066">
                <a:tc>
                  <a:txBody>
                    <a:bodyPr/>
                    <a:lstStyle/>
                    <a:p>
                      <a:pPr algn="r" fontAlgn="ctr"/>
                      <a:r>
                        <a:rPr lang="en-US" sz="800" b="0" i="0" u="none" strike="noStrike" dirty="0">
                          <a:solidFill>
                            <a:srgbClr val="000000"/>
                          </a:solidFill>
                          <a:effectLst/>
                          <a:latin typeface="Haas Grot Disp 55 Roman" panose="020D0504030502050203" pitchFamily="34" charset="0"/>
                        </a:rPr>
                        <a:t>A policy offered through your university</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78283680"/>
                  </a:ext>
                </a:extLst>
              </a:tr>
              <a:tr h="154066">
                <a:tc>
                  <a:txBody>
                    <a:bodyPr/>
                    <a:lstStyle/>
                    <a:p>
                      <a:pPr algn="l" fontAlgn="b"/>
                      <a:r>
                        <a:rPr lang="en-US" sz="800" b="1" i="0" u="none" strike="noStrike" dirty="0">
                          <a:solidFill>
                            <a:srgbClr val="000000"/>
                          </a:solidFill>
                          <a:effectLst/>
                          <a:latin typeface="Haas Grot Disp 55 Roman" panose="020D0504030502050203" pitchFamily="34" charset="0"/>
                        </a:rPr>
                        <a:t>TYPE OF MEDICARE PLAN                 </a:t>
                      </a:r>
                      <a:r>
                        <a:rPr lang="en-US" sz="800" b="1" i="1" u="none" strike="noStrike" dirty="0">
                          <a:solidFill>
                            <a:srgbClr val="000000"/>
                          </a:solidFill>
                          <a:effectLst/>
                          <a:latin typeface="Haas Grot Disp 55 Roman" panose="020D0504030502050203" pitchFamily="34" charset="0"/>
                        </a:rPr>
                        <a:t>n-sizes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1" u="none" strike="noStrike" dirty="0">
                          <a:solidFill>
                            <a:srgbClr val="000000"/>
                          </a:solidFill>
                          <a:effectLst/>
                          <a:latin typeface="Haas Grot Disp 55 Roman" panose="020D0504030502050203" pitchFamily="34" charset="0"/>
                        </a:rPr>
                        <a:t> 35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25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67 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127 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 27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39 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82 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148 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 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19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71 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99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71 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 83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220 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 374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9975591"/>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A Medicare Advantage plan with prescription drugs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54%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72%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79%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86%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0549059"/>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A Medicare Advantage plan without prescription drugs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683797540"/>
                  </a:ext>
                </a:extLst>
              </a:tr>
              <a:tr h="154066">
                <a:tc>
                  <a:txBody>
                    <a:bodyPr/>
                    <a:lstStyle/>
                    <a:p>
                      <a:pPr algn="r" fontAlgn="ctr"/>
                      <a:r>
                        <a:rPr lang="en-US" sz="800" b="0" i="0" u="none" strike="noStrike">
                          <a:solidFill>
                            <a:srgbClr val="000000"/>
                          </a:solidFill>
                          <a:effectLst/>
                          <a:latin typeface="Haas Grot Disp 55 Roman" panose="020D0504030502050203" pitchFamily="34" charset="0"/>
                        </a:rPr>
                        <a:t>A Medicare Supplement or Medigap Plan</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40%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41%</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ctr"/>
                      <a:r>
                        <a:rPr lang="en-US" sz="800" b="0" i="0" u="none" strike="noStrike" dirty="0">
                          <a:solidFill>
                            <a:srgbClr val="000000"/>
                          </a:solidFill>
                          <a:effectLst/>
                          <a:latin typeface="Haas Grot Disp 55 Roman" panose="020D0504030502050203" pitchFamily="34" charset="0"/>
                        </a:rPr>
                        <a:t>22%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29366338"/>
                  </a:ext>
                </a:extLst>
              </a:tr>
            </a:tbl>
          </a:graphicData>
        </a:graphic>
      </p:graphicFrame>
    </p:spTree>
    <p:extLst>
      <p:ext uri="{BB962C8B-B14F-4D97-AF65-F5344CB8AC3E}">
        <p14:creationId xmlns:p14="http://schemas.microsoft.com/office/powerpoint/2010/main" val="3027101834"/>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81</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Appendix:</a:t>
            </a:r>
          </a:p>
          <a:p>
            <a:r>
              <a:rPr lang="en-US" dirty="0"/>
              <a:t>Channel Comparisons</a:t>
            </a:r>
          </a:p>
        </p:txBody>
      </p:sp>
    </p:spTree>
    <p:extLst>
      <p:ext uri="{BB962C8B-B14F-4D97-AF65-F5344CB8AC3E}">
        <p14:creationId xmlns:p14="http://schemas.microsoft.com/office/powerpoint/2010/main" val="3789571152"/>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82</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a:xfrm>
            <a:off x="1018117" y="708528"/>
            <a:ext cx="3558511" cy="338554"/>
          </a:xfrm>
        </p:spPr>
        <p:txBody>
          <a:bodyPr/>
          <a:lstStyle/>
          <a:p>
            <a:r>
              <a:rPr lang="en-US" dirty="0"/>
              <a:t>Channel Comparisons</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5" y="472857"/>
            <a:ext cx="10735735" cy="1077218"/>
          </a:xfrm>
        </p:spPr>
        <p:txBody>
          <a:bodyPr/>
          <a:lstStyle/>
          <a:p>
            <a:r>
              <a:rPr lang="en-US" dirty="0"/>
              <a:t>Online resources are primarily used for checking benefits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3" y="6447018"/>
            <a:ext cx="701154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QHIACTIONS. In the past year, which of the following have you done on your insurance company’s mobile app or website? Select all that apply. Base: All respondents from all three tracks (BCBSMA n=425, Anthem n=625, United n=738)</a:t>
            </a:r>
          </a:p>
        </p:txBody>
      </p:sp>
      <p:graphicFrame>
        <p:nvGraphicFramePr>
          <p:cNvPr id="8" name="Chart 7">
            <a:extLst>
              <a:ext uri="{FF2B5EF4-FFF2-40B4-BE49-F238E27FC236}">
                <a16:creationId xmlns:a16="http://schemas.microsoft.com/office/drawing/2014/main" id="{9FAED112-2872-6A11-7D95-3CCF8265A973}"/>
              </a:ext>
            </a:extLst>
          </p:cNvPr>
          <p:cNvGraphicFramePr/>
          <p:nvPr>
            <p:extLst>
              <p:ext uri="{D42A27DB-BD31-4B8C-83A1-F6EECF244321}">
                <p14:modId xmlns:p14="http://schemas.microsoft.com/office/powerpoint/2010/main" val="3899539149"/>
              </p:ext>
            </p:extLst>
          </p:nvPr>
        </p:nvGraphicFramePr>
        <p:xfrm>
          <a:off x="4341380" y="1418557"/>
          <a:ext cx="7709689" cy="5020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5">
            <a:extLst>
              <a:ext uri="{FF2B5EF4-FFF2-40B4-BE49-F238E27FC236}">
                <a16:creationId xmlns:a16="http://schemas.microsoft.com/office/drawing/2014/main" id="{06791D1A-8D77-69EE-D278-CDDBB1C2B560}"/>
              </a:ext>
            </a:extLst>
          </p:cNvPr>
          <p:cNvGraphicFramePr>
            <a:graphicFrameLocks noGrp="1"/>
          </p:cNvGraphicFramePr>
          <p:nvPr>
            <p:extLst>
              <p:ext uri="{D42A27DB-BD31-4B8C-83A1-F6EECF244321}">
                <p14:modId xmlns:p14="http://schemas.microsoft.com/office/powerpoint/2010/main" val="446845566"/>
              </p:ext>
            </p:extLst>
          </p:nvPr>
        </p:nvGraphicFramePr>
        <p:xfrm>
          <a:off x="5654867" y="1569163"/>
          <a:ext cx="6168242" cy="370840"/>
        </p:xfrm>
        <a:graphic>
          <a:graphicData uri="http://schemas.openxmlformats.org/drawingml/2006/table">
            <a:tbl>
              <a:tblPr firstRow="1" bandRow="1"/>
              <a:tblGrid>
                <a:gridCol w="6168242">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ACTIONS TAKEN WITH INSURANCE COMPANY’S APP OR WEBSITE</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5" name="Rectangle 4">
            <a:extLst>
              <a:ext uri="{FF2B5EF4-FFF2-40B4-BE49-F238E27FC236}">
                <a16:creationId xmlns:a16="http://schemas.microsoft.com/office/drawing/2014/main" id="{31EA94CB-6F93-1DBA-98A6-F63D459C615C}"/>
              </a:ext>
            </a:extLst>
          </p:cNvPr>
          <p:cNvSpPr/>
          <p:nvPr/>
        </p:nvSpPr>
        <p:spPr>
          <a:xfrm>
            <a:off x="0" y="2138868"/>
            <a:ext cx="3460444" cy="332010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Participating in a Benefits, Claims, or Find a Provider action were required to participate in our survey, but ultimately, we still learned that members are using online resources to check their benefits more than any other actions (69% of BCBSMA members reviewed their coverage of benefits online).</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 members reported going online for eight actions less frequently than members of other health insurance companies.</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Only 25% of all BCBSMA members surveyed recall submitting a claim in the past year.</a:t>
            </a:r>
          </a:p>
        </p:txBody>
      </p:sp>
      <p:sp>
        <p:nvSpPr>
          <p:cNvPr id="6" name="TextBox 5">
            <a:extLst>
              <a:ext uri="{FF2B5EF4-FFF2-40B4-BE49-F238E27FC236}">
                <a16:creationId xmlns:a16="http://schemas.microsoft.com/office/drawing/2014/main" id="{4840FDBC-1BB7-4D0C-64C8-2E0DCEC00171}"/>
              </a:ext>
            </a:extLst>
          </p:cNvPr>
          <p:cNvSpPr txBox="1"/>
          <p:nvPr/>
        </p:nvSpPr>
        <p:spPr>
          <a:xfrm>
            <a:off x="1181099" y="623591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10" name="TextBox 9">
            <a:extLst>
              <a:ext uri="{FF2B5EF4-FFF2-40B4-BE49-F238E27FC236}">
                <a16:creationId xmlns:a16="http://schemas.microsoft.com/office/drawing/2014/main" id="{F4DBD106-CDCA-1578-CB6A-4D5AE2E0E61F}"/>
              </a:ext>
            </a:extLst>
          </p:cNvPr>
          <p:cNvSpPr txBox="1"/>
          <p:nvPr/>
        </p:nvSpPr>
        <p:spPr>
          <a:xfrm>
            <a:off x="10534650" y="2630468"/>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1" name="TextBox 10">
            <a:extLst>
              <a:ext uri="{FF2B5EF4-FFF2-40B4-BE49-F238E27FC236}">
                <a16:creationId xmlns:a16="http://schemas.microsoft.com/office/drawing/2014/main" id="{7F3FBE6A-36EF-F62C-325A-22A8481314C2}"/>
              </a:ext>
            </a:extLst>
          </p:cNvPr>
          <p:cNvSpPr txBox="1"/>
          <p:nvPr/>
        </p:nvSpPr>
        <p:spPr>
          <a:xfrm>
            <a:off x="10490815" y="300194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2" name="TextBox 11">
            <a:extLst>
              <a:ext uri="{FF2B5EF4-FFF2-40B4-BE49-F238E27FC236}">
                <a16:creationId xmlns:a16="http://schemas.microsoft.com/office/drawing/2014/main" id="{C53A24DB-4A30-A9BD-FBFC-3113CA74B0EF}"/>
              </a:ext>
            </a:extLst>
          </p:cNvPr>
          <p:cNvSpPr txBox="1"/>
          <p:nvPr/>
        </p:nvSpPr>
        <p:spPr>
          <a:xfrm>
            <a:off x="9976465" y="445347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3" name="TextBox 12">
            <a:extLst>
              <a:ext uri="{FF2B5EF4-FFF2-40B4-BE49-F238E27FC236}">
                <a16:creationId xmlns:a16="http://schemas.microsoft.com/office/drawing/2014/main" id="{D56871A7-4E74-0983-B629-7B9F14F9DDEF}"/>
              </a:ext>
            </a:extLst>
          </p:cNvPr>
          <p:cNvSpPr txBox="1"/>
          <p:nvPr/>
        </p:nvSpPr>
        <p:spPr>
          <a:xfrm>
            <a:off x="10172699" y="407308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08A7747E-4C82-F51A-E67D-34424FDC75AF}"/>
              </a:ext>
            </a:extLst>
          </p:cNvPr>
          <p:cNvSpPr txBox="1"/>
          <p:nvPr/>
        </p:nvSpPr>
        <p:spPr>
          <a:xfrm>
            <a:off x="10835659" y="225899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5DA28E9A-E3B2-30FA-39AF-0AD563512569}"/>
              </a:ext>
            </a:extLst>
          </p:cNvPr>
          <p:cNvSpPr txBox="1"/>
          <p:nvPr/>
        </p:nvSpPr>
        <p:spPr>
          <a:xfrm>
            <a:off x="9639299" y="556258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3C66A900-74E8-FEEA-7F04-E9AB3034518B}"/>
              </a:ext>
            </a:extLst>
          </p:cNvPr>
          <p:cNvSpPr txBox="1"/>
          <p:nvPr/>
        </p:nvSpPr>
        <p:spPr>
          <a:xfrm>
            <a:off x="9888892" y="481994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7" name="TextBox 16">
            <a:extLst>
              <a:ext uri="{FF2B5EF4-FFF2-40B4-BE49-F238E27FC236}">
                <a16:creationId xmlns:a16="http://schemas.microsoft.com/office/drawing/2014/main" id="{E52CB987-1C42-5DA0-5109-80564F316438}"/>
              </a:ext>
            </a:extLst>
          </p:cNvPr>
          <p:cNvSpPr txBox="1"/>
          <p:nvPr/>
        </p:nvSpPr>
        <p:spPr>
          <a:xfrm>
            <a:off x="9810748" y="519080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Tree>
    <p:extLst>
      <p:ext uri="{BB962C8B-B14F-4D97-AF65-F5344CB8AC3E}">
        <p14:creationId xmlns:p14="http://schemas.microsoft.com/office/powerpoint/2010/main" val="772809426"/>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83</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App usage to refer to benefits is lowest for BCBSMA</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3" y="6447018"/>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QPRIMARYENGAGE. For each of the activities you’ve done with your insurance provider in the past year, please indicate how you primarily engaged with your insurance provider to complete each action? Please select one for each action. Base: Those who indicated taking each action in QHIACTIONS (ns vary)</a:t>
            </a:r>
          </a:p>
        </p:txBody>
      </p:sp>
      <p:graphicFrame>
        <p:nvGraphicFramePr>
          <p:cNvPr id="5" name="Chart 4">
            <a:extLst>
              <a:ext uri="{FF2B5EF4-FFF2-40B4-BE49-F238E27FC236}">
                <a16:creationId xmlns:a16="http://schemas.microsoft.com/office/drawing/2014/main" id="{363A8B20-CDC5-B10D-9EC9-E53B03CF8594}"/>
              </a:ext>
            </a:extLst>
          </p:cNvPr>
          <p:cNvGraphicFramePr/>
          <p:nvPr>
            <p:extLst>
              <p:ext uri="{D42A27DB-BD31-4B8C-83A1-F6EECF244321}">
                <p14:modId xmlns:p14="http://schemas.microsoft.com/office/powerpoint/2010/main" val="3450297113"/>
              </p:ext>
            </p:extLst>
          </p:nvPr>
        </p:nvGraphicFramePr>
        <p:xfrm>
          <a:off x="3567091" y="1761181"/>
          <a:ext cx="8372941" cy="45599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D60A01C-3706-1BE8-B8F6-ADF5F823BC7A}"/>
              </a:ext>
            </a:extLst>
          </p:cNvPr>
          <p:cNvSpPr txBox="1"/>
          <p:nvPr/>
        </p:nvSpPr>
        <p:spPr>
          <a:xfrm>
            <a:off x="3996792" y="2170205"/>
            <a:ext cx="2182368"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18288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Reviewed health insurance coverage or benefits</a:t>
            </a:r>
          </a:p>
        </p:txBody>
      </p:sp>
      <p:sp>
        <p:nvSpPr>
          <p:cNvPr id="10" name="TextBox 9">
            <a:extLst>
              <a:ext uri="{FF2B5EF4-FFF2-40B4-BE49-F238E27FC236}">
                <a16:creationId xmlns:a16="http://schemas.microsoft.com/office/drawing/2014/main" id="{8B100E17-FE78-EAEB-E270-6906B94A4339}"/>
              </a:ext>
            </a:extLst>
          </p:cNvPr>
          <p:cNvSpPr txBox="1"/>
          <p:nvPr/>
        </p:nvSpPr>
        <p:spPr>
          <a:xfrm>
            <a:off x="3836619" y="3073720"/>
            <a:ext cx="234254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Used an ancillary health insurance benefit</a:t>
            </a:r>
          </a:p>
        </p:txBody>
      </p:sp>
      <p:sp>
        <p:nvSpPr>
          <p:cNvPr id="11" name="TextBox 10">
            <a:extLst>
              <a:ext uri="{FF2B5EF4-FFF2-40B4-BE49-F238E27FC236}">
                <a16:creationId xmlns:a16="http://schemas.microsoft.com/office/drawing/2014/main" id="{0CE22124-0B1F-BF11-E33C-03890F02E025}"/>
              </a:ext>
            </a:extLst>
          </p:cNvPr>
          <p:cNvSpPr txBox="1"/>
          <p:nvPr/>
        </p:nvSpPr>
        <p:spPr>
          <a:xfrm>
            <a:off x="3836619" y="3945879"/>
            <a:ext cx="234254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Reviewed coverage for prescriptions</a:t>
            </a:r>
          </a:p>
        </p:txBody>
      </p:sp>
      <p:sp>
        <p:nvSpPr>
          <p:cNvPr id="12" name="TextBox 11">
            <a:extLst>
              <a:ext uri="{FF2B5EF4-FFF2-40B4-BE49-F238E27FC236}">
                <a16:creationId xmlns:a16="http://schemas.microsoft.com/office/drawing/2014/main" id="{C92BFA45-380F-2D9B-611C-799CE2810FFF}"/>
              </a:ext>
            </a:extLst>
          </p:cNvPr>
          <p:cNvSpPr txBox="1"/>
          <p:nvPr/>
        </p:nvSpPr>
        <p:spPr>
          <a:xfrm>
            <a:off x="3836619" y="4797428"/>
            <a:ext cx="234254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Researched the cost of a visit, procedure, or treatment</a:t>
            </a:r>
          </a:p>
        </p:txBody>
      </p:sp>
      <p:sp>
        <p:nvSpPr>
          <p:cNvPr id="13" name="TextBox 12">
            <a:extLst>
              <a:ext uri="{FF2B5EF4-FFF2-40B4-BE49-F238E27FC236}">
                <a16:creationId xmlns:a16="http://schemas.microsoft.com/office/drawing/2014/main" id="{F4F30CEE-8665-FB61-D823-91E94CE0EBED}"/>
              </a:ext>
            </a:extLst>
          </p:cNvPr>
          <p:cNvSpPr txBox="1"/>
          <p:nvPr/>
        </p:nvSpPr>
        <p:spPr>
          <a:xfrm>
            <a:off x="3567091" y="5696306"/>
            <a:ext cx="2612069"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18288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Managed prescriptions through health insurance provider</a:t>
            </a:r>
          </a:p>
        </p:txBody>
      </p:sp>
      <p:graphicFrame>
        <p:nvGraphicFramePr>
          <p:cNvPr id="14" name="Table 5">
            <a:extLst>
              <a:ext uri="{FF2B5EF4-FFF2-40B4-BE49-F238E27FC236}">
                <a16:creationId xmlns:a16="http://schemas.microsoft.com/office/drawing/2014/main" id="{B2472D5B-CC18-37A7-A93C-A65E8094873D}"/>
              </a:ext>
            </a:extLst>
          </p:cNvPr>
          <p:cNvGraphicFramePr>
            <a:graphicFrameLocks noGrp="1"/>
          </p:cNvGraphicFramePr>
          <p:nvPr>
            <p:extLst>
              <p:ext uri="{D42A27DB-BD31-4B8C-83A1-F6EECF244321}">
                <p14:modId xmlns:p14="http://schemas.microsoft.com/office/powerpoint/2010/main" val="3866186534"/>
              </p:ext>
            </p:extLst>
          </p:nvPr>
        </p:nvGraphicFramePr>
        <p:xfrm>
          <a:off x="4743059" y="1454863"/>
          <a:ext cx="6814957" cy="370840"/>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BENEFIT-RELATED ACTIONS AND CHANNELS USED TO ENGAGE WITH INSURER</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8" name="TextBox 7">
            <a:extLst>
              <a:ext uri="{FF2B5EF4-FFF2-40B4-BE49-F238E27FC236}">
                <a16:creationId xmlns:a16="http://schemas.microsoft.com/office/drawing/2014/main" id="{A0CE0E6A-B698-BBC3-C279-912085314A62}"/>
              </a:ext>
            </a:extLst>
          </p:cNvPr>
          <p:cNvSpPr txBox="1"/>
          <p:nvPr/>
        </p:nvSpPr>
        <p:spPr>
          <a:xfrm>
            <a:off x="1181099" y="623591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9" name="TextBox 8">
            <a:extLst>
              <a:ext uri="{FF2B5EF4-FFF2-40B4-BE49-F238E27FC236}">
                <a16:creationId xmlns:a16="http://schemas.microsoft.com/office/drawing/2014/main" id="{555ECFA8-6429-DCEA-DFA2-4974E3B218B3}"/>
              </a:ext>
            </a:extLst>
          </p:cNvPr>
          <p:cNvSpPr txBox="1"/>
          <p:nvPr/>
        </p:nvSpPr>
        <p:spPr>
          <a:xfrm>
            <a:off x="11185018" y="210867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rgbClr val="D6EAF1"/>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66B0FB1C-F15C-A6B0-0342-0B2E3DFD65D6}"/>
              </a:ext>
            </a:extLst>
          </p:cNvPr>
          <p:cNvSpPr txBox="1"/>
          <p:nvPr/>
        </p:nvSpPr>
        <p:spPr>
          <a:xfrm>
            <a:off x="8863361" y="210421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6C1E1FDA-EDC8-7C7F-AB1F-B7FDBEDD7C54}"/>
              </a:ext>
            </a:extLst>
          </p:cNvPr>
          <p:cNvSpPr txBox="1"/>
          <p:nvPr/>
        </p:nvSpPr>
        <p:spPr>
          <a:xfrm>
            <a:off x="10948015" y="560983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7" name="TextBox 16">
            <a:extLst>
              <a:ext uri="{FF2B5EF4-FFF2-40B4-BE49-F238E27FC236}">
                <a16:creationId xmlns:a16="http://schemas.microsoft.com/office/drawing/2014/main" id="{3A328890-1D1A-2A7F-DE7A-AFBCEAE39114}"/>
              </a:ext>
            </a:extLst>
          </p:cNvPr>
          <p:cNvSpPr txBox="1"/>
          <p:nvPr/>
        </p:nvSpPr>
        <p:spPr>
          <a:xfrm>
            <a:off x="11388109" y="319950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8" name="Rectangle 17">
            <a:extLst>
              <a:ext uri="{FF2B5EF4-FFF2-40B4-BE49-F238E27FC236}">
                <a16:creationId xmlns:a16="http://schemas.microsoft.com/office/drawing/2014/main" id="{A447F023-DF27-643C-6129-F947DA9A8BE6}"/>
              </a:ext>
            </a:extLst>
          </p:cNvPr>
          <p:cNvSpPr/>
          <p:nvPr/>
        </p:nvSpPr>
        <p:spPr>
          <a:xfrm>
            <a:off x="0" y="2138868"/>
            <a:ext cx="3460444" cy="332010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When looking at specific actions or ways to engage with their insurer, the majority of BCBSMA members choose to go to the website on their computers.</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If having to decide whether to use the website or their app on their phones, for Benefits tasks, BCBSMA members tend to prefer the app.</a:t>
            </a:r>
          </a:p>
        </p:txBody>
      </p:sp>
    </p:spTree>
    <p:extLst>
      <p:ext uri="{BB962C8B-B14F-4D97-AF65-F5344CB8AC3E}">
        <p14:creationId xmlns:p14="http://schemas.microsoft.com/office/powerpoint/2010/main" val="151252976"/>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84</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5" y="472857"/>
            <a:ext cx="10307109" cy="1077218"/>
          </a:xfrm>
        </p:spPr>
        <p:txBody>
          <a:bodyPr/>
          <a:lstStyle/>
          <a:p>
            <a:r>
              <a:rPr lang="en-US" dirty="0"/>
              <a:t>BCBSMA are less likely to look for a provider on the app</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3" y="6447018"/>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QPRIMARYENGAGE. For each of the activities you’ve done with your insurance provider in the past year, please indicate how you primarily engaged with your insurance provider to complete each action? Please select one for each action. Base: Those who indicated taking each action in QHIACTIONS (ns vary)</a:t>
            </a:r>
          </a:p>
        </p:txBody>
      </p:sp>
      <p:graphicFrame>
        <p:nvGraphicFramePr>
          <p:cNvPr id="5" name="Chart 4">
            <a:extLst>
              <a:ext uri="{FF2B5EF4-FFF2-40B4-BE49-F238E27FC236}">
                <a16:creationId xmlns:a16="http://schemas.microsoft.com/office/drawing/2014/main" id="{363A8B20-CDC5-B10D-9EC9-E53B03CF8594}"/>
              </a:ext>
            </a:extLst>
          </p:cNvPr>
          <p:cNvGraphicFramePr/>
          <p:nvPr>
            <p:extLst>
              <p:ext uri="{D42A27DB-BD31-4B8C-83A1-F6EECF244321}">
                <p14:modId xmlns:p14="http://schemas.microsoft.com/office/powerpoint/2010/main" val="4272388793"/>
              </p:ext>
            </p:extLst>
          </p:nvPr>
        </p:nvGraphicFramePr>
        <p:xfrm>
          <a:off x="3567091" y="1761182"/>
          <a:ext cx="8372941" cy="455996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0CE0E6A-B698-BBC3-C279-912085314A62}"/>
              </a:ext>
            </a:extLst>
          </p:cNvPr>
          <p:cNvSpPr txBox="1"/>
          <p:nvPr/>
        </p:nvSpPr>
        <p:spPr>
          <a:xfrm>
            <a:off x="1181099" y="623591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16" name="TextBox 15">
            <a:extLst>
              <a:ext uri="{FF2B5EF4-FFF2-40B4-BE49-F238E27FC236}">
                <a16:creationId xmlns:a16="http://schemas.microsoft.com/office/drawing/2014/main" id="{35A9CE3F-362C-8C6A-9874-92C16E0F7877}"/>
              </a:ext>
            </a:extLst>
          </p:cNvPr>
          <p:cNvSpPr txBox="1"/>
          <p:nvPr/>
        </p:nvSpPr>
        <p:spPr>
          <a:xfrm>
            <a:off x="4034854" y="2215946"/>
            <a:ext cx="2182368"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18288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Researched or chose a health insurance plan</a:t>
            </a:r>
          </a:p>
        </p:txBody>
      </p:sp>
      <p:sp>
        <p:nvSpPr>
          <p:cNvPr id="17" name="TextBox 16">
            <a:extLst>
              <a:ext uri="{FF2B5EF4-FFF2-40B4-BE49-F238E27FC236}">
                <a16:creationId xmlns:a16="http://schemas.microsoft.com/office/drawing/2014/main" id="{D0C7627E-0B23-B1D7-0888-82B9682B3377}"/>
              </a:ext>
            </a:extLst>
          </p:cNvPr>
          <p:cNvSpPr txBox="1"/>
          <p:nvPr/>
        </p:nvSpPr>
        <p:spPr>
          <a:xfrm>
            <a:off x="4284481" y="3379099"/>
            <a:ext cx="193274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Designated a specific primary care provider</a:t>
            </a:r>
          </a:p>
        </p:txBody>
      </p:sp>
      <p:sp>
        <p:nvSpPr>
          <p:cNvPr id="18" name="TextBox 17">
            <a:extLst>
              <a:ext uri="{FF2B5EF4-FFF2-40B4-BE49-F238E27FC236}">
                <a16:creationId xmlns:a16="http://schemas.microsoft.com/office/drawing/2014/main" id="{D0598F89-9590-0ACC-B649-A6C67AFF2FC9}"/>
              </a:ext>
            </a:extLst>
          </p:cNvPr>
          <p:cNvSpPr txBox="1"/>
          <p:nvPr/>
        </p:nvSpPr>
        <p:spPr>
          <a:xfrm>
            <a:off x="3874681" y="4475163"/>
            <a:ext cx="234254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Looked for a new healthcare provider/doctor</a:t>
            </a:r>
          </a:p>
        </p:txBody>
      </p:sp>
      <p:sp>
        <p:nvSpPr>
          <p:cNvPr id="19" name="TextBox 18">
            <a:extLst>
              <a:ext uri="{FF2B5EF4-FFF2-40B4-BE49-F238E27FC236}">
                <a16:creationId xmlns:a16="http://schemas.microsoft.com/office/drawing/2014/main" id="{AA739CDB-D9DF-D1EA-2179-6BF4423084AB}"/>
              </a:ext>
            </a:extLst>
          </p:cNvPr>
          <p:cNvSpPr txBox="1"/>
          <p:nvPr/>
        </p:nvSpPr>
        <p:spPr>
          <a:xfrm>
            <a:off x="3874681" y="5481261"/>
            <a:ext cx="234254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Engaged in the prior authorization process for the health insurance company</a:t>
            </a:r>
          </a:p>
        </p:txBody>
      </p:sp>
      <p:graphicFrame>
        <p:nvGraphicFramePr>
          <p:cNvPr id="20" name="Table 5">
            <a:extLst>
              <a:ext uri="{FF2B5EF4-FFF2-40B4-BE49-F238E27FC236}">
                <a16:creationId xmlns:a16="http://schemas.microsoft.com/office/drawing/2014/main" id="{8CE71FBC-40EC-A13E-E2AE-7261377DE66E}"/>
              </a:ext>
            </a:extLst>
          </p:cNvPr>
          <p:cNvGraphicFramePr>
            <a:graphicFrameLocks noGrp="1"/>
          </p:cNvGraphicFramePr>
          <p:nvPr>
            <p:extLst>
              <p:ext uri="{D42A27DB-BD31-4B8C-83A1-F6EECF244321}">
                <p14:modId xmlns:p14="http://schemas.microsoft.com/office/powerpoint/2010/main" val="1487377032"/>
              </p:ext>
            </p:extLst>
          </p:nvPr>
        </p:nvGraphicFramePr>
        <p:xfrm>
          <a:off x="4284481" y="1454863"/>
          <a:ext cx="7732114" cy="370840"/>
        </p:xfrm>
        <a:graphic>
          <a:graphicData uri="http://schemas.openxmlformats.org/drawingml/2006/table">
            <a:tbl>
              <a:tblPr firstRow="1" bandRow="1"/>
              <a:tblGrid>
                <a:gridCol w="773211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PROVIDER &amp; PLAN-RELATED ACTIONS AND CHANNELS USED TO ENGAGE WITH INSURER</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21" name="TextBox 20">
            <a:extLst>
              <a:ext uri="{FF2B5EF4-FFF2-40B4-BE49-F238E27FC236}">
                <a16:creationId xmlns:a16="http://schemas.microsoft.com/office/drawing/2014/main" id="{0B184A37-C1EF-FFA6-30A2-3C9422FFAA98}"/>
              </a:ext>
            </a:extLst>
          </p:cNvPr>
          <p:cNvSpPr txBox="1"/>
          <p:nvPr/>
        </p:nvSpPr>
        <p:spPr>
          <a:xfrm>
            <a:off x="11068050" y="434106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2" name="TextBox 21">
            <a:extLst>
              <a:ext uri="{FF2B5EF4-FFF2-40B4-BE49-F238E27FC236}">
                <a16:creationId xmlns:a16="http://schemas.microsoft.com/office/drawing/2014/main" id="{B92D9746-91AF-6FA7-FA4E-CB0336C3E1F6}"/>
              </a:ext>
            </a:extLst>
          </p:cNvPr>
          <p:cNvSpPr txBox="1"/>
          <p:nvPr/>
        </p:nvSpPr>
        <p:spPr>
          <a:xfrm>
            <a:off x="8686157" y="543234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3" name="TextBox 22">
            <a:extLst>
              <a:ext uri="{FF2B5EF4-FFF2-40B4-BE49-F238E27FC236}">
                <a16:creationId xmlns:a16="http://schemas.microsoft.com/office/drawing/2014/main" id="{84CD339E-AE42-D600-1AB0-6658963D13A5}"/>
              </a:ext>
            </a:extLst>
          </p:cNvPr>
          <p:cNvSpPr txBox="1"/>
          <p:nvPr/>
        </p:nvSpPr>
        <p:spPr>
          <a:xfrm>
            <a:off x="10694631" y="545573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4" name="Rectangle 23">
            <a:extLst>
              <a:ext uri="{FF2B5EF4-FFF2-40B4-BE49-F238E27FC236}">
                <a16:creationId xmlns:a16="http://schemas.microsoft.com/office/drawing/2014/main" id="{B2D4BBED-AC84-634E-98F0-83980101C47A}"/>
              </a:ext>
            </a:extLst>
          </p:cNvPr>
          <p:cNvSpPr/>
          <p:nvPr/>
        </p:nvSpPr>
        <p:spPr>
          <a:xfrm>
            <a:off x="0" y="2138868"/>
            <a:ext cx="3460444" cy="332010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When looking for a provider, United members are more likely to look for providers on their United app (33%) than BCBSMA members (22%).</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 website usage is mostly on par with competitors for provider and plan-related actions, except for engaging in the prior authorization process for the healthcare company, where BCBSMA leans on the website more than competitors.</a:t>
            </a:r>
          </a:p>
        </p:txBody>
      </p:sp>
    </p:spTree>
    <p:extLst>
      <p:ext uri="{BB962C8B-B14F-4D97-AF65-F5344CB8AC3E}">
        <p14:creationId xmlns:p14="http://schemas.microsoft.com/office/powerpoint/2010/main" val="2314041043"/>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85</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For claims, BCBSMA members stick to the website</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3" y="6447018"/>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QPRIMARYENGAGE. For each of the activities you’ve done with your insurance provider in the past year, please indicate how you primarily engaged with your insurance provider to complete each action? Please select one for each action. Base: Those who indicated taking each action in QHIACTIONS (ns vary)</a:t>
            </a:r>
          </a:p>
        </p:txBody>
      </p:sp>
      <p:graphicFrame>
        <p:nvGraphicFramePr>
          <p:cNvPr id="5" name="Chart 4">
            <a:extLst>
              <a:ext uri="{FF2B5EF4-FFF2-40B4-BE49-F238E27FC236}">
                <a16:creationId xmlns:a16="http://schemas.microsoft.com/office/drawing/2014/main" id="{363A8B20-CDC5-B10D-9EC9-E53B03CF8594}"/>
              </a:ext>
            </a:extLst>
          </p:cNvPr>
          <p:cNvGraphicFramePr/>
          <p:nvPr>
            <p:extLst>
              <p:ext uri="{D42A27DB-BD31-4B8C-83A1-F6EECF244321}">
                <p14:modId xmlns:p14="http://schemas.microsoft.com/office/powerpoint/2010/main" val="1816195085"/>
              </p:ext>
            </p:extLst>
          </p:nvPr>
        </p:nvGraphicFramePr>
        <p:xfrm>
          <a:off x="3567091" y="1761181"/>
          <a:ext cx="8372941" cy="455996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0CE0E6A-B698-BBC3-C279-912085314A62}"/>
              </a:ext>
            </a:extLst>
          </p:cNvPr>
          <p:cNvSpPr txBox="1"/>
          <p:nvPr/>
        </p:nvSpPr>
        <p:spPr>
          <a:xfrm>
            <a:off x="1181099" y="623591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6" name="TextBox 5">
            <a:extLst>
              <a:ext uri="{FF2B5EF4-FFF2-40B4-BE49-F238E27FC236}">
                <a16:creationId xmlns:a16="http://schemas.microsoft.com/office/drawing/2014/main" id="{5DEBF053-02C8-DA96-95C1-24F913A72697}"/>
              </a:ext>
            </a:extLst>
          </p:cNvPr>
          <p:cNvSpPr txBox="1"/>
          <p:nvPr/>
        </p:nvSpPr>
        <p:spPr>
          <a:xfrm>
            <a:off x="3950260" y="2529582"/>
            <a:ext cx="2182368"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18288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Submitted a claim</a:t>
            </a:r>
          </a:p>
        </p:txBody>
      </p:sp>
      <p:sp>
        <p:nvSpPr>
          <p:cNvPr id="10" name="TextBox 9">
            <a:extLst>
              <a:ext uri="{FF2B5EF4-FFF2-40B4-BE49-F238E27FC236}">
                <a16:creationId xmlns:a16="http://schemas.microsoft.com/office/drawing/2014/main" id="{D77B1E16-C335-C220-C818-8FD46CD63D68}"/>
              </a:ext>
            </a:extLst>
          </p:cNvPr>
          <p:cNvSpPr txBox="1"/>
          <p:nvPr/>
        </p:nvSpPr>
        <p:spPr>
          <a:xfrm>
            <a:off x="4513769" y="3897531"/>
            <a:ext cx="1618859"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Reviewed claim or EOB information</a:t>
            </a:r>
          </a:p>
        </p:txBody>
      </p:sp>
      <p:sp>
        <p:nvSpPr>
          <p:cNvPr id="11" name="TextBox 10">
            <a:extLst>
              <a:ext uri="{FF2B5EF4-FFF2-40B4-BE49-F238E27FC236}">
                <a16:creationId xmlns:a16="http://schemas.microsoft.com/office/drawing/2014/main" id="{5080829D-AB28-E92E-27CC-D5F62703732B}"/>
              </a:ext>
            </a:extLst>
          </p:cNvPr>
          <p:cNvSpPr txBox="1"/>
          <p:nvPr/>
        </p:nvSpPr>
        <p:spPr>
          <a:xfrm>
            <a:off x="4782820" y="5414328"/>
            <a:ext cx="1349808"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Tracked the status of a claim</a:t>
            </a:r>
          </a:p>
        </p:txBody>
      </p:sp>
      <p:graphicFrame>
        <p:nvGraphicFramePr>
          <p:cNvPr id="12" name="Table 5">
            <a:extLst>
              <a:ext uri="{FF2B5EF4-FFF2-40B4-BE49-F238E27FC236}">
                <a16:creationId xmlns:a16="http://schemas.microsoft.com/office/drawing/2014/main" id="{ECBF0FBC-0598-39D7-2BFA-21A9248D0337}"/>
              </a:ext>
            </a:extLst>
          </p:cNvPr>
          <p:cNvGraphicFramePr>
            <a:graphicFrameLocks noGrp="1"/>
          </p:cNvGraphicFramePr>
          <p:nvPr>
            <p:extLst>
              <p:ext uri="{D42A27DB-BD31-4B8C-83A1-F6EECF244321}">
                <p14:modId xmlns:p14="http://schemas.microsoft.com/office/powerpoint/2010/main" val="794137961"/>
              </p:ext>
            </p:extLst>
          </p:nvPr>
        </p:nvGraphicFramePr>
        <p:xfrm>
          <a:off x="4743059" y="1454863"/>
          <a:ext cx="6814957" cy="370840"/>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CLAIMS-RELATED ACTIONS AND CHANNELS USED TO ENGAGE WITH INSURER</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3" name="TextBox 12">
            <a:extLst>
              <a:ext uri="{FF2B5EF4-FFF2-40B4-BE49-F238E27FC236}">
                <a16:creationId xmlns:a16="http://schemas.microsoft.com/office/drawing/2014/main" id="{4ED43DDF-65B0-6A45-A22C-7415A1EFC169}"/>
              </a:ext>
            </a:extLst>
          </p:cNvPr>
          <p:cNvSpPr txBox="1"/>
          <p:nvPr/>
        </p:nvSpPr>
        <p:spPr>
          <a:xfrm>
            <a:off x="9034811" y="218670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0" name="TextBox 19">
            <a:extLst>
              <a:ext uri="{FF2B5EF4-FFF2-40B4-BE49-F238E27FC236}">
                <a16:creationId xmlns:a16="http://schemas.microsoft.com/office/drawing/2014/main" id="{3EB76CDE-45E6-1B4E-7A25-73FE60F9C601}"/>
              </a:ext>
            </a:extLst>
          </p:cNvPr>
          <p:cNvSpPr txBox="1"/>
          <p:nvPr/>
        </p:nvSpPr>
        <p:spPr>
          <a:xfrm>
            <a:off x="11005165" y="217718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1" name="TextBox 20">
            <a:extLst>
              <a:ext uri="{FF2B5EF4-FFF2-40B4-BE49-F238E27FC236}">
                <a16:creationId xmlns:a16="http://schemas.microsoft.com/office/drawing/2014/main" id="{66562C25-8A05-E3EB-FDB6-3DBC540DC19A}"/>
              </a:ext>
            </a:extLst>
          </p:cNvPr>
          <p:cNvSpPr txBox="1"/>
          <p:nvPr/>
        </p:nvSpPr>
        <p:spPr>
          <a:xfrm>
            <a:off x="11413638" y="218522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3" name="TextBox 22">
            <a:extLst>
              <a:ext uri="{FF2B5EF4-FFF2-40B4-BE49-F238E27FC236}">
                <a16:creationId xmlns:a16="http://schemas.microsoft.com/office/drawing/2014/main" id="{18A8DFF4-53D5-BFF8-664B-2E4782DCFC6F}"/>
              </a:ext>
            </a:extLst>
          </p:cNvPr>
          <p:cNvSpPr txBox="1"/>
          <p:nvPr/>
        </p:nvSpPr>
        <p:spPr>
          <a:xfrm>
            <a:off x="10160560" y="518392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4" name="TextBox 23">
            <a:extLst>
              <a:ext uri="{FF2B5EF4-FFF2-40B4-BE49-F238E27FC236}">
                <a16:creationId xmlns:a16="http://schemas.microsoft.com/office/drawing/2014/main" id="{6CF46ACC-FD76-EB9B-6987-7680AD82AEAB}"/>
              </a:ext>
            </a:extLst>
          </p:cNvPr>
          <p:cNvSpPr txBox="1"/>
          <p:nvPr/>
        </p:nvSpPr>
        <p:spPr>
          <a:xfrm>
            <a:off x="11097921" y="518392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5" name="Rectangle 24">
            <a:extLst>
              <a:ext uri="{FF2B5EF4-FFF2-40B4-BE49-F238E27FC236}">
                <a16:creationId xmlns:a16="http://schemas.microsoft.com/office/drawing/2014/main" id="{AA745F15-1672-D5F2-8015-E5A4BFF3EAFB}"/>
              </a:ext>
            </a:extLst>
          </p:cNvPr>
          <p:cNvSpPr/>
          <p:nvPr/>
        </p:nvSpPr>
        <p:spPr>
          <a:xfrm>
            <a:off x="0" y="2138868"/>
            <a:ext cx="3460444" cy="332010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Especially when submitting a claim, BCBSMA members are a lot more comfortable doing so on their insurer’s website on a computer than they are on their app. Both Anthem and United members are more likely to choose to submit claims on their insurer’s respective apps.</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 members are most likely to use their insurer’s website on their phones to track the status of claims.</a:t>
            </a:r>
          </a:p>
        </p:txBody>
      </p:sp>
    </p:spTree>
    <p:extLst>
      <p:ext uri="{BB962C8B-B14F-4D97-AF65-F5344CB8AC3E}">
        <p14:creationId xmlns:p14="http://schemas.microsoft.com/office/powerpoint/2010/main" val="349289236"/>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86</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Appendix:</a:t>
            </a:r>
          </a:p>
          <a:p>
            <a:r>
              <a:rPr lang="en-US" dirty="0"/>
              <a:t>Benefits</a:t>
            </a:r>
          </a:p>
        </p:txBody>
      </p:sp>
    </p:spTree>
    <p:extLst>
      <p:ext uri="{BB962C8B-B14F-4D97-AF65-F5344CB8AC3E}">
        <p14:creationId xmlns:p14="http://schemas.microsoft.com/office/powerpoint/2010/main" val="3801028737"/>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87</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Truncated and Full Benefits CSO statements</a:t>
            </a:r>
          </a:p>
        </p:txBody>
      </p:sp>
      <p:graphicFrame>
        <p:nvGraphicFramePr>
          <p:cNvPr id="7" name="Table 6">
            <a:extLst>
              <a:ext uri="{FF2B5EF4-FFF2-40B4-BE49-F238E27FC236}">
                <a16:creationId xmlns:a16="http://schemas.microsoft.com/office/drawing/2014/main" id="{F69732DB-A1E8-E125-B1AA-E81C77F90DBA}"/>
              </a:ext>
            </a:extLst>
          </p:cNvPr>
          <p:cNvGraphicFramePr>
            <a:graphicFrameLocks noGrp="1"/>
          </p:cNvGraphicFramePr>
          <p:nvPr>
            <p:extLst>
              <p:ext uri="{D42A27DB-BD31-4B8C-83A1-F6EECF244321}">
                <p14:modId xmlns:p14="http://schemas.microsoft.com/office/powerpoint/2010/main" val="2995889714"/>
              </p:ext>
            </p:extLst>
          </p:nvPr>
        </p:nvGraphicFramePr>
        <p:xfrm>
          <a:off x="1116419" y="1644865"/>
          <a:ext cx="10823945" cy="4572665"/>
        </p:xfrm>
        <a:graphic>
          <a:graphicData uri="http://schemas.openxmlformats.org/drawingml/2006/table">
            <a:tbl>
              <a:tblPr/>
              <a:tblGrid>
                <a:gridCol w="470643">
                  <a:extLst>
                    <a:ext uri="{9D8B030D-6E8A-4147-A177-3AD203B41FA5}">
                      <a16:colId xmlns:a16="http://schemas.microsoft.com/office/drawing/2014/main" val="1565810090"/>
                    </a:ext>
                  </a:extLst>
                </a:gridCol>
                <a:gridCol w="630621">
                  <a:extLst>
                    <a:ext uri="{9D8B030D-6E8A-4147-A177-3AD203B41FA5}">
                      <a16:colId xmlns:a16="http://schemas.microsoft.com/office/drawing/2014/main" val="1333922927"/>
                    </a:ext>
                  </a:extLst>
                </a:gridCol>
                <a:gridCol w="3594538">
                  <a:extLst>
                    <a:ext uri="{9D8B030D-6E8A-4147-A177-3AD203B41FA5}">
                      <a16:colId xmlns:a16="http://schemas.microsoft.com/office/drawing/2014/main" val="891971467"/>
                    </a:ext>
                  </a:extLst>
                </a:gridCol>
                <a:gridCol w="6128143">
                  <a:extLst>
                    <a:ext uri="{9D8B030D-6E8A-4147-A177-3AD203B41FA5}">
                      <a16:colId xmlns:a16="http://schemas.microsoft.com/office/drawing/2014/main" val="1330902764"/>
                    </a:ext>
                  </a:extLst>
                </a:gridCol>
              </a:tblGrid>
              <a:tr h="279529">
                <a:tc>
                  <a:txBody>
                    <a:bodyPr/>
                    <a:lstStyle/>
                    <a:p>
                      <a:pPr algn="l" fontAlgn="b"/>
                      <a:r>
                        <a:rPr lang="en-US" sz="1000" b="1" i="0" u="none" strike="noStrike" dirty="0">
                          <a:solidFill>
                            <a:srgbClr val="000000"/>
                          </a:solidFill>
                          <a:effectLst/>
                          <a:latin typeface="Haas Grot Disp 55 Roman" panose="020D0504030502050203" pitchFamily="34" charset="0"/>
                        </a:rPr>
                        <a:t>CSO #</a:t>
                      </a:r>
                    </a:p>
                  </a:txBody>
                  <a:tcPr marL="6655" marR="6655" marT="6655"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Importance Ranking</a:t>
                      </a:r>
                    </a:p>
                  </a:txBody>
                  <a:tcPr marL="6655" marR="6655" marT="6655"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Truncated Statement (used in this report)</a:t>
                      </a:r>
                    </a:p>
                  </a:txBody>
                  <a:tcPr marL="6655" marR="6655" marT="6655"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Full Statement (shown to respondents in the survey)</a:t>
                      </a:r>
                    </a:p>
                  </a:txBody>
                  <a:tcPr marL="6655" marR="6655" marT="6655"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extLst>
                  <a:ext uri="{0D108BD9-81ED-4DB2-BD59-A6C34878D82A}">
                    <a16:rowId xmlns:a16="http://schemas.microsoft.com/office/drawing/2014/main" val="2556572717"/>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B15</a:t>
                      </a:r>
                    </a:p>
                  </a:txBody>
                  <a:tcPr marL="6655" marR="6655" marT="6655"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a:t>
                      </a:r>
                    </a:p>
                  </a:txBody>
                  <a:tcPr marL="6655" marR="6655" marT="6655"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total cost associated with upcoming care</a:t>
                      </a:r>
                    </a:p>
                  </a:txBody>
                  <a:tcPr marL="6655" marR="6655" marT="6655"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the total amount I will owe for an upcoming visit or procedure (including unexpected fees like facility fees).</a:t>
                      </a:r>
                    </a:p>
                  </a:txBody>
                  <a:tcPr marL="6655" marR="6655" marT="6655"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extLst>
                  <a:ext uri="{0D108BD9-81ED-4DB2-BD59-A6C34878D82A}">
                    <a16:rowId xmlns:a16="http://schemas.microsoft.com/office/drawing/2014/main" val="1451580190"/>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B06</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2</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plan overview info (deductibles, etc.)</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my plan overview information (e.g., deductibles, out-of-pocket maximums, etc.).</a:t>
                      </a:r>
                    </a:p>
                  </a:txBody>
                  <a:tcPr marL="6655" marR="6655" marT="6655" marB="0">
                    <a:lnL>
                      <a:noFill/>
                    </a:lnL>
                    <a:lnR>
                      <a:noFill/>
                    </a:lnR>
                    <a:lnT>
                      <a:noFill/>
                    </a:lnT>
                    <a:lnB>
                      <a:noFill/>
                    </a:lnB>
                    <a:noFill/>
                  </a:tcPr>
                </a:tc>
                <a:extLst>
                  <a:ext uri="{0D108BD9-81ED-4DB2-BD59-A6C34878D82A}">
                    <a16:rowId xmlns:a16="http://schemas.microsoft.com/office/drawing/2014/main" val="2969085824"/>
                  </a:ext>
                </a:extLst>
              </a:tr>
              <a:tr h="148223">
                <a:tc>
                  <a:txBody>
                    <a:bodyPr/>
                    <a:lstStyle/>
                    <a:p>
                      <a:pPr algn="ctr" fontAlgn="b"/>
                      <a:r>
                        <a:rPr lang="en-US" sz="1000" b="0" i="0" u="none" strike="noStrike" dirty="0">
                          <a:solidFill>
                            <a:srgbClr val="000000"/>
                          </a:solidFill>
                          <a:effectLst/>
                          <a:latin typeface="Haas Grot Disp 55 Roman" panose="020D0504030502050203" pitchFamily="34" charset="0"/>
                        </a:rPr>
                        <a:t>B04</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3</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Find accurate cost info for procedures, treatments, and meds</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find accurate healthcare cost information for procedures, treatments, and medications.</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3558270619"/>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B07</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4</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coverage for a specific issue/care</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my health insurance coverage for a specific issue/care.</a:t>
                      </a:r>
                    </a:p>
                  </a:txBody>
                  <a:tcPr marL="6655" marR="6655" marT="6655" marB="0">
                    <a:lnL>
                      <a:noFill/>
                    </a:lnL>
                    <a:lnR>
                      <a:noFill/>
                    </a:lnR>
                    <a:lnT>
                      <a:noFill/>
                    </a:lnT>
                    <a:lnB>
                      <a:noFill/>
                    </a:lnB>
                    <a:noFill/>
                  </a:tcPr>
                </a:tc>
                <a:extLst>
                  <a:ext uri="{0D108BD9-81ED-4DB2-BD59-A6C34878D82A}">
                    <a16:rowId xmlns:a16="http://schemas.microsoft.com/office/drawing/2014/main" val="676683427"/>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B21</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how changes to coverage will impact annual usage</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how changes to my coverage will impact the total amount I will owe for the type of care I typically use.</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205311639"/>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B01</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6</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Find plan overview info (deductibles, etc.)</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navigate to my plan overview information (e.g., deductibles, out-of-pocket maximums, etc.).</a:t>
                      </a:r>
                    </a:p>
                  </a:txBody>
                  <a:tcPr marL="6655" marR="6655" marT="6655" marB="0">
                    <a:lnL>
                      <a:noFill/>
                    </a:lnL>
                    <a:lnR>
                      <a:noFill/>
                    </a:lnR>
                    <a:lnT>
                      <a:noFill/>
                    </a:lnT>
                    <a:lnB>
                      <a:noFill/>
                    </a:lnB>
                    <a:noFill/>
                  </a:tcPr>
                </a:tc>
                <a:extLst>
                  <a:ext uri="{0D108BD9-81ED-4DB2-BD59-A6C34878D82A}">
                    <a16:rowId xmlns:a16="http://schemas.microsoft.com/office/drawing/2014/main" val="2007024513"/>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B20</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Be informed when coverage changes</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be informed when my coverage changes, annually or during the year.</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913870957"/>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B08</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8</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services covered based on age/circumstances</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the services I have covered based on my age and unique health circumstances.</a:t>
                      </a:r>
                    </a:p>
                  </a:txBody>
                  <a:tcPr marL="6655" marR="6655" marT="6655" marB="0">
                    <a:lnL>
                      <a:noFill/>
                    </a:lnL>
                    <a:lnR>
                      <a:noFill/>
                    </a:lnR>
                    <a:lnT>
                      <a:noFill/>
                    </a:lnT>
                    <a:lnB>
                      <a:noFill/>
                    </a:lnB>
                    <a:noFill/>
                  </a:tcPr>
                </a:tc>
                <a:extLst>
                  <a:ext uri="{0D108BD9-81ED-4DB2-BD59-A6C34878D82A}">
                    <a16:rowId xmlns:a16="http://schemas.microsoft.com/office/drawing/2014/main" val="4280598347"/>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B02</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9</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Find relevant coverage for emergency/urgent care </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find relevant healthcare coverage information for emergency or urgent care treatment.</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051516820"/>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B03</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10</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Find coverage information for a specific issue/care</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find coverage information for my specific issues/care, even if I don't know the right medical term.</a:t>
                      </a:r>
                    </a:p>
                  </a:txBody>
                  <a:tcPr marL="6655" marR="6655" marT="6655" marB="0">
                    <a:lnL>
                      <a:noFill/>
                    </a:lnL>
                    <a:lnR>
                      <a:noFill/>
                    </a:lnR>
                    <a:lnT>
                      <a:noFill/>
                    </a:lnT>
                    <a:lnB>
                      <a:noFill/>
                    </a:lnB>
                    <a:noFill/>
                  </a:tcPr>
                </a:tc>
                <a:extLst>
                  <a:ext uri="{0D108BD9-81ED-4DB2-BD59-A6C34878D82A}">
                    <a16:rowId xmlns:a16="http://schemas.microsoft.com/office/drawing/2014/main" val="1209203091"/>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B05</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11</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Access expert support to understand coverage/costs</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access expert support to understand my coverage or cost when needed.</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347839044"/>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B16</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12</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total cost for new prescription medications</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the total amount I will owe for a new prescription medication I am considering.</a:t>
                      </a:r>
                    </a:p>
                  </a:txBody>
                  <a:tcPr marL="6655" marR="6655" marT="6655" marB="0">
                    <a:lnL>
                      <a:noFill/>
                    </a:lnL>
                    <a:lnR>
                      <a:noFill/>
                    </a:lnR>
                    <a:lnT>
                      <a:noFill/>
                    </a:lnT>
                    <a:lnB>
                      <a:noFill/>
                    </a:lnB>
                    <a:noFill/>
                  </a:tcPr>
                </a:tc>
                <a:extLst>
                  <a:ext uri="{0D108BD9-81ED-4DB2-BD59-A6C34878D82A}">
                    <a16:rowId xmlns:a16="http://schemas.microsoft.com/office/drawing/2014/main" val="816370100"/>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B10</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13</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factors impacting coverage eligibility</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what factors impact my eligibility for insurance coverage (e.g., time window, limits on number of visits, PCP referral, age, etc.).</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3054008634"/>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B11</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14</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number of covered visits or products remaining</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how many visits or products I have remaining for the year with my insurance plan (e.g., physical therapy visits, contact lenses, etc.).</a:t>
                      </a:r>
                    </a:p>
                  </a:txBody>
                  <a:tcPr marL="6655" marR="6655" marT="6655" marB="0">
                    <a:lnL>
                      <a:noFill/>
                    </a:lnL>
                    <a:lnR>
                      <a:noFill/>
                    </a:lnR>
                    <a:lnT>
                      <a:noFill/>
                    </a:lnT>
                    <a:lnB>
                      <a:noFill/>
                    </a:lnB>
                    <a:noFill/>
                  </a:tcPr>
                </a:tc>
                <a:extLst>
                  <a:ext uri="{0D108BD9-81ED-4DB2-BD59-A6C34878D82A}">
                    <a16:rowId xmlns:a16="http://schemas.microsoft.com/office/drawing/2014/main" val="2046741318"/>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B17</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15</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cost differences between similar options</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cost differences between similar options (provider or medication) that address the same concern.</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212598129"/>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B09</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16</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coverage differences for in- vs. out-of-network providers</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the difference in my coverage for in-network vs. out-of-network providers.</a:t>
                      </a:r>
                    </a:p>
                  </a:txBody>
                  <a:tcPr marL="6655" marR="6655" marT="6655" marB="0">
                    <a:lnL>
                      <a:noFill/>
                    </a:lnL>
                    <a:lnR>
                      <a:noFill/>
                    </a:lnR>
                    <a:lnT>
                      <a:noFill/>
                    </a:lnT>
                    <a:lnB>
                      <a:noFill/>
                    </a:lnB>
                    <a:noFill/>
                  </a:tcPr>
                </a:tc>
                <a:extLst>
                  <a:ext uri="{0D108BD9-81ED-4DB2-BD59-A6C34878D82A}">
                    <a16:rowId xmlns:a16="http://schemas.microsoft.com/office/drawing/2014/main" val="408483501"/>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B13</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17</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Access medications while awaiting approval</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access the medications I need while waiting for approval (prior authorization) from my insurance company for that medication.</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953045925"/>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B22</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18</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Be informed when the cost of my meds change</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be informed when the cost of any of my medications has changed.</a:t>
                      </a:r>
                    </a:p>
                  </a:txBody>
                  <a:tcPr marL="6655" marR="6655" marT="6655" marB="0">
                    <a:lnL>
                      <a:noFill/>
                    </a:lnL>
                    <a:lnR>
                      <a:noFill/>
                    </a:lnR>
                    <a:lnT>
                      <a:noFill/>
                    </a:lnT>
                    <a:lnB>
                      <a:noFill/>
                    </a:lnB>
                    <a:noFill/>
                  </a:tcPr>
                </a:tc>
                <a:extLst>
                  <a:ext uri="{0D108BD9-81ED-4DB2-BD59-A6C34878D82A}">
                    <a16:rowId xmlns:a16="http://schemas.microsoft.com/office/drawing/2014/main" val="295853441"/>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B18</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19</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trade-offs for lower cost options</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potential quality trade-offs associated with a lower cost option (e.g., provider, medication).</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776625782"/>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B19</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20</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Be aware of pharmacies that sell meds for a lower price</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become aware of alternative pharmacies that sell my same medication for a lower price.</a:t>
                      </a:r>
                    </a:p>
                  </a:txBody>
                  <a:tcPr marL="6655" marR="6655" marT="6655" marB="0">
                    <a:lnL>
                      <a:noFill/>
                    </a:lnL>
                    <a:lnR>
                      <a:noFill/>
                    </a:lnR>
                    <a:lnT>
                      <a:noFill/>
                    </a:lnT>
                    <a:lnB>
                      <a:noFill/>
                    </a:lnB>
                    <a:noFill/>
                  </a:tcPr>
                </a:tc>
                <a:extLst>
                  <a:ext uri="{0D108BD9-81ED-4DB2-BD59-A6C34878D82A}">
                    <a16:rowId xmlns:a16="http://schemas.microsoft.com/office/drawing/2014/main" val="390795633"/>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B12</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21</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technical terms and language</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Confidently understand technical terms and language related to my healthcare coverage.</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1786899677"/>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B14</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22</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Be notified when prescription refills are available</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become aware when I have a prescription refill available.</a:t>
                      </a:r>
                    </a:p>
                  </a:txBody>
                  <a:tcPr marL="6655" marR="6655" marT="6655" marB="0">
                    <a:lnL>
                      <a:noFill/>
                    </a:lnL>
                    <a:lnR>
                      <a:noFill/>
                    </a:lnR>
                    <a:lnT>
                      <a:noFill/>
                    </a:lnT>
                    <a:lnB>
                      <a:noFill/>
                    </a:lnB>
                    <a:noFill/>
                  </a:tcPr>
                </a:tc>
                <a:extLst>
                  <a:ext uri="{0D108BD9-81ED-4DB2-BD59-A6C34878D82A}">
                    <a16:rowId xmlns:a16="http://schemas.microsoft.com/office/drawing/2014/main" val="1814923084"/>
                  </a:ext>
                </a:extLst>
              </a:tr>
            </a:tbl>
          </a:graphicData>
        </a:graphic>
      </p:graphicFrame>
    </p:spTree>
    <p:extLst>
      <p:ext uri="{BB962C8B-B14F-4D97-AF65-F5344CB8AC3E}">
        <p14:creationId xmlns:p14="http://schemas.microsoft.com/office/powerpoint/2010/main" val="1201173334"/>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Overall, Anthem’s website performed the best</a:t>
            </a:r>
          </a:p>
        </p:txBody>
      </p:sp>
      <p:sp>
        <p:nvSpPr>
          <p:cNvPr id="5" name="Text Placeholder 8">
            <a:extLst>
              <a:ext uri="{FF2B5EF4-FFF2-40B4-BE49-F238E27FC236}">
                <a16:creationId xmlns:a16="http://schemas.microsoft.com/office/drawing/2014/main" id="{451F9916-8A90-35D8-EFBF-7E19DB396ECD}"/>
              </a:ext>
            </a:extLst>
          </p:cNvPr>
          <p:cNvSpPr txBox="1">
            <a:spLocks/>
          </p:cNvSpPr>
          <p:nvPr/>
        </p:nvSpPr>
        <p:spPr>
          <a:xfrm>
            <a:off x="7832166" y="6234475"/>
            <a:ext cx="295655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a:t>
            </a:r>
            <a:endParaRPr lang="en-US" sz="900" dirty="0">
              <a:highlight>
                <a:srgbClr val="FFFF00"/>
              </a:highlight>
            </a:endParaRPr>
          </a:p>
        </p:txBody>
      </p:sp>
      <p:sp>
        <p:nvSpPr>
          <p:cNvPr id="6" name="Text Placeholder 8">
            <a:extLst>
              <a:ext uri="{FF2B5EF4-FFF2-40B4-BE49-F238E27FC236}">
                <a16:creationId xmlns:a16="http://schemas.microsoft.com/office/drawing/2014/main" id="{64643DA2-7501-65F8-2289-5F38D4DC8EC1}"/>
              </a:ext>
            </a:extLst>
          </p:cNvPr>
          <p:cNvSpPr txBox="1">
            <a:spLocks/>
          </p:cNvSpPr>
          <p:nvPr/>
        </p:nvSpPr>
        <p:spPr>
          <a:xfrm>
            <a:off x="1178435" y="6498834"/>
            <a:ext cx="869899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BENEFITSSAT. How satisfied are you with your current ability to accomplish each task on &lt;insurer’s&gt; &lt;app or website&gt; today? Base: Those in Benefits track who evaluated satisfaction on the website for BCBSMA n= 151, Anthem n=148 , United n=166</a:t>
            </a:r>
            <a:endParaRPr lang="en-US" sz="900" dirty="0">
              <a:highlight>
                <a:srgbClr val="FFFF00"/>
              </a:highlight>
            </a:endParaRPr>
          </a:p>
        </p:txBody>
      </p:sp>
      <p:graphicFrame>
        <p:nvGraphicFramePr>
          <p:cNvPr id="12" name="Table 11">
            <a:extLst>
              <a:ext uri="{FF2B5EF4-FFF2-40B4-BE49-F238E27FC236}">
                <a16:creationId xmlns:a16="http://schemas.microsoft.com/office/drawing/2014/main" id="{A4F80885-57EC-A7C9-24FE-72D4CC7A6F73}"/>
              </a:ext>
            </a:extLst>
          </p:cNvPr>
          <p:cNvGraphicFramePr>
            <a:graphicFrameLocks noGrp="1"/>
          </p:cNvGraphicFramePr>
          <p:nvPr>
            <p:extLst>
              <p:ext uri="{D42A27DB-BD31-4B8C-83A1-F6EECF244321}">
                <p14:modId xmlns:p14="http://schemas.microsoft.com/office/powerpoint/2010/main" val="2720955059"/>
              </p:ext>
            </p:extLst>
          </p:nvPr>
        </p:nvGraphicFramePr>
        <p:xfrm>
          <a:off x="3859618" y="1911709"/>
          <a:ext cx="8187070" cy="4351341"/>
        </p:xfrm>
        <a:graphic>
          <a:graphicData uri="http://schemas.openxmlformats.org/drawingml/2006/table">
            <a:tbl>
              <a:tblPr/>
              <a:tblGrid>
                <a:gridCol w="4075046">
                  <a:extLst>
                    <a:ext uri="{9D8B030D-6E8A-4147-A177-3AD203B41FA5}">
                      <a16:colId xmlns:a16="http://schemas.microsoft.com/office/drawing/2014/main" val="3951883039"/>
                    </a:ext>
                  </a:extLst>
                </a:gridCol>
                <a:gridCol w="1008513">
                  <a:extLst>
                    <a:ext uri="{9D8B030D-6E8A-4147-A177-3AD203B41FA5}">
                      <a16:colId xmlns:a16="http://schemas.microsoft.com/office/drawing/2014/main" val="1167812527"/>
                    </a:ext>
                  </a:extLst>
                </a:gridCol>
                <a:gridCol w="1008513">
                  <a:extLst>
                    <a:ext uri="{9D8B030D-6E8A-4147-A177-3AD203B41FA5}">
                      <a16:colId xmlns:a16="http://schemas.microsoft.com/office/drawing/2014/main" val="2948805648"/>
                    </a:ext>
                  </a:extLst>
                </a:gridCol>
                <a:gridCol w="1008513">
                  <a:extLst>
                    <a:ext uri="{9D8B030D-6E8A-4147-A177-3AD203B41FA5}">
                      <a16:colId xmlns:a16="http://schemas.microsoft.com/office/drawing/2014/main" val="3384765105"/>
                    </a:ext>
                  </a:extLst>
                </a:gridCol>
                <a:gridCol w="1086485">
                  <a:extLst>
                    <a:ext uri="{9D8B030D-6E8A-4147-A177-3AD203B41FA5}">
                      <a16:colId xmlns:a16="http://schemas.microsoft.com/office/drawing/2014/main" val="960005063"/>
                    </a:ext>
                  </a:extLst>
                </a:gridCol>
              </a:tblGrid>
              <a:tr h="424935">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7032966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plan overview info (deductibles, etc.)</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9ABD7"/>
                    </a:solidFill>
                  </a:tcPr>
                </a:tc>
                <a:tc>
                  <a:txBody>
                    <a:bodyPr/>
                    <a:lstStyle/>
                    <a:p>
                      <a:pPr algn="ctr" fontAlgn="b"/>
                      <a:r>
                        <a:rPr lang="en-US" sz="1100" b="0" i="0" u="none" strike="noStrike">
                          <a:solidFill>
                            <a:srgbClr val="000000"/>
                          </a:solidFill>
                          <a:effectLst/>
                          <a:latin typeface="Haas Grot Disp 55 Roman" panose="020D0504030502050203" pitchFamily="34" charset="0"/>
                        </a:rPr>
                        <a:t>81%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ED0"/>
                    </a:solidFill>
                  </a:tcPr>
                </a:tc>
                <a:tc>
                  <a:txBody>
                    <a:bodyPr/>
                    <a:lstStyle/>
                    <a:p>
                      <a:pPr algn="ctr" fontAlgn="b"/>
                      <a:r>
                        <a:rPr lang="en-US" sz="1100" b="0" i="0" u="none" strike="noStrike">
                          <a:solidFill>
                            <a:srgbClr val="000000"/>
                          </a:solidFill>
                          <a:effectLst/>
                          <a:latin typeface="Haas Grot Disp 55 Roman" panose="020D0504030502050203" pitchFamily="34" charset="0"/>
                        </a:rPr>
                        <a:t>80%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A5D4"/>
                    </a:solidFill>
                  </a:tcPr>
                </a:tc>
                <a:tc>
                  <a:txBody>
                    <a:bodyPr/>
                    <a:lstStyle/>
                    <a:p>
                      <a:pPr algn="ctr" fontAlgn="b"/>
                      <a:r>
                        <a:rPr lang="en-US" sz="1100" b="0" i="0" u="none" strike="noStrike">
                          <a:solidFill>
                            <a:srgbClr val="000000"/>
                          </a:solidFill>
                          <a:effectLst/>
                          <a:latin typeface="Haas Grot Disp 55 Roman" panose="020D0504030502050203" pitchFamily="34" charset="0"/>
                        </a:rPr>
                        <a:t>#2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2729632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plan overview info (deductibles, etc.)</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B2DA"/>
                    </a:solidFill>
                  </a:tcPr>
                </a:tc>
                <a:tc>
                  <a:txBody>
                    <a:bodyPr/>
                    <a:lstStyle/>
                    <a:p>
                      <a:pPr algn="ctr" fontAlgn="b"/>
                      <a:r>
                        <a:rPr lang="en-US" sz="1100" b="0" i="0" u="none" strike="noStrike">
                          <a:solidFill>
                            <a:srgbClr val="000000"/>
                          </a:solidFill>
                          <a:effectLst/>
                          <a:latin typeface="Haas Grot Disp 55 Roman" panose="020D0504030502050203" pitchFamily="34" charset="0"/>
                        </a:rPr>
                        <a:t>84%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100" b="0" i="0" u="none" strike="noStrike">
                          <a:solidFill>
                            <a:srgbClr val="000000"/>
                          </a:solidFill>
                          <a:effectLst/>
                          <a:latin typeface="Haas Grot Disp 55 Roman" panose="020D0504030502050203" pitchFamily="34" charset="0"/>
                        </a:rPr>
                        <a:t>82%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D98CD"/>
                    </a:solidFill>
                  </a:tcPr>
                </a:tc>
                <a:tc>
                  <a:txBody>
                    <a:bodyPr/>
                    <a:lstStyle/>
                    <a:p>
                      <a:pPr algn="ctr" fontAlgn="b"/>
                      <a:r>
                        <a:rPr lang="en-US" sz="1100" b="0" i="0" u="none" strike="noStrike">
                          <a:solidFill>
                            <a:srgbClr val="000000"/>
                          </a:solidFill>
                          <a:effectLst/>
                          <a:latin typeface="Haas Grot Disp 55 Roman" panose="020D0504030502050203" pitchFamily="34" charset="0"/>
                        </a:rPr>
                        <a:t>#6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02319592"/>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coverage for a specific issue/care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100" b="0" i="0" u="none" strike="noStrike">
                          <a:solidFill>
                            <a:srgbClr val="000000"/>
                          </a:solidFill>
                          <a:effectLst/>
                          <a:latin typeface="Haas Grot Disp 55 Roman" panose="020D0504030502050203" pitchFamily="34" charset="0"/>
                        </a:rPr>
                        <a:t>76%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BFE1"/>
                    </a:solidFill>
                  </a:tcPr>
                </a:tc>
                <a:tc>
                  <a:txBody>
                    <a:bodyPr/>
                    <a:lstStyle/>
                    <a:p>
                      <a:pPr algn="ctr" fontAlgn="b"/>
                      <a:r>
                        <a:rPr lang="en-US" sz="1100" b="0" i="0" u="none" strike="noStrike">
                          <a:solidFill>
                            <a:srgbClr val="000000"/>
                          </a:solidFill>
                          <a:effectLst/>
                          <a:latin typeface="Haas Grot Disp 55 Roman" panose="020D0504030502050203" pitchFamily="34" charset="0"/>
                        </a:rPr>
                        <a:t>75%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EC5E4"/>
                    </a:solidFill>
                  </a:tcPr>
                </a:tc>
                <a:tc>
                  <a:txBody>
                    <a:bodyPr/>
                    <a:lstStyle/>
                    <a:p>
                      <a:pPr algn="ctr" fontAlgn="b"/>
                      <a:r>
                        <a:rPr lang="en-US" sz="1100" b="0" i="0" u="none" strike="noStrike">
                          <a:solidFill>
                            <a:srgbClr val="000000"/>
                          </a:solidFill>
                          <a:effectLst/>
                          <a:latin typeface="Haas Grot Disp 55 Roman" panose="020D0504030502050203" pitchFamily="34" charset="0"/>
                        </a:rPr>
                        <a:t>#4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30687776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Access expert support to understand coverage/costs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CF7"/>
                    </a:solidFill>
                  </a:tcPr>
                </a:tc>
                <a:tc>
                  <a:txBody>
                    <a:bodyPr/>
                    <a:lstStyle/>
                    <a:p>
                      <a:pPr algn="ctr" fontAlgn="b"/>
                      <a:r>
                        <a:rPr lang="en-US" sz="1100" b="0" i="0" u="none" strike="noStrike">
                          <a:solidFill>
                            <a:srgbClr val="000000"/>
                          </a:solidFill>
                          <a:effectLst/>
                          <a:latin typeface="Haas Grot Disp 55 Roman" panose="020D0504030502050203" pitchFamily="34" charset="0"/>
                        </a:rPr>
                        <a:t>72%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100" b="0" i="0" u="none" strike="noStrike">
                          <a:solidFill>
                            <a:srgbClr val="000000"/>
                          </a:solidFill>
                          <a:effectLst/>
                          <a:latin typeface="Haas Grot Disp 55 Roman" panose="020D0504030502050203" pitchFamily="34" charset="0"/>
                        </a:rPr>
                        <a:t>66%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100" b="0" i="0" u="none" strike="noStrike">
                          <a:solidFill>
                            <a:srgbClr val="000000"/>
                          </a:solidFill>
                          <a:effectLst/>
                          <a:latin typeface="Haas Grot Disp 55 Roman" panose="020D0504030502050203" pitchFamily="34" charset="0"/>
                        </a:rPr>
                        <a:t>#11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15903493"/>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total cost associated with upcoming 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CF7"/>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a:solidFill>
                            <a:srgbClr val="000000"/>
                          </a:solidFill>
                          <a:effectLst/>
                          <a:latin typeface="Haas Grot Disp 55 Roman" panose="020D0504030502050203" pitchFamily="34" charset="0"/>
                        </a:rPr>
                        <a:t>#1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02327953"/>
                  </a:ext>
                </a:extLst>
              </a:tr>
              <a:tr h="178473">
                <a:tc>
                  <a:txBody>
                    <a:bodyPr/>
                    <a:lstStyle/>
                    <a:p>
                      <a:pPr algn="r" fontAlgn="b"/>
                      <a:r>
                        <a:rPr lang="en-US" sz="1100" b="0" i="0" u="none" strike="noStrike" dirty="0">
                          <a:solidFill>
                            <a:srgbClr val="000000"/>
                          </a:solidFill>
                          <a:effectLst/>
                          <a:latin typeface="Haas Grot Disp 55 Roman" panose="020D0504030502050203" pitchFamily="34" charset="0"/>
                        </a:rPr>
                        <a:t>Understand coverage differences for in- vs. out-of-network providers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82%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D98CD"/>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CCE7"/>
                    </a:solidFill>
                  </a:tcPr>
                </a:tc>
                <a:tc>
                  <a:txBody>
                    <a:bodyPr/>
                    <a:lstStyle/>
                    <a:p>
                      <a:pPr algn="ctr" fontAlgn="b"/>
                      <a:r>
                        <a:rPr lang="en-US" sz="1100" b="0" i="0" u="none" strike="noStrike">
                          <a:solidFill>
                            <a:srgbClr val="000000"/>
                          </a:solidFill>
                          <a:effectLst/>
                          <a:latin typeface="Haas Grot Disp 55 Roman" panose="020D0504030502050203" pitchFamily="34" charset="0"/>
                        </a:rPr>
                        <a:t>#16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1908163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informed when coverage changes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F9FE"/>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a:solidFill>
                            <a:srgbClr val="000000"/>
                          </a:solidFill>
                          <a:effectLst/>
                          <a:latin typeface="Haas Grot Disp 55 Roman" panose="020D0504030502050203" pitchFamily="34" charset="0"/>
                        </a:rPr>
                        <a:t>75%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EC5E4"/>
                    </a:solidFill>
                  </a:tcPr>
                </a:tc>
                <a:tc>
                  <a:txBody>
                    <a:bodyPr/>
                    <a:lstStyle/>
                    <a:p>
                      <a:pPr algn="ctr" fontAlgn="b"/>
                      <a:r>
                        <a:rPr lang="en-US" sz="1100" b="0" i="0" u="none" strike="noStrike">
                          <a:solidFill>
                            <a:srgbClr val="000000"/>
                          </a:solidFill>
                          <a:effectLst/>
                          <a:latin typeface="Haas Grot Disp 55 Roman" panose="020D0504030502050203" pitchFamily="34" charset="0"/>
                        </a:rPr>
                        <a:t>#7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5533353"/>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services covered based on age/circumstances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100" b="0" i="0" u="none" strike="noStrike">
                          <a:solidFill>
                            <a:srgbClr val="000000"/>
                          </a:solidFill>
                          <a:effectLst/>
                          <a:latin typeface="Haas Grot Disp 55 Roman" panose="020D0504030502050203" pitchFamily="34" charset="0"/>
                        </a:rPr>
                        <a:t>71%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3DFF1"/>
                    </a:solidFill>
                  </a:tcPr>
                </a:tc>
                <a:tc>
                  <a:txBody>
                    <a:bodyPr/>
                    <a:lstStyle/>
                    <a:p>
                      <a:pPr algn="ctr" fontAlgn="b"/>
                      <a:r>
                        <a:rPr lang="en-US" sz="1100" b="0" i="0" u="none" strike="noStrike">
                          <a:solidFill>
                            <a:srgbClr val="000000"/>
                          </a:solidFill>
                          <a:effectLst/>
                          <a:latin typeface="Haas Grot Disp 55 Roman" panose="020D0504030502050203" pitchFamily="34" charset="0"/>
                        </a:rPr>
                        <a:t>71%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3DFF1"/>
                    </a:solidFill>
                  </a:tcPr>
                </a:tc>
                <a:tc>
                  <a:txBody>
                    <a:bodyPr/>
                    <a:lstStyle/>
                    <a:p>
                      <a:pPr algn="ctr" fontAlgn="b"/>
                      <a:r>
                        <a:rPr lang="en-US" sz="1100" b="0" i="0" u="none" strike="noStrike">
                          <a:solidFill>
                            <a:srgbClr val="000000"/>
                          </a:solidFill>
                          <a:effectLst/>
                          <a:latin typeface="Haas Grot Disp 55 Roman" panose="020D0504030502050203" pitchFamily="34" charset="0"/>
                        </a:rPr>
                        <a:t>#8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15921842"/>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accurate cost info for procedures, treatments, and meds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3F6"/>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73%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D2EA"/>
                    </a:solidFill>
                  </a:tcPr>
                </a:tc>
                <a:tc>
                  <a:txBody>
                    <a:bodyPr/>
                    <a:lstStyle/>
                    <a:p>
                      <a:pPr algn="ctr" fontAlgn="b"/>
                      <a:r>
                        <a:rPr lang="en-US" sz="1100" b="0" i="0" u="none" strike="noStrike">
                          <a:solidFill>
                            <a:srgbClr val="000000"/>
                          </a:solidFill>
                          <a:effectLst/>
                          <a:latin typeface="Haas Grot Disp 55 Roman" panose="020D0504030502050203" pitchFamily="34" charset="0"/>
                        </a:rPr>
                        <a:t>#3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64026431"/>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coverage information for a specific issue/care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EF1"/>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63%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8EB"/>
                    </a:solidFill>
                  </a:tcPr>
                </a:tc>
                <a:tc>
                  <a:txBody>
                    <a:bodyPr/>
                    <a:lstStyle/>
                    <a:p>
                      <a:pPr algn="ctr" fontAlgn="b"/>
                      <a:r>
                        <a:rPr lang="en-US" sz="1100" b="0" i="0" u="none" strike="noStrike">
                          <a:solidFill>
                            <a:srgbClr val="000000"/>
                          </a:solidFill>
                          <a:effectLst/>
                          <a:latin typeface="Haas Grot Disp 55 Roman" panose="020D0504030502050203" pitchFamily="34" charset="0"/>
                        </a:rPr>
                        <a:t>#10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44699108"/>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notified when prescription refills are available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8EB"/>
                    </a:solidFill>
                  </a:tcPr>
                </a:tc>
                <a:tc>
                  <a:txBody>
                    <a:bodyPr/>
                    <a:lstStyle/>
                    <a:p>
                      <a:pPr algn="ctr" fontAlgn="b"/>
                      <a:r>
                        <a:rPr lang="en-US" sz="1100" b="0" i="0" u="none" strike="noStrike">
                          <a:solidFill>
                            <a:srgbClr val="000000"/>
                          </a:solidFill>
                          <a:effectLst/>
                          <a:latin typeface="Haas Grot Disp 55 Roman" panose="020D0504030502050203" pitchFamily="34" charset="0"/>
                        </a:rPr>
                        <a:t>60%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7DA"/>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#22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4564481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number of covered visits or products remaining</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8EB"/>
                    </a:solidFill>
                  </a:tcPr>
                </a:tc>
                <a:tc>
                  <a:txBody>
                    <a:bodyPr/>
                    <a:lstStyle/>
                    <a:p>
                      <a:pPr algn="ctr" fontAlgn="b"/>
                      <a:r>
                        <a:rPr lang="en-US" sz="1100" b="0" i="0" u="none" strike="noStrike">
                          <a:solidFill>
                            <a:srgbClr val="000000"/>
                          </a:solidFill>
                          <a:effectLst/>
                          <a:latin typeface="Haas Grot Disp 55 Roman" panose="020D0504030502050203" pitchFamily="34" charset="0"/>
                        </a:rPr>
                        <a:t>61%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DE0"/>
                    </a:solidFill>
                  </a:tcPr>
                </a:tc>
                <a:tc>
                  <a:txBody>
                    <a:bodyPr/>
                    <a:lstStyle/>
                    <a:p>
                      <a:pPr algn="ctr" fontAlgn="b"/>
                      <a:r>
                        <a:rPr lang="en-US" sz="1100" b="0" i="0" u="none" strike="noStrike">
                          <a:solidFill>
                            <a:srgbClr val="000000"/>
                          </a:solidFill>
                          <a:effectLst/>
                          <a:latin typeface="Haas Grot Disp 55 Roman" panose="020D0504030502050203" pitchFamily="34" charset="0"/>
                        </a:rPr>
                        <a:t>62%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3E5"/>
                    </a:solidFill>
                  </a:tcPr>
                </a:tc>
                <a:tc>
                  <a:txBody>
                    <a:bodyPr/>
                    <a:lstStyle/>
                    <a:p>
                      <a:pPr algn="ctr" fontAlgn="b"/>
                      <a:r>
                        <a:rPr lang="en-US" sz="1100" b="0" i="0" u="none" strike="noStrike">
                          <a:solidFill>
                            <a:srgbClr val="000000"/>
                          </a:solidFill>
                          <a:effectLst/>
                          <a:latin typeface="Haas Grot Disp 55 Roman" panose="020D0504030502050203" pitchFamily="34" charset="0"/>
                        </a:rPr>
                        <a:t>#14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54836592"/>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relevant coverage for emergency/urgent care </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3E5"/>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CCE7"/>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0995526"/>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how changes to coverage will impact annual usage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3E5"/>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50417535"/>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total cost for new prescription medications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DE0"/>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#12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95957677"/>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factors impacting coverage eligibility</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CCF"/>
                    </a:solidFill>
                  </a:tcPr>
                </a:tc>
                <a:tc>
                  <a:txBody>
                    <a:bodyPr/>
                    <a:lstStyle/>
                    <a:p>
                      <a:pPr algn="ctr" fontAlgn="b"/>
                      <a:r>
                        <a:rPr lang="en-US" sz="1100" b="0" i="0" u="none" strike="noStrike">
                          <a:solidFill>
                            <a:srgbClr val="000000"/>
                          </a:solidFill>
                          <a:effectLst/>
                          <a:latin typeface="Haas Grot Disp 55 Roman" panose="020D0504030502050203" pitchFamily="34" charset="0"/>
                        </a:rPr>
                        <a:t>66%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100" b="0" i="0" u="none" strike="noStrike">
                          <a:solidFill>
                            <a:srgbClr val="000000"/>
                          </a:solidFill>
                          <a:effectLst/>
                          <a:latin typeface="Haas Grot Disp 55 Roman" panose="020D0504030502050203" pitchFamily="34" charset="0"/>
                        </a:rPr>
                        <a:t>66%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#13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55323432"/>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technical terms and language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CCF"/>
                    </a:solidFill>
                  </a:tcPr>
                </a:tc>
                <a:tc>
                  <a:txBody>
                    <a:bodyPr/>
                    <a:lstStyle/>
                    <a:p>
                      <a:pPr algn="ctr" fontAlgn="b"/>
                      <a:r>
                        <a:rPr lang="en-US" sz="1100" b="0" i="0" u="none" strike="noStrike">
                          <a:solidFill>
                            <a:srgbClr val="000000"/>
                          </a:solidFill>
                          <a:effectLst/>
                          <a:latin typeface="Haas Grot Disp 55 Roman" panose="020D0504030502050203" pitchFamily="34" charset="0"/>
                        </a:rPr>
                        <a:t>66%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a:solidFill>
                            <a:srgbClr val="000000"/>
                          </a:solidFill>
                          <a:effectLst/>
                          <a:latin typeface="Haas Grot Disp 55 Roman" panose="020D0504030502050203" pitchFamily="34" charset="0"/>
                        </a:rPr>
                        <a:t>#21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26483127"/>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Access medications while awaiting approval</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CBE"/>
                    </a:solidFill>
                  </a:tcPr>
                </a:tc>
                <a:tc>
                  <a:txBody>
                    <a:bodyPr/>
                    <a:lstStyle/>
                    <a:p>
                      <a:pPr algn="ctr" fontAlgn="b"/>
                      <a:r>
                        <a:rPr lang="en-US" sz="1100" b="0" i="0" u="none" strike="noStrike">
                          <a:solidFill>
                            <a:srgbClr val="000000"/>
                          </a:solidFill>
                          <a:effectLst/>
                          <a:latin typeface="Haas Grot Disp 55 Roman" panose="020D0504030502050203" pitchFamily="34" charset="0"/>
                        </a:rPr>
                        <a:t>55%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CBE"/>
                    </a:solidFill>
                  </a:tcPr>
                </a:tc>
                <a:tc>
                  <a:txBody>
                    <a:bodyPr/>
                    <a:lstStyle/>
                    <a:p>
                      <a:pPr algn="ctr" fontAlgn="b"/>
                      <a:r>
                        <a:rPr lang="en-US" sz="1100" b="0" i="0" u="none" strike="noStrike">
                          <a:solidFill>
                            <a:srgbClr val="000000"/>
                          </a:solidFill>
                          <a:effectLst/>
                          <a:latin typeface="Haas Grot Disp 55 Roman" panose="020D0504030502050203" pitchFamily="34" charset="0"/>
                        </a:rPr>
                        <a:t>48%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597"/>
                    </a:solidFill>
                  </a:tcPr>
                </a:tc>
                <a:tc>
                  <a:txBody>
                    <a:bodyPr/>
                    <a:lstStyle/>
                    <a:p>
                      <a:pPr algn="ctr" fontAlgn="b"/>
                      <a:r>
                        <a:rPr lang="en-US" sz="1100" b="0" i="0" u="none" strike="noStrike">
                          <a:solidFill>
                            <a:srgbClr val="000000"/>
                          </a:solidFill>
                          <a:effectLst/>
                          <a:latin typeface="Haas Grot Disp 55 Roman" panose="020D0504030502050203" pitchFamily="34" charset="0"/>
                        </a:rPr>
                        <a:t>#17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9443166"/>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informed when the cost of my meds change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BAE"/>
                    </a:solidFill>
                  </a:tcPr>
                </a:tc>
                <a:tc>
                  <a:txBody>
                    <a:bodyPr/>
                    <a:lstStyle/>
                    <a:p>
                      <a:pPr algn="ctr" fontAlgn="b"/>
                      <a:r>
                        <a:rPr lang="en-US" sz="1100" b="0" i="0" u="none" strike="noStrike">
                          <a:solidFill>
                            <a:srgbClr val="000000"/>
                          </a:solidFill>
                          <a:effectLst/>
                          <a:latin typeface="Haas Grot Disp 55 Roman" panose="020D0504030502050203" pitchFamily="34" charset="0"/>
                        </a:rPr>
                        <a:t>49%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A9D"/>
                    </a:solidFill>
                  </a:tcPr>
                </a:tc>
                <a:tc>
                  <a:txBody>
                    <a:bodyPr/>
                    <a:lstStyle/>
                    <a:p>
                      <a:pPr algn="ctr" fontAlgn="b"/>
                      <a:r>
                        <a:rPr lang="en-US" sz="1100" b="0" i="0" u="none" strike="noStrike">
                          <a:solidFill>
                            <a:srgbClr val="000000"/>
                          </a:solidFill>
                          <a:effectLst/>
                          <a:latin typeface="Haas Grot Disp 55 Roman" panose="020D0504030502050203" pitchFamily="34" charset="0"/>
                        </a:rPr>
                        <a:t>54%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9"/>
                    </a:solidFill>
                  </a:tcPr>
                </a:tc>
                <a:tc>
                  <a:txBody>
                    <a:bodyPr/>
                    <a:lstStyle/>
                    <a:p>
                      <a:pPr algn="ctr" fontAlgn="b"/>
                      <a:r>
                        <a:rPr lang="en-US" sz="1100" b="0" i="0" u="none" strike="noStrike">
                          <a:solidFill>
                            <a:srgbClr val="000000"/>
                          </a:solidFill>
                          <a:effectLst/>
                          <a:latin typeface="Haas Grot Disp 55 Roman" panose="020D0504030502050203" pitchFamily="34" charset="0"/>
                        </a:rPr>
                        <a:t>#18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98767421"/>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cost differences between similar options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6A8"/>
                    </a:solid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EF1"/>
                    </a:solidFill>
                  </a:tcPr>
                </a:tc>
                <a:tc>
                  <a:txBody>
                    <a:bodyPr/>
                    <a:lstStyle/>
                    <a:p>
                      <a:pPr algn="ctr" fontAlgn="b"/>
                      <a:r>
                        <a:rPr lang="en-US" sz="1100" b="0" i="0" u="none" strike="noStrike">
                          <a:solidFill>
                            <a:srgbClr val="000000"/>
                          </a:solidFill>
                          <a:effectLst/>
                          <a:latin typeface="Haas Grot Disp 55 Roman" panose="020D0504030502050203" pitchFamily="34" charset="0"/>
                        </a:rPr>
                        <a:t>52%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BAE"/>
                    </a:solidFill>
                  </a:tcPr>
                </a:tc>
                <a:tc>
                  <a:txBody>
                    <a:bodyPr/>
                    <a:lstStyle/>
                    <a:p>
                      <a:pPr algn="ctr" fontAlgn="b"/>
                      <a:r>
                        <a:rPr lang="en-US" sz="1100" b="0" i="0" u="none" strike="noStrike">
                          <a:solidFill>
                            <a:srgbClr val="000000"/>
                          </a:solidFill>
                          <a:effectLst/>
                          <a:latin typeface="Haas Grot Disp 55 Roman" panose="020D0504030502050203" pitchFamily="34" charset="0"/>
                        </a:rPr>
                        <a:t>#15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8817861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trade-offs for lower cost options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0A2"/>
                    </a:solidFill>
                  </a:tcPr>
                </a:tc>
                <a:tc>
                  <a:txBody>
                    <a:bodyPr/>
                    <a:lstStyle/>
                    <a:p>
                      <a:pPr algn="ctr" fontAlgn="b"/>
                      <a:r>
                        <a:rPr lang="en-US" sz="1100" b="0" i="0" u="none" strike="noStrike">
                          <a:solidFill>
                            <a:srgbClr val="000000"/>
                          </a:solidFill>
                          <a:effectLst/>
                          <a:latin typeface="Haas Grot Disp 55 Roman" panose="020D0504030502050203" pitchFamily="34" charset="0"/>
                        </a:rPr>
                        <a:t>57%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7C9"/>
                    </a:solidFill>
                  </a:tcPr>
                </a:tc>
                <a:tc>
                  <a:txBody>
                    <a:bodyPr/>
                    <a:lstStyle/>
                    <a:p>
                      <a:pPr algn="ctr" fontAlgn="b"/>
                      <a:r>
                        <a:rPr lang="en-US" sz="1100" b="0" i="0" u="none" strike="noStrike">
                          <a:solidFill>
                            <a:srgbClr val="000000"/>
                          </a:solidFill>
                          <a:effectLst/>
                          <a:latin typeface="Haas Grot Disp 55 Roman" panose="020D0504030502050203" pitchFamily="34" charset="0"/>
                        </a:rPr>
                        <a:t>46%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A8C"/>
                    </a:solidFill>
                  </a:tcPr>
                </a:tc>
                <a:tc>
                  <a:txBody>
                    <a:bodyPr/>
                    <a:lstStyle/>
                    <a:p>
                      <a:pPr algn="ctr" fontAlgn="b"/>
                      <a:r>
                        <a:rPr lang="en-US" sz="1100" b="0" i="0" u="none" strike="noStrike">
                          <a:solidFill>
                            <a:srgbClr val="000000"/>
                          </a:solidFill>
                          <a:effectLst/>
                          <a:latin typeface="Haas Grot Disp 55 Roman" panose="020D0504030502050203" pitchFamily="34" charset="0"/>
                        </a:rPr>
                        <a:t>#19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7640203"/>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aware of pharmacies that sell meds for a lower price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Haas Grot Disp 55 Roman" panose="020D0504030502050203" pitchFamily="34" charset="0"/>
                        </a:rPr>
                        <a:t>40%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effectLst/>
                          <a:latin typeface="Haas Grot Disp 55 Roman" panose="020D0504030502050203" pitchFamily="34" charset="0"/>
                        </a:rPr>
                        <a:t>48%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597"/>
                    </a:solidFill>
                  </a:tcPr>
                </a:tc>
                <a:tc>
                  <a:txBody>
                    <a:bodyPr/>
                    <a:lstStyle/>
                    <a:p>
                      <a:pPr algn="ctr" fontAlgn="b"/>
                      <a:r>
                        <a:rPr lang="en-US" sz="1100" b="0" i="0" u="none" strike="noStrike">
                          <a:solidFill>
                            <a:srgbClr val="000000"/>
                          </a:solidFill>
                          <a:effectLst/>
                          <a:latin typeface="Haas Grot Disp 55 Roman" panose="020D0504030502050203" pitchFamily="34" charset="0"/>
                        </a:rPr>
                        <a:t>45%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486"/>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#20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2415423"/>
                  </a:ext>
                </a:extLst>
              </a:tr>
            </a:tbl>
          </a:graphicData>
        </a:graphic>
      </p:graphicFrame>
      <p:graphicFrame>
        <p:nvGraphicFramePr>
          <p:cNvPr id="15" name="Table 5">
            <a:extLst>
              <a:ext uri="{FF2B5EF4-FFF2-40B4-BE49-F238E27FC236}">
                <a16:creationId xmlns:a16="http://schemas.microsoft.com/office/drawing/2014/main" id="{6F997B1C-3E46-B8EE-FE2F-1125EA190C45}"/>
              </a:ext>
            </a:extLst>
          </p:cNvPr>
          <p:cNvGraphicFramePr>
            <a:graphicFrameLocks noGrp="1"/>
          </p:cNvGraphicFramePr>
          <p:nvPr>
            <p:extLst>
              <p:ext uri="{D42A27DB-BD31-4B8C-83A1-F6EECF244321}">
                <p14:modId xmlns:p14="http://schemas.microsoft.com/office/powerpoint/2010/main" val="4276729894"/>
              </p:ext>
            </p:extLst>
          </p:nvPr>
        </p:nvGraphicFramePr>
        <p:xfrm>
          <a:off x="7607810" y="1459707"/>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BENEFITS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(WEBSITE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6" name="Rectangle 15">
            <a:extLst>
              <a:ext uri="{FF2B5EF4-FFF2-40B4-BE49-F238E27FC236}">
                <a16:creationId xmlns:a16="http://schemas.microsoft.com/office/drawing/2014/main" id="{0A5BE3A4-9C1C-FBC1-263A-49FDB2D26456}"/>
              </a:ext>
            </a:extLst>
          </p:cNvPr>
          <p:cNvSpPr/>
          <p:nvPr/>
        </p:nvSpPr>
        <p:spPr>
          <a:xfrm>
            <a:off x="0" y="2138869"/>
            <a:ext cx="3859618" cy="2349193"/>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BCBSMA’s website shows much lower satisfaction than competitors’, especially for members to:</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Understand coverage differences for in- vs. out- of-network providers (-14%)</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Understand cost differences between similar options (-13%)</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Find relevant coverage for emergency/urgent care (-12%)</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Understand technical terms and language        (-12%)</a:t>
            </a:r>
          </a:p>
        </p:txBody>
      </p:sp>
      <p:sp>
        <p:nvSpPr>
          <p:cNvPr id="18" name="TextBox 17">
            <a:extLst>
              <a:ext uri="{FF2B5EF4-FFF2-40B4-BE49-F238E27FC236}">
                <a16:creationId xmlns:a16="http://schemas.microsoft.com/office/drawing/2014/main" id="{2D35C048-FE53-162D-FD8B-65002C5FEFC1}"/>
              </a:ext>
            </a:extLst>
          </p:cNvPr>
          <p:cNvSpPr txBox="1"/>
          <p:nvPr/>
        </p:nvSpPr>
        <p:spPr>
          <a:xfrm>
            <a:off x="8597043" y="324981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9" name="TextBox 8">
            <a:extLst>
              <a:ext uri="{FF2B5EF4-FFF2-40B4-BE49-F238E27FC236}">
                <a16:creationId xmlns:a16="http://schemas.microsoft.com/office/drawing/2014/main" id="{F54A3361-28CE-4EE2-30FA-09EFB8A2F0B1}"/>
              </a:ext>
            </a:extLst>
          </p:cNvPr>
          <p:cNvSpPr txBox="1"/>
          <p:nvPr/>
        </p:nvSpPr>
        <p:spPr>
          <a:xfrm>
            <a:off x="8597043" y="448806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0" name="TextBox 9">
            <a:extLst>
              <a:ext uri="{FF2B5EF4-FFF2-40B4-BE49-F238E27FC236}">
                <a16:creationId xmlns:a16="http://schemas.microsoft.com/office/drawing/2014/main" id="{5D45E4FE-9DE6-3C8E-E614-BC3F73C0D25A}"/>
              </a:ext>
            </a:extLst>
          </p:cNvPr>
          <p:cNvSpPr txBox="1"/>
          <p:nvPr/>
        </p:nvSpPr>
        <p:spPr>
          <a:xfrm>
            <a:off x="8597043" y="573583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42AB2999-EF77-E7F0-ECDB-A58D3265DB0A}"/>
              </a:ext>
            </a:extLst>
          </p:cNvPr>
          <p:cNvSpPr txBox="1"/>
          <p:nvPr/>
        </p:nvSpPr>
        <p:spPr>
          <a:xfrm>
            <a:off x="8597043" y="520243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1" i="0" u="none" strike="noStrike" cap="none" spc="0" normalizeH="0" baseline="0" dirty="0">
                <a:ln>
                  <a:noFill/>
                </a:ln>
                <a:solidFill>
                  <a:schemeClr val="accent2">
                    <a:lumMod val="90000"/>
                  </a:schemeClr>
                </a:solidFill>
                <a:effectLst/>
                <a:uFillTx/>
                <a:latin typeface="Barlow Black" panose="020F0502020204030204" pitchFamily="2" charset="0"/>
                <a:sym typeface="Haas Grot Text 55 Roman"/>
              </a:rPr>
              <a:t>▼</a:t>
            </a:r>
            <a:endParaRPr kumimoji="0" lang="en-US" sz="1000" b="1" i="0" u="none" strike="noStrike" cap="none" spc="0" normalizeH="0" baseline="0" dirty="0">
              <a:ln>
                <a:noFill/>
              </a:ln>
              <a:solidFill>
                <a:schemeClr val="accent2">
                  <a:lumMod val="90000"/>
                </a:schemeClr>
              </a:solidFill>
              <a:effectLst/>
              <a:uFillTx/>
              <a:latin typeface="Haas Grot Text 55 Roman"/>
              <a:ea typeface="Haas Grot Text 55 Roman"/>
              <a:cs typeface="Haas Grot Text 55 Roman"/>
              <a:sym typeface="Haas Grot Text 55 Roman"/>
            </a:endParaRPr>
          </a:p>
        </p:txBody>
      </p:sp>
      <p:sp>
        <p:nvSpPr>
          <p:cNvPr id="20" name="TextBox 19">
            <a:extLst>
              <a:ext uri="{FF2B5EF4-FFF2-40B4-BE49-F238E27FC236}">
                <a16:creationId xmlns:a16="http://schemas.microsoft.com/office/drawing/2014/main" id="{0097E5D5-C860-B1E4-9CF2-1E43AC3083F7}"/>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7" name="Rectangle 6">
            <a:extLst>
              <a:ext uri="{FF2B5EF4-FFF2-40B4-BE49-F238E27FC236}">
                <a16:creationId xmlns:a16="http://schemas.microsoft.com/office/drawing/2014/main" id="{4772B835-4263-6C45-4A41-27785E4B1651}"/>
              </a:ext>
            </a:extLst>
          </p:cNvPr>
          <p:cNvSpPr/>
          <p:nvPr/>
        </p:nvSpPr>
        <p:spPr>
          <a:xfrm>
            <a:off x="0" y="4629150"/>
            <a:ext cx="3859618" cy="1520322"/>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benefits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access medications while awaiting approval </a:t>
            </a:r>
            <a:r>
              <a:rPr lang="en-US" sz="1050" dirty="0">
                <a:solidFill>
                  <a:schemeClr val="tx1"/>
                </a:solidFill>
                <a:latin typeface="Haas Grot Disp 55 Roman" panose="020D0504030502050203" pitchFamily="34" charset="0"/>
                <a:ea typeface="+mn-ea"/>
                <a:cs typeface="+mn-cs"/>
                <a:sym typeface="Haas Grot Disp 75 Bold"/>
              </a:rPr>
              <a:t>(66% vs. 40%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be aware of pharmacies that sell meds for a lower price </a:t>
            </a:r>
            <a:r>
              <a:rPr lang="en-US" sz="1050" dirty="0">
                <a:solidFill>
                  <a:schemeClr val="tx1"/>
                </a:solidFill>
                <a:latin typeface="Haas Grot Disp 55 Roman" panose="020D0504030502050203" pitchFamily="34" charset="0"/>
                <a:ea typeface="+mn-ea"/>
                <a:cs typeface="+mn-cs"/>
                <a:sym typeface="Haas Grot Disp 75 Bold"/>
              </a:rPr>
              <a:t>(55% vs. 27%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Medicare subscribers on </a:t>
            </a:r>
            <a:r>
              <a:rPr lang="en-US" sz="1050" i="1" dirty="0">
                <a:solidFill>
                  <a:schemeClr val="tx1"/>
                </a:solidFill>
                <a:latin typeface="Haas Grot Disp 55 Roman" panose="020D0504030502050203" pitchFamily="34" charset="0"/>
                <a:ea typeface="+mn-ea"/>
                <a:cs typeface="+mn-cs"/>
                <a:sym typeface="Haas Grot Disp 75 Bold"/>
              </a:rPr>
              <a:t>understand services covered based on age/circumstances </a:t>
            </a:r>
            <a:r>
              <a:rPr lang="en-US" sz="1050" dirty="0">
                <a:solidFill>
                  <a:schemeClr val="tx1"/>
                </a:solidFill>
                <a:latin typeface="Haas Grot Disp 55 Roman" panose="020D0504030502050203" pitchFamily="34" charset="0"/>
                <a:ea typeface="+mn-ea"/>
                <a:cs typeface="+mn-cs"/>
                <a:sym typeface="Haas Grot Disp 75 Bold"/>
              </a:rPr>
              <a:t>(82% vs. 63% of 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a:t>
            </a:r>
          </a:p>
          <a:p>
            <a:pPr marR="0" defTabSz="1828800" rtl="0" fontAlgn="auto" latinLnBrk="0" hangingPunct="0">
              <a:lnSpc>
                <a:spcPct val="90000"/>
              </a:lnSpc>
              <a:spcBef>
                <a:spcPts val="0"/>
              </a:spcBef>
              <a:spcAft>
                <a:spcPts val="0"/>
              </a:spcAft>
              <a:buClrTx/>
              <a:buSzTx/>
              <a:tabLst/>
            </a:pPr>
            <a:endParaRPr lang="en-US" sz="1050" dirty="0">
              <a:solidFill>
                <a:schemeClr val="tx1"/>
              </a:solidFill>
              <a:latin typeface="Haas Grot Disp 55 Roman" panose="020D0504030502050203" pitchFamily="34" charset="0"/>
              <a:ea typeface="+mn-ea"/>
              <a:cs typeface="+mn-cs"/>
              <a:sym typeface="Haas Grot Disp 75 Bold"/>
            </a:endParaRPr>
          </a:p>
          <a:p>
            <a:pPr marR="0" defTabSz="1828800" rtl="0" fontAlgn="auto" latinLnBrk="0" hangingPunct="0">
              <a:lnSpc>
                <a:spcPct val="90000"/>
              </a:lnSpc>
              <a:spcBef>
                <a:spcPts val="0"/>
              </a:spcBef>
              <a:spcAft>
                <a:spcPts val="0"/>
              </a:spcAft>
              <a:buClrTx/>
              <a:buSzTx/>
              <a:tabLst/>
            </a:pPr>
            <a:r>
              <a:rPr lang="en-US" sz="1050" dirty="0">
                <a:solidFill>
                  <a:schemeClr val="tx1"/>
                </a:solidFill>
                <a:latin typeface="Haas Grot Disp 55 Roman" panose="020D0504030502050203" pitchFamily="34" charset="0"/>
                <a:ea typeface="+mn-ea"/>
                <a:cs typeface="+mn-cs"/>
                <a:sym typeface="Haas Grot Disp 75 Bold"/>
              </a:rPr>
              <a:t>The age group 34-44 had significantly lower satisfaction than other ages groups for 15/22 BCBSMA benefits CSOs on the website. </a:t>
            </a:r>
          </a:p>
        </p:txBody>
      </p:sp>
    </p:spTree>
    <p:extLst>
      <p:ext uri="{BB962C8B-B14F-4D97-AF65-F5344CB8AC3E}">
        <p14:creationId xmlns:p14="http://schemas.microsoft.com/office/powerpoint/2010/main" val="3449612483"/>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472857"/>
            <a:ext cx="10518210" cy="1077218"/>
          </a:xfrm>
        </p:spPr>
        <p:txBody>
          <a:bodyPr/>
          <a:lstStyle/>
          <a:p>
            <a:r>
              <a:rPr lang="en-US" dirty="0"/>
              <a:t>BCBSMA also falls behind on CSO satisfaction on the app</a:t>
            </a:r>
          </a:p>
        </p:txBody>
      </p:sp>
      <p:sp>
        <p:nvSpPr>
          <p:cNvPr id="5" name="Text Placeholder 8">
            <a:extLst>
              <a:ext uri="{FF2B5EF4-FFF2-40B4-BE49-F238E27FC236}">
                <a16:creationId xmlns:a16="http://schemas.microsoft.com/office/drawing/2014/main" id="{A7BDD454-43D5-9926-F329-0745EF58ABA3}"/>
              </a:ext>
            </a:extLst>
          </p:cNvPr>
          <p:cNvSpPr txBox="1">
            <a:spLocks/>
          </p:cNvSpPr>
          <p:nvPr/>
        </p:nvSpPr>
        <p:spPr>
          <a:xfrm>
            <a:off x="7938906" y="6189688"/>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 </a:t>
            </a:r>
            <a:endParaRPr lang="en-US" sz="900" dirty="0">
              <a:highlight>
                <a:srgbClr val="FFFF00"/>
              </a:highlight>
            </a:endParaRPr>
          </a:p>
        </p:txBody>
      </p:sp>
      <p:sp>
        <p:nvSpPr>
          <p:cNvPr id="6" name="Text Placeholder 8">
            <a:extLst>
              <a:ext uri="{FF2B5EF4-FFF2-40B4-BE49-F238E27FC236}">
                <a16:creationId xmlns:a16="http://schemas.microsoft.com/office/drawing/2014/main" id="{7BFD8C42-2BC8-CF84-CE2B-FF60007151DA}"/>
              </a:ext>
            </a:extLst>
          </p:cNvPr>
          <p:cNvSpPr txBox="1">
            <a:spLocks/>
          </p:cNvSpPr>
          <p:nvPr/>
        </p:nvSpPr>
        <p:spPr>
          <a:xfrm>
            <a:off x="1178435" y="6498834"/>
            <a:ext cx="869899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BENEFITSSAT. How satisfied are you with your current ability to accomplish each task on &lt;insurer’s&gt; &lt;app or website&gt; today? Base: Those in Benefits track who evaluated satisfaction on the website for BCBSMA n= 74, Anthem n=103 , United n=107</a:t>
            </a:r>
            <a:endParaRPr lang="en-US" sz="900" dirty="0">
              <a:highlight>
                <a:srgbClr val="FFFF00"/>
              </a:highlight>
            </a:endParaRPr>
          </a:p>
        </p:txBody>
      </p:sp>
      <p:graphicFrame>
        <p:nvGraphicFramePr>
          <p:cNvPr id="12" name="Table 11">
            <a:extLst>
              <a:ext uri="{FF2B5EF4-FFF2-40B4-BE49-F238E27FC236}">
                <a16:creationId xmlns:a16="http://schemas.microsoft.com/office/drawing/2014/main" id="{F8A3D540-9D7C-871D-216F-B1A5100B6D39}"/>
              </a:ext>
            </a:extLst>
          </p:cNvPr>
          <p:cNvGraphicFramePr>
            <a:graphicFrameLocks noGrp="1"/>
          </p:cNvGraphicFramePr>
          <p:nvPr>
            <p:extLst>
              <p:ext uri="{D42A27DB-BD31-4B8C-83A1-F6EECF244321}">
                <p14:modId xmlns:p14="http://schemas.microsoft.com/office/powerpoint/2010/main" val="3263570133"/>
              </p:ext>
            </p:extLst>
          </p:nvPr>
        </p:nvGraphicFramePr>
        <p:xfrm>
          <a:off x="3994227" y="1881488"/>
          <a:ext cx="8123274" cy="4351341"/>
        </p:xfrm>
        <a:graphic>
          <a:graphicData uri="http://schemas.openxmlformats.org/drawingml/2006/table">
            <a:tbl>
              <a:tblPr/>
              <a:tblGrid>
                <a:gridCol w="4032515">
                  <a:extLst>
                    <a:ext uri="{9D8B030D-6E8A-4147-A177-3AD203B41FA5}">
                      <a16:colId xmlns:a16="http://schemas.microsoft.com/office/drawing/2014/main" val="1464303797"/>
                    </a:ext>
                  </a:extLst>
                </a:gridCol>
                <a:gridCol w="1008513">
                  <a:extLst>
                    <a:ext uri="{9D8B030D-6E8A-4147-A177-3AD203B41FA5}">
                      <a16:colId xmlns:a16="http://schemas.microsoft.com/office/drawing/2014/main" val="488638931"/>
                    </a:ext>
                  </a:extLst>
                </a:gridCol>
                <a:gridCol w="1008513">
                  <a:extLst>
                    <a:ext uri="{9D8B030D-6E8A-4147-A177-3AD203B41FA5}">
                      <a16:colId xmlns:a16="http://schemas.microsoft.com/office/drawing/2014/main" val="3413632617"/>
                    </a:ext>
                  </a:extLst>
                </a:gridCol>
                <a:gridCol w="1008513">
                  <a:extLst>
                    <a:ext uri="{9D8B030D-6E8A-4147-A177-3AD203B41FA5}">
                      <a16:colId xmlns:a16="http://schemas.microsoft.com/office/drawing/2014/main" val="3020374733"/>
                    </a:ext>
                  </a:extLst>
                </a:gridCol>
                <a:gridCol w="1065220">
                  <a:extLst>
                    <a:ext uri="{9D8B030D-6E8A-4147-A177-3AD203B41FA5}">
                      <a16:colId xmlns:a16="http://schemas.microsoft.com/office/drawing/2014/main" val="2786103891"/>
                    </a:ext>
                  </a:extLst>
                </a:gridCol>
              </a:tblGrid>
              <a:tr h="424935">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2295180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plan overview info (deductibles, etc.)</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85%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B7DD"/>
                    </a:solidFill>
                  </a:tcPr>
                </a:tc>
                <a:tc>
                  <a:txBody>
                    <a:bodyPr/>
                    <a:lstStyle/>
                    <a:p>
                      <a:pPr algn="ctr" fontAlgn="b"/>
                      <a:r>
                        <a:rPr lang="en-US" sz="1100" b="0" i="0" u="none" strike="noStrike">
                          <a:solidFill>
                            <a:srgbClr val="000000"/>
                          </a:solidFill>
                          <a:effectLst/>
                          <a:latin typeface="Haas Grot Disp 55 Roman" panose="020D0504030502050203" pitchFamily="34" charset="0"/>
                        </a:rPr>
                        <a:t>87%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8AAD6"/>
                    </a:solidFill>
                  </a:tcPr>
                </a:tc>
                <a:tc>
                  <a:txBody>
                    <a:bodyPr/>
                    <a:lstStyle/>
                    <a:p>
                      <a:pPr algn="ctr" fontAlgn="b"/>
                      <a:r>
                        <a:rPr lang="en-US" sz="1100" b="0" i="0" u="none" strike="noStrike">
                          <a:solidFill>
                            <a:srgbClr val="000000"/>
                          </a:solidFill>
                          <a:effectLst/>
                          <a:latin typeface="Haas Grot Disp 55 Roman" panose="020D0504030502050203" pitchFamily="34" charset="0"/>
                        </a:rPr>
                        <a:t>92%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100" b="0" i="0" u="none" strike="noStrike">
                          <a:solidFill>
                            <a:srgbClr val="000000"/>
                          </a:solidFill>
                          <a:effectLst/>
                          <a:latin typeface="Haas Grot Disp 55 Roman" panose="020D0504030502050203" pitchFamily="34" charset="0"/>
                        </a:rPr>
                        <a:t>#2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4109304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coverage for a specific issue/care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84%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3BDE0"/>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7532343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plan overview info (deductibles, etc.)</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81%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0E9"/>
                    </a:solidFill>
                  </a:tcPr>
                </a:tc>
                <a:tc>
                  <a:txBody>
                    <a:bodyPr/>
                    <a:lstStyle/>
                    <a:p>
                      <a:pPr algn="ctr" fontAlgn="b"/>
                      <a:r>
                        <a:rPr lang="en-US" sz="1100" b="0" i="0" u="none" strike="noStrike">
                          <a:solidFill>
                            <a:srgbClr val="000000"/>
                          </a:solidFill>
                          <a:effectLst/>
                          <a:latin typeface="Haas Grot Disp 55 Roman" panose="020D0504030502050203" pitchFamily="34" charset="0"/>
                        </a:rPr>
                        <a:t>86%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1B1DA"/>
                    </a:solidFill>
                  </a:tcPr>
                </a:tc>
                <a:tc>
                  <a:txBody>
                    <a:bodyPr/>
                    <a:lstStyle/>
                    <a:p>
                      <a:pPr algn="ctr" fontAlgn="b"/>
                      <a:r>
                        <a:rPr lang="en-US" sz="1100" b="0" i="0" u="none" strike="noStrike">
                          <a:solidFill>
                            <a:srgbClr val="000000"/>
                          </a:solidFill>
                          <a:effectLst/>
                          <a:latin typeface="Haas Grot Disp 55 Roman" panose="020D0504030502050203" pitchFamily="34" charset="0"/>
                        </a:rPr>
                        <a:t>81%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0E9"/>
                    </a:solidFill>
                  </a:tcPr>
                </a:tc>
                <a:tc>
                  <a:txBody>
                    <a:bodyPr/>
                    <a:lstStyle/>
                    <a:p>
                      <a:pPr algn="ctr" fontAlgn="b"/>
                      <a:r>
                        <a:rPr lang="en-US" sz="1100" b="0" i="0" u="none" strike="noStrike">
                          <a:solidFill>
                            <a:srgbClr val="000000"/>
                          </a:solidFill>
                          <a:effectLst/>
                          <a:latin typeface="Haas Grot Disp 55 Roman" panose="020D0504030502050203" pitchFamily="34" charset="0"/>
                        </a:rPr>
                        <a:t>#6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10532025"/>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Access expert support to understand coverage/costs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80%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D6EC"/>
                    </a:solidFill>
                  </a:tcPr>
                </a:tc>
                <a:tc>
                  <a:txBody>
                    <a:bodyPr/>
                    <a:lstStyle/>
                    <a:p>
                      <a:pPr algn="ctr" fontAlgn="b"/>
                      <a:r>
                        <a:rPr lang="en-US" sz="1100" b="0" i="0" u="none" strike="noStrike">
                          <a:solidFill>
                            <a:srgbClr val="000000"/>
                          </a:solidFill>
                          <a:effectLst/>
                          <a:latin typeface="Haas Grot Disp 55 Roman" panose="020D0504030502050203" pitchFamily="34" charset="0"/>
                        </a:rPr>
                        <a:t>82%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5CAE6"/>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#11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65576449"/>
                  </a:ext>
                </a:extLst>
              </a:tr>
              <a:tr h="178473">
                <a:tc>
                  <a:txBody>
                    <a:bodyPr/>
                    <a:lstStyle/>
                    <a:p>
                      <a:pPr algn="r" fontAlgn="b"/>
                      <a:r>
                        <a:rPr lang="en-US" sz="1100" b="0" i="0" u="none" strike="noStrike" dirty="0">
                          <a:solidFill>
                            <a:srgbClr val="000000"/>
                          </a:solidFill>
                          <a:effectLst/>
                          <a:latin typeface="Haas Grot Disp 55 Roman" panose="020D0504030502050203" pitchFamily="34" charset="0"/>
                        </a:rPr>
                        <a:t>Understand coverage differences for in- vs. out-of-network providers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9F6"/>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#16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3438277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notified when prescription refills are available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9F6"/>
                    </a:solidFill>
                  </a:tcPr>
                </a:tc>
                <a:tc>
                  <a:txBody>
                    <a:bodyPr/>
                    <a:lstStyle/>
                    <a:p>
                      <a:pPr algn="ctr" fontAlgn="b"/>
                      <a:r>
                        <a:rPr lang="en-US" sz="1100" b="0" i="0" u="none" strike="noStrike">
                          <a:solidFill>
                            <a:srgbClr val="000000"/>
                          </a:solidFill>
                          <a:effectLst/>
                          <a:latin typeface="Haas Grot Disp 55 Roman" panose="020D0504030502050203" pitchFamily="34" charset="0"/>
                        </a:rPr>
                        <a:t>75%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6FC"/>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#22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89549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relevant coverage for emergency/urgent care </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9F6"/>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80%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D6EC"/>
                    </a:solidFill>
                  </a:tcPr>
                </a:tc>
                <a:tc>
                  <a:txBody>
                    <a:bodyPr/>
                    <a:lstStyle/>
                    <a:p>
                      <a:pPr algn="ctr" fontAlgn="b"/>
                      <a:r>
                        <a:rPr lang="en-US" sz="1100" b="0" i="0" u="none" strike="noStrike">
                          <a:solidFill>
                            <a:srgbClr val="000000"/>
                          </a:solidFill>
                          <a:effectLst/>
                          <a:latin typeface="Haas Grot Disp 55 Roman" panose="020D0504030502050203" pitchFamily="34" charset="0"/>
                        </a:rPr>
                        <a:t>#9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52390327"/>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accurate cost info for procedures, treatments, and meds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0F9"/>
                    </a:solidFill>
                  </a:tcPr>
                </a:tc>
                <a:tc>
                  <a:txBody>
                    <a:bodyPr/>
                    <a:lstStyle/>
                    <a:p>
                      <a:pPr algn="ctr" fontAlgn="b"/>
                      <a:r>
                        <a:rPr lang="en-US" sz="1100" b="0" i="0" u="none" strike="noStrike">
                          <a:solidFill>
                            <a:srgbClr val="000000"/>
                          </a:solidFill>
                          <a:effectLst/>
                          <a:latin typeface="Haas Grot Disp 55 Roman" panose="020D0504030502050203" pitchFamily="34" charset="0"/>
                        </a:rPr>
                        <a:t>76%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0F9"/>
                    </a:solidFill>
                  </a:tcPr>
                </a:tc>
                <a:tc>
                  <a:txBody>
                    <a:bodyPr/>
                    <a:lstStyle/>
                    <a:p>
                      <a:pPr algn="ctr" fontAlgn="b"/>
                      <a:r>
                        <a:rPr lang="en-US" sz="1100" b="0" i="0" u="none" strike="noStrike">
                          <a:solidFill>
                            <a:srgbClr val="000000"/>
                          </a:solidFill>
                          <a:effectLst/>
                          <a:latin typeface="Haas Grot Disp 55 Roman" panose="020D0504030502050203" pitchFamily="34" charset="0"/>
                        </a:rPr>
                        <a:t>75%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6FC"/>
                    </a:solidFill>
                  </a:tcPr>
                </a:tc>
                <a:tc>
                  <a:txBody>
                    <a:bodyPr/>
                    <a:lstStyle/>
                    <a:p>
                      <a:pPr algn="ctr" fontAlgn="b"/>
                      <a:r>
                        <a:rPr lang="en-US" sz="1100" b="0" i="0" u="none" strike="noStrike">
                          <a:solidFill>
                            <a:srgbClr val="000000"/>
                          </a:solidFill>
                          <a:effectLst/>
                          <a:latin typeface="Haas Grot Disp 55 Roman" panose="020D0504030502050203" pitchFamily="34" charset="0"/>
                        </a:rPr>
                        <a:t>#3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07567878"/>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coverage information for a specific issue/care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#10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42023806"/>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how changes to coverage will impact annual usage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FE2"/>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79929826"/>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factors impacting coverage eligibility</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FE2"/>
                    </a:solidFill>
                  </a:tcPr>
                </a:tc>
                <a:tc>
                  <a:txBody>
                    <a:bodyPr/>
                    <a:lstStyle/>
                    <a:p>
                      <a:pPr algn="ctr" fontAlgn="b"/>
                      <a:r>
                        <a:rPr lang="en-US" sz="1100" b="0" i="0" u="none" strike="noStrike">
                          <a:solidFill>
                            <a:srgbClr val="000000"/>
                          </a:solidFill>
                          <a:effectLst/>
                          <a:latin typeface="Haas Grot Disp 55 Roman" panose="020D0504030502050203" pitchFamily="34" charset="0"/>
                        </a:rPr>
                        <a:t>72%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#13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086747831"/>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informed when coverage changes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100" b="0" i="0" u="none" strike="noStrike">
                          <a:solidFill>
                            <a:srgbClr val="000000"/>
                          </a:solidFill>
                          <a:effectLst/>
                          <a:latin typeface="Haas Grot Disp 55 Roman" panose="020D0504030502050203" pitchFamily="34" charset="0"/>
                        </a:rPr>
                        <a:t>78%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3F3"/>
                    </a:solidFill>
                  </a:tcPr>
                </a:tc>
                <a:tc>
                  <a:txBody>
                    <a:bodyPr/>
                    <a:lstStyle/>
                    <a:p>
                      <a:pPr algn="ctr" fontAlgn="b"/>
                      <a:r>
                        <a:rPr lang="en-US" sz="1100" b="0" i="0" u="none" strike="noStrike">
                          <a:solidFill>
                            <a:srgbClr val="000000"/>
                          </a:solidFill>
                          <a:effectLst/>
                          <a:latin typeface="Haas Grot Disp 55 Roman" panose="020D0504030502050203" pitchFamily="34" charset="0"/>
                        </a:rPr>
                        <a:t>73%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5F7"/>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9933694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services covered based on age/circumstances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100" b="0" i="0" u="none" strike="noStrike">
                          <a:solidFill>
                            <a:srgbClr val="000000"/>
                          </a:solidFill>
                          <a:effectLst/>
                          <a:latin typeface="Haas Grot Disp 55 Roman" panose="020D0504030502050203" pitchFamily="34" charset="0"/>
                        </a:rPr>
                        <a:t>80%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D6EC"/>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76421404"/>
                  </a:ext>
                </a:extLst>
              </a:tr>
              <a:tr h="178473">
                <a:tc>
                  <a:txBody>
                    <a:bodyPr/>
                    <a:lstStyle/>
                    <a:p>
                      <a:pPr algn="r" fontAlgn="b"/>
                      <a:r>
                        <a:rPr lang="en-US" sz="1100" b="0" i="0" u="none" strike="noStrike" dirty="0">
                          <a:solidFill>
                            <a:srgbClr val="000000"/>
                          </a:solidFill>
                          <a:effectLst/>
                          <a:latin typeface="Haas Grot Disp 55 Roman" panose="020D0504030502050203" pitchFamily="34" charset="0"/>
                        </a:rPr>
                        <a:t>Understand total cost for new prescription medications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100" b="0" i="0" u="none" strike="noStrike">
                          <a:solidFill>
                            <a:srgbClr val="000000"/>
                          </a:solidFill>
                          <a:effectLst/>
                          <a:latin typeface="Haas Grot Disp 55 Roman" panose="020D0504030502050203" pitchFamily="34" charset="0"/>
                        </a:rPr>
                        <a:t>87%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8AAD6"/>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#12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2615406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total cost associated with upcoming 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D4"/>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FE2"/>
                    </a:solidFill>
                  </a:tcPr>
                </a:tc>
                <a:tc>
                  <a:txBody>
                    <a:bodyPr/>
                    <a:lstStyle/>
                    <a:p>
                      <a:pPr algn="ctr" fontAlgn="b"/>
                      <a:r>
                        <a:rPr lang="en-US" sz="1100" b="0" i="0" u="none" strike="noStrike">
                          <a:solidFill>
                            <a:srgbClr val="000000"/>
                          </a:solidFill>
                          <a:effectLst/>
                          <a:latin typeface="Haas Grot Disp 55 Roman" panose="020D0504030502050203" pitchFamily="34" charset="0"/>
                        </a:rPr>
                        <a:t>78%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3F3"/>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35882187"/>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technical terms and language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D4"/>
                    </a:solidFill>
                  </a:tcPr>
                </a:tc>
                <a:tc>
                  <a:txBody>
                    <a:bodyPr/>
                    <a:lstStyle/>
                    <a:p>
                      <a:pPr algn="ctr" fontAlgn="b"/>
                      <a:r>
                        <a:rPr lang="en-US" sz="1100" b="0" i="0" u="none" strike="noStrike">
                          <a:solidFill>
                            <a:srgbClr val="000000"/>
                          </a:solidFill>
                          <a:effectLst/>
                          <a:latin typeface="Haas Grot Disp 55 Roman" panose="020D0504030502050203" pitchFamily="34" charset="0"/>
                        </a:rPr>
                        <a:t>71%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6E9"/>
                    </a:solidFill>
                  </a:tcPr>
                </a:tc>
                <a:tc>
                  <a:txBody>
                    <a:bodyPr/>
                    <a:lstStyle/>
                    <a:p>
                      <a:pPr algn="ctr" fontAlgn="b"/>
                      <a:r>
                        <a:rPr lang="en-US" sz="1100" b="0" i="0" u="none" strike="noStrike">
                          <a:solidFill>
                            <a:srgbClr val="000000"/>
                          </a:solidFill>
                          <a:effectLst/>
                          <a:latin typeface="Haas Grot Disp 55 Roman" panose="020D0504030502050203" pitchFamily="34" charset="0"/>
                        </a:rPr>
                        <a:t>63%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1"/>
                    </a:solidFill>
                  </a:tcPr>
                </a:tc>
                <a:tc>
                  <a:txBody>
                    <a:bodyPr/>
                    <a:lstStyle/>
                    <a:p>
                      <a:pPr algn="ctr" fontAlgn="b"/>
                      <a:r>
                        <a:rPr lang="en-US" sz="1100" b="0" i="0" u="none" strike="noStrike">
                          <a:solidFill>
                            <a:srgbClr val="000000"/>
                          </a:solidFill>
                          <a:effectLst/>
                          <a:latin typeface="Haas Grot Disp 55 Roman" panose="020D0504030502050203" pitchFamily="34" charset="0"/>
                        </a:rPr>
                        <a:t>#21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1649329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number of covered visits or products remaining</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DBF"/>
                    </a:solidFill>
                  </a:tcPr>
                </a:tc>
                <a:tc>
                  <a:txBody>
                    <a:bodyPr/>
                    <a:lstStyle/>
                    <a:p>
                      <a:pPr algn="ctr" fontAlgn="b"/>
                      <a:r>
                        <a:rPr lang="en-US" sz="1100" b="0" i="0" u="none" strike="noStrike">
                          <a:solidFill>
                            <a:srgbClr val="000000"/>
                          </a:solidFill>
                          <a:effectLst/>
                          <a:latin typeface="Haas Grot Disp 55 Roman" panose="020D0504030502050203" pitchFamily="34" charset="0"/>
                        </a:rPr>
                        <a:t>72%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100" b="0" i="0" u="none" strike="noStrike">
                          <a:solidFill>
                            <a:srgbClr val="000000"/>
                          </a:solidFill>
                          <a:effectLst/>
                          <a:latin typeface="Haas Grot Disp 55 Roman" panose="020D0504030502050203" pitchFamily="34" charset="0"/>
                        </a:rPr>
                        <a:t>#14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96284276"/>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informed when the cost of my meds change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b"/>
                      <a:r>
                        <a:rPr lang="en-US" sz="1100" b="0" i="0" u="none" strike="noStrike">
                          <a:solidFill>
                            <a:srgbClr val="000000"/>
                          </a:solidFill>
                          <a:effectLst/>
                          <a:latin typeface="Haas Grot Disp 55 Roman" panose="020D0504030502050203" pitchFamily="34" charset="0"/>
                        </a:rPr>
                        <a:t>59%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295"/>
                    </a:solidFill>
                  </a:tcPr>
                </a:tc>
                <a:tc>
                  <a:txBody>
                    <a:bodyPr/>
                    <a:lstStyle/>
                    <a:p>
                      <a:pPr algn="ctr" fontAlgn="b"/>
                      <a:r>
                        <a:rPr lang="en-US" sz="1100" b="0" i="0" u="none" strike="noStrike">
                          <a:solidFill>
                            <a:srgbClr val="000000"/>
                          </a:solidFill>
                          <a:effectLst/>
                          <a:latin typeface="Haas Grot Disp 55 Roman" panose="020D0504030502050203" pitchFamily="34" charset="0"/>
                        </a:rPr>
                        <a:t>65%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DBF"/>
                    </a:solidFill>
                  </a:tcPr>
                </a:tc>
                <a:tc>
                  <a:txBody>
                    <a:bodyPr/>
                    <a:lstStyle/>
                    <a:p>
                      <a:pPr algn="ctr" fontAlgn="b"/>
                      <a:r>
                        <a:rPr lang="en-US" sz="1100" b="0" i="0" u="none" strike="noStrike">
                          <a:solidFill>
                            <a:srgbClr val="000000"/>
                          </a:solidFill>
                          <a:effectLst/>
                          <a:latin typeface="Haas Grot Disp 55 Roman" panose="020D0504030502050203" pitchFamily="34" charset="0"/>
                        </a:rPr>
                        <a:t>#18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73857820"/>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Access medications while awaiting approval</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0A3"/>
                    </a:solidFill>
                  </a:tcPr>
                </a:tc>
                <a:tc>
                  <a:txBody>
                    <a:bodyPr/>
                    <a:lstStyle/>
                    <a:p>
                      <a:pPr algn="ctr" fontAlgn="b"/>
                      <a:r>
                        <a:rPr lang="en-US" sz="1100" b="0" i="0" u="none" strike="noStrike">
                          <a:solidFill>
                            <a:srgbClr val="000000"/>
                          </a:solidFill>
                          <a:effectLst/>
                          <a:latin typeface="Haas Grot Disp 55 Roman" panose="020D0504030502050203" pitchFamily="34" charset="0"/>
                        </a:rPr>
                        <a:t>72%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67%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BCD"/>
                    </a:solidFill>
                  </a:tcPr>
                </a:tc>
                <a:tc>
                  <a:txBody>
                    <a:bodyPr/>
                    <a:lstStyle/>
                    <a:p>
                      <a:pPr algn="ctr" fontAlgn="b"/>
                      <a:r>
                        <a:rPr lang="en-US" sz="1100" b="0" i="0" u="none" strike="noStrike">
                          <a:solidFill>
                            <a:srgbClr val="000000"/>
                          </a:solidFill>
                          <a:effectLst/>
                          <a:latin typeface="Haas Grot Disp 55 Roman" panose="020D0504030502050203" pitchFamily="34" charset="0"/>
                        </a:rPr>
                        <a:t>#17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8632320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cost differences between similar options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99C"/>
                    </a:solid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b"/>
                      <a:r>
                        <a:rPr lang="en-US" sz="1100" b="0" i="0" u="none" strike="noStrike">
                          <a:solidFill>
                            <a:srgbClr val="000000"/>
                          </a:solidFill>
                          <a:effectLst/>
                          <a:latin typeface="Haas Grot Disp 55 Roman" panose="020D0504030502050203" pitchFamily="34" charset="0"/>
                        </a:rPr>
                        <a:t>#15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62856045"/>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trade-offs for lower cost options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779"/>
                    </a:solid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b"/>
                      <a:r>
                        <a:rPr lang="en-US" sz="1100" b="0" i="0" u="none" strike="noStrike">
                          <a:solidFill>
                            <a:srgbClr val="000000"/>
                          </a:solidFill>
                          <a:effectLst/>
                          <a:latin typeface="Haas Grot Disp 55 Roman" panose="020D0504030502050203" pitchFamily="34" charset="0"/>
                        </a:rPr>
                        <a:t>65%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DBF"/>
                    </a:solidFill>
                  </a:tcPr>
                </a:tc>
                <a:tc>
                  <a:txBody>
                    <a:bodyPr/>
                    <a:lstStyle/>
                    <a:p>
                      <a:pPr algn="ctr" fontAlgn="b"/>
                      <a:r>
                        <a:rPr lang="en-US" sz="1100" b="0" i="0" u="none" strike="noStrike">
                          <a:solidFill>
                            <a:srgbClr val="000000"/>
                          </a:solidFill>
                          <a:effectLst/>
                          <a:latin typeface="Haas Grot Disp 55 Roman" panose="020D0504030502050203" pitchFamily="34" charset="0"/>
                        </a:rPr>
                        <a:t>#19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3205731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aware of pharmacies that sell meds for a lower price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Haas Grot Disp 55 Roman" panose="020D0504030502050203" pitchFamily="34" charset="0"/>
                        </a:rPr>
                        <a:t>53%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effectLst/>
                          <a:latin typeface="Haas Grot Disp 55 Roman" panose="020D0504030502050203" pitchFamily="34" charset="0"/>
                        </a:rPr>
                        <a:t>56%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E80"/>
                    </a:solidFill>
                  </a:tcPr>
                </a:tc>
                <a:tc>
                  <a:txBody>
                    <a:bodyPr/>
                    <a:lstStyle/>
                    <a:p>
                      <a:pPr algn="ctr" fontAlgn="b"/>
                      <a:r>
                        <a:rPr lang="en-US" sz="1100" b="0" i="0" u="none" strike="noStrike">
                          <a:solidFill>
                            <a:srgbClr val="000000"/>
                          </a:solidFill>
                          <a:effectLst/>
                          <a:latin typeface="Haas Grot Disp 55 Roman" panose="020D0504030502050203" pitchFamily="34" charset="0"/>
                        </a:rPr>
                        <a:t>54%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072"/>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#20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55513584"/>
                  </a:ext>
                </a:extLst>
              </a:tr>
            </a:tbl>
          </a:graphicData>
        </a:graphic>
      </p:graphicFrame>
      <p:graphicFrame>
        <p:nvGraphicFramePr>
          <p:cNvPr id="14" name="Table 5">
            <a:extLst>
              <a:ext uri="{FF2B5EF4-FFF2-40B4-BE49-F238E27FC236}">
                <a16:creationId xmlns:a16="http://schemas.microsoft.com/office/drawing/2014/main" id="{9C2C4168-2581-700F-8153-08261AA77E60}"/>
              </a:ext>
            </a:extLst>
          </p:cNvPr>
          <p:cNvGraphicFramePr>
            <a:graphicFrameLocks noGrp="1"/>
          </p:cNvGraphicFramePr>
          <p:nvPr>
            <p:extLst>
              <p:ext uri="{D42A27DB-BD31-4B8C-83A1-F6EECF244321}">
                <p14:modId xmlns:p14="http://schemas.microsoft.com/office/powerpoint/2010/main" val="1460529702"/>
              </p:ext>
            </p:extLst>
          </p:nvPr>
        </p:nvGraphicFramePr>
        <p:xfrm>
          <a:off x="7724768" y="1415943"/>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BENEFITS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(APP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5" name="Rectangle 14">
            <a:extLst>
              <a:ext uri="{FF2B5EF4-FFF2-40B4-BE49-F238E27FC236}">
                <a16:creationId xmlns:a16="http://schemas.microsoft.com/office/drawing/2014/main" id="{EBF361EA-AA79-F1E9-F02E-D5EE42BCCA1F}"/>
              </a:ext>
            </a:extLst>
          </p:cNvPr>
          <p:cNvSpPr/>
          <p:nvPr/>
        </p:nvSpPr>
        <p:spPr>
          <a:xfrm>
            <a:off x="-1" y="2138869"/>
            <a:ext cx="3994227" cy="2671255"/>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 did outperform competitors with satisfaction for understanding coverage for a specific issue or healthcare on the app.</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However, satisfaction with Benefits CSOs on the BCBSMA app are generally lower than competitors’ apps, especially for</a:t>
            </a: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Understanding total cost for new prescription medications (-18%)</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Understanding services covered based on age/circumstances (-11%)</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Accessing medications while awaiting approval (-11%)</a:t>
            </a:r>
          </a:p>
        </p:txBody>
      </p:sp>
      <p:sp>
        <p:nvSpPr>
          <p:cNvPr id="9" name="TextBox 8">
            <a:extLst>
              <a:ext uri="{FF2B5EF4-FFF2-40B4-BE49-F238E27FC236}">
                <a16:creationId xmlns:a16="http://schemas.microsoft.com/office/drawing/2014/main" id="{EB91127A-F2C8-EB6F-F662-31851A711A81}"/>
              </a:ext>
            </a:extLst>
          </p:cNvPr>
          <p:cNvSpPr txBox="1"/>
          <p:nvPr/>
        </p:nvSpPr>
        <p:spPr>
          <a:xfrm>
            <a:off x="8672800" y="463832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0" name="TextBox 9">
            <a:extLst>
              <a:ext uri="{FF2B5EF4-FFF2-40B4-BE49-F238E27FC236}">
                <a16:creationId xmlns:a16="http://schemas.microsoft.com/office/drawing/2014/main" id="{5062901D-622E-0910-163D-3253F4597D8D}"/>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7" name="Rectangle 6">
            <a:extLst>
              <a:ext uri="{FF2B5EF4-FFF2-40B4-BE49-F238E27FC236}">
                <a16:creationId xmlns:a16="http://schemas.microsoft.com/office/drawing/2014/main" id="{2E7FF3E0-FEEE-9CC7-5431-3E0359657038}"/>
              </a:ext>
            </a:extLst>
          </p:cNvPr>
          <p:cNvSpPr/>
          <p:nvPr/>
        </p:nvSpPr>
        <p:spPr>
          <a:xfrm>
            <a:off x="0" y="4933949"/>
            <a:ext cx="3994227" cy="1129797"/>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benefits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be notified when prescription refills are available </a:t>
            </a:r>
            <a:r>
              <a:rPr lang="en-US" sz="1050" dirty="0">
                <a:solidFill>
                  <a:schemeClr val="tx1"/>
                </a:solidFill>
                <a:latin typeface="Haas Grot Disp 55 Roman" panose="020D0504030502050203" pitchFamily="34" charset="0"/>
                <a:ea typeface="+mn-ea"/>
                <a:cs typeface="+mn-cs"/>
                <a:sym typeface="Haas Grot Disp 75 Bold"/>
              </a:rPr>
              <a:t>(86% vs. 43%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on </a:t>
            </a:r>
            <a:r>
              <a:rPr lang="en-US" sz="1050" i="1" dirty="0">
                <a:solidFill>
                  <a:schemeClr val="tx1"/>
                </a:solidFill>
                <a:latin typeface="Haas Grot Disp 55 Roman" panose="020D0504030502050203" pitchFamily="34" charset="0"/>
                <a:ea typeface="+mn-ea"/>
                <a:cs typeface="+mn-cs"/>
                <a:sym typeface="Haas Grot Disp 75 Bold"/>
              </a:rPr>
              <a:t>be notified when prescription refills are available </a:t>
            </a:r>
            <a:r>
              <a:rPr lang="en-US" sz="1050" dirty="0">
                <a:solidFill>
                  <a:schemeClr val="tx1"/>
                </a:solidFill>
                <a:latin typeface="Haas Grot Disp 55 Roman" panose="020D0504030502050203" pitchFamily="34" charset="0"/>
                <a:ea typeface="+mn-ea"/>
                <a:cs typeface="+mn-cs"/>
                <a:sym typeface="Haas Grot Disp 75 Bold"/>
              </a:rPr>
              <a:t>(81% vs. 43% of Medicare subscribers)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understand cost differences between similar options </a:t>
            </a:r>
            <a:r>
              <a:rPr lang="en-US" sz="1050" dirty="0">
                <a:solidFill>
                  <a:schemeClr val="tx1"/>
                </a:solidFill>
                <a:latin typeface="Haas Grot Disp 55 Roman" panose="020D0504030502050203" pitchFamily="34" charset="0"/>
                <a:ea typeface="+mn-ea"/>
                <a:cs typeface="+mn-cs"/>
                <a:sym typeface="Haas Grot Disp 75 Bold"/>
              </a:rPr>
              <a:t>(72% vs. 29% ages 65+)</a:t>
            </a:r>
          </a:p>
        </p:txBody>
      </p:sp>
    </p:spTree>
    <p:extLst>
      <p:ext uri="{BB962C8B-B14F-4D97-AF65-F5344CB8AC3E}">
        <p14:creationId xmlns:p14="http://schemas.microsoft.com/office/powerpoint/2010/main" val="27260036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A0FAAC-E327-2D8C-4386-0ECA8F026199}"/>
              </a:ext>
            </a:extLst>
          </p:cNvPr>
          <p:cNvSpPr>
            <a:spLocks noGrp="1"/>
          </p:cNvSpPr>
          <p:nvPr>
            <p:ph type="sldNum" sz="quarter" idx="10"/>
          </p:nvPr>
        </p:nvSpPr>
        <p:spPr/>
        <p:txBody>
          <a:bodyPr/>
          <a:lstStyle/>
          <a:p>
            <a:fld id="{86CB4B4D-7CA3-9044-876B-883B54F8677D}" type="slidenum">
              <a:rPr lang="en-US" smtClean="0"/>
              <a:pPr/>
              <a:t>9</a:t>
            </a:fld>
            <a:endParaRPr lang="en-US" dirty="0"/>
          </a:p>
        </p:txBody>
      </p:sp>
      <p:sp>
        <p:nvSpPr>
          <p:cNvPr id="3" name="Text Placeholder 2">
            <a:extLst>
              <a:ext uri="{FF2B5EF4-FFF2-40B4-BE49-F238E27FC236}">
                <a16:creationId xmlns:a16="http://schemas.microsoft.com/office/drawing/2014/main" id="{2D2F839E-6BD3-12E1-D10A-28A1847B2A2E}"/>
              </a:ext>
            </a:extLst>
          </p:cNvPr>
          <p:cNvSpPr>
            <a:spLocks noGrp="1"/>
          </p:cNvSpPr>
          <p:nvPr>
            <p:ph type="body" sz="quarter" idx="38"/>
          </p:nvPr>
        </p:nvSpPr>
        <p:spPr/>
        <p:txBody>
          <a:bodyPr/>
          <a:lstStyle/>
          <a:p>
            <a:r>
              <a:rPr lang="en-US" dirty="0"/>
              <a:t>Project Background</a:t>
            </a:r>
          </a:p>
        </p:txBody>
      </p:sp>
      <p:sp>
        <p:nvSpPr>
          <p:cNvPr id="4" name="Text Placeholder 3">
            <a:extLst>
              <a:ext uri="{FF2B5EF4-FFF2-40B4-BE49-F238E27FC236}">
                <a16:creationId xmlns:a16="http://schemas.microsoft.com/office/drawing/2014/main" id="{DF10F905-5C12-76DB-B1F3-278AC004E4CA}"/>
              </a:ext>
            </a:extLst>
          </p:cNvPr>
          <p:cNvSpPr>
            <a:spLocks noGrp="1"/>
          </p:cNvSpPr>
          <p:nvPr>
            <p:ph type="body" sz="quarter" idx="44"/>
          </p:nvPr>
        </p:nvSpPr>
        <p:spPr/>
        <p:txBody>
          <a:bodyPr/>
          <a:lstStyle/>
          <a:p>
            <a:r>
              <a:rPr lang="en-US" dirty="0"/>
              <a:t>What this report is and is not </a:t>
            </a:r>
          </a:p>
        </p:txBody>
      </p:sp>
      <p:sp>
        <p:nvSpPr>
          <p:cNvPr id="6" name="Text Placeholder 5">
            <a:extLst>
              <a:ext uri="{FF2B5EF4-FFF2-40B4-BE49-F238E27FC236}">
                <a16:creationId xmlns:a16="http://schemas.microsoft.com/office/drawing/2014/main" id="{10E2DBD4-763E-4E4A-94BF-71EF4ACB0E83}"/>
              </a:ext>
            </a:extLst>
          </p:cNvPr>
          <p:cNvSpPr>
            <a:spLocks noGrp="1"/>
          </p:cNvSpPr>
          <p:nvPr>
            <p:ph type="body" sz="quarter" idx="46"/>
          </p:nvPr>
        </p:nvSpPr>
        <p:spPr>
          <a:xfrm>
            <a:off x="1018116" y="1857099"/>
            <a:ext cx="3467387" cy="3477875"/>
          </a:xfrm>
        </p:spPr>
        <p:txBody>
          <a:bodyPr/>
          <a:lstStyle/>
          <a:p>
            <a:r>
              <a:rPr lang="en-US" dirty="0"/>
              <a:t>This data represents:</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A snapshot in time</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A reflection of past experiences</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Importance of CSOs, regardless of channel</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Respondents who have self-selected which channels they prefer based on their experiences</a:t>
            </a:r>
          </a:p>
          <a:p>
            <a:pPr marL="342900" indent="-342900">
              <a:buFont typeface="Arial" panose="020B0604020202020204" pitchFamily="34" charset="0"/>
              <a:buChar char="•"/>
            </a:pPr>
            <a:endParaRPr lang="en-US" dirty="0">
              <a:solidFill>
                <a:schemeClr val="bg1"/>
              </a:solidFill>
              <a:latin typeface="Haas Grot Disp 55 Roman" panose="020D0504030502050203" pitchFamily="34" charset="0"/>
            </a:endParaRPr>
          </a:p>
        </p:txBody>
      </p:sp>
      <p:sp>
        <p:nvSpPr>
          <p:cNvPr id="8" name="Text Placeholder 7">
            <a:extLst>
              <a:ext uri="{FF2B5EF4-FFF2-40B4-BE49-F238E27FC236}">
                <a16:creationId xmlns:a16="http://schemas.microsoft.com/office/drawing/2014/main" id="{5D52F64A-1975-C0B5-64C4-B0091402FEA6}"/>
              </a:ext>
            </a:extLst>
          </p:cNvPr>
          <p:cNvSpPr>
            <a:spLocks noGrp="1"/>
          </p:cNvSpPr>
          <p:nvPr>
            <p:ph type="body" sz="quarter" idx="48"/>
          </p:nvPr>
        </p:nvSpPr>
        <p:spPr>
          <a:xfrm>
            <a:off x="4688216" y="1857098"/>
            <a:ext cx="3467387" cy="2862322"/>
          </a:xfrm>
        </p:spPr>
        <p:txBody>
          <a:bodyPr/>
          <a:lstStyle/>
          <a:p>
            <a:r>
              <a:rPr lang="en-US" dirty="0"/>
              <a:t>What this data is not:</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Comparable to the immediate journey-based  feedback following an experience on specific channels</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Touchpoint feedback via web, app, or phone</a:t>
            </a:r>
          </a:p>
          <a:p>
            <a:pPr marL="342900" indent="-342900">
              <a:buFont typeface="Arial" panose="020B0604020202020204" pitchFamily="34" charset="0"/>
              <a:buChar char="•"/>
            </a:pPr>
            <a:endParaRPr lang="en-US" dirty="0">
              <a:solidFill>
                <a:schemeClr val="bg1"/>
              </a:solidFill>
              <a:latin typeface="Haas Grot Disp 55 Roman" panose="020D0504030502050203" pitchFamily="34" charset="0"/>
            </a:endParaRPr>
          </a:p>
        </p:txBody>
      </p:sp>
      <p:sp>
        <p:nvSpPr>
          <p:cNvPr id="13" name="Text Placeholder 5">
            <a:extLst>
              <a:ext uri="{FF2B5EF4-FFF2-40B4-BE49-F238E27FC236}">
                <a16:creationId xmlns:a16="http://schemas.microsoft.com/office/drawing/2014/main" id="{DB0263E4-7200-4252-56B7-F2A1A1708C2F}"/>
              </a:ext>
            </a:extLst>
          </p:cNvPr>
          <p:cNvSpPr txBox="1">
            <a:spLocks/>
          </p:cNvSpPr>
          <p:nvPr/>
        </p:nvSpPr>
        <p:spPr>
          <a:xfrm>
            <a:off x="8358317" y="1857099"/>
            <a:ext cx="3623151" cy="3785652"/>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chemeClr val="accent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dirty="0"/>
              <a:t>How this data will be used:</a:t>
            </a:r>
          </a:p>
          <a:p>
            <a:pPr marL="342900" indent="-342900" hangingPunct="1">
              <a:buFont typeface="Arial" panose="020B0604020202020204" pitchFamily="34" charset="0"/>
              <a:buChar char="•"/>
            </a:pPr>
            <a:r>
              <a:rPr lang="en-US" dirty="0">
                <a:solidFill>
                  <a:schemeClr val="bg1"/>
                </a:solidFill>
                <a:latin typeface="Haas Grot Disp 55 Roman" panose="020D0504030502050203" pitchFamily="34" charset="0"/>
              </a:rPr>
              <a:t>As part of the BCBSMA app’s digital CX measurement strategy the CX team is currently defining</a:t>
            </a:r>
          </a:p>
          <a:p>
            <a:pPr marL="342900" indent="-342900" hangingPunct="1">
              <a:buFont typeface="Arial" panose="020B0604020202020204" pitchFamily="34" charset="0"/>
              <a:buChar char="•"/>
            </a:pPr>
            <a:r>
              <a:rPr lang="en-US" dirty="0">
                <a:solidFill>
                  <a:schemeClr val="bg1"/>
                </a:solidFill>
                <a:latin typeface="Haas Grot Disp 55 Roman" panose="020D0504030502050203" pitchFamily="34" charset="0"/>
              </a:rPr>
              <a:t>To inform where to prioritize digital CX investments in the short term</a:t>
            </a:r>
          </a:p>
          <a:p>
            <a:pPr marL="342900" indent="-342900" hangingPunct="1">
              <a:buFont typeface="Arial" panose="020B0604020202020204" pitchFamily="34" charset="0"/>
              <a:buChar char="•"/>
            </a:pPr>
            <a:r>
              <a:rPr lang="en-US" dirty="0">
                <a:solidFill>
                  <a:schemeClr val="bg1"/>
                </a:solidFill>
                <a:latin typeface="Haas Grot Disp 55 Roman" panose="020D0504030502050203" pitchFamily="34" charset="0"/>
              </a:rPr>
              <a:t>As a baseline for continued measurement of how well BCBSMA digital properties are serving members’ needs</a:t>
            </a:r>
          </a:p>
        </p:txBody>
      </p:sp>
    </p:spTree>
    <p:extLst>
      <p:ext uri="{BB962C8B-B14F-4D97-AF65-F5344CB8AC3E}">
        <p14:creationId xmlns:p14="http://schemas.microsoft.com/office/powerpoint/2010/main" val="3168838670"/>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1809898"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47024"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906"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24"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3872366297"/>
              </p:ext>
            </p:extLst>
          </p:nvPr>
        </p:nvGraphicFramePr>
        <p:xfrm>
          <a:off x="2264616"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90</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Anthem’s CSOs match importance to sat well</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BENEFITSMAXDIFF. Please select one statement that would be “most important” for you when checking your benefits through your health insurance provider. Base: Those in Benefits track , n=751 (comprising of BCBSMA n=226, Anthem n=251, United n=274)</a:t>
            </a:r>
          </a:p>
          <a:p>
            <a:pPr marL="0" indent="0" hangingPunct="1">
              <a:spcBef>
                <a:spcPts val="0"/>
              </a:spcBef>
              <a:buNone/>
            </a:pPr>
            <a:r>
              <a:rPr lang="en-US" sz="900" dirty="0"/>
              <a:t>BENEFITSSAT. How satisfied are you with your current ability to accomplish each task on &lt;insurer’s&gt; &lt;app or website&gt; today? </a:t>
            </a:r>
          </a:p>
          <a:p>
            <a:pPr marL="0" indent="0" hangingPunct="1">
              <a:spcBef>
                <a:spcPts val="0"/>
              </a:spcBef>
              <a:buNone/>
            </a:pPr>
            <a:r>
              <a:rPr lang="en-US" sz="900" dirty="0"/>
              <a:t>Base: Those in Benefits track, Anthem n=251</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713"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29"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402"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509"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2405534"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87"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45"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86"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8795880" y="2308037"/>
            <a:ext cx="3251351" cy="1515287"/>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B15  Understand total cost associated with upcoming care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B06  Understand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B04  Find accurate cost info for procedures, treatments, and meds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B07 Understand coverage for a specific issue/care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B21  Understand how changes to coverage will impact annual usage</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B01  Find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B20  Be informed when coverage changes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B08  Understand services covered based on age/circumstances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B02  Find relevant coverage for emergency/urgent care </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B03  Find coverage information for a specific issue/care</a:t>
            </a:r>
          </a:p>
        </p:txBody>
      </p:sp>
      <p:sp>
        <p:nvSpPr>
          <p:cNvPr id="10" name="Rectangle 9">
            <a:extLst>
              <a:ext uri="{FF2B5EF4-FFF2-40B4-BE49-F238E27FC236}">
                <a16:creationId xmlns:a16="http://schemas.microsoft.com/office/drawing/2014/main" id="{7B06A559-9EDD-7BC5-1175-FEF638BD1395}"/>
              </a:ext>
            </a:extLst>
          </p:cNvPr>
          <p:cNvSpPr/>
          <p:nvPr/>
        </p:nvSpPr>
        <p:spPr>
          <a:xfrm>
            <a:off x="8797036" y="4341262"/>
            <a:ext cx="3018884" cy="1016689"/>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B05  Access expert support to understand coverage/costs</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B16  Understand total cost for new prescription medications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B10  Understand factors impacting coverage eligibility</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B09  Understand coverage differences </a:t>
            </a:r>
            <a:r>
              <a:rPr lang="en-US" sz="900" dirty="0">
                <a:solidFill>
                  <a:schemeClr val="bg1"/>
                </a:solidFill>
                <a:latin typeface="Haas Grot Disp 55 Roman" panose="020D0504030502050203" pitchFamily="34" charset="0"/>
                <a:ea typeface="+mn-ea"/>
                <a:cs typeface="+mn-cs"/>
                <a:sym typeface="Haas Grot Disp 75 Bold"/>
              </a:rPr>
              <a:t>for in- </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vs. out-of</a:t>
            </a:r>
            <a:r>
              <a:rPr lang="en-US" sz="900" dirty="0">
                <a:solidFill>
                  <a:schemeClr val="bg1"/>
                </a:solidFill>
                <a:latin typeface="Haas Grot Disp 55 Roman" panose="020D0504030502050203" pitchFamily="34" charset="0"/>
                <a:ea typeface="+mn-ea"/>
                <a:cs typeface="+mn-cs"/>
                <a:sym typeface="Haas Grot Disp 75 Bold"/>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network providers</a:t>
            </a:r>
            <a:endParaRPr lang="en-US" sz="900" dirty="0">
              <a:solidFill>
                <a:schemeClr val="bg1"/>
              </a:solidFill>
              <a:latin typeface="Haas Grot Disp 55 Roman" panose="020D0504030502050203" pitchFamily="34" charset="0"/>
              <a:ea typeface="+mn-ea"/>
              <a:cs typeface="+mn-cs"/>
              <a:sym typeface="Haas Grot Disp 75 Bold"/>
            </a:endParaRP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B12  Understand technical terms and language</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176450" y="2171682"/>
            <a:ext cx="1834355" cy="393441"/>
            <a:chOff x="6501872" y="2651878"/>
            <a:chExt cx="1834355" cy="393441"/>
          </a:xfrm>
        </p:grpSpPr>
        <p:sp>
          <p:nvSpPr>
            <p:cNvPr id="13" name="Rectangle 12">
              <a:extLst>
                <a:ext uri="{FF2B5EF4-FFF2-40B4-BE49-F238E27FC236}">
                  <a16:creationId xmlns:a16="http://schemas.microsoft.com/office/drawing/2014/main" id="{92331F3B-D6E4-1E54-4BC8-4400A7A2DE32}"/>
                </a:ext>
              </a:extLst>
            </p:cNvPr>
            <p:cNvSpPr/>
            <p:nvPr/>
          </p:nvSpPr>
          <p:spPr>
            <a:xfrm>
              <a:off x="6501872" y="2651878"/>
              <a:ext cx="1834355" cy="393441"/>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none</a:t>
              </a:r>
            </a:p>
          </p:txBody>
        </p:sp>
        <p:sp>
          <p:nvSpPr>
            <p:cNvPr id="14" name="Oval 13">
              <a:extLst>
                <a:ext uri="{FF2B5EF4-FFF2-40B4-BE49-F238E27FC236}">
                  <a16:creationId xmlns:a16="http://schemas.microsoft.com/office/drawing/2014/main" id="{5D985EAF-1CB0-5070-56F2-8DD900C0109C}"/>
                </a:ext>
              </a:extLst>
            </p:cNvPr>
            <p:cNvSpPr/>
            <p:nvPr/>
          </p:nvSpPr>
          <p:spPr>
            <a:xfrm>
              <a:off x="6564283" y="2708423"/>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174756" y="4226685"/>
            <a:ext cx="3197496" cy="1141338"/>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B11  Understand number of covered visits or products remaining</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B17  Understand cost differences between similar options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B13  Access medications while awaiting approval</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B22  Be informed when the cost of my meds change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B18  Understand trade-offs for lower cost options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B19  Be aware of pharmacies that sell meds for a lower price</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B14  Be notified when prescription refills are available</a:t>
            </a:r>
          </a:p>
        </p:txBody>
      </p:sp>
      <p:sp>
        <p:nvSpPr>
          <p:cNvPr id="18" name="Oval 17">
            <a:extLst>
              <a:ext uri="{FF2B5EF4-FFF2-40B4-BE49-F238E27FC236}">
                <a16:creationId xmlns:a16="http://schemas.microsoft.com/office/drawing/2014/main" id="{D3EC10B6-D5A3-024E-4B01-72AE46FCB312}"/>
              </a:ext>
            </a:extLst>
          </p:cNvPr>
          <p:cNvSpPr/>
          <p:nvPr/>
        </p:nvSpPr>
        <p:spPr>
          <a:xfrm>
            <a:off x="230582" y="4282438"/>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8883204" y="2382153"/>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8883204" y="4406758"/>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9" name="Table 5">
            <a:extLst>
              <a:ext uri="{FF2B5EF4-FFF2-40B4-BE49-F238E27FC236}">
                <a16:creationId xmlns:a16="http://schemas.microsoft.com/office/drawing/2014/main" id="{3F6597FC-61EF-39D7-B74D-17BAA5E3F224}"/>
              </a:ext>
            </a:extLst>
          </p:cNvPr>
          <p:cNvGraphicFramePr>
            <a:graphicFrameLocks noGrp="1"/>
          </p:cNvGraphicFramePr>
          <p:nvPr>
            <p:extLst>
              <p:ext uri="{D42A27DB-BD31-4B8C-83A1-F6EECF244321}">
                <p14:modId xmlns:p14="http://schemas.microsoft.com/office/powerpoint/2010/main" val="736800943"/>
              </p:ext>
            </p:extLst>
          </p:nvPr>
        </p:nvGraphicFramePr>
        <p:xfrm>
          <a:off x="2963830"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BENEFITS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1" name="Rectangle 10">
            <a:extLst>
              <a:ext uri="{FF2B5EF4-FFF2-40B4-BE49-F238E27FC236}">
                <a16:creationId xmlns:a16="http://schemas.microsoft.com/office/drawing/2014/main" id="{580D4635-25A4-41DF-BD21-2AA91CF8D81B}"/>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For most of Anthem’s Benefits CSOs, as importance increases, so does satisfaction, showing a mostly linear pattern with some exceptions (B15 and B04 are noteworthy). </a:t>
            </a:r>
          </a:p>
        </p:txBody>
      </p:sp>
    </p:spTree>
    <p:extLst>
      <p:ext uri="{BB962C8B-B14F-4D97-AF65-F5344CB8AC3E}">
        <p14:creationId xmlns:p14="http://schemas.microsoft.com/office/powerpoint/2010/main" val="1208645257"/>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180988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4700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89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0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847050942"/>
              </p:ext>
            </p:extLst>
          </p:nvPr>
        </p:nvGraphicFramePr>
        <p:xfrm>
          <a:off x="2264600"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Many of United’s CSOs cluster near table stakes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BENEFITSMAXDIFF. Please select one statement that would be “most important” for you when checking your benefits through your health insurance provider. Base: Those in Benefits track , n=751 (comprising of BCBSMA n=226, Anthem n=251, United n=274)</a:t>
            </a:r>
          </a:p>
          <a:p>
            <a:pPr marL="0" indent="0" hangingPunct="1">
              <a:spcBef>
                <a:spcPts val="0"/>
              </a:spcBef>
              <a:buNone/>
            </a:pPr>
            <a:r>
              <a:rPr lang="en-US" sz="900" dirty="0"/>
              <a:t>BENEFITSSAT. How satisfied are you with your current ability to accomplish each task on &lt;insurer’s&gt; &lt;app or website&gt; today? </a:t>
            </a:r>
          </a:p>
          <a:p>
            <a:pPr marL="0" indent="0" hangingPunct="1">
              <a:spcBef>
                <a:spcPts val="0"/>
              </a:spcBef>
              <a:buNone/>
            </a:pPr>
            <a:r>
              <a:rPr lang="en-US" sz="900" dirty="0"/>
              <a:t>Base: Those in Benefits track, United  n=274</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69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1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38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49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240551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7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2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7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8866800" y="2409292"/>
            <a:ext cx="3251351" cy="1515287"/>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B15  Understand total cost associated with upcoming care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B06  Understand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B04  Find accurate cost info for procedures, treatments, and meds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B07  Understand coverage for a specific issue/care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B21  Understand how changes to coverage will impact annual usage</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B01  Find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B20  Be informed when coverage changes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B08  Understand services covered based on age/circumstances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B02  Find relevant coverage for emergency/urgent care </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B03  Find coverage information for a specific issue/care</a:t>
            </a:r>
          </a:p>
        </p:txBody>
      </p:sp>
      <p:sp>
        <p:nvSpPr>
          <p:cNvPr id="10" name="Rectangle 9">
            <a:extLst>
              <a:ext uri="{FF2B5EF4-FFF2-40B4-BE49-F238E27FC236}">
                <a16:creationId xmlns:a16="http://schemas.microsoft.com/office/drawing/2014/main" id="{7B06A559-9EDD-7BC5-1175-FEF638BD1395}"/>
              </a:ext>
            </a:extLst>
          </p:cNvPr>
          <p:cNvSpPr/>
          <p:nvPr/>
        </p:nvSpPr>
        <p:spPr>
          <a:xfrm>
            <a:off x="8866800" y="4258249"/>
            <a:ext cx="3018884" cy="1016689"/>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B05  Access expert support to understand coverage/costs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B16  Understand total cost for new prescription medications</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B10  Understand factors impacting coverage eligibility</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B09  Understand coverage differences </a:t>
            </a:r>
            <a:r>
              <a:rPr lang="en-US" sz="900" dirty="0">
                <a:solidFill>
                  <a:schemeClr val="bg1"/>
                </a:solidFill>
                <a:latin typeface="Haas Grot Disp 55 Roman" panose="020D0504030502050203" pitchFamily="34" charset="0"/>
                <a:ea typeface="+mn-ea"/>
                <a:cs typeface="+mn-cs"/>
                <a:sym typeface="Haas Grot Disp 75 Bold"/>
              </a:rPr>
              <a:t>for in- </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vs. out-of</a:t>
            </a:r>
            <a:r>
              <a:rPr lang="en-US" sz="900" dirty="0">
                <a:solidFill>
                  <a:schemeClr val="bg1"/>
                </a:solidFill>
                <a:latin typeface="Haas Grot Disp 55 Roman" panose="020D0504030502050203" pitchFamily="34" charset="0"/>
                <a:ea typeface="+mn-ea"/>
                <a:cs typeface="+mn-cs"/>
                <a:sym typeface="Haas Grot Disp 75 Bold"/>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network providers</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B14  Be notified when prescription refills are available</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1003543" y="2503806"/>
            <a:ext cx="2178207" cy="393441"/>
            <a:chOff x="6501872" y="2651878"/>
            <a:chExt cx="2178207" cy="393441"/>
          </a:xfrm>
        </p:grpSpPr>
        <p:sp>
          <p:nvSpPr>
            <p:cNvPr id="13" name="Rectangle 12">
              <a:extLst>
                <a:ext uri="{FF2B5EF4-FFF2-40B4-BE49-F238E27FC236}">
                  <a16:creationId xmlns:a16="http://schemas.microsoft.com/office/drawing/2014/main" id="{92331F3B-D6E4-1E54-4BC8-4400A7A2DE32}"/>
                </a:ext>
              </a:extLst>
            </p:cNvPr>
            <p:cNvSpPr/>
            <p:nvPr/>
          </p:nvSpPr>
          <p:spPr>
            <a:xfrm>
              <a:off x="6501872" y="2651878"/>
              <a:ext cx="2178207" cy="393441"/>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none</a:t>
              </a:r>
            </a:p>
          </p:txBody>
        </p:sp>
        <p:sp>
          <p:nvSpPr>
            <p:cNvPr id="14" name="Oval 13">
              <a:extLst>
                <a:ext uri="{FF2B5EF4-FFF2-40B4-BE49-F238E27FC236}">
                  <a16:creationId xmlns:a16="http://schemas.microsoft.com/office/drawing/2014/main" id="{5D985EAF-1CB0-5070-56F2-8DD900C0109C}"/>
                </a:ext>
              </a:extLst>
            </p:cNvPr>
            <p:cNvSpPr/>
            <p:nvPr/>
          </p:nvSpPr>
          <p:spPr>
            <a:xfrm>
              <a:off x="6564283" y="2708423"/>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131767" y="4065835"/>
            <a:ext cx="3223246" cy="1141338"/>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B11  Understand number of covered visits or products remaining</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B17  Understand cost differences between similar options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B13  Access medications while awaiting approval</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B22  Be informed when the cost of my meds change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B18  Understand trade-offs for lower cost options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B19  Be aware of pharmacies that sell meds for a lower price</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B12  Understand technical terms and language</a:t>
            </a:r>
          </a:p>
        </p:txBody>
      </p:sp>
      <p:sp>
        <p:nvSpPr>
          <p:cNvPr id="18" name="Oval 17">
            <a:extLst>
              <a:ext uri="{FF2B5EF4-FFF2-40B4-BE49-F238E27FC236}">
                <a16:creationId xmlns:a16="http://schemas.microsoft.com/office/drawing/2014/main" id="{D3EC10B6-D5A3-024E-4B01-72AE46FCB312}"/>
              </a:ext>
            </a:extLst>
          </p:cNvPr>
          <p:cNvSpPr/>
          <p:nvPr/>
        </p:nvSpPr>
        <p:spPr>
          <a:xfrm>
            <a:off x="252385" y="4118707"/>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8930213" y="2477865"/>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8943562" y="4340215"/>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9" name="Table 5">
            <a:extLst>
              <a:ext uri="{FF2B5EF4-FFF2-40B4-BE49-F238E27FC236}">
                <a16:creationId xmlns:a16="http://schemas.microsoft.com/office/drawing/2014/main" id="{BC624D9A-E0E0-6179-4FA8-63269D710EEC}"/>
              </a:ext>
            </a:extLst>
          </p:cNvPr>
          <p:cNvGraphicFramePr>
            <a:graphicFrameLocks noGrp="1"/>
          </p:cNvGraphicFramePr>
          <p:nvPr>
            <p:extLst>
              <p:ext uri="{D42A27DB-BD31-4B8C-83A1-F6EECF244321}">
                <p14:modId xmlns:p14="http://schemas.microsoft.com/office/powerpoint/2010/main" val="1785128682"/>
              </p:ext>
            </p:extLst>
          </p:nvPr>
        </p:nvGraphicFramePr>
        <p:xfrm>
          <a:off x="2963830"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BENEFITS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1" name="Rectangle 10">
            <a:extLst>
              <a:ext uri="{FF2B5EF4-FFF2-40B4-BE49-F238E27FC236}">
                <a16:creationId xmlns:a16="http://schemas.microsoft.com/office/drawing/2014/main" id="{D8319AED-5F27-24F8-25E1-9AA3B3CBB094}"/>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Within the Benefits CSOs, United has several that cluster right into (or very near) the table stakes quadrant, showing the appropriate satisfaction levels based on importance of most CSOs.</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2896393378"/>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92</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1957"/>
            <a:ext cx="8412963" cy="1077218"/>
          </a:xfrm>
        </p:spPr>
        <p:txBody>
          <a:bodyPr/>
          <a:lstStyle/>
          <a:p>
            <a:r>
              <a:rPr lang="en-US" dirty="0"/>
              <a:t>Helping members understand expected costs will greatly increase website NPS</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BENEFITSSAT. How satisfied are you with your current ability to accomplish each task on &lt;insurer’s&gt; &lt;app or website&gt; today? Base: Those answer Benefits track for website n=465 made up of BCBSMA n=151, Anthem n=148, United n=166</a:t>
            </a:r>
            <a:endParaRPr lang="en-US" sz="900" dirty="0">
              <a:highlight>
                <a:srgbClr val="FFFF00"/>
              </a:highlight>
              <a:latin typeface="Haas Grot Disp 55 Roman" panose="020D0504030502050203" pitchFamily="34" charset="0"/>
            </a:endParaRPr>
          </a:p>
        </p:txBody>
      </p:sp>
      <p:graphicFrame>
        <p:nvGraphicFramePr>
          <p:cNvPr id="5" name="Chart 4">
            <a:extLst>
              <a:ext uri="{FF2B5EF4-FFF2-40B4-BE49-F238E27FC236}">
                <a16:creationId xmlns:a16="http://schemas.microsoft.com/office/drawing/2014/main" id="{14D55154-5017-9BC1-6DCD-F47FF985B46A}"/>
              </a:ext>
            </a:extLst>
          </p:cNvPr>
          <p:cNvGraphicFramePr/>
          <p:nvPr>
            <p:extLst>
              <p:ext uri="{D42A27DB-BD31-4B8C-83A1-F6EECF244321}">
                <p14:modId xmlns:p14="http://schemas.microsoft.com/office/powerpoint/2010/main" val="2160361946"/>
              </p:ext>
            </p:extLst>
          </p:nvPr>
        </p:nvGraphicFramePr>
        <p:xfrm>
          <a:off x="-168124" y="2826979"/>
          <a:ext cx="11384501"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QNPSWEB. Based on your recent website visit, how likely are you to recommend &lt;insurer&gt; to a friend or colleague? Scale ranges from 0-10, with 0-6 classified as “detractors,” 7-8 as “passives,” and 9-10 as “promoters.” Base: All respondents who used their health company’s website from Benefits track n=465 (</a:t>
            </a:r>
            <a:r>
              <a:rPr lang="en-US" sz="900" dirty="0">
                <a:latin typeface="Haas Grot Disp 55 Roman" panose="020D0504030502050203" pitchFamily="34" charset="0"/>
              </a:rPr>
              <a:t>BCBSMA n=151, Anthem n=148, United n=166</a:t>
            </a:r>
            <a:r>
              <a:rPr lang="en-US" sz="900" dirty="0"/>
              <a:t>)</a:t>
            </a:r>
          </a:p>
        </p:txBody>
      </p:sp>
      <p:graphicFrame>
        <p:nvGraphicFramePr>
          <p:cNvPr id="8" name="Table 5">
            <a:extLst>
              <a:ext uri="{FF2B5EF4-FFF2-40B4-BE49-F238E27FC236}">
                <a16:creationId xmlns:a16="http://schemas.microsoft.com/office/drawing/2014/main" id="{D9424534-F471-3865-4771-9BB2DF92056F}"/>
              </a:ext>
            </a:extLst>
          </p:cNvPr>
          <p:cNvGraphicFramePr>
            <a:graphicFrameLocks noGrp="1"/>
          </p:cNvGraphicFramePr>
          <p:nvPr>
            <p:extLst>
              <p:ext uri="{D42A27DB-BD31-4B8C-83A1-F6EECF244321}">
                <p14:modId xmlns:p14="http://schemas.microsoft.com/office/powerpoint/2010/main" val="2451210059"/>
              </p:ext>
            </p:extLst>
          </p:nvPr>
        </p:nvGraphicFramePr>
        <p:xfrm>
          <a:off x="10494335" y="2634097"/>
          <a:ext cx="1558493" cy="3057144"/>
        </p:xfrm>
        <a:graphic>
          <a:graphicData uri="http://schemas.openxmlformats.org/drawingml/2006/table">
            <a:tbl>
              <a:tblPr firstRow="1" bandRow="1"/>
              <a:tblGrid>
                <a:gridCol w="1558493">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41%</a:t>
                      </a:r>
                    </a:p>
                    <a:p>
                      <a:pPr algn="ctr"/>
                      <a:endParaRPr lang="en-US" sz="12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51%</a:t>
                      </a:r>
                    </a:p>
                    <a:p>
                      <a:pPr algn="ctr"/>
                      <a:endParaRPr lang="en-US" sz="12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55%^</a:t>
                      </a:r>
                    </a:p>
                    <a:p>
                      <a:pPr algn="ctr"/>
                      <a:endParaRPr lang="en-US" sz="12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57%</a:t>
                      </a:r>
                    </a:p>
                    <a:p>
                      <a:pPr algn="ctr"/>
                      <a:endParaRPr lang="en-US" sz="12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58%</a:t>
                      </a:r>
                    </a:p>
                    <a:p>
                      <a:pPr algn="ctr"/>
                      <a:endParaRPr lang="en-US" sz="12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59%</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7" name="Text Placeholder 8">
            <a:extLst>
              <a:ext uri="{FF2B5EF4-FFF2-40B4-BE49-F238E27FC236}">
                <a16:creationId xmlns:a16="http://schemas.microsoft.com/office/drawing/2014/main" id="{7AAE3FC3-7FAE-7803-CB95-3C53B244F5AD}"/>
              </a:ext>
            </a:extLst>
          </p:cNvPr>
          <p:cNvSpPr txBox="1">
            <a:spLocks/>
          </p:cNvSpPr>
          <p:nvPr/>
        </p:nvSpPr>
        <p:spPr>
          <a:xfrm>
            <a:off x="10737588" y="5769910"/>
            <a:ext cx="124530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app</a:t>
            </a:r>
          </a:p>
        </p:txBody>
      </p:sp>
      <p:sp>
        <p:nvSpPr>
          <p:cNvPr id="9" name="TextBox 8">
            <a:extLst>
              <a:ext uri="{FF2B5EF4-FFF2-40B4-BE49-F238E27FC236}">
                <a16:creationId xmlns:a16="http://schemas.microsoft.com/office/drawing/2014/main" id="{C7E6A72E-6DED-F3D8-EFFC-6DCD10228353}"/>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0" name="Rectangle 9">
            <a:extLst>
              <a:ext uri="{FF2B5EF4-FFF2-40B4-BE49-F238E27FC236}">
                <a16:creationId xmlns:a16="http://schemas.microsoft.com/office/drawing/2014/main" id="{7C3A5F8E-9524-DF12-4D0D-5DEFD56A0666}"/>
              </a:ext>
            </a:extLst>
          </p:cNvPr>
          <p:cNvSpPr/>
          <p:nvPr/>
        </p:nvSpPr>
        <p:spPr>
          <a:xfrm>
            <a:off x="9175898" y="-5473"/>
            <a:ext cx="2836048"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Nearly 60% of NPS variance for an insurer’s website can be predicted based on how satisfied members are with six key Benefits CSOs. Focusing on just improving a tool to help members understand expected costs could greatly increase NPS overall.</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581757101"/>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93</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BENEFITSSAT. How satisfied are you with your current ability to accomplish each task on &lt;insurer’s&gt; &lt;app or website&gt; today? Base: Those answer Benefits track for app n=284 made up of BCBSMA n=74, Anthem n=103, United n=107</a:t>
            </a:r>
            <a:endParaRPr lang="en-US" sz="900" dirty="0">
              <a:highlight>
                <a:srgbClr val="FFFF00"/>
              </a:highlight>
              <a:latin typeface="Haas Grot Disp 55 Roman" panose="020D0504030502050203" pitchFamily="34" charset="0"/>
            </a:endParaRPr>
          </a:p>
        </p:txBody>
      </p:sp>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QNPSAPP. Based on your recent app visit, how likely are you to recommend &lt;insurer&gt; to a friend or colleague? Scale ranges from 0-10, with 0-6 classified as “detractors,” 7-8 as “passives,” and 9-10 as “promoters.” Base: All respondents who used their health company’s app from Benefits track n=284 (</a:t>
            </a:r>
            <a:r>
              <a:rPr lang="en-US" sz="900" dirty="0">
                <a:latin typeface="Haas Grot Disp 55 Roman" panose="020D0504030502050203" pitchFamily="34" charset="0"/>
              </a:rPr>
              <a:t>BCBSMA n=74, Anthem n=103, United n=107</a:t>
            </a:r>
            <a:r>
              <a:rPr lang="en-US" sz="900" dirty="0"/>
              <a:t>)</a:t>
            </a:r>
          </a:p>
        </p:txBody>
      </p:sp>
      <p:graphicFrame>
        <p:nvGraphicFramePr>
          <p:cNvPr id="7" name="Chart 6">
            <a:extLst>
              <a:ext uri="{FF2B5EF4-FFF2-40B4-BE49-F238E27FC236}">
                <a16:creationId xmlns:a16="http://schemas.microsoft.com/office/drawing/2014/main" id="{DB6ED3F1-13C3-D1FE-A7A5-7593C32EEEC6}"/>
              </a:ext>
            </a:extLst>
          </p:cNvPr>
          <p:cNvGraphicFramePr/>
          <p:nvPr>
            <p:extLst>
              <p:ext uri="{D42A27DB-BD31-4B8C-83A1-F6EECF244321}">
                <p14:modId xmlns:p14="http://schemas.microsoft.com/office/powerpoint/2010/main" val="1835703764"/>
              </p:ext>
            </p:extLst>
          </p:nvPr>
        </p:nvGraphicFramePr>
        <p:xfrm>
          <a:off x="-391407" y="2933305"/>
          <a:ext cx="11384501" cy="3368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5">
            <a:extLst>
              <a:ext uri="{FF2B5EF4-FFF2-40B4-BE49-F238E27FC236}">
                <a16:creationId xmlns:a16="http://schemas.microsoft.com/office/drawing/2014/main" id="{6EA4714E-255A-6652-62E8-EC33F7053B06}"/>
              </a:ext>
            </a:extLst>
          </p:cNvPr>
          <p:cNvGraphicFramePr>
            <a:graphicFrameLocks noGrp="1"/>
          </p:cNvGraphicFramePr>
          <p:nvPr>
            <p:extLst>
              <p:ext uri="{D42A27DB-BD31-4B8C-83A1-F6EECF244321}">
                <p14:modId xmlns:p14="http://schemas.microsoft.com/office/powerpoint/2010/main" val="2037721964"/>
              </p:ext>
            </p:extLst>
          </p:nvPr>
        </p:nvGraphicFramePr>
        <p:xfrm>
          <a:off x="10411171" y="2772322"/>
          <a:ext cx="1737350" cy="2935224"/>
        </p:xfrm>
        <a:graphic>
          <a:graphicData uri="http://schemas.openxmlformats.org/drawingml/2006/table">
            <a:tbl>
              <a:tblPr firstRow="1" bandRow="1"/>
              <a:tblGrid>
                <a:gridCol w="1737350">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33%</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45%</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49%</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51%</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52%^</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0" name="Text Placeholder 8">
            <a:extLst>
              <a:ext uri="{FF2B5EF4-FFF2-40B4-BE49-F238E27FC236}">
                <a16:creationId xmlns:a16="http://schemas.microsoft.com/office/drawing/2014/main" id="{F773E0D0-5509-81B0-8305-C75F22F4D183}"/>
              </a:ext>
            </a:extLst>
          </p:cNvPr>
          <p:cNvSpPr txBox="1">
            <a:spLocks/>
          </p:cNvSpPr>
          <p:nvPr/>
        </p:nvSpPr>
        <p:spPr>
          <a:xfrm>
            <a:off x="10737588" y="5769910"/>
            <a:ext cx="124530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website</a:t>
            </a:r>
          </a:p>
        </p:txBody>
      </p:sp>
      <p:sp>
        <p:nvSpPr>
          <p:cNvPr id="11" name="TextBox 10">
            <a:extLst>
              <a:ext uri="{FF2B5EF4-FFF2-40B4-BE49-F238E27FC236}">
                <a16:creationId xmlns:a16="http://schemas.microsoft.com/office/drawing/2014/main" id="{E4551C38-74B7-8225-5805-44D519E3C7F4}"/>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4" name="Text Placeholder 3">
            <a:extLst>
              <a:ext uri="{FF2B5EF4-FFF2-40B4-BE49-F238E27FC236}">
                <a16:creationId xmlns:a16="http://schemas.microsoft.com/office/drawing/2014/main" id="{F3217E77-BCE8-AD2D-FB23-4FE36EF080AE}"/>
              </a:ext>
            </a:extLst>
          </p:cNvPr>
          <p:cNvSpPr>
            <a:spLocks noGrp="1"/>
          </p:cNvSpPr>
          <p:nvPr>
            <p:ph type="body" sz="quarter" idx="44"/>
          </p:nvPr>
        </p:nvSpPr>
        <p:spPr>
          <a:xfrm>
            <a:off x="1018116" y="961957"/>
            <a:ext cx="8412963" cy="1077218"/>
          </a:xfrm>
        </p:spPr>
        <p:txBody>
          <a:bodyPr/>
          <a:lstStyle/>
          <a:p>
            <a:r>
              <a:rPr lang="en-US" dirty="0"/>
              <a:t>Increasing members’ understanding of their unique coverage would boost app NPS</a:t>
            </a:r>
          </a:p>
        </p:txBody>
      </p:sp>
      <p:sp>
        <p:nvSpPr>
          <p:cNvPr id="15" name="Rectangle 14">
            <a:extLst>
              <a:ext uri="{FF2B5EF4-FFF2-40B4-BE49-F238E27FC236}">
                <a16:creationId xmlns:a16="http://schemas.microsoft.com/office/drawing/2014/main" id="{0F395966-1C5B-A204-1F3A-A67C63A89C31}"/>
              </a:ext>
            </a:extLst>
          </p:cNvPr>
          <p:cNvSpPr/>
          <p:nvPr/>
        </p:nvSpPr>
        <p:spPr>
          <a:xfrm>
            <a:off x="9175898" y="-5473"/>
            <a:ext cx="2836048"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An insurer’s app NPS scores are heavily influenced by their satisfaction with understanding the total amount for </a:t>
            </a:r>
            <a:r>
              <a:rPr lang="en-US" sz="1400" dirty="0">
                <a:solidFill>
                  <a:schemeClr val="tx1"/>
                </a:solidFill>
                <a:latin typeface="Haas Grot Disp 55 Roman" panose="020D0504030502050203" pitchFamily="34" charset="0"/>
                <a:ea typeface="+mn-ea"/>
                <a:cs typeface="+mn-cs"/>
                <a:sym typeface="Haas Grot Disp 75 Bold"/>
              </a:rPr>
              <a:t>new prescription medications, what factors impact their eligibility for coverage, their coverage for a specific issue, and services that are covered based on age and unique circumstances.</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12453052"/>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94</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Appendix:</a:t>
            </a:r>
          </a:p>
          <a:p>
            <a:r>
              <a:rPr lang="en-US" dirty="0"/>
              <a:t>Claims</a:t>
            </a:r>
          </a:p>
        </p:txBody>
      </p:sp>
    </p:spTree>
    <p:extLst>
      <p:ext uri="{BB962C8B-B14F-4D97-AF65-F5344CB8AC3E}">
        <p14:creationId xmlns:p14="http://schemas.microsoft.com/office/powerpoint/2010/main" val="4268767417"/>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95</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Claims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Truncated and Full Claims CSO statements</a:t>
            </a:r>
          </a:p>
        </p:txBody>
      </p:sp>
      <p:graphicFrame>
        <p:nvGraphicFramePr>
          <p:cNvPr id="6" name="Table 5">
            <a:extLst>
              <a:ext uri="{FF2B5EF4-FFF2-40B4-BE49-F238E27FC236}">
                <a16:creationId xmlns:a16="http://schemas.microsoft.com/office/drawing/2014/main" id="{AFC559B6-6E6D-BEC1-E90A-CCCEC61FC7F5}"/>
              </a:ext>
            </a:extLst>
          </p:cNvPr>
          <p:cNvGraphicFramePr>
            <a:graphicFrameLocks noGrp="1"/>
          </p:cNvGraphicFramePr>
          <p:nvPr>
            <p:extLst>
              <p:ext uri="{D42A27DB-BD31-4B8C-83A1-F6EECF244321}">
                <p14:modId xmlns:p14="http://schemas.microsoft.com/office/powerpoint/2010/main" val="3026609115"/>
              </p:ext>
            </p:extLst>
          </p:nvPr>
        </p:nvGraphicFramePr>
        <p:xfrm>
          <a:off x="1116419" y="1644865"/>
          <a:ext cx="10760149" cy="4971418"/>
        </p:xfrm>
        <a:graphic>
          <a:graphicData uri="http://schemas.openxmlformats.org/drawingml/2006/table">
            <a:tbl>
              <a:tblPr/>
              <a:tblGrid>
                <a:gridCol w="439112">
                  <a:extLst>
                    <a:ext uri="{9D8B030D-6E8A-4147-A177-3AD203B41FA5}">
                      <a16:colId xmlns:a16="http://schemas.microsoft.com/office/drawing/2014/main" val="1632825696"/>
                    </a:ext>
                  </a:extLst>
                </a:gridCol>
                <a:gridCol w="746235">
                  <a:extLst>
                    <a:ext uri="{9D8B030D-6E8A-4147-A177-3AD203B41FA5}">
                      <a16:colId xmlns:a16="http://schemas.microsoft.com/office/drawing/2014/main" val="3064021000"/>
                    </a:ext>
                  </a:extLst>
                </a:gridCol>
                <a:gridCol w="3531475">
                  <a:extLst>
                    <a:ext uri="{9D8B030D-6E8A-4147-A177-3AD203B41FA5}">
                      <a16:colId xmlns:a16="http://schemas.microsoft.com/office/drawing/2014/main" val="827399945"/>
                    </a:ext>
                  </a:extLst>
                </a:gridCol>
                <a:gridCol w="6043327">
                  <a:extLst>
                    <a:ext uri="{9D8B030D-6E8A-4147-A177-3AD203B41FA5}">
                      <a16:colId xmlns:a16="http://schemas.microsoft.com/office/drawing/2014/main" val="4134470663"/>
                    </a:ext>
                  </a:extLst>
                </a:gridCol>
              </a:tblGrid>
              <a:tr h="413866">
                <a:tc>
                  <a:txBody>
                    <a:bodyPr/>
                    <a:lstStyle/>
                    <a:p>
                      <a:pPr algn="l" fontAlgn="b"/>
                      <a:r>
                        <a:rPr lang="en-US" sz="1050" b="1" i="0" u="none" strike="noStrike" dirty="0">
                          <a:solidFill>
                            <a:srgbClr val="000000"/>
                          </a:solidFill>
                          <a:effectLst/>
                          <a:latin typeface="Haas Grot Disp 55 Roman" panose="020D0504030502050203" pitchFamily="34" charset="0"/>
                        </a:rPr>
                        <a:t>CSO #</a:t>
                      </a:r>
                    </a:p>
                  </a:txBody>
                  <a:tcPr marL="5748" marR="5748" marT="5748"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50" b="1" i="0" u="none" strike="noStrike" dirty="0">
                          <a:solidFill>
                            <a:srgbClr val="000000"/>
                          </a:solidFill>
                          <a:effectLst/>
                          <a:latin typeface="Haas Grot Disp 55 Roman" panose="020D0504030502050203" pitchFamily="34" charset="0"/>
                        </a:rPr>
                        <a:t>Importance Ranking</a:t>
                      </a:r>
                    </a:p>
                  </a:txBody>
                  <a:tcPr marL="5748" marR="5748" marT="5748"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50" b="1" i="0" u="none" strike="noStrike" dirty="0">
                          <a:solidFill>
                            <a:srgbClr val="000000"/>
                          </a:solidFill>
                          <a:effectLst/>
                          <a:latin typeface="Haas Grot Disp 55 Roman" panose="020D0504030502050203" pitchFamily="34" charset="0"/>
                        </a:rPr>
                        <a:t>Truncated Statement (used in this report)</a:t>
                      </a:r>
                    </a:p>
                  </a:txBody>
                  <a:tcPr marL="5748" marR="5748" marT="5748"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50" b="1" i="0" u="none" strike="noStrike" dirty="0">
                          <a:solidFill>
                            <a:srgbClr val="000000"/>
                          </a:solidFill>
                          <a:effectLst/>
                          <a:latin typeface="Haas Grot Disp 55 Roman" panose="020D0504030502050203" pitchFamily="34" charset="0"/>
                        </a:rPr>
                        <a:t>Full Statement (shown to respondents in the survey)</a:t>
                      </a:r>
                    </a:p>
                  </a:txBody>
                  <a:tcPr marL="5748" marR="5748" marT="5748"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extLst>
                  <a:ext uri="{0D108BD9-81ED-4DB2-BD59-A6C34878D82A}">
                    <a16:rowId xmlns:a16="http://schemas.microsoft.com/office/drawing/2014/main" val="716049046"/>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C10</a:t>
                      </a:r>
                    </a:p>
                  </a:txBody>
                  <a:tcPr marL="5748" marR="5748" marT="5748"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ctr" fontAlgn="b"/>
                      <a:r>
                        <a:rPr lang="en-US" sz="1050" b="0" i="0" u="none" strike="noStrike" dirty="0">
                          <a:solidFill>
                            <a:srgbClr val="000000"/>
                          </a:solidFill>
                          <a:effectLst/>
                          <a:latin typeface="Haas Grot Disp 55 Roman" panose="020D0504030502050203" pitchFamily="34" charset="0"/>
                        </a:rPr>
                        <a:t>1</a:t>
                      </a:r>
                    </a:p>
                  </a:txBody>
                  <a:tcPr marL="5748" marR="5748" marT="5748"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the claim was processed correctly</a:t>
                      </a:r>
                    </a:p>
                  </a:txBody>
                  <a:tcPr marL="5748" marR="5748" marT="5748"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my insurance provider correctly processed the claim based on my coverage.</a:t>
                      </a:r>
                    </a:p>
                  </a:txBody>
                  <a:tcPr marL="5748" marR="5748" marT="5748"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extLst>
                  <a:ext uri="{0D108BD9-81ED-4DB2-BD59-A6C34878D82A}">
                    <a16:rowId xmlns:a16="http://schemas.microsoft.com/office/drawing/2014/main" val="336019035"/>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C11</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2</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I was billed correctly for the care received</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the provider billed me correctly for the care I received.</a:t>
                      </a:r>
                    </a:p>
                  </a:txBody>
                  <a:tcPr marL="5748" marR="5748" marT="5748" marB="0">
                    <a:lnL>
                      <a:noFill/>
                    </a:lnL>
                    <a:lnR>
                      <a:noFill/>
                    </a:lnR>
                    <a:lnT>
                      <a:noFill/>
                    </a:lnT>
                    <a:lnB>
                      <a:noFill/>
                    </a:lnB>
                    <a:noFill/>
                  </a:tcPr>
                </a:tc>
                <a:extLst>
                  <a:ext uri="{0D108BD9-81ED-4DB2-BD59-A6C34878D82A}">
                    <a16:rowId xmlns:a16="http://schemas.microsoft.com/office/drawing/2014/main" val="4210322787"/>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C12</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dirty="0">
                          <a:solidFill>
                            <a:srgbClr val="000000"/>
                          </a:solidFill>
                          <a:effectLst/>
                          <a:latin typeface="Haas Grot Disp 55 Roman" panose="020D0504030502050203" pitchFamily="34" charset="0"/>
                        </a:rPr>
                        <a:t>3</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Find how much is owed and why it is owed for a claim</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find how much I owe and why I owe that amount for the claim.</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2058665489"/>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C16</a:t>
                      </a:r>
                    </a:p>
                  </a:txBody>
                  <a:tcPr marL="5748" marR="5748" marT="5748" marB="0">
                    <a:lnL>
                      <a:noFill/>
                    </a:lnL>
                    <a:lnR>
                      <a:noFill/>
                    </a:lnR>
                    <a:lnT>
                      <a:noFill/>
                    </a:lnT>
                    <a:lnB>
                      <a:noFill/>
                    </a:lnB>
                    <a:noFill/>
                  </a:tcPr>
                </a:tc>
                <a:tc>
                  <a:txBody>
                    <a:bodyPr/>
                    <a:lstStyle/>
                    <a:p>
                      <a:pPr algn="ctr" fontAlgn="b"/>
                      <a:r>
                        <a:rPr lang="en-US" sz="1050" b="0" i="0" u="none" strike="noStrike" dirty="0">
                          <a:solidFill>
                            <a:srgbClr val="000000"/>
                          </a:solidFill>
                          <a:effectLst/>
                          <a:latin typeface="Haas Grot Disp 55 Roman" panose="020D0504030502050203" pitchFamily="34" charset="0"/>
                        </a:rPr>
                        <a:t>4</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next steps based on outcome of a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the next steps based on whether my claim was fully covered, partially covered, or denied.</a:t>
                      </a:r>
                    </a:p>
                  </a:txBody>
                  <a:tcPr marL="5748" marR="5748" marT="5748" marB="0">
                    <a:lnL>
                      <a:noFill/>
                    </a:lnL>
                    <a:lnR>
                      <a:noFill/>
                    </a:lnR>
                    <a:lnT>
                      <a:noFill/>
                    </a:lnT>
                    <a:lnB>
                      <a:noFill/>
                    </a:lnB>
                    <a:noFill/>
                  </a:tcPr>
                </a:tc>
                <a:extLst>
                  <a:ext uri="{0D108BD9-81ED-4DB2-BD59-A6C34878D82A}">
                    <a16:rowId xmlns:a16="http://schemas.microsoft.com/office/drawing/2014/main" val="3908018301"/>
                  </a:ext>
                </a:extLst>
              </a:tr>
              <a:tr h="42662">
                <a:tc>
                  <a:txBody>
                    <a:bodyPr/>
                    <a:lstStyle/>
                    <a:p>
                      <a:pPr algn="ctr" fontAlgn="b"/>
                      <a:r>
                        <a:rPr lang="en-US" sz="1050" b="0" i="0" u="none" strike="noStrike" dirty="0">
                          <a:solidFill>
                            <a:srgbClr val="000000"/>
                          </a:solidFill>
                          <a:effectLst/>
                          <a:latin typeface="Haas Grot Disp 55 Roman" panose="020D0504030502050203" pitchFamily="34" charset="0"/>
                        </a:rPr>
                        <a:t>C06</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dirty="0">
                          <a:solidFill>
                            <a:srgbClr val="000000"/>
                          </a:solidFill>
                          <a:effectLst/>
                          <a:latin typeface="Haas Grot Disp 55 Roman" panose="020D0504030502050203" pitchFamily="34" charset="0"/>
                        </a:rPr>
                        <a:t>5</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a claim was successfully submitted</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my claim was successfully submitted.</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962106638"/>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C02</a:t>
                      </a:r>
                    </a:p>
                  </a:txBody>
                  <a:tcPr marL="5748" marR="5748" marT="5748" marB="0">
                    <a:lnL>
                      <a:noFill/>
                    </a:lnL>
                    <a:lnR>
                      <a:noFill/>
                    </a:lnR>
                    <a:lnT>
                      <a:noFill/>
                    </a:lnT>
                    <a:lnB>
                      <a:noFill/>
                    </a:lnB>
                    <a:noFill/>
                  </a:tcPr>
                </a:tc>
                <a:tc>
                  <a:txBody>
                    <a:bodyPr/>
                    <a:lstStyle/>
                    <a:p>
                      <a:pPr algn="ctr" fontAlgn="b"/>
                      <a:r>
                        <a:rPr lang="en-US" sz="1050" b="0" i="0" u="none" strike="noStrike" dirty="0">
                          <a:solidFill>
                            <a:srgbClr val="000000"/>
                          </a:solidFill>
                          <a:effectLst/>
                          <a:latin typeface="Haas Grot Disp 55 Roman" panose="020D0504030502050203" pitchFamily="34" charset="0"/>
                        </a:rPr>
                        <a:t>6</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the steps and responsibilities in the claims process</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the steps involved in the claims process, including my and the insurance providers' responsibilities.</a:t>
                      </a:r>
                    </a:p>
                  </a:txBody>
                  <a:tcPr marL="5748" marR="5748" marT="5748" marB="0">
                    <a:lnL>
                      <a:noFill/>
                    </a:lnL>
                    <a:lnR>
                      <a:noFill/>
                    </a:lnR>
                    <a:lnT>
                      <a:noFill/>
                    </a:lnT>
                    <a:lnB>
                      <a:noFill/>
                    </a:lnB>
                    <a:noFill/>
                  </a:tcPr>
                </a:tc>
                <a:extLst>
                  <a:ext uri="{0D108BD9-81ED-4DB2-BD59-A6C34878D82A}">
                    <a16:rowId xmlns:a16="http://schemas.microsoft.com/office/drawing/2014/main" val="3077150509"/>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C19</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7</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Correct denials of coverage due to errors</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correct denials of coverage due to errors by the doctor or insurance company.</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2023554827"/>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C01</a:t>
                      </a:r>
                    </a:p>
                  </a:txBody>
                  <a:tcPr marL="5748" marR="5748" marT="5748" marB="0">
                    <a:lnL>
                      <a:noFill/>
                    </a:lnL>
                    <a:lnR>
                      <a:noFill/>
                    </a:lnR>
                    <a:lnT>
                      <a:noFill/>
                    </a:lnT>
                    <a:lnB>
                      <a:noFill/>
                    </a:lnB>
                    <a:noFill/>
                  </a:tcPr>
                </a:tc>
                <a:tc>
                  <a:txBody>
                    <a:bodyPr/>
                    <a:lstStyle/>
                    <a:p>
                      <a:pPr algn="ctr" fontAlgn="b"/>
                      <a:r>
                        <a:rPr lang="en-US" sz="1050" b="0" i="0" u="none" strike="noStrike" dirty="0">
                          <a:solidFill>
                            <a:srgbClr val="000000"/>
                          </a:solidFill>
                          <a:effectLst/>
                          <a:latin typeface="Haas Grot Disp 55 Roman" panose="020D0504030502050203" pitchFamily="34" charset="0"/>
                        </a:rPr>
                        <a:t>8</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info needed to submit/justify a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what information is needed to submit and justify my claim.</a:t>
                      </a:r>
                    </a:p>
                  </a:txBody>
                  <a:tcPr marL="5748" marR="5748" marT="5748" marB="0">
                    <a:lnL>
                      <a:noFill/>
                    </a:lnL>
                    <a:lnR>
                      <a:noFill/>
                    </a:lnR>
                    <a:lnT>
                      <a:noFill/>
                    </a:lnT>
                    <a:lnB>
                      <a:noFill/>
                    </a:lnB>
                    <a:noFill/>
                  </a:tcPr>
                </a:tc>
                <a:extLst>
                  <a:ext uri="{0D108BD9-81ED-4DB2-BD59-A6C34878D82A}">
                    <a16:rowId xmlns:a16="http://schemas.microsoft.com/office/drawing/2014/main" val="1139795265"/>
                  </a:ext>
                </a:extLst>
              </a:tr>
              <a:tr h="0">
                <a:tc>
                  <a:txBody>
                    <a:bodyPr/>
                    <a:lstStyle/>
                    <a:p>
                      <a:pPr algn="ctr" fontAlgn="b"/>
                      <a:r>
                        <a:rPr lang="en-US" sz="1050" b="0" i="0" u="none" strike="noStrike" dirty="0">
                          <a:solidFill>
                            <a:srgbClr val="000000"/>
                          </a:solidFill>
                          <a:effectLst/>
                          <a:latin typeface="Haas Grot Disp 55 Roman" panose="020D0504030502050203" pitchFamily="34" charset="0"/>
                        </a:rPr>
                        <a:t>C09</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9</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the impact  a pending claim will have on plan usage</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the impact pending claims might have on my out-of-pocket max, deductible, and remaining benefits.</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3211218720"/>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C20</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10</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what is needed to appeal denied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what information is needed to appeal my denied claim and then provide that information.</a:t>
                      </a:r>
                    </a:p>
                  </a:txBody>
                  <a:tcPr marL="5748" marR="5748" marT="5748" marB="0">
                    <a:lnL>
                      <a:noFill/>
                    </a:lnL>
                    <a:lnR>
                      <a:noFill/>
                    </a:lnR>
                    <a:lnT>
                      <a:noFill/>
                    </a:lnT>
                    <a:lnB>
                      <a:noFill/>
                    </a:lnB>
                    <a:noFill/>
                  </a:tcPr>
                </a:tc>
                <a:extLst>
                  <a:ext uri="{0D108BD9-81ED-4DB2-BD59-A6C34878D82A}">
                    <a16:rowId xmlns:a16="http://schemas.microsoft.com/office/drawing/2014/main" val="376225436"/>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C13</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11</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why a claim was denied</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why my claim was denied.</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1571107007"/>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C14</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12</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Access relevant details to understand a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access the relevant details I need to understand a given claim.</a:t>
                      </a:r>
                    </a:p>
                  </a:txBody>
                  <a:tcPr marL="5748" marR="5748" marT="5748" marB="0">
                    <a:lnL>
                      <a:noFill/>
                    </a:lnL>
                    <a:lnR>
                      <a:noFill/>
                    </a:lnR>
                    <a:lnT>
                      <a:noFill/>
                    </a:lnT>
                    <a:lnB>
                      <a:noFill/>
                    </a:lnB>
                    <a:noFill/>
                  </a:tcPr>
                </a:tc>
                <a:extLst>
                  <a:ext uri="{0D108BD9-81ED-4DB2-BD59-A6C34878D82A}">
                    <a16:rowId xmlns:a16="http://schemas.microsoft.com/office/drawing/2014/main" val="1441480769"/>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C18</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13</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Access expert support when needed</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access expert support or ask a clarifying question when needed.</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2000704514"/>
                  </a:ext>
                </a:extLst>
              </a:tr>
              <a:tr h="0">
                <a:tc>
                  <a:txBody>
                    <a:bodyPr/>
                    <a:lstStyle/>
                    <a:p>
                      <a:pPr algn="ctr" fontAlgn="b"/>
                      <a:r>
                        <a:rPr lang="en-US" sz="1050" b="0" i="0" u="none" strike="noStrike" dirty="0">
                          <a:solidFill>
                            <a:srgbClr val="000000"/>
                          </a:solidFill>
                          <a:effectLst/>
                          <a:latin typeface="Haas Grot Disp 55 Roman" panose="020D0504030502050203" pitchFamily="34" charset="0"/>
                        </a:rPr>
                        <a:t>C21</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14</a:t>
                      </a:r>
                    </a:p>
                  </a:txBody>
                  <a:tcPr marL="5748" marR="5748" marT="5748"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the steps and responsibilities in the appeals process</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the steps involved in the appeal process, including my and the insurance providers' responsibilities.</a:t>
                      </a:r>
                    </a:p>
                  </a:txBody>
                  <a:tcPr marL="5748" marR="5748" marT="5748" marB="0">
                    <a:lnL>
                      <a:noFill/>
                    </a:lnL>
                    <a:lnR>
                      <a:noFill/>
                    </a:lnR>
                    <a:lnT>
                      <a:noFill/>
                    </a:lnT>
                    <a:lnB>
                      <a:noFill/>
                    </a:lnB>
                    <a:noFill/>
                  </a:tcPr>
                </a:tc>
                <a:extLst>
                  <a:ext uri="{0D108BD9-81ED-4DB2-BD59-A6C34878D82A}">
                    <a16:rowId xmlns:a16="http://schemas.microsoft.com/office/drawing/2014/main" val="1977558753"/>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C23</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15</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options to ease burden of my portion </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what options I have to ease the burden of paying for care that was not covered by my insurance.</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4268716201"/>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C22</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16</a:t>
                      </a:r>
                    </a:p>
                  </a:txBody>
                  <a:tcPr marL="5748" marR="5748" marT="5748"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See current outstanding payments owed to a provider</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see if I have any outstanding payments to providers for my claims.</a:t>
                      </a:r>
                    </a:p>
                  </a:txBody>
                  <a:tcPr marL="5748" marR="5748" marT="5748" marB="0">
                    <a:lnL>
                      <a:noFill/>
                    </a:lnL>
                    <a:lnR>
                      <a:noFill/>
                    </a:lnR>
                    <a:lnT>
                      <a:noFill/>
                    </a:lnT>
                    <a:lnB>
                      <a:noFill/>
                    </a:lnB>
                    <a:noFill/>
                  </a:tcPr>
                </a:tc>
                <a:extLst>
                  <a:ext uri="{0D108BD9-81ED-4DB2-BD59-A6C34878D82A}">
                    <a16:rowId xmlns:a16="http://schemas.microsoft.com/office/drawing/2014/main" val="2961611841"/>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C08</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17</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the current status of a claim</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what stage of the claims process my claims are in at any time.</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3014555888"/>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C07</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18</a:t>
                      </a:r>
                    </a:p>
                  </a:txBody>
                  <a:tcPr marL="5748" marR="5748" marT="5748"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Find a specific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locate the claim I am looking for.</a:t>
                      </a:r>
                    </a:p>
                  </a:txBody>
                  <a:tcPr marL="5748" marR="5748" marT="5748" marB="0">
                    <a:lnL>
                      <a:noFill/>
                    </a:lnL>
                    <a:lnR>
                      <a:noFill/>
                    </a:lnR>
                    <a:lnT>
                      <a:noFill/>
                    </a:lnT>
                    <a:lnB>
                      <a:noFill/>
                    </a:lnB>
                    <a:noFill/>
                  </a:tcPr>
                </a:tc>
                <a:extLst>
                  <a:ext uri="{0D108BD9-81ED-4DB2-BD59-A6C34878D82A}">
                    <a16:rowId xmlns:a16="http://schemas.microsoft.com/office/drawing/2014/main" val="4111183817"/>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C15</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19</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technical terms when reviewing claims</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Confidently understand technical terms and language related to health insurance when reviewing my claims.</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378586548"/>
                  </a:ext>
                </a:extLst>
              </a:tr>
              <a:tr h="263265">
                <a:tc>
                  <a:txBody>
                    <a:bodyPr/>
                    <a:lstStyle/>
                    <a:p>
                      <a:pPr algn="ctr" fontAlgn="b"/>
                      <a:r>
                        <a:rPr lang="en-US" sz="1050" b="0" i="0" u="none" strike="noStrike" dirty="0">
                          <a:solidFill>
                            <a:srgbClr val="000000"/>
                          </a:solidFill>
                          <a:effectLst/>
                          <a:latin typeface="Haas Grot Disp 55 Roman" panose="020D0504030502050203" pitchFamily="34" charset="0"/>
                        </a:rPr>
                        <a:t>C24</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20</a:t>
                      </a:r>
                    </a:p>
                  </a:txBody>
                  <a:tcPr marL="5748" marR="5748" marT="5748"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Predict how much I might spend this year based on last year's usage</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help me predict how much I should expect to spend on medical expenses this year based on my healthcare usage last year.</a:t>
                      </a:r>
                    </a:p>
                  </a:txBody>
                  <a:tcPr marL="5748" marR="5748" marT="5748" marB="0">
                    <a:lnL>
                      <a:noFill/>
                    </a:lnL>
                    <a:lnR>
                      <a:noFill/>
                    </a:lnR>
                    <a:lnT>
                      <a:noFill/>
                    </a:lnT>
                    <a:lnB>
                      <a:noFill/>
                    </a:lnB>
                    <a:noFill/>
                  </a:tcPr>
                </a:tc>
                <a:extLst>
                  <a:ext uri="{0D108BD9-81ED-4DB2-BD59-A6C34878D82A}">
                    <a16:rowId xmlns:a16="http://schemas.microsoft.com/office/drawing/2014/main" val="736071685"/>
                  </a:ext>
                </a:extLst>
              </a:tr>
              <a:tr h="0">
                <a:tc>
                  <a:txBody>
                    <a:bodyPr/>
                    <a:lstStyle/>
                    <a:p>
                      <a:pPr algn="ctr" fontAlgn="b"/>
                      <a:r>
                        <a:rPr lang="en-US" sz="1050" b="0" i="0" u="none" strike="noStrike" dirty="0">
                          <a:solidFill>
                            <a:srgbClr val="000000"/>
                          </a:solidFill>
                          <a:effectLst/>
                          <a:latin typeface="Haas Grot Disp 55 Roman" panose="020D0504030502050203" pitchFamily="34" charset="0"/>
                        </a:rPr>
                        <a:t>C05</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21</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Start filling out a claim and finish it later without repeating work</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The ability to start filling out a claim and return to it later without repeating past work.</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2017353666"/>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C04</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22</a:t>
                      </a:r>
                    </a:p>
                  </a:txBody>
                  <a:tcPr marL="5748" marR="5748" marT="5748"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Find where to start a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find where to go to start my claim.</a:t>
                      </a:r>
                    </a:p>
                  </a:txBody>
                  <a:tcPr marL="5748" marR="5748" marT="5748" marB="0">
                    <a:lnL>
                      <a:noFill/>
                    </a:lnL>
                    <a:lnR>
                      <a:noFill/>
                    </a:lnR>
                    <a:lnT>
                      <a:noFill/>
                    </a:lnT>
                    <a:lnB>
                      <a:noFill/>
                    </a:lnB>
                    <a:noFill/>
                  </a:tcPr>
                </a:tc>
                <a:extLst>
                  <a:ext uri="{0D108BD9-81ED-4DB2-BD59-A6C34878D82A}">
                    <a16:rowId xmlns:a16="http://schemas.microsoft.com/office/drawing/2014/main" val="3819649827"/>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C17</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23</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Save/share EOB document for a claim</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save or share my explanation of benefits (EOB) document for a claim.</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569698895"/>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C03</a:t>
                      </a:r>
                    </a:p>
                  </a:txBody>
                  <a:tcPr marL="5748" marR="5748" marT="5748" marB="0">
                    <a:lnL>
                      <a:noFill/>
                    </a:lnL>
                    <a:lnR>
                      <a:noFill/>
                    </a:lnR>
                    <a:lnT>
                      <a:noFill/>
                    </a:lnT>
                    <a:lnB w="6350" cap="flat" cmpd="sng" algn="ctr">
                      <a:solidFill>
                        <a:srgbClr val="2573BB"/>
                      </a:solidFill>
                      <a:prstDash val="solid"/>
                      <a:round/>
                      <a:headEnd type="none" w="med" len="med"/>
                      <a:tailEnd type="none" w="med" len="med"/>
                    </a:lnB>
                    <a:noFill/>
                  </a:tcPr>
                </a:tc>
                <a:tc>
                  <a:txBody>
                    <a:bodyPr/>
                    <a:lstStyle/>
                    <a:p>
                      <a:pPr algn="ctr" fontAlgn="b"/>
                      <a:r>
                        <a:rPr lang="en-US" sz="1050" b="0" i="0" u="none" strike="noStrike">
                          <a:solidFill>
                            <a:srgbClr val="000000"/>
                          </a:solidFill>
                          <a:effectLst/>
                          <a:latin typeface="Haas Grot Disp 55 Roman" panose="020D0504030502050203" pitchFamily="34" charset="0"/>
                        </a:rPr>
                        <a:t>24</a:t>
                      </a:r>
                    </a:p>
                  </a:txBody>
                  <a:tcPr marL="5748" marR="5748" marT="5748" marB="0">
                    <a:lnL>
                      <a:noFill/>
                    </a:lnL>
                    <a:lnR>
                      <a:noFill/>
                    </a:lnR>
                    <a:lnT>
                      <a:noFill/>
                    </a:lnT>
                    <a:lnB w="6350" cap="flat" cmpd="sng" algn="ctr">
                      <a:solidFill>
                        <a:srgbClr val="2573BB"/>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how long the claims process takes</a:t>
                      </a:r>
                    </a:p>
                  </a:txBody>
                  <a:tcPr marL="5748" marR="5748" marT="5748" marB="0">
                    <a:lnL>
                      <a:noFill/>
                    </a:lnL>
                    <a:lnR>
                      <a:noFill/>
                    </a:lnR>
                    <a:lnT>
                      <a:noFill/>
                    </a:lnT>
                    <a:lnB w="6350" cap="flat" cmpd="sng" algn="ctr">
                      <a:solidFill>
                        <a:srgbClr val="2573BB"/>
                      </a:solidFill>
                      <a:prstDash val="solid"/>
                      <a:round/>
                      <a:headEnd type="none" w="med" len="med"/>
                      <a:tailEnd type="none" w="med" len="med"/>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how long it takes for a claim to be processed.</a:t>
                      </a:r>
                    </a:p>
                  </a:txBody>
                  <a:tcPr marL="5748" marR="5748" marT="5748" marB="0">
                    <a:lnL>
                      <a:noFill/>
                    </a:lnL>
                    <a:lnR>
                      <a:noFill/>
                    </a:lnR>
                    <a:lnT>
                      <a:noFill/>
                    </a:lnT>
                    <a:lnB w="6350" cap="flat" cmpd="sng" algn="ctr">
                      <a:solidFill>
                        <a:srgbClr val="2573BB"/>
                      </a:solidFill>
                      <a:prstDash val="solid"/>
                      <a:round/>
                      <a:headEnd type="none" w="med" len="med"/>
                      <a:tailEnd type="none" w="med" len="med"/>
                    </a:lnB>
                    <a:noFill/>
                  </a:tcPr>
                </a:tc>
                <a:extLst>
                  <a:ext uri="{0D108BD9-81ED-4DB2-BD59-A6C34878D82A}">
                    <a16:rowId xmlns:a16="http://schemas.microsoft.com/office/drawing/2014/main" val="2298240558"/>
                  </a:ext>
                </a:extLst>
              </a:tr>
            </a:tbl>
          </a:graphicData>
        </a:graphic>
      </p:graphicFrame>
    </p:spTree>
    <p:extLst>
      <p:ext uri="{BB962C8B-B14F-4D97-AF65-F5344CB8AC3E}">
        <p14:creationId xmlns:p14="http://schemas.microsoft.com/office/powerpoint/2010/main" val="3357527996"/>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96</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168533" y="6501126"/>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CLAIMSSAT. How satisfied are you with your current ability to accomplish each task on &lt;insurer’s&gt; &lt;app or website&gt; today? Base: Those in Claims track who evaluated satisfaction on the website for BCBSMA n=96, Anthem n=144, United n=151</a:t>
            </a:r>
          </a:p>
        </p:txBody>
      </p:sp>
      <p:graphicFrame>
        <p:nvGraphicFramePr>
          <p:cNvPr id="23" name="Table 22">
            <a:extLst>
              <a:ext uri="{FF2B5EF4-FFF2-40B4-BE49-F238E27FC236}">
                <a16:creationId xmlns:a16="http://schemas.microsoft.com/office/drawing/2014/main" id="{883D3334-8D8F-79E4-7CA3-87F1172F6587}"/>
              </a:ext>
            </a:extLst>
          </p:cNvPr>
          <p:cNvGraphicFramePr>
            <a:graphicFrameLocks noGrp="1"/>
          </p:cNvGraphicFramePr>
          <p:nvPr>
            <p:extLst>
              <p:ext uri="{D42A27DB-BD31-4B8C-83A1-F6EECF244321}">
                <p14:modId xmlns:p14="http://schemas.microsoft.com/office/powerpoint/2010/main" val="524846365"/>
              </p:ext>
            </p:extLst>
          </p:nvPr>
        </p:nvGraphicFramePr>
        <p:xfrm>
          <a:off x="4455042" y="1710868"/>
          <a:ext cx="7549116" cy="4351328"/>
        </p:xfrm>
        <a:graphic>
          <a:graphicData uri="http://schemas.openxmlformats.org/drawingml/2006/table">
            <a:tbl>
              <a:tblPr/>
              <a:tblGrid>
                <a:gridCol w="3682247">
                  <a:extLst>
                    <a:ext uri="{9D8B030D-6E8A-4147-A177-3AD203B41FA5}">
                      <a16:colId xmlns:a16="http://schemas.microsoft.com/office/drawing/2014/main" val="3117433225"/>
                    </a:ext>
                  </a:extLst>
                </a:gridCol>
                <a:gridCol w="932055">
                  <a:extLst>
                    <a:ext uri="{9D8B030D-6E8A-4147-A177-3AD203B41FA5}">
                      <a16:colId xmlns:a16="http://schemas.microsoft.com/office/drawing/2014/main" val="2949923020"/>
                    </a:ext>
                  </a:extLst>
                </a:gridCol>
                <a:gridCol w="932055">
                  <a:extLst>
                    <a:ext uri="{9D8B030D-6E8A-4147-A177-3AD203B41FA5}">
                      <a16:colId xmlns:a16="http://schemas.microsoft.com/office/drawing/2014/main" val="824600566"/>
                    </a:ext>
                  </a:extLst>
                </a:gridCol>
                <a:gridCol w="932055">
                  <a:extLst>
                    <a:ext uri="{9D8B030D-6E8A-4147-A177-3AD203B41FA5}">
                      <a16:colId xmlns:a16="http://schemas.microsoft.com/office/drawing/2014/main" val="1772206597"/>
                    </a:ext>
                  </a:extLst>
                </a:gridCol>
                <a:gridCol w="1070704">
                  <a:extLst>
                    <a:ext uri="{9D8B030D-6E8A-4147-A177-3AD203B41FA5}">
                      <a16:colId xmlns:a16="http://schemas.microsoft.com/office/drawing/2014/main" val="2449384443"/>
                    </a:ext>
                  </a:extLst>
                </a:gridCol>
              </a:tblGrid>
              <a:tr h="392720">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91175727"/>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Be confident a claim was successfully submitted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1EA"/>
                    </a:solidFill>
                  </a:tcPr>
                </a:tc>
                <a:tc>
                  <a:txBody>
                    <a:bodyPr/>
                    <a:lstStyle/>
                    <a:p>
                      <a:pPr algn="ctr" fontAlgn="b"/>
                      <a:r>
                        <a:rPr lang="en-US" sz="1000" b="0" i="0" u="none" strike="noStrike">
                          <a:solidFill>
                            <a:srgbClr val="000000"/>
                          </a:solidFill>
                          <a:effectLst/>
                          <a:latin typeface="Haas Grot Disp 55 Roman" panose="020D0504030502050203" pitchFamily="34" charset="0"/>
                        </a:rPr>
                        <a:t>85%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CAED8"/>
                    </a:solidFill>
                  </a:tcPr>
                </a:tc>
                <a:tc>
                  <a:txBody>
                    <a:bodyPr/>
                    <a:lstStyle/>
                    <a:p>
                      <a:pPr algn="ctr" fontAlgn="b"/>
                      <a:r>
                        <a:rPr lang="en-US" sz="1000" b="0" i="0" u="none" strike="noStrike">
                          <a:solidFill>
                            <a:srgbClr val="000000"/>
                          </a:solidFill>
                          <a:effectLst/>
                          <a:latin typeface="Haas Grot Disp 55 Roman" panose="020D0504030502050203" pitchFamily="34" charset="0"/>
                        </a:rPr>
                        <a:t>87%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A5D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2109155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a specific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000" b="0" i="0" u="none" strike="noStrike">
                          <a:solidFill>
                            <a:srgbClr val="000000"/>
                          </a:solidFill>
                          <a:effectLst/>
                          <a:latin typeface="Haas Grot Disp 55 Roman" panose="020D0504030502050203" pitchFamily="34" charset="0"/>
                        </a:rPr>
                        <a:t>84%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3B2DA"/>
                    </a:solidFill>
                  </a:tcPr>
                </a:tc>
                <a:tc>
                  <a:txBody>
                    <a:bodyPr/>
                    <a:lstStyle/>
                    <a:p>
                      <a:pPr algn="ctr" fontAlgn="b"/>
                      <a:r>
                        <a:rPr lang="en-US" sz="1000" b="0" i="0" u="none" strike="noStrike">
                          <a:solidFill>
                            <a:srgbClr val="000000"/>
                          </a:solidFill>
                          <a:effectLst/>
                          <a:latin typeface="Haas Grot Disp 55 Roman" panose="020D0504030502050203" pitchFamily="34" charset="0"/>
                        </a:rPr>
                        <a:t>93%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000" b="0" i="0" u="none" strike="noStrike">
                          <a:solidFill>
                            <a:srgbClr val="000000"/>
                          </a:solidFill>
                          <a:effectLst/>
                          <a:latin typeface="Haas Grot Disp 55 Roman" panose="020D0504030502050203" pitchFamily="34" charset="0"/>
                        </a:rPr>
                        <a:t>#18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90514449"/>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See current outstanding payments owed to a provider</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2F2"/>
                    </a:solidFill>
                  </a:tcPr>
                </a:tc>
                <a:tc>
                  <a:txBody>
                    <a:bodyPr/>
                    <a:lstStyle/>
                    <a:p>
                      <a:pPr algn="ctr" fontAlgn="b"/>
                      <a:r>
                        <a:rPr lang="en-US" sz="1000" b="0" i="0" u="none" strike="noStrike">
                          <a:solidFill>
                            <a:srgbClr val="000000"/>
                          </a:solidFill>
                          <a:effectLst/>
                          <a:latin typeface="Haas Grot Disp 55 Roman" panose="020D0504030502050203" pitchFamily="34" charset="0"/>
                        </a:rPr>
                        <a:t>78%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7"/>
                    </a:solidFill>
                  </a:tcPr>
                </a:tc>
                <a:tc>
                  <a:txBody>
                    <a:bodyPr/>
                    <a:lstStyle/>
                    <a:p>
                      <a:pPr algn="ctr" fontAlgn="b"/>
                      <a:r>
                        <a:rPr lang="en-US" sz="1000" b="0" i="0" u="none" strike="noStrike">
                          <a:solidFill>
                            <a:srgbClr val="000000"/>
                          </a:solidFill>
                          <a:effectLst/>
                          <a:latin typeface="Haas Grot Disp 55 Roman" panose="020D0504030502050203" pitchFamily="34" charset="0"/>
                        </a:rPr>
                        <a:t>78%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7"/>
                    </a:solidFill>
                  </a:tcPr>
                </a:tc>
                <a:tc>
                  <a:txBody>
                    <a:bodyPr/>
                    <a:lstStyle/>
                    <a:p>
                      <a:pPr algn="ctr" fontAlgn="b"/>
                      <a:r>
                        <a:rPr lang="en-US" sz="1000" b="0" i="0" u="none" strike="noStrike">
                          <a:solidFill>
                            <a:srgbClr val="000000"/>
                          </a:solidFill>
                          <a:effectLst/>
                          <a:latin typeface="Haas Grot Disp 55 Roman" panose="020D0504030502050203" pitchFamily="34" charset="0"/>
                        </a:rPr>
                        <a:t>#16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8361425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how much is owed and why it is owed for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FF9"/>
                    </a:solidFill>
                  </a:tcPr>
                </a:tc>
                <a:tc>
                  <a:txBody>
                    <a:bodyPr/>
                    <a:lstStyle/>
                    <a:p>
                      <a:pPr algn="ctr" fontAlgn="b"/>
                      <a:r>
                        <a:rPr lang="en-US" sz="1000" b="0" i="0" u="none" strike="noStrike">
                          <a:solidFill>
                            <a:srgbClr val="000000"/>
                          </a:solidFill>
                          <a:effectLst/>
                          <a:latin typeface="Haas Grot Disp 55 Roman" panose="020D0504030502050203" pitchFamily="34" charset="0"/>
                        </a:rPr>
                        <a:t>82%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BBDF"/>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55213503"/>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Access relevant details to understand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FF9"/>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B6DC"/>
                    </a:solidFill>
                  </a:tcPr>
                </a:tc>
                <a:tc>
                  <a:txBody>
                    <a:bodyPr/>
                    <a:lstStyle/>
                    <a:p>
                      <a:pPr algn="ctr" fontAlgn="b"/>
                      <a:r>
                        <a:rPr lang="en-US" sz="1000" b="0" i="0" u="none" strike="noStrike">
                          <a:solidFill>
                            <a:srgbClr val="000000"/>
                          </a:solidFill>
                          <a:effectLst/>
                          <a:latin typeface="Haas Grot Disp 55 Roman" panose="020D0504030502050203" pitchFamily="34" charset="0"/>
                        </a:rPr>
                        <a:t>#12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52643529"/>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Be confident the claim was processed correctly</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69%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0F4FB"/>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C8E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9911857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info needed to submit/justify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F8FD"/>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2F2"/>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000" b="0" i="0" u="none" strike="noStrike">
                          <a:solidFill>
                            <a:srgbClr val="000000"/>
                          </a:solidFill>
                          <a:effectLst/>
                          <a:latin typeface="Haas Grot Disp 55 Roman" panose="020D0504030502050203" pitchFamily="34" charset="0"/>
                        </a:rPr>
                        <a:t>#8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25183491"/>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where to start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0F4FB"/>
                    </a:solidFill>
                  </a:tcPr>
                </a:tc>
                <a:tc>
                  <a:txBody>
                    <a:bodyPr/>
                    <a:lstStyle/>
                    <a:p>
                      <a:pPr algn="ctr" fontAlgn="b"/>
                      <a:r>
                        <a:rPr lang="en-US" sz="1000" b="0" i="0" u="none" strike="noStrike">
                          <a:solidFill>
                            <a:srgbClr val="000000"/>
                          </a:solidFill>
                          <a:effectLst/>
                          <a:latin typeface="Haas Grot Disp 55 Roman" panose="020D0504030502050203" pitchFamily="34" charset="0"/>
                        </a:rPr>
                        <a:t>72%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7F5"/>
                    </a:solidFill>
                  </a:tcPr>
                </a:tc>
                <a:tc>
                  <a:txBody>
                    <a:bodyPr/>
                    <a:lstStyle/>
                    <a:p>
                      <a:pPr algn="ctr" fontAlgn="b"/>
                      <a:r>
                        <a:rPr lang="en-US" sz="1000" b="0" i="0" u="none" strike="noStrike">
                          <a:solidFill>
                            <a:srgbClr val="000000"/>
                          </a:solidFill>
                          <a:effectLst/>
                          <a:latin typeface="Haas Grot Disp 55 Roman" panose="020D0504030502050203" pitchFamily="34" charset="0"/>
                        </a:rPr>
                        <a:t>#22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41449634"/>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Understand next steps based on outcome of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72%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7F5"/>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FF9"/>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96761673"/>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steps and responsibilities in the claims process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82%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BBDF"/>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16465652"/>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Be confident I was billed correctly for the care received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1EA"/>
                    </a:solidFill>
                  </a:tcPr>
                </a:tc>
                <a:tc>
                  <a:txBody>
                    <a:bodyPr/>
                    <a:lstStyle/>
                    <a:p>
                      <a:pPr algn="ctr" fontAlgn="b"/>
                      <a:r>
                        <a:rPr lang="en-US" sz="1000" b="0" i="0" u="none" strike="noStrike">
                          <a:solidFill>
                            <a:srgbClr val="000000"/>
                          </a:solidFill>
                          <a:effectLst/>
                          <a:latin typeface="Haas Grot Disp 55 Roman" panose="020D0504030502050203" pitchFamily="34" charset="0"/>
                        </a:rPr>
                        <a:t>#2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57110020"/>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Start filling out a claim and finish it later without repeating work</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000" b="0" i="0" u="none" strike="noStrike">
                          <a:solidFill>
                            <a:srgbClr val="000000"/>
                          </a:solidFill>
                          <a:effectLst/>
                          <a:latin typeface="Haas Grot Disp 55 Roman" panose="020D0504030502050203" pitchFamily="34" charset="0"/>
                        </a:rPr>
                        <a:t>49%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0A3"/>
                    </a:solid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9CB"/>
                    </a:solidFill>
                  </a:tcPr>
                </a:tc>
                <a:tc>
                  <a:txBody>
                    <a:bodyPr/>
                    <a:lstStyle/>
                    <a:p>
                      <a:pPr algn="ctr" fontAlgn="b"/>
                      <a:r>
                        <a:rPr lang="en-US" sz="1000" b="0" i="0" u="none" strike="noStrike">
                          <a:solidFill>
                            <a:srgbClr val="000000"/>
                          </a:solidFill>
                          <a:effectLst/>
                          <a:latin typeface="Haas Grot Disp 55 Roman" panose="020D0504030502050203" pitchFamily="34" charset="0"/>
                        </a:rPr>
                        <a:t>#21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72752523"/>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Save/share EOB document for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1EA"/>
                    </a:solidFill>
                  </a:tcPr>
                </a:tc>
                <a:tc>
                  <a:txBody>
                    <a:bodyPr/>
                    <a:lstStyle/>
                    <a:p>
                      <a:pPr algn="ctr" fontAlgn="b"/>
                      <a:r>
                        <a:rPr lang="en-US" sz="1000" b="0" i="0" u="none" strike="noStrike">
                          <a:solidFill>
                            <a:srgbClr val="000000"/>
                          </a:solidFill>
                          <a:effectLst/>
                          <a:latin typeface="Haas Grot Disp 55 Roman" panose="020D0504030502050203" pitchFamily="34" charset="0"/>
                        </a:rPr>
                        <a:t>#23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04106366"/>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Access expert support when needed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FF9"/>
                    </a:solid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BF7"/>
                    </a:solidFill>
                  </a:tcPr>
                </a:tc>
                <a:tc>
                  <a:txBody>
                    <a:bodyPr/>
                    <a:lstStyle/>
                    <a:p>
                      <a:pPr algn="ctr" fontAlgn="b"/>
                      <a:r>
                        <a:rPr lang="en-US" sz="1000" b="0" i="0" u="none" strike="noStrike">
                          <a:solidFill>
                            <a:srgbClr val="000000"/>
                          </a:solidFill>
                          <a:effectLst/>
                          <a:latin typeface="Haas Grot Disp 55 Roman" panose="020D0504030502050203" pitchFamily="34" charset="0"/>
                        </a:rPr>
                        <a:t>#13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5540685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technical terms when reviewing claims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9CB"/>
                    </a:solid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1F4"/>
                    </a:solidFill>
                  </a:tcPr>
                </a:tc>
                <a:tc>
                  <a:txBody>
                    <a:bodyPr/>
                    <a:lstStyle/>
                    <a:p>
                      <a:pPr algn="ctr" fontAlgn="b"/>
                      <a:r>
                        <a:rPr lang="en-US" sz="1000" b="0" i="0" u="none" strike="noStrike">
                          <a:solidFill>
                            <a:srgbClr val="000000"/>
                          </a:solidFill>
                          <a:effectLst/>
                          <a:latin typeface="Haas Grot Disp 55 Roman" panose="020D0504030502050203" pitchFamily="34" charset="0"/>
                        </a:rPr>
                        <a:t>#19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04108112"/>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Understand the current status of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1"/>
                    </a:solid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000" b="0" i="0" u="none" strike="noStrike">
                          <a:solidFill>
                            <a:srgbClr val="000000"/>
                          </a:solidFill>
                          <a:effectLst/>
                          <a:latin typeface="Haas Grot Disp 55 Roman" panose="020D0504030502050203" pitchFamily="34" charset="0"/>
                        </a:rPr>
                        <a:t>#17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47272527"/>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impact  a pending claim will have on plan usage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1"/>
                    </a:solid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29200365"/>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steps and responsibilities in the appeals process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000" b="0" i="0" u="none" strike="noStrike">
                          <a:solidFill>
                            <a:srgbClr val="000000"/>
                          </a:solidFill>
                          <a:effectLst/>
                          <a:latin typeface="Haas Grot Disp 55 Roman" panose="020D0504030502050203" pitchFamily="34" charset="0"/>
                        </a:rPr>
                        <a:t>51%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AAD"/>
                    </a:solid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DE0"/>
                    </a:solidFill>
                  </a:tcPr>
                </a:tc>
                <a:tc>
                  <a:txBody>
                    <a:bodyPr/>
                    <a:lstStyle/>
                    <a:p>
                      <a:pPr algn="ctr" fontAlgn="b"/>
                      <a:r>
                        <a:rPr lang="en-US" sz="1000" b="0" i="0" u="none" strike="noStrike">
                          <a:solidFill>
                            <a:srgbClr val="000000"/>
                          </a:solidFill>
                          <a:effectLst/>
                          <a:latin typeface="Haas Grot Disp 55 Roman" panose="020D0504030502050203" pitchFamily="34" charset="0"/>
                        </a:rPr>
                        <a:t>#14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23584425"/>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Understand what is needed to appeal denied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000" b="0" i="0" u="none" strike="noStrike">
                          <a:solidFill>
                            <a:srgbClr val="000000"/>
                          </a:solidFill>
                          <a:effectLst/>
                          <a:latin typeface="Haas Grot Disp 55 Roman" panose="020D0504030502050203" pitchFamily="34" charset="0"/>
                        </a:rPr>
                        <a:t>53%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5B7"/>
                    </a:solid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DE0"/>
                    </a:solidFill>
                  </a:tcPr>
                </a:tc>
                <a:tc>
                  <a:txBody>
                    <a:bodyPr/>
                    <a:lstStyle/>
                    <a:p>
                      <a:pPr algn="ctr" fontAlgn="b"/>
                      <a:r>
                        <a:rPr lang="en-US" sz="1000" b="0" i="0" u="none" strike="noStrike">
                          <a:solidFill>
                            <a:srgbClr val="000000"/>
                          </a:solidFill>
                          <a:effectLst/>
                          <a:latin typeface="Haas Grot Disp 55 Roman" panose="020D0504030502050203" pitchFamily="34" charset="0"/>
                        </a:rPr>
                        <a:t>#10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71731546"/>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options to ease burden of my portion </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9CB"/>
                    </a:solidFill>
                  </a:tcPr>
                </a:tc>
                <a:tc>
                  <a:txBody>
                    <a:bodyPr/>
                    <a:lstStyle/>
                    <a:p>
                      <a:pPr algn="ctr" fontAlgn="b"/>
                      <a:r>
                        <a:rPr lang="en-US" sz="1000" b="0" i="0" u="none" strike="noStrike">
                          <a:solidFill>
                            <a:srgbClr val="000000"/>
                          </a:solidFill>
                          <a:effectLst/>
                          <a:latin typeface="Haas Grot Disp 55 Roman" panose="020D0504030502050203" pitchFamily="34" charset="0"/>
                        </a:rPr>
                        <a:t>#15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28227596"/>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how long the claims process takes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B9E"/>
                    </a:solid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ED1"/>
                    </a:solid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#24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14769989"/>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Predict how much I might spend this year based on last year's usage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B9E"/>
                    </a:solid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ED1"/>
                    </a:solidFill>
                  </a:tcPr>
                </a:tc>
                <a:tc>
                  <a:txBody>
                    <a:bodyPr/>
                    <a:lstStyle/>
                    <a:p>
                      <a:pPr algn="ctr" fontAlgn="b"/>
                      <a:r>
                        <a:rPr lang="en-US" sz="1000" b="0" i="0" u="none" strike="noStrike">
                          <a:solidFill>
                            <a:srgbClr val="000000"/>
                          </a:solidFill>
                          <a:effectLst/>
                          <a:latin typeface="Haas Grot Disp 55 Roman" panose="020D0504030502050203" pitchFamily="34" charset="0"/>
                        </a:rPr>
                        <a:t>56%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4C6"/>
                    </a:solidFill>
                  </a:tcPr>
                </a:tc>
                <a:tc>
                  <a:txBody>
                    <a:bodyPr/>
                    <a:lstStyle/>
                    <a:p>
                      <a:pPr algn="ctr" fontAlgn="b"/>
                      <a:r>
                        <a:rPr lang="en-US" sz="1000" b="0" i="0" u="none" strike="noStrike">
                          <a:solidFill>
                            <a:srgbClr val="000000"/>
                          </a:solidFill>
                          <a:effectLst/>
                          <a:latin typeface="Haas Grot Disp 55 Roman" panose="020D0504030502050203" pitchFamily="34" charset="0"/>
                        </a:rPr>
                        <a:t>#20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4695887"/>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why a claim was denied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698"/>
                    </a:solidFill>
                  </a:tcPr>
                </a:tc>
                <a:tc>
                  <a:txBody>
                    <a:bodyPr/>
                    <a:lstStyle/>
                    <a:p>
                      <a:pPr algn="ctr" fontAlgn="b"/>
                      <a:r>
                        <a:rPr lang="en-US" sz="1000" b="0" i="0" u="none" strike="noStrike">
                          <a:solidFill>
                            <a:srgbClr val="000000"/>
                          </a:solidFill>
                          <a:effectLst/>
                          <a:latin typeface="Haas Grot Disp 55 Roman" panose="020D0504030502050203" pitchFamily="34" charset="0"/>
                        </a:rPr>
                        <a:t>54%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C"/>
                    </a:solidFill>
                  </a:tcPr>
                </a:tc>
                <a:tc>
                  <a:txBody>
                    <a:bodyPr/>
                    <a:lstStyle/>
                    <a:p>
                      <a:pPr algn="ctr" fontAlgn="b"/>
                      <a:r>
                        <a:rPr lang="en-US" sz="1000" b="0" i="0" u="none" strike="noStrike">
                          <a:solidFill>
                            <a:srgbClr val="000000"/>
                          </a:solidFill>
                          <a:effectLst/>
                          <a:latin typeface="Haas Grot Disp 55 Roman" panose="020D0504030502050203" pitchFamily="34" charset="0"/>
                        </a:rPr>
                        <a:t>56%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4C6"/>
                    </a:solidFill>
                  </a:tcPr>
                </a:tc>
                <a:tc>
                  <a:txBody>
                    <a:bodyPr/>
                    <a:lstStyle/>
                    <a:p>
                      <a:pPr algn="ctr" fontAlgn="b"/>
                      <a:r>
                        <a:rPr lang="en-US" sz="1000" b="0" i="0" u="none" strike="noStrike">
                          <a:solidFill>
                            <a:srgbClr val="000000"/>
                          </a:solidFill>
                          <a:effectLst/>
                          <a:latin typeface="Haas Grot Disp 55 Roman" panose="020D0504030502050203" pitchFamily="34" charset="0"/>
                        </a:rPr>
                        <a:t>#11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22809851"/>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Correct denials of coverage due to errors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38%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Haas Grot Disp 55 Roman" panose="020D0504030502050203" pitchFamily="34" charset="0"/>
                        </a:rPr>
                        <a:t>45%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C8E"/>
                    </a:solidFill>
                  </a:tcPr>
                </a:tc>
                <a:tc>
                  <a:txBody>
                    <a:bodyPr/>
                    <a:lstStyle/>
                    <a:p>
                      <a:pPr algn="ctr" fontAlgn="b"/>
                      <a:r>
                        <a:rPr lang="en-US" sz="1000" b="0" i="0" u="none" strike="noStrike">
                          <a:solidFill>
                            <a:srgbClr val="000000"/>
                          </a:solidFill>
                          <a:effectLst/>
                          <a:latin typeface="Haas Grot Disp 55 Roman" panose="020D0504030502050203" pitchFamily="34" charset="0"/>
                        </a:rPr>
                        <a:t>53%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5B7"/>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29154893"/>
                  </a:ext>
                </a:extLst>
              </a:tr>
            </a:tbl>
          </a:graphicData>
        </a:graphic>
      </p:graphicFrame>
      <p:sp>
        <p:nvSpPr>
          <p:cNvPr id="5" name="Text Placeholder 8">
            <a:extLst>
              <a:ext uri="{FF2B5EF4-FFF2-40B4-BE49-F238E27FC236}">
                <a16:creationId xmlns:a16="http://schemas.microsoft.com/office/drawing/2014/main" id="{451F9916-8A90-35D8-EFBF-7E19DB396ECD}"/>
              </a:ext>
            </a:extLst>
          </p:cNvPr>
          <p:cNvSpPr txBox="1">
            <a:spLocks/>
          </p:cNvSpPr>
          <p:nvPr/>
        </p:nvSpPr>
        <p:spPr>
          <a:xfrm>
            <a:off x="8044818" y="6037405"/>
            <a:ext cx="295655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a:t>
            </a:r>
            <a:endParaRPr lang="en-US" sz="900" dirty="0">
              <a:highlight>
                <a:srgbClr val="FFFF00"/>
              </a:highlight>
            </a:endParaRPr>
          </a:p>
        </p:txBody>
      </p:sp>
      <p:graphicFrame>
        <p:nvGraphicFramePr>
          <p:cNvPr id="6" name="Table 5">
            <a:extLst>
              <a:ext uri="{FF2B5EF4-FFF2-40B4-BE49-F238E27FC236}">
                <a16:creationId xmlns:a16="http://schemas.microsoft.com/office/drawing/2014/main" id="{5A427B63-1ADA-0FF7-4B2F-B8AA4BA0FE2F}"/>
              </a:ext>
            </a:extLst>
          </p:cNvPr>
          <p:cNvGraphicFramePr>
            <a:graphicFrameLocks noGrp="1"/>
          </p:cNvGraphicFramePr>
          <p:nvPr>
            <p:extLst>
              <p:ext uri="{D42A27DB-BD31-4B8C-83A1-F6EECF244321}">
                <p14:modId xmlns:p14="http://schemas.microsoft.com/office/powerpoint/2010/main" val="1273182853"/>
              </p:ext>
            </p:extLst>
          </p:nvPr>
        </p:nvGraphicFramePr>
        <p:xfrm>
          <a:off x="7607810" y="1193890"/>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CLAIMS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(WEBSITE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8" name="Rectangle 7">
            <a:extLst>
              <a:ext uri="{FF2B5EF4-FFF2-40B4-BE49-F238E27FC236}">
                <a16:creationId xmlns:a16="http://schemas.microsoft.com/office/drawing/2014/main" id="{DC61D010-781E-4C5F-6658-796D8D5E4C9A}"/>
              </a:ext>
            </a:extLst>
          </p:cNvPr>
          <p:cNvSpPr/>
          <p:nvPr/>
        </p:nvSpPr>
        <p:spPr>
          <a:xfrm>
            <a:off x="-1" y="2138869"/>
            <a:ext cx="4311915" cy="186163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BCBSMA’s website shows much lower satisfaction than competitors’, especially for members to:</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Find a specific claim (-19%)</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Understand the current status of a claim (-19%</a:t>
            </a:r>
            <a:r>
              <a:rPr lang="en-US" sz="1400" dirty="0">
                <a:solidFill>
                  <a:schemeClr val="tx1"/>
                </a:solidFill>
                <a:latin typeface="Haas Grot Disp 55 Roman" panose="020D0504030502050203" pitchFamily="34" charset="0"/>
                <a:ea typeface="+mn-ea"/>
                <a:cs typeface="+mn-cs"/>
                <a:sym typeface="Haas Grot Disp 75 Bold"/>
              </a:rPr>
              <a:t>)</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Save/share EOB documents (-17%)</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Understand steps and responsibilities in the claims process (-16%)</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11" name="Text Placeholder 3">
            <a:extLst>
              <a:ext uri="{FF2B5EF4-FFF2-40B4-BE49-F238E27FC236}">
                <a16:creationId xmlns:a16="http://schemas.microsoft.com/office/drawing/2014/main" id="{E6A7A9DE-6ACA-8B14-2007-290E209538E1}"/>
              </a:ext>
            </a:extLst>
          </p:cNvPr>
          <p:cNvSpPr>
            <a:spLocks noGrp="1"/>
          </p:cNvSpPr>
          <p:nvPr>
            <p:ph type="body" sz="quarter" idx="44"/>
          </p:nvPr>
        </p:nvSpPr>
        <p:spPr>
          <a:xfrm>
            <a:off x="1018116" y="961959"/>
            <a:ext cx="7037748" cy="1077218"/>
          </a:xfrm>
        </p:spPr>
        <p:txBody>
          <a:bodyPr/>
          <a:lstStyle/>
          <a:p>
            <a:r>
              <a:rPr lang="en-US" dirty="0"/>
              <a:t>The Claim’s web experience on BCBSMA is subpar to competitors</a:t>
            </a:r>
          </a:p>
        </p:txBody>
      </p:sp>
      <p:sp>
        <p:nvSpPr>
          <p:cNvPr id="13" name="TextBox 12">
            <a:extLst>
              <a:ext uri="{FF2B5EF4-FFF2-40B4-BE49-F238E27FC236}">
                <a16:creationId xmlns:a16="http://schemas.microsoft.com/office/drawing/2014/main" id="{5FC7A667-0957-0560-EF8D-BAEC5E72751F}"/>
              </a:ext>
            </a:extLst>
          </p:cNvPr>
          <p:cNvSpPr txBox="1"/>
          <p:nvPr/>
        </p:nvSpPr>
        <p:spPr>
          <a:xfrm>
            <a:off x="9662141" y="358783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D3AE5CDE-6F16-58A1-262E-74B89746065C}"/>
              </a:ext>
            </a:extLst>
          </p:cNvPr>
          <p:cNvSpPr txBox="1"/>
          <p:nvPr/>
        </p:nvSpPr>
        <p:spPr>
          <a:xfrm>
            <a:off x="8739122" y="260376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EF77E798-565F-AA09-FCA5-27C5072305C7}"/>
              </a:ext>
            </a:extLst>
          </p:cNvPr>
          <p:cNvSpPr txBox="1"/>
          <p:nvPr/>
        </p:nvSpPr>
        <p:spPr>
          <a:xfrm>
            <a:off x="8728691" y="358783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7FA89085-EAE7-6AB8-8D4C-D2794C46A04D}"/>
              </a:ext>
            </a:extLst>
          </p:cNvPr>
          <p:cNvSpPr txBox="1"/>
          <p:nvPr/>
        </p:nvSpPr>
        <p:spPr>
          <a:xfrm>
            <a:off x="8734426" y="210601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17" name="TextBox 16">
            <a:extLst>
              <a:ext uri="{FF2B5EF4-FFF2-40B4-BE49-F238E27FC236}">
                <a16:creationId xmlns:a16="http://schemas.microsoft.com/office/drawing/2014/main" id="{08883EC9-0F27-144A-2F53-AB343A6F97E3}"/>
              </a:ext>
            </a:extLst>
          </p:cNvPr>
          <p:cNvSpPr txBox="1"/>
          <p:nvPr/>
        </p:nvSpPr>
        <p:spPr>
          <a:xfrm>
            <a:off x="8734426" y="458857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18" name="TextBox 17">
            <a:extLst>
              <a:ext uri="{FF2B5EF4-FFF2-40B4-BE49-F238E27FC236}">
                <a16:creationId xmlns:a16="http://schemas.microsoft.com/office/drawing/2014/main" id="{421653C0-9ACE-0A03-E8CB-3B90919C3C67}"/>
              </a:ext>
            </a:extLst>
          </p:cNvPr>
          <p:cNvSpPr txBox="1"/>
          <p:nvPr/>
        </p:nvSpPr>
        <p:spPr>
          <a:xfrm>
            <a:off x="9672572" y="22628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9" name="TextBox 18">
            <a:extLst>
              <a:ext uri="{FF2B5EF4-FFF2-40B4-BE49-F238E27FC236}">
                <a16:creationId xmlns:a16="http://schemas.microsoft.com/office/drawing/2014/main" id="{20AE841F-58BF-275B-B31F-7A0A36FE1AF5}"/>
              </a:ext>
            </a:extLst>
          </p:cNvPr>
          <p:cNvSpPr txBox="1"/>
          <p:nvPr/>
        </p:nvSpPr>
        <p:spPr>
          <a:xfrm>
            <a:off x="8739122" y="22628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0" name="TextBox 19">
            <a:extLst>
              <a:ext uri="{FF2B5EF4-FFF2-40B4-BE49-F238E27FC236}">
                <a16:creationId xmlns:a16="http://schemas.microsoft.com/office/drawing/2014/main" id="{A4C3AC05-77AE-5052-E19C-3B894814C9B6}"/>
              </a:ext>
            </a:extLst>
          </p:cNvPr>
          <p:cNvSpPr txBox="1"/>
          <p:nvPr/>
        </p:nvSpPr>
        <p:spPr>
          <a:xfrm>
            <a:off x="8736690" y="374162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1" name="TextBox 20">
            <a:extLst>
              <a:ext uri="{FF2B5EF4-FFF2-40B4-BE49-F238E27FC236}">
                <a16:creationId xmlns:a16="http://schemas.microsoft.com/office/drawing/2014/main" id="{7356CB7C-7D37-B3EB-4402-44474D69958A}"/>
              </a:ext>
            </a:extLst>
          </p:cNvPr>
          <p:cNvSpPr txBox="1"/>
          <p:nvPr/>
        </p:nvSpPr>
        <p:spPr>
          <a:xfrm>
            <a:off x="8739122" y="27581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2" name="TextBox 21">
            <a:extLst>
              <a:ext uri="{FF2B5EF4-FFF2-40B4-BE49-F238E27FC236}">
                <a16:creationId xmlns:a16="http://schemas.microsoft.com/office/drawing/2014/main" id="{8599D34A-B7E9-A85F-777C-BD271E7DC2F8}"/>
              </a:ext>
            </a:extLst>
          </p:cNvPr>
          <p:cNvSpPr txBox="1"/>
          <p:nvPr/>
        </p:nvSpPr>
        <p:spPr>
          <a:xfrm>
            <a:off x="8736690" y="408452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4" name="TextBox 23">
            <a:extLst>
              <a:ext uri="{FF2B5EF4-FFF2-40B4-BE49-F238E27FC236}">
                <a16:creationId xmlns:a16="http://schemas.microsoft.com/office/drawing/2014/main" id="{F610EB58-A9E8-2ECA-E2A2-2EFC9FB7BD23}"/>
              </a:ext>
            </a:extLst>
          </p:cNvPr>
          <p:cNvSpPr txBox="1"/>
          <p:nvPr/>
        </p:nvSpPr>
        <p:spPr>
          <a:xfrm>
            <a:off x="8734426" y="58934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7" name="TextBox 26">
            <a:extLst>
              <a:ext uri="{FF2B5EF4-FFF2-40B4-BE49-F238E27FC236}">
                <a16:creationId xmlns:a16="http://schemas.microsoft.com/office/drawing/2014/main" id="{2A58F032-A5C4-79FA-25C0-1C17672AC498}"/>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4" name="Rectangle 3">
            <a:extLst>
              <a:ext uri="{FF2B5EF4-FFF2-40B4-BE49-F238E27FC236}">
                <a16:creationId xmlns:a16="http://schemas.microsoft.com/office/drawing/2014/main" id="{3EDD425F-D240-A56B-560D-B70AFB55625F}"/>
              </a:ext>
            </a:extLst>
          </p:cNvPr>
          <p:cNvSpPr/>
          <p:nvPr/>
        </p:nvSpPr>
        <p:spPr>
          <a:xfrm>
            <a:off x="-9525" y="4305300"/>
            <a:ext cx="4321440" cy="942976"/>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claims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65+ on </a:t>
            </a:r>
            <a:r>
              <a:rPr lang="en-US" sz="1050" i="1" dirty="0">
                <a:solidFill>
                  <a:schemeClr val="tx1"/>
                </a:solidFill>
                <a:latin typeface="Haas Grot Disp 55 Roman" panose="020D0504030502050203" pitchFamily="34" charset="0"/>
                <a:ea typeface="+mn-ea"/>
                <a:cs typeface="+mn-cs"/>
                <a:sym typeface="Haas Grot Disp 75 Bold"/>
              </a:rPr>
              <a:t>be confident the claim was processed correctly </a:t>
            </a:r>
            <a:r>
              <a:rPr lang="en-US" sz="1050" dirty="0">
                <a:solidFill>
                  <a:schemeClr val="tx1"/>
                </a:solidFill>
                <a:latin typeface="Haas Grot Disp 55 Roman" panose="020D0504030502050203" pitchFamily="34" charset="0"/>
                <a:ea typeface="+mn-ea"/>
                <a:cs typeface="+mn-cs"/>
                <a:sym typeface="Haas Grot Disp 75 Bold"/>
              </a:rPr>
              <a:t>(88% vs. 50% ages 18-34)</a:t>
            </a: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Medicare subscribers on </a:t>
            </a:r>
            <a:r>
              <a:rPr lang="en-US" sz="1050" i="1" dirty="0">
                <a:solidFill>
                  <a:schemeClr val="tx1"/>
                </a:solidFill>
                <a:latin typeface="Haas Grot Disp 55 Roman" panose="020D0504030502050203" pitchFamily="34" charset="0"/>
                <a:ea typeface="+mn-ea"/>
                <a:cs typeface="+mn-cs"/>
                <a:sym typeface="Haas Grot Disp 75 Bold"/>
              </a:rPr>
              <a:t>correct denials of coverage due to errors </a:t>
            </a:r>
            <a:r>
              <a:rPr lang="en-US" sz="1050" dirty="0">
                <a:solidFill>
                  <a:schemeClr val="tx1"/>
                </a:solidFill>
                <a:latin typeface="Haas Grot Disp 55 Roman" panose="020D0504030502050203" pitchFamily="34" charset="0"/>
                <a:ea typeface="+mn-ea"/>
                <a:cs typeface="+mn-cs"/>
                <a:sym typeface="Haas Grot Disp 75 Bold"/>
              </a:rPr>
              <a:t>(60% vs. 32% of 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a:t>
            </a:r>
          </a:p>
        </p:txBody>
      </p:sp>
    </p:spTree>
    <p:extLst>
      <p:ext uri="{BB962C8B-B14F-4D97-AF65-F5344CB8AC3E}">
        <p14:creationId xmlns:p14="http://schemas.microsoft.com/office/powerpoint/2010/main" val="3313905674"/>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1454402"/>
            <a:ext cx="7037748" cy="584775"/>
          </a:xfrm>
        </p:spPr>
        <p:txBody>
          <a:bodyPr/>
          <a:lstStyle/>
          <a:p>
            <a:r>
              <a:rPr lang="en-US" dirty="0"/>
              <a:t>United’s app leads performance among Claims CSOs </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199775" y="6483703"/>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CLAIMSSAT. How satisfied are you with your current ability to accomplish each task on &lt;insurer’s&gt; &lt;app or website&gt; today? Base: Those in Claims track who evaluated satisfaction on the app for BCBSMA n=31*, Anthem n=57, United n=66</a:t>
            </a:r>
          </a:p>
        </p:txBody>
      </p:sp>
      <p:sp>
        <p:nvSpPr>
          <p:cNvPr id="9" name="Text Placeholder 8">
            <a:extLst>
              <a:ext uri="{FF2B5EF4-FFF2-40B4-BE49-F238E27FC236}">
                <a16:creationId xmlns:a16="http://schemas.microsoft.com/office/drawing/2014/main" id="{DEBA7980-0098-4D92-6708-4F894D522222}"/>
              </a:ext>
            </a:extLst>
          </p:cNvPr>
          <p:cNvSpPr txBox="1">
            <a:spLocks/>
          </p:cNvSpPr>
          <p:nvPr/>
        </p:nvSpPr>
        <p:spPr>
          <a:xfrm>
            <a:off x="8055864" y="6108464"/>
            <a:ext cx="410374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*Interpret results as directional only, as the n-size is below 50 (BCBSMA n=31)</a:t>
            </a:r>
          </a:p>
        </p:txBody>
      </p:sp>
      <p:sp>
        <p:nvSpPr>
          <p:cNvPr id="5" name="Text Placeholder 8">
            <a:extLst>
              <a:ext uri="{FF2B5EF4-FFF2-40B4-BE49-F238E27FC236}">
                <a16:creationId xmlns:a16="http://schemas.microsoft.com/office/drawing/2014/main" id="{A7BDD454-43D5-9926-F329-0745EF58ABA3}"/>
              </a:ext>
            </a:extLst>
          </p:cNvPr>
          <p:cNvSpPr txBox="1">
            <a:spLocks/>
          </p:cNvSpPr>
          <p:nvPr/>
        </p:nvSpPr>
        <p:spPr>
          <a:xfrm>
            <a:off x="8055864" y="5961971"/>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Note: Respondents were forced to answer each question </a:t>
            </a:r>
            <a:endParaRPr lang="en-US" sz="900" dirty="0">
              <a:highlight>
                <a:srgbClr val="FFFF00"/>
              </a:highlight>
              <a:latin typeface="Haas Grot Disp 55 Roman" panose="020D0504030502050203" pitchFamily="34" charset="0"/>
            </a:endParaRPr>
          </a:p>
        </p:txBody>
      </p:sp>
      <p:graphicFrame>
        <p:nvGraphicFramePr>
          <p:cNvPr id="6" name="Table 5">
            <a:extLst>
              <a:ext uri="{FF2B5EF4-FFF2-40B4-BE49-F238E27FC236}">
                <a16:creationId xmlns:a16="http://schemas.microsoft.com/office/drawing/2014/main" id="{81D32A8D-5264-7E0A-4512-6D9FF4EDFBAE}"/>
              </a:ext>
            </a:extLst>
          </p:cNvPr>
          <p:cNvGraphicFramePr>
            <a:graphicFrameLocks noGrp="1"/>
          </p:cNvGraphicFramePr>
          <p:nvPr>
            <p:extLst>
              <p:ext uri="{D42A27DB-BD31-4B8C-83A1-F6EECF244321}">
                <p14:modId xmlns:p14="http://schemas.microsoft.com/office/powerpoint/2010/main" val="454615165"/>
              </p:ext>
            </p:extLst>
          </p:nvPr>
        </p:nvGraphicFramePr>
        <p:xfrm>
          <a:off x="7685625" y="1130092"/>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CLAIMS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(APP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0" name="Table 9">
            <a:extLst>
              <a:ext uri="{FF2B5EF4-FFF2-40B4-BE49-F238E27FC236}">
                <a16:creationId xmlns:a16="http://schemas.microsoft.com/office/drawing/2014/main" id="{CA87A516-984C-E322-4B10-D016E5036E1A}"/>
              </a:ext>
            </a:extLst>
          </p:cNvPr>
          <p:cNvGraphicFramePr>
            <a:graphicFrameLocks noGrp="1"/>
          </p:cNvGraphicFramePr>
          <p:nvPr>
            <p:extLst>
              <p:ext uri="{D42A27DB-BD31-4B8C-83A1-F6EECF244321}">
                <p14:modId xmlns:p14="http://schemas.microsoft.com/office/powerpoint/2010/main" val="2231230592"/>
              </p:ext>
            </p:extLst>
          </p:nvPr>
        </p:nvGraphicFramePr>
        <p:xfrm>
          <a:off x="4295553" y="1623626"/>
          <a:ext cx="7664632" cy="4351328"/>
        </p:xfrm>
        <a:graphic>
          <a:graphicData uri="http://schemas.openxmlformats.org/drawingml/2006/table">
            <a:tbl>
              <a:tblPr/>
              <a:tblGrid>
                <a:gridCol w="3841736">
                  <a:extLst>
                    <a:ext uri="{9D8B030D-6E8A-4147-A177-3AD203B41FA5}">
                      <a16:colId xmlns:a16="http://schemas.microsoft.com/office/drawing/2014/main" val="35403424"/>
                    </a:ext>
                  </a:extLst>
                </a:gridCol>
                <a:gridCol w="932055">
                  <a:extLst>
                    <a:ext uri="{9D8B030D-6E8A-4147-A177-3AD203B41FA5}">
                      <a16:colId xmlns:a16="http://schemas.microsoft.com/office/drawing/2014/main" val="221919713"/>
                    </a:ext>
                  </a:extLst>
                </a:gridCol>
                <a:gridCol w="932055">
                  <a:extLst>
                    <a:ext uri="{9D8B030D-6E8A-4147-A177-3AD203B41FA5}">
                      <a16:colId xmlns:a16="http://schemas.microsoft.com/office/drawing/2014/main" val="3037956584"/>
                    </a:ext>
                  </a:extLst>
                </a:gridCol>
                <a:gridCol w="932055">
                  <a:extLst>
                    <a:ext uri="{9D8B030D-6E8A-4147-A177-3AD203B41FA5}">
                      <a16:colId xmlns:a16="http://schemas.microsoft.com/office/drawing/2014/main" val="3273520776"/>
                    </a:ext>
                  </a:extLst>
                </a:gridCol>
                <a:gridCol w="1026731">
                  <a:extLst>
                    <a:ext uri="{9D8B030D-6E8A-4147-A177-3AD203B41FA5}">
                      <a16:colId xmlns:a16="http://schemas.microsoft.com/office/drawing/2014/main" val="4222419935"/>
                    </a:ext>
                  </a:extLst>
                </a:gridCol>
              </a:tblGrid>
              <a:tr h="392720">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15680252"/>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Be confident a claim was successfully submitted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90%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BA1D2"/>
                    </a:solidFill>
                  </a:tcPr>
                </a:tc>
                <a:tc>
                  <a:txBody>
                    <a:bodyPr/>
                    <a:lstStyle/>
                    <a:p>
                      <a:pPr algn="ctr" fontAlgn="b"/>
                      <a:r>
                        <a:rPr lang="en-US" sz="1000" b="0" i="0" u="none" strike="noStrike">
                          <a:solidFill>
                            <a:srgbClr val="000000"/>
                          </a:solidFill>
                          <a:effectLst/>
                          <a:latin typeface="Haas Grot Disp 55 Roman" panose="020D0504030502050203" pitchFamily="34" charset="0"/>
                        </a:rPr>
                        <a:t>86%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000" b="0" i="0" u="none" strike="noStrike">
                          <a:solidFill>
                            <a:srgbClr val="000000"/>
                          </a:solidFill>
                          <a:effectLst/>
                          <a:latin typeface="Haas Grot Disp 55 Roman" panose="020D0504030502050203" pitchFamily="34" charset="0"/>
                        </a:rPr>
                        <a:t>94%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4820834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how much is owed and why it is owed for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84%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BC3E3"/>
                    </a:solidFill>
                  </a:tcPr>
                </a:tc>
                <a:tc>
                  <a:txBody>
                    <a:bodyPr/>
                    <a:lstStyle/>
                    <a:p>
                      <a:pPr algn="ctr" fontAlgn="b"/>
                      <a:r>
                        <a:rPr lang="en-US" sz="1000" b="0" i="0" u="none" strike="noStrike">
                          <a:solidFill>
                            <a:srgbClr val="000000"/>
                          </a:solidFill>
                          <a:effectLst/>
                          <a:latin typeface="Haas Grot Disp 55 Roman" panose="020D0504030502050203" pitchFamily="34" charset="0"/>
                        </a:rPr>
                        <a:t>81%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88%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ADD8"/>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2924121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steps and responsibilities in the claims process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E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96702115"/>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See current outstanding payments owed to a provider</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83%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000" b="0" i="0" u="none" strike="noStrike">
                          <a:solidFill>
                            <a:srgbClr val="000000"/>
                          </a:solidFill>
                          <a:effectLst/>
                          <a:latin typeface="Haas Grot Disp 55 Roman" panose="020D0504030502050203" pitchFamily="34" charset="0"/>
                        </a:rPr>
                        <a:t>85%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3BEE0"/>
                    </a:solidFill>
                  </a:tcPr>
                </a:tc>
                <a:tc>
                  <a:txBody>
                    <a:bodyPr/>
                    <a:lstStyle/>
                    <a:p>
                      <a:pPr algn="ctr" fontAlgn="b"/>
                      <a:r>
                        <a:rPr lang="en-US" sz="1000" b="0" i="0" u="none" strike="noStrike">
                          <a:solidFill>
                            <a:srgbClr val="000000"/>
                          </a:solidFill>
                          <a:effectLst/>
                          <a:latin typeface="Haas Grot Disp 55 Roman" panose="020D0504030502050203" pitchFamily="34" charset="0"/>
                        </a:rPr>
                        <a:t>#16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0455926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where to start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000" b="0" i="0" u="none" strike="noStrike">
                          <a:solidFill>
                            <a:srgbClr val="000000"/>
                          </a:solidFill>
                          <a:effectLst/>
                          <a:latin typeface="Haas Grot Disp 55 Roman" panose="020D0504030502050203" pitchFamily="34" charset="0"/>
                        </a:rPr>
                        <a:t>85%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3BEE0"/>
                    </a:solidFill>
                  </a:tcPr>
                </a:tc>
                <a:tc>
                  <a:txBody>
                    <a:bodyPr/>
                    <a:lstStyle/>
                    <a:p>
                      <a:pPr algn="ctr" fontAlgn="b"/>
                      <a:r>
                        <a:rPr lang="en-US" sz="1000" b="0" i="0" u="none" strike="noStrike">
                          <a:solidFill>
                            <a:srgbClr val="000000"/>
                          </a:solidFill>
                          <a:effectLst/>
                          <a:latin typeface="Haas Grot Disp 55 Roman" panose="020D0504030502050203" pitchFamily="34" charset="0"/>
                        </a:rPr>
                        <a:t>#22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6777301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a specific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000" b="0" i="0" u="none" strike="noStrike">
                          <a:solidFill>
                            <a:srgbClr val="000000"/>
                          </a:solidFill>
                          <a:effectLst/>
                          <a:latin typeface="Haas Grot Disp 55 Roman" panose="020D0504030502050203" pitchFamily="34" charset="0"/>
                        </a:rPr>
                        <a:t>84%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BC3E3"/>
                    </a:solidFill>
                  </a:tcPr>
                </a:tc>
                <a:tc>
                  <a:txBody>
                    <a:bodyPr/>
                    <a:lstStyle/>
                    <a:p>
                      <a:pPr algn="ctr" fontAlgn="b"/>
                      <a:r>
                        <a:rPr lang="en-US" sz="1000" b="0" i="0" u="none" strike="noStrike">
                          <a:solidFill>
                            <a:srgbClr val="000000"/>
                          </a:solidFill>
                          <a:effectLst/>
                          <a:latin typeface="Haas Grot Disp 55 Roman" panose="020D0504030502050203" pitchFamily="34" charset="0"/>
                        </a:rPr>
                        <a:t>88%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ADD8"/>
                    </a:solidFill>
                  </a:tcPr>
                </a:tc>
                <a:tc>
                  <a:txBody>
                    <a:bodyPr/>
                    <a:lstStyle/>
                    <a:p>
                      <a:pPr algn="ctr" fontAlgn="b"/>
                      <a:r>
                        <a:rPr lang="en-US" sz="1000" b="0" i="0" u="none" strike="noStrike">
                          <a:solidFill>
                            <a:srgbClr val="000000"/>
                          </a:solidFill>
                          <a:effectLst/>
                          <a:latin typeface="Haas Grot Disp 55 Roman" panose="020D0504030502050203" pitchFamily="34" charset="0"/>
                        </a:rPr>
                        <a:t>#18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98890997"/>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Start filling out a claim and finish it later without repeating work</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2B5"/>
                    </a:solidFill>
                  </a:tcPr>
                </a:tc>
                <a:tc>
                  <a:txBody>
                    <a:bodyPr/>
                    <a:lstStyle/>
                    <a:p>
                      <a:pPr algn="ctr" fontAlgn="b"/>
                      <a:r>
                        <a:rPr lang="en-US" sz="1000" b="0" i="0" u="none" strike="noStrike">
                          <a:solidFill>
                            <a:srgbClr val="000000"/>
                          </a:solidFill>
                          <a:effectLst/>
                          <a:latin typeface="Haas Grot Disp 55 Roman" panose="020D0504030502050203" pitchFamily="34" charset="0"/>
                        </a:rPr>
                        <a:t>83%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000" b="0" i="0" u="none" strike="noStrike">
                          <a:solidFill>
                            <a:srgbClr val="000000"/>
                          </a:solidFill>
                          <a:effectLst/>
                          <a:latin typeface="Haas Grot Disp 55 Roman" panose="020D0504030502050203" pitchFamily="34" charset="0"/>
                        </a:rPr>
                        <a:t>#21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45590972"/>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Save/share EOB document for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1E4"/>
                    </a:solidFill>
                  </a:tcPr>
                </a:tc>
                <a:tc>
                  <a:txBody>
                    <a:bodyPr/>
                    <a:lstStyle/>
                    <a:p>
                      <a:pPr algn="ctr" fontAlgn="b"/>
                      <a:r>
                        <a:rPr lang="en-US" sz="1000" b="0" i="0" u="none" strike="noStrike">
                          <a:solidFill>
                            <a:srgbClr val="000000"/>
                          </a:solidFill>
                          <a:effectLst/>
                          <a:latin typeface="Haas Grot Disp 55 Roman" panose="020D0504030502050203" pitchFamily="34" charset="0"/>
                        </a:rPr>
                        <a:t>#23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31956599"/>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Be confident I was billed correctly for the care received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000" b="0" i="0" u="none" strike="noStrike">
                          <a:solidFill>
                            <a:srgbClr val="000000"/>
                          </a:solidFill>
                          <a:effectLst/>
                          <a:latin typeface="Haas Grot Disp 55 Roman" panose="020D0504030502050203" pitchFamily="34" charset="0"/>
                        </a:rPr>
                        <a:t>#2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42314945"/>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next steps based on outcome of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08950338"/>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info needed to submit/justify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83%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EE"/>
                    </a:solidFill>
                  </a:tcPr>
                </a:tc>
                <a:tc>
                  <a:txBody>
                    <a:bodyPr/>
                    <a:lstStyle/>
                    <a:p>
                      <a:pPr algn="ctr" fontAlgn="b"/>
                      <a:r>
                        <a:rPr lang="en-US" sz="1000" b="0" i="0" u="none" strike="noStrike">
                          <a:solidFill>
                            <a:srgbClr val="000000"/>
                          </a:solidFill>
                          <a:effectLst/>
                          <a:latin typeface="Haas Grot Disp 55 Roman" panose="020D0504030502050203" pitchFamily="34" charset="0"/>
                        </a:rPr>
                        <a:t>#8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3724357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Access relevant details to understand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000" b="0" i="0" u="none" strike="noStrike">
                          <a:solidFill>
                            <a:srgbClr val="000000"/>
                          </a:solidFill>
                          <a:effectLst/>
                          <a:latin typeface="Haas Grot Disp 55 Roman" panose="020D0504030502050203" pitchFamily="34" charset="0"/>
                        </a:rPr>
                        <a:t>#12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57007036"/>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Understand the current status of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BF7"/>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#17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59991506"/>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how long the claims process takes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000" b="0" i="0" u="none" strike="noStrike">
                          <a:solidFill>
                            <a:srgbClr val="000000"/>
                          </a:solidFill>
                          <a:effectLst/>
                          <a:latin typeface="Haas Grot Disp 55 Roman" panose="020D0504030502050203" pitchFamily="34" charset="0"/>
                        </a:rPr>
                        <a:t>#24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65409336"/>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what is needed to appeal denied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BF7"/>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#10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82052549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technical terms when reviewing claims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72%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EF1"/>
                    </a:solid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6C9"/>
                    </a:solidFill>
                  </a:tcPr>
                </a:tc>
                <a:tc>
                  <a:txBody>
                    <a:bodyPr/>
                    <a:lstStyle/>
                    <a:p>
                      <a:pPr algn="ctr" fontAlgn="b"/>
                      <a:r>
                        <a:rPr lang="en-US" sz="1000" b="0" i="0" u="none" strike="noStrike">
                          <a:solidFill>
                            <a:srgbClr val="000000"/>
                          </a:solidFill>
                          <a:effectLst/>
                          <a:latin typeface="Haas Grot Disp 55 Roman" panose="020D0504030502050203" pitchFamily="34" charset="0"/>
                        </a:rPr>
                        <a:t>#19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75017835"/>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Be confident the claim was processed correctly</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5A7"/>
                    </a:solidFill>
                  </a:tcPr>
                </a:tc>
                <a:tc>
                  <a:txBody>
                    <a:bodyPr/>
                    <a:lstStyle/>
                    <a:p>
                      <a:pPr algn="ctr" fontAlgn="b"/>
                      <a:r>
                        <a:rPr lang="en-US" sz="1000" b="0" i="0" u="none" strike="noStrike">
                          <a:solidFill>
                            <a:srgbClr val="000000"/>
                          </a:solidFill>
                          <a:effectLst/>
                          <a:latin typeface="Haas Grot Disp 55 Roman" panose="020D0504030502050203" pitchFamily="34" charset="0"/>
                        </a:rPr>
                        <a:t>79%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82%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12304429"/>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impact  a pending claim will have on plan usage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5A7"/>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1E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1E4"/>
                    </a:solidFill>
                  </a:tcPr>
                </a:tc>
                <a:tc>
                  <a:txBody>
                    <a:bodyPr/>
                    <a:lstStyle/>
                    <a:p>
                      <a:pPr algn="ctr" fontAlgn="b"/>
                      <a:r>
                        <a:rPr lang="en-US" sz="1000" b="0" i="0" u="none" strike="noStrike">
                          <a:solidFill>
                            <a:srgbClr val="000000"/>
                          </a:solidFill>
                          <a:effectLst/>
                          <a:latin typeface="Haas Grot Disp 55 Roman" panose="020D0504030502050203" pitchFamily="34" charset="0"/>
                        </a:rPr>
                        <a:t>#9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312964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Access expert support when needed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5A7"/>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#13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047843337"/>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why a claim was denied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1E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#11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10460242"/>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steps and responsibilities in the appeals process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72%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EF1"/>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#14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9033065"/>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Predict how much I might spend this year based on last year's usage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DCF"/>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5719143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Correct denials of coverage due to errors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D7F"/>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2B5"/>
                    </a:solidFill>
                  </a:tcPr>
                </a:tc>
                <a:tc>
                  <a:txBody>
                    <a:bodyPr/>
                    <a:lstStyle/>
                    <a:p>
                      <a:pPr algn="ctr" fontAlgn="b"/>
                      <a:r>
                        <a:rPr lang="en-US" sz="1000" b="0" i="0" u="none" strike="noStrike">
                          <a:solidFill>
                            <a:srgbClr val="000000"/>
                          </a:solidFill>
                          <a:effectLst/>
                          <a:latin typeface="Haas Grot Disp 55 Roman" panose="020D0504030502050203" pitchFamily="34" charset="0"/>
                        </a:rPr>
                        <a:t>64%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9BB"/>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36700378"/>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options to ease burden of my portion </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58410440"/>
                  </a:ext>
                </a:extLst>
              </a:tr>
            </a:tbl>
          </a:graphicData>
        </a:graphic>
      </p:graphicFrame>
      <p:sp>
        <p:nvSpPr>
          <p:cNvPr id="12" name="Rectangle 11">
            <a:extLst>
              <a:ext uri="{FF2B5EF4-FFF2-40B4-BE49-F238E27FC236}">
                <a16:creationId xmlns:a16="http://schemas.microsoft.com/office/drawing/2014/main" id="{1EF85E78-2FC4-FC34-1C44-B3A305FB8A83}"/>
              </a:ext>
            </a:extLst>
          </p:cNvPr>
          <p:cNvSpPr/>
          <p:nvPr/>
        </p:nvSpPr>
        <p:spPr>
          <a:xfrm>
            <a:off x="-1" y="2138869"/>
            <a:ext cx="4321439" cy="1900162"/>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Satisfaction with BCBSMA’s app falls well below satisfaction with United’s app for some key CSOs:</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Be confident a claim was processed correctly (#1 importance, -21% from United)</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Understand next steps based on outcome of a claim (#3 importance, -13% from United)</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21" name="TextBox 20">
            <a:extLst>
              <a:ext uri="{FF2B5EF4-FFF2-40B4-BE49-F238E27FC236}">
                <a16:creationId xmlns:a16="http://schemas.microsoft.com/office/drawing/2014/main" id="{2CFA828C-010D-E1EA-F267-99607B2C9163}"/>
              </a:ext>
            </a:extLst>
          </p:cNvPr>
          <p:cNvSpPr txBox="1"/>
          <p:nvPr/>
        </p:nvSpPr>
        <p:spPr>
          <a:xfrm>
            <a:off x="9662141" y="300681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2" name="TextBox 21">
            <a:extLst>
              <a:ext uri="{FF2B5EF4-FFF2-40B4-BE49-F238E27FC236}">
                <a16:creationId xmlns:a16="http://schemas.microsoft.com/office/drawing/2014/main" id="{E6DD0267-7C50-5C49-09D8-B8626661B080}"/>
              </a:ext>
            </a:extLst>
          </p:cNvPr>
          <p:cNvSpPr txBox="1"/>
          <p:nvPr/>
        </p:nvSpPr>
        <p:spPr>
          <a:xfrm>
            <a:off x="8739122" y="28433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3" name="TextBox 22">
            <a:extLst>
              <a:ext uri="{FF2B5EF4-FFF2-40B4-BE49-F238E27FC236}">
                <a16:creationId xmlns:a16="http://schemas.microsoft.com/office/drawing/2014/main" id="{6E851851-EF5B-13DE-E3F8-A854B132AB0A}"/>
              </a:ext>
            </a:extLst>
          </p:cNvPr>
          <p:cNvSpPr txBox="1"/>
          <p:nvPr/>
        </p:nvSpPr>
        <p:spPr>
          <a:xfrm>
            <a:off x="8774338" y="466970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4" name="TextBox 23">
            <a:extLst>
              <a:ext uri="{FF2B5EF4-FFF2-40B4-BE49-F238E27FC236}">
                <a16:creationId xmlns:a16="http://schemas.microsoft.com/office/drawing/2014/main" id="{CDA6A143-822A-D779-AF61-D8799471AC7F}"/>
              </a:ext>
            </a:extLst>
          </p:cNvPr>
          <p:cNvSpPr txBox="1"/>
          <p:nvPr/>
        </p:nvSpPr>
        <p:spPr>
          <a:xfrm>
            <a:off x="8774338" y="581387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8" name="TextBox 7">
            <a:extLst>
              <a:ext uri="{FF2B5EF4-FFF2-40B4-BE49-F238E27FC236}">
                <a16:creationId xmlns:a16="http://schemas.microsoft.com/office/drawing/2014/main" id="{1F2E6B2B-638A-6F9D-6ABC-728F62E24C3B}"/>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11" name="Rectangle 10">
            <a:extLst>
              <a:ext uri="{FF2B5EF4-FFF2-40B4-BE49-F238E27FC236}">
                <a16:creationId xmlns:a16="http://schemas.microsoft.com/office/drawing/2014/main" id="{C0FC603D-B2EB-0466-8950-96EFB93E27D2}"/>
              </a:ext>
            </a:extLst>
          </p:cNvPr>
          <p:cNvSpPr/>
          <p:nvPr/>
        </p:nvSpPr>
        <p:spPr>
          <a:xfrm>
            <a:off x="-9525" y="4305299"/>
            <a:ext cx="4321440" cy="1403387"/>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benefits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on </a:t>
            </a:r>
            <a:r>
              <a:rPr lang="en-US" sz="1050" i="1" dirty="0">
                <a:solidFill>
                  <a:schemeClr val="tx1"/>
                </a:solidFill>
                <a:latin typeface="Haas Grot Disp 55 Roman" panose="020D0504030502050203" pitchFamily="34" charset="0"/>
                <a:ea typeface="+mn-ea"/>
                <a:cs typeface="+mn-cs"/>
                <a:sym typeface="Haas Grot Disp 75 Bold"/>
              </a:rPr>
              <a:t>access relevant details to understand a claim </a:t>
            </a:r>
            <a:r>
              <a:rPr lang="en-US" sz="1050" dirty="0">
                <a:solidFill>
                  <a:schemeClr val="tx1"/>
                </a:solidFill>
                <a:latin typeface="Haas Grot Disp 55 Roman" panose="020D0504030502050203" pitchFamily="34" charset="0"/>
                <a:ea typeface="+mn-ea"/>
                <a:cs typeface="+mn-cs"/>
                <a:sym typeface="Haas Grot Disp 75 Bold"/>
              </a:rPr>
              <a:t>(76% vs. 33% of Medicare subscribers)</a:t>
            </a: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on </a:t>
            </a:r>
            <a:r>
              <a:rPr lang="en-US" sz="1050" i="1" dirty="0">
                <a:solidFill>
                  <a:schemeClr val="tx1"/>
                </a:solidFill>
                <a:latin typeface="Haas Grot Disp 55 Roman" panose="020D0504030502050203" pitchFamily="34" charset="0"/>
                <a:ea typeface="+mn-ea"/>
                <a:cs typeface="+mn-cs"/>
                <a:sym typeface="Haas Grot Disp 75 Bold"/>
              </a:rPr>
              <a:t>understand why a claim was denied </a:t>
            </a:r>
            <a:r>
              <a:rPr lang="en-US" sz="1050" dirty="0">
                <a:solidFill>
                  <a:schemeClr val="tx1"/>
                </a:solidFill>
                <a:latin typeface="Haas Grot Disp 55 Roman" panose="020D0504030502050203" pitchFamily="34" charset="0"/>
                <a:ea typeface="+mn-ea"/>
                <a:cs typeface="+mn-cs"/>
                <a:sym typeface="Haas Grot Disp 75 Bold"/>
              </a:rPr>
              <a:t>(68% vs. 17% of Medicare subscribers)</a:t>
            </a:r>
            <a:endParaRPr lang="en-US" sz="1050" i="1" dirty="0">
              <a:solidFill>
                <a:schemeClr val="tx1"/>
              </a:solidFill>
              <a:latin typeface="Haas Grot Disp 55 Roman" panose="020D0504030502050203" pitchFamily="34" charset="0"/>
              <a:ea typeface="+mn-ea"/>
              <a:cs typeface="+mn-cs"/>
              <a:sym typeface="Haas Grot Disp 75 Bold"/>
            </a:endParaRP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understand next steps based on outcome of a claim (76% vs. 33% of Medicare subscribers)</a:t>
            </a:r>
            <a:endParaRPr lang="en-US" sz="1050" i="1" dirty="0">
              <a:solidFill>
                <a:schemeClr val="tx1"/>
              </a:solidFill>
              <a:latin typeface="Haas Grot Disp 55 Roman" panose="020D0504030502050203" pitchFamily="34" charset="0"/>
              <a:ea typeface="+mn-ea"/>
              <a:cs typeface="+mn-cs"/>
              <a:sym typeface="Haas Grot Disp 75 Bold"/>
            </a:endParaRP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on </a:t>
            </a:r>
            <a:r>
              <a:rPr lang="en-US" sz="1050" i="1" dirty="0">
                <a:solidFill>
                  <a:schemeClr val="tx1"/>
                </a:solidFill>
                <a:latin typeface="Haas Grot Disp 55 Roman" panose="020D0504030502050203" pitchFamily="34" charset="0"/>
                <a:ea typeface="+mn-ea"/>
                <a:cs typeface="+mn-cs"/>
                <a:sym typeface="Haas Grot Disp 75 Bold"/>
              </a:rPr>
              <a:t>understand the steps and responsibilities in the claims process </a:t>
            </a:r>
            <a:r>
              <a:rPr lang="en-US" sz="1050" dirty="0">
                <a:solidFill>
                  <a:schemeClr val="tx1"/>
                </a:solidFill>
                <a:latin typeface="Haas Grot Disp 55 Roman" panose="020D0504030502050203" pitchFamily="34" charset="0"/>
                <a:ea typeface="+mn-ea"/>
                <a:cs typeface="+mn-cs"/>
                <a:sym typeface="Haas Grot Disp 75 Bold"/>
              </a:rPr>
              <a:t>(68% vs. 17% of Medicare subscribers)</a:t>
            </a:r>
            <a:endParaRPr lang="en-US" sz="1050" i="1" dirty="0">
              <a:solidFill>
                <a:schemeClr val="tx1"/>
              </a:solidFill>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3966113469"/>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1816080" y="1604574"/>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384167" y="1565146"/>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899"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17"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8787394" cy="584775"/>
          </a:xfrm>
        </p:spPr>
        <p:txBody>
          <a:bodyPr/>
          <a:lstStyle/>
          <a:p>
            <a:r>
              <a:rPr lang="en-US" dirty="0"/>
              <a:t>Anthem has 10 claims CSOs in table stakes</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706"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22"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395"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502"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2405527"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80"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38"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79"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aphicFrame>
        <p:nvGraphicFramePr>
          <p:cNvPr id="5" name="Chart 4">
            <a:extLst>
              <a:ext uri="{FF2B5EF4-FFF2-40B4-BE49-F238E27FC236}">
                <a16:creationId xmlns:a16="http://schemas.microsoft.com/office/drawing/2014/main" id="{693449EF-BAAB-F395-3E78-D1DA8EA07AD7}"/>
              </a:ext>
            </a:extLst>
          </p:cNvPr>
          <p:cNvGraphicFramePr/>
          <p:nvPr>
            <p:extLst>
              <p:ext uri="{D42A27DB-BD31-4B8C-83A1-F6EECF244321}">
                <p14:modId xmlns:p14="http://schemas.microsoft.com/office/powerpoint/2010/main" val="3726568176"/>
              </p:ext>
            </p:extLst>
          </p:nvPr>
        </p:nvGraphicFramePr>
        <p:xfrm>
          <a:off x="2264609"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B2FA6519-3BCE-0D1E-2135-E4A0F0F919F1}"/>
              </a:ext>
            </a:extLst>
          </p:cNvPr>
          <p:cNvSpPr/>
          <p:nvPr/>
        </p:nvSpPr>
        <p:spPr>
          <a:xfrm>
            <a:off x="8864050" y="2368718"/>
            <a:ext cx="3298024" cy="1515287"/>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C10  Be confident the claim was processed correctly</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C11  Be confident I was billed correctly for the care received</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C12  Find how much is owed and why it is owed for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C16  Understand next steps based on outcome of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C06  Be confident a claim was successfully submitted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C02  Understand the steps and responsibilities in the claims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C01  Understand info needed to submit/justify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C09  Understand the impact  a pending claim will have on plan usage</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C14  Access relevant details to understand a claim</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C18 </a:t>
            </a: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expert support when needed</a:t>
            </a:r>
          </a:p>
        </p:txBody>
      </p:sp>
      <p:sp>
        <p:nvSpPr>
          <p:cNvPr id="11" name="Rectangle 10">
            <a:extLst>
              <a:ext uri="{FF2B5EF4-FFF2-40B4-BE49-F238E27FC236}">
                <a16:creationId xmlns:a16="http://schemas.microsoft.com/office/drawing/2014/main" id="{1336A92D-816D-1C2A-AD68-EBCFEA61285A}"/>
              </a:ext>
            </a:extLst>
          </p:cNvPr>
          <p:cNvSpPr/>
          <p:nvPr/>
        </p:nvSpPr>
        <p:spPr>
          <a:xfrm>
            <a:off x="8859576" y="4362218"/>
            <a:ext cx="3302367" cy="1016689"/>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C22  See current outstanding payments owed to a provider</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C08  Understand the current status of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C07  Find a specific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C15  Understand technical terms when reviewing claims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C04  Find where to start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C17  Save/share EOB document for a claim</a:t>
            </a:r>
          </a:p>
        </p:txBody>
      </p:sp>
      <p:sp>
        <p:nvSpPr>
          <p:cNvPr id="14" name="Rectangle 13">
            <a:extLst>
              <a:ext uri="{FF2B5EF4-FFF2-40B4-BE49-F238E27FC236}">
                <a16:creationId xmlns:a16="http://schemas.microsoft.com/office/drawing/2014/main" id="{AE1436A6-6282-8693-90E5-AF78CCF03EF6}"/>
              </a:ext>
            </a:extLst>
          </p:cNvPr>
          <p:cNvSpPr/>
          <p:nvPr/>
        </p:nvSpPr>
        <p:spPr>
          <a:xfrm>
            <a:off x="673638" y="2439931"/>
            <a:ext cx="2720600" cy="642740"/>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C19  Correct denials of coverage due to errors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C20  Understand what is needed to appeal denied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C13  Understand why a claim was denied</a:t>
            </a:r>
          </a:p>
        </p:txBody>
      </p:sp>
      <p:sp>
        <p:nvSpPr>
          <p:cNvPr id="21" name="Text Placeholder 8">
            <a:extLst>
              <a:ext uri="{FF2B5EF4-FFF2-40B4-BE49-F238E27FC236}">
                <a16:creationId xmlns:a16="http://schemas.microsoft.com/office/drawing/2014/main" id="{ADCCDA99-84A2-474C-5880-747AEE4716B6}"/>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CLAIMSMAXDIFF. Please select one statement that would be “most important” for you when checking on a claim through your health insurance provider. Base: Those in Claims track, n=570, comprising of BCBSMA n=132, Anthem n=208, United n=230 </a:t>
            </a:r>
          </a:p>
          <a:p>
            <a:pPr marL="0" indent="0" hangingPunct="1">
              <a:spcBef>
                <a:spcPts val="0"/>
              </a:spcBef>
              <a:buNone/>
            </a:pPr>
            <a:r>
              <a:rPr lang="en-US" sz="900" dirty="0"/>
              <a:t>CLAIMSSAT. How satisfied are you with your current ability to accomplish each task on &lt;insurer’s&gt; &lt;app or website&gt; today? </a:t>
            </a:r>
          </a:p>
          <a:p>
            <a:pPr marL="0" indent="0" hangingPunct="1">
              <a:spcBef>
                <a:spcPts val="0"/>
              </a:spcBef>
              <a:buNone/>
            </a:pPr>
            <a:r>
              <a:rPr lang="en-US" sz="900" dirty="0"/>
              <a:t>Base: Those in Claims track, Anthem n=208</a:t>
            </a:r>
          </a:p>
        </p:txBody>
      </p:sp>
      <p:sp>
        <p:nvSpPr>
          <p:cNvPr id="7" name="Oval 6">
            <a:extLst>
              <a:ext uri="{FF2B5EF4-FFF2-40B4-BE49-F238E27FC236}">
                <a16:creationId xmlns:a16="http://schemas.microsoft.com/office/drawing/2014/main" id="{F199F18E-B490-5E8A-F582-06F20F18E2FA}"/>
              </a:ext>
            </a:extLst>
          </p:cNvPr>
          <p:cNvSpPr/>
          <p:nvPr/>
        </p:nvSpPr>
        <p:spPr>
          <a:xfrm>
            <a:off x="8909243" y="4430016"/>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4" name="Oval 23">
            <a:extLst>
              <a:ext uri="{FF2B5EF4-FFF2-40B4-BE49-F238E27FC236}">
                <a16:creationId xmlns:a16="http://schemas.microsoft.com/office/drawing/2014/main" id="{3558E61B-EE79-B65D-A39B-9E9928E6B933}"/>
              </a:ext>
            </a:extLst>
          </p:cNvPr>
          <p:cNvSpPr/>
          <p:nvPr/>
        </p:nvSpPr>
        <p:spPr>
          <a:xfrm>
            <a:off x="8929795" y="2432092"/>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dirty="0">
              <a:ln>
                <a:noFill/>
              </a:ln>
              <a:solidFill>
                <a:srgbClr val="FFFFFF"/>
              </a:solidFill>
              <a:effectLst/>
              <a:uFillTx/>
              <a:latin typeface="+mn-lt"/>
              <a:ea typeface="+mn-ea"/>
              <a:cs typeface="+mn-cs"/>
              <a:sym typeface="Haas Grot Disp 75 Bold"/>
            </a:endParaRPr>
          </a:p>
        </p:txBody>
      </p:sp>
      <p:sp>
        <p:nvSpPr>
          <p:cNvPr id="26" name="Oval 25">
            <a:extLst>
              <a:ext uri="{FF2B5EF4-FFF2-40B4-BE49-F238E27FC236}">
                <a16:creationId xmlns:a16="http://schemas.microsoft.com/office/drawing/2014/main" id="{78C2F456-8B34-2658-F223-597438827567}"/>
              </a:ext>
            </a:extLst>
          </p:cNvPr>
          <p:cNvSpPr/>
          <p:nvPr/>
        </p:nvSpPr>
        <p:spPr>
          <a:xfrm>
            <a:off x="729852" y="2503869"/>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42" name="Rectangle 41">
            <a:extLst>
              <a:ext uri="{FF2B5EF4-FFF2-40B4-BE49-F238E27FC236}">
                <a16:creationId xmlns:a16="http://schemas.microsoft.com/office/drawing/2014/main" id="{F7D37314-4BC4-7094-7A0E-24754F624A4F}"/>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Anthem members expressed higher satisfaction with many of the key claims CSOs than BCBSMA members, starting with confidence the claim was processed correctly.</a:t>
            </a:r>
          </a:p>
        </p:txBody>
      </p:sp>
      <p:sp>
        <p:nvSpPr>
          <p:cNvPr id="6" name="Rectangle 5">
            <a:extLst>
              <a:ext uri="{FF2B5EF4-FFF2-40B4-BE49-F238E27FC236}">
                <a16:creationId xmlns:a16="http://schemas.microsoft.com/office/drawing/2014/main" id="{4326911E-B986-9BF0-1A5C-BB868F38B859}"/>
              </a:ext>
            </a:extLst>
          </p:cNvPr>
          <p:cNvSpPr/>
          <p:nvPr/>
        </p:nvSpPr>
        <p:spPr>
          <a:xfrm>
            <a:off x="163338" y="4247625"/>
            <a:ext cx="3567268" cy="892039"/>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C21  Understand the steps and responsibilities in the appeals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C23  Understand options to ease burden of my portion </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C24  Predict how much I might spend this year based on last year's usage </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C05  Start filling out a claim and finish it later without repeating work</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C03  Understand how long the claims process takes</a:t>
            </a:r>
          </a:p>
        </p:txBody>
      </p:sp>
      <p:sp>
        <p:nvSpPr>
          <p:cNvPr id="9" name="Oval 8">
            <a:extLst>
              <a:ext uri="{FF2B5EF4-FFF2-40B4-BE49-F238E27FC236}">
                <a16:creationId xmlns:a16="http://schemas.microsoft.com/office/drawing/2014/main" id="{E64715F6-5653-C6C8-9EA1-08F10436CF67}"/>
              </a:ext>
            </a:extLst>
          </p:cNvPr>
          <p:cNvSpPr/>
          <p:nvPr/>
        </p:nvSpPr>
        <p:spPr>
          <a:xfrm>
            <a:off x="238470" y="4324080"/>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13" name="Table 5">
            <a:extLst>
              <a:ext uri="{FF2B5EF4-FFF2-40B4-BE49-F238E27FC236}">
                <a16:creationId xmlns:a16="http://schemas.microsoft.com/office/drawing/2014/main" id="{B10C2CA1-DF9D-253A-EB5C-D7E2BD41643E}"/>
              </a:ext>
            </a:extLst>
          </p:cNvPr>
          <p:cNvGraphicFramePr>
            <a:graphicFrameLocks noGrp="1"/>
          </p:cNvGraphicFramePr>
          <p:nvPr>
            <p:extLst>
              <p:ext uri="{D42A27DB-BD31-4B8C-83A1-F6EECF244321}">
                <p14:modId xmlns:p14="http://schemas.microsoft.com/office/powerpoint/2010/main" val="456322271"/>
              </p:ext>
            </p:extLst>
          </p:nvPr>
        </p:nvGraphicFramePr>
        <p:xfrm>
          <a:off x="2963830"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CLAIMS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2691366315"/>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1809887"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47013"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895"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13"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United’s CSO distribution matches Anthem’s</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702"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18"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391"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498"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2405523"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76"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34"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75"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aphicFrame>
        <p:nvGraphicFramePr>
          <p:cNvPr id="6" name="Chart 5">
            <a:extLst>
              <a:ext uri="{FF2B5EF4-FFF2-40B4-BE49-F238E27FC236}">
                <a16:creationId xmlns:a16="http://schemas.microsoft.com/office/drawing/2014/main" id="{C4F4DCC4-EE7F-F9EE-48A1-F8FDE53FABE9}"/>
              </a:ext>
            </a:extLst>
          </p:cNvPr>
          <p:cNvGraphicFramePr/>
          <p:nvPr>
            <p:extLst>
              <p:ext uri="{D42A27DB-BD31-4B8C-83A1-F6EECF244321}">
                <p14:modId xmlns:p14="http://schemas.microsoft.com/office/powerpoint/2010/main" val="2180088822"/>
              </p:ext>
            </p:extLst>
          </p:nvPr>
        </p:nvGraphicFramePr>
        <p:xfrm>
          <a:off x="2264605"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83987739-345E-60D3-86EA-58483120A2FF}"/>
              </a:ext>
            </a:extLst>
          </p:cNvPr>
          <p:cNvSpPr/>
          <p:nvPr/>
        </p:nvSpPr>
        <p:spPr>
          <a:xfrm>
            <a:off x="9157794" y="2350198"/>
            <a:ext cx="2970577" cy="1764586"/>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C10  Be confident the claim was processed correctly</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C11  Be confident I was billed correctly for the care received</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C12  Find how much is owed and why it is owed for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C16  Understand next steps based on outcome of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C06  Be confident a claim was successfully submitted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C02  Understand the steps and responsibilities in the claims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C01  Understand info needed to submit/justify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C09  Understand the impact  a pending claim will have on plan usage</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C14  Access relevant details to understand a claim</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C18 </a:t>
            </a: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expert support when needed</a:t>
            </a:r>
          </a:p>
        </p:txBody>
      </p:sp>
      <p:sp>
        <p:nvSpPr>
          <p:cNvPr id="12" name="Rectangle 11">
            <a:extLst>
              <a:ext uri="{FF2B5EF4-FFF2-40B4-BE49-F238E27FC236}">
                <a16:creationId xmlns:a16="http://schemas.microsoft.com/office/drawing/2014/main" id="{12C8DF6E-1EE2-31FA-42EC-40B811A80DB7}"/>
              </a:ext>
            </a:extLst>
          </p:cNvPr>
          <p:cNvSpPr/>
          <p:nvPr/>
        </p:nvSpPr>
        <p:spPr>
          <a:xfrm>
            <a:off x="8745607" y="5007313"/>
            <a:ext cx="2970498" cy="892039"/>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C22  See current outstanding payments owed to a provider</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C08  Understand the current status of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C07  Find a specific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C04  Find where to start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C17  Save/share EOB document for a claim</a:t>
            </a:r>
          </a:p>
        </p:txBody>
      </p:sp>
      <p:sp>
        <p:nvSpPr>
          <p:cNvPr id="15" name="Rectangle 14">
            <a:extLst>
              <a:ext uri="{FF2B5EF4-FFF2-40B4-BE49-F238E27FC236}">
                <a16:creationId xmlns:a16="http://schemas.microsoft.com/office/drawing/2014/main" id="{BCA3AEB4-9596-A1EF-9B3B-3F2D8DA266D1}"/>
              </a:ext>
            </a:extLst>
          </p:cNvPr>
          <p:cNvSpPr/>
          <p:nvPr/>
        </p:nvSpPr>
        <p:spPr>
          <a:xfrm>
            <a:off x="906100" y="2675683"/>
            <a:ext cx="2720600" cy="642740"/>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C19  Correct denials of coverage due to errors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C20  Understand what is needed to appeal denied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C13  Understand why a claim was denied</a:t>
            </a:r>
          </a:p>
        </p:txBody>
      </p:sp>
      <p:sp>
        <p:nvSpPr>
          <p:cNvPr id="16" name="Oval 15">
            <a:extLst>
              <a:ext uri="{FF2B5EF4-FFF2-40B4-BE49-F238E27FC236}">
                <a16:creationId xmlns:a16="http://schemas.microsoft.com/office/drawing/2014/main" id="{921E2422-4743-75CF-75CA-168573984FAF}"/>
              </a:ext>
            </a:extLst>
          </p:cNvPr>
          <p:cNvSpPr/>
          <p:nvPr/>
        </p:nvSpPr>
        <p:spPr>
          <a:xfrm>
            <a:off x="959050" y="2744734"/>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18" name="Rectangle 17">
            <a:extLst>
              <a:ext uri="{FF2B5EF4-FFF2-40B4-BE49-F238E27FC236}">
                <a16:creationId xmlns:a16="http://schemas.microsoft.com/office/drawing/2014/main" id="{FF5CBE53-2DC3-DA75-B925-9901EA528492}"/>
              </a:ext>
            </a:extLst>
          </p:cNvPr>
          <p:cNvSpPr/>
          <p:nvPr/>
        </p:nvSpPr>
        <p:spPr>
          <a:xfrm>
            <a:off x="792114" y="4196737"/>
            <a:ext cx="3545970" cy="1016689"/>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C21  Understand the steps and responsibilities in the appeals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C23  Understand options to ease burden of my portion </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C15  Understand technical terms when reviewing claims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C24  Predict how much I might spend this year based on last year's usage </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C05  Start filling out a claim and finish it later without repeating work</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C03  Understand how long the claims process takes</a:t>
            </a:r>
          </a:p>
        </p:txBody>
      </p:sp>
      <p:sp>
        <p:nvSpPr>
          <p:cNvPr id="20" name="Text Placeholder 8">
            <a:extLst>
              <a:ext uri="{FF2B5EF4-FFF2-40B4-BE49-F238E27FC236}">
                <a16:creationId xmlns:a16="http://schemas.microsoft.com/office/drawing/2014/main" id="{FE62AA76-4021-55E9-ACCA-22E74D1806C2}"/>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CLAIMSMAXDIFF. Please select one statement that would be “most important” for you when checking on a claim through your health insurance provider. Base: Those in Claims track, n=570, comprising of BCBSMA n=132, Anthem n=208, United n=230 </a:t>
            </a:r>
          </a:p>
          <a:p>
            <a:pPr marL="0" indent="0" hangingPunct="1">
              <a:spcBef>
                <a:spcPts val="0"/>
              </a:spcBef>
              <a:buNone/>
            </a:pPr>
            <a:r>
              <a:rPr lang="en-US" sz="900" dirty="0"/>
              <a:t>CLAIMSSAT. How satisfied are you with your current ability to accomplish each task on &lt;insurer’s&gt; &lt;app or website&gt; today? </a:t>
            </a:r>
          </a:p>
          <a:p>
            <a:pPr marL="0" indent="0" hangingPunct="1">
              <a:spcBef>
                <a:spcPts val="0"/>
              </a:spcBef>
              <a:buNone/>
            </a:pPr>
            <a:r>
              <a:rPr lang="en-US" sz="900" dirty="0"/>
              <a:t>Base: United n=226</a:t>
            </a:r>
            <a:endParaRPr lang="en-US" sz="900" dirty="0">
              <a:highlight>
                <a:srgbClr val="FFFF00"/>
              </a:highlight>
            </a:endParaRPr>
          </a:p>
          <a:p>
            <a:pPr marL="0" indent="0" hangingPunct="1">
              <a:buNone/>
            </a:pPr>
            <a:endParaRPr lang="en-US" sz="900" dirty="0"/>
          </a:p>
        </p:txBody>
      </p:sp>
      <p:sp>
        <p:nvSpPr>
          <p:cNvPr id="5" name="Oval 4">
            <a:extLst>
              <a:ext uri="{FF2B5EF4-FFF2-40B4-BE49-F238E27FC236}">
                <a16:creationId xmlns:a16="http://schemas.microsoft.com/office/drawing/2014/main" id="{76B2CE9B-9BEB-F3EF-F80E-7A065EB56270}"/>
              </a:ext>
            </a:extLst>
          </p:cNvPr>
          <p:cNvSpPr/>
          <p:nvPr/>
        </p:nvSpPr>
        <p:spPr>
          <a:xfrm>
            <a:off x="8785325" y="5064139"/>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7" name="Oval 6">
            <a:extLst>
              <a:ext uri="{FF2B5EF4-FFF2-40B4-BE49-F238E27FC236}">
                <a16:creationId xmlns:a16="http://schemas.microsoft.com/office/drawing/2014/main" id="{7DE2B34B-D97F-EED3-486D-C2B9BD2729E6}"/>
              </a:ext>
            </a:extLst>
          </p:cNvPr>
          <p:cNvSpPr/>
          <p:nvPr/>
        </p:nvSpPr>
        <p:spPr>
          <a:xfrm>
            <a:off x="849322" y="4249581"/>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2" name="Oval 21">
            <a:extLst>
              <a:ext uri="{FF2B5EF4-FFF2-40B4-BE49-F238E27FC236}">
                <a16:creationId xmlns:a16="http://schemas.microsoft.com/office/drawing/2014/main" id="{4244A953-3311-89BF-6D94-8C1EC2EF2DAD}"/>
              </a:ext>
            </a:extLst>
          </p:cNvPr>
          <p:cNvSpPr/>
          <p:nvPr/>
        </p:nvSpPr>
        <p:spPr>
          <a:xfrm>
            <a:off x="9235253" y="2419081"/>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6" name="Rectangle 25">
            <a:extLst>
              <a:ext uri="{FF2B5EF4-FFF2-40B4-BE49-F238E27FC236}">
                <a16:creationId xmlns:a16="http://schemas.microsoft.com/office/drawing/2014/main" id="{14A02986-E41B-8D99-9E13-B1F97A3BC6E8}"/>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Both United’s and Anthem’s </a:t>
            </a:r>
            <a:r>
              <a:rPr lang="en-US" sz="1400" dirty="0">
                <a:solidFill>
                  <a:schemeClr val="tx1"/>
                </a:solidFill>
                <a:latin typeface="Haas Grot Disp 55 Roman" panose="020D0504030502050203" pitchFamily="34" charset="0"/>
                <a:ea typeface="+mn-ea"/>
                <a:cs typeface="+mn-cs"/>
                <a:sym typeface="Haas Grot Disp 75 Bold"/>
              </a:rPr>
              <a:t>claims quadrants ended up with the same CSO statements in each quadrant, though satisfaction with United’s CSOs is generally slightly  higher.</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graphicFrame>
        <p:nvGraphicFramePr>
          <p:cNvPr id="45" name="Table 5">
            <a:extLst>
              <a:ext uri="{FF2B5EF4-FFF2-40B4-BE49-F238E27FC236}">
                <a16:creationId xmlns:a16="http://schemas.microsoft.com/office/drawing/2014/main" id="{0D44DFFA-0B25-579C-316A-88FB6D7CBFD7}"/>
              </a:ext>
            </a:extLst>
          </p:cNvPr>
          <p:cNvGraphicFramePr>
            <a:graphicFrameLocks noGrp="1"/>
          </p:cNvGraphicFramePr>
          <p:nvPr>
            <p:extLst>
              <p:ext uri="{D42A27DB-BD31-4B8C-83A1-F6EECF244321}">
                <p14:modId xmlns:p14="http://schemas.microsoft.com/office/powerpoint/2010/main" val="241679183"/>
              </p:ext>
            </p:extLst>
          </p:nvPr>
        </p:nvGraphicFramePr>
        <p:xfrm>
          <a:off x="2963830"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CLAIMS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3740789393"/>
      </p:ext>
    </p:extLst>
  </p:cSld>
  <p:clrMapOvr>
    <a:masterClrMapping/>
  </p:clrMapOvr>
  <p:transition spd="med"/>
</p:sld>
</file>

<file path=ppt/theme/theme1.xml><?xml version="1.0" encoding="utf-8"?>
<a:theme xmlns:a="http://schemas.openxmlformats.org/drawingml/2006/main" name="20_BasicBlack">
  <a:themeElements>
    <a:clrScheme name="Custom 1">
      <a:dk1>
        <a:srgbClr val="272727"/>
      </a:dk1>
      <a:lt1>
        <a:srgbClr val="FFFFFF"/>
      </a:lt1>
      <a:dk2>
        <a:srgbClr val="0B4876"/>
      </a:dk2>
      <a:lt2>
        <a:srgbClr val="F4F1EF"/>
      </a:lt2>
      <a:accent1>
        <a:srgbClr val="2573BB"/>
      </a:accent1>
      <a:accent2>
        <a:srgbClr val="D6EAF1"/>
      </a:accent2>
      <a:accent3>
        <a:srgbClr val="FC5B3B"/>
      </a:accent3>
      <a:accent4>
        <a:srgbClr val="008936"/>
      </a:accent4>
      <a:accent5>
        <a:srgbClr val="AC2928"/>
      </a:accent5>
      <a:accent6>
        <a:srgbClr val="AC8701"/>
      </a:accent6>
      <a:hlink>
        <a:srgbClr val="009ED7"/>
      </a:hlink>
      <a:folHlink>
        <a:srgbClr val="2573B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228600" dir="5400000" rotWithShape="0">
              <a:schemeClr val="accent1">
                <a:lumOff val="-20000"/>
                <a:alpha val="34561"/>
              </a:schemeClr>
            </a:outerShdw>
          </a:effectLst>
        </a:effectStyle>
        <a:effectStyle>
          <a:effectLst>
            <a:outerShdw blurRad="228600" dir="5400000" rotWithShape="0">
              <a:schemeClr val="accent1">
                <a:lumOff val="-20000"/>
                <a:alpha val="34561"/>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chemeClr val="accent3">
              <a:hueOff val="-1398958"/>
              <a:lumOff val="1922"/>
            </a:schemeClr>
          </a:solidFill>
          <a:prstDash val="solid"/>
          <a:miter lim="800000"/>
        </a:ln>
        <a:effectLst/>
        <a:sp3d/>
      </a:spPr>
      <a:bodyPr rot="0" spcFirstLastPara="1" vertOverflow="overflow" horzOverflow="overflow" vert="horz" wrap="square" lIns="50800" tIns="50800" rIns="50800" bIns="50800" numCol="1" spcCol="38100" rtlCol="0" anchor="ctr">
        <a:spAutoFit/>
      </a:bodyPr>
      <a:lstStyle>
        <a:defPPr marL="0" marR="0" indent="0" algn="ctr" defTabSz="1828800" rtl="0" fontAlgn="auto" latinLnBrk="0" hangingPunct="0">
          <a:lnSpc>
            <a:spcPct val="90000"/>
          </a:lnSpc>
          <a:spcBef>
            <a:spcPts val="200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aas Grot Disp 75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hueOff val="-1398958"/>
              <a:lumOff val="1922"/>
            </a:schemeClr>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3600"/>
          </a:spcBef>
          <a:spcAft>
            <a:spcPts val="0"/>
          </a:spcAft>
          <a:buClrTx/>
          <a:buSzTx/>
          <a:buFontTx/>
          <a:buNone/>
          <a:tabLst/>
          <a:defRPr kumimoji="0" sz="32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0_BasicBlack">
  <a:themeElements>
    <a:clrScheme name="20_BasicBlack">
      <a:dk1>
        <a:srgbClr val="000000"/>
      </a:dk1>
      <a:lt1>
        <a:srgbClr val="FFFFFF"/>
      </a:lt1>
      <a:dk2>
        <a:srgbClr val="FF06FF"/>
      </a:dk2>
      <a:lt2>
        <a:srgbClr val="FF1BFF"/>
      </a:lt2>
      <a:accent1>
        <a:srgbClr val="333333"/>
      </a:accent1>
      <a:accent2>
        <a:srgbClr val="CCCCCC"/>
      </a:accent2>
      <a:accent3>
        <a:srgbClr val="0061D3"/>
      </a:accent3>
      <a:accent4>
        <a:srgbClr val="FF14FF"/>
      </a:accent4>
      <a:accent5>
        <a:srgbClr val="FF19FF"/>
      </a:accent5>
      <a:accent6>
        <a:srgbClr val="FF21FF"/>
      </a:accent6>
      <a:hlink>
        <a:srgbClr val="0000FF"/>
      </a:hlink>
      <a:folHlink>
        <a:srgbClr val="FF00FF"/>
      </a:folHlink>
    </a:clrScheme>
    <a:fontScheme name="20_BasicBlack">
      <a:majorFont>
        <a:latin typeface="Haas Grot Disp 75 Bold"/>
        <a:ea typeface="Haas Grot Disp 75 Bold"/>
        <a:cs typeface="Haas Grot Disp 75 Bold"/>
      </a:majorFont>
      <a:minorFont>
        <a:latin typeface="Haas Grot Disp 75 Bold"/>
        <a:ea typeface="Haas Grot Disp 75 Bold"/>
        <a:cs typeface="Haas Grot Disp 75 Bold"/>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228600" dir="5400000" rotWithShape="0">
              <a:schemeClr val="accent1">
                <a:lumOff val="-20000"/>
                <a:alpha val="34561"/>
              </a:schemeClr>
            </a:outerShdw>
          </a:effectLst>
        </a:effectStyle>
        <a:effectStyle>
          <a:effectLst>
            <a:outerShdw blurRad="228600" dir="5400000" rotWithShape="0">
              <a:schemeClr val="accent1">
                <a:lumOff val="-20000"/>
                <a:alpha val="34561"/>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chemeClr val="accent3">
              <a:hueOff val="-1398958"/>
              <a:lumOff val="1922"/>
            </a:schemeClr>
          </a:solidFill>
          <a:prstDash val="solid"/>
          <a:miter lim="800000"/>
        </a:ln>
        <a:effectLst/>
        <a:sp3d/>
      </a:spPr>
      <a:bodyPr rot="0" spcFirstLastPara="1" vertOverflow="overflow" horzOverflow="overflow" vert="horz" wrap="square" lIns="50800" tIns="50800" rIns="50800" bIns="50800" numCol="1" spcCol="38100" rtlCol="0" anchor="ctr">
        <a:spAutoFit/>
      </a:bodyPr>
      <a:lstStyle>
        <a:defPPr marL="0" marR="0" indent="0" algn="ctr" defTabSz="1828800" rtl="0" fontAlgn="auto" latinLnBrk="0" hangingPunct="0">
          <a:lnSpc>
            <a:spcPct val="90000"/>
          </a:lnSpc>
          <a:spcBef>
            <a:spcPts val="200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aas Grot Disp 75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hueOff val="-1398958"/>
              <a:lumOff val="1922"/>
            </a:schemeClr>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3600"/>
          </a:spcBef>
          <a:spcAft>
            <a:spcPts val="0"/>
          </a:spcAft>
          <a:buClrTx/>
          <a:buSzTx/>
          <a:buFontTx/>
          <a:buNone/>
          <a:tabLst/>
          <a:defRPr kumimoji="0" sz="32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10.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11.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3.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4.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6.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7.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8.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9.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9" ma:contentTypeDescription="Create a new document." ma:contentTypeScope="" ma:versionID="e277f91de1eb08666b06e3d6bdfe5373">
  <xsd:schema xmlns:xsd="http://www.w3.org/2001/XMLSchema" xmlns:xs="http://www.w3.org/2001/XMLSchema" xmlns:p="http://schemas.microsoft.com/office/2006/metadata/properties" xmlns:ns2="4fd547bd-de5e-484e-b36f-a089762660f6" targetNamespace="http://schemas.microsoft.com/office/2006/metadata/properties" ma:root="true" ma:fieldsID="2a5b711c3dc408fe56c7efd1cc0dea8a"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3c37ec-05fe-4725-a6d6-2bdea46d985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d547bd-de5e-484e-b36f-a089762660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F01FBF-D12D-4185-BBE0-545E2161AD0F}"/>
</file>

<file path=customXml/itemProps2.xml><?xml version="1.0" encoding="utf-8"?>
<ds:datastoreItem xmlns:ds="http://schemas.openxmlformats.org/officeDocument/2006/customXml" ds:itemID="{19D3EB30-7869-4421-9B7A-456A46E4445C}">
  <ds:schemaRefs>
    <ds:schemaRef ds:uri="http://schemas.microsoft.com/sharepoint/v3/contenttype/forms"/>
  </ds:schemaRefs>
</ds:datastoreItem>
</file>

<file path=customXml/itemProps3.xml><?xml version="1.0" encoding="utf-8"?>
<ds:datastoreItem xmlns:ds="http://schemas.openxmlformats.org/officeDocument/2006/customXml" ds:itemID="{8F16BC76-016C-4162-B88D-E5547D3AE69C}">
  <ds:schemaRefs>
    <ds:schemaRef ds:uri="http://schemas.microsoft.com/office/2006/metadata/properties"/>
    <ds:schemaRef ds:uri="http://schemas.microsoft.com/office/infopath/2007/PartnerControls"/>
    <ds:schemaRef ds:uri="ca8a0bd5-d1b7-4cf0-9224-3931ce334f17"/>
    <ds:schemaRef ds:uri="7c553c28-43e0-462f-8fa8-b867529fe79e"/>
  </ds:schemaRefs>
</ds:datastoreItem>
</file>

<file path=docProps/app.xml><?xml version="1.0" encoding="utf-8"?>
<Properties xmlns="http://schemas.openxmlformats.org/officeDocument/2006/extended-properties" xmlns:vt="http://schemas.openxmlformats.org/officeDocument/2006/docPropsVTypes">
  <TotalTime>15073</TotalTime>
  <Words>24129</Words>
  <Application>Microsoft Office PowerPoint</Application>
  <PresentationFormat>Widescreen</PresentationFormat>
  <Paragraphs>4492</Paragraphs>
  <Slides>109</Slides>
  <Notes>47</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20_BasicBlack</vt:lpstr>
      <vt:lpstr>PowerPoint Presentation</vt:lpstr>
      <vt:lpstr>PowerPoint Presentation</vt:lpstr>
      <vt:lpstr>Project Background</vt:lpstr>
      <vt:lpstr>PowerPoint Presentation</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PowerPoint Presentation</vt:lpstr>
      <vt:lpstr>Methodology</vt:lpstr>
      <vt:lpstr>PowerPoint Presentation</vt:lpstr>
      <vt:lpstr>PowerPoint Presentation</vt:lpstr>
      <vt:lpstr>PowerPoint Presentation</vt:lpstr>
      <vt:lpstr>PowerPoint Presentation</vt:lpstr>
      <vt:lpstr>PowerPoint Presentation</vt:lpstr>
      <vt:lpstr>PowerPoint Presentation</vt:lpstr>
      <vt:lpstr>Benefits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Claims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a Provider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Channel Comparisons</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lpstr>Thank You!</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Me First</dc:title>
  <dc:creator>Jill Johnsen</dc:creator>
  <cp:lastModifiedBy>Lea Martin</cp:lastModifiedBy>
  <cp:revision>62</cp:revision>
  <dcterms:modified xsi:type="dcterms:W3CDTF">2024-06-07T13:00:28Z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MediaServiceImageTags">
    <vt:lpwstr/>
  </property>
</Properties>
</file>