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Masters/notesMaster1.xml" ContentType="application/vnd.openxmlformats-officedocument.presentationml.notesMaster+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charts/style2.xml" ContentType="application/vnd.ms-office.chartstyle+xml"/>
  <Override PartName="/ppt/theme/theme2.xml" ContentType="application/vnd.openxmlformats-officedocument.theme+xml"/>
  <Override PartName="/ppt/theme/theme1.xml" ContentType="application/vnd.openxmlformats-officedocument.theme+xml"/>
  <Override PartName="/ppt/charts/chart2.xml" ContentType="application/vnd.openxmlformats-officedocument.drawingml.chart+xml"/>
  <Override PartName="/ppt/commentAuthors.xml" ContentType="application/vnd.openxmlformats-officedocument.presentationml.commentAuthors+xml"/>
  <Override PartName="/ppt/theme/theme3.xml" ContentType="application/vnd.openxmlformats-officedocument.theme+xml"/>
  <Override PartName="/ppt/handoutMasters/handoutMaster1.xml" ContentType="application/vnd.openxmlformats-officedocument.presentationml.handoutMaster+xml"/>
  <Override PartName="/ppt/charts/colors2.xml" ContentType="application/vnd.ms-office.chartcolorstyle+xml"/>
  <Override PartName="/ppt/authors.xml" ContentType="application/vnd.ms-powerpoi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handoutMasterIdLst>
    <p:handoutMasterId r:id="rId38"/>
  </p:handoutMasterIdLst>
  <p:sldIdLst>
    <p:sldId id="256" r:id="rId2"/>
    <p:sldId id="270" r:id="rId3"/>
    <p:sldId id="308" r:id="rId4"/>
    <p:sldId id="333" r:id="rId5"/>
    <p:sldId id="273" r:id="rId6"/>
    <p:sldId id="301" r:id="rId7"/>
    <p:sldId id="302" r:id="rId8"/>
    <p:sldId id="275" r:id="rId9"/>
    <p:sldId id="278" r:id="rId10"/>
    <p:sldId id="306" r:id="rId11"/>
    <p:sldId id="330" r:id="rId12"/>
    <p:sldId id="290" r:id="rId13"/>
    <p:sldId id="314" r:id="rId14"/>
    <p:sldId id="325" r:id="rId15"/>
    <p:sldId id="326" r:id="rId16"/>
    <p:sldId id="329" r:id="rId17"/>
    <p:sldId id="321" r:id="rId18"/>
    <p:sldId id="327" r:id="rId19"/>
    <p:sldId id="322" r:id="rId20"/>
    <p:sldId id="328" r:id="rId21"/>
    <p:sldId id="317" r:id="rId22"/>
    <p:sldId id="280" r:id="rId23"/>
    <p:sldId id="304" r:id="rId24"/>
    <p:sldId id="276" r:id="rId25"/>
    <p:sldId id="332" r:id="rId26"/>
    <p:sldId id="281" r:id="rId27"/>
    <p:sldId id="282" r:id="rId28"/>
    <p:sldId id="283" r:id="rId29"/>
    <p:sldId id="285" r:id="rId30"/>
    <p:sldId id="286" r:id="rId31"/>
    <p:sldId id="298" r:id="rId32"/>
    <p:sldId id="299" r:id="rId33"/>
    <p:sldId id="287" r:id="rId34"/>
    <p:sldId id="309" r:id="rId35"/>
    <p:sldId id="310" r:id="rId36"/>
  </p:sldIdLst>
  <p:sldSz cx="12192000" cy="6858000"/>
  <p:notesSz cx="7010400" cy="9296400"/>
  <p:embeddedFontLst>
    <p:embeddedFont>
      <p:font typeface="Arial Narrow" panose="020B0606020202030204" pitchFamily="34" charset="0"/>
      <p:regular r:id="rId39"/>
      <p:bold r:id="rId40"/>
      <p:italic r:id="rId41"/>
      <p:boldItalic r:id="rId42"/>
    </p:embeddedFont>
    <p:embeddedFont>
      <p:font typeface="Bebas Neue" panose="020B0606020202050201" pitchFamily="34" charset="0"/>
      <p:regular r:id="rId43"/>
    </p:embeddedFont>
    <p:embeddedFont>
      <p:font typeface="DM Sans" pitchFamily="2" charset="0"/>
      <p:regular r:id="rId44"/>
      <p:bold r:id="rId45"/>
      <p:italic r:id="rId46"/>
      <p:boldItalic r:id="rId47"/>
    </p:embeddedFont>
    <p:embeddedFont>
      <p:font typeface="DM Sans Medium" pitchFamily="2" charset="0"/>
      <p:regular r:id="rId48"/>
      <p:bold r:id="rId49"/>
      <p:italic r:id="rId50"/>
      <p:boldItalic r:id="rId51"/>
    </p:embeddedFont>
    <p:embeddedFont>
      <p:font typeface="Roboto" panose="02000000000000000000" pitchFamily="2"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208">
          <p15:clr>
            <a:srgbClr val="A4A3A4"/>
          </p15:clr>
        </p15:guide>
        <p15:guide id="2" pos="816">
          <p15:clr>
            <a:srgbClr val="A4A3A4"/>
          </p15:clr>
        </p15:guide>
        <p15:guide id="3" orient="horz" pos="2544">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hWq7hJzaeYxE+AYSnvyWybnkMO2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636E3A-47BF-7BAE-B5B7-81B5AFFD537F}" name="Chappell, Kristen" initials="KC" userId="S::kchapp01@bcbsmamd.net::1943e5ee-bbd9-4ba8-add5-bbcfa3d4fc22" providerId="AD"/>
  <p188:author id="{856AB795-04C8-6AE6-80FD-FA04D5A18CA9}" name="Bowman, Jacquelyn" initials="BJ" userId="S::jbowma10@bcbsmamd.net::e96a8e41-9fcf-4fa1-9f08-f6d3b09d1d64" providerId="AD"/>
  <p188:author id="{A92D20A8-BA2C-D10F-0490-B5B08B0BB41C}" name="Olivar, Christopher" initials="OC" userId="S::coliva01@bcbsmamd.net::a4e429b2-e656-4bbe-b641-155cbfe9ae0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livar, Christopher" initials="OC" lastIdx="3" clrIdx="0">
    <p:extLst>
      <p:ext uri="{19B8F6BF-5375-455C-9EA6-DF929625EA0E}">
        <p15:presenceInfo xmlns:p15="http://schemas.microsoft.com/office/powerpoint/2012/main" userId="S::coliva01@bcbsmamd.net::a4e429b2-e656-4bbe-b641-155cbfe9ae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FF7C80"/>
    <a:srgbClr val="CCCFD6"/>
    <a:srgbClr val="CC99FF"/>
    <a:srgbClr val="FFDC79"/>
    <a:srgbClr val="009E00"/>
    <a:srgbClr val="0070C0"/>
    <a:srgbClr val="FF9900"/>
    <a:srgbClr val="00BDB0"/>
    <a:srgbClr val="FD5D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94" autoAdjust="0"/>
    <p:restoredTop sz="84750" autoAdjust="0"/>
  </p:normalViewPr>
  <p:slideViewPr>
    <p:cSldViewPr snapToGrid="0">
      <p:cViewPr varScale="1">
        <p:scale>
          <a:sx n="112" d="100"/>
          <a:sy n="112" d="100"/>
        </p:scale>
        <p:origin x="420" y="96"/>
      </p:cViewPr>
      <p:guideLst>
        <p:guide orient="horz" pos="2208"/>
        <p:guide pos="816"/>
        <p:guide orient="horz" pos="254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684" y="2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viewProps" Target="viewProps.xml"/><Relationship Id="rId68"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66" Type="http://schemas.microsoft.com/office/2018/10/relationships/authors" Target="authors.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64" Type="http://schemas.openxmlformats.org/officeDocument/2006/relationships/theme" Target="theme/theme1.xml"/><Relationship Id="rId69"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font" Target="fonts/font8.fntdata"/><Relationship Id="rId67"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customschemas.google.com/relationships/presentationmetadata" Target="meta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1.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91828631091228E-2"/>
          <c:y val="2.7873761806035475E-2"/>
          <c:w val="0.94658608957508472"/>
          <c:h val="0.77951964567261967"/>
        </c:manualLayout>
      </c:layout>
      <c:barChart>
        <c:barDir val="col"/>
        <c:grouping val="clustered"/>
        <c:varyColors val="0"/>
        <c:ser>
          <c:idx val="0"/>
          <c:order val="0"/>
          <c:tx>
            <c:strRef>
              <c:f>Sheet1!$B$1</c:f>
              <c:strCache>
                <c:ptCount val="1"/>
                <c:pt idx="0">
                  <c:v>Q1 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Member Service Messaging / Actions</c:v>
                </c:pt>
                <c:pt idx="1">
                  <c:v>Correct Response / Difficult Message</c:v>
                </c:pt>
                <c:pt idx="2">
                  <c:v>Positive Message / No Opportunity Found</c:v>
                </c:pt>
                <c:pt idx="3">
                  <c:v>Claims Processing Complexity</c:v>
                </c:pt>
                <c:pt idx="4">
                  <c:v>Need for External Assistance</c:v>
                </c:pt>
                <c:pt idx="5">
                  <c:v>Need for Internal Assistance</c:v>
                </c:pt>
                <c:pt idx="6">
                  <c:v>Claims Delays / Errors</c:v>
                </c:pt>
                <c:pt idx="7">
                  <c:v>IT / Technology</c:v>
                </c:pt>
                <c:pt idx="8">
                  <c:v>Other</c:v>
                </c:pt>
              </c:strCache>
            </c:strRef>
          </c:cat>
          <c:val>
            <c:numRef>
              <c:f>Sheet1!$B$2:$B$10</c:f>
            </c:numRef>
          </c:val>
          <c:extLst>
            <c:ext xmlns:c16="http://schemas.microsoft.com/office/drawing/2014/chart" uri="{C3380CC4-5D6E-409C-BE32-E72D297353CC}">
              <c16:uniqueId val="{00000000-BDCB-4F24-A219-67C4E4DEB6D8}"/>
            </c:ext>
          </c:extLst>
        </c:ser>
        <c:ser>
          <c:idx val="1"/>
          <c:order val="1"/>
          <c:tx>
            <c:strRef>
              <c:f>Sheet1!$C$1</c:f>
              <c:strCache>
                <c:ptCount val="1"/>
                <c:pt idx="0">
                  <c:v>Q2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Member Service Messaging / Actions</c:v>
                </c:pt>
                <c:pt idx="1">
                  <c:v>Correct Response / Difficult Message</c:v>
                </c:pt>
                <c:pt idx="2">
                  <c:v>Positive Message / No Opportunity Found</c:v>
                </c:pt>
                <c:pt idx="3">
                  <c:v>Claims Processing Complexity</c:v>
                </c:pt>
                <c:pt idx="4">
                  <c:v>Need for External Assistance</c:v>
                </c:pt>
                <c:pt idx="5">
                  <c:v>Need for Internal Assistance</c:v>
                </c:pt>
                <c:pt idx="6">
                  <c:v>Claims Delays / Errors</c:v>
                </c:pt>
                <c:pt idx="7">
                  <c:v>IT / Technology</c:v>
                </c:pt>
                <c:pt idx="8">
                  <c:v>Other</c:v>
                </c:pt>
              </c:strCache>
            </c:strRef>
          </c:cat>
          <c:val>
            <c:numRef>
              <c:f>Sheet1!$C$2:$C$10</c:f>
            </c:numRef>
          </c:val>
          <c:extLst>
            <c:ext xmlns:c16="http://schemas.microsoft.com/office/drawing/2014/chart" uri="{C3380CC4-5D6E-409C-BE32-E72D297353CC}">
              <c16:uniqueId val="{00000001-BDCB-4F24-A219-67C4E4DEB6D8}"/>
            </c:ext>
          </c:extLst>
        </c:ser>
        <c:ser>
          <c:idx val="2"/>
          <c:order val="2"/>
          <c:tx>
            <c:strRef>
              <c:f>Sheet1!$D$1</c:f>
              <c:strCache>
                <c:ptCount val="1"/>
                <c:pt idx="0">
                  <c:v>Q3 2021</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Member Service Messaging / Actions</c:v>
                </c:pt>
                <c:pt idx="1">
                  <c:v>Correct Response / Difficult Message</c:v>
                </c:pt>
                <c:pt idx="2">
                  <c:v>Positive Message / No Opportunity Found</c:v>
                </c:pt>
                <c:pt idx="3">
                  <c:v>Claims Processing Complexity</c:v>
                </c:pt>
                <c:pt idx="4">
                  <c:v>Need for External Assistance</c:v>
                </c:pt>
                <c:pt idx="5">
                  <c:v>Need for Internal Assistance</c:v>
                </c:pt>
                <c:pt idx="6">
                  <c:v>Claims Delays / Errors</c:v>
                </c:pt>
                <c:pt idx="7">
                  <c:v>IT / Technology</c:v>
                </c:pt>
                <c:pt idx="8">
                  <c:v>Other</c:v>
                </c:pt>
              </c:strCache>
            </c:strRef>
          </c:cat>
          <c:val>
            <c:numRef>
              <c:f>Sheet1!$D$2:$D$10</c:f>
            </c:numRef>
          </c:val>
          <c:extLst>
            <c:ext xmlns:c16="http://schemas.microsoft.com/office/drawing/2014/chart" uri="{C3380CC4-5D6E-409C-BE32-E72D297353CC}">
              <c16:uniqueId val="{00000002-BDCB-4F24-A219-67C4E4DEB6D8}"/>
            </c:ext>
          </c:extLst>
        </c:ser>
        <c:ser>
          <c:idx val="3"/>
          <c:order val="3"/>
          <c:tx>
            <c:strRef>
              <c:f>Sheet1!$E$1</c:f>
              <c:strCache>
                <c:ptCount val="1"/>
                <c:pt idx="0">
                  <c:v>Q1 2022</c:v>
                </c:pt>
              </c:strCache>
            </c:strRef>
          </c:tx>
          <c:spPr>
            <a:solidFill>
              <a:srgbClr val="FF993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Member Service Messaging / Actions</c:v>
                </c:pt>
                <c:pt idx="1">
                  <c:v>Correct Response / Difficult Message</c:v>
                </c:pt>
                <c:pt idx="2">
                  <c:v>Positive Message / No Opportunity Found</c:v>
                </c:pt>
                <c:pt idx="3">
                  <c:v>Claims Processing Complexity</c:v>
                </c:pt>
                <c:pt idx="4">
                  <c:v>Need for External Assistance</c:v>
                </c:pt>
                <c:pt idx="5">
                  <c:v>Need for Internal Assistance</c:v>
                </c:pt>
                <c:pt idx="6">
                  <c:v>Claims Delays / Errors</c:v>
                </c:pt>
                <c:pt idx="7">
                  <c:v>IT / Technology</c:v>
                </c:pt>
                <c:pt idx="8">
                  <c:v>Other</c:v>
                </c:pt>
              </c:strCache>
            </c:strRef>
          </c:cat>
          <c:val>
            <c:numRef>
              <c:f>Sheet1!$E$2:$E$10</c:f>
            </c:numRef>
          </c:val>
          <c:extLst>
            <c:ext xmlns:c16="http://schemas.microsoft.com/office/drawing/2014/chart" uri="{C3380CC4-5D6E-409C-BE32-E72D297353CC}">
              <c16:uniqueId val="{00000003-BDCB-4F24-A219-67C4E4DEB6D8}"/>
            </c:ext>
          </c:extLst>
        </c:ser>
        <c:ser>
          <c:idx val="4"/>
          <c:order val="4"/>
          <c:tx>
            <c:strRef>
              <c:f>Sheet1!$F$1</c:f>
              <c:strCache>
                <c:ptCount val="1"/>
                <c:pt idx="0">
                  <c:v>Q2 2022</c:v>
                </c:pt>
              </c:strCache>
            </c:strRef>
          </c:tx>
          <c:spPr>
            <a:solidFill>
              <a:schemeClr val="accent5">
                <a:lumMod val="7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Member Service Messaging / Actions</c:v>
                </c:pt>
                <c:pt idx="1">
                  <c:v>Correct Response / Difficult Message</c:v>
                </c:pt>
                <c:pt idx="2">
                  <c:v>Positive Message / No Opportunity Found</c:v>
                </c:pt>
                <c:pt idx="3">
                  <c:v>Claims Processing Complexity</c:v>
                </c:pt>
                <c:pt idx="4">
                  <c:v>Need for External Assistance</c:v>
                </c:pt>
                <c:pt idx="5">
                  <c:v>Need for Internal Assistance</c:v>
                </c:pt>
                <c:pt idx="6">
                  <c:v>Claims Delays / Errors</c:v>
                </c:pt>
                <c:pt idx="7">
                  <c:v>IT / Technology</c:v>
                </c:pt>
                <c:pt idx="8">
                  <c:v>Other</c:v>
                </c:pt>
              </c:strCache>
            </c:strRef>
          </c:cat>
          <c:val>
            <c:numRef>
              <c:f>Sheet1!$F$2:$F$10</c:f>
            </c:numRef>
          </c:val>
          <c:extLst>
            <c:ext xmlns:c16="http://schemas.microsoft.com/office/drawing/2014/chart" uri="{C3380CC4-5D6E-409C-BE32-E72D297353CC}">
              <c16:uniqueId val="{00000004-BDCB-4F24-A219-67C4E4DEB6D8}"/>
            </c:ext>
          </c:extLst>
        </c:ser>
        <c:ser>
          <c:idx val="5"/>
          <c:order val="5"/>
          <c:tx>
            <c:strRef>
              <c:f>Sheet1!$G$1</c:f>
              <c:strCache>
                <c:ptCount val="1"/>
                <c:pt idx="0">
                  <c:v>Q3 2022</c:v>
                </c:pt>
              </c:strCache>
            </c:strRef>
          </c:tx>
          <c:spPr>
            <a:solidFill>
              <a:srgbClr val="0070C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Member Service Messaging / Actions</c:v>
                </c:pt>
                <c:pt idx="1">
                  <c:v>Correct Response / Difficult Message</c:v>
                </c:pt>
                <c:pt idx="2">
                  <c:v>Positive Message / No Opportunity Found</c:v>
                </c:pt>
                <c:pt idx="3">
                  <c:v>Claims Processing Complexity</c:v>
                </c:pt>
                <c:pt idx="4">
                  <c:v>Need for External Assistance</c:v>
                </c:pt>
                <c:pt idx="5">
                  <c:v>Need for Internal Assistance</c:v>
                </c:pt>
                <c:pt idx="6">
                  <c:v>Claims Delays / Errors</c:v>
                </c:pt>
                <c:pt idx="7">
                  <c:v>IT / Technology</c:v>
                </c:pt>
                <c:pt idx="8">
                  <c:v>Other</c:v>
                </c:pt>
              </c:strCache>
            </c:strRef>
          </c:cat>
          <c:val>
            <c:numRef>
              <c:f>Sheet1!$G$2:$G$10</c:f>
            </c:numRef>
          </c:val>
          <c:extLst>
            <c:ext xmlns:c16="http://schemas.microsoft.com/office/drawing/2014/chart" uri="{C3380CC4-5D6E-409C-BE32-E72D297353CC}">
              <c16:uniqueId val="{00000005-BDCB-4F24-A219-67C4E4DEB6D8}"/>
            </c:ext>
          </c:extLst>
        </c:ser>
        <c:ser>
          <c:idx val="6"/>
          <c:order val="6"/>
          <c:tx>
            <c:strRef>
              <c:f>Sheet1!$H$1</c:f>
              <c:strCache>
                <c:ptCount val="1"/>
                <c:pt idx="0">
                  <c:v>Q4 2022</c:v>
                </c:pt>
              </c:strCache>
            </c:strRef>
          </c:tx>
          <c:spPr>
            <a:solidFill>
              <a:schemeClr val="bg1">
                <a:lumMod val="7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Member Service Messaging / Actions</c:v>
                </c:pt>
                <c:pt idx="1">
                  <c:v>Correct Response / Difficult Message</c:v>
                </c:pt>
                <c:pt idx="2">
                  <c:v>Positive Message / No Opportunity Found</c:v>
                </c:pt>
                <c:pt idx="3">
                  <c:v>Claims Processing Complexity</c:v>
                </c:pt>
                <c:pt idx="4">
                  <c:v>Need for External Assistance</c:v>
                </c:pt>
                <c:pt idx="5">
                  <c:v>Need for Internal Assistance</c:v>
                </c:pt>
                <c:pt idx="6">
                  <c:v>Claims Delays / Errors</c:v>
                </c:pt>
                <c:pt idx="7">
                  <c:v>IT / Technology</c:v>
                </c:pt>
                <c:pt idx="8">
                  <c:v>Other</c:v>
                </c:pt>
              </c:strCache>
            </c:strRef>
          </c:cat>
          <c:val>
            <c:numRef>
              <c:f>Sheet1!$H$2:$H$10</c:f>
            </c:numRef>
          </c:val>
          <c:extLst>
            <c:ext xmlns:c16="http://schemas.microsoft.com/office/drawing/2014/chart" uri="{C3380CC4-5D6E-409C-BE32-E72D297353CC}">
              <c16:uniqueId val="{00000006-BDCB-4F24-A219-67C4E4DEB6D8}"/>
            </c:ext>
          </c:extLst>
        </c:ser>
        <c:ser>
          <c:idx val="7"/>
          <c:order val="7"/>
          <c:tx>
            <c:strRef>
              <c:f>Sheet1!$I$1</c:f>
              <c:strCache>
                <c:ptCount val="1"/>
                <c:pt idx="0">
                  <c:v>Q1 2023</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Member Service Messaging / Actions</c:v>
                </c:pt>
                <c:pt idx="1">
                  <c:v>Correct Response / Difficult Message</c:v>
                </c:pt>
                <c:pt idx="2">
                  <c:v>Positive Message / No Opportunity Found</c:v>
                </c:pt>
                <c:pt idx="3">
                  <c:v>Claims Processing Complexity</c:v>
                </c:pt>
                <c:pt idx="4">
                  <c:v>Need for External Assistance</c:v>
                </c:pt>
                <c:pt idx="5">
                  <c:v>Need for Internal Assistance</c:v>
                </c:pt>
                <c:pt idx="6">
                  <c:v>Claims Delays / Errors</c:v>
                </c:pt>
                <c:pt idx="7">
                  <c:v>IT / Technology</c:v>
                </c:pt>
                <c:pt idx="8">
                  <c:v>Other</c:v>
                </c:pt>
              </c:strCache>
            </c:strRef>
          </c:cat>
          <c:val>
            <c:numRef>
              <c:f>Sheet1!$I$2:$I$10</c:f>
            </c:numRef>
          </c:val>
          <c:extLst>
            <c:ext xmlns:c16="http://schemas.microsoft.com/office/drawing/2014/chart" uri="{C3380CC4-5D6E-409C-BE32-E72D297353CC}">
              <c16:uniqueId val="{00000007-BDCB-4F24-A219-67C4E4DEB6D8}"/>
            </c:ext>
          </c:extLst>
        </c:ser>
        <c:ser>
          <c:idx val="8"/>
          <c:order val="8"/>
          <c:tx>
            <c:strRef>
              <c:f>Sheet1!$J$1</c:f>
              <c:strCache>
                <c:ptCount val="1"/>
                <c:pt idx="0">
                  <c:v>Q2 2023</c:v>
                </c:pt>
              </c:strCache>
            </c:strRef>
          </c:tx>
          <c:spPr>
            <a:solidFill>
              <a:srgbClr val="FFC00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Member Service Messaging / Actions</c:v>
                </c:pt>
                <c:pt idx="1">
                  <c:v>Correct Response / Difficult Message</c:v>
                </c:pt>
                <c:pt idx="2">
                  <c:v>Positive Message / No Opportunity Found</c:v>
                </c:pt>
                <c:pt idx="3">
                  <c:v>Claims Processing Complexity</c:v>
                </c:pt>
                <c:pt idx="4">
                  <c:v>Need for External Assistance</c:v>
                </c:pt>
                <c:pt idx="5">
                  <c:v>Need for Internal Assistance</c:v>
                </c:pt>
                <c:pt idx="6">
                  <c:v>Claims Delays / Errors</c:v>
                </c:pt>
                <c:pt idx="7">
                  <c:v>IT / Technology</c:v>
                </c:pt>
                <c:pt idx="8">
                  <c:v>Other</c:v>
                </c:pt>
              </c:strCache>
            </c:strRef>
          </c:cat>
          <c:val>
            <c:numRef>
              <c:f>Sheet1!$J$2:$J$10</c:f>
              <c:numCache>
                <c:formatCode>0%</c:formatCode>
                <c:ptCount val="9"/>
                <c:pt idx="0">
                  <c:v>0.32</c:v>
                </c:pt>
                <c:pt idx="1">
                  <c:v>0.05</c:v>
                </c:pt>
                <c:pt idx="2">
                  <c:v>0.04</c:v>
                </c:pt>
                <c:pt idx="3">
                  <c:v>0.01</c:v>
                </c:pt>
                <c:pt idx="4">
                  <c:v>0.23</c:v>
                </c:pt>
                <c:pt idx="5">
                  <c:v>0.1</c:v>
                </c:pt>
                <c:pt idx="6">
                  <c:v>0.02</c:v>
                </c:pt>
                <c:pt idx="7">
                  <c:v>7.0000000000000007E-2</c:v>
                </c:pt>
                <c:pt idx="8">
                  <c:v>0.16</c:v>
                </c:pt>
              </c:numCache>
            </c:numRef>
          </c:val>
          <c:extLst>
            <c:ext xmlns:c16="http://schemas.microsoft.com/office/drawing/2014/chart" uri="{C3380CC4-5D6E-409C-BE32-E72D297353CC}">
              <c16:uniqueId val="{00000000-EE9A-4A4C-833D-0ED07D693D24}"/>
            </c:ext>
          </c:extLst>
        </c:ser>
        <c:ser>
          <c:idx val="9"/>
          <c:order val="9"/>
          <c:tx>
            <c:strRef>
              <c:f>Sheet1!$K$1</c:f>
              <c:strCache>
                <c:ptCount val="1"/>
                <c:pt idx="0">
                  <c:v>Q3 2023</c:v>
                </c:pt>
              </c:strCache>
            </c:strRef>
          </c:tx>
          <c:spPr>
            <a:solidFill>
              <a:schemeClr val="accent4">
                <a:lumMod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Member Service Messaging / Actions</c:v>
                </c:pt>
                <c:pt idx="1">
                  <c:v>Correct Response / Difficult Message</c:v>
                </c:pt>
                <c:pt idx="2">
                  <c:v>Positive Message / No Opportunity Found</c:v>
                </c:pt>
                <c:pt idx="3">
                  <c:v>Claims Processing Complexity</c:v>
                </c:pt>
                <c:pt idx="4">
                  <c:v>Need for External Assistance</c:v>
                </c:pt>
                <c:pt idx="5">
                  <c:v>Need for Internal Assistance</c:v>
                </c:pt>
                <c:pt idx="6">
                  <c:v>Claims Delays / Errors</c:v>
                </c:pt>
                <c:pt idx="7">
                  <c:v>IT / Technology</c:v>
                </c:pt>
                <c:pt idx="8">
                  <c:v>Other</c:v>
                </c:pt>
              </c:strCache>
            </c:strRef>
          </c:cat>
          <c:val>
            <c:numRef>
              <c:f>Sheet1!$K$2:$K$10</c:f>
              <c:numCache>
                <c:formatCode>0%</c:formatCode>
                <c:ptCount val="9"/>
                <c:pt idx="0">
                  <c:v>0.22</c:v>
                </c:pt>
                <c:pt idx="1">
                  <c:v>0.08</c:v>
                </c:pt>
                <c:pt idx="2">
                  <c:v>0.05</c:v>
                </c:pt>
                <c:pt idx="3">
                  <c:v>0.01</c:v>
                </c:pt>
                <c:pt idx="4">
                  <c:v>0.21</c:v>
                </c:pt>
                <c:pt idx="5">
                  <c:v>0.08</c:v>
                </c:pt>
                <c:pt idx="6">
                  <c:v>0.01</c:v>
                </c:pt>
                <c:pt idx="7">
                  <c:v>7.0000000000000007E-2</c:v>
                </c:pt>
                <c:pt idx="8">
                  <c:v>0.28000000000000003</c:v>
                </c:pt>
              </c:numCache>
            </c:numRef>
          </c:val>
          <c:extLst>
            <c:ext xmlns:c16="http://schemas.microsoft.com/office/drawing/2014/chart" uri="{C3380CC4-5D6E-409C-BE32-E72D297353CC}">
              <c16:uniqueId val="{00000000-9DDF-4DEF-916E-AC8EF167D1AF}"/>
            </c:ext>
          </c:extLst>
        </c:ser>
        <c:ser>
          <c:idx val="10"/>
          <c:order val="10"/>
          <c:tx>
            <c:strRef>
              <c:f>Sheet1!$L$1</c:f>
              <c:strCache>
                <c:ptCount val="1"/>
                <c:pt idx="0">
                  <c:v>Q4 2023</c:v>
                </c:pt>
              </c:strCache>
            </c:strRef>
          </c:tx>
          <c:spPr>
            <a:solidFill>
              <a:srgbClr val="007400"/>
            </a:solidFill>
            <a:ln>
              <a:noFill/>
            </a:ln>
            <a:effectLst/>
          </c:spPr>
          <c:invertIfNegative val="0"/>
          <c:dLbls>
            <c:spPr>
              <a:noFill/>
              <a:ln>
                <a:noFill/>
              </a:ln>
              <a:effectLst/>
            </c:spPr>
            <c:txPr>
              <a:bodyPr rot="-5400000" spcFirstLastPara="1" vertOverflow="ellipsis" wrap="square" lIns="38100" tIns="19050" rIns="38100" bIns="19050" anchor="ctr" anchorCtr="0">
                <a:spAutoFit/>
              </a:bodyPr>
              <a:lstStyle/>
              <a:p>
                <a:pPr algn="ctr">
                  <a:defRPr lang="en-US" sz="1100"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Member Service Messaging / Actions</c:v>
                </c:pt>
                <c:pt idx="1">
                  <c:v>Correct Response / Difficult Message</c:v>
                </c:pt>
                <c:pt idx="2">
                  <c:v>Positive Message / No Opportunity Found</c:v>
                </c:pt>
                <c:pt idx="3">
                  <c:v>Claims Processing Complexity</c:v>
                </c:pt>
                <c:pt idx="4">
                  <c:v>Need for External Assistance</c:v>
                </c:pt>
                <c:pt idx="5">
                  <c:v>Need for Internal Assistance</c:v>
                </c:pt>
                <c:pt idx="6">
                  <c:v>Claims Delays / Errors</c:v>
                </c:pt>
                <c:pt idx="7">
                  <c:v>IT / Technology</c:v>
                </c:pt>
                <c:pt idx="8">
                  <c:v>Other</c:v>
                </c:pt>
              </c:strCache>
            </c:strRef>
          </c:cat>
          <c:val>
            <c:numRef>
              <c:f>Sheet1!$L$2:$L$10</c:f>
              <c:numCache>
                <c:formatCode>0%</c:formatCode>
                <c:ptCount val="9"/>
                <c:pt idx="0">
                  <c:v>0.2</c:v>
                </c:pt>
                <c:pt idx="1">
                  <c:v>0.09</c:v>
                </c:pt>
                <c:pt idx="2">
                  <c:v>0.06</c:v>
                </c:pt>
                <c:pt idx="3">
                  <c:v>0.02</c:v>
                </c:pt>
                <c:pt idx="4">
                  <c:v>0.25</c:v>
                </c:pt>
                <c:pt idx="5">
                  <c:v>0.13</c:v>
                </c:pt>
                <c:pt idx="6">
                  <c:v>0.01</c:v>
                </c:pt>
                <c:pt idx="7">
                  <c:v>7.0000000000000007E-2</c:v>
                </c:pt>
                <c:pt idx="8">
                  <c:v>0.17</c:v>
                </c:pt>
              </c:numCache>
            </c:numRef>
          </c:val>
          <c:extLst>
            <c:ext xmlns:c16="http://schemas.microsoft.com/office/drawing/2014/chart" uri="{C3380CC4-5D6E-409C-BE32-E72D297353CC}">
              <c16:uniqueId val="{00000000-6424-4017-A6F3-C14B4E2B25D6}"/>
            </c:ext>
          </c:extLst>
        </c:ser>
        <c:ser>
          <c:idx val="11"/>
          <c:order val="11"/>
          <c:tx>
            <c:strRef>
              <c:f>Sheet1!$M$1</c:f>
              <c:strCache>
                <c:ptCount val="1"/>
                <c:pt idx="0">
                  <c:v>Q1 2024</c:v>
                </c:pt>
              </c:strCache>
            </c:strRef>
          </c:tx>
          <c:spPr>
            <a:solidFill>
              <a:schemeClr val="accent6">
                <a:lumMod val="60000"/>
              </a:schemeClr>
            </a:solidFill>
            <a:ln>
              <a:noFill/>
            </a:ln>
            <a:effectLst/>
          </c:spPr>
          <c:invertIfNegative val="0"/>
          <c:dLbls>
            <c:spPr>
              <a:noFill/>
              <a:ln>
                <a:noFill/>
              </a:ln>
              <a:effectLst/>
            </c:spPr>
            <c:txPr>
              <a:bodyPr rot="-5400000" spcFirstLastPara="1" vertOverflow="ellipsis" wrap="square" lIns="38100" tIns="19050" rIns="38100" bIns="19050" anchor="ctr" anchorCtr="0">
                <a:spAutoFit/>
              </a:bodyPr>
              <a:lstStyle/>
              <a:p>
                <a:pPr algn="ctr">
                  <a:defRPr lang="en-US" sz="1100"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Member Service Messaging / Actions</c:v>
                </c:pt>
                <c:pt idx="1">
                  <c:v>Correct Response / Difficult Message</c:v>
                </c:pt>
                <c:pt idx="2">
                  <c:v>Positive Message / No Opportunity Found</c:v>
                </c:pt>
                <c:pt idx="3">
                  <c:v>Claims Processing Complexity</c:v>
                </c:pt>
                <c:pt idx="4">
                  <c:v>Need for External Assistance</c:v>
                </c:pt>
                <c:pt idx="5">
                  <c:v>Need for Internal Assistance</c:v>
                </c:pt>
                <c:pt idx="6">
                  <c:v>Claims Delays / Errors</c:v>
                </c:pt>
                <c:pt idx="7">
                  <c:v>IT / Technology</c:v>
                </c:pt>
                <c:pt idx="8">
                  <c:v>Other</c:v>
                </c:pt>
              </c:strCache>
            </c:strRef>
          </c:cat>
          <c:val>
            <c:numRef>
              <c:f>Sheet1!$M$2:$M$10</c:f>
              <c:numCache>
                <c:formatCode>0%</c:formatCode>
                <c:ptCount val="9"/>
                <c:pt idx="0">
                  <c:v>0.24</c:v>
                </c:pt>
                <c:pt idx="1">
                  <c:v>7.0000000000000007E-2</c:v>
                </c:pt>
                <c:pt idx="2">
                  <c:v>0.1</c:v>
                </c:pt>
                <c:pt idx="3">
                  <c:v>0.03</c:v>
                </c:pt>
                <c:pt idx="4">
                  <c:v>0.28999999999999998</c:v>
                </c:pt>
                <c:pt idx="5">
                  <c:v>0.1</c:v>
                </c:pt>
                <c:pt idx="6">
                  <c:v>0.02</c:v>
                </c:pt>
                <c:pt idx="7">
                  <c:v>0.06</c:v>
                </c:pt>
                <c:pt idx="8">
                  <c:v>0.1</c:v>
                </c:pt>
              </c:numCache>
            </c:numRef>
          </c:val>
          <c:extLst>
            <c:ext xmlns:c16="http://schemas.microsoft.com/office/drawing/2014/chart" uri="{C3380CC4-5D6E-409C-BE32-E72D297353CC}">
              <c16:uniqueId val="{00000000-F3A5-4160-81EF-1A49CDB4CEED}"/>
            </c:ext>
          </c:extLst>
        </c:ser>
        <c:ser>
          <c:idx val="12"/>
          <c:order val="12"/>
          <c:tx>
            <c:strRef>
              <c:f>Sheet1!$N$1</c:f>
              <c:strCache>
                <c:ptCount val="1"/>
                <c:pt idx="0">
                  <c:v>Q2 2024</c:v>
                </c:pt>
              </c:strCache>
            </c:strRef>
          </c:tx>
          <c:spPr>
            <a:solidFill>
              <a:schemeClr val="accent1">
                <a:lumMod val="80000"/>
                <a:lumOff val="20000"/>
              </a:schemeClr>
            </a:solidFill>
            <a:ln>
              <a:noFill/>
            </a:ln>
            <a:effectLst/>
          </c:spPr>
          <c:invertIfNegative val="0"/>
          <c:dLbls>
            <c:spPr>
              <a:noFill/>
              <a:ln>
                <a:noFill/>
              </a:ln>
              <a:effectLst/>
            </c:spPr>
            <c:txPr>
              <a:bodyPr rot="-5400000" spcFirstLastPara="1" vertOverflow="ellipsis" wrap="square" lIns="38100" tIns="19050" rIns="38100" bIns="19050" anchor="ctr" anchorCtr="0">
                <a:spAutoFit/>
              </a:bodyPr>
              <a:lstStyle/>
              <a:p>
                <a:pPr algn="ctr">
                  <a:defRPr lang="en-US" sz="1100"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Member Service Messaging / Actions</c:v>
                </c:pt>
                <c:pt idx="1">
                  <c:v>Correct Response / Difficult Message</c:v>
                </c:pt>
                <c:pt idx="2">
                  <c:v>Positive Message / No Opportunity Found</c:v>
                </c:pt>
                <c:pt idx="3">
                  <c:v>Claims Processing Complexity</c:v>
                </c:pt>
                <c:pt idx="4">
                  <c:v>Need for External Assistance</c:v>
                </c:pt>
                <c:pt idx="5">
                  <c:v>Need for Internal Assistance</c:v>
                </c:pt>
                <c:pt idx="6">
                  <c:v>Claims Delays / Errors</c:v>
                </c:pt>
                <c:pt idx="7">
                  <c:v>IT / Technology</c:v>
                </c:pt>
                <c:pt idx="8">
                  <c:v>Other</c:v>
                </c:pt>
              </c:strCache>
            </c:strRef>
          </c:cat>
          <c:val>
            <c:numRef>
              <c:f>Sheet1!$N$2:$N$10</c:f>
              <c:numCache>
                <c:formatCode>0%</c:formatCode>
                <c:ptCount val="9"/>
                <c:pt idx="0">
                  <c:v>0.27</c:v>
                </c:pt>
                <c:pt idx="1">
                  <c:v>0.11</c:v>
                </c:pt>
                <c:pt idx="2">
                  <c:v>0.08</c:v>
                </c:pt>
                <c:pt idx="3">
                  <c:v>0.04</c:v>
                </c:pt>
                <c:pt idx="4">
                  <c:v>0.27</c:v>
                </c:pt>
                <c:pt idx="5">
                  <c:v>0.12</c:v>
                </c:pt>
                <c:pt idx="6">
                  <c:v>0.04</c:v>
                </c:pt>
                <c:pt idx="7">
                  <c:v>0.05</c:v>
                </c:pt>
                <c:pt idx="8">
                  <c:v>0.05</c:v>
                </c:pt>
              </c:numCache>
            </c:numRef>
          </c:val>
          <c:extLst>
            <c:ext xmlns:c16="http://schemas.microsoft.com/office/drawing/2014/chart" uri="{C3380CC4-5D6E-409C-BE32-E72D297353CC}">
              <c16:uniqueId val="{00000000-6FE1-431B-97D5-F2AE018BA65F}"/>
            </c:ext>
          </c:extLst>
        </c:ser>
        <c:dLbls>
          <c:dLblPos val="outEnd"/>
          <c:showLegendKey val="0"/>
          <c:showVal val="1"/>
          <c:showCatName val="0"/>
          <c:showSerName val="0"/>
          <c:showPercent val="0"/>
          <c:showBubbleSize val="0"/>
        </c:dLbls>
        <c:gapWidth val="250"/>
        <c:overlap val="-30"/>
        <c:axId val="861317208"/>
        <c:axId val="861308024"/>
      </c:barChart>
      <c:catAx>
        <c:axId val="861317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solidFill>
                <a:latin typeface="Arial Narrow" panose="020B0606020202030204" pitchFamily="34" charset="0"/>
                <a:ea typeface="+mn-ea"/>
                <a:cs typeface="+mn-cs"/>
              </a:defRPr>
            </a:pPr>
            <a:endParaRPr lang="en-US"/>
          </a:p>
        </c:txPr>
        <c:crossAx val="861308024"/>
        <c:crosses val="autoZero"/>
        <c:auto val="1"/>
        <c:lblAlgn val="ctr"/>
        <c:lblOffset val="100"/>
        <c:noMultiLvlLbl val="0"/>
      </c:catAx>
      <c:valAx>
        <c:axId val="86130802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solidFill>
                <a:latin typeface="Arial Narrow" panose="020B0606020202030204" pitchFamily="34" charset="0"/>
                <a:ea typeface="+mn-ea"/>
                <a:cs typeface="+mn-cs"/>
              </a:defRPr>
            </a:pPr>
            <a:endParaRPr lang="en-US"/>
          </a:p>
        </c:txPr>
        <c:crossAx val="861317208"/>
        <c:crosses val="autoZero"/>
        <c:crossBetween val="between"/>
      </c:valAx>
      <c:spPr>
        <a:noFill/>
        <a:ln>
          <a:noFill/>
        </a:ln>
        <a:effectLst/>
      </c:spPr>
    </c:plotArea>
    <c:legend>
      <c:legendPos val="b"/>
      <c:layout>
        <c:manualLayout>
          <c:xMode val="edge"/>
          <c:yMode val="edge"/>
          <c:x val="0.35773159180167197"/>
          <c:y val="0.92362535271051338"/>
          <c:w val="0.32675479911636535"/>
          <c:h val="4.860000602999746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solidFill>
            <a:schemeClr val="tx1"/>
          </a:solidFill>
          <a:latin typeface="Arial Narrow" panose="020B0606020202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Q4 2022</c:v>
                </c:pt>
              </c:strCache>
            </c:strRef>
          </c:tx>
          <c:spPr>
            <a:solidFill>
              <a:schemeClr val="accent5">
                <a:lumMod val="9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Member Service Messaging / Actions</c:v>
                </c:pt>
                <c:pt idx="1">
                  <c:v>Incomplete Research / Actions</c:v>
                </c:pt>
                <c:pt idx="2">
                  <c:v>Missed Opportunity / Actions</c:v>
                </c:pt>
                <c:pt idx="3">
                  <c:v>Correct Response / Difficult Message</c:v>
                </c:pt>
                <c:pt idx="4">
                  <c:v>Positive Message / No Opportunity Found</c:v>
                </c:pt>
                <c:pt idx="5">
                  <c:v>Claims Processing Complexity</c:v>
                </c:pt>
                <c:pt idx="6">
                  <c:v>Need for External Assistance</c:v>
                </c:pt>
                <c:pt idx="7">
                  <c:v>Need for Internal Assistance</c:v>
                </c:pt>
                <c:pt idx="8">
                  <c:v>Claims Delays / Errors</c:v>
                </c:pt>
                <c:pt idx="9">
                  <c:v>IT / Technology</c:v>
                </c:pt>
                <c:pt idx="10">
                  <c:v>Other</c:v>
                </c:pt>
              </c:strCache>
            </c:strRef>
          </c:cat>
          <c:val>
            <c:numRef>
              <c:f>Sheet1!$B$2:$B$12</c:f>
            </c:numRef>
          </c:val>
          <c:extLst>
            <c:ext xmlns:c16="http://schemas.microsoft.com/office/drawing/2014/chart" uri="{C3380CC4-5D6E-409C-BE32-E72D297353CC}">
              <c16:uniqueId val="{00000000-9588-4A87-B0AE-C172B5FE00D0}"/>
            </c:ext>
          </c:extLst>
        </c:ser>
        <c:ser>
          <c:idx val="1"/>
          <c:order val="1"/>
          <c:tx>
            <c:strRef>
              <c:f>Sheet1!$C$1</c:f>
              <c:strCache>
                <c:ptCount val="1"/>
                <c:pt idx="0">
                  <c:v>Q1 2023</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Member Service Messaging / Actions</c:v>
                </c:pt>
                <c:pt idx="1">
                  <c:v>Incomplete Research / Actions</c:v>
                </c:pt>
                <c:pt idx="2">
                  <c:v>Missed Opportunity / Actions</c:v>
                </c:pt>
                <c:pt idx="3">
                  <c:v>Correct Response / Difficult Message</c:v>
                </c:pt>
                <c:pt idx="4">
                  <c:v>Positive Message / No Opportunity Found</c:v>
                </c:pt>
                <c:pt idx="5">
                  <c:v>Claims Processing Complexity</c:v>
                </c:pt>
                <c:pt idx="6">
                  <c:v>Need for External Assistance</c:v>
                </c:pt>
                <c:pt idx="7">
                  <c:v>Need for Internal Assistance</c:v>
                </c:pt>
                <c:pt idx="8">
                  <c:v>Claims Delays / Errors</c:v>
                </c:pt>
                <c:pt idx="9">
                  <c:v>IT / Technology</c:v>
                </c:pt>
                <c:pt idx="10">
                  <c:v>Other</c:v>
                </c:pt>
              </c:strCache>
            </c:strRef>
          </c:cat>
          <c:val>
            <c:numRef>
              <c:f>Sheet1!$C$2:$C$12</c:f>
            </c:numRef>
          </c:val>
          <c:extLst>
            <c:ext xmlns:c16="http://schemas.microsoft.com/office/drawing/2014/chart" uri="{C3380CC4-5D6E-409C-BE32-E72D297353CC}">
              <c16:uniqueId val="{00000001-9588-4A87-B0AE-C172B5FE00D0}"/>
            </c:ext>
          </c:extLst>
        </c:ser>
        <c:ser>
          <c:idx val="2"/>
          <c:order val="2"/>
          <c:tx>
            <c:strRef>
              <c:f>Sheet1!$D$1</c:f>
              <c:strCache>
                <c:ptCount val="1"/>
                <c:pt idx="0">
                  <c:v>Q2 2023</c:v>
                </c:pt>
              </c:strCache>
            </c:strRef>
          </c:tx>
          <c:spPr>
            <a:solidFill>
              <a:srgbClr val="FFC00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Member Service Messaging / Actions</c:v>
                </c:pt>
                <c:pt idx="1">
                  <c:v>Incomplete Research / Actions</c:v>
                </c:pt>
                <c:pt idx="2">
                  <c:v>Missed Opportunity / Actions</c:v>
                </c:pt>
                <c:pt idx="3">
                  <c:v>Correct Response / Difficult Message</c:v>
                </c:pt>
                <c:pt idx="4">
                  <c:v>Positive Message / No Opportunity Found</c:v>
                </c:pt>
                <c:pt idx="5">
                  <c:v>Claims Processing Complexity</c:v>
                </c:pt>
                <c:pt idx="6">
                  <c:v>Need for External Assistance</c:v>
                </c:pt>
                <c:pt idx="7">
                  <c:v>Need for Internal Assistance</c:v>
                </c:pt>
                <c:pt idx="8">
                  <c:v>Claims Delays / Errors</c:v>
                </c:pt>
                <c:pt idx="9">
                  <c:v>IT / Technology</c:v>
                </c:pt>
                <c:pt idx="10">
                  <c:v>Other</c:v>
                </c:pt>
              </c:strCache>
            </c:strRef>
          </c:cat>
          <c:val>
            <c:numRef>
              <c:f>Sheet1!$D$2:$D$12</c:f>
            </c:numRef>
          </c:val>
          <c:extLst>
            <c:ext xmlns:c16="http://schemas.microsoft.com/office/drawing/2014/chart" uri="{C3380CC4-5D6E-409C-BE32-E72D297353CC}">
              <c16:uniqueId val="{00000002-9588-4A87-B0AE-C172B5FE00D0}"/>
            </c:ext>
          </c:extLst>
        </c:ser>
        <c:ser>
          <c:idx val="3"/>
          <c:order val="3"/>
          <c:tx>
            <c:strRef>
              <c:f>Sheet1!$E$1</c:f>
              <c:strCache>
                <c:ptCount val="1"/>
                <c:pt idx="0">
                  <c:v>Q3 2023</c:v>
                </c:pt>
              </c:strCache>
            </c:strRef>
          </c:tx>
          <c:spPr>
            <a:solidFill>
              <a:srgbClr val="FFC00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Member Service Messaging / Actions</c:v>
                </c:pt>
                <c:pt idx="1">
                  <c:v>Incomplete Research / Actions</c:v>
                </c:pt>
                <c:pt idx="2">
                  <c:v>Missed Opportunity / Actions</c:v>
                </c:pt>
                <c:pt idx="3">
                  <c:v>Correct Response / Difficult Message</c:v>
                </c:pt>
                <c:pt idx="4">
                  <c:v>Positive Message / No Opportunity Found</c:v>
                </c:pt>
                <c:pt idx="5">
                  <c:v>Claims Processing Complexity</c:v>
                </c:pt>
                <c:pt idx="6">
                  <c:v>Need for External Assistance</c:v>
                </c:pt>
                <c:pt idx="7">
                  <c:v>Need for Internal Assistance</c:v>
                </c:pt>
                <c:pt idx="8">
                  <c:v>Claims Delays / Errors</c:v>
                </c:pt>
                <c:pt idx="9">
                  <c:v>IT / Technology</c:v>
                </c:pt>
                <c:pt idx="10">
                  <c:v>Other</c:v>
                </c:pt>
              </c:strCache>
            </c:strRef>
          </c:cat>
          <c:val>
            <c:numRef>
              <c:f>Sheet1!$E$2:$E$12</c:f>
              <c:numCache>
                <c:formatCode>0%</c:formatCode>
                <c:ptCount val="11"/>
                <c:pt idx="0">
                  <c:v>0.14000000000000001</c:v>
                </c:pt>
                <c:pt idx="1">
                  <c:v>0.08</c:v>
                </c:pt>
                <c:pt idx="2">
                  <c:v>0.12</c:v>
                </c:pt>
                <c:pt idx="3">
                  <c:v>0.13</c:v>
                </c:pt>
                <c:pt idx="4">
                  <c:v>0.22</c:v>
                </c:pt>
                <c:pt idx="5">
                  <c:v>0.05</c:v>
                </c:pt>
                <c:pt idx="6">
                  <c:v>0.11</c:v>
                </c:pt>
                <c:pt idx="7">
                  <c:v>0.02</c:v>
                </c:pt>
                <c:pt idx="8">
                  <c:v>0.01</c:v>
                </c:pt>
                <c:pt idx="9">
                  <c:v>0.04</c:v>
                </c:pt>
                <c:pt idx="10">
                  <c:v>0.06</c:v>
                </c:pt>
              </c:numCache>
            </c:numRef>
          </c:val>
          <c:extLst>
            <c:ext xmlns:c16="http://schemas.microsoft.com/office/drawing/2014/chart" uri="{C3380CC4-5D6E-409C-BE32-E72D297353CC}">
              <c16:uniqueId val="{00000003-9588-4A87-B0AE-C172B5FE00D0}"/>
            </c:ext>
          </c:extLst>
        </c:ser>
        <c:ser>
          <c:idx val="4"/>
          <c:order val="4"/>
          <c:tx>
            <c:strRef>
              <c:f>Sheet1!$F$1</c:f>
              <c:strCache>
                <c:ptCount val="1"/>
                <c:pt idx="0">
                  <c:v>Q4 2023</c:v>
                </c:pt>
              </c:strCache>
            </c:strRef>
          </c:tx>
          <c:spPr>
            <a:solidFill>
              <a:srgbClr val="C0000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Member Service Messaging / Actions</c:v>
                </c:pt>
                <c:pt idx="1">
                  <c:v>Incomplete Research / Actions</c:v>
                </c:pt>
                <c:pt idx="2">
                  <c:v>Missed Opportunity / Actions</c:v>
                </c:pt>
                <c:pt idx="3">
                  <c:v>Correct Response / Difficult Message</c:v>
                </c:pt>
                <c:pt idx="4">
                  <c:v>Positive Message / No Opportunity Found</c:v>
                </c:pt>
                <c:pt idx="5">
                  <c:v>Claims Processing Complexity</c:v>
                </c:pt>
                <c:pt idx="6">
                  <c:v>Need for External Assistance</c:v>
                </c:pt>
                <c:pt idx="7">
                  <c:v>Need for Internal Assistance</c:v>
                </c:pt>
                <c:pt idx="8">
                  <c:v>Claims Delays / Errors</c:v>
                </c:pt>
                <c:pt idx="9">
                  <c:v>IT / Technology</c:v>
                </c:pt>
                <c:pt idx="10">
                  <c:v>Other</c:v>
                </c:pt>
              </c:strCache>
            </c:strRef>
          </c:cat>
          <c:val>
            <c:numRef>
              <c:f>Sheet1!$F$2:$F$12</c:f>
              <c:numCache>
                <c:formatCode>0%</c:formatCode>
                <c:ptCount val="11"/>
                <c:pt idx="0">
                  <c:v>0.09</c:v>
                </c:pt>
                <c:pt idx="1">
                  <c:v>0.23</c:v>
                </c:pt>
                <c:pt idx="2">
                  <c:v>0.09</c:v>
                </c:pt>
                <c:pt idx="3">
                  <c:v>0.04</c:v>
                </c:pt>
                <c:pt idx="4">
                  <c:v>0.36</c:v>
                </c:pt>
                <c:pt idx="5">
                  <c:v>0</c:v>
                </c:pt>
                <c:pt idx="6">
                  <c:v>0.06</c:v>
                </c:pt>
                <c:pt idx="7">
                  <c:v>0.05</c:v>
                </c:pt>
                <c:pt idx="8">
                  <c:v>0.01</c:v>
                </c:pt>
                <c:pt idx="9">
                  <c:v>0.06</c:v>
                </c:pt>
                <c:pt idx="10">
                  <c:v>0.09</c:v>
                </c:pt>
              </c:numCache>
            </c:numRef>
          </c:val>
          <c:extLst>
            <c:ext xmlns:c16="http://schemas.microsoft.com/office/drawing/2014/chart" uri="{C3380CC4-5D6E-409C-BE32-E72D297353CC}">
              <c16:uniqueId val="{00000004-9588-4A87-B0AE-C172B5FE00D0}"/>
            </c:ext>
          </c:extLst>
        </c:ser>
        <c:ser>
          <c:idx val="5"/>
          <c:order val="5"/>
          <c:tx>
            <c:strRef>
              <c:f>Sheet1!$G$1</c:f>
              <c:strCache>
                <c:ptCount val="1"/>
                <c:pt idx="0">
                  <c:v>Q1 2024</c:v>
                </c:pt>
              </c:strCache>
            </c:strRef>
          </c:tx>
          <c:spPr>
            <a:solidFill>
              <a:srgbClr val="009E0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Member Service Messaging / Actions</c:v>
                </c:pt>
                <c:pt idx="1">
                  <c:v>Incomplete Research / Actions</c:v>
                </c:pt>
                <c:pt idx="2">
                  <c:v>Missed Opportunity / Actions</c:v>
                </c:pt>
                <c:pt idx="3">
                  <c:v>Correct Response / Difficult Message</c:v>
                </c:pt>
                <c:pt idx="4">
                  <c:v>Positive Message / No Opportunity Found</c:v>
                </c:pt>
                <c:pt idx="5">
                  <c:v>Claims Processing Complexity</c:v>
                </c:pt>
                <c:pt idx="6">
                  <c:v>Need for External Assistance</c:v>
                </c:pt>
                <c:pt idx="7">
                  <c:v>Need for Internal Assistance</c:v>
                </c:pt>
                <c:pt idx="8">
                  <c:v>Claims Delays / Errors</c:v>
                </c:pt>
                <c:pt idx="9">
                  <c:v>IT / Technology</c:v>
                </c:pt>
                <c:pt idx="10">
                  <c:v>Other</c:v>
                </c:pt>
              </c:strCache>
            </c:strRef>
          </c:cat>
          <c:val>
            <c:numRef>
              <c:f>Sheet1!$G$2:$G$12</c:f>
              <c:numCache>
                <c:formatCode>0%</c:formatCode>
                <c:ptCount val="11"/>
                <c:pt idx="0">
                  <c:v>0.12</c:v>
                </c:pt>
                <c:pt idx="1">
                  <c:v>0.38</c:v>
                </c:pt>
                <c:pt idx="2">
                  <c:v>7.0000000000000007E-2</c:v>
                </c:pt>
                <c:pt idx="3">
                  <c:v>0.14000000000000001</c:v>
                </c:pt>
                <c:pt idx="4">
                  <c:v>0.22</c:v>
                </c:pt>
                <c:pt idx="5">
                  <c:v>0</c:v>
                </c:pt>
                <c:pt idx="6">
                  <c:v>0.03</c:v>
                </c:pt>
                <c:pt idx="7">
                  <c:v>0.01</c:v>
                </c:pt>
                <c:pt idx="8">
                  <c:v>0</c:v>
                </c:pt>
                <c:pt idx="9">
                  <c:v>0.01</c:v>
                </c:pt>
                <c:pt idx="10">
                  <c:v>0.02</c:v>
                </c:pt>
              </c:numCache>
            </c:numRef>
          </c:val>
          <c:extLst>
            <c:ext xmlns:c16="http://schemas.microsoft.com/office/drawing/2014/chart" uri="{C3380CC4-5D6E-409C-BE32-E72D297353CC}">
              <c16:uniqueId val="{00000000-79D7-4216-9737-933757CE4884}"/>
            </c:ext>
          </c:extLst>
        </c:ser>
        <c:ser>
          <c:idx val="6"/>
          <c:order val="6"/>
          <c:tx>
            <c:strRef>
              <c:f>Sheet1!$H$1</c:f>
              <c:strCache>
                <c:ptCount val="1"/>
                <c:pt idx="0">
                  <c:v>Q2 2024</c:v>
                </c:pt>
              </c:strCache>
            </c:strRef>
          </c:tx>
          <c:spPr>
            <a:solidFill>
              <a:schemeClr val="bg1">
                <a:lumMod val="50000"/>
              </a:schemeClr>
            </a:solidFill>
            <a:ln>
              <a:noFill/>
            </a:ln>
            <a:effectLst/>
          </c:spPr>
          <c:invertIfNegative val="0"/>
          <c:dLbls>
            <c:spPr>
              <a:noFill/>
              <a:ln>
                <a:noFill/>
              </a:ln>
              <a:effectLst/>
            </c:spPr>
            <c:txPr>
              <a:bodyPr rot="-5400000" spcFirstLastPara="1" vertOverflow="ellipsis" wrap="square" lIns="38100" tIns="19050" rIns="38100" bIns="19050" anchor="ctr" anchorCtr="0">
                <a:spAutoFit/>
              </a:bodyPr>
              <a:lstStyle/>
              <a:p>
                <a:pPr algn="ctr">
                  <a:defRPr lang="en-US" sz="1197"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Member Service Messaging / Actions</c:v>
                </c:pt>
                <c:pt idx="1">
                  <c:v>Incomplete Research / Actions</c:v>
                </c:pt>
                <c:pt idx="2">
                  <c:v>Missed Opportunity / Actions</c:v>
                </c:pt>
                <c:pt idx="3">
                  <c:v>Correct Response / Difficult Message</c:v>
                </c:pt>
                <c:pt idx="4">
                  <c:v>Positive Message / No Opportunity Found</c:v>
                </c:pt>
                <c:pt idx="5">
                  <c:v>Claims Processing Complexity</c:v>
                </c:pt>
                <c:pt idx="6">
                  <c:v>Need for External Assistance</c:v>
                </c:pt>
                <c:pt idx="7">
                  <c:v>Need for Internal Assistance</c:v>
                </c:pt>
                <c:pt idx="8">
                  <c:v>Claims Delays / Errors</c:v>
                </c:pt>
                <c:pt idx="9">
                  <c:v>IT / Technology</c:v>
                </c:pt>
                <c:pt idx="10">
                  <c:v>Other</c:v>
                </c:pt>
              </c:strCache>
            </c:strRef>
          </c:cat>
          <c:val>
            <c:numRef>
              <c:f>Sheet1!$H$2:$H$12</c:f>
              <c:numCache>
                <c:formatCode>0%</c:formatCode>
                <c:ptCount val="11"/>
                <c:pt idx="0">
                  <c:v>0.13</c:v>
                </c:pt>
                <c:pt idx="1">
                  <c:v>0.28999999999999998</c:v>
                </c:pt>
                <c:pt idx="2">
                  <c:v>0.15</c:v>
                </c:pt>
                <c:pt idx="3">
                  <c:v>0.09</c:v>
                </c:pt>
                <c:pt idx="4">
                  <c:v>0.19</c:v>
                </c:pt>
                <c:pt idx="5">
                  <c:v>0</c:v>
                </c:pt>
                <c:pt idx="6">
                  <c:v>0.1</c:v>
                </c:pt>
                <c:pt idx="7">
                  <c:v>0.01</c:v>
                </c:pt>
                <c:pt idx="8">
                  <c:v>0.01</c:v>
                </c:pt>
                <c:pt idx="9">
                  <c:v>0.01</c:v>
                </c:pt>
                <c:pt idx="10">
                  <c:v>0.02</c:v>
                </c:pt>
              </c:numCache>
            </c:numRef>
          </c:val>
          <c:extLst>
            <c:ext xmlns:c16="http://schemas.microsoft.com/office/drawing/2014/chart" uri="{C3380CC4-5D6E-409C-BE32-E72D297353CC}">
              <c16:uniqueId val="{00000000-D00B-4909-9EDB-43515213AC5D}"/>
            </c:ext>
          </c:extLst>
        </c:ser>
        <c:ser>
          <c:idx val="7"/>
          <c:order val="7"/>
          <c:tx>
            <c:strRef>
              <c:f>Sheet1!$I$1</c:f>
              <c:strCache>
                <c:ptCount val="1"/>
                <c:pt idx="0">
                  <c:v>Q3 2024</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Member Service Messaging / Actions</c:v>
                </c:pt>
                <c:pt idx="1">
                  <c:v>Incomplete Research / Actions</c:v>
                </c:pt>
                <c:pt idx="2">
                  <c:v>Missed Opportunity / Actions</c:v>
                </c:pt>
                <c:pt idx="3">
                  <c:v>Correct Response / Difficult Message</c:v>
                </c:pt>
                <c:pt idx="4">
                  <c:v>Positive Message / No Opportunity Found</c:v>
                </c:pt>
                <c:pt idx="5">
                  <c:v>Claims Processing Complexity</c:v>
                </c:pt>
                <c:pt idx="6">
                  <c:v>Need for External Assistance</c:v>
                </c:pt>
                <c:pt idx="7">
                  <c:v>Need for Internal Assistance</c:v>
                </c:pt>
                <c:pt idx="8">
                  <c:v>Claims Delays / Errors</c:v>
                </c:pt>
                <c:pt idx="9">
                  <c:v>IT / Technology</c:v>
                </c:pt>
                <c:pt idx="10">
                  <c:v>Other</c:v>
                </c:pt>
              </c:strCache>
            </c:strRef>
          </c:cat>
          <c:val>
            <c:numRef>
              <c:f>Sheet1!$I$2:$I$12</c:f>
              <c:numCache>
                <c:formatCode>0%</c:formatCode>
                <c:ptCount val="11"/>
                <c:pt idx="0">
                  <c:v>0.15</c:v>
                </c:pt>
                <c:pt idx="1">
                  <c:v>0.21</c:v>
                </c:pt>
                <c:pt idx="2">
                  <c:v>0.12</c:v>
                </c:pt>
                <c:pt idx="3">
                  <c:v>0.02</c:v>
                </c:pt>
                <c:pt idx="4">
                  <c:v>0.23</c:v>
                </c:pt>
                <c:pt idx="5">
                  <c:v>0.01</c:v>
                </c:pt>
                <c:pt idx="6">
                  <c:v>0.14000000000000001</c:v>
                </c:pt>
                <c:pt idx="7">
                  <c:v>0.01</c:v>
                </c:pt>
                <c:pt idx="8">
                  <c:v>0.01</c:v>
                </c:pt>
                <c:pt idx="9">
                  <c:v>0.01</c:v>
                </c:pt>
                <c:pt idx="10">
                  <c:v>0.04</c:v>
                </c:pt>
              </c:numCache>
            </c:numRef>
          </c:val>
          <c:extLst>
            <c:ext xmlns:c16="http://schemas.microsoft.com/office/drawing/2014/chart" uri="{C3380CC4-5D6E-409C-BE32-E72D297353CC}">
              <c16:uniqueId val="{00000000-F00D-478E-9BE9-8232F426C4C5}"/>
            </c:ext>
          </c:extLst>
        </c:ser>
        <c:dLbls>
          <c:dLblPos val="outEnd"/>
          <c:showLegendKey val="0"/>
          <c:showVal val="1"/>
          <c:showCatName val="0"/>
          <c:showSerName val="0"/>
          <c:showPercent val="0"/>
          <c:showBubbleSize val="0"/>
        </c:dLbls>
        <c:gapWidth val="250"/>
        <c:overlap val="-27"/>
        <c:axId val="996352272"/>
        <c:axId val="996361632"/>
      </c:barChart>
      <c:catAx>
        <c:axId val="996352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bg2"/>
                </a:solidFill>
                <a:latin typeface="Arial Narrow" panose="020B0606020202030204" pitchFamily="34" charset="0"/>
                <a:ea typeface="+mn-ea"/>
                <a:cs typeface="+mn-cs"/>
              </a:defRPr>
            </a:pPr>
            <a:endParaRPr lang="en-US"/>
          </a:p>
        </c:txPr>
        <c:crossAx val="996361632"/>
        <c:crosses val="autoZero"/>
        <c:auto val="1"/>
        <c:lblAlgn val="ctr"/>
        <c:lblOffset val="100"/>
        <c:noMultiLvlLbl val="0"/>
      </c:catAx>
      <c:valAx>
        <c:axId val="99636163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solidFill>
                <a:latin typeface="Arial Narrow" panose="020B0606020202030204" pitchFamily="34" charset="0"/>
                <a:ea typeface="+mn-ea"/>
                <a:cs typeface="+mn-cs"/>
              </a:defRPr>
            </a:pPr>
            <a:endParaRPr lang="en-US"/>
          </a:p>
        </c:txPr>
        <c:crossAx val="996352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latin typeface="Arial Narrow" panose="020B0606020202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0FFFAF-F0F4-4DFD-9EE1-562FCAE53E80}"/>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EEED6C1-F9CF-47BD-B869-F7F3A8B7A530}"/>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512695D-FACE-4E81-9A9D-9DF4B02F3C6E}" type="datetimeFigureOut">
              <a:rPr lang="en-US" smtClean="0"/>
              <a:t>12/20/2024</a:t>
            </a:fld>
            <a:endParaRPr lang="en-US" dirty="0"/>
          </a:p>
        </p:txBody>
      </p:sp>
      <p:sp>
        <p:nvSpPr>
          <p:cNvPr id="4" name="Footer Placeholder 3">
            <a:extLst>
              <a:ext uri="{FF2B5EF4-FFF2-40B4-BE49-F238E27FC236}">
                <a16:creationId xmlns:a16="http://schemas.microsoft.com/office/drawing/2014/main" id="{D9558464-E955-44E7-B5A0-37BA233F7EAD}"/>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8525FE3-C82C-4EE9-B25C-6F600C9E263B}"/>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0E8583F-B6C5-4F1A-B522-3D83E0C8C323}" type="slidenum">
              <a:rPr lang="en-US" smtClean="0"/>
              <a:t>‹#›</a:t>
            </a:fld>
            <a:endParaRPr lang="en-US" dirty="0"/>
          </a:p>
        </p:txBody>
      </p:sp>
    </p:spTree>
    <p:extLst>
      <p:ext uri="{BB962C8B-B14F-4D97-AF65-F5344CB8AC3E}">
        <p14:creationId xmlns:p14="http://schemas.microsoft.com/office/powerpoint/2010/main" val="2350409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38475" cy="467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0339" y="0"/>
            <a:ext cx="3038475" cy="46707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74255"/>
            <a:ext cx="5607050" cy="366090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326"/>
            <a:ext cx="3038475" cy="4670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0339" y="8829326"/>
            <a:ext cx="3038475" cy="46707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39" name="Google Shape;239;p1: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0687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7874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Pull in PQ group name SRM MAPD PQ</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CANNOT use exec summary assistant for YTD Total Calls and for ALL of 2023.  This data must be pulled manually until 1/01/25</a:t>
            </a:r>
          </a:p>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4000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Does not include skill 711 – Pull in PQ group name SRM Medex PQ, </a:t>
            </a:r>
            <a:r>
              <a:rPr lang="en-US" b="1" dirty="0"/>
              <a:t>including 768 (dental)</a:t>
            </a:r>
          </a:p>
          <a:p>
            <a:pPr marL="0" lvl="0" indent="0" algn="l" rtl="0">
              <a:spcBef>
                <a:spcPts val="360"/>
              </a:spcBef>
              <a:spcAft>
                <a:spcPts val="0"/>
              </a:spcAft>
              <a:buNone/>
            </a:pPr>
            <a:r>
              <a:rPr lang="en-US" b="1" dirty="0"/>
              <a:t>Research inventory should be an average when looking at YTD</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CANNOT use exec summary assistant for YTD Total Calls and for ALL of 2023 and 2024.  This data must be pulled manually until 1/01/25</a:t>
            </a:r>
          </a:p>
          <a:p>
            <a:pPr marL="0" lvl="0" indent="0" algn="l" rtl="0">
              <a:spcBef>
                <a:spcPts val="360"/>
              </a:spcBef>
              <a:spcAft>
                <a:spcPts val="0"/>
              </a:spcAft>
              <a:buNone/>
            </a:pPr>
            <a:endParaRPr b="1"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2328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Phone Enrollment is skill 742 - Dental is skill 768 </a:t>
            </a:r>
          </a:p>
          <a:p>
            <a:pPr marL="0" lvl="0" indent="0" algn="l" rtl="0">
              <a:spcBef>
                <a:spcPts val="360"/>
              </a:spcBef>
              <a:spcAft>
                <a:spcPts val="0"/>
              </a:spcAft>
              <a:buNone/>
            </a:pPr>
            <a:r>
              <a:rPr lang="en-US" dirty="0"/>
              <a:t>Can use Exec Summary Assistant for both tables</a:t>
            </a: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0925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Does not include skill 711</a:t>
            </a: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0976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Based on UA coverage codes</a:t>
            </a: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1786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Based on UA coverage codes</a:t>
            </a:r>
          </a:p>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9755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4532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9461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2436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4574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Michelle Ajemian and Stacie Williams are points of contact</a:t>
            </a: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0687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3519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3433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b="1" dirty="0"/>
              <a:t>Do not delete IVR Total for 2023 per John’s request </a:t>
            </a:r>
            <a:endParaRPr b="1"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4109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34754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5027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0371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3041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1973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67494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88376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25662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4149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87729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5021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3270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6829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7160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1418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0393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4165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
        <p:cNvGrpSpPr/>
        <p:nvPr/>
      </p:nvGrpSpPr>
      <p:grpSpPr>
        <a:xfrm>
          <a:off x="0" y="0"/>
          <a:ext cx="0" cy="0"/>
          <a:chOff x="0" y="0"/>
          <a:chExt cx="0" cy="0"/>
        </a:xfrm>
      </p:grpSpPr>
      <p:pic>
        <p:nvPicPr>
          <p:cNvPr id="15" name="Google Shape;15;p7"/>
          <p:cNvPicPr preferRelativeResize="0"/>
          <p:nvPr/>
        </p:nvPicPr>
        <p:blipFill rotWithShape="1">
          <a:blip r:embed="rId2">
            <a:alphaModFix/>
          </a:blip>
          <a:srcRect/>
          <a:stretch/>
        </p:blipFill>
        <p:spPr>
          <a:xfrm>
            <a:off x="0" y="7129"/>
            <a:ext cx="12192000" cy="6843742"/>
          </a:xfrm>
          <a:prstGeom prst="rect">
            <a:avLst/>
          </a:prstGeom>
          <a:noFill/>
          <a:ln>
            <a:noFill/>
          </a:ln>
        </p:spPr>
      </p:pic>
      <p:sp>
        <p:nvSpPr>
          <p:cNvPr id="16" name="Google Shape;16;p7"/>
          <p:cNvSpPr txBox="1">
            <a:spLocks noGrp="1"/>
          </p:cNvSpPr>
          <p:nvPr>
            <p:ph type="body" idx="1"/>
          </p:nvPr>
        </p:nvSpPr>
        <p:spPr>
          <a:xfrm>
            <a:off x="1295400" y="4191000"/>
            <a:ext cx="7543800" cy="9144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DM Sans"/>
                <a:ea typeface="DM Sans"/>
                <a:cs typeface="DM Sans"/>
                <a:sym typeface="DM Sans"/>
              </a:defRPr>
            </a:lvl1pPr>
            <a:lvl2pPr marL="914400" marR="0" lvl="1" indent="-228600" algn="l" rtl="0">
              <a:lnSpc>
                <a:spcPct val="90000"/>
              </a:lnSpc>
              <a:spcBef>
                <a:spcPts val="1000"/>
              </a:spcBef>
              <a:spcAft>
                <a:spcPts val="0"/>
              </a:spcAft>
              <a:buClr>
                <a:schemeClr val="lt1"/>
              </a:buClr>
              <a:buSzPts val="2500"/>
              <a:buFont typeface="Arial"/>
              <a:buNone/>
              <a:defRPr sz="25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Google Shape;17;p7"/>
          <p:cNvSpPr/>
          <p:nvPr/>
        </p:nvSpPr>
        <p:spPr>
          <a:xfrm>
            <a:off x="6336792" y="6553200"/>
            <a:ext cx="5257800" cy="84639"/>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550" b="0" i="0" u="none" strike="noStrike" cap="none" dirty="0">
                <a:solidFill>
                  <a:schemeClr val="accent6"/>
                </a:solidFill>
                <a:latin typeface="Roboto"/>
                <a:ea typeface="Roboto"/>
                <a:cs typeface="Roboto"/>
                <a:sym typeface="Roboto"/>
              </a:rPr>
              <a:t>Blue Cross Blue Shield of Massachusetts is an Independent Licensee of the Blue Cross and Blue Shield Association.</a:t>
            </a:r>
            <a:endParaRPr sz="550" b="0" i="0" u="none" strike="noStrike" cap="none" dirty="0">
              <a:solidFill>
                <a:schemeClr val="accent6"/>
              </a:solidFill>
              <a:latin typeface="Calibri"/>
              <a:ea typeface="Calibri"/>
              <a:cs typeface="Calibri"/>
              <a:sym typeface="Calibri"/>
            </a:endParaRPr>
          </a:p>
        </p:txBody>
      </p:sp>
      <p:sp>
        <p:nvSpPr>
          <p:cNvPr id="18" name="Google Shape;18;p7"/>
          <p:cNvSpPr txBox="1">
            <a:spLocks noGrp="1"/>
          </p:cNvSpPr>
          <p:nvPr>
            <p:ph type="body" idx="2"/>
          </p:nvPr>
        </p:nvSpPr>
        <p:spPr>
          <a:xfrm>
            <a:off x="1295400" y="3508249"/>
            <a:ext cx="7543800" cy="5334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accent4"/>
              </a:buClr>
              <a:buSzPts val="4800"/>
              <a:buFont typeface="Arial"/>
              <a:buNone/>
              <a:defRPr sz="4800" b="0" i="0" u="none" strike="noStrike" cap="none">
                <a:solidFill>
                  <a:schemeClr val="accent4"/>
                </a:solidFill>
                <a:latin typeface="Bebas Neue"/>
                <a:ea typeface="Bebas Neue"/>
                <a:cs typeface="Bebas Neue"/>
                <a:sym typeface="Bebas Neue"/>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 name="Google Shape;19;p7"/>
          <p:cNvSpPr txBox="1">
            <a:spLocks noGrp="1"/>
          </p:cNvSpPr>
          <p:nvPr>
            <p:ph type="body" idx="3"/>
          </p:nvPr>
        </p:nvSpPr>
        <p:spPr>
          <a:xfrm>
            <a:off x="1295400" y="2971800"/>
            <a:ext cx="2438400" cy="381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7"/>
          <p:cNvSpPr txBox="1"/>
          <p:nvPr/>
        </p:nvSpPr>
        <p:spPr>
          <a:xfrm>
            <a:off x="7799832" y="6245352"/>
            <a:ext cx="3829575"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accent6"/>
              </a:buClr>
              <a:buSzPts val="800"/>
              <a:buFont typeface="DM Sans"/>
              <a:buNone/>
            </a:pPr>
            <a:r>
              <a:rPr lang="en-US" sz="800" b="1" i="0" u="none" strike="noStrike" cap="none" dirty="0">
                <a:solidFill>
                  <a:schemeClr val="accent6"/>
                </a:solidFill>
                <a:latin typeface="DM Sans"/>
                <a:ea typeface="DM Sans"/>
                <a:cs typeface="DM Sans"/>
                <a:sym typeface="DM Sans"/>
              </a:rPr>
              <a:t>BLUE CROSS BLUE SHIELD OF MASSACHUSETTS</a:t>
            </a:r>
            <a:endParaRPr dirty="0"/>
          </a:p>
          <a:p>
            <a:pPr marL="0" marR="0" lvl="0" indent="0" algn="r" rtl="0">
              <a:lnSpc>
                <a:spcPct val="100000"/>
              </a:lnSpc>
              <a:spcBef>
                <a:spcPts val="0"/>
              </a:spcBef>
              <a:spcAft>
                <a:spcPts val="0"/>
              </a:spcAft>
              <a:buClr>
                <a:schemeClr val="accent6"/>
              </a:buClr>
              <a:buSzPts val="800"/>
              <a:buFont typeface="DM Sans"/>
              <a:buNone/>
            </a:pPr>
            <a:r>
              <a:rPr lang="en-US" sz="800" b="0" i="0" u="none" strike="noStrike" cap="none" dirty="0">
                <a:solidFill>
                  <a:schemeClr val="accent6"/>
                </a:solidFill>
                <a:latin typeface="DM Sans"/>
                <a:ea typeface="DM Sans"/>
                <a:cs typeface="DM Sans"/>
                <a:sym typeface="DM Sans"/>
              </a:rPr>
              <a:t>CONFIDENTIAL – NOT FOR DISTRIBUTION</a:t>
            </a:r>
            <a:endParaRPr sz="800" b="0" i="0" u="none" strike="noStrike" cap="none" dirty="0">
              <a:solidFill>
                <a:schemeClr val="accent6"/>
              </a:solidFill>
              <a:latin typeface="DM Sans"/>
              <a:ea typeface="DM Sans"/>
              <a:cs typeface="DM Sans"/>
              <a:sym typeface="DM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General Title and Two Column Text Slide">
  <p:cSld name="1_General Title and Two Column Text Slide">
    <p:spTree>
      <p:nvGrpSpPr>
        <p:cNvPr id="1" name="Shape 88"/>
        <p:cNvGrpSpPr/>
        <p:nvPr/>
      </p:nvGrpSpPr>
      <p:grpSpPr>
        <a:xfrm>
          <a:off x="0" y="0"/>
          <a:ext cx="0" cy="0"/>
          <a:chOff x="0" y="0"/>
          <a:chExt cx="0" cy="0"/>
        </a:xfrm>
      </p:grpSpPr>
      <p:sp>
        <p:nvSpPr>
          <p:cNvPr id="89" name="Google Shape;89;p20"/>
          <p:cNvSpPr txBox="1">
            <a:spLocks noGrp="1"/>
          </p:cNvSpPr>
          <p:nvPr>
            <p:ph type="body" idx="1"/>
          </p:nvPr>
        </p:nvSpPr>
        <p:spPr>
          <a:xfrm>
            <a:off x="609981" y="2057400"/>
            <a:ext cx="4809745" cy="392567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accent1"/>
              </a:buClr>
              <a:buSzPts val="2400"/>
              <a:buFont typeface="Arial"/>
              <a:buChar char="•"/>
              <a:defRPr sz="24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accent1"/>
              </a:buClr>
              <a:buSzPts val="2400"/>
              <a:buFont typeface="Arial"/>
              <a:buChar char="•"/>
              <a:defRPr sz="2400" b="0" i="0" u="none" strike="noStrike" cap="none">
                <a:solidFill>
                  <a:schemeClr val="accent1"/>
                </a:solidFill>
                <a:latin typeface="DM Sans"/>
                <a:ea typeface="DM Sans"/>
                <a:cs typeface="DM Sans"/>
                <a:sym typeface="DM Sans"/>
              </a:defRPr>
            </a:lvl2pPr>
            <a:lvl3pPr marL="1371600" marR="0" lvl="2" indent="-381000" algn="l" rtl="0">
              <a:lnSpc>
                <a:spcPct val="90000"/>
              </a:lnSpc>
              <a:spcBef>
                <a:spcPts val="500"/>
              </a:spcBef>
              <a:spcAft>
                <a:spcPts val="0"/>
              </a:spcAft>
              <a:buClr>
                <a:schemeClr val="accent1"/>
              </a:buClr>
              <a:buSzPts val="2400"/>
              <a:buFont typeface="Arial"/>
              <a:buChar char="•"/>
              <a:defRPr sz="2400" b="0" i="0" u="none" strike="noStrike" cap="none">
                <a:solidFill>
                  <a:schemeClr val="accent1"/>
                </a:solidFill>
                <a:latin typeface="DM Sans"/>
                <a:ea typeface="DM Sans"/>
                <a:cs typeface="DM Sans"/>
                <a:sym typeface="DM Sans"/>
              </a:defRPr>
            </a:lvl3pPr>
            <a:lvl4pPr marL="1828800" marR="0" lvl="3" indent="-381000" algn="l" rtl="0">
              <a:lnSpc>
                <a:spcPct val="90000"/>
              </a:lnSpc>
              <a:spcBef>
                <a:spcPts val="500"/>
              </a:spcBef>
              <a:spcAft>
                <a:spcPts val="0"/>
              </a:spcAft>
              <a:buClr>
                <a:schemeClr val="accent1"/>
              </a:buClr>
              <a:buSzPts val="2400"/>
              <a:buFont typeface="Arial"/>
              <a:buChar char="•"/>
              <a:defRPr sz="2400" b="0" i="0" u="none" strike="noStrike" cap="none">
                <a:solidFill>
                  <a:schemeClr val="accent1"/>
                </a:solidFill>
                <a:latin typeface="DM Sans"/>
                <a:ea typeface="DM Sans"/>
                <a:cs typeface="DM Sans"/>
                <a:sym typeface="DM Sans"/>
              </a:defRPr>
            </a:lvl4pPr>
            <a:lvl5pPr marL="2286000" marR="0" lvl="4" indent="-381000" algn="l" rtl="0">
              <a:lnSpc>
                <a:spcPct val="90000"/>
              </a:lnSpc>
              <a:spcBef>
                <a:spcPts val="500"/>
              </a:spcBef>
              <a:spcAft>
                <a:spcPts val="0"/>
              </a:spcAft>
              <a:buClr>
                <a:schemeClr val="accent1"/>
              </a:buClr>
              <a:buSzPts val="2400"/>
              <a:buFont typeface="Arial"/>
              <a:buChar char="•"/>
              <a:defRPr sz="2400" b="0" i="0" u="none" strike="noStrike" cap="none">
                <a:solidFill>
                  <a:schemeClr val="accent1"/>
                </a:solidFill>
                <a:latin typeface="DM Sans"/>
                <a:ea typeface="DM Sans"/>
                <a:cs typeface="DM Sans"/>
                <a:sym typeface="DM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20"/>
          <p:cNvSpPr txBox="1">
            <a:spLocks noGrp="1"/>
          </p:cNvSpPr>
          <p:nvPr>
            <p:ph type="body" idx="2"/>
          </p:nvPr>
        </p:nvSpPr>
        <p:spPr>
          <a:xfrm>
            <a:off x="5557943" y="2057400"/>
            <a:ext cx="4809745" cy="392567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accent1"/>
              </a:buClr>
              <a:buSzPts val="2400"/>
              <a:buFont typeface="Arial"/>
              <a:buChar char="•"/>
              <a:defRPr sz="24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accent1"/>
              </a:buClr>
              <a:buSzPts val="2400"/>
              <a:buFont typeface="Arial"/>
              <a:buChar char="•"/>
              <a:defRPr sz="2400" b="0" i="0" u="none" strike="noStrike" cap="none">
                <a:solidFill>
                  <a:schemeClr val="accent1"/>
                </a:solidFill>
                <a:latin typeface="DM Sans"/>
                <a:ea typeface="DM Sans"/>
                <a:cs typeface="DM Sans"/>
                <a:sym typeface="DM Sans"/>
              </a:defRPr>
            </a:lvl2pPr>
            <a:lvl3pPr marL="1371600" marR="0" lvl="2" indent="-381000" algn="l" rtl="0">
              <a:lnSpc>
                <a:spcPct val="90000"/>
              </a:lnSpc>
              <a:spcBef>
                <a:spcPts val="500"/>
              </a:spcBef>
              <a:spcAft>
                <a:spcPts val="0"/>
              </a:spcAft>
              <a:buClr>
                <a:schemeClr val="accent1"/>
              </a:buClr>
              <a:buSzPts val="2400"/>
              <a:buFont typeface="Arial"/>
              <a:buChar char="•"/>
              <a:defRPr sz="2400" b="0" i="0" u="none" strike="noStrike" cap="none">
                <a:solidFill>
                  <a:schemeClr val="accent1"/>
                </a:solidFill>
                <a:latin typeface="DM Sans"/>
                <a:ea typeface="DM Sans"/>
                <a:cs typeface="DM Sans"/>
                <a:sym typeface="DM Sans"/>
              </a:defRPr>
            </a:lvl3pPr>
            <a:lvl4pPr marL="1828800" marR="0" lvl="3" indent="-381000" algn="l" rtl="0">
              <a:lnSpc>
                <a:spcPct val="90000"/>
              </a:lnSpc>
              <a:spcBef>
                <a:spcPts val="500"/>
              </a:spcBef>
              <a:spcAft>
                <a:spcPts val="0"/>
              </a:spcAft>
              <a:buClr>
                <a:schemeClr val="accent1"/>
              </a:buClr>
              <a:buSzPts val="2400"/>
              <a:buFont typeface="Arial"/>
              <a:buChar char="•"/>
              <a:defRPr sz="2400" b="0" i="0" u="none" strike="noStrike" cap="none">
                <a:solidFill>
                  <a:schemeClr val="accent1"/>
                </a:solidFill>
                <a:latin typeface="DM Sans"/>
                <a:ea typeface="DM Sans"/>
                <a:cs typeface="DM Sans"/>
                <a:sym typeface="DM Sans"/>
              </a:defRPr>
            </a:lvl4pPr>
            <a:lvl5pPr marL="2286000" marR="0" lvl="4" indent="-381000" algn="l" rtl="0">
              <a:lnSpc>
                <a:spcPct val="90000"/>
              </a:lnSpc>
              <a:spcBef>
                <a:spcPts val="500"/>
              </a:spcBef>
              <a:spcAft>
                <a:spcPts val="0"/>
              </a:spcAft>
              <a:buClr>
                <a:schemeClr val="accent1"/>
              </a:buClr>
              <a:buSzPts val="2400"/>
              <a:buFont typeface="Arial"/>
              <a:buChar char="•"/>
              <a:defRPr sz="2400" b="0" i="0" u="none" strike="noStrike" cap="none">
                <a:solidFill>
                  <a:schemeClr val="accent1"/>
                </a:solidFill>
                <a:latin typeface="DM Sans"/>
                <a:ea typeface="DM Sans"/>
                <a:cs typeface="DM Sans"/>
                <a:sym typeface="DM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20"/>
          <p:cNvSpPr txBox="1">
            <a:spLocks noGrp="1"/>
          </p:cNvSpPr>
          <p:nvPr>
            <p:ph type="body" idx="3"/>
          </p:nvPr>
        </p:nvSpPr>
        <p:spPr>
          <a:xfrm>
            <a:off x="609600" y="1752600"/>
            <a:ext cx="4810125" cy="91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400"/>
              <a:buFont typeface="Arial"/>
              <a:buNone/>
              <a:defRPr sz="14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20"/>
          <p:cNvSpPr txBox="1">
            <a:spLocks noGrp="1"/>
          </p:cNvSpPr>
          <p:nvPr>
            <p:ph type="body" idx="4"/>
          </p:nvPr>
        </p:nvSpPr>
        <p:spPr>
          <a:xfrm>
            <a:off x="5557561" y="1752600"/>
            <a:ext cx="4810125" cy="91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400"/>
              <a:buFont typeface="Arial"/>
              <a:buNone/>
              <a:defRPr sz="14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20"/>
          <p:cNvSpPr txBox="1">
            <a:spLocks noGrp="1"/>
          </p:cNvSpPr>
          <p:nvPr>
            <p:ph type="body" idx="5"/>
          </p:nvPr>
        </p:nvSpPr>
        <p:spPr>
          <a:xfrm>
            <a:off x="603504" y="384048"/>
            <a:ext cx="8839200" cy="3471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20"/>
          <p:cNvSpPr txBox="1">
            <a:spLocks noGrp="1"/>
          </p:cNvSpPr>
          <p:nvPr>
            <p:ph type="body" idx="6"/>
          </p:nvPr>
        </p:nvSpPr>
        <p:spPr>
          <a:xfrm>
            <a:off x="603504" y="762000"/>
            <a:ext cx="882421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600"/>
              <a:buFont typeface="Arial"/>
              <a:buNone/>
              <a:defRPr sz="16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95"/>
        <p:cNvGrpSpPr/>
        <p:nvPr/>
      </p:nvGrpSpPr>
      <p:grpSpPr>
        <a:xfrm>
          <a:off x="0" y="0"/>
          <a:ext cx="0" cy="0"/>
          <a:chOff x="0" y="0"/>
          <a:chExt cx="0" cy="0"/>
        </a:xfrm>
      </p:grpSpPr>
      <p:sp>
        <p:nvSpPr>
          <p:cNvPr id="96" name="Google Shape;96;p21"/>
          <p:cNvSpPr/>
          <p:nvPr/>
        </p:nvSpPr>
        <p:spPr>
          <a:xfrm>
            <a:off x="8521686" y="2258194"/>
            <a:ext cx="2257455" cy="3717056"/>
          </a:xfrm>
          <a:prstGeom prst="rect">
            <a:avLst/>
          </a:prstGeom>
          <a:solidFill>
            <a:schemeClr val="accent5"/>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lt1"/>
              </a:solidFill>
              <a:latin typeface="Calibri"/>
              <a:ea typeface="Calibri"/>
              <a:cs typeface="Calibri"/>
              <a:sym typeface="Calibri"/>
            </a:endParaRPr>
          </a:p>
        </p:txBody>
      </p:sp>
      <p:sp>
        <p:nvSpPr>
          <p:cNvPr id="97" name="Google Shape;97;p21"/>
          <p:cNvSpPr/>
          <p:nvPr/>
        </p:nvSpPr>
        <p:spPr>
          <a:xfrm>
            <a:off x="8521686" y="1749620"/>
            <a:ext cx="2257455" cy="512486"/>
          </a:xfrm>
          <a:prstGeom prst="rect">
            <a:avLst/>
          </a:prstGeom>
          <a:solidFill>
            <a:srgbClr val="0D4877"/>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lt1"/>
              </a:solidFill>
              <a:latin typeface="Calibri"/>
              <a:ea typeface="Calibri"/>
              <a:cs typeface="Calibri"/>
              <a:sym typeface="Calibri"/>
            </a:endParaRPr>
          </a:p>
        </p:txBody>
      </p:sp>
      <p:sp>
        <p:nvSpPr>
          <p:cNvPr id="98" name="Google Shape;98;p21"/>
          <p:cNvSpPr/>
          <p:nvPr/>
        </p:nvSpPr>
        <p:spPr>
          <a:xfrm>
            <a:off x="5930886" y="2258194"/>
            <a:ext cx="2257455" cy="3717056"/>
          </a:xfrm>
          <a:prstGeom prst="rect">
            <a:avLst/>
          </a:prstGeom>
          <a:solidFill>
            <a:schemeClr val="accent5"/>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lt1"/>
              </a:solidFill>
              <a:latin typeface="Calibri"/>
              <a:ea typeface="Calibri"/>
              <a:cs typeface="Calibri"/>
              <a:sym typeface="Calibri"/>
            </a:endParaRPr>
          </a:p>
        </p:txBody>
      </p:sp>
      <p:sp>
        <p:nvSpPr>
          <p:cNvPr id="99" name="Google Shape;99;p21"/>
          <p:cNvSpPr/>
          <p:nvPr/>
        </p:nvSpPr>
        <p:spPr>
          <a:xfrm>
            <a:off x="5930886" y="1749620"/>
            <a:ext cx="2257455" cy="512486"/>
          </a:xfrm>
          <a:prstGeom prst="rect">
            <a:avLst/>
          </a:prstGeom>
          <a:solidFill>
            <a:srgbClr val="0D4877"/>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lt1"/>
              </a:solidFill>
              <a:latin typeface="Calibri"/>
              <a:ea typeface="Calibri"/>
              <a:cs typeface="Calibri"/>
              <a:sym typeface="Calibri"/>
            </a:endParaRPr>
          </a:p>
        </p:txBody>
      </p:sp>
      <p:sp>
        <p:nvSpPr>
          <p:cNvPr id="100" name="Google Shape;100;p21"/>
          <p:cNvSpPr/>
          <p:nvPr/>
        </p:nvSpPr>
        <p:spPr>
          <a:xfrm>
            <a:off x="3340086" y="2258194"/>
            <a:ext cx="2257455" cy="3717056"/>
          </a:xfrm>
          <a:prstGeom prst="rect">
            <a:avLst/>
          </a:prstGeom>
          <a:solidFill>
            <a:schemeClr val="accent5"/>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lt1"/>
              </a:solidFill>
              <a:latin typeface="Calibri"/>
              <a:ea typeface="Calibri"/>
              <a:cs typeface="Calibri"/>
              <a:sym typeface="Calibri"/>
            </a:endParaRPr>
          </a:p>
        </p:txBody>
      </p:sp>
      <p:sp>
        <p:nvSpPr>
          <p:cNvPr id="101" name="Google Shape;101;p21"/>
          <p:cNvSpPr/>
          <p:nvPr/>
        </p:nvSpPr>
        <p:spPr>
          <a:xfrm>
            <a:off x="3340086" y="1749620"/>
            <a:ext cx="2257455" cy="512486"/>
          </a:xfrm>
          <a:prstGeom prst="rect">
            <a:avLst/>
          </a:prstGeom>
          <a:solidFill>
            <a:srgbClr val="0D4877"/>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lt1"/>
              </a:solidFill>
              <a:latin typeface="Calibri"/>
              <a:ea typeface="Calibri"/>
              <a:cs typeface="Calibri"/>
              <a:sym typeface="Calibri"/>
            </a:endParaRPr>
          </a:p>
        </p:txBody>
      </p:sp>
      <p:sp>
        <p:nvSpPr>
          <p:cNvPr id="102" name="Google Shape;102;p21"/>
          <p:cNvSpPr/>
          <p:nvPr/>
        </p:nvSpPr>
        <p:spPr>
          <a:xfrm>
            <a:off x="715477" y="2266018"/>
            <a:ext cx="2257455" cy="3717056"/>
          </a:xfrm>
          <a:prstGeom prst="rect">
            <a:avLst/>
          </a:prstGeom>
          <a:solidFill>
            <a:schemeClr val="accent5"/>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lt1"/>
              </a:solidFill>
              <a:latin typeface="Calibri"/>
              <a:ea typeface="Calibri"/>
              <a:cs typeface="Calibri"/>
              <a:sym typeface="Calibri"/>
            </a:endParaRPr>
          </a:p>
        </p:txBody>
      </p:sp>
      <p:sp>
        <p:nvSpPr>
          <p:cNvPr id="103" name="Google Shape;103;p21"/>
          <p:cNvSpPr/>
          <p:nvPr/>
        </p:nvSpPr>
        <p:spPr>
          <a:xfrm>
            <a:off x="715477" y="1749620"/>
            <a:ext cx="2257455" cy="512486"/>
          </a:xfrm>
          <a:prstGeom prst="rect">
            <a:avLst/>
          </a:prstGeom>
          <a:solidFill>
            <a:srgbClr val="0D4877"/>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lt1"/>
              </a:solidFill>
              <a:latin typeface="Calibri"/>
              <a:ea typeface="Calibri"/>
              <a:cs typeface="Calibri"/>
              <a:sym typeface="Calibri"/>
            </a:endParaRPr>
          </a:p>
        </p:txBody>
      </p:sp>
      <p:sp>
        <p:nvSpPr>
          <p:cNvPr id="104" name="Google Shape;104;p21"/>
          <p:cNvSpPr txBox="1">
            <a:spLocks noGrp="1"/>
          </p:cNvSpPr>
          <p:nvPr>
            <p:ph type="body" idx="1"/>
          </p:nvPr>
        </p:nvSpPr>
        <p:spPr>
          <a:xfrm>
            <a:off x="666766" y="1786788"/>
            <a:ext cx="2339975" cy="4381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21"/>
          <p:cNvSpPr txBox="1">
            <a:spLocks noGrp="1"/>
          </p:cNvSpPr>
          <p:nvPr>
            <p:ph type="body" idx="2"/>
          </p:nvPr>
        </p:nvSpPr>
        <p:spPr>
          <a:xfrm>
            <a:off x="609600" y="381000"/>
            <a:ext cx="8010145" cy="3471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21"/>
          <p:cNvSpPr/>
          <p:nvPr/>
        </p:nvSpPr>
        <p:spPr>
          <a:xfrm>
            <a:off x="21156111" y="6136718"/>
            <a:ext cx="214161" cy="215444"/>
          </a:xfrm>
          <a:prstGeom prst="rect">
            <a:avLst/>
          </a:prstGeom>
          <a:noFill/>
          <a:ln>
            <a:noFill/>
          </a:ln>
        </p:spPr>
        <p:txBody>
          <a:bodyPr spcFirstLastPara="1" wrap="square" lIns="45700" tIns="45700" rIns="45700" bIns="45700" anchor="t" anchorCtr="0">
            <a:spAutoFit/>
          </a:bodyPr>
          <a:lstStyle/>
          <a:p>
            <a:pPr marL="0" marR="0" lvl="0" indent="0" algn="r" rtl="0">
              <a:spcBef>
                <a:spcPts val="0"/>
              </a:spcBef>
              <a:spcAft>
                <a:spcPts val="0"/>
              </a:spcAft>
              <a:buNone/>
            </a:pPr>
            <a:fld id="{00000000-1234-1234-1234-123412341234}" type="slidenum">
              <a:rPr lang="en-US" sz="800" b="0" i="0" u="none" strike="noStrike" cap="none">
                <a:solidFill>
                  <a:srgbClr val="FFFFFF"/>
                </a:solidFill>
                <a:latin typeface="Calibri"/>
                <a:ea typeface="Calibri"/>
                <a:cs typeface="Calibri"/>
                <a:sym typeface="Calibri"/>
              </a:rPr>
              <a:t>‹#›</a:t>
            </a:fld>
            <a:endParaRPr sz="800" b="0" i="0" u="none" strike="noStrike" cap="none" dirty="0">
              <a:solidFill>
                <a:srgbClr val="FFFFFF"/>
              </a:solidFill>
              <a:latin typeface="Calibri"/>
              <a:ea typeface="Calibri"/>
              <a:cs typeface="Calibri"/>
              <a:sym typeface="Calibri"/>
            </a:endParaRPr>
          </a:p>
        </p:txBody>
      </p:sp>
      <p:sp>
        <p:nvSpPr>
          <p:cNvPr id="107" name="Google Shape;107;p21"/>
          <p:cNvSpPr txBox="1">
            <a:spLocks noGrp="1"/>
          </p:cNvSpPr>
          <p:nvPr>
            <p:ph type="body" idx="3"/>
          </p:nvPr>
        </p:nvSpPr>
        <p:spPr>
          <a:xfrm>
            <a:off x="889057" y="2585674"/>
            <a:ext cx="1895393" cy="921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21"/>
          <p:cNvSpPr txBox="1">
            <a:spLocks noGrp="1"/>
          </p:cNvSpPr>
          <p:nvPr>
            <p:ph type="body" idx="4"/>
          </p:nvPr>
        </p:nvSpPr>
        <p:spPr>
          <a:xfrm>
            <a:off x="3293719" y="1784832"/>
            <a:ext cx="2339975" cy="4381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21"/>
          <p:cNvSpPr txBox="1">
            <a:spLocks noGrp="1"/>
          </p:cNvSpPr>
          <p:nvPr>
            <p:ph type="body" idx="5"/>
          </p:nvPr>
        </p:nvSpPr>
        <p:spPr>
          <a:xfrm>
            <a:off x="5889625" y="1784832"/>
            <a:ext cx="2339975" cy="4381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21"/>
          <p:cNvSpPr txBox="1">
            <a:spLocks noGrp="1"/>
          </p:cNvSpPr>
          <p:nvPr>
            <p:ph type="body" idx="6"/>
          </p:nvPr>
        </p:nvSpPr>
        <p:spPr>
          <a:xfrm>
            <a:off x="8480425" y="1784832"/>
            <a:ext cx="2339975" cy="4381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21"/>
          <p:cNvSpPr txBox="1">
            <a:spLocks noGrp="1"/>
          </p:cNvSpPr>
          <p:nvPr>
            <p:ph type="body" idx="7"/>
          </p:nvPr>
        </p:nvSpPr>
        <p:spPr>
          <a:xfrm>
            <a:off x="3516010" y="2585674"/>
            <a:ext cx="1895393" cy="921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21"/>
          <p:cNvSpPr txBox="1">
            <a:spLocks noGrp="1"/>
          </p:cNvSpPr>
          <p:nvPr>
            <p:ph type="body" idx="8"/>
          </p:nvPr>
        </p:nvSpPr>
        <p:spPr>
          <a:xfrm>
            <a:off x="6111916" y="2585674"/>
            <a:ext cx="1895393" cy="921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21"/>
          <p:cNvSpPr txBox="1">
            <a:spLocks noGrp="1"/>
          </p:cNvSpPr>
          <p:nvPr>
            <p:ph type="body" idx="9"/>
          </p:nvPr>
        </p:nvSpPr>
        <p:spPr>
          <a:xfrm>
            <a:off x="8702716" y="2585674"/>
            <a:ext cx="1895393" cy="921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 name="Google Shape;114;p21"/>
          <p:cNvSpPr txBox="1">
            <a:spLocks noGrp="1"/>
          </p:cNvSpPr>
          <p:nvPr>
            <p:ph type="body" idx="13"/>
          </p:nvPr>
        </p:nvSpPr>
        <p:spPr>
          <a:xfrm>
            <a:off x="9677400" y="1295400"/>
            <a:ext cx="1564713" cy="457200"/>
          </a:xfrm>
          <a:prstGeom prst="rect">
            <a:avLst/>
          </a:prstGeom>
          <a:noFill/>
          <a:ln>
            <a:noFill/>
          </a:ln>
        </p:spPr>
        <p:txBody>
          <a:bodyPr spcFirstLastPara="1" wrap="square" lIns="0" tIns="0" rIns="0" bIns="45700" anchor="t" anchorCtr="0">
            <a:noAutofit/>
          </a:bodyPr>
          <a:lstStyle>
            <a:lvl1pPr marL="457200" marR="0" lvl="0" indent="-228600" algn="l" rtl="0">
              <a:lnSpc>
                <a:spcPct val="90000"/>
              </a:lnSpc>
              <a:spcBef>
                <a:spcPts val="1000"/>
              </a:spcBef>
              <a:spcAft>
                <a:spcPts val="0"/>
              </a:spcAft>
              <a:buClr>
                <a:schemeClr val="accent1"/>
              </a:buClr>
              <a:buSzPts val="1200"/>
              <a:buFont typeface="Arial"/>
              <a:buNone/>
              <a:defRPr sz="12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21"/>
          <p:cNvSpPr txBox="1">
            <a:spLocks noGrp="1"/>
          </p:cNvSpPr>
          <p:nvPr>
            <p:ph type="body" idx="14"/>
          </p:nvPr>
        </p:nvSpPr>
        <p:spPr>
          <a:xfrm>
            <a:off x="603504" y="762000"/>
            <a:ext cx="882421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600"/>
              <a:buFont typeface="Arial"/>
              <a:buNone/>
              <a:defRPr sz="16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116"/>
        <p:cNvGrpSpPr/>
        <p:nvPr/>
      </p:nvGrpSpPr>
      <p:grpSpPr>
        <a:xfrm>
          <a:off x="0" y="0"/>
          <a:ext cx="0" cy="0"/>
          <a:chOff x="0" y="0"/>
          <a:chExt cx="0" cy="0"/>
        </a:xfrm>
      </p:grpSpPr>
      <p:sp>
        <p:nvSpPr>
          <p:cNvPr id="117" name="Google Shape;117;p22"/>
          <p:cNvSpPr/>
          <p:nvPr/>
        </p:nvSpPr>
        <p:spPr>
          <a:xfrm>
            <a:off x="8521686" y="2258194"/>
            <a:ext cx="2257455" cy="2390006"/>
          </a:xfrm>
          <a:prstGeom prst="rect">
            <a:avLst/>
          </a:prstGeom>
          <a:solidFill>
            <a:schemeClr val="accent5"/>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accent5"/>
              </a:solidFill>
              <a:latin typeface="Calibri"/>
              <a:ea typeface="Calibri"/>
              <a:cs typeface="Calibri"/>
              <a:sym typeface="Calibri"/>
            </a:endParaRPr>
          </a:p>
        </p:txBody>
      </p:sp>
      <p:sp>
        <p:nvSpPr>
          <p:cNvPr id="118" name="Google Shape;118;p22"/>
          <p:cNvSpPr/>
          <p:nvPr/>
        </p:nvSpPr>
        <p:spPr>
          <a:xfrm>
            <a:off x="8521686" y="1749620"/>
            <a:ext cx="2257455" cy="512486"/>
          </a:xfrm>
          <a:prstGeom prst="rect">
            <a:avLst/>
          </a:prstGeom>
          <a:solidFill>
            <a:schemeClr val="accent1"/>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lt1"/>
              </a:solidFill>
              <a:latin typeface="DM Sans"/>
              <a:ea typeface="DM Sans"/>
              <a:cs typeface="DM Sans"/>
              <a:sym typeface="DM Sans"/>
            </a:endParaRPr>
          </a:p>
        </p:txBody>
      </p:sp>
      <p:sp>
        <p:nvSpPr>
          <p:cNvPr id="119" name="Google Shape;119;p22"/>
          <p:cNvSpPr/>
          <p:nvPr/>
        </p:nvSpPr>
        <p:spPr>
          <a:xfrm>
            <a:off x="5930886" y="2258194"/>
            <a:ext cx="2257455" cy="2390006"/>
          </a:xfrm>
          <a:prstGeom prst="rect">
            <a:avLst/>
          </a:prstGeom>
          <a:solidFill>
            <a:schemeClr val="accent5"/>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accent5"/>
              </a:solidFill>
              <a:latin typeface="Calibri"/>
              <a:ea typeface="Calibri"/>
              <a:cs typeface="Calibri"/>
              <a:sym typeface="Calibri"/>
            </a:endParaRPr>
          </a:p>
        </p:txBody>
      </p:sp>
      <p:sp>
        <p:nvSpPr>
          <p:cNvPr id="120" name="Google Shape;120;p22"/>
          <p:cNvSpPr/>
          <p:nvPr/>
        </p:nvSpPr>
        <p:spPr>
          <a:xfrm>
            <a:off x="5930886" y="1749620"/>
            <a:ext cx="2257455" cy="512486"/>
          </a:xfrm>
          <a:prstGeom prst="rect">
            <a:avLst/>
          </a:prstGeom>
          <a:solidFill>
            <a:schemeClr val="accent1"/>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lt1"/>
              </a:solidFill>
              <a:latin typeface="DM Sans"/>
              <a:ea typeface="DM Sans"/>
              <a:cs typeface="DM Sans"/>
              <a:sym typeface="DM Sans"/>
            </a:endParaRPr>
          </a:p>
        </p:txBody>
      </p:sp>
      <p:sp>
        <p:nvSpPr>
          <p:cNvPr id="121" name="Google Shape;121;p22"/>
          <p:cNvSpPr/>
          <p:nvPr/>
        </p:nvSpPr>
        <p:spPr>
          <a:xfrm>
            <a:off x="3340086" y="2258194"/>
            <a:ext cx="2257455" cy="2390006"/>
          </a:xfrm>
          <a:prstGeom prst="rect">
            <a:avLst/>
          </a:prstGeom>
          <a:solidFill>
            <a:schemeClr val="accent5"/>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accent5"/>
              </a:solidFill>
              <a:latin typeface="Calibri"/>
              <a:ea typeface="Calibri"/>
              <a:cs typeface="Calibri"/>
              <a:sym typeface="Calibri"/>
            </a:endParaRPr>
          </a:p>
        </p:txBody>
      </p:sp>
      <p:sp>
        <p:nvSpPr>
          <p:cNvPr id="122" name="Google Shape;122;p22"/>
          <p:cNvSpPr/>
          <p:nvPr/>
        </p:nvSpPr>
        <p:spPr>
          <a:xfrm>
            <a:off x="3340086" y="1749620"/>
            <a:ext cx="2257455" cy="512486"/>
          </a:xfrm>
          <a:prstGeom prst="rect">
            <a:avLst/>
          </a:prstGeom>
          <a:solidFill>
            <a:schemeClr val="accent1"/>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lt1"/>
              </a:solidFill>
              <a:latin typeface="DM Sans"/>
              <a:ea typeface="DM Sans"/>
              <a:cs typeface="DM Sans"/>
              <a:sym typeface="DM Sans"/>
            </a:endParaRPr>
          </a:p>
        </p:txBody>
      </p:sp>
      <p:sp>
        <p:nvSpPr>
          <p:cNvPr id="123" name="Google Shape;123;p22"/>
          <p:cNvSpPr/>
          <p:nvPr/>
        </p:nvSpPr>
        <p:spPr>
          <a:xfrm>
            <a:off x="715477" y="2266018"/>
            <a:ext cx="2257455" cy="2382182"/>
          </a:xfrm>
          <a:prstGeom prst="rect">
            <a:avLst/>
          </a:prstGeom>
          <a:solidFill>
            <a:schemeClr val="accent5"/>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accent5"/>
              </a:solidFill>
              <a:latin typeface="Calibri"/>
              <a:ea typeface="Calibri"/>
              <a:cs typeface="Calibri"/>
              <a:sym typeface="Calibri"/>
            </a:endParaRPr>
          </a:p>
        </p:txBody>
      </p:sp>
      <p:sp>
        <p:nvSpPr>
          <p:cNvPr id="124" name="Google Shape;124;p22"/>
          <p:cNvSpPr/>
          <p:nvPr/>
        </p:nvSpPr>
        <p:spPr>
          <a:xfrm>
            <a:off x="715477" y="1749620"/>
            <a:ext cx="2257455" cy="512486"/>
          </a:xfrm>
          <a:prstGeom prst="rect">
            <a:avLst/>
          </a:prstGeom>
          <a:solidFill>
            <a:schemeClr val="accent1"/>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lt1"/>
              </a:solidFill>
              <a:latin typeface="DM Sans"/>
              <a:ea typeface="DM Sans"/>
              <a:cs typeface="DM Sans"/>
              <a:sym typeface="DM Sans"/>
            </a:endParaRPr>
          </a:p>
        </p:txBody>
      </p:sp>
      <p:sp>
        <p:nvSpPr>
          <p:cNvPr id="125" name="Google Shape;125;p22"/>
          <p:cNvSpPr txBox="1">
            <a:spLocks noGrp="1"/>
          </p:cNvSpPr>
          <p:nvPr>
            <p:ph type="body" idx="1"/>
          </p:nvPr>
        </p:nvSpPr>
        <p:spPr>
          <a:xfrm>
            <a:off x="666766" y="1784832"/>
            <a:ext cx="2339975" cy="4381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22"/>
          <p:cNvSpPr/>
          <p:nvPr/>
        </p:nvSpPr>
        <p:spPr>
          <a:xfrm>
            <a:off x="21156111" y="6136718"/>
            <a:ext cx="214161" cy="215444"/>
          </a:xfrm>
          <a:prstGeom prst="rect">
            <a:avLst/>
          </a:prstGeom>
          <a:noFill/>
          <a:ln>
            <a:noFill/>
          </a:ln>
        </p:spPr>
        <p:txBody>
          <a:bodyPr spcFirstLastPara="1" wrap="square" lIns="45700" tIns="45700" rIns="45700" bIns="45700" anchor="t" anchorCtr="0">
            <a:spAutoFit/>
          </a:bodyPr>
          <a:lstStyle/>
          <a:p>
            <a:pPr marL="0" marR="0" lvl="0" indent="0" algn="r" rtl="0">
              <a:spcBef>
                <a:spcPts val="0"/>
              </a:spcBef>
              <a:spcAft>
                <a:spcPts val="0"/>
              </a:spcAft>
              <a:buNone/>
            </a:pPr>
            <a:fld id="{00000000-1234-1234-1234-123412341234}" type="slidenum">
              <a:rPr lang="en-US" sz="800" b="0" i="0" u="none" strike="noStrike" cap="none">
                <a:solidFill>
                  <a:srgbClr val="FFFFFF"/>
                </a:solidFill>
                <a:latin typeface="Calibri"/>
                <a:ea typeface="Calibri"/>
                <a:cs typeface="Calibri"/>
                <a:sym typeface="Calibri"/>
              </a:rPr>
              <a:t>‹#›</a:t>
            </a:fld>
            <a:endParaRPr sz="800" b="0" i="0" u="none" strike="noStrike" cap="none" dirty="0">
              <a:solidFill>
                <a:srgbClr val="FFFFFF"/>
              </a:solidFill>
              <a:latin typeface="Calibri"/>
              <a:ea typeface="Calibri"/>
              <a:cs typeface="Calibri"/>
              <a:sym typeface="Calibri"/>
            </a:endParaRPr>
          </a:p>
        </p:txBody>
      </p:sp>
      <p:sp>
        <p:nvSpPr>
          <p:cNvPr id="127" name="Google Shape;127;p22"/>
          <p:cNvSpPr txBox="1">
            <a:spLocks noGrp="1"/>
          </p:cNvSpPr>
          <p:nvPr>
            <p:ph type="body" idx="2"/>
          </p:nvPr>
        </p:nvSpPr>
        <p:spPr>
          <a:xfrm>
            <a:off x="889057" y="2585674"/>
            <a:ext cx="1895393" cy="921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Google Shape;128;p22"/>
          <p:cNvSpPr txBox="1">
            <a:spLocks noGrp="1"/>
          </p:cNvSpPr>
          <p:nvPr>
            <p:ph type="body" idx="3"/>
          </p:nvPr>
        </p:nvSpPr>
        <p:spPr>
          <a:xfrm>
            <a:off x="3293719" y="1784832"/>
            <a:ext cx="2339975" cy="4381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 name="Google Shape;129;p22"/>
          <p:cNvSpPr txBox="1">
            <a:spLocks noGrp="1"/>
          </p:cNvSpPr>
          <p:nvPr>
            <p:ph type="body" idx="4"/>
          </p:nvPr>
        </p:nvSpPr>
        <p:spPr>
          <a:xfrm>
            <a:off x="5889625" y="1784832"/>
            <a:ext cx="2339975" cy="4381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 name="Google Shape;130;p22"/>
          <p:cNvSpPr txBox="1">
            <a:spLocks noGrp="1"/>
          </p:cNvSpPr>
          <p:nvPr>
            <p:ph type="body" idx="5"/>
          </p:nvPr>
        </p:nvSpPr>
        <p:spPr>
          <a:xfrm>
            <a:off x="8480425" y="1784832"/>
            <a:ext cx="2339975" cy="4381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Google Shape;131;p22"/>
          <p:cNvSpPr txBox="1">
            <a:spLocks noGrp="1"/>
          </p:cNvSpPr>
          <p:nvPr>
            <p:ph type="body" idx="6"/>
          </p:nvPr>
        </p:nvSpPr>
        <p:spPr>
          <a:xfrm>
            <a:off x="3516010" y="2585674"/>
            <a:ext cx="1895393" cy="921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 name="Google Shape;132;p22"/>
          <p:cNvSpPr txBox="1">
            <a:spLocks noGrp="1"/>
          </p:cNvSpPr>
          <p:nvPr>
            <p:ph type="body" idx="7"/>
          </p:nvPr>
        </p:nvSpPr>
        <p:spPr>
          <a:xfrm>
            <a:off x="6111916" y="2585674"/>
            <a:ext cx="1895393" cy="921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 name="Google Shape;133;p22"/>
          <p:cNvSpPr txBox="1">
            <a:spLocks noGrp="1"/>
          </p:cNvSpPr>
          <p:nvPr>
            <p:ph type="body" idx="8"/>
          </p:nvPr>
        </p:nvSpPr>
        <p:spPr>
          <a:xfrm>
            <a:off x="8702716" y="2585674"/>
            <a:ext cx="1895393" cy="921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 name="Google Shape;134;p22"/>
          <p:cNvSpPr txBox="1">
            <a:spLocks noGrp="1"/>
          </p:cNvSpPr>
          <p:nvPr>
            <p:ph type="body" idx="9"/>
          </p:nvPr>
        </p:nvSpPr>
        <p:spPr>
          <a:xfrm>
            <a:off x="720741" y="5638800"/>
            <a:ext cx="10058400" cy="457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4"/>
              </a:buClr>
              <a:buSzPts val="2800"/>
              <a:buFont typeface="Arial"/>
              <a:buChar char="•"/>
              <a:defRPr sz="2800" b="0" i="0" u="none" strike="noStrike" cap="none">
                <a:solidFill>
                  <a:schemeClr val="accent4"/>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 name="Google Shape;135;p22"/>
          <p:cNvSpPr txBox="1">
            <a:spLocks noGrp="1"/>
          </p:cNvSpPr>
          <p:nvPr>
            <p:ph type="body" idx="13"/>
          </p:nvPr>
        </p:nvSpPr>
        <p:spPr>
          <a:xfrm>
            <a:off x="720741" y="4910665"/>
            <a:ext cx="10058400" cy="72813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1"/>
              </a:buClr>
              <a:buSzPts val="2800"/>
              <a:buFont typeface="Arial"/>
              <a:buNone/>
              <a:defRPr sz="28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22"/>
          <p:cNvSpPr txBox="1">
            <a:spLocks noGrp="1"/>
          </p:cNvSpPr>
          <p:nvPr>
            <p:ph type="body" idx="14"/>
          </p:nvPr>
        </p:nvSpPr>
        <p:spPr>
          <a:xfrm>
            <a:off x="600455" y="381000"/>
            <a:ext cx="8010145" cy="3471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 name="Google Shape;137;p22"/>
          <p:cNvSpPr txBox="1">
            <a:spLocks noGrp="1"/>
          </p:cNvSpPr>
          <p:nvPr>
            <p:ph type="body" idx="15"/>
          </p:nvPr>
        </p:nvSpPr>
        <p:spPr>
          <a:xfrm>
            <a:off x="603504" y="762000"/>
            <a:ext cx="882421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600"/>
              <a:buFont typeface="Arial"/>
              <a:buNone/>
              <a:defRPr sz="16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138"/>
        <p:cNvGrpSpPr/>
        <p:nvPr/>
      </p:nvGrpSpPr>
      <p:grpSpPr>
        <a:xfrm>
          <a:off x="0" y="0"/>
          <a:ext cx="0" cy="0"/>
          <a:chOff x="0" y="0"/>
          <a:chExt cx="0" cy="0"/>
        </a:xfrm>
      </p:grpSpPr>
      <p:sp>
        <p:nvSpPr>
          <p:cNvPr id="139" name="Google Shape;139;p23"/>
          <p:cNvSpPr/>
          <p:nvPr/>
        </p:nvSpPr>
        <p:spPr>
          <a:xfrm>
            <a:off x="2204302" y="2095011"/>
            <a:ext cx="4000555" cy="8518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DM Sans"/>
              <a:ea typeface="DM Sans"/>
              <a:cs typeface="DM Sans"/>
              <a:sym typeface="DM Sans"/>
            </a:endParaRPr>
          </a:p>
        </p:txBody>
      </p:sp>
      <p:sp>
        <p:nvSpPr>
          <p:cNvPr id="140" name="Google Shape;140;p23"/>
          <p:cNvSpPr txBox="1">
            <a:spLocks noGrp="1"/>
          </p:cNvSpPr>
          <p:nvPr>
            <p:ph type="body" idx="1"/>
          </p:nvPr>
        </p:nvSpPr>
        <p:spPr>
          <a:xfrm>
            <a:off x="2451549" y="2235692"/>
            <a:ext cx="3421062" cy="685800"/>
          </a:xfrm>
          <a:prstGeom prst="rect">
            <a:avLst/>
          </a:prstGeom>
          <a:noFill/>
          <a:ln>
            <a:noFill/>
          </a:ln>
        </p:spPr>
        <p:txBody>
          <a:bodyPr spcFirstLastPara="1" wrap="square" lIns="91425" tIns="45700" rIns="91425" bIns="45700" anchor="t" anchorCtr="0">
            <a:noAutofit/>
          </a:bodyPr>
          <a:lstStyle>
            <a:lvl1pPr marL="457200" marR="0" lvl="0" indent="-317500" algn="l" rtl="0">
              <a:lnSpc>
                <a:spcPct val="90000"/>
              </a:lnSpc>
              <a:spcBef>
                <a:spcPts val="1000"/>
              </a:spcBef>
              <a:spcAft>
                <a:spcPts val="0"/>
              </a:spcAft>
              <a:buClr>
                <a:schemeClr val="accent1"/>
              </a:buClr>
              <a:buSzPts val="1400"/>
              <a:buFont typeface="Arial"/>
              <a:buChar char="•"/>
              <a:defRPr sz="14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 name="Google Shape;141;p23"/>
          <p:cNvSpPr/>
          <p:nvPr/>
        </p:nvSpPr>
        <p:spPr>
          <a:xfrm>
            <a:off x="2204302" y="3031183"/>
            <a:ext cx="4000555" cy="113804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DM Sans"/>
              <a:ea typeface="DM Sans"/>
              <a:cs typeface="DM Sans"/>
              <a:sym typeface="DM Sans"/>
            </a:endParaRPr>
          </a:p>
        </p:txBody>
      </p:sp>
      <p:sp>
        <p:nvSpPr>
          <p:cNvPr id="142" name="Google Shape;142;p23"/>
          <p:cNvSpPr txBox="1">
            <a:spLocks noGrp="1"/>
          </p:cNvSpPr>
          <p:nvPr>
            <p:ph type="body" idx="2"/>
          </p:nvPr>
        </p:nvSpPr>
        <p:spPr>
          <a:xfrm>
            <a:off x="2451550" y="3120228"/>
            <a:ext cx="3421474" cy="940427"/>
          </a:xfrm>
          <a:prstGeom prst="rect">
            <a:avLst/>
          </a:prstGeom>
          <a:noFill/>
          <a:ln>
            <a:noFill/>
          </a:ln>
        </p:spPr>
        <p:txBody>
          <a:bodyPr spcFirstLastPara="1" wrap="square" lIns="91425" tIns="45700" rIns="91425" bIns="45700" anchor="t" anchorCtr="0">
            <a:noAutofit/>
          </a:bodyPr>
          <a:lstStyle>
            <a:lvl1pPr marL="457200" marR="0" lvl="0" indent="-317500" algn="l" rtl="0">
              <a:lnSpc>
                <a:spcPct val="90000"/>
              </a:lnSpc>
              <a:spcBef>
                <a:spcPts val="1000"/>
              </a:spcBef>
              <a:spcAft>
                <a:spcPts val="0"/>
              </a:spcAft>
              <a:buClr>
                <a:schemeClr val="accent1"/>
              </a:buClr>
              <a:buSzPts val="1400"/>
              <a:buFont typeface="Arial"/>
              <a:buChar char="•"/>
              <a:defRPr sz="14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Google Shape;143;p23"/>
          <p:cNvSpPr/>
          <p:nvPr/>
        </p:nvSpPr>
        <p:spPr>
          <a:xfrm>
            <a:off x="2204302" y="4261269"/>
            <a:ext cx="4000555" cy="192951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DM Sans"/>
              <a:ea typeface="DM Sans"/>
              <a:cs typeface="DM Sans"/>
              <a:sym typeface="DM Sans"/>
            </a:endParaRPr>
          </a:p>
        </p:txBody>
      </p:sp>
      <p:sp>
        <p:nvSpPr>
          <p:cNvPr id="144" name="Google Shape;144;p23"/>
          <p:cNvSpPr txBox="1">
            <a:spLocks noGrp="1"/>
          </p:cNvSpPr>
          <p:nvPr>
            <p:ph type="body" idx="3"/>
          </p:nvPr>
        </p:nvSpPr>
        <p:spPr>
          <a:xfrm>
            <a:off x="2451550" y="4347733"/>
            <a:ext cx="3421473" cy="1635341"/>
          </a:xfrm>
          <a:prstGeom prst="rect">
            <a:avLst/>
          </a:prstGeom>
          <a:noFill/>
          <a:ln>
            <a:noFill/>
          </a:ln>
        </p:spPr>
        <p:txBody>
          <a:bodyPr spcFirstLastPara="1" wrap="square" lIns="91425" tIns="45700" rIns="91425" bIns="45700" anchor="t" anchorCtr="0">
            <a:noAutofit/>
          </a:bodyPr>
          <a:lstStyle>
            <a:lvl1pPr marL="457200" marR="0" lvl="0" indent="-317500" algn="l" rtl="0">
              <a:lnSpc>
                <a:spcPct val="90000"/>
              </a:lnSpc>
              <a:spcBef>
                <a:spcPts val="1000"/>
              </a:spcBef>
              <a:spcAft>
                <a:spcPts val="0"/>
              </a:spcAft>
              <a:buClr>
                <a:schemeClr val="accent1"/>
              </a:buClr>
              <a:buSzPts val="1400"/>
              <a:buFont typeface="Arial"/>
              <a:buChar char="•"/>
              <a:defRPr sz="14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23"/>
          <p:cNvSpPr/>
          <p:nvPr/>
        </p:nvSpPr>
        <p:spPr>
          <a:xfrm>
            <a:off x="6286445" y="2095011"/>
            <a:ext cx="4000555" cy="8518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DM Sans"/>
              <a:ea typeface="DM Sans"/>
              <a:cs typeface="DM Sans"/>
              <a:sym typeface="DM Sans"/>
            </a:endParaRPr>
          </a:p>
        </p:txBody>
      </p:sp>
      <p:sp>
        <p:nvSpPr>
          <p:cNvPr id="146" name="Google Shape;146;p23"/>
          <p:cNvSpPr txBox="1">
            <a:spLocks noGrp="1"/>
          </p:cNvSpPr>
          <p:nvPr>
            <p:ph type="body" idx="4"/>
          </p:nvPr>
        </p:nvSpPr>
        <p:spPr>
          <a:xfrm>
            <a:off x="6452104" y="2219981"/>
            <a:ext cx="3459520" cy="701512"/>
          </a:xfrm>
          <a:prstGeom prst="rect">
            <a:avLst/>
          </a:prstGeom>
          <a:noFill/>
          <a:ln>
            <a:noFill/>
          </a:ln>
        </p:spPr>
        <p:txBody>
          <a:bodyPr spcFirstLastPara="1" wrap="square" lIns="91425" tIns="45700" rIns="91425" bIns="45700" anchor="t" anchorCtr="0">
            <a:noAutofit/>
          </a:bodyPr>
          <a:lstStyle>
            <a:lvl1pPr marL="457200" marR="0" lvl="0" indent="-317500" algn="l" rtl="0">
              <a:lnSpc>
                <a:spcPct val="90000"/>
              </a:lnSpc>
              <a:spcBef>
                <a:spcPts val="1000"/>
              </a:spcBef>
              <a:spcAft>
                <a:spcPts val="0"/>
              </a:spcAft>
              <a:buClr>
                <a:schemeClr val="accent1"/>
              </a:buClr>
              <a:buSzPts val="1400"/>
              <a:buFont typeface="Arial"/>
              <a:buChar char="•"/>
              <a:defRPr sz="14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23"/>
          <p:cNvSpPr/>
          <p:nvPr/>
        </p:nvSpPr>
        <p:spPr>
          <a:xfrm>
            <a:off x="6286445" y="3031183"/>
            <a:ext cx="4000555" cy="113804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DM Sans"/>
              <a:ea typeface="DM Sans"/>
              <a:cs typeface="DM Sans"/>
              <a:sym typeface="DM Sans"/>
            </a:endParaRPr>
          </a:p>
        </p:txBody>
      </p:sp>
      <p:sp>
        <p:nvSpPr>
          <p:cNvPr id="148" name="Google Shape;148;p23"/>
          <p:cNvSpPr txBox="1">
            <a:spLocks noGrp="1"/>
          </p:cNvSpPr>
          <p:nvPr>
            <p:ph type="body" idx="5"/>
          </p:nvPr>
        </p:nvSpPr>
        <p:spPr>
          <a:xfrm>
            <a:off x="6452104" y="3120228"/>
            <a:ext cx="3459520" cy="940427"/>
          </a:xfrm>
          <a:prstGeom prst="rect">
            <a:avLst/>
          </a:prstGeom>
          <a:noFill/>
          <a:ln>
            <a:noFill/>
          </a:ln>
        </p:spPr>
        <p:txBody>
          <a:bodyPr spcFirstLastPara="1" wrap="square" lIns="91425" tIns="45700" rIns="91425" bIns="45700" anchor="t" anchorCtr="0">
            <a:noAutofit/>
          </a:bodyPr>
          <a:lstStyle>
            <a:lvl1pPr marL="457200" marR="0" lvl="0" indent="-317500" algn="l" rtl="0">
              <a:lnSpc>
                <a:spcPct val="90000"/>
              </a:lnSpc>
              <a:spcBef>
                <a:spcPts val="1000"/>
              </a:spcBef>
              <a:spcAft>
                <a:spcPts val="0"/>
              </a:spcAft>
              <a:buClr>
                <a:schemeClr val="accent1"/>
              </a:buClr>
              <a:buSzPts val="1400"/>
              <a:buFont typeface="Arial"/>
              <a:buChar char="•"/>
              <a:defRPr sz="14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23"/>
          <p:cNvSpPr/>
          <p:nvPr/>
        </p:nvSpPr>
        <p:spPr>
          <a:xfrm>
            <a:off x="6286445" y="4261269"/>
            <a:ext cx="4000555" cy="192951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DM Sans"/>
              <a:ea typeface="DM Sans"/>
              <a:cs typeface="DM Sans"/>
              <a:sym typeface="DM Sans"/>
            </a:endParaRPr>
          </a:p>
        </p:txBody>
      </p:sp>
      <p:sp>
        <p:nvSpPr>
          <p:cNvPr id="150" name="Google Shape;150;p23"/>
          <p:cNvSpPr txBox="1">
            <a:spLocks noGrp="1"/>
          </p:cNvSpPr>
          <p:nvPr>
            <p:ph type="body" idx="6"/>
          </p:nvPr>
        </p:nvSpPr>
        <p:spPr>
          <a:xfrm>
            <a:off x="6452104" y="4357691"/>
            <a:ext cx="3459520" cy="1625383"/>
          </a:xfrm>
          <a:prstGeom prst="rect">
            <a:avLst/>
          </a:prstGeom>
          <a:noFill/>
          <a:ln>
            <a:noFill/>
          </a:ln>
        </p:spPr>
        <p:txBody>
          <a:bodyPr spcFirstLastPara="1" wrap="square" lIns="91425" tIns="45700" rIns="91425" bIns="45700" anchor="t" anchorCtr="0">
            <a:noAutofit/>
          </a:bodyPr>
          <a:lstStyle>
            <a:lvl1pPr marL="457200" marR="0" lvl="0" indent="-317500" algn="l" rtl="0">
              <a:lnSpc>
                <a:spcPct val="90000"/>
              </a:lnSpc>
              <a:spcBef>
                <a:spcPts val="1000"/>
              </a:spcBef>
              <a:spcAft>
                <a:spcPts val="0"/>
              </a:spcAft>
              <a:buClr>
                <a:schemeClr val="accent1"/>
              </a:buClr>
              <a:buSzPts val="1400"/>
              <a:buFont typeface="Arial"/>
              <a:buChar char="•"/>
              <a:defRPr sz="14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23"/>
          <p:cNvSpPr txBox="1">
            <a:spLocks noGrp="1"/>
          </p:cNvSpPr>
          <p:nvPr>
            <p:ph type="body" idx="7"/>
          </p:nvPr>
        </p:nvSpPr>
        <p:spPr>
          <a:xfrm>
            <a:off x="338228" y="4294220"/>
            <a:ext cx="1577975" cy="6858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accent1"/>
              </a:buClr>
              <a:buSzPts val="1200"/>
              <a:buFont typeface="Arial"/>
              <a:buNone/>
              <a:defRPr sz="12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Google Shape;152;p23"/>
          <p:cNvSpPr txBox="1">
            <a:spLocks noGrp="1"/>
          </p:cNvSpPr>
          <p:nvPr>
            <p:ph type="body" idx="8"/>
          </p:nvPr>
        </p:nvSpPr>
        <p:spPr>
          <a:xfrm>
            <a:off x="338228" y="3067737"/>
            <a:ext cx="1577975" cy="6858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accent1"/>
              </a:buClr>
              <a:buSzPts val="1200"/>
              <a:buFont typeface="Arial"/>
              <a:buNone/>
              <a:defRPr sz="12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3" name="Google Shape;153;p23"/>
          <p:cNvSpPr txBox="1">
            <a:spLocks noGrp="1"/>
          </p:cNvSpPr>
          <p:nvPr>
            <p:ph type="body" idx="9"/>
          </p:nvPr>
        </p:nvSpPr>
        <p:spPr>
          <a:xfrm>
            <a:off x="338228" y="2137784"/>
            <a:ext cx="1577975" cy="6858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accent1"/>
              </a:buClr>
              <a:buSzPts val="1200"/>
              <a:buFont typeface="Arial"/>
              <a:buNone/>
              <a:defRPr sz="12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23"/>
          <p:cNvSpPr/>
          <p:nvPr/>
        </p:nvSpPr>
        <p:spPr>
          <a:xfrm>
            <a:off x="6286444" y="1373538"/>
            <a:ext cx="4000555" cy="5666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DM Sans"/>
              <a:ea typeface="DM Sans"/>
              <a:cs typeface="DM Sans"/>
              <a:sym typeface="DM Sans"/>
            </a:endParaRPr>
          </a:p>
        </p:txBody>
      </p:sp>
      <p:sp>
        <p:nvSpPr>
          <p:cNvPr id="155" name="Google Shape;155;p23"/>
          <p:cNvSpPr txBox="1">
            <a:spLocks noGrp="1"/>
          </p:cNvSpPr>
          <p:nvPr>
            <p:ph type="body" idx="13"/>
          </p:nvPr>
        </p:nvSpPr>
        <p:spPr>
          <a:xfrm>
            <a:off x="6635023" y="1517966"/>
            <a:ext cx="3341687" cy="27781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 name="Google Shape;156;p23"/>
          <p:cNvSpPr/>
          <p:nvPr/>
        </p:nvSpPr>
        <p:spPr>
          <a:xfrm>
            <a:off x="2204302" y="1373538"/>
            <a:ext cx="4000555" cy="5666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DM Sans"/>
              <a:ea typeface="DM Sans"/>
              <a:cs typeface="DM Sans"/>
              <a:sym typeface="DM Sans"/>
            </a:endParaRPr>
          </a:p>
        </p:txBody>
      </p:sp>
      <p:sp>
        <p:nvSpPr>
          <p:cNvPr id="157" name="Google Shape;157;p23"/>
          <p:cNvSpPr txBox="1">
            <a:spLocks noGrp="1"/>
          </p:cNvSpPr>
          <p:nvPr>
            <p:ph type="body" idx="14"/>
          </p:nvPr>
        </p:nvSpPr>
        <p:spPr>
          <a:xfrm>
            <a:off x="2533735" y="1517966"/>
            <a:ext cx="3341687" cy="27781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8" name="Google Shape;158;p23"/>
          <p:cNvSpPr txBox="1">
            <a:spLocks noGrp="1"/>
          </p:cNvSpPr>
          <p:nvPr>
            <p:ph type="body" idx="15"/>
          </p:nvPr>
        </p:nvSpPr>
        <p:spPr>
          <a:xfrm>
            <a:off x="600455" y="381000"/>
            <a:ext cx="8010145" cy="3471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9" name="Google Shape;159;p23"/>
          <p:cNvSpPr txBox="1">
            <a:spLocks noGrp="1"/>
          </p:cNvSpPr>
          <p:nvPr>
            <p:ph type="body" idx="16"/>
          </p:nvPr>
        </p:nvSpPr>
        <p:spPr>
          <a:xfrm>
            <a:off x="603504" y="762000"/>
            <a:ext cx="882421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600"/>
              <a:buFont typeface="Arial"/>
              <a:buNone/>
              <a:defRPr sz="16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rge Number &amp; Text">
  <p:cSld name="Large Number &amp; Text">
    <p:spTree>
      <p:nvGrpSpPr>
        <p:cNvPr id="1" name="Shape 160"/>
        <p:cNvGrpSpPr/>
        <p:nvPr/>
      </p:nvGrpSpPr>
      <p:grpSpPr>
        <a:xfrm>
          <a:off x="0" y="0"/>
          <a:ext cx="0" cy="0"/>
          <a:chOff x="0" y="0"/>
          <a:chExt cx="0" cy="0"/>
        </a:xfrm>
      </p:grpSpPr>
      <p:sp>
        <p:nvSpPr>
          <p:cNvPr id="161" name="Google Shape;161;p24"/>
          <p:cNvSpPr txBox="1">
            <a:spLocks noGrp="1"/>
          </p:cNvSpPr>
          <p:nvPr>
            <p:ph type="body" idx="1"/>
          </p:nvPr>
        </p:nvSpPr>
        <p:spPr>
          <a:xfrm>
            <a:off x="1590675" y="5791200"/>
            <a:ext cx="7019925" cy="228600"/>
          </a:xfrm>
          <a:prstGeom prst="rect">
            <a:avLst/>
          </a:prstGeom>
          <a:noFill/>
          <a:ln>
            <a:noFill/>
          </a:ln>
        </p:spPr>
        <p:txBody>
          <a:bodyPr spcFirstLastPara="1" wrap="square" lIns="0" tIns="45700" rIns="91425" bIns="45700" anchor="t" anchorCtr="0">
            <a:noAutofit/>
          </a:bodyPr>
          <a:lstStyle>
            <a:lvl1pPr marL="457200" marR="0" lvl="0" indent="-228600" algn="l" rtl="0">
              <a:lnSpc>
                <a:spcPct val="90000"/>
              </a:lnSpc>
              <a:spcBef>
                <a:spcPts val="1000"/>
              </a:spcBef>
              <a:spcAft>
                <a:spcPts val="0"/>
              </a:spcAft>
              <a:buClr>
                <a:schemeClr val="accent1"/>
              </a:buClr>
              <a:buSzPts val="900"/>
              <a:buFont typeface="Arial"/>
              <a:buNone/>
              <a:defRPr sz="9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24"/>
          <p:cNvSpPr txBox="1">
            <a:spLocks noGrp="1"/>
          </p:cNvSpPr>
          <p:nvPr>
            <p:ph type="body" idx="2"/>
          </p:nvPr>
        </p:nvSpPr>
        <p:spPr>
          <a:xfrm>
            <a:off x="6617512" y="3236833"/>
            <a:ext cx="4977954"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3" name="Google Shape;163;p24"/>
          <p:cNvSpPr txBox="1">
            <a:spLocks noGrp="1"/>
          </p:cNvSpPr>
          <p:nvPr>
            <p:ph type="body" idx="3"/>
          </p:nvPr>
        </p:nvSpPr>
        <p:spPr>
          <a:xfrm>
            <a:off x="6617512" y="1676400"/>
            <a:ext cx="4991085" cy="13826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4166"/>
              </a:lnSpc>
              <a:spcBef>
                <a:spcPts val="1000"/>
              </a:spcBef>
              <a:spcAft>
                <a:spcPts val="0"/>
              </a:spcAft>
              <a:buClr>
                <a:schemeClr val="accent1"/>
              </a:buClr>
              <a:buSzPts val="2400"/>
              <a:buFont typeface="Arial"/>
              <a:buNone/>
              <a:defRPr sz="24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4" name="Google Shape;164;p24"/>
          <p:cNvSpPr txBox="1">
            <a:spLocks noGrp="1"/>
          </p:cNvSpPr>
          <p:nvPr>
            <p:ph type="body" idx="4"/>
          </p:nvPr>
        </p:nvSpPr>
        <p:spPr>
          <a:xfrm>
            <a:off x="2959912" y="1676400"/>
            <a:ext cx="3276600" cy="29495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2800"/>
              <a:buFont typeface="Arial"/>
              <a:buNone/>
              <a:defRPr sz="28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5" name="Google Shape;165;p24"/>
          <p:cNvSpPr txBox="1">
            <a:spLocks noGrp="1"/>
          </p:cNvSpPr>
          <p:nvPr>
            <p:ph type="body" idx="5"/>
          </p:nvPr>
        </p:nvSpPr>
        <p:spPr>
          <a:xfrm>
            <a:off x="609600" y="1676400"/>
            <a:ext cx="2286000" cy="182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15000"/>
              <a:buFont typeface="Arial"/>
              <a:buNone/>
              <a:defRPr sz="15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6" name="Google Shape;166;p24"/>
          <p:cNvSpPr txBox="1">
            <a:spLocks noGrp="1"/>
          </p:cNvSpPr>
          <p:nvPr>
            <p:ph type="body" idx="6"/>
          </p:nvPr>
        </p:nvSpPr>
        <p:spPr>
          <a:xfrm>
            <a:off x="828675" y="5780087"/>
            <a:ext cx="2286000" cy="174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900"/>
              <a:buFont typeface="Arial"/>
              <a:buNone/>
              <a:defRPr sz="9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24"/>
          <p:cNvSpPr txBox="1">
            <a:spLocks noGrp="1"/>
          </p:cNvSpPr>
          <p:nvPr>
            <p:ph type="body" idx="7"/>
          </p:nvPr>
        </p:nvSpPr>
        <p:spPr>
          <a:xfrm>
            <a:off x="603504" y="384048"/>
            <a:ext cx="8839200" cy="3471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8" name="Google Shape;168;p24"/>
          <p:cNvSpPr txBox="1">
            <a:spLocks noGrp="1"/>
          </p:cNvSpPr>
          <p:nvPr>
            <p:ph type="body" idx="8"/>
          </p:nvPr>
        </p:nvSpPr>
        <p:spPr>
          <a:xfrm>
            <a:off x="603504" y="762000"/>
            <a:ext cx="882421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600"/>
              <a:buFont typeface="Arial"/>
              <a:buNone/>
              <a:defRPr sz="16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eader &amp; Large Text">
  <p:cSld name="Header &amp; Large Text">
    <p:spTree>
      <p:nvGrpSpPr>
        <p:cNvPr id="1" name="Shape 169"/>
        <p:cNvGrpSpPr/>
        <p:nvPr/>
      </p:nvGrpSpPr>
      <p:grpSpPr>
        <a:xfrm>
          <a:off x="0" y="0"/>
          <a:ext cx="0" cy="0"/>
          <a:chOff x="0" y="0"/>
          <a:chExt cx="0" cy="0"/>
        </a:xfrm>
      </p:grpSpPr>
      <p:sp>
        <p:nvSpPr>
          <p:cNvPr id="170" name="Google Shape;170;p25"/>
          <p:cNvSpPr txBox="1">
            <a:spLocks noGrp="1"/>
          </p:cNvSpPr>
          <p:nvPr>
            <p:ph type="body" idx="1"/>
          </p:nvPr>
        </p:nvSpPr>
        <p:spPr>
          <a:xfrm>
            <a:off x="609600" y="1677087"/>
            <a:ext cx="2600325" cy="24479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D5D3B"/>
              </a:buClr>
              <a:buSzPts val="3200"/>
              <a:buFont typeface="Arial"/>
              <a:buNone/>
              <a:defRPr sz="3200" b="0" i="0" u="none" strike="noStrike" cap="none">
                <a:solidFill>
                  <a:srgbClr val="FD5D3B"/>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25"/>
          <p:cNvSpPr txBox="1">
            <a:spLocks noGrp="1"/>
          </p:cNvSpPr>
          <p:nvPr>
            <p:ph type="body" idx="2"/>
          </p:nvPr>
        </p:nvSpPr>
        <p:spPr>
          <a:xfrm>
            <a:off x="3438525" y="1686560"/>
            <a:ext cx="3865775" cy="1752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72" name="Google Shape;172;p25"/>
          <p:cNvCxnSpPr/>
          <p:nvPr/>
        </p:nvCxnSpPr>
        <p:spPr>
          <a:xfrm>
            <a:off x="7477125" y="1686612"/>
            <a:ext cx="0" cy="3048000"/>
          </a:xfrm>
          <a:prstGeom prst="straightConnector1">
            <a:avLst/>
          </a:prstGeom>
          <a:noFill/>
          <a:ln w="12700" cap="flat" cmpd="sng">
            <a:solidFill>
              <a:schemeClr val="accent6"/>
            </a:solidFill>
            <a:prstDash val="solid"/>
            <a:miter lim="800000"/>
            <a:headEnd type="none" w="sm" len="sm"/>
            <a:tailEnd type="none" w="sm" len="sm"/>
          </a:ln>
        </p:spPr>
      </p:cxnSp>
      <p:sp>
        <p:nvSpPr>
          <p:cNvPr id="173" name="Google Shape;173;p25"/>
          <p:cNvSpPr txBox="1">
            <a:spLocks noGrp="1"/>
          </p:cNvSpPr>
          <p:nvPr>
            <p:ph type="body" idx="3"/>
          </p:nvPr>
        </p:nvSpPr>
        <p:spPr>
          <a:xfrm>
            <a:off x="3438525" y="3134412"/>
            <a:ext cx="4038600" cy="1752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25"/>
          <p:cNvSpPr txBox="1">
            <a:spLocks noGrp="1"/>
          </p:cNvSpPr>
          <p:nvPr>
            <p:ph type="body" idx="4"/>
          </p:nvPr>
        </p:nvSpPr>
        <p:spPr>
          <a:xfrm>
            <a:off x="7649950" y="1676400"/>
            <a:ext cx="3941975" cy="32106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25"/>
          <p:cNvSpPr txBox="1">
            <a:spLocks noGrp="1"/>
          </p:cNvSpPr>
          <p:nvPr>
            <p:ph type="body" idx="5"/>
          </p:nvPr>
        </p:nvSpPr>
        <p:spPr>
          <a:xfrm>
            <a:off x="603504" y="384048"/>
            <a:ext cx="8839200" cy="3471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25"/>
          <p:cNvSpPr txBox="1">
            <a:spLocks noGrp="1"/>
          </p:cNvSpPr>
          <p:nvPr>
            <p:ph type="body" idx="6"/>
          </p:nvPr>
        </p:nvSpPr>
        <p:spPr>
          <a:xfrm>
            <a:off x="603504" y="762000"/>
            <a:ext cx="882421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600"/>
              <a:buFont typeface="Arial"/>
              <a:buNone/>
              <a:defRPr sz="16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eader &amp; Large Text 2">
  <p:cSld name="Header &amp; Large Text 2">
    <p:spTree>
      <p:nvGrpSpPr>
        <p:cNvPr id="1" name="Shape 177"/>
        <p:cNvGrpSpPr/>
        <p:nvPr/>
      </p:nvGrpSpPr>
      <p:grpSpPr>
        <a:xfrm>
          <a:off x="0" y="0"/>
          <a:ext cx="0" cy="0"/>
          <a:chOff x="0" y="0"/>
          <a:chExt cx="0" cy="0"/>
        </a:xfrm>
      </p:grpSpPr>
      <p:sp>
        <p:nvSpPr>
          <p:cNvPr id="178" name="Google Shape;178;p26"/>
          <p:cNvSpPr txBox="1">
            <a:spLocks noGrp="1"/>
          </p:cNvSpPr>
          <p:nvPr>
            <p:ph type="body" idx="1"/>
          </p:nvPr>
        </p:nvSpPr>
        <p:spPr>
          <a:xfrm>
            <a:off x="609600" y="1676400"/>
            <a:ext cx="2743200" cy="30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3200"/>
              <a:buFont typeface="Arial"/>
              <a:buNone/>
              <a:defRPr sz="32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79" name="Google Shape;179;p26"/>
          <p:cNvCxnSpPr/>
          <p:nvPr/>
        </p:nvCxnSpPr>
        <p:spPr>
          <a:xfrm>
            <a:off x="7467600" y="1676400"/>
            <a:ext cx="0" cy="3048000"/>
          </a:xfrm>
          <a:prstGeom prst="straightConnector1">
            <a:avLst/>
          </a:prstGeom>
          <a:noFill/>
          <a:ln w="12700" cap="flat" cmpd="sng">
            <a:solidFill>
              <a:schemeClr val="accent6"/>
            </a:solidFill>
            <a:prstDash val="solid"/>
            <a:miter lim="800000"/>
            <a:headEnd type="none" w="sm" len="sm"/>
            <a:tailEnd type="none" w="sm" len="sm"/>
          </a:ln>
        </p:spPr>
      </p:cxnSp>
      <p:sp>
        <p:nvSpPr>
          <p:cNvPr id="180" name="Google Shape;180;p26"/>
          <p:cNvSpPr txBox="1">
            <a:spLocks noGrp="1"/>
          </p:cNvSpPr>
          <p:nvPr>
            <p:ph type="body" idx="2"/>
          </p:nvPr>
        </p:nvSpPr>
        <p:spPr>
          <a:xfrm>
            <a:off x="3505200" y="1676400"/>
            <a:ext cx="3733800" cy="30686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1" name="Google Shape;181;p26"/>
          <p:cNvSpPr txBox="1">
            <a:spLocks noGrp="1"/>
          </p:cNvSpPr>
          <p:nvPr>
            <p:ph type="body" idx="3"/>
          </p:nvPr>
        </p:nvSpPr>
        <p:spPr>
          <a:xfrm>
            <a:off x="7620000" y="1676400"/>
            <a:ext cx="4012977" cy="30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2" name="Google Shape;182;p26"/>
          <p:cNvSpPr txBox="1">
            <a:spLocks noGrp="1"/>
          </p:cNvSpPr>
          <p:nvPr>
            <p:ph type="body" idx="4"/>
          </p:nvPr>
        </p:nvSpPr>
        <p:spPr>
          <a:xfrm>
            <a:off x="603504" y="384048"/>
            <a:ext cx="8839200" cy="3471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3" name="Google Shape;183;p26"/>
          <p:cNvSpPr txBox="1">
            <a:spLocks noGrp="1"/>
          </p:cNvSpPr>
          <p:nvPr>
            <p:ph type="body" idx="5"/>
          </p:nvPr>
        </p:nvSpPr>
        <p:spPr>
          <a:xfrm>
            <a:off x="603504" y="762000"/>
            <a:ext cx="882421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600"/>
              <a:buFont typeface="Arial"/>
              <a:buNone/>
              <a:defRPr sz="16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Header &amp; Large Text 3">
  <p:cSld name="Header &amp; Large Text 3">
    <p:spTree>
      <p:nvGrpSpPr>
        <p:cNvPr id="1" name="Shape 184"/>
        <p:cNvGrpSpPr/>
        <p:nvPr/>
      </p:nvGrpSpPr>
      <p:grpSpPr>
        <a:xfrm>
          <a:off x="0" y="0"/>
          <a:ext cx="0" cy="0"/>
          <a:chOff x="0" y="0"/>
          <a:chExt cx="0" cy="0"/>
        </a:xfrm>
      </p:grpSpPr>
      <p:sp>
        <p:nvSpPr>
          <p:cNvPr id="185" name="Google Shape;185;p27"/>
          <p:cNvSpPr txBox="1">
            <a:spLocks noGrp="1"/>
          </p:cNvSpPr>
          <p:nvPr>
            <p:ph type="body" idx="1"/>
          </p:nvPr>
        </p:nvSpPr>
        <p:spPr>
          <a:xfrm>
            <a:off x="3400931" y="5124407"/>
            <a:ext cx="7010400" cy="30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6" name="Google Shape;186;p27"/>
          <p:cNvSpPr txBox="1">
            <a:spLocks noGrp="1"/>
          </p:cNvSpPr>
          <p:nvPr>
            <p:ph type="body" idx="2"/>
          </p:nvPr>
        </p:nvSpPr>
        <p:spPr>
          <a:xfrm>
            <a:off x="3400931" y="3659580"/>
            <a:ext cx="8077200" cy="84540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accent1"/>
              </a:buClr>
              <a:buSzPts val="2400"/>
              <a:buFont typeface="Arial"/>
              <a:buNone/>
              <a:defRPr sz="24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7" name="Google Shape;187;p27"/>
          <p:cNvSpPr txBox="1">
            <a:spLocks noGrp="1"/>
          </p:cNvSpPr>
          <p:nvPr>
            <p:ph type="body" idx="3"/>
          </p:nvPr>
        </p:nvSpPr>
        <p:spPr>
          <a:xfrm>
            <a:off x="609600" y="1676400"/>
            <a:ext cx="2133600" cy="30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3200"/>
              <a:buFont typeface="Arial"/>
              <a:buNone/>
              <a:defRPr sz="32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8" name="Google Shape;188;p27"/>
          <p:cNvSpPr txBox="1">
            <a:spLocks noGrp="1"/>
          </p:cNvSpPr>
          <p:nvPr>
            <p:ph type="body" idx="4"/>
          </p:nvPr>
        </p:nvSpPr>
        <p:spPr>
          <a:xfrm>
            <a:off x="3400931" y="1676400"/>
            <a:ext cx="8127777" cy="1752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2400"/>
              <a:buFont typeface="Arial"/>
              <a:buNone/>
              <a:defRPr sz="24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89" name="Google Shape;189;p27"/>
          <p:cNvCxnSpPr/>
          <p:nvPr/>
        </p:nvCxnSpPr>
        <p:spPr>
          <a:xfrm>
            <a:off x="3477131" y="3507180"/>
            <a:ext cx="8001000" cy="0"/>
          </a:xfrm>
          <a:prstGeom prst="straightConnector1">
            <a:avLst/>
          </a:prstGeom>
          <a:noFill/>
          <a:ln w="12700" cap="flat" cmpd="sng">
            <a:solidFill>
              <a:schemeClr val="accent6"/>
            </a:solidFill>
            <a:prstDash val="solid"/>
            <a:miter lim="800000"/>
            <a:headEnd type="none" w="sm" len="sm"/>
            <a:tailEnd type="none" w="sm" len="sm"/>
          </a:ln>
        </p:spPr>
      </p:cxnSp>
      <p:cxnSp>
        <p:nvCxnSpPr>
          <p:cNvPr id="190" name="Google Shape;190;p27"/>
          <p:cNvCxnSpPr/>
          <p:nvPr/>
        </p:nvCxnSpPr>
        <p:spPr>
          <a:xfrm>
            <a:off x="3477131" y="4650180"/>
            <a:ext cx="8001000" cy="0"/>
          </a:xfrm>
          <a:prstGeom prst="straightConnector1">
            <a:avLst/>
          </a:prstGeom>
          <a:noFill/>
          <a:ln w="12700" cap="flat" cmpd="sng">
            <a:solidFill>
              <a:schemeClr val="accent6"/>
            </a:solidFill>
            <a:prstDash val="solid"/>
            <a:miter lim="800000"/>
            <a:headEnd type="none" w="sm" len="sm"/>
            <a:tailEnd type="none" w="sm" len="sm"/>
          </a:ln>
        </p:spPr>
      </p:cxnSp>
      <p:sp>
        <p:nvSpPr>
          <p:cNvPr id="191" name="Google Shape;191;p27"/>
          <p:cNvSpPr txBox="1">
            <a:spLocks noGrp="1"/>
          </p:cNvSpPr>
          <p:nvPr>
            <p:ph type="body" idx="5"/>
          </p:nvPr>
        </p:nvSpPr>
        <p:spPr>
          <a:xfrm>
            <a:off x="603504" y="384048"/>
            <a:ext cx="8839200" cy="3471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2" name="Google Shape;192;p27"/>
          <p:cNvSpPr txBox="1">
            <a:spLocks noGrp="1"/>
          </p:cNvSpPr>
          <p:nvPr>
            <p:ph type="body" idx="6"/>
          </p:nvPr>
        </p:nvSpPr>
        <p:spPr>
          <a:xfrm>
            <a:off x="603504" y="762000"/>
            <a:ext cx="882421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600"/>
              <a:buFont typeface="Arial"/>
              <a:buNone/>
              <a:defRPr sz="16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Header Slide + Logo">
  <p:cSld name="Header Slide + Logo">
    <p:spTree>
      <p:nvGrpSpPr>
        <p:cNvPr id="1" name="Shape 193"/>
        <p:cNvGrpSpPr/>
        <p:nvPr/>
      </p:nvGrpSpPr>
      <p:grpSpPr>
        <a:xfrm>
          <a:off x="0" y="0"/>
          <a:ext cx="0" cy="0"/>
          <a:chOff x="0" y="0"/>
          <a:chExt cx="0" cy="0"/>
        </a:xfrm>
      </p:grpSpPr>
      <p:sp>
        <p:nvSpPr>
          <p:cNvPr id="194" name="Google Shape;194;p28"/>
          <p:cNvSpPr/>
          <p:nvPr/>
        </p:nvSpPr>
        <p:spPr>
          <a:xfrm>
            <a:off x="9829800" y="3614323"/>
            <a:ext cx="1280160" cy="4545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DM Sans"/>
              <a:buNone/>
            </a:pPr>
            <a:r>
              <a:rPr lang="en-US" sz="1200" b="0" i="0" u="none" strike="noStrike" cap="none" dirty="0">
                <a:solidFill>
                  <a:schemeClr val="lt1"/>
                </a:solidFill>
                <a:latin typeface="DM Sans"/>
                <a:ea typeface="DM Sans"/>
                <a:cs typeface="DM Sans"/>
                <a:sym typeface="DM Sans"/>
              </a:rPr>
              <a:t>2019-2020</a:t>
            </a:r>
            <a:endParaRPr dirty="0"/>
          </a:p>
        </p:txBody>
      </p:sp>
      <p:sp>
        <p:nvSpPr>
          <p:cNvPr id="195" name="Google Shape;195;p28"/>
          <p:cNvSpPr/>
          <p:nvPr/>
        </p:nvSpPr>
        <p:spPr>
          <a:xfrm>
            <a:off x="8305800" y="3614323"/>
            <a:ext cx="1280160" cy="4545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dirty="0">
                <a:solidFill>
                  <a:schemeClr val="lt1"/>
                </a:solidFill>
                <a:latin typeface="DM Sans"/>
                <a:ea typeface="DM Sans"/>
                <a:cs typeface="DM Sans"/>
                <a:sym typeface="DM Sans"/>
              </a:rPr>
              <a:t>2018</a:t>
            </a:r>
            <a:endParaRPr dirty="0"/>
          </a:p>
        </p:txBody>
      </p:sp>
      <p:sp>
        <p:nvSpPr>
          <p:cNvPr id="196" name="Google Shape;196;p28"/>
          <p:cNvSpPr/>
          <p:nvPr/>
        </p:nvSpPr>
        <p:spPr>
          <a:xfrm>
            <a:off x="6781800" y="3614323"/>
            <a:ext cx="1280160" cy="4545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DM Sans"/>
              <a:buNone/>
            </a:pPr>
            <a:r>
              <a:rPr lang="en-US" sz="1200" b="0" i="0" u="none" strike="noStrike" cap="none" dirty="0">
                <a:solidFill>
                  <a:schemeClr val="lt1"/>
                </a:solidFill>
                <a:latin typeface="DM Sans"/>
                <a:ea typeface="DM Sans"/>
                <a:cs typeface="DM Sans"/>
                <a:sym typeface="DM Sans"/>
              </a:rPr>
              <a:t>2017</a:t>
            </a:r>
            <a:endParaRPr dirty="0"/>
          </a:p>
        </p:txBody>
      </p:sp>
      <p:sp>
        <p:nvSpPr>
          <p:cNvPr id="197" name="Google Shape;197;p28"/>
          <p:cNvSpPr/>
          <p:nvPr/>
        </p:nvSpPr>
        <p:spPr>
          <a:xfrm>
            <a:off x="5257800" y="3614323"/>
            <a:ext cx="1280160" cy="4545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DM Sans"/>
              <a:buNone/>
            </a:pPr>
            <a:r>
              <a:rPr lang="en-US" sz="1200" b="0" i="0" u="none" strike="noStrike" cap="none" dirty="0">
                <a:solidFill>
                  <a:schemeClr val="lt1"/>
                </a:solidFill>
                <a:latin typeface="DM Sans"/>
                <a:ea typeface="DM Sans"/>
                <a:cs typeface="DM Sans"/>
                <a:sym typeface="DM Sans"/>
              </a:rPr>
              <a:t>2016</a:t>
            </a:r>
            <a:endParaRPr dirty="0"/>
          </a:p>
        </p:txBody>
      </p:sp>
      <p:sp>
        <p:nvSpPr>
          <p:cNvPr id="198" name="Google Shape;198;p28"/>
          <p:cNvSpPr/>
          <p:nvPr/>
        </p:nvSpPr>
        <p:spPr>
          <a:xfrm>
            <a:off x="3733800" y="3614323"/>
            <a:ext cx="1280160" cy="4545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DM Sans"/>
              <a:buNone/>
            </a:pPr>
            <a:r>
              <a:rPr lang="en-US" sz="1200" b="0" i="0" u="none" strike="noStrike" cap="none" dirty="0">
                <a:solidFill>
                  <a:schemeClr val="lt1"/>
                </a:solidFill>
                <a:latin typeface="DM Sans"/>
                <a:ea typeface="DM Sans"/>
                <a:cs typeface="DM Sans"/>
                <a:sym typeface="DM Sans"/>
              </a:rPr>
              <a:t>2015</a:t>
            </a:r>
            <a:endParaRPr dirty="0"/>
          </a:p>
        </p:txBody>
      </p:sp>
      <p:sp>
        <p:nvSpPr>
          <p:cNvPr id="199" name="Google Shape;199;p28"/>
          <p:cNvSpPr/>
          <p:nvPr/>
        </p:nvSpPr>
        <p:spPr>
          <a:xfrm>
            <a:off x="2209800" y="3614323"/>
            <a:ext cx="1280160" cy="4545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DM Sans"/>
              <a:buNone/>
            </a:pPr>
            <a:r>
              <a:rPr lang="en-US" sz="1200" b="0" i="0" u="none" strike="noStrike" cap="none" dirty="0">
                <a:solidFill>
                  <a:schemeClr val="lt1"/>
                </a:solidFill>
                <a:latin typeface="DM Sans"/>
                <a:ea typeface="DM Sans"/>
                <a:cs typeface="DM Sans"/>
                <a:sym typeface="DM Sans"/>
              </a:rPr>
              <a:t>2014</a:t>
            </a:r>
            <a:endParaRPr dirty="0"/>
          </a:p>
        </p:txBody>
      </p:sp>
      <p:sp>
        <p:nvSpPr>
          <p:cNvPr id="200" name="Google Shape;200;p28"/>
          <p:cNvSpPr txBox="1">
            <a:spLocks noGrp="1"/>
          </p:cNvSpPr>
          <p:nvPr>
            <p:ph type="body" idx="1"/>
          </p:nvPr>
        </p:nvSpPr>
        <p:spPr>
          <a:xfrm>
            <a:off x="2209800" y="5237015"/>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1" name="Google Shape;201;p28"/>
          <p:cNvSpPr txBox="1">
            <a:spLocks noGrp="1"/>
          </p:cNvSpPr>
          <p:nvPr>
            <p:ph type="body" idx="2"/>
          </p:nvPr>
        </p:nvSpPr>
        <p:spPr>
          <a:xfrm>
            <a:off x="3733800" y="2742564"/>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2" name="Google Shape;202;p28"/>
          <p:cNvSpPr txBox="1">
            <a:spLocks noGrp="1"/>
          </p:cNvSpPr>
          <p:nvPr>
            <p:ph type="body" idx="3"/>
          </p:nvPr>
        </p:nvSpPr>
        <p:spPr>
          <a:xfrm>
            <a:off x="5257800" y="2742564"/>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3" name="Google Shape;203;p28"/>
          <p:cNvSpPr txBox="1">
            <a:spLocks noGrp="1"/>
          </p:cNvSpPr>
          <p:nvPr>
            <p:ph type="body" idx="4"/>
          </p:nvPr>
        </p:nvSpPr>
        <p:spPr>
          <a:xfrm>
            <a:off x="6781800" y="2742564"/>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4" name="Google Shape;204;p28"/>
          <p:cNvSpPr txBox="1">
            <a:spLocks noGrp="1"/>
          </p:cNvSpPr>
          <p:nvPr>
            <p:ph type="body" idx="5"/>
          </p:nvPr>
        </p:nvSpPr>
        <p:spPr>
          <a:xfrm>
            <a:off x="8305800" y="4191000"/>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5" name="Google Shape;205;p28"/>
          <p:cNvSpPr txBox="1">
            <a:spLocks noGrp="1"/>
          </p:cNvSpPr>
          <p:nvPr>
            <p:ph type="body" idx="6"/>
          </p:nvPr>
        </p:nvSpPr>
        <p:spPr>
          <a:xfrm>
            <a:off x="2209800" y="4191000"/>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6" name="Google Shape;206;p28"/>
          <p:cNvSpPr txBox="1">
            <a:spLocks noGrp="1"/>
          </p:cNvSpPr>
          <p:nvPr>
            <p:ph type="body" idx="7"/>
          </p:nvPr>
        </p:nvSpPr>
        <p:spPr>
          <a:xfrm>
            <a:off x="5257800" y="4191000"/>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7" name="Google Shape;207;p28"/>
          <p:cNvSpPr txBox="1">
            <a:spLocks noGrp="1"/>
          </p:cNvSpPr>
          <p:nvPr>
            <p:ph type="body" idx="8"/>
          </p:nvPr>
        </p:nvSpPr>
        <p:spPr>
          <a:xfrm>
            <a:off x="6781800" y="4191000"/>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p28"/>
          <p:cNvSpPr txBox="1">
            <a:spLocks noGrp="1"/>
          </p:cNvSpPr>
          <p:nvPr>
            <p:ph type="body" idx="9"/>
          </p:nvPr>
        </p:nvSpPr>
        <p:spPr>
          <a:xfrm>
            <a:off x="8305800" y="1688690"/>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10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28"/>
          <p:cNvSpPr txBox="1">
            <a:spLocks noGrp="1"/>
          </p:cNvSpPr>
          <p:nvPr>
            <p:ph type="body" idx="13"/>
          </p:nvPr>
        </p:nvSpPr>
        <p:spPr>
          <a:xfrm>
            <a:off x="6781800" y="1688690"/>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10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0" name="Google Shape;210;p28"/>
          <p:cNvSpPr txBox="1">
            <a:spLocks noGrp="1"/>
          </p:cNvSpPr>
          <p:nvPr>
            <p:ph type="body" idx="14"/>
          </p:nvPr>
        </p:nvSpPr>
        <p:spPr>
          <a:xfrm>
            <a:off x="5257800" y="1688690"/>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10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1" name="Google Shape;211;p28"/>
          <p:cNvSpPr txBox="1">
            <a:spLocks noGrp="1"/>
          </p:cNvSpPr>
          <p:nvPr>
            <p:ph type="body" idx="15"/>
          </p:nvPr>
        </p:nvSpPr>
        <p:spPr>
          <a:xfrm>
            <a:off x="2209801" y="1688690"/>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2" name="Google Shape;212;p28"/>
          <p:cNvSpPr txBox="1">
            <a:spLocks noGrp="1"/>
          </p:cNvSpPr>
          <p:nvPr>
            <p:ph type="body" idx="16"/>
          </p:nvPr>
        </p:nvSpPr>
        <p:spPr>
          <a:xfrm>
            <a:off x="741362" y="1688690"/>
            <a:ext cx="1280160" cy="708025"/>
          </a:xfrm>
          <a:prstGeom prst="rect">
            <a:avLst/>
          </a:prstGeom>
          <a:noFill/>
          <a:ln>
            <a:noFill/>
          </a:ln>
        </p:spPr>
        <p:txBody>
          <a:bodyPr spcFirstLastPara="1" wrap="square" lIns="91425" tIns="45700" rIns="0" bIns="45700" anchor="t" anchorCtr="0">
            <a:noAutofit/>
          </a:bodyPr>
          <a:lstStyle>
            <a:lvl1pPr marL="457200" marR="0" lvl="0" indent="-228600" algn="r" rtl="0">
              <a:lnSpc>
                <a:spcPct val="90000"/>
              </a:lnSpc>
              <a:spcBef>
                <a:spcPts val="1000"/>
              </a:spcBef>
              <a:spcAft>
                <a:spcPts val="0"/>
              </a:spcAft>
              <a:buClr>
                <a:schemeClr val="accent1"/>
              </a:buClr>
              <a:buSzPts val="1200"/>
              <a:buFont typeface="Arial"/>
              <a:buNone/>
              <a:defRPr sz="12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3" name="Google Shape;213;p28"/>
          <p:cNvSpPr txBox="1">
            <a:spLocks noGrp="1"/>
          </p:cNvSpPr>
          <p:nvPr>
            <p:ph type="body" idx="17"/>
          </p:nvPr>
        </p:nvSpPr>
        <p:spPr>
          <a:xfrm>
            <a:off x="741362" y="2763513"/>
            <a:ext cx="1280160" cy="708025"/>
          </a:xfrm>
          <a:prstGeom prst="rect">
            <a:avLst/>
          </a:prstGeom>
          <a:noFill/>
          <a:ln>
            <a:noFill/>
          </a:ln>
        </p:spPr>
        <p:txBody>
          <a:bodyPr spcFirstLastPara="1" wrap="square" lIns="91425" tIns="45700" rIns="0" bIns="45700" anchor="t" anchorCtr="0">
            <a:noAutofit/>
          </a:bodyPr>
          <a:lstStyle>
            <a:lvl1pPr marL="457200" marR="0" lvl="0" indent="-228600" algn="r" rtl="0">
              <a:lnSpc>
                <a:spcPct val="90000"/>
              </a:lnSpc>
              <a:spcBef>
                <a:spcPts val="1000"/>
              </a:spcBef>
              <a:spcAft>
                <a:spcPts val="0"/>
              </a:spcAft>
              <a:buClr>
                <a:schemeClr val="accent1"/>
              </a:buClr>
              <a:buSzPts val="1200"/>
              <a:buFont typeface="Arial"/>
              <a:buNone/>
              <a:defRPr sz="12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4" name="Google Shape;214;p28"/>
          <p:cNvSpPr txBox="1">
            <a:spLocks noGrp="1"/>
          </p:cNvSpPr>
          <p:nvPr>
            <p:ph type="body" idx="18"/>
          </p:nvPr>
        </p:nvSpPr>
        <p:spPr>
          <a:xfrm>
            <a:off x="741362" y="4203748"/>
            <a:ext cx="1280160" cy="708025"/>
          </a:xfrm>
          <a:prstGeom prst="rect">
            <a:avLst/>
          </a:prstGeom>
          <a:noFill/>
          <a:ln>
            <a:noFill/>
          </a:ln>
        </p:spPr>
        <p:txBody>
          <a:bodyPr spcFirstLastPara="1" wrap="square" lIns="91425" tIns="45700" rIns="0" bIns="45700" anchor="t" anchorCtr="0">
            <a:noAutofit/>
          </a:bodyPr>
          <a:lstStyle>
            <a:lvl1pPr marL="457200" marR="0" lvl="0" indent="-228600" algn="r" rtl="0">
              <a:lnSpc>
                <a:spcPct val="90000"/>
              </a:lnSpc>
              <a:spcBef>
                <a:spcPts val="1000"/>
              </a:spcBef>
              <a:spcAft>
                <a:spcPts val="0"/>
              </a:spcAft>
              <a:buClr>
                <a:schemeClr val="accent1"/>
              </a:buClr>
              <a:buSzPts val="1200"/>
              <a:buFont typeface="Arial"/>
              <a:buNone/>
              <a:defRPr sz="12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5" name="Google Shape;215;p28"/>
          <p:cNvSpPr txBox="1">
            <a:spLocks noGrp="1"/>
          </p:cNvSpPr>
          <p:nvPr>
            <p:ph type="body" idx="19"/>
          </p:nvPr>
        </p:nvSpPr>
        <p:spPr>
          <a:xfrm>
            <a:off x="637130" y="5223310"/>
            <a:ext cx="1280160" cy="951333"/>
          </a:xfrm>
          <a:prstGeom prst="rect">
            <a:avLst/>
          </a:prstGeom>
          <a:noFill/>
          <a:ln>
            <a:noFill/>
          </a:ln>
        </p:spPr>
        <p:txBody>
          <a:bodyPr spcFirstLastPara="1" wrap="square" lIns="91425" tIns="45700" rIns="0" bIns="45700" anchor="t" anchorCtr="0">
            <a:noAutofit/>
          </a:bodyPr>
          <a:lstStyle>
            <a:lvl1pPr marL="457200" marR="0" lvl="0" indent="-228600" algn="r" rtl="0">
              <a:lnSpc>
                <a:spcPct val="90000"/>
              </a:lnSpc>
              <a:spcBef>
                <a:spcPts val="1000"/>
              </a:spcBef>
              <a:spcAft>
                <a:spcPts val="0"/>
              </a:spcAft>
              <a:buClr>
                <a:schemeClr val="accent1"/>
              </a:buClr>
              <a:buSzPts val="1200"/>
              <a:buFont typeface="Arial"/>
              <a:buNone/>
              <a:defRPr sz="12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6" name="Google Shape;216;p28"/>
          <p:cNvSpPr txBox="1">
            <a:spLocks noGrp="1"/>
          </p:cNvSpPr>
          <p:nvPr>
            <p:ph type="body" idx="20"/>
          </p:nvPr>
        </p:nvSpPr>
        <p:spPr>
          <a:xfrm>
            <a:off x="609600" y="381000"/>
            <a:ext cx="7596509" cy="68421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7" name="Google Shape;217;p28"/>
          <p:cNvSpPr/>
          <p:nvPr/>
        </p:nvSpPr>
        <p:spPr>
          <a:xfrm>
            <a:off x="712126" y="3614323"/>
            <a:ext cx="1280160" cy="4545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DM Sans"/>
              <a:ea typeface="DM Sans"/>
              <a:cs typeface="DM Sans"/>
              <a:sym typeface="DM Sans"/>
            </a:endParaRPr>
          </a:p>
        </p:txBody>
      </p:sp>
      <p:cxnSp>
        <p:nvCxnSpPr>
          <p:cNvPr id="218" name="Google Shape;218;p28"/>
          <p:cNvCxnSpPr/>
          <p:nvPr/>
        </p:nvCxnSpPr>
        <p:spPr>
          <a:xfrm>
            <a:off x="778255" y="2500180"/>
            <a:ext cx="10346945" cy="0"/>
          </a:xfrm>
          <a:prstGeom prst="straightConnector1">
            <a:avLst/>
          </a:prstGeom>
          <a:noFill/>
          <a:ln w="9525" cap="flat" cmpd="sng">
            <a:solidFill>
              <a:schemeClr val="accent6"/>
            </a:solidFill>
            <a:prstDash val="solid"/>
            <a:miter lim="800000"/>
            <a:headEnd type="none" w="sm" len="sm"/>
            <a:tailEnd type="none" w="sm" len="sm"/>
          </a:ln>
        </p:spPr>
      </p:cxnSp>
      <p:cxnSp>
        <p:nvCxnSpPr>
          <p:cNvPr id="219" name="Google Shape;219;p28"/>
          <p:cNvCxnSpPr/>
          <p:nvPr/>
        </p:nvCxnSpPr>
        <p:spPr>
          <a:xfrm>
            <a:off x="778255" y="5029200"/>
            <a:ext cx="10346945" cy="0"/>
          </a:xfrm>
          <a:prstGeom prst="straightConnector1">
            <a:avLst/>
          </a:prstGeom>
          <a:noFill/>
          <a:ln w="9525" cap="flat" cmpd="sng">
            <a:solidFill>
              <a:schemeClr val="accent6"/>
            </a:solidFill>
            <a:prstDash val="solid"/>
            <a:miter lim="800000"/>
            <a:headEnd type="none" w="sm" len="sm"/>
            <a:tailEnd type="none" w="sm" len="sm"/>
          </a:ln>
        </p:spPr>
      </p:cxnSp>
      <p:sp>
        <p:nvSpPr>
          <p:cNvPr id="220" name="Google Shape;220;p28"/>
          <p:cNvSpPr txBox="1">
            <a:spLocks noGrp="1"/>
          </p:cNvSpPr>
          <p:nvPr>
            <p:ph type="body" idx="21"/>
          </p:nvPr>
        </p:nvSpPr>
        <p:spPr>
          <a:xfrm>
            <a:off x="3733800" y="1688690"/>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1" name="Google Shape;221;p28"/>
          <p:cNvSpPr txBox="1">
            <a:spLocks noGrp="1"/>
          </p:cNvSpPr>
          <p:nvPr>
            <p:ph type="body" idx="22"/>
          </p:nvPr>
        </p:nvSpPr>
        <p:spPr>
          <a:xfrm>
            <a:off x="9829800" y="1688690"/>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10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2" name="Google Shape;222;p28"/>
          <p:cNvSpPr txBox="1">
            <a:spLocks noGrp="1"/>
          </p:cNvSpPr>
          <p:nvPr>
            <p:ph type="body" idx="23"/>
          </p:nvPr>
        </p:nvSpPr>
        <p:spPr>
          <a:xfrm>
            <a:off x="2209800" y="2742564"/>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3" name="Google Shape;223;p28"/>
          <p:cNvSpPr txBox="1">
            <a:spLocks noGrp="1"/>
          </p:cNvSpPr>
          <p:nvPr>
            <p:ph type="body" idx="24"/>
          </p:nvPr>
        </p:nvSpPr>
        <p:spPr>
          <a:xfrm>
            <a:off x="8305800" y="2742564"/>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4" name="Google Shape;224;p28"/>
          <p:cNvSpPr txBox="1">
            <a:spLocks noGrp="1"/>
          </p:cNvSpPr>
          <p:nvPr>
            <p:ph type="body" idx="25"/>
          </p:nvPr>
        </p:nvSpPr>
        <p:spPr>
          <a:xfrm>
            <a:off x="9829800" y="2742564"/>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Google Shape;225;p28"/>
          <p:cNvSpPr txBox="1">
            <a:spLocks noGrp="1"/>
          </p:cNvSpPr>
          <p:nvPr>
            <p:ph type="body" idx="26"/>
          </p:nvPr>
        </p:nvSpPr>
        <p:spPr>
          <a:xfrm>
            <a:off x="3733800" y="4191000"/>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28"/>
          <p:cNvSpPr txBox="1">
            <a:spLocks noGrp="1"/>
          </p:cNvSpPr>
          <p:nvPr>
            <p:ph type="body" idx="27"/>
          </p:nvPr>
        </p:nvSpPr>
        <p:spPr>
          <a:xfrm>
            <a:off x="9829800" y="4191000"/>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28"/>
          <p:cNvSpPr txBox="1">
            <a:spLocks noGrp="1"/>
          </p:cNvSpPr>
          <p:nvPr>
            <p:ph type="body" idx="28"/>
          </p:nvPr>
        </p:nvSpPr>
        <p:spPr>
          <a:xfrm>
            <a:off x="8305800" y="5237015"/>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28"/>
          <p:cNvSpPr txBox="1">
            <a:spLocks noGrp="1"/>
          </p:cNvSpPr>
          <p:nvPr>
            <p:ph type="body" idx="29"/>
          </p:nvPr>
        </p:nvSpPr>
        <p:spPr>
          <a:xfrm>
            <a:off x="5257800" y="5237015"/>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28"/>
          <p:cNvSpPr txBox="1">
            <a:spLocks noGrp="1"/>
          </p:cNvSpPr>
          <p:nvPr>
            <p:ph type="body" idx="30"/>
          </p:nvPr>
        </p:nvSpPr>
        <p:spPr>
          <a:xfrm>
            <a:off x="6781800" y="5237015"/>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28"/>
          <p:cNvSpPr txBox="1">
            <a:spLocks noGrp="1"/>
          </p:cNvSpPr>
          <p:nvPr>
            <p:ph type="body" idx="31"/>
          </p:nvPr>
        </p:nvSpPr>
        <p:spPr>
          <a:xfrm>
            <a:off x="3733800" y="5237015"/>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Google Shape;231;p28"/>
          <p:cNvSpPr txBox="1">
            <a:spLocks noGrp="1"/>
          </p:cNvSpPr>
          <p:nvPr>
            <p:ph type="body" idx="32"/>
          </p:nvPr>
        </p:nvSpPr>
        <p:spPr>
          <a:xfrm>
            <a:off x="9829800" y="5237015"/>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232"/>
        <p:cNvGrpSpPr/>
        <p:nvPr/>
      </p:nvGrpSpPr>
      <p:grpSpPr>
        <a:xfrm>
          <a:off x="0" y="0"/>
          <a:ext cx="0" cy="0"/>
          <a:chOff x="0" y="0"/>
          <a:chExt cx="0" cy="0"/>
        </a:xfrm>
      </p:grpSpPr>
      <p:pic>
        <p:nvPicPr>
          <p:cNvPr id="233" name="Google Shape;233;p29"/>
          <p:cNvPicPr preferRelativeResize="0"/>
          <p:nvPr/>
        </p:nvPicPr>
        <p:blipFill rotWithShape="1">
          <a:blip r:embed="rId2">
            <a:alphaModFix/>
          </a:blip>
          <a:srcRect/>
          <a:stretch/>
        </p:blipFill>
        <p:spPr>
          <a:xfrm>
            <a:off x="0" y="7129"/>
            <a:ext cx="12192000" cy="6843742"/>
          </a:xfrm>
          <a:prstGeom prst="rect">
            <a:avLst/>
          </a:prstGeom>
          <a:noFill/>
          <a:ln>
            <a:noFill/>
          </a:ln>
        </p:spPr>
      </p:pic>
      <p:sp>
        <p:nvSpPr>
          <p:cNvPr id="234" name="Google Shape;234;p29"/>
          <p:cNvSpPr txBox="1">
            <a:spLocks noGrp="1"/>
          </p:cNvSpPr>
          <p:nvPr>
            <p:ph type="body" idx="1"/>
          </p:nvPr>
        </p:nvSpPr>
        <p:spPr>
          <a:xfrm>
            <a:off x="3526786" y="3581400"/>
            <a:ext cx="5166860" cy="38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000"/>
              <a:buFont typeface="Arial"/>
              <a:buNone/>
              <a:defRPr sz="1000" b="0" i="0" u="none" strike="noStrike" cap="none">
                <a:solidFill>
                  <a:schemeClr val="l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5" name="Google Shape;235;p29"/>
          <p:cNvSpPr txBox="1"/>
          <p:nvPr/>
        </p:nvSpPr>
        <p:spPr>
          <a:xfrm>
            <a:off x="2437947" y="6324600"/>
            <a:ext cx="7316105" cy="12311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accent5"/>
              </a:buClr>
              <a:buSzPts val="800"/>
              <a:buFont typeface="DM Sans"/>
              <a:buNone/>
            </a:pPr>
            <a:r>
              <a:rPr lang="en-US" sz="800" b="1" i="0" u="none" strike="noStrike" cap="none" dirty="0">
                <a:solidFill>
                  <a:schemeClr val="accent5"/>
                </a:solidFill>
                <a:latin typeface="DM Sans"/>
                <a:ea typeface="DM Sans"/>
                <a:cs typeface="DM Sans"/>
                <a:sym typeface="DM Sans"/>
              </a:rPr>
              <a:t>BLUE CROSS BLUE SHIELD OF MASSACHUSETTS |</a:t>
            </a:r>
            <a:r>
              <a:rPr lang="en-US" sz="800" b="0" i="0" u="none" strike="noStrike" cap="none" dirty="0">
                <a:solidFill>
                  <a:schemeClr val="accent5"/>
                </a:solidFill>
                <a:latin typeface="DM Sans"/>
                <a:ea typeface="DM Sans"/>
                <a:cs typeface="DM Sans"/>
                <a:sym typeface="DM Sans"/>
              </a:rPr>
              <a:t> CONFIDENTIAL – NOT FOR DISTRIBUTION</a:t>
            </a:r>
            <a:endParaRPr sz="800" b="0" i="0" u="none" strike="noStrike" cap="none" dirty="0">
              <a:solidFill>
                <a:schemeClr val="accent5"/>
              </a:solidFill>
              <a:latin typeface="DM Sans"/>
              <a:ea typeface="DM Sans"/>
              <a:cs typeface="DM Sans"/>
              <a:sym typeface="DM Sans"/>
            </a:endParaRPr>
          </a:p>
        </p:txBody>
      </p:sp>
      <p:sp>
        <p:nvSpPr>
          <p:cNvPr id="236" name="Google Shape;236;p29"/>
          <p:cNvSpPr/>
          <p:nvPr/>
        </p:nvSpPr>
        <p:spPr>
          <a:xfrm>
            <a:off x="3467099" y="6553200"/>
            <a:ext cx="5257800" cy="8463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550" b="0" i="0" u="none" strike="noStrike" cap="none" dirty="0">
                <a:solidFill>
                  <a:schemeClr val="accent5"/>
                </a:solidFill>
                <a:latin typeface="Roboto"/>
                <a:ea typeface="Roboto"/>
                <a:cs typeface="Roboto"/>
                <a:sym typeface="Roboto"/>
              </a:rPr>
              <a:t>Blue Cross Blue Shield of Massachusetts is an Independent Licensee of the Blue Cross and Blue Shield Association.</a:t>
            </a:r>
            <a:endParaRPr sz="550" b="0" i="0" u="none" strike="noStrike" cap="none" dirty="0">
              <a:solidFill>
                <a:schemeClr val="accent5"/>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33"/>
        <p:cNvGrpSpPr/>
        <p:nvPr/>
      </p:nvGrpSpPr>
      <p:grpSpPr>
        <a:xfrm>
          <a:off x="0" y="0"/>
          <a:ext cx="0" cy="0"/>
          <a:chOff x="0" y="0"/>
          <a:chExt cx="0" cy="0"/>
        </a:xfrm>
      </p:grpSpPr>
      <p:sp>
        <p:nvSpPr>
          <p:cNvPr id="34" name="Google Shape;34;p11"/>
          <p:cNvSpPr/>
          <p:nvPr/>
        </p:nvSpPr>
        <p:spPr>
          <a:xfrm>
            <a:off x="5358384" y="6553200"/>
            <a:ext cx="5257800" cy="84639"/>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550" b="0" i="0" u="none" strike="noStrike" cap="none" dirty="0">
                <a:solidFill>
                  <a:srgbClr val="999999"/>
                </a:solidFill>
                <a:latin typeface="Roboto"/>
                <a:ea typeface="Roboto"/>
                <a:cs typeface="Roboto"/>
                <a:sym typeface="Roboto"/>
              </a:rPr>
              <a:t>Blue Cross Blue Shield of Massachusetts is an Independent Licensee of the Blue Cross and Blue Shield Association.</a:t>
            </a:r>
            <a:endParaRPr sz="550" b="0" i="0" u="none" strike="noStrike" cap="none" dirty="0">
              <a:solidFill>
                <a:schemeClr val="dk1"/>
              </a:solidFill>
              <a:latin typeface="Calibri"/>
              <a:ea typeface="Calibri"/>
              <a:cs typeface="Calibri"/>
              <a:sym typeface="Calibri"/>
            </a:endParaRPr>
          </a:p>
        </p:txBody>
      </p:sp>
      <p:sp>
        <p:nvSpPr>
          <p:cNvPr id="35" name="Google Shape;35;p11"/>
          <p:cNvSpPr txBox="1">
            <a:spLocks noGrp="1"/>
          </p:cNvSpPr>
          <p:nvPr>
            <p:ph type="body" idx="1"/>
          </p:nvPr>
        </p:nvSpPr>
        <p:spPr>
          <a:xfrm>
            <a:off x="1295400" y="4191000"/>
            <a:ext cx="7543800" cy="9144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2574BB"/>
              </a:buClr>
              <a:buSzPts val="2000"/>
              <a:buFont typeface="Arial"/>
              <a:buNone/>
              <a:defRPr sz="2000" b="0" i="0" u="none" strike="noStrike" cap="none">
                <a:solidFill>
                  <a:srgbClr val="2574BB"/>
                </a:solidFill>
                <a:latin typeface="DM Sans"/>
                <a:ea typeface="DM Sans"/>
                <a:cs typeface="DM Sans"/>
                <a:sym typeface="DM Sans"/>
              </a:defRPr>
            </a:lvl1pPr>
            <a:lvl2pPr marL="914400" marR="0" lvl="1" indent="-228600" algn="l" rtl="0">
              <a:lnSpc>
                <a:spcPct val="90000"/>
              </a:lnSpc>
              <a:spcBef>
                <a:spcPts val="1000"/>
              </a:spcBef>
              <a:spcAft>
                <a:spcPts val="0"/>
              </a:spcAft>
              <a:buClr>
                <a:schemeClr val="lt1"/>
              </a:buClr>
              <a:buSzPts val="2500"/>
              <a:buFont typeface="Arial"/>
              <a:buNone/>
              <a:defRPr sz="25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11"/>
          <p:cNvSpPr txBox="1">
            <a:spLocks noGrp="1"/>
          </p:cNvSpPr>
          <p:nvPr>
            <p:ph type="body" idx="2"/>
          </p:nvPr>
        </p:nvSpPr>
        <p:spPr>
          <a:xfrm>
            <a:off x="1280159" y="2965374"/>
            <a:ext cx="2987041" cy="252954"/>
          </a:xfrm>
          <a:prstGeom prst="rect">
            <a:avLst/>
          </a:prstGeom>
          <a:noFill/>
          <a:ln>
            <a:noFill/>
          </a:ln>
        </p:spPr>
        <p:txBody>
          <a:bodyPr spcFirstLastPara="1" wrap="square" lIns="0" tIns="0" rIns="0" bIns="0" anchor="t" anchorCtr="0">
            <a:spAutoFit/>
          </a:bodyPr>
          <a:lstStyle>
            <a:lvl1pPr marL="457200" marR="0" lvl="0" indent="-228600" algn="l" rtl="0">
              <a:lnSpc>
                <a:spcPct val="90000"/>
              </a:lnSpc>
              <a:spcBef>
                <a:spcPts val="1000"/>
              </a:spcBef>
              <a:spcAft>
                <a:spcPts val="0"/>
              </a:spcAft>
              <a:buClr>
                <a:schemeClr val="accent1"/>
              </a:buClr>
              <a:buSzPts val="1800"/>
              <a:buFont typeface="Arial"/>
              <a:buNone/>
              <a:defRPr sz="18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11"/>
          <p:cNvSpPr txBox="1">
            <a:spLocks noGrp="1"/>
          </p:cNvSpPr>
          <p:nvPr>
            <p:ph type="body" idx="3"/>
          </p:nvPr>
        </p:nvSpPr>
        <p:spPr>
          <a:xfrm>
            <a:off x="1295400" y="3508249"/>
            <a:ext cx="7543800" cy="5334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accent4"/>
              </a:buClr>
              <a:buSzPts val="4800"/>
              <a:buFont typeface="Arial"/>
              <a:buNone/>
              <a:defRPr sz="4800" b="0" i="0" u="none" strike="noStrike" cap="none">
                <a:solidFill>
                  <a:schemeClr val="accent4"/>
                </a:solidFill>
                <a:latin typeface="Bebas Neue"/>
                <a:ea typeface="Bebas Neue"/>
                <a:cs typeface="Bebas Neue"/>
                <a:sym typeface="Bebas Neue"/>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General Title and Text Slide">
  <p:cSld name="1_General Title and Text Slide">
    <p:spTree>
      <p:nvGrpSpPr>
        <p:cNvPr id="1" name="Shape 29"/>
        <p:cNvGrpSpPr/>
        <p:nvPr/>
      </p:nvGrpSpPr>
      <p:grpSpPr>
        <a:xfrm>
          <a:off x="0" y="0"/>
          <a:ext cx="0" cy="0"/>
          <a:chOff x="0" y="0"/>
          <a:chExt cx="0" cy="0"/>
        </a:xfrm>
      </p:grpSpPr>
      <p:sp>
        <p:nvSpPr>
          <p:cNvPr id="30" name="Google Shape;30;p10"/>
          <p:cNvSpPr txBox="1">
            <a:spLocks noGrp="1"/>
          </p:cNvSpPr>
          <p:nvPr>
            <p:ph type="body" idx="1"/>
          </p:nvPr>
        </p:nvSpPr>
        <p:spPr>
          <a:xfrm>
            <a:off x="609600" y="1752600"/>
            <a:ext cx="9448800" cy="4230474"/>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000"/>
              </a:spcBef>
              <a:spcAft>
                <a:spcPts val="0"/>
              </a:spcAft>
              <a:buClr>
                <a:schemeClr val="accent1"/>
              </a:buClr>
              <a:buSzPts val="2000"/>
              <a:buFont typeface="Arial"/>
              <a:buChar char="•"/>
              <a:defRPr sz="2000" b="0" i="0" u="none" strike="noStrike" cap="none">
                <a:solidFill>
                  <a:schemeClr val="accent1"/>
                </a:solidFill>
                <a:latin typeface="DM Sans"/>
                <a:ea typeface="DM Sans"/>
                <a:cs typeface="DM Sans"/>
                <a:sym typeface="DM Sans"/>
              </a:defRPr>
            </a:lvl1pPr>
            <a:lvl2pPr marL="914400" marR="0" lvl="1"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DM Sans"/>
                <a:ea typeface="DM Sans"/>
                <a:cs typeface="DM Sans"/>
                <a:sym typeface="DM Sans"/>
              </a:defRPr>
            </a:lvl2pPr>
            <a:lvl3pPr marL="1371600" marR="0" lvl="2"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DM Sans"/>
                <a:ea typeface="DM Sans"/>
                <a:cs typeface="DM Sans"/>
                <a:sym typeface="DM Sans"/>
              </a:defRPr>
            </a:lvl3pPr>
            <a:lvl4pPr marL="1828800" marR="0" lvl="3"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DM Sans"/>
                <a:ea typeface="DM Sans"/>
                <a:cs typeface="DM Sans"/>
                <a:sym typeface="DM Sans"/>
              </a:defRPr>
            </a:lvl4pPr>
            <a:lvl5pPr marL="2286000" marR="0" lvl="4"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DM Sans"/>
                <a:ea typeface="DM Sans"/>
                <a:cs typeface="DM Sans"/>
                <a:sym typeface="DM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10"/>
          <p:cNvSpPr txBox="1">
            <a:spLocks noGrp="1"/>
          </p:cNvSpPr>
          <p:nvPr>
            <p:ph type="body" idx="2"/>
          </p:nvPr>
        </p:nvSpPr>
        <p:spPr>
          <a:xfrm>
            <a:off x="603504" y="384048"/>
            <a:ext cx="8839200" cy="3471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10"/>
          <p:cNvSpPr txBox="1">
            <a:spLocks noGrp="1"/>
          </p:cNvSpPr>
          <p:nvPr>
            <p:ph type="body" idx="3"/>
          </p:nvPr>
        </p:nvSpPr>
        <p:spPr>
          <a:xfrm>
            <a:off x="603504" y="762000"/>
            <a:ext cx="882421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600"/>
              <a:buFont typeface="Arial"/>
              <a:buNone/>
              <a:defRPr sz="16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140589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51"/>
        <p:cNvGrpSpPr/>
        <p:nvPr/>
      </p:nvGrpSpPr>
      <p:grpSpPr>
        <a:xfrm>
          <a:off x="0" y="0"/>
          <a:ext cx="0" cy="0"/>
          <a:chOff x="0" y="0"/>
          <a:chExt cx="0" cy="0"/>
        </a:xfrm>
      </p:grpSpPr>
      <p:cxnSp>
        <p:nvCxnSpPr>
          <p:cNvPr id="52" name="Google Shape;52;p14"/>
          <p:cNvCxnSpPr/>
          <p:nvPr/>
        </p:nvCxnSpPr>
        <p:spPr>
          <a:xfrm>
            <a:off x="1056861" y="2166730"/>
            <a:ext cx="10078279" cy="0"/>
          </a:xfrm>
          <a:prstGeom prst="straightConnector1">
            <a:avLst/>
          </a:prstGeom>
          <a:noFill/>
          <a:ln w="9525" cap="flat" cmpd="sng">
            <a:solidFill>
              <a:srgbClr val="A5A5A5"/>
            </a:solidFill>
            <a:prstDash val="solid"/>
            <a:miter lim="800000"/>
            <a:headEnd type="none" w="sm" len="sm"/>
            <a:tailEnd type="none" w="sm" len="sm"/>
          </a:ln>
        </p:spPr>
      </p:cxnSp>
      <p:sp>
        <p:nvSpPr>
          <p:cNvPr id="53" name="Google Shape;53;p14"/>
          <p:cNvSpPr txBox="1">
            <a:spLocks noGrp="1"/>
          </p:cNvSpPr>
          <p:nvPr>
            <p:ph type="body" idx="1"/>
          </p:nvPr>
        </p:nvSpPr>
        <p:spPr>
          <a:xfrm>
            <a:off x="1056860" y="2524746"/>
            <a:ext cx="10078279" cy="35182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C5C3B"/>
              </a:buClr>
              <a:buSzPts val="4800"/>
              <a:buFont typeface="Arial"/>
              <a:buNone/>
              <a:defRPr sz="4800" b="0" i="0" u="none" strike="noStrike" cap="none">
                <a:solidFill>
                  <a:srgbClr val="FC5C3B"/>
                </a:solidFill>
                <a:latin typeface="Bebas Neue"/>
                <a:ea typeface="Bebas Neue"/>
                <a:cs typeface="Bebas Neue"/>
                <a:sym typeface="Bebas Neue"/>
              </a:defRPr>
            </a:lvl1pPr>
            <a:lvl2pPr marL="914400" marR="0" lvl="1" indent="-228600" algn="l" rtl="0">
              <a:lnSpc>
                <a:spcPct val="90000"/>
              </a:lnSpc>
              <a:spcBef>
                <a:spcPts val="500"/>
              </a:spcBef>
              <a:spcAft>
                <a:spcPts val="0"/>
              </a:spcAft>
              <a:buClr>
                <a:srgbClr val="FC5C3B"/>
              </a:buClr>
              <a:buSzPts val="3600"/>
              <a:buFont typeface="Arial"/>
              <a:buNone/>
              <a:defRPr sz="3600" b="0" i="0" u="none" strike="noStrike" cap="none">
                <a:solidFill>
                  <a:srgbClr val="FC5C3B"/>
                </a:solidFill>
                <a:latin typeface="Bebas Neue"/>
                <a:ea typeface="Bebas Neue"/>
                <a:cs typeface="Bebas Neue"/>
                <a:sym typeface="Bebas Neue"/>
              </a:defRPr>
            </a:lvl2pPr>
            <a:lvl3pPr marL="1371600" marR="0" lvl="2" indent="-228600" algn="l" rtl="0">
              <a:lnSpc>
                <a:spcPct val="90000"/>
              </a:lnSpc>
              <a:spcBef>
                <a:spcPts val="500"/>
              </a:spcBef>
              <a:spcAft>
                <a:spcPts val="0"/>
              </a:spcAft>
              <a:buClr>
                <a:srgbClr val="FC5C3B"/>
              </a:buClr>
              <a:buSzPts val="3200"/>
              <a:buFont typeface="Arial"/>
              <a:buNone/>
              <a:defRPr sz="3200" b="0" i="0" u="none" strike="noStrike" cap="none">
                <a:solidFill>
                  <a:srgbClr val="FC5C3B"/>
                </a:solidFill>
                <a:latin typeface="Bebas Neue"/>
                <a:ea typeface="Bebas Neue"/>
                <a:cs typeface="Bebas Neue"/>
                <a:sym typeface="Bebas Neue"/>
              </a:defRPr>
            </a:lvl3pPr>
            <a:lvl4pPr marL="1828800" marR="0" lvl="3" indent="-228600" algn="l" rtl="0">
              <a:lnSpc>
                <a:spcPct val="90000"/>
              </a:lnSpc>
              <a:spcBef>
                <a:spcPts val="500"/>
              </a:spcBef>
              <a:spcAft>
                <a:spcPts val="0"/>
              </a:spcAft>
              <a:buClr>
                <a:srgbClr val="FC5C3B"/>
              </a:buClr>
              <a:buSzPts val="2800"/>
              <a:buFont typeface="Arial"/>
              <a:buNone/>
              <a:defRPr sz="2800" b="0" i="0" u="none" strike="noStrike" cap="none">
                <a:solidFill>
                  <a:srgbClr val="FC5C3B"/>
                </a:solidFill>
                <a:latin typeface="Bebas Neue"/>
                <a:ea typeface="Bebas Neue"/>
                <a:cs typeface="Bebas Neue"/>
                <a:sym typeface="Bebas Neue"/>
              </a:defRPr>
            </a:lvl4pPr>
            <a:lvl5pPr marL="2286000" marR="0" lvl="4" indent="-228600" algn="l" rtl="0">
              <a:lnSpc>
                <a:spcPct val="90000"/>
              </a:lnSpc>
              <a:spcBef>
                <a:spcPts val="500"/>
              </a:spcBef>
              <a:spcAft>
                <a:spcPts val="0"/>
              </a:spcAft>
              <a:buClr>
                <a:srgbClr val="FC5C3B"/>
              </a:buClr>
              <a:buSzPts val="2800"/>
              <a:buFont typeface="Arial"/>
              <a:buNone/>
              <a:defRPr sz="2800" b="0" i="0" u="none" strike="noStrike" cap="none">
                <a:solidFill>
                  <a:srgbClr val="FC5C3B"/>
                </a:solidFill>
                <a:latin typeface="Bebas Neue"/>
                <a:ea typeface="Bebas Neue"/>
                <a:cs typeface="Bebas Neue"/>
                <a:sym typeface="Bebas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437047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8"/>
        <p:cNvGrpSpPr/>
        <p:nvPr/>
      </p:nvGrpSpPr>
      <p:grpSpPr>
        <a:xfrm>
          <a:off x="0" y="0"/>
          <a:ext cx="0" cy="0"/>
          <a:chOff x="0" y="0"/>
          <a:chExt cx="0" cy="0"/>
        </a:xfrm>
      </p:grpSpPr>
      <p:pic>
        <p:nvPicPr>
          <p:cNvPr id="39" name="Google Shape;39;p12"/>
          <p:cNvPicPr preferRelativeResize="0"/>
          <p:nvPr/>
        </p:nvPicPr>
        <p:blipFill rotWithShape="1">
          <a:blip r:embed="rId2">
            <a:alphaModFix/>
          </a:blip>
          <a:srcRect/>
          <a:stretch/>
        </p:blipFill>
        <p:spPr>
          <a:xfrm>
            <a:off x="0" y="7129"/>
            <a:ext cx="12192000" cy="6843742"/>
          </a:xfrm>
          <a:prstGeom prst="rect">
            <a:avLst/>
          </a:prstGeom>
          <a:noFill/>
          <a:ln>
            <a:noFill/>
          </a:ln>
        </p:spPr>
      </p:pic>
      <p:sp>
        <p:nvSpPr>
          <p:cNvPr id="40" name="Google Shape;40;p12"/>
          <p:cNvSpPr txBox="1">
            <a:spLocks noGrp="1"/>
          </p:cNvSpPr>
          <p:nvPr>
            <p:ph type="body" idx="1"/>
          </p:nvPr>
        </p:nvSpPr>
        <p:spPr>
          <a:xfrm>
            <a:off x="1295400" y="3124200"/>
            <a:ext cx="6705600" cy="540917"/>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FD5D3B"/>
              </a:buClr>
              <a:buSzPts val="6600"/>
              <a:buFont typeface="Arial"/>
              <a:buNone/>
              <a:defRPr sz="6600" b="0" i="0" u="none" strike="noStrike" cap="none">
                <a:solidFill>
                  <a:srgbClr val="FD5D3B"/>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12"/>
          <p:cNvSpPr txBox="1">
            <a:spLocks noGrp="1"/>
          </p:cNvSpPr>
          <p:nvPr>
            <p:ph type="body" idx="2"/>
          </p:nvPr>
        </p:nvSpPr>
        <p:spPr>
          <a:xfrm>
            <a:off x="1295400" y="3733800"/>
            <a:ext cx="4572000" cy="304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12"/>
          <p:cNvSpPr/>
          <p:nvPr/>
        </p:nvSpPr>
        <p:spPr>
          <a:xfrm>
            <a:off x="6336792" y="6553200"/>
            <a:ext cx="5257800" cy="84639"/>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550" b="0" i="0" u="none" strike="noStrike" cap="none" dirty="0">
                <a:solidFill>
                  <a:schemeClr val="accent6"/>
                </a:solidFill>
                <a:latin typeface="Roboto"/>
                <a:ea typeface="Roboto"/>
                <a:cs typeface="Roboto"/>
                <a:sym typeface="Roboto"/>
              </a:rPr>
              <a:t>Blue Cross Blue Shield of Massachusetts is an Independent Licensee of the Blue Cross and Blue Shield Association.</a:t>
            </a:r>
            <a:endParaRPr sz="550" b="0" i="0" u="none" strike="noStrike" cap="none" dirty="0">
              <a:solidFill>
                <a:schemeClr val="accent6"/>
              </a:solidFill>
              <a:latin typeface="Calibri"/>
              <a:ea typeface="Calibri"/>
              <a:cs typeface="Calibri"/>
              <a:sym typeface="Calibri"/>
            </a:endParaRPr>
          </a:p>
        </p:txBody>
      </p:sp>
      <p:sp>
        <p:nvSpPr>
          <p:cNvPr id="43" name="Google Shape;43;p12"/>
          <p:cNvSpPr txBox="1"/>
          <p:nvPr/>
        </p:nvSpPr>
        <p:spPr>
          <a:xfrm>
            <a:off x="7799832" y="6245352"/>
            <a:ext cx="3829575"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accent6"/>
              </a:buClr>
              <a:buSzPts val="800"/>
              <a:buFont typeface="DM Sans"/>
              <a:buNone/>
            </a:pPr>
            <a:r>
              <a:rPr lang="en-US" sz="800" b="1" i="0" u="none" strike="noStrike" cap="none" dirty="0">
                <a:solidFill>
                  <a:schemeClr val="accent6"/>
                </a:solidFill>
                <a:latin typeface="DM Sans"/>
                <a:ea typeface="DM Sans"/>
                <a:cs typeface="DM Sans"/>
                <a:sym typeface="DM Sans"/>
              </a:rPr>
              <a:t>BLUE CROSS BLUE SHIELD OF MASSACHUSETTS</a:t>
            </a:r>
            <a:endParaRPr dirty="0"/>
          </a:p>
          <a:p>
            <a:pPr marL="0" marR="0" lvl="0" indent="0" algn="r" rtl="0">
              <a:lnSpc>
                <a:spcPct val="100000"/>
              </a:lnSpc>
              <a:spcBef>
                <a:spcPts val="0"/>
              </a:spcBef>
              <a:spcAft>
                <a:spcPts val="0"/>
              </a:spcAft>
              <a:buClr>
                <a:schemeClr val="accent6"/>
              </a:buClr>
              <a:buSzPts val="800"/>
              <a:buFont typeface="DM Sans"/>
              <a:buNone/>
            </a:pPr>
            <a:r>
              <a:rPr lang="en-US" sz="800" b="0" i="0" u="none" strike="noStrike" cap="none" dirty="0">
                <a:solidFill>
                  <a:schemeClr val="accent6"/>
                </a:solidFill>
                <a:latin typeface="DM Sans"/>
                <a:ea typeface="DM Sans"/>
                <a:cs typeface="DM Sans"/>
                <a:sym typeface="DM Sans"/>
              </a:rPr>
              <a:t>CONFIDENTIAL – NOT FOR DISTRIBUTION</a:t>
            </a:r>
            <a:endParaRPr sz="800" b="0" i="0" u="none" strike="noStrike" cap="none" dirty="0">
              <a:solidFill>
                <a:schemeClr val="accent6"/>
              </a:solidFill>
              <a:latin typeface="DM Sans"/>
              <a:ea typeface="DM Sans"/>
              <a:cs typeface="DM Sans"/>
              <a:sym typeface="DM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44"/>
        <p:cNvGrpSpPr/>
        <p:nvPr/>
      </p:nvGrpSpPr>
      <p:grpSpPr>
        <a:xfrm>
          <a:off x="0" y="0"/>
          <a:ext cx="0" cy="0"/>
          <a:chOff x="0" y="0"/>
          <a:chExt cx="0" cy="0"/>
        </a:xfrm>
      </p:grpSpPr>
      <p:pic>
        <p:nvPicPr>
          <p:cNvPr id="45" name="Google Shape;45;p13" descr="A picture containing drawing&#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6" name="Google Shape;46;p13"/>
          <p:cNvSpPr txBox="1">
            <a:spLocks noGrp="1"/>
          </p:cNvSpPr>
          <p:nvPr>
            <p:ph type="body" idx="1"/>
          </p:nvPr>
        </p:nvSpPr>
        <p:spPr>
          <a:xfrm>
            <a:off x="1295400" y="3124200"/>
            <a:ext cx="6705600" cy="609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FD5D3B"/>
              </a:buClr>
              <a:buSzPts val="4800"/>
              <a:buFont typeface="Arial"/>
              <a:buNone/>
              <a:defRPr sz="4800" b="0" i="0" u="none" strike="noStrike" cap="none">
                <a:solidFill>
                  <a:srgbClr val="FD5D3B"/>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13"/>
          <p:cNvSpPr txBox="1">
            <a:spLocks noGrp="1"/>
          </p:cNvSpPr>
          <p:nvPr>
            <p:ph type="body" idx="2"/>
          </p:nvPr>
        </p:nvSpPr>
        <p:spPr>
          <a:xfrm>
            <a:off x="1295400" y="3733800"/>
            <a:ext cx="4572000" cy="304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13"/>
          <p:cNvSpPr/>
          <p:nvPr/>
        </p:nvSpPr>
        <p:spPr>
          <a:xfrm>
            <a:off x="6336792" y="6553200"/>
            <a:ext cx="5257800" cy="84639"/>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550" b="0" i="0" u="none" strike="noStrike" cap="none" dirty="0">
                <a:solidFill>
                  <a:schemeClr val="accent6"/>
                </a:solidFill>
                <a:latin typeface="Roboto"/>
                <a:ea typeface="Roboto"/>
                <a:cs typeface="Roboto"/>
                <a:sym typeface="Roboto"/>
              </a:rPr>
              <a:t>Blue Cross Blue Shield of Massachusetts is an Independent Licensee of the Blue Cross and Blue Shield Association.</a:t>
            </a:r>
            <a:endParaRPr sz="550" b="0" i="0" u="none" strike="noStrike" cap="none" dirty="0">
              <a:solidFill>
                <a:schemeClr val="accent6"/>
              </a:solidFill>
              <a:latin typeface="Calibri"/>
              <a:ea typeface="Calibri"/>
              <a:cs typeface="Calibri"/>
              <a:sym typeface="Calibri"/>
            </a:endParaRPr>
          </a:p>
        </p:txBody>
      </p:sp>
      <p:sp>
        <p:nvSpPr>
          <p:cNvPr id="49" name="Google Shape;49;p13"/>
          <p:cNvSpPr txBox="1"/>
          <p:nvPr/>
        </p:nvSpPr>
        <p:spPr>
          <a:xfrm>
            <a:off x="7799832" y="6245352"/>
            <a:ext cx="3829575"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accent6"/>
              </a:buClr>
              <a:buSzPts val="800"/>
              <a:buFont typeface="DM Sans"/>
              <a:buNone/>
            </a:pPr>
            <a:r>
              <a:rPr lang="en-US" sz="800" b="1" i="0" u="none" strike="noStrike" cap="none" dirty="0">
                <a:solidFill>
                  <a:schemeClr val="accent6"/>
                </a:solidFill>
                <a:latin typeface="DM Sans"/>
                <a:ea typeface="DM Sans"/>
                <a:cs typeface="DM Sans"/>
                <a:sym typeface="DM Sans"/>
              </a:rPr>
              <a:t>BLUE CROSS BLUE SHIELD OF MASSACHUSETTS</a:t>
            </a:r>
            <a:endParaRPr dirty="0"/>
          </a:p>
          <a:p>
            <a:pPr marL="0" marR="0" lvl="0" indent="0" algn="r" rtl="0">
              <a:lnSpc>
                <a:spcPct val="100000"/>
              </a:lnSpc>
              <a:spcBef>
                <a:spcPts val="0"/>
              </a:spcBef>
              <a:spcAft>
                <a:spcPts val="0"/>
              </a:spcAft>
              <a:buClr>
                <a:schemeClr val="accent6"/>
              </a:buClr>
              <a:buSzPts val="800"/>
              <a:buFont typeface="DM Sans"/>
              <a:buNone/>
            </a:pPr>
            <a:r>
              <a:rPr lang="en-US" sz="800" b="0" i="0" u="none" strike="noStrike" cap="none" dirty="0">
                <a:solidFill>
                  <a:schemeClr val="accent6"/>
                </a:solidFill>
                <a:latin typeface="DM Sans"/>
                <a:ea typeface="DM Sans"/>
                <a:cs typeface="DM Sans"/>
                <a:sym typeface="DM Sans"/>
              </a:rPr>
              <a:t>CONFIDENTIAL – NOT FOR DISTRIBUTION</a:t>
            </a:r>
            <a:endParaRPr sz="800" b="0" i="0" u="none" strike="noStrike" cap="none" dirty="0">
              <a:solidFill>
                <a:schemeClr val="accent6"/>
              </a:solidFill>
              <a:latin typeface="DM Sans"/>
              <a:ea typeface="DM Sans"/>
              <a:cs typeface="DM Sans"/>
              <a:sym typeface="DM Sans"/>
            </a:endParaRPr>
          </a:p>
        </p:txBody>
      </p:sp>
      <p:pic>
        <p:nvPicPr>
          <p:cNvPr id="50" name="Google Shape;50;p13" descr="Blue Cross Blue Shield of Massachusetts Logo"/>
          <p:cNvPicPr preferRelativeResize="0"/>
          <p:nvPr/>
        </p:nvPicPr>
        <p:blipFill rotWithShape="1">
          <a:blip r:embed="rId3">
            <a:alphaModFix/>
          </a:blip>
          <a:srcRect/>
          <a:stretch/>
        </p:blipFill>
        <p:spPr>
          <a:xfrm>
            <a:off x="10460736" y="411480"/>
            <a:ext cx="1181708" cy="4769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54"/>
        <p:cNvGrpSpPr/>
        <p:nvPr/>
      </p:nvGrpSpPr>
      <p:grpSpPr>
        <a:xfrm>
          <a:off x="0" y="0"/>
          <a:ext cx="0" cy="0"/>
          <a:chOff x="0" y="0"/>
          <a:chExt cx="0" cy="0"/>
        </a:xfrm>
      </p:grpSpPr>
      <p:pic>
        <p:nvPicPr>
          <p:cNvPr id="55" name="Google Shape;55;p15"/>
          <p:cNvPicPr preferRelativeResize="0"/>
          <p:nvPr/>
        </p:nvPicPr>
        <p:blipFill rotWithShape="1">
          <a:blip r:embed="rId2">
            <a:alphaModFix/>
          </a:blip>
          <a:srcRect/>
          <a:stretch/>
        </p:blipFill>
        <p:spPr>
          <a:xfrm>
            <a:off x="0" y="7129"/>
            <a:ext cx="12192000" cy="6843742"/>
          </a:xfrm>
          <a:prstGeom prst="rect">
            <a:avLst/>
          </a:prstGeom>
          <a:noFill/>
          <a:ln>
            <a:noFill/>
          </a:ln>
        </p:spPr>
      </p:pic>
      <p:sp>
        <p:nvSpPr>
          <p:cNvPr id="56" name="Google Shape;56;p15"/>
          <p:cNvSpPr txBox="1">
            <a:spLocks noGrp="1"/>
          </p:cNvSpPr>
          <p:nvPr>
            <p:ph type="body" idx="1"/>
          </p:nvPr>
        </p:nvSpPr>
        <p:spPr>
          <a:xfrm>
            <a:off x="1295400" y="3124200"/>
            <a:ext cx="6705600" cy="609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FD5D3B"/>
              </a:buClr>
              <a:buSzPts val="3800"/>
              <a:buFont typeface="Arial"/>
              <a:buNone/>
              <a:defRPr sz="3800" b="0" i="0" u="none" strike="noStrike" cap="none">
                <a:solidFill>
                  <a:srgbClr val="FD5D3B"/>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15"/>
          <p:cNvSpPr txBox="1">
            <a:spLocks noGrp="1"/>
          </p:cNvSpPr>
          <p:nvPr>
            <p:ph type="body" idx="2"/>
          </p:nvPr>
        </p:nvSpPr>
        <p:spPr>
          <a:xfrm>
            <a:off x="1295400" y="3733800"/>
            <a:ext cx="4572000" cy="304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15"/>
          <p:cNvSpPr txBox="1"/>
          <p:nvPr/>
        </p:nvSpPr>
        <p:spPr>
          <a:xfrm>
            <a:off x="4315968" y="6324600"/>
            <a:ext cx="7316105" cy="12311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accent5"/>
              </a:buClr>
              <a:buSzPts val="800"/>
              <a:buFont typeface="DM Sans"/>
              <a:buNone/>
            </a:pPr>
            <a:r>
              <a:rPr lang="en-US" sz="800" b="1" i="0" u="none" strike="noStrike" cap="none" dirty="0">
                <a:solidFill>
                  <a:schemeClr val="accent5"/>
                </a:solidFill>
                <a:latin typeface="DM Sans"/>
                <a:ea typeface="DM Sans"/>
                <a:cs typeface="DM Sans"/>
                <a:sym typeface="DM Sans"/>
              </a:rPr>
              <a:t>BLUE CROSS BLUE SHIELD OF MASSACHUSETTS |</a:t>
            </a:r>
            <a:r>
              <a:rPr lang="en-US" sz="800" b="0" i="0" u="none" strike="noStrike" cap="none" dirty="0">
                <a:solidFill>
                  <a:schemeClr val="accent5"/>
                </a:solidFill>
                <a:latin typeface="DM Sans"/>
                <a:ea typeface="DM Sans"/>
                <a:cs typeface="DM Sans"/>
                <a:sym typeface="DM Sans"/>
              </a:rPr>
              <a:t> CONFIDENTIAL – NOT FOR DISTRIBUTION</a:t>
            </a:r>
            <a:endParaRPr sz="800" b="0" i="0" u="none" strike="noStrike" cap="none" dirty="0">
              <a:solidFill>
                <a:schemeClr val="accent5"/>
              </a:solidFill>
              <a:latin typeface="DM Sans"/>
              <a:ea typeface="DM Sans"/>
              <a:cs typeface="DM Sans"/>
              <a:sym typeface="DM Sans"/>
            </a:endParaRPr>
          </a:p>
        </p:txBody>
      </p:sp>
      <p:sp>
        <p:nvSpPr>
          <p:cNvPr id="59" name="Google Shape;59;p15"/>
          <p:cNvSpPr/>
          <p:nvPr/>
        </p:nvSpPr>
        <p:spPr>
          <a:xfrm>
            <a:off x="6336792" y="6553200"/>
            <a:ext cx="5257800" cy="84639"/>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550" b="0" i="0" u="none" strike="noStrike" cap="none" dirty="0">
                <a:solidFill>
                  <a:schemeClr val="accent5"/>
                </a:solidFill>
                <a:latin typeface="Roboto"/>
                <a:ea typeface="Roboto"/>
                <a:cs typeface="Roboto"/>
                <a:sym typeface="Roboto"/>
              </a:rPr>
              <a:t>Blue Cross Blue Shield of Massachusetts is an Independent Licensee of the Blue Cross and Blue Shield Association.</a:t>
            </a:r>
            <a:endParaRPr sz="550" b="0" i="0" u="none" strike="noStrike" cap="none" dirty="0">
              <a:solidFill>
                <a:schemeClr val="accent5"/>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jor Headline 1">
  <p:cSld name="Major Headline 1">
    <p:spTree>
      <p:nvGrpSpPr>
        <p:cNvPr id="1" name="Shape 60"/>
        <p:cNvGrpSpPr/>
        <p:nvPr/>
      </p:nvGrpSpPr>
      <p:grpSpPr>
        <a:xfrm>
          <a:off x="0" y="0"/>
          <a:ext cx="0" cy="0"/>
          <a:chOff x="0" y="0"/>
          <a:chExt cx="0" cy="0"/>
        </a:xfrm>
      </p:grpSpPr>
      <p:sp>
        <p:nvSpPr>
          <p:cNvPr id="61" name="Google Shape;61;p16"/>
          <p:cNvSpPr txBox="1">
            <a:spLocks noGrp="1"/>
          </p:cNvSpPr>
          <p:nvPr>
            <p:ph type="body" idx="1"/>
          </p:nvPr>
        </p:nvSpPr>
        <p:spPr>
          <a:xfrm>
            <a:off x="609600" y="2525517"/>
            <a:ext cx="10624100" cy="20464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accent1"/>
              </a:buClr>
              <a:buSzPts val="3200"/>
              <a:buFont typeface="Arial"/>
              <a:buNone/>
              <a:defRPr sz="32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2" name="Google Shape;62;p16"/>
          <p:cNvCxnSpPr/>
          <p:nvPr/>
        </p:nvCxnSpPr>
        <p:spPr>
          <a:xfrm>
            <a:off x="701950" y="2362200"/>
            <a:ext cx="10439400" cy="0"/>
          </a:xfrm>
          <a:prstGeom prst="straightConnector1">
            <a:avLst/>
          </a:prstGeom>
          <a:noFill/>
          <a:ln w="12700" cap="flat" cmpd="sng">
            <a:solidFill>
              <a:schemeClr val="accent6"/>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600075" y="1673352"/>
            <a:ext cx="2600325" cy="24479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D5D3B"/>
              </a:buClr>
              <a:buSzPts val="3200"/>
              <a:buFont typeface="Arial"/>
              <a:buNone/>
              <a:defRPr sz="3200" b="0" i="0" u="none" strike="noStrike" cap="none">
                <a:solidFill>
                  <a:srgbClr val="FD5D3B"/>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17"/>
          <p:cNvSpPr txBox="1">
            <a:spLocks noGrp="1"/>
          </p:cNvSpPr>
          <p:nvPr>
            <p:ph type="body" idx="2"/>
          </p:nvPr>
        </p:nvSpPr>
        <p:spPr>
          <a:xfrm>
            <a:off x="3429000" y="1673352"/>
            <a:ext cx="3865775" cy="14508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6" name="Google Shape;66;p17"/>
          <p:cNvCxnSpPr/>
          <p:nvPr/>
        </p:nvCxnSpPr>
        <p:spPr>
          <a:xfrm>
            <a:off x="7467600" y="1673352"/>
            <a:ext cx="0" cy="3048000"/>
          </a:xfrm>
          <a:prstGeom prst="straightConnector1">
            <a:avLst/>
          </a:prstGeom>
          <a:noFill/>
          <a:ln w="12700" cap="flat" cmpd="sng">
            <a:solidFill>
              <a:schemeClr val="accent6"/>
            </a:solidFill>
            <a:prstDash val="solid"/>
            <a:miter lim="800000"/>
            <a:headEnd type="none" w="sm" len="sm"/>
            <a:tailEnd type="none" w="sm" len="sm"/>
          </a:ln>
        </p:spPr>
      </p:cxnSp>
      <p:sp>
        <p:nvSpPr>
          <p:cNvPr id="67" name="Google Shape;67;p17"/>
          <p:cNvSpPr txBox="1">
            <a:spLocks noGrp="1"/>
          </p:cNvSpPr>
          <p:nvPr>
            <p:ph type="body" idx="3"/>
          </p:nvPr>
        </p:nvSpPr>
        <p:spPr>
          <a:xfrm>
            <a:off x="3429000" y="3200400"/>
            <a:ext cx="4038600" cy="1752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17"/>
          <p:cNvSpPr txBox="1">
            <a:spLocks noGrp="1"/>
          </p:cNvSpPr>
          <p:nvPr>
            <p:ph type="body" idx="4"/>
          </p:nvPr>
        </p:nvSpPr>
        <p:spPr>
          <a:xfrm>
            <a:off x="7640425" y="1673352"/>
            <a:ext cx="3941975" cy="32106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7"/>
          <p:cNvSpPr txBox="1">
            <a:spLocks noGrp="1"/>
          </p:cNvSpPr>
          <p:nvPr>
            <p:ph type="body" idx="5"/>
          </p:nvPr>
        </p:nvSpPr>
        <p:spPr>
          <a:xfrm>
            <a:off x="603504" y="384048"/>
            <a:ext cx="8839200" cy="3471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17"/>
          <p:cNvSpPr txBox="1">
            <a:spLocks noGrp="1"/>
          </p:cNvSpPr>
          <p:nvPr>
            <p:ph type="body" idx="6"/>
          </p:nvPr>
        </p:nvSpPr>
        <p:spPr>
          <a:xfrm>
            <a:off x="603504" y="762000"/>
            <a:ext cx="882421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600"/>
              <a:buFont typeface="Arial"/>
              <a:buNone/>
              <a:defRPr sz="16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352">
          <p15:clr>
            <a:srgbClr val="FBAE40"/>
          </p15:clr>
        </p15:guide>
        <p15:guide id="2" pos="432">
          <p15:clr>
            <a:srgbClr val="FBAE40"/>
          </p15:clr>
        </p15:guide>
        <p15:guide id="3" orient="horz" pos="11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71"/>
        <p:cNvGrpSpPr/>
        <p:nvPr/>
      </p:nvGrpSpPr>
      <p:grpSpPr>
        <a:xfrm>
          <a:off x="0" y="0"/>
          <a:ext cx="0" cy="0"/>
          <a:chOff x="0" y="0"/>
          <a:chExt cx="0" cy="0"/>
        </a:xfrm>
      </p:grpSpPr>
      <p:sp>
        <p:nvSpPr>
          <p:cNvPr id="72" name="Google Shape;72;p18"/>
          <p:cNvSpPr txBox="1">
            <a:spLocks noGrp="1"/>
          </p:cNvSpPr>
          <p:nvPr>
            <p:ph type="body" idx="1"/>
          </p:nvPr>
        </p:nvSpPr>
        <p:spPr>
          <a:xfrm>
            <a:off x="3400931" y="5124407"/>
            <a:ext cx="7010400" cy="30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8"/>
          <p:cNvSpPr txBox="1">
            <a:spLocks noGrp="1"/>
          </p:cNvSpPr>
          <p:nvPr>
            <p:ph type="body" idx="2"/>
          </p:nvPr>
        </p:nvSpPr>
        <p:spPr>
          <a:xfrm>
            <a:off x="3400931" y="3659580"/>
            <a:ext cx="8077200" cy="84540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accent1"/>
              </a:buClr>
              <a:buSzPts val="2400"/>
              <a:buFont typeface="Arial"/>
              <a:buNone/>
              <a:defRPr sz="24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8"/>
          <p:cNvSpPr txBox="1">
            <a:spLocks noGrp="1"/>
          </p:cNvSpPr>
          <p:nvPr>
            <p:ph type="body" idx="3"/>
          </p:nvPr>
        </p:nvSpPr>
        <p:spPr>
          <a:xfrm>
            <a:off x="609600" y="1676400"/>
            <a:ext cx="2133600" cy="30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3200"/>
              <a:buFont typeface="Arial"/>
              <a:buNone/>
              <a:defRPr sz="32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8"/>
          <p:cNvSpPr txBox="1">
            <a:spLocks noGrp="1"/>
          </p:cNvSpPr>
          <p:nvPr>
            <p:ph type="body" idx="4"/>
          </p:nvPr>
        </p:nvSpPr>
        <p:spPr>
          <a:xfrm>
            <a:off x="3400931" y="1676400"/>
            <a:ext cx="8127777" cy="1752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2400"/>
              <a:buFont typeface="Arial"/>
              <a:buNone/>
              <a:defRPr sz="24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6" name="Google Shape;76;p18"/>
          <p:cNvCxnSpPr/>
          <p:nvPr/>
        </p:nvCxnSpPr>
        <p:spPr>
          <a:xfrm>
            <a:off x="3477131" y="3507180"/>
            <a:ext cx="8001000" cy="0"/>
          </a:xfrm>
          <a:prstGeom prst="straightConnector1">
            <a:avLst/>
          </a:prstGeom>
          <a:noFill/>
          <a:ln w="12700" cap="flat" cmpd="sng">
            <a:solidFill>
              <a:schemeClr val="accent6"/>
            </a:solidFill>
            <a:prstDash val="solid"/>
            <a:miter lim="800000"/>
            <a:headEnd type="none" w="sm" len="sm"/>
            <a:tailEnd type="none" w="sm" len="sm"/>
          </a:ln>
        </p:spPr>
      </p:cxnSp>
      <p:cxnSp>
        <p:nvCxnSpPr>
          <p:cNvPr id="77" name="Google Shape;77;p18"/>
          <p:cNvCxnSpPr/>
          <p:nvPr/>
        </p:nvCxnSpPr>
        <p:spPr>
          <a:xfrm>
            <a:off x="3477131" y="4650180"/>
            <a:ext cx="8001000" cy="0"/>
          </a:xfrm>
          <a:prstGeom prst="straightConnector1">
            <a:avLst/>
          </a:prstGeom>
          <a:noFill/>
          <a:ln w="12700" cap="flat" cmpd="sng">
            <a:solidFill>
              <a:schemeClr val="accent6"/>
            </a:solidFill>
            <a:prstDash val="solid"/>
            <a:miter lim="800000"/>
            <a:headEnd type="none" w="sm" len="sm"/>
            <a:tailEnd type="none" w="sm" len="sm"/>
          </a:ln>
        </p:spPr>
      </p:cxnSp>
      <p:sp>
        <p:nvSpPr>
          <p:cNvPr id="78" name="Google Shape;78;p18"/>
          <p:cNvSpPr txBox="1">
            <a:spLocks noGrp="1"/>
          </p:cNvSpPr>
          <p:nvPr>
            <p:ph type="body" idx="5"/>
          </p:nvPr>
        </p:nvSpPr>
        <p:spPr>
          <a:xfrm>
            <a:off x="603504" y="384048"/>
            <a:ext cx="8839200" cy="3471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18"/>
          <p:cNvSpPr txBox="1">
            <a:spLocks noGrp="1"/>
          </p:cNvSpPr>
          <p:nvPr>
            <p:ph type="body" idx="6"/>
          </p:nvPr>
        </p:nvSpPr>
        <p:spPr>
          <a:xfrm>
            <a:off x="603504" y="762000"/>
            <a:ext cx="882421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600"/>
              <a:buFont typeface="Arial"/>
              <a:buNone/>
              <a:defRPr sz="16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Header &amp; Large Text">
  <p:cSld name="1_Header &amp; Large Text">
    <p:spTree>
      <p:nvGrpSpPr>
        <p:cNvPr id="1" name="Shape 80"/>
        <p:cNvGrpSpPr/>
        <p:nvPr/>
      </p:nvGrpSpPr>
      <p:grpSpPr>
        <a:xfrm>
          <a:off x="0" y="0"/>
          <a:ext cx="0" cy="0"/>
          <a:chOff x="0" y="0"/>
          <a:chExt cx="0" cy="0"/>
        </a:xfrm>
      </p:grpSpPr>
      <p:sp>
        <p:nvSpPr>
          <p:cNvPr id="81" name="Google Shape;81;p19"/>
          <p:cNvSpPr txBox="1">
            <a:spLocks noGrp="1"/>
          </p:cNvSpPr>
          <p:nvPr>
            <p:ph type="body" idx="1"/>
          </p:nvPr>
        </p:nvSpPr>
        <p:spPr>
          <a:xfrm>
            <a:off x="3400931" y="5124407"/>
            <a:ext cx="7010400" cy="30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19"/>
          <p:cNvSpPr txBox="1">
            <a:spLocks noGrp="1"/>
          </p:cNvSpPr>
          <p:nvPr>
            <p:ph type="body" idx="2"/>
          </p:nvPr>
        </p:nvSpPr>
        <p:spPr>
          <a:xfrm>
            <a:off x="3400931" y="3659580"/>
            <a:ext cx="8077200" cy="457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accent1"/>
              </a:buClr>
              <a:buSzPts val="2400"/>
              <a:buFont typeface="Arial"/>
              <a:buNone/>
              <a:defRPr sz="24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19"/>
          <p:cNvSpPr txBox="1">
            <a:spLocks noGrp="1"/>
          </p:cNvSpPr>
          <p:nvPr>
            <p:ph type="body" idx="3"/>
          </p:nvPr>
        </p:nvSpPr>
        <p:spPr>
          <a:xfrm>
            <a:off x="609600" y="1676400"/>
            <a:ext cx="2133600" cy="30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3200"/>
              <a:buFont typeface="Arial"/>
              <a:buNone/>
              <a:defRPr sz="32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19"/>
          <p:cNvSpPr txBox="1">
            <a:spLocks noGrp="1"/>
          </p:cNvSpPr>
          <p:nvPr>
            <p:ph type="body" idx="4"/>
          </p:nvPr>
        </p:nvSpPr>
        <p:spPr>
          <a:xfrm>
            <a:off x="3400931" y="1676400"/>
            <a:ext cx="8127777" cy="1752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2400"/>
              <a:buFont typeface="Arial"/>
              <a:buNone/>
              <a:defRPr sz="24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19"/>
          <p:cNvSpPr txBox="1">
            <a:spLocks noGrp="1"/>
          </p:cNvSpPr>
          <p:nvPr>
            <p:ph type="body" idx="5"/>
          </p:nvPr>
        </p:nvSpPr>
        <p:spPr>
          <a:xfrm>
            <a:off x="3400931" y="4300711"/>
            <a:ext cx="8077200" cy="457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accent4"/>
              </a:buClr>
              <a:buSzPts val="2400"/>
              <a:buFont typeface="Arial"/>
              <a:buNone/>
              <a:defRPr sz="2400" b="1" i="0" u="none" strike="noStrike" cap="none">
                <a:solidFill>
                  <a:schemeClr val="accent4"/>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9"/>
          <p:cNvSpPr txBox="1">
            <a:spLocks noGrp="1"/>
          </p:cNvSpPr>
          <p:nvPr>
            <p:ph type="body" idx="6"/>
          </p:nvPr>
        </p:nvSpPr>
        <p:spPr>
          <a:xfrm>
            <a:off x="603504" y="384048"/>
            <a:ext cx="8839200" cy="3471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9"/>
          <p:cNvSpPr txBox="1">
            <a:spLocks noGrp="1"/>
          </p:cNvSpPr>
          <p:nvPr>
            <p:ph type="body" idx="7"/>
          </p:nvPr>
        </p:nvSpPr>
        <p:spPr>
          <a:xfrm>
            <a:off x="603504" y="762000"/>
            <a:ext cx="882421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600"/>
              <a:buFont typeface="Arial"/>
              <a:buNone/>
              <a:defRPr sz="16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3">
            <a:alphaModFix/>
          </a:blip>
          <a:stretch>
            <a:fillRect/>
          </a:stretch>
        </a:blipFill>
        <a:effectLst/>
      </p:bgPr>
    </p:bg>
    <p:spTree>
      <p:nvGrpSpPr>
        <p:cNvPr id="1" name="Shape 9"/>
        <p:cNvGrpSpPr/>
        <p:nvPr/>
      </p:nvGrpSpPr>
      <p:grpSpPr>
        <a:xfrm>
          <a:off x="0" y="0"/>
          <a:ext cx="0" cy="0"/>
          <a:chOff x="0" y="0"/>
          <a:chExt cx="0" cy="0"/>
        </a:xfrm>
      </p:grpSpPr>
      <p:sp>
        <p:nvSpPr>
          <p:cNvPr id="10" name="Google Shape;10;p6"/>
          <p:cNvSpPr txBox="1"/>
          <p:nvPr/>
        </p:nvSpPr>
        <p:spPr>
          <a:xfrm>
            <a:off x="11405978" y="6474023"/>
            <a:ext cx="48122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00"/>
              <a:buFont typeface="DM Sans Medium"/>
              <a:buNone/>
            </a:pPr>
            <a:fld id="{00000000-1234-1234-1234-123412341234}" type="slidenum">
              <a:rPr lang="en-US" sz="1000" b="0" i="0" u="none" strike="noStrike" cap="none">
                <a:solidFill>
                  <a:schemeClr val="lt1"/>
                </a:solidFill>
                <a:latin typeface="DM Sans Medium"/>
                <a:ea typeface="DM Sans Medium"/>
                <a:cs typeface="DM Sans Medium"/>
                <a:sym typeface="DM Sans Medium"/>
              </a:rPr>
              <a:t>‹#›</a:t>
            </a:fld>
            <a:endParaRPr sz="1000" b="0" i="0" u="none" strike="noStrike" cap="none" dirty="0">
              <a:solidFill>
                <a:schemeClr val="lt1"/>
              </a:solidFill>
              <a:latin typeface="DM Sans Medium"/>
              <a:ea typeface="DM Sans Medium"/>
              <a:cs typeface="DM Sans Medium"/>
              <a:sym typeface="DM Sans Medium"/>
            </a:endParaRPr>
          </a:p>
        </p:txBody>
      </p:sp>
      <p:sp>
        <p:nvSpPr>
          <p:cNvPr id="11" name="Google Shape;11;p6"/>
          <p:cNvSpPr txBox="1"/>
          <p:nvPr/>
        </p:nvSpPr>
        <p:spPr>
          <a:xfrm>
            <a:off x="3330799" y="6324600"/>
            <a:ext cx="7316105" cy="12311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7F7F7F"/>
              </a:buClr>
              <a:buSzPts val="800"/>
              <a:buFont typeface="DM Sans"/>
              <a:buNone/>
            </a:pPr>
            <a:r>
              <a:rPr lang="en-US" sz="800" b="1" i="0" u="none" strike="noStrike" cap="none" dirty="0">
                <a:solidFill>
                  <a:srgbClr val="7F7F7F"/>
                </a:solidFill>
                <a:latin typeface="DM Sans"/>
                <a:ea typeface="DM Sans"/>
                <a:cs typeface="DM Sans"/>
                <a:sym typeface="DM Sans"/>
              </a:rPr>
              <a:t>BLUE CROSS BLUE SHIELD OF MASSACHUSETTS |</a:t>
            </a:r>
            <a:r>
              <a:rPr lang="en-US" sz="800" b="0" i="0" u="none" strike="noStrike" cap="none" dirty="0">
                <a:solidFill>
                  <a:srgbClr val="7F7F7F"/>
                </a:solidFill>
                <a:latin typeface="DM Sans"/>
                <a:ea typeface="DM Sans"/>
                <a:cs typeface="DM Sans"/>
                <a:sym typeface="DM Sans"/>
              </a:rPr>
              <a:t> CONFIDENTIAL – NOT FOR DISTRIBUTION</a:t>
            </a:r>
            <a:endParaRPr sz="800" b="0" i="0" u="none" strike="noStrike" cap="none" dirty="0">
              <a:solidFill>
                <a:srgbClr val="7F7F7F"/>
              </a:solidFill>
              <a:latin typeface="DM Sans"/>
              <a:ea typeface="DM Sans"/>
              <a:cs typeface="DM Sans"/>
              <a:sym typeface="DM Sans"/>
            </a:endParaRPr>
          </a:p>
        </p:txBody>
      </p:sp>
      <p:sp>
        <p:nvSpPr>
          <p:cNvPr id="12" name="Google Shape;12;p6"/>
          <p:cNvSpPr/>
          <p:nvPr/>
        </p:nvSpPr>
        <p:spPr>
          <a:xfrm>
            <a:off x="5358384" y="6553200"/>
            <a:ext cx="5257800" cy="84639"/>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550" b="0" i="0" u="none" strike="noStrike" cap="none" dirty="0">
                <a:solidFill>
                  <a:srgbClr val="999999"/>
                </a:solidFill>
                <a:latin typeface="Roboto"/>
                <a:ea typeface="Roboto"/>
                <a:cs typeface="Roboto"/>
                <a:sym typeface="Roboto"/>
              </a:rPr>
              <a:t>Blue Cross Blue Shield of Massachusetts is an Independent Licensee of the Blue Cross and Blue Shield Association.</a:t>
            </a:r>
            <a:endParaRPr sz="550" b="0" i="0" u="none" strike="noStrike" cap="none" dirty="0">
              <a:solidFill>
                <a:schemeClr val="dk1"/>
              </a:solidFill>
              <a:latin typeface="Calibri"/>
              <a:ea typeface="Calibri"/>
              <a:cs typeface="Calibri"/>
              <a:sym typeface="Calibri"/>
            </a:endParaRPr>
          </a:p>
        </p:txBody>
      </p:sp>
      <p:pic>
        <p:nvPicPr>
          <p:cNvPr id="13" name="Google Shape;13;p6"/>
          <p:cNvPicPr preferRelativeResize="0"/>
          <p:nvPr/>
        </p:nvPicPr>
        <p:blipFill rotWithShape="1">
          <a:blip r:embed="rId24">
            <a:alphaModFix/>
          </a:blip>
          <a:srcRect l="81507" b="84778"/>
          <a:stretch/>
        </p:blipFill>
        <p:spPr>
          <a:xfrm>
            <a:off x="9937376" y="7129"/>
            <a:ext cx="2254624" cy="104174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840">
          <p15:clr>
            <a:srgbClr val="F26B43"/>
          </p15:clr>
        </p15:guide>
        <p15:guide id="2" pos="3840">
          <p15:clr>
            <a:srgbClr val="F26B43"/>
          </p15:clr>
        </p15:guide>
        <p15:guide id="3" pos="7296">
          <p15:clr>
            <a:srgbClr val="F26B43"/>
          </p15:clr>
        </p15:guide>
        <p15:guide id="4" orient="horz" pos="1104">
          <p15:clr>
            <a:srgbClr val="F26B43"/>
          </p15:clr>
        </p15:guide>
        <p15:guide id="5" pos="432">
          <p15:clr>
            <a:srgbClr val="F26B43"/>
          </p15:clr>
        </p15:guide>
        <p15:guide id="6" orient="horz" pos="384">
          <p15:clr>
            <a:srgbClr val="F26B43"/>
          </p15:clr>
        </p15:guide>
        <p15:guide id="7" orient="horz" pos="624">
          <p15:clr>
            <a:srgbClr val="F26B43"/>
          </p15:clr>
        </p15:guide>
        <p15:guide id="8" orient="horz" pos="2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
          <p:cNvSpPr txBox="1">
            <a:spLocks noGrp="1"/>
          </p:cNvSpPr>
          <p:nvPr>
            <p:ph type="body" idx="2"/>
          </p:nvPr>
        </p:nvSpPr>
        <p:spPr>
          <a:xfrm>
            <a:off x="259515" y="2597775"/>
            <a:ext cx="10629396" cy="125852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4"/>
              </a:buClr>
              <a:buSzPts val="4800"/>
              <a:buNone/>
            </a:pPr>
            <a:r>
              <a:rPr lang="en-US" dirty="0"/>
              <a:t>Service Performance &amp; activity report</a:t>
            </a:r>
          </a:p>
          <a:p>
            <a:pPr marL="0" lvl="0" indent="0" algn="l" rtl="0">
              <a:lnSpc>
                <a:spcPct val="90000"/>
              </a:lnSpc>
              <a:spcBef>
                <a:spcPts val="0"/>
              </a:spcBef>
              <a:spcAft>
                <a:spcPts val="0"/>
              </a:spcAft>
              <a:buClr>
                <a:schemeClr val="accent4"/>
              </a:buClr>
              <a:buSzPts val="4800"/>
              <a:buNone/>
            </a:pPr>
            <a:r>
              <a:rPr lang="en-US" sz="4000" dirty="0">
                <a:solidFill>
                  <a:schemeClr val="bg1"/>
                </a:solidFill>
              </a:rPr>
              <a:t>November 2024</a:t>
            </a:r>
          </a:p>
          <a:p>
            <a:pPr marL="0" lvl="0" indent="0" algn="l" rtl="0">
              <a:lnSpc>
                <a:spcPct val="90000"/>
              </a:lnSpc>
              <a:spcBef>
                <a:spcPts val="0"/>
              </a:spcBef>
              <a:spcAft>
                <a:spcPts val="0"/>
              </a:spcAft>
              <a:buClr>
                <a:schemeClr val="accent4"/>
              </a:buClr>
              <a:buSzPts val="4800"/>
              <a:buNone/>
            </a:pPr>
            <a:endParaRPr lang="en-US" dirty="0"/>
          </a:p>
          <a:p>
            <a:pPr marL="0" lvl="0" indent="0" algn="l" rtl="0">
              <a:lnSpc>
                <a:spcPct val="90000"/>
              </a:lnSpc>
              <a:spcBef>
                <a:spcPts val="0"/>
              </a:spcBef>
              <a:spcAft>
                <a:spcPts val="0"/>
              </a:spcAft>
              <a:buClr>
                <a:schemeClr val="accent4"/>
              </a:buClr>
              <a:buSzPts val="48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1026270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commercial Member Service speech analytics call report</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a:off x="173199" y="1048203"/>
            <a:ext cx="11414743"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A62383E-A2F1-B117-155E-D7C0DCE9D509}"/>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5" name="Table 5">
            <a:extLst>
              <a:ext uri="{FF2B5EF4-FFF2-40B4-BE49-F238E27FC236}">
                <a16:creationId xmlns:a16="http://schemas.microsoft.com/office/drawing/2014/main" id="{187A1E25-A250-D3DB-8946-746B9540598C}"/>
              </a:ext>
            </a:extLst>
          </p:cNvPr>
          <p:cNvGraphicFramePr>
            <a:graphicFrameLocks noGrp="1"/>
          </p:cNvGraphicFramePr>
          <p:nvPr/>
        </p:nvGraphicFramePr>
        <p:xfrm>
          <a:off x="290004" y="1231529"/>
          <a:ext cx="11414743" cy="5379720"/>
        </p:xfrm>
        <a:graphic>
          <a:graphicData uri="http://schemas.openxmlformats.org/drawingml/2006/table">
            <a:tbl>
              <a:tblPr firstRow="1" bandRow="1">
                <a:tableStyleId>{5C22544A-7EE6-4342-B048-85BDC9FD1C3A}</a:tableStyleId>
              </a:tblPr>
              <a:tblGrid>
                <a:gridCol w="1530034">
                  <a:extLst>
                    <a:ext uri="{9D8B030D-6E8A-4147-A177-3AD203B41FA5}">
                      <a16:colId xmlns:a16="http://schemas.microsoft.com/office/drawing/2014/main" val="1944679407"/>
                    </a:ext>
                  </a:extLst>
                </a:gridCol>
                <a:gridCol w="1034056">
                  <a:extLst>
                    <a:ext uri="{9D8B030D-6E8A-4147-A177-3AD203B41FA5}">
                      <a16:colId xmlns:a16="http://schemas.microsoft.com/office/drawing/2014/main" val="1486621498"/>
                    </a:ext>
                  </a:extLst>
                </a:gridCol>
                <a:gridCol w="1732166">
                  <a:extLst>
                    <a:ext uri="{9D8B030D-6E8A-4147-A177-3AD203B41FA5}">
                      <a16:colId xmlns:a16="http://schemas.microsoft.com/office/drawing/2014/main" val="3563603699"/>
                    </a:ext>
                  </a:extLst>
                </a:gridCol>
                <a:gridCol w="444860">
                  <a:extLst>
                    <a:ext uri="{9D8B030D-6E8A-4147-A177-3AD203B41FA5}">
                      <a16:colId xmlns:a16="http://schemas.microsoft.com/office/drawing/2014/main" val="4041601535"/>
                    </a:ext>
                  </a:extLst>
                </a:gridCol>
                <a:gridCol w="1747089">
                  <a:extLst>
                    <a:ext uri="{9D8B030D-6E8A-4147-A177-3AD203B41FA5}">
                      <a16:colId xmlns:a16="http://schemas.microsoft.com/office/drawing/2014/main" val="3312228629"/>
                    </a:ext>
                  </a:extLst>
                </a:gridCol>
                <a:gridCol w="1154600">
                  <a:extLst>
                    <a:ext uri="{9D8B030D-6E8A-4147-A177-3AD203B41FA5}">
                      <a16:colId xmlns:a16="http://schemas.microsoft.com/office/drawing/2014/main" val="2693422328"/>
                    </a:ext>
                  </a:extLst>
                </a:gridCol>
                <a:gridCol w="1724860">
                  <a:extLst>
                    <a:ext uri="{9D8B030D-6E8A-4147-A177-3AD203B41FA5}">
                      <a16:colId xmlns:a16="http://schemas.microsoft.com/office/drawing/2014/main" val="356685355"/>
                    </a:ext>
                  </a:extLst>
                </a:gridCol>
                <a:gridCol w="418246">
                  <a:extLst>
                    <a:ext uri="{9D8B030D-6E8A-4147-A177-3AD203B41FA5}">
                      <a16:colId xmlns:a16="http://schemas.microsoft.com/office/drawing/2014/main" val="2675016541"/>
                    </a:ext>
                  </a:extLst>
                </a:gridCol>
                <a:gridCol w="1628832">
                  <a:extLst>
                    <a:ext uri="{9D8B030D-6E8A-4147-A177-3AD203B41FA5}">
                      <a16:colId xmlns:a16="http://schemas.microsoft.com/office/drawing/2014/main" val="993885311"/>
                    </a:ext>
                  </a:extLst>
                </a:gridCol>
              </a:tblGrid>
              <a:tr h="0">
                <a:tc gridSpan="3">
                  <a:txBody>
                    <a:bodyPr/>
                    <a:lstStyle/>
                    <a:p>
                      <a:pPr algn="ctr"/>
                      <a:r>
                        <a:rPr lang="en-US" sz="1300" b="1" dirty="0">
                          <a:solidFill>
                            <a:schemeClr val="bg2"/>
                          </a:solidFill>
                          <a:latin typeface="Arial Narrow" panose="020B0606020202030204" pitchFamily="34" charset="0"/>
                        </a:rPr>
                        <a:t>All Available Data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7">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1300" b="1" dirty="0">
                          <a:solidFill>
                            <a:schemeClr val="bg2"/>
                          </a:solidFill>
                          <a:latin typeface="Arial Narrow" panose="020B0606020202030204" pitchFamily="34" charset="0"/>
                        </a:rPr>
                        <a:t>11/01/24 – 11/30/24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7">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b="1" dirty="0">
                          <a:solidFill>
                            <a:schemeClr val="bg2"/>
                          </a:solidFill>
                          <a:latin typeface="Arial Narrow" panose="020B0606020202030204" pitchFamily="34" charset="0"/>
                        </a:rPr>
                        <a:t>Variance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9570346"/>
                  </a:ext>
                </a:extLst>
              </a:tr>
              <a:tr h="0">
                <a:tc>
                  <a:txBody>
                    <a:bodyPr/>
                    <a:lstStyle/>
                    <a:p>
                      <a:pPr algn="ctr"/>
                      <a:r>
                        <a:rPr lang="en-US" sz="1200" b="1" dirty="0">
                          <a:solidFill>
                            <a:schemeClr val="bg1"/>
                          </a:solidFill>
                          <a:latin typeface="Arial Narrow" panose="020B0606020202030204" pitchFamily="34" charset="0"/>
                        </a:rPr>
                        <a:t>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1" dirty="0">
                          <a:solidFill>
                            <a:schemeClr val="bg1"/>
                          </a:solidFill>
                          <a:latin typeface="Arial Narrow" panose="020B0606020202030204" pitchFamily="34" charset="0"/>
                        </a:rPr>
                        <a:t>Volume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1" dirty="0">
                          <a:solidFill>
                            <a:schemeClr val="bg1"/>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vMerge="1">
                  <a:txBody>
                    <a:bodyPr/>
                    <a:lstStyle/>
                    <a:p>
                      <a:pPr algn="ctr"/>
                      <a:endParaRPr lang="en-US" sz="1200" b="1" dirty="0">
                        <a:solidFill>
                          <a:schemeClr val="bg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200" b="1" dirty="0">
                          <a:solidFill>
                            <a:schemeClr val="bg1"/>
                          </a:solidFill>
                          <a:latin typeface="Arial Narrow" panose="020B0606020202030204" pitchFamily="34" charset="0"/>
                        </a:rPr>
                        <a:t>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1" dirty="0">
                          <a:solidFill>
                            <a:schemeClr val="bg1"/>
                          </a:solidFill>
                          <a:latin typeface="Arial Narrow" panose="020B0606020202030204" pitchFamily="34" charset="0"/>
                        </a:rPr>
                        <a:t>Volume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1" dirty="0">
                          <a:solidFill>
                            <a:schemeClr val="bg1"/>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vMerge="1">
                  <a:txBody>
                    <a:bodyPr/>
                    <a:lstStyle/>
                    <a:p>
                      <a:pPr algn="ctr"/>
                      <a:endParaRPr lang="en-US" sz="1200" b="1" dirty="0">
                        <a:solidFill>
                          <a:schemeClr val="bg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200" b="1" dirty="0">
                          <a:solidFill>
                            <a:schemeClr val="bg1"/>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307557093"/>
                  </a:ext>
                </a:extLst>
              </a:tr>
              <a:tr h="0">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1200" u="none" strike="noStrike" kern="1200" dirty="0">
                          <a:solidFill>
                            <a:schemeClr val="bg2"/>
                          </a:solidFill>
                          <a:effectLst/>
                          <a:latin typeface="Arial Narrow" panose="020B0606020202030204" pitchFamily="34" charset="0"/>
                          <a:ea typeface="+mn-ea"/>
                          <a:cs typeface="+mn-cs"/>
                        </a:rPr>
                        <a:t>Claims Overall</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210,726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0" dirty="0">
                          <a:solidFill>
                            <a:schemeClr val="bg2"/>
                          </a:solidFill>
                          <a:latin typeface="Arial Narrow" panose="020B0606020202030204" pitchFamily="34"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1200" u="none" strike="noStrike" kern="1200" dirty="0">
                          <a:solidFill>
                            <a:schemeClr val="bg2"/>
                          </a:solidFill>
                          <a:effectLst/>
                          <a:latin typeface="Arial Narrow" panose="020B0606020202030204" pitchFamily="34" charset="0"/>
                          <a:ea typeface="+mn-ea"/>
                          <a:cs typeface="+mn-cs"/>
                        </a:rPr>
                        <a:t>Claims Overall</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25,258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0" dirty="0">
                          <a:solidFill>
                            <a:schemeClr val="bg2"/>
                          </a:solidFill>
                          <a:latin typeface="Arial Narrow" panose="020B0606020202030204" pitchFamily="34"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bg2"/>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563456"/>
                  </a:ext>
                </a:extLst>
              </a:tr>
              <a:tr h="0">
                <a:tc>
                  <a:txBody>
                    <a:bodyPr/>
                    <a:lstStyle/>
                    <a:p>
                      <a:pPr marL="0" algn="ctr" defTabSz="914400" rtl="0" eaLnBrk="1" fontAlgn="ctr" latinLnBrk="0" hangingPunct="1"/>
                      <a:r>
                        <a:rPr lang="en-US" sz="1200" b="0" u="none" strike="noStrike" kern="1200" dirty="0">
                          <a:solidFill>
                            <a:schemeClr val="bg2"/>
                          </a:solidFill>
                          <a:effectLst/>
                          <a:latin typeface="Arial Narrow" panose="020B0606020202030204" pitchFamily="34" charset="0"/>
                          <a:ea typeface="+mn-ea"/>
                          <a:cs typeface="+mn-cs"/>
                        </a:rPr>
                        <a:t>Benefits</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187,367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0" dirty="0">
                          <a:solidFill>
                            <a:schemeClr val="bg2"/>
                          </a:solidFill>
                          <a:latin typeface="Arial Narrow" panose="020B0606020202030204" pitchFamily="34" charset="0"/>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200" b="0" u="none" strike="noStrike" kern="1200" dirty="0">
                          <a:solidFill>
                            <a:schemeClr val="bg2"/>
                          </a:solidFill>
                          <a:effectLst/>
                          <a:latin typeface="Arial Narrow" panose="020B0606020202030204" pitchFamily="34" charset="0"/>
                          <a:ea typeface="+mn-ea"/>
                          <a:cs typeface="+mn-cs"/>
                        </a:rPr>
                        <a:t>Benefits</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22,793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0" dirty="0">
                          <a:solidFill>
                            <a:schemeClr val="bg2"/>
                          </a:solidFill>
                          <a:latin typeface="Arial Narrow" panose="020B0606020202030204" pitchFamily="34" charset="0"/>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dirty="0">
                          <a:solidFill>
                            <a:schemeClr val="bg2"/>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70486162"/>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bg2"/>
                          </a:solidFill>
                          <a:effectLst/>
                          <a:latin typeface="Arial Narrow" panose="020B0606020202030204" pitchFamily="34" charset="0"/>
                          <a:ea typeface="+mn-ea"/>
                          <a:cs typeface="+mn-cs"/>
                        </a:rPr>
                        <a:t>Referrals/Authorizations</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156,796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0" dirty="0">
                          <a:solidFill>
                            <a:schemeClr val="bg2"/>
                          </a:solidFill>
                          <a:latin typeface="Arial Narrow" panose="020B0606020202030204" pitchFamily="34" charset="0"/>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bg2"/>
                          </a:solidFill>
                          <a:effectLst/>
                          <a:latin typeface="Arial Narrow" panose="020B0606020202030204" pitchFamily="34" charset="0"/>
                          <a:ea typeface="+mn-ea"/>
                          <a:cs typeface="+mn-cs"/>
                        </a:rPr>
                        <a:t>Referrals/Authorizations</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19,027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0" dirty="0">
                          <a:solidFill>
                            <a:schemeClr val="bg2"/>
                          </a:solidFill>
                          <a:latin typeface="Arial Narrow" panose="020B0606020202030204" pitchFamily="34" charset="0"/>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bg2"/>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56796488"/>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bg2"/>
                          </a:solidFill>
                          <a:effectLst/>
                          <a:latin typeface="Arial Narrow" panose="020B0606020202030204" pitchFamily="34" charset="0"/>
                          <a:ea typeface="+mn-ea"/>
                          <a:cs typeface="+mn-cs"/>
                        </a:rPr>
                        <a:t>Pharmacy</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83,665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0" dirty="0">
                          <a:solidFill>
                            <a:schemeClr val="bg2"/>
                          </a:solidFill>
                          <a:latin typeface="Arial Narrow" panose="020B060602020203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bg2"/>
                          </a:solidFill>
                          <a:effectLst/>
                          <a:latin typeface="Arial Narrow" panose="020B0606020202030204" pitchFamily="34" charset="0"/>
                          <a:ea typeface="+mn-ea"/>
                          <a:cs typeface="+mn-cs"/>
                        </a:rPr>
                        <a:t>Pharmacy</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10,386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0" dirty="0">
                          <a:solidFill>
                            <a:schemeClr val="bg2"/>
                          </a:solidFill>
                          <a:latin typeface="Arial Narrow" panose="020B060602020203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bg2"/>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28855890"/>
                  </a:ext>
                </a:extLst>
              </a:tr>
              <a:tr h="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Dental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83,614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0" dirty="0">
                          <a:solidFill>
                            <a:schemeClr val="bg2"/>
                          </a:solidFill>
                          <a:latin typeface="Arial Narrow" panose="020B060602020203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Dental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10,237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0" dirty="0">
                          <a:solidFill>
                            <a:schemeClr val="bg2"/>
                          </a:solidFill>
                          <a:latin typeface="Arial Narrow" panose="020B060602020203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bg2"/>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53540842"/>
                  </a:ext>
                </a:extLst>
              </a:tr>
              <a:tr h="0">
                <a:tc gridSpan="9">
                  <a:txBody>
                    <a:bodyPr/>
                    <a:lstStyle/>
                    <a:p>
                      <a:pPr marL="91440" marR="0" lvl="0" indent="0" algn="l" defTabSz="914400" rtl="0" eaLnBrk="1" fontAlgn="b" latinLnBrk="0" hangingPunct="1">
                        <a:lnSpc>
                          <a:spcPct val="100000"/>
                        </a:lnSpc>
                        <a:spcBef>
                          <a:spcPts val="300"/>
                        </a:spcBef>
                        <a:spcAft>
                          <a:spcPts val="300"/>
                        </a:spcAft>
                        <a:buClr>
                          <a:srgbClr val="000000"/>
                        </a:buClr>
                        <a:buSzTx/>
                        <a:buFont typeface="Arial"/>
                        <a:buNone/>
                        <a:tabLst/>
                        <a:defRPr/>
                      </a:pPr>
                      <a:endParaRPr kumimoji="0" lang="en-US" sz="300" b="1"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endParaRPr>
                    </a:p>
                    <a:p>
                      <a:pPr marL="91440" marR="0" lvl="0" indent="0" algn="l" defTabSz="914400" rtl="0" eaLnBrk="1" fontAlgn="b" latinLnBrk="0" hangingPunct="1">
                        <a:lnSpc>
                          <a:spcPct val="100000"/>
                        </a:lnSpc>
                        <a:spcBef>
                          <a:spcPts val="300"/>
                        </a:spcBef>
                        <a:spcAft>
                          <a:spcPts val="30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Speech Trends:</a:t>
                      </a:r>
                    </a:p>
                    <a:p>
                      <a:pPr marL="262890" marR="0" lvl="0" indent="-171450" algn="l" defTabSz="914400" rtl="0" eaLnBrk="1" fontAlgn="b" latinLnBrk="0" hangingPunct="1">
                        <a:lnSpc>
                          <a:spcPct val="100000"/>
                        </a:lnSpc>
                        <a:spcBef>
                          <a:spcPts val="300"/>
                        </a:spcBef>
                        <a:spcAft>
                          <a:spcPts val="300"/>
                        </a:spcAft>
                        <a:buClr>
                          <a:srgbClr val="000000"/>
                        </a:buClr>
                        <a:buSzTx/>
                        <a:buFont typeface="Arial" panose="020B0604020202020204" pitchFamily="34" charset="0"/>
                        <a:buChar char="•"/>
                        <a:tabLst/>
                        <a:defRPr/>
                      </a:pPr>
                      <a:r>
                        <a:rPr kumimoji="0" lang="en-US" sz="13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Members calling to determine coverage for routine vision exams and eyewear.</a:t>
                      </a:r>
                    </a:p>
                    <a:p>
                      <a:pPr marL="262890" marR="0" lvl="0" indent="-171450" algn="l" defTabSz="914400" rtl="0" eaLnBrk="1" fontAlgn="b" latinLnBrk="0" hangingPunct="1">
                        <a:lnSpc>
                          <a:spcPct val="100000"/>
                        </a:lnSpc>
                        <a:spcBef>
                          <a:spcPts val="300"/>
                        </a:spcBef>
                        <a:spcAft>
                          <a:spcPts val="300"/>
                        </a:spcAft>
                        <a:buClr>
                          <a:srgbClr val="000000"/>
                        </a:buClr>
                        <a:buSzTx/>
                        <a:buFont typeface="Arial" panose="020B0604020202020204" pitchFamily="34" charset="0"/>
                        <a:buChar char="•"/>
                        <a:tabLst/>
                        <a:defRPr/>
                      </a:pPr>
                      <a:r>
                        <a:rPr kumimoji="0" lang="en-US" sz="13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Members calling to obtain information about plans offered during open enrollment.</a:t>
                      </a:r>
                    </a:p>
                    <a:p>
                      <a:pPr marL="262890" marR="0" lvl="0" indent="-171450" algn="l" defTabSz="914400" rtl="0" eaLnBrk="1" fontAlgn="b" latinLnBrk="0" hangingPunct="1">
                        <a:lnSpc>
                          <a:spcPct val="100000"/>
                        </a:lnSpc>
                        <a:spcBef>
                          <a:spcPts val="300"/>
                        </a:spcBef>
                        <a:spcAft>
                          <a:spcPts val="300"/>
                        </a:spcAft>
                        <a:buClr>
                          <a:srgbClr val="000000"/>
                        </a:buClr>
                        <a:buSzTx/>
                        <a:buFont typeface="Arial" panose="020B0604020202020204" pitchFamily="34" charset="0"/>
                        <a:buChar char="•"/>
                        <a:tabLst/>
                        <a:defRPr/>
                      </a:pPr>
                      <a:r>
                        <a:rPr kumimoji="0" lang="en-US" sz="13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Members calling to ask for status of prior authorization requests for a prescription drug.</a:t>
                      </a:r>
                    </a:p>
                    <a:p>
                      <a:pPr marL="262890" marR="0" lvl="0" indent="-171450" algn="l" defTabSz="914400" rtl="0" eaLnBrk="1" fontAlgn="b" latinLnBrk="0" hangingPunct="1">
                        <a:lnSpc>
                          <a:spcPct val="100000"/>
                        </a:lnSpc>
                        <a:spcBef>
                          <a:spcPts val="300"/>
                        </a:spcBef>
                        <a:spcAft>
                          <a:spcPts val="300"/>
                        </a:spcAft>
                        <a:buClr>
                          <a:srgbClr val="000000"/>
                        </a:buClr>
                        <a:buSzTx/>
                        <a:buFont typeface="Arial" panose="020B0604020202020204" pitchFamily="34" charset="0"/>
                        <a:buChar char="•"/>
                        <a:tabLst/>
                        <a:defRPr/>
                      </a:pPr>
                      <a:endParaRPr kumimoji="0" lang="en-US" sz="3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R="0" algn="ctr" rtl="0" fontAlgn="b">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88933295"/>
                  </a:ext>
                </a:extLst>
              </a:tr>
              <a:tr h="0">
                <a:tc gridSpan="3">
                  <a:txBody>
                    <a:bodyPr/>
                    <a:lstStyle/>
                    <a:p>
                      <a:pPr algn="ctr"/>
                      <a:r>
                        <a:rPr lang="en-US" sz="1300" b="1" dirty="0">
                          <a:solidFill>
                            <a:schemeClr val="bg2"/>
                          </a:solidFill>
                          <a:latin typeface="Arial Narrow" panose="020B0606020202030204" pitchFamily="34" charset="0"/>
                        </a:rPr>
                        <a:t>Emotional Calls</a:t>
                      </a:r>
                    </a:p>
                    <a:p>
                      <a:pPr algn="ctr"/>
                      <a:r>
                        <a:rPr lang="en-US" sz="1300" b="1" dirty="0">
                          <a:solidFill>
                            <a:schemeClr val="bg2"/>
                          </a:solidFill>
                          <a:latin typeface="Arial Narrow" panose="020B0606020202030204" pitchFamily="34" charset="0"/>
                        </a:rPr>
                        <a:t>All Available Data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Emotional Calls</a:t>
                      </a:r>
                    </a:p>
                    <a:p>
                      <a:pPr algn="ctr"/>
                      <a:r>
                        <a:rPr lang="en-US" sz="1300" b="1" dirty="0">
                          <a:solidFill>
                            <a:schemeClr val="bg2"/>
                          </a:solidFill>
                          <a:latin typeface="Arial Narrow" panose="020B0606020202030204" pitchFamily="34" charset="0"/>
                        </a:rPr>
                        <a:t>11/01/24 – 11/30/24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b="1" dirty="0">
                          <a:solidFill>
                            <a:schemeClr val="bg2"/>
                          </a:solidFill>
                          <a:latin typeface="Arial Narrow" panose="020B0606020202030204" pitchFamily="34" charset="0"/>
                        </a:rPr>
                        <a:t>Variance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409960"/>
                  </a:ext>
                </a:extLst>
              </a:tr>
              <a:tr h="0">
                <a:tc>
                  <a:txBody>
                    <a:bodyPr/>
                    <a:lstStyle/>
                    <a:p>
                      <a:pPr algn="ctr"/>
                      <a:r>
                        <a:rPr lang="en-US" sz="1200" b="1" dirty="0">
                          <a:solidFill>
                            <a:schemeClr val="bg1"/>
                          </a:solidFill>
                          <a:latin typeface="Arial Narrow" panose="020B0606020202030204" pitchFamily="34" charset="0"/>
                        </a:rPr>
                        <a:t>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1" dirty="0">
                          <a:solidFill>
                            <a:schemeClr val="bg1"/>
                          </a:solidFill>
                          <a:latin typeface="Arial Narrow" panose="020B0606020202030204" pitchFamily="34" charset="0"/>
                        </a:rPr>
                        <a:t>Volume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1" dirty="0">
                          <a:solidFill>
                            <a:schemeClr val="bg1"/>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200" b="1" dirty="0">
                        <a:solidFill>
                          <a:schemeClr val="bg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bg1"/>
                          </a:solidFill>
                          <a:latin typeface="Arial Narrow" panose="020B0606020202030204" pitchFamily="34" charset="0"/>
                        </a:rPr>
                        <a:t>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1" dirty="0">
                          <a:solidFill>
                            <a:schemeClr val="bg1"/>
                          </a:solidFill>
                          <a:latin typeface="Arial Narrow" panose="020B0606020202030204" pitchFamily="34" charset="0"/>
                        </a:rPr>
                        <a:t>Volume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1" dirty="0">
                          <a:solidFill>
                            <a:schemeClr val="bg1"/>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200" b="1" dirty="0">
                        <a:solidFill>
                          <a:schemeClr val="bg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solidFill>
                            <a:schemeClr val="bg1"/>
                          </a:solidFill>
                          <a:latin typeface="Arial Narrow" panose="020B0606020202030204" pitchFamily="34" charset="0"/>
                        </a:rPr>
                        <a:t>%</a:t>
                      </a:r>
                      <a:endParaRPr lang="en-US"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234243906"/>
                  </a:ext>
                </a:extLst>
              </a:tr>
              <a:tr h="0">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1200" u="none" strike="noStrike" kern="1200" dirty="0">
                          <a:solidFill>
                            <a:schemeClr val="bg2"/>
                          </a:solidFill>
                          <a:effectLst/>
                          <a:latin typeface="Arial Narrow" panose="020B0606020202030204" pitchFamily="34" charset="0"/>
                          <a:ea typeface="+mn-ea"/>
                          <a:cs typeface="+mn-cs"/>
                        </a:rPr>
                        <a:t>Claims Overall</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11,009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1200" u="none" strike="noStrike" kern="1200" dirty="0">
                          <a:solidFill>
                            <a:schemeClr val="bg2"/>
                          </a:solidFill>
                          <a:effectLst/>
                          <a:latin typeface="Arial Narrow" panose="020B0606020202030204" pitchFamily="34" charset="0"/>
                          <a:ea typeface="+mn-ea"/>
                          <a:cs typeface="+mn-cs"/>
                        </a:rPr>
                        <a:t>Claims Overall</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1,346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bg2"/>
                          </a:solidFill>
                          <a:latin typeface="Arial Narrow" panose="020B0606020202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58393904"/>
                  </a:ext>
                </a:extLst>
              </a:tr>
              <a:tr h="0">
                <a:tc>
                  <a:txBody>
                    <a:bodyPr/>
                    <a:lstStyle/>
                    <a:p>
                      <a:pPr marL="0" algn="ctr" defTabSz="914400" rtl="0" eaLnBrk="1" fontAlgn="ctr" latinLnBrk="0" hangingPunct="1"/>
                      <a:r>
                        <a:rPr lang="en-US" sz="1200" b="0" u="none" strike="noStrike" kern="1200" dirty="0">
                          <a:solidFill>
                            <a:schemeClr val="bg2"/>
                          </a:solidFill>
                          <a:effectLst/>
                          <a:latin typeface="Arial Narrow" panose="020B0606020202030204" pitchFamily="34" charset="0"/>
                          <a:ea typeface="+mn-ea"/>
                          <a:cs typeface="+mn-cs"/>
                        </a:rPr>
                        <a:t>Benefits</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8,149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200" b="0" u="none" strike="noStrike" kern="1200" dirty="0">
                          <a:solidFill>
                            <a:schemeClr val="bg2"/>
                          </a:solidFill>
                          <a:effectLst/>
                          <a:latin typeface="Arial Narrow" panose="020B0606020202030204" pitchFamily="34" charset="0"/>
                          <a:ea typeface="+mn-ea"/>
                          <a:cs typeface="+mn-cs"/>
                        </a:rPr>
                        <a:t>Benefits</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996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bg2"/>
                          </a:solidFill>
                          <a:latin typeface="Arial Narrow" panose="020B0606020202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33301564"/>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bg2"/>
                          </a:solidFill>
                          <a:effectLst/>
                          <a:latin typeface="Arial Narrow" panose="020B0606020202030204" pitchFamily="34" charset="0"/>
                          <a:ea typeface="+mn-ea"/>
                          <a:cs typeface="+mn-cs"/>
                        </a:rPr>
                        <a:t>Referrals/Authorizations</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7,270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bg2"/>
                          </a:solidFill>
                          <a:effectLst/>
                          <a:latin typeface="Arial Narrow" panose="020B0606020202030204" pitchFamily="34" charset="0"/>
                          <a:ea typeface="+mn-ea"/>
                          <a:cs typeface="+mn-cs"/>
                        </a:rPr>
                        <a:t>Referrals/Authorizations</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883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bg2"/>
                          </a:solidFill>
                          <a:latin typeface="Arial Narrow" panose="020B0606020202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12196282"/>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bg2"/>
                          </a:solidFill>
                          <a:effectLst/>
                          <a:latin typeface="Arial Narrow" panose="020B0606020202030204" pitchFamily="34" charset="0"/>
                          <a:ea typeface="+mn-ea"/>
                          <a:cs typeface="+mn-cs"/>
                        </a:rPr>
                        <a:t>Pharmacy</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4,094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bg2"/>
                          </a:solidFill>
                          <a:effectLst/>
                          <a:latin typeface="Arial Narrow" panose="020B0606020202030204" pitchFamily="34" charset="0"/>
                          <a:ea typeface="+mn-ea"/>
                          <a:cs typeface="+mn-cs"/>
                        </a:rPr>
                        <a:t>Pharmacy</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499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dirty="0">
                          <a:solidFill>
                            <a:schemeClr val="bg2"/>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82698971"/>
                  </a:ext>
                </a:extLst>
              </a:tr>
              <a:tr h="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Dental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2,476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Dental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316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bg2"/>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70641313"/>
                  </a:ext>
                </a:extLst>
              </a:tr>
            </a:tbl>
          </a:graphicData>
        </a:graphic>
      </p:graphicFrame>
    </p:spTree>
    <p:extLst>
      <p:ext uri="{BB962C8B-B14F-4D97-AF65-F5344CB8AC3E}">
        <p14:creationId xmlns:p14="http://schemas.microsoft.com/office/powerpoint/2010/main" val="3786033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Commercial Sqm results – unresolved call analysis</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05B7FD6-83B7-6380-A4C4-EE48FDB2327F}"/>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4" name="Chart 3">
            <a:extLst>
              <a:ext uri="{FF2B5EF4-FFF2-40B4-BE49-F238E27FC236}">
                <a16:creationId xmlns:a16="http://schemas.microsoft.com/office/drawing/2014/main" id="{0D68D7A4-16C8-6978-0272-F881EB84A451}"/>
              </a:ext>
            </a:extLst>
          </p:cNvPr>
          <p:cNvGraphicFramePr/>
          <p:nvPr/>
        </p:nvGraphicFramePr>
        <p:xfrm>
          <a:off x="173200" y="1231083"/>
          <a:ext cx="11629693" cy="50746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173199" y="6126288"/>
          <a:ext cx="3626295" cy="393192"/>
        </p:xfrm>
        <a:graphic>
          <a:graphicData uri="http://schemas.openxmlformats.org/drawingml/2006/table">
            <a:tbl>
              <a:tblPr firstRow="1" bandRow="1">
                <a:tableStyleId>{5C22544A-7EE6-4342-B048-85BDC9FD1C3A}</a:tableStyleId>
              </a:tblPr>
              <a:tblGrid>
                <a:gridCol w="3626295">
                  <a:extLst>
                    <a:ext uri="{9D8B030D-6E8A-4147-A177-3AD203B41FA5}">
                      <a16:colId xmlns:a16="http://schemas.microsoft.com/office/drawing/2014/main" val="971086930"/>
                    </a:ext>
                  </a:extLst>
                </a:gridCol>
              </a:tblGrid>
              <a:tr h="320955">
                <a:tc>
                  <a:txBody>
                    <a:bodyPr/>
                    <a:lstStyle/>
                    <a:p>
                      <a:pPr marL="171450" indent="-171450">
                        <a:spcBef>
                          <a:spcPct val="20000"/>
                        </a:spcBef>
                        <a:buFont typeface="Calibri" panose="020F0502020204030204" pitchFamily="34" charset="0"/>
                        <a:buChar char="‐"/>
                      </a:pPr>
                      <a:r>
                        <a:rPr lang="en-US" altLang="en-US" sz="900" b="0" dirty="0">
                          <a:solidFill>
                            <a:srgbClr val="000000"/>
                          </a:solidFill>
                          <a:latin typeface="Arial Narrow" panose="020B0606020202030204" pitchFamily="34" charset="0"/>
                        </a:rPr>
                        <a:t>Includes Commercial and Teleperformance unresolved Member Service calls</a:t>
                      </a:r>
                    </a:p>
                    <a:p>
                      <a:pPr marL="171450" indent="-171450">
                        <a:spcBef>
                          <a:spcPct val="20000"/>
                        </a:spcBef>
                        <a:buFont typeface="Calibri" panose="020F0502020204030204" pitchFamily="34" charset="0"/>
                        <a:buChar char="‐"/>
                      </a:pPr>
                      <a:r>
                        <a:rPr lang="en-US" altLang="en-US" sz="900" b="0" dirty="0">
                          <a:solidFill>
                            <a:srgbClr val="000000"/>
                          </a:solidFill>
                          <a:latin typeface="Arial Narrow" panose="020B0606020202030204" pitchFamily="34" charset="0"/>
                        </a:rPr>
                        <a:t>Data is refreshed quarterly.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Tree>
    <p:extLst>
      <p:ext uri="{BB962C8B-B14F-4D97-AF65-F5344CB8AC3E}">
        <p14:creationId xmlns:p14="http://schemas.microsoft.com/office/powerpoint/2010/main" val="2316124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937283"/>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173199" y="6441091"/>
          <a:ext cx="5056026" cy="393192"/>
        </p:xfrm>
        <a:graphic>
          <a:graphicData uri="http://schemas.openxmlformats.org/drawingml/2006/table">
            <a:tbl>
              <a:tblPr firstRow="1" bandRow="1">
                <a:tableStyleId>{5C22544A-7EE6-4342-B048-85BDC9FD1C3A}</a:tableStyleId>
              </a:tblPr>
              <a:tblGrid>
                <a:gridCol w="5056026">
                  <a:extLst>
                    <a:ext uri="{9D8B030D-6E8A-4147-A177-3AD203B41FA5}">
                      <a16:colId xmlns:a16="http://schemas.microsoft.com/office/drawing/2014/main" val="971086930"/>
                    </a:ext>
                  </a:extLst>
                </a:gridCol>
              </a:tblGrid>
              <a:tr h="266567">
                <a:tc>
                  <a:txBody>
                    <a:bodyPr/>
                    <a:lstStyle/>
                    <a:p>
                      <a:pPr marL="0" marR="0" indent="0" algn="l" rtl="0">
                        <a:lnSpc>
                          <a:spcPct val="100000"/>
                        </a:lnSpc>
                        <a:spcBef>
                          <a:spcPct val="20000"/>
                        </a:spcBef>
                        <a:spcAft>
                          <a:spcPts val="0"/>
                        </a:spcAft>
                        <a:buClr>
                          <a:srgbClr val="000000"/>
                        </a:buClr>
                        <a:buFont typeface="Calibri" panose="020F0502020204030204" pitchFamily="34" charset="0"/>
                        <a:buNone/>
                      </a:pPr>
                      <a:r>
                        <a:rPr lang="en-US" altLang="en-US" sz="900" b="0" i="0" u="none" strike="noStrike" cap="none" dirty="0">
                          <a:solidFill>
                            <a:srgbClr val="000000"/>
                          </a:solidFill>
                          <a:latin typeface="Arial Narrow" panose="020B0606020202030204" pitchFamily="34" charset="0"/>
                          <a:ea typeface="+mn-ea"/>
                          <a:cs typeface="+mn-cs"/>
                          <a:sym typeface="Arial"/>
                        </a:rPr>
                        <a:t>*Standard appeals exclude cases with consented member extensions</a:t>
                      </a:r>
                    </a:p>
                    <a:p>
                      <a:pPr marL="0" marR="0" indent="0" algn="l" rtl="0">
                        <a:lnSpc>
                          <a:spcPct val="100000"/>
                        </a:lnSpc>
                        <a:spcBef>
                          <a:spcPct val="20000"/>
                        </a:spcBef>
                        <a:spcAft>
                          <a:spcPts val="0"/>
                        </a:spcAft>
                        <a:buClr>
                          <a:srgbClr val="000000"/>
                        </a:buClr>
                        <a:buFont typeface="Calibri" panose="020F0502020204030204" pitchFamily="34" charset="0"/>
                        <a:buNone/>
                      </a:pPr>
                      <a:r>
                        <a:rPr lang="en-US" altLang="en-US" sz="900" b="0" i="0" u="none" strike="noStrike" cap="none" dirty="0">
                          <a:solidFill>
                            <a:srgbClr val="000000"/>
                          </a:solidFill>
                          <a:latin typeface="Arial Narrow" panose="020B0606020202030204" pitchFamily="34" charset="0"/>
                          <a:ea typeface="+mn-ea"/>
                          <a:cs typeface="+mn-cs"/>
                          <a:sym typeface="Arial"/>
                        </a:rPr>
                        <a:t>**Expedited Average TAT excludes Contractual Cases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
        <p:nvSpPr>
          <p:cNvPr id="7" name="Google Shape;267;p5">
            <a:extLst>
              <a:ext uri="{FF2B5EF4-FFF2-40B4-BE49-F238E27FC236}">
                <a16:creationId xmlns:a16="http://schemas.microsoft.com/office/drawing/2014/main" id="{8521F423-EEBF-8C09-A49C-7DC6F16D8519}"/>
              </a:ext>
            </a:extLst>
          </p:cNvPr>
          <p:cNvSpPr txBox="1">
            <a:spLocks/>
          </p:cNvSpPr>
          <p:nvPr/>
        </p:nvSpPr>
        <p:spPr>
          <a:xfrm>
            <a:off x="173199" y="355187"/>
            <a:ext cx="9454896" cy="34713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4000" dirty="0"/>
              <a:t>2024 Commercial Appeals &amp; grievance performance</a:t>
            </a:r>
          </a:p>
        </p:txBody>
      </p:sp>
      <p:sp>
        <p:nvSpPr>
          <p:cNvPr id="2" name="TextBox 1">
            <a:extLst>
              <a:ext uri="{FF2B5EF4-FFF2-40B4-BE49-F238E27FC236}">
                <a16:creationId xmlns:a16="http://schemas.microsoft.com/office/drawing/2014/main" id="{2169CEA6-7F25-844E-C0F7-49A41D5C0203}"/>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4" name="Table 3">
            <a:extLst>
              <a:ext uri="{FF2B5EF4-FFF2-40B4-BE49-F238E27FC236}">
                <a16:creationId xmlns:a16="http://schemas.microsoft.com/office/drawing/2014/main" id="{31ECD4E7-A7AC-EAA8-1BBC-4F9E30748967}"/>
              </a:ext>
            </a:extLst>
          </p:cNvPr>
          <p:cNvGraphicFramePr>
            <a:graphicFrameLocks noGrp="1"/>
          </p:cNvGraphicFramePr>
          <p:nvPr/>
        </p:nvGraphicFramePr>
        <p:xfrm>
          <a:off x="188911" y="1137112"/>
          <a:ext cx="11629694" cy="5303980"/>
        </p:xfrm>
        <a:graphic>
          <a:graphicData uri="http://schemas.openxmlformats.org/drawingml/2006/table">
            <a:tbl>
              <a:tblPr firstRow="1" bandRow="1">
                <a:tableStyleId>{5C22544A-7EE6-4342-B048-85BDC9FD1C3A}</a:tableStyleId>
              </a:tblPr>
              <a:tblGrid>
                <a:gridCol w="2958509">
                  <a:extLst>
                    <a:ext uri="{9D8B030D-6E8A-4147-A177-3AD203B41FA5}">
                      <a16:colId xmlns:a16="http://schemas.microsoft.com/office/drawing/2014/main" val="779892934"/>
                    </a:ext>
                  </a:extLst>
                </a:gridCol>
                <a:gridCol w="450041">
                  <a:extLst>
                    <a:ext uri="{9D8B030D-6E8A-4147-A177-3AD203B41FA5}">
                      <a16:colId xmlns:a16="http://schemas.microsoft.com/office/drawing/2014/main" val="2506431473"/>
                    </a:ext>
                  </a:extLst>
                </a:gridCol>
                <a:gridCol w="450041">
                  <a:extLst>
                    <a:ext uri="{9D8B030D-6E8A-4147-A177-3AD203B41FA5}">
                      <a16:colId xmlns:a16="http://schemas.microsoft.com/office/drawing/2014/main" val="1013153228"/>
                    </a:ext>
                  </a:extLst>
                </a:gridCol>
                <a:gridCol w="460782">
                  <a:extLst>
                    <a:ext uri="{9D8B030D-6E8A-4147-A177-3AD203B41FA5}">
                      <a16:colId xmlns:a16="http://schemas.microsoft.com/office/drawing/2014/main" val="3915066194"/>
                    </a:ext>
                  </a:extLst>
                </a:gridCol>
                <a:gridCol w="463468">
                  <a:extLst>
                    <a:ext uri="{9D8B030D-6E8A-4147-A177-3AD203B41FA5}">
                      <a16:colId xmlns:a16="http://schemas.microsoft.com/office/drawing/2014/main" val="1005719749"/>
                    </a:ext>
                  </a:extLst>
                </a:gridCol>
                <a:gridCol w="450041">
                  <a:extLst>
                    <a:ext uri="{9D8B030D-6E8A-4147-A177-3AD203B41FA5}">
                      <a16:colId xmlns:a16="http://schemas.microsoft.com/office/drawing/2014/main" val="3094565296"/>
                    </a:ext>
                  </a:extLst>
                </a:gridCol>
                <a:gridCol w="498374">
                  <a:extLst>
                    <a:ext uri="{9D8B030D-6E8A-4147-A177-3AD203B41FA5}">
                      <a16:colId xmlns:a16="http://schemas.microsoft.com/office/drawing/2014/main" val="1626764116"/>
                    </a:ext>
                  </a:extLst>
                </a:gridCol>
                <a:gridCol w="460782">
                  <a:extLst>
                    <a:ext uri="{9D8B030D-6E8A-4147-A177-3AD203B41FA5}">
                      <a16:colId xmlns:a16="http://schemas.microsoft.com/office/drawing/2014/main" val="2428179600"/>
                    </a:ext>
                  </a:extLst>
                </a:gridCol>
                <a:gridCol w="390966">
                  <a:extLst>
                    <a:ext uri="{9D8B030D-6E8A-4147-A177-3AD203B41FA5}">
                      <a16:colId xmlns:a16="http://schemas.microsoft.com/office/drawing/2014/main" val="1430518694"/>
                    </a:ext>
                  </a:extLst>
                </a:gridCol>
                <a:gridCol w="495690">
                  <a:extLst>
                    <a:ext uri="{9D8B030D-6E8A-4147-A177-3AD203B41FA5}">
                      <a16:colId xmlns:a16="http://schemas.microsoft.com/office/drawing/2014/main" val="228221404"/>
                    </a:ext>
                  </a:extLst>
                </a:gridCol>
                <a:gridCol w="474209">
                  <a:extLst>
                    <a:ext uri="{9D8B030D-6E8A-4147-A177-3AD203B41FA5}">
                      <a16:colId xmlns:a16="http://schemas.microsoft.com/office/drawing/2014/main" val="2102024624"/>
                    </a:ext>
                  </a:extLst>
                </a:gridCol>
                <a:gridCol w="436614">
                  <a:extLst>
                    <a:ext uri="{9D8B030D-6E8A-4147-A177-3AD203B41FA5}">
                      <a16:colId xmlns:a16="http://schemas.microsoft.com/office/drawing/2014/main" val="590776053"/>
                    </a:ext>
                  </a:extLst>
                </a:gridCol>
                <a:gridCol w="484949">
                  <a:extLst>
                    <a:ext uri="{9D8B030D-6E8A-4147-A177-3AD203B41FA5}">
                      <a16:colId xmlns:a16="http://schemas.microsoft.com/office/drawing/2014/main" val="1600120453"/>
                    </a:ext>
                  </a:extLst>
                </a:gridCol>
                <a:gridCol w="474209">
                  <a:extLst>
                    <a:ext uri="{9D8B030D-6E8A-4147-A177-3AD203B41FA5}">
                      <a16:colId xmlns:a16="http://schemas.microsoft.com/office/drawing/2014/main" val="2992626381"/>
                    </a:ext>
                  </a:extLst>
                </a:gridCol>
                <a:gridCol w="832467">
                  <a:extLst>
                    <a:ext uri="{9D8B030D-6E8A-4147-A177-3AD203B41FA5}">
                      <a16:colId xmlns:a16="http://schemas.microsoft.com/office/drawing/2014/main" val="3070570846"/>
                    </a:ext>
                  </a:extLst>
                </a:gridCol>
                <a:gridCol w="1040788">
                  <a:extLst>
                    <a:ext uri="{9D8B030D-6E8A-4147-A177-3AD203B41FA5}">
                      <a16:colId xmlns:a16="http://schemas.microsoft.com/office/drawing/2014/main" val="3863720123"/>
                    </a:ext>
                  </a:extLst>
                </a:gridCol>
                <a:gridCol w="807764">
                  <a:extLst>
                    <a:ext uri="{9D8B030D-6E8A-4147-A177-3AD203B41FA5}">
                      <a16:colId xmlns:a16="http://schemas.microsoft.com/office/drawing/2014/main" val="632307464"/>
                    </a:ext>
                  </a:extLst>
                </a:gridCol>
              </a:tblGrid>
              <a:tr h="331036">
                <a:tc>
                  <a:txBody>
                    <a:bodyPr/>
                    <a:lstStyle/>
                    <a:p>
                      <a:pPr algn="ctr" rtl="0" fontAlgn="ctr"/>
                      <a:r>
                        <a:rPr lang="en-US" sz="1400" b="1" i="0" u="none" strike="noStrike" dirty="0">
                          <a:solidFill>
                            <a:schemeClr val="bg1"/>
                          </a:solidFill>
                          <a:effectLst/>
                          <a:latin typeface="Arial Narrow" panose="020B0606020202030204" pitchFamily="34" charset="0"/>
                        </a:rPr>
                        <a:t>Category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Goal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Feb</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Mar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Apr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May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Jun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Jul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Aug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Sep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Oct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Nov</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Dec</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2024 YTD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Jan-Nov 2023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Var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943911609"/>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Appeals Processed</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kumimoji="0" lang="en-US" sz="11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NA</a:t>
                      </a:r>
                      <a:endParaRPr lang="en-US" sz="1100" b="1" i="0" u="none" strike="noStrike" dirty="0">
                        <a:solidFill>
                          <a:srgbClr val="000000"/>
                        </a:solidFill>
                        <a:effectLst/>
                        <a:latin typeface="Arial Narrow" panose="020B0606020202030204" pitchFamily="34" charset="0"/>
                      </a:endParaRP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606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545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555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563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615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482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504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585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483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595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573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Narrow" panose="020B0606020202030204" pitchFamily="34" charset="0"/>
                        </a:rPr>
                        <a:t>6,106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6,079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rgbClr val="000000"/>
                          </a:solidFill>
                          <a:effectLst/>
                          <a:latin typeface="Arial Narrow" panose="020B0606020202030204" pitchFamily="34" charset="0"/>
                          <a:ea typeface="+mn-ea"/>
                          <a:cs typeface="+mn-cs"/>
                          <a:sym typeface="Arial"/>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3037553"/>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Grievances Processed</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kumimoji="0" lang="en-US" sz="11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NA</a:t>
                      </a:r>
                      <a:endParaRPr lang="en-US" sz="1100" b="1" i="0" u="none" strike="noStrike" dirty="0">
                        <a:solidFill>
                          <a:srgbClr val="000000"/>
                        </a:solidFill>
                        <a:effectLst/>
                        <a:latin typeface="Arial Narrow" panose="020B0606020202030204" pitchFamily="34" charset="0"/>
                      </a:endParaRP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Arial Narrow" panose="020B0606020202030204"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Arial Narrow" panose="020B060602020203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Arial Narrow" panose="020B060602020203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Arial Narrow" panose="020B060602020203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Arial Narrow" panose="020B0606020202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Arial Narrow" panose="020B060602020203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Arial Narrow" panose="020B0606020202030204" pitchFamily="34" charset="0"/>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Arial Narrow" panose="020B060602020203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Arial Narrow" panose="020B0606020202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Arial Narrow" panose="020B060602020203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effectLst/>
                          <a:latin typeface="Arial Narrow" panose="020B0606020202030204" pitchFamily="34" charset="0"/>
                        </a:rPr>
                        <a:t>629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649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rgbClr val="000000"/>
                          </a:solidFill>
                          <a:effectLst/>
                          <a:latin typeface="Arial Narrow" panose="020B0606020202030204" pitchFamily="34" charset="0"/>
                          <a:ea typeface="+mn-ea"/>
                          <a:cs typeface="+mn-cs"/>
                          <a:sym typeface="Arial"/>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2726531"/>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Appeals per 1K Members</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kumimoji="0" lang="en-US" sz="11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NA</a:t>
                      </a:r>
                      <a:endParaRPr lang="en-US" sz="1100" b="1" i="0" u="none" strike="noStrike" dirty="0">
                        <a:solidFill>
                          <a:srgbClr val="000000"/>
                        </a:solidFill>
                        <a:effectLst/>
                        <a:latin typeface="Arial Narrow" panose="020B0606020202030204" pitchFamily="34" charset="0"/>
                      </a:endParaRP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0.25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rgbClr val="000000"/>
                          </a:solidFill>
                          <a:effectLst/>
                          <a:latin typeface="Arial Narrow" panose="020B0606020202030204" pitchFamily="34" charset="0"/>
                          <a:ea typeface="+mn-ea"/>
                          <a:cs typeface="+mn-cs"/>
                          <a:sym typeface="Arial"/>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6185224"/>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Standard Appeals % over 30*</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0%</a:t>
                      </a:r>
                      <a:endParaRPr lang="en-US" sz="1100" b="1" i="0" u="none" strike="noStrike" dirty="0">
                        <a:solidFill>
                          <a:srgbClr val="000000"/>
                        </a:solidFill>
                        <a:effectLst/>
                        <a:latin typeface="Arial Narrow" panose="020B0606020202030204" pitchFamily="34" charset="0"/>
                      </a:endParaRP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0.13%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0.10%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a:solidFill>
                            <a:srgbClr val="000000"/>
                          </a:solidFill>
                          <a:effectLst/>
                          <a:latin typeface="Arial Narrow" panose="020B0606020202030204" pitchFamily="34" charset="0"/>
                          <a:ea typeface="+mn-ea"/>
                          <a:cs typeface="+mn-cs"/>
                          <a:sym typeface="Arial"/>
                        </a:rPr>
                        <a:t>0.03%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6832819"/>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Standard Appeals Average TAT in Calendar Days</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30</a:t>
                      </a:r>
                      <a:endParaRPr lang="en-US" sz="1100" b="1" i="0" u="none" strike="noStrike" dirty="0">
                        <a:solidFill>
                          <a:srgbClr val="000000"/>
                        </a:solidFill>
                        <a:effectLst/>
                        <a:latin typeface="Arial Narrow" panose="020B0606020202030204" pitchFamily="34" charset="0"/>
                      </a:endParaRP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19.93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20.41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20.10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18.33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17.50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15.78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17.23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18.96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19.39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rgbClr val="000000"/>
                          </a:solidFill>
                          <a:effectLst/>
                          <a:latin typeface="Arial Narrow" panose="020B0606020202030204" pitchFamily="34" charset="0"/>
                          <a:ea typeface="+mn-ea"/>
                          <a:cs typeface="+mn-cs"/>
                          <a:sym typeface="Arial"/>
                        </a:rPr>
                        <a:t>-0.43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9851100"/>
                  </a:ext>
                </a:extLst>
              </a:tr>
              <a:tr h="304554">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Expedited Appeals % over 3 days </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0%</a:t>
                      </a:r>
                      <a:endParaRPr lang="en-US" sz="1100" b="1" i="0" u="none" strike="noStrike" dirty="0">
                        <a:solidFill>
                          <a:srgbClr val="000000"/>
                        </a:solidFill>
                        <a:effectLst/>
                        <a:latin typeface="Arial Narrow" panose="020B0606020202030204" pitchFamily="34" charset="0"/>
                      </a:endParaRP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0.07%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rgbClr val="000000"/>
                          </a:solidFill>
                          <a:effectLst/>
                          <a:latin typeface="Arial Narrow" panose="020B0606020202030204" pitchFamily="34" charset="0"/>
                          <a:ea typeface="+mn-ea"/>
                          <a:cs typeface="+mn-cs"/>
                          <a:sym typeface="Arial"/>
                        </a:rPr>
                        <a:t>0.04%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0136956"/>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Expedited Average TAT in Calendar Days**</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NA</a:t>
                      </a:r>
                      <a:endParaRPr lang="en-US" sz="1100" b="1" i="0" u="none" strike="noStrike" dirty="0">
                        <a:solidFill>
                          <a:srgbClr val="000000"/>
                        </a:solidFill>
                        <a:effectLst/>
                        <a:latin typeface="Arial Narrow" panose="020B0606020202030204" pitchFamily="34" charset="0"/>
                      </a:endParaRP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1.64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1.81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1.72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rgbClr val="000000"/>
                          </a:solidFill>
                          <a:effectLst/>
                          <a:latin typeface="Arial Narrow" panose="020B0606020202030204" pitchFamily="34" charset="0"/>
                          <a:ea typeface="+mn-ea"/>
                          <a:cs typeface="+mn-cs"/>
                          <a:sym typeface="Arial"/>
                        </a:rPr>
                        <a:t>0.09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6345914"/>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Grievances - % Over 30 Days</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0%</a:t>
                      </a:r>
                      <a:endParaRPr lang="en-US" sz="1100" b="1" i="0" u="none" strike="noStrike" dirty="0">
                        <a:solidFill>
                          <a:srgbClr val="000000"/>
                        </a:solidFill>
                        <a:effectLst/>
                        <a:latin typeface="Arial Narrow" panose="020B0606020202030204" pitchFamily="34" charset="0"/>
                      </a:endParaRP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1.27%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3.28%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6.25%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1.75%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2.77%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rgbClr val="000000"/>
                          </a:solidFill>
                          <a:effectLst/>
                          <a:latin typeface="Arial Narrow" panose="020B0606020202030204" pitchFamily="34" charset="0"/>
                          <a:ea typeface="+mn-ea"/>
                          <a:cs typeface="+mn-cs"/>
                          <a:sym typeface="Arial"/>
                        </a:rPr>
                        <a:t>-1.02%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0137234"/>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Grievance Average TAT in Calendar Days</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30</a:t>
                      </a:r>
                      <a:endParaRPr lang="en-US" sz="1100" b="1" i="0" u="none" strike="noStrike" dirty="0">
                        <a:solidFill>
                          <a:srgbClr val="000000"/>
                        </a:solidFill>
                        <a:effectLst/>
                        <a:latin typeface="Arial Narrow" panose="020B0606020202030204" pitchFamily="34" charset="0"/>
                      </a:endParaRP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16.37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17.48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16.01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16.90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17.29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16.60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18.67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20.44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17.89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19.52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rgbClr val="000000"/>
                          </a:solidFill>
                          <a:effectLst/>
                          <a:latin typeface="Arial Narrow" panose="020B0606020202030204" pitchFamily="34" charset="0"/>
                          <a:ea typeface="+mn-ea"/>
                          <a:cs typeface="+mn-cs"/>
                          <a:sym typeface="Arial"/>
                        </a:rPr>
                        <a:t>-1.63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4159372"/>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Average TAT Contractual Cases (Standard Priority)</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30</a:t>
                      </a:r>
                      <a:endParaRPr lang="en-US" sz="1100" b="1" i="0" u="none" strike="noStrike" dirty="0">
                        <a:solidFill>
                          <a:srgbClr val="000000"/>
                        </a:solidFill>
                        <a:effectLst/>
                        <a:latin typeface="Arial Narrow" panose="020B0606020202030204" pitchFamily="34" charset="0"/>
                      </a:endParaRP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18.56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18.11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18.69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15.34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14.81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13.35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13.83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16.27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18.09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17.08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17.33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rgbClr val="000000"/>
                          </a:solidFill>
                          <a:effectLst/>
                          <a:latin typeface="Arial Narrow" panose="020B0606020202030204" pitchFamily="34" charset="0"/>
                          <a:ea typeface="+mn-ea"/>
                          <a:cs typeface="+mn-cs"/>
                          <a:sym typeface="Arial"/>
                        </a:rPr>
                        <a:t>-0.25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8836933"/>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Average TAT Clinical Cases (Standard Priority)</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30</a:t>
                      </a:r>
                      <a:endParaRPr lang="en-US" sz="1100" b="1" i="0" u="none" strike="noStrike" dirty="0">
                        <a:solidFill>
                          <a:srgbClr val="000000"/>
                        </a:solidFill>
                        <a:effectLst/>
                        <a:latin typeface="Arial Narrow" panose="020B0606020202030204" pitchFamily="34" charset="0"/>
                      </a:endParaRP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20.98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20.71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22.62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21.67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21.28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18.39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16.66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18.08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20.15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20.04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20.60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rgbClr val="000000"/>
                          </a:solidFill>
                          <a:effectLst/>
                          <a:latin typeface="Arial Narrow" panose="020B0606020202030204" pitchFamily="34" charset="0"/>
                          <a:ea typeface="+mn-ea"/>
                          <a:cs typeface="+mn-cs"/>
                          <a:sym typeface="Arial"/>
                        </a:rPr>
                        <a:t>-0.56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126469"/>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SEEP Inquiries Closed</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kumimoji="0" lang="en-US" sz="11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NA</a:t>
                      </a:r>
                      <a:endParaRPr lang="en-US" sz="1100" b="1" i="0" u="none" strike="noStrike" dirty="0">
                        <a:solidFill>
                          <a:srgbClr val="000000"/>
                        </a:solidFill>
                        <a:effectLst/>
                        <a:latin typeface="Arial Narrow" panose="020B0606020202030204" pitchFamily="34" charset="0"/>
                      </a:endParaRP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494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468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rgbClr val="000000"/>
                          </a:solidFill>
                          <a:effectLst/>
                          <a:latin typeface="Arial Narrow" panose="020B0606020202030204" pitchFamily="34" charset="0"/>
                          <a:ea typeface="+mn-ea"/>
                          <a:cs typeface="+mn-cs"/>
                          <a:sym typeface="Arial"/>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4451086"/>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External Appeals Processed</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kumimoji="0" lang="en-US" sz="11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NA</a:t>
                      </a:r>
                      <a:endParaRPr lang="en-US" sz="1100" b="1" i="0" u="none" strike="noStrike" dirty="0">
                        <a:solidFill>
                          <a:srgbClr val="000000"/>
                        </a:solidFill>
                        <a:effectLst/>
                        <a:latin typeface="Arial Narrow" panose="020B0606020202030204" pitchFamily="34" charset="0"/>
                      </a:endParaRP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Arial Narrow" panose="020B0606020202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214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220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rgbClr val="000000"/>
                          </a:solidFill>
                          <a:effectLst/>
                          <a:latin typeface="Arial Narrow" panose="020B0606020202030204" pitchFamily="34" charset="0"/>
                          <a:ea typeface="+mn-ea"/>
                          <a:cs typeface="+mn-cs"/>
                          <a:sym typeface="Arial"/>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711471"/>
                  </a:ext>
                </a:extLst>
              </a:tr>
              <a:tr h="259355">
                <a:tc gridSpan="17">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300" b="1" i="0" u="none" strike="noStrike" dirty="0">
                          <a:solidFill>
                            <a:schemeClr val="bg1"/>
                          </a:solidFill>
                          <a:effectLst/>
                          <a:latin typeface="Arial Narrow" panose="020B0606020202030204" pitchFamily="34" charset="0"/>
                        </a:rPr>
                        <a:t>A&amp;G Hotline Performance</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rtl="0" fontAlgn="ctr"/>
                      <a:endParaRPr lang="en-US" sz="1100" b="0" i="0" u="none" strike="noStrike">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en-US" sz="1100" b="0" i="0" u="none" strike="noStrike">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en-US" sz="1100" b="0" i="0" u="none" strike="noStrike">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en-US" sz="1100" b="0" i="0" u="none" strike="noStrike">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en-US" sz="1100" b="0" i="0" u="none" strike="noStrike" dirty="0">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en-US" sz="1100" b="0" i="0" u="none" strike="noStrike">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en-US" sz="1100" b="0" i="0" u="none" strike="noStrike">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en-US" sz="1100" b="0" i="0" u="none" strike="noStrike">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en-US" sz="1100" b="0" i="0" u="none" strike="noStrike" dirty="0">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en-US" sz="1100" b="0" i="0" u="none" strike="noStrike">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en-US" sz="1100" b="0" i="0" u="none" strike="noStrike">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en-US" sz="1100" b="0" i="0" u="none" strike="noStrike">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en-US" sz="1100" b="0" i="0" u="none" strike="noStrike">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en-US" sz="1100" b="1" i="0" u="none" strike="noStrike" dirty="0">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fontAlgn="ctr"/>
                      <a:endParaRPr lang="en-US" sz="1100" b="1" i="0" u="none" strike="noStrike" dirty="0">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fontAlgn="ctr"/>
                      <a:endParaRPr lang="en-US" sz="1100" b="1" i="0" u="none" strike="noStrike" dirty="0">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415104922"/>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ASA</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100" b="0" i="0" u="none" strike="noStrike" dirty="0">
                          <a:solidFill>
                            <a:schemeClr val="bg2"/>
                          </a:solidFill>
                          <a:effectLst/>
                          <a:latin typeface="Arial Narrow" panose="020B0606020202030204" pitchFamily="34" charset="0"/>
                        </a:rPr>
                        <a:t>5:05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8:21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18:36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7:57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2:20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3:35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2:56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0:40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endParaRPr lang="en-US" sz="1100" b="0" i="0" u="none" strike="noStrike" dirty="0">
                        <a:solidFill>
                          <a:schemeClr val="bg2"/>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1" i="0" u="none" strike="noStrike" dirty="0">
                          <a:solidFill>
                            <a:schemeClr val="bg2"/>
                          </a:solidFill>
                          <a:effectLst/>
                          <a:latin typeface="Arial Narrow" panose="020B0606020202030204" pitchFamily="34" charset="0"/>
                        </a:rPr>
                        <a:t>4:01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chemeClr val="bg2"/>
                          </a:solidFill>
                          <a:effectLst/>
                          <a:latin typeface="Arial Narrow" panose="020B0606020202030204" pitchFamily="34" charset="0"/>
                        </a:rPr>
                        <a:t>16:36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chemeClr val="bg2"/>
                          </a:solidFill>
                          <a:effectLst/>
                          <a:latin typeface="Arial Narrow" panose="020B0606020202030204" pitchFamily="34" charset="0"/>
                        </a:rPr>
                        <a:t>-12:35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9086784"/>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Abandonment Rate</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100" b="0" i="0" u="none" strike="noStrike" dirty="0">
                          <a:solidFill>
                            <a:schemeClr val="bg2"/>
                          </a:solidFill>
                          <a:effectLst/>
                          <a:latin typeface="Arial Narrow" panose="020B060602020203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39.5%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6.2%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9.9%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endParaRPr lang="en-US" sz="1100" b="0" i="0" u="none" strike="noStrike" dirty="0">
                        <a:solidFill>
                          <a:schemeClr val="bg2"/>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1" i="0" u="none" strike="noStrike" dirty="0">
                          <a:solidFill>
                            <a:schemeClr val="bg2"/>
                          </a:solidFill>
                          <a:effectLst/>
                          <a:latin typeface="Arial Narrow" panose="020B0606020202030204" pitchFamily="34" charset="0"/>
                        </a:rPr>
                        <a:t>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chemeClr val="bg2"/>
                          </a:solidFill>
                          <a:effectLst/>
                          <a:latin typeface="Arial Narrow" panose="020B0606020202030204" pitchFamily="34" charset="0"/>
                        </a:rPr>
                        <a:t>33.6%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chemeClr val="bg2"/>
                          </a:solidFill>
                          <a:effectLst/>
                          <a:latin typeface="Arial Narrow" panose="020B0606020202030204" pitchFamily="34" charset="0"/>
                        </a:rPr>
                        <a:t>-23.8%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0210704"/>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Service Level</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100" b="0" i="0" u="none" strike="noStrike" dirty="0">
                          <a:solidFill>
                            <a:schemeClr val="bg2"/>
                          </a:solidFill>
                          <a:effectLst/>
                          <a:latin typeface="Arial Narrow" panose="020B0606020202030204" pitchFamily="34" charset="0"/>
                        </a:rPr>
                        <a:t>29.4%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50.8%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34.4%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43.8%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65.9%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77.7%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78.1%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63.0%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endParaRPr lang="en-US" sz="1100" b="0" i="0" u="none" strike="noStrike" dirty="0">
                        <a:solidFill>
                          <a:schemeClr val="bg2"/>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1" i="0" u="none" strike="noStrike" dirty="0">
                          <a:solidFill>
                            <a:schemeClr val="bg2"/>
                          </a:solidFill>
                          <a:effectLst/>
                          <a:latin typeface="Arial Narrow" panose="020B0606020202030204" pitchFamily="34" charset="0"/>
                        </a:rPr>
                        <a:t>45.6%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chemeClr val="bg2"/>
                          </a:solidFill>
                          <a:effectLst/>
                          <a:latin typeface="Arial Narrow" panose="020B0606020202030204" pitchFamily="34" charset="0"/>
                        </a:rPr>
                        <a:t>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chemeClr val="bg2"/>
                          </a:solidFill>
                          <a:effectLst/>
                          <a:latin typeface="Arial Narrow" panose="020B0606020202030204" pitchFamily="34" charset="0"/>
                        </a:rPr>
                        <a:t>41.3%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8098154"/>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AHT</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100" b="0" i="0" u="none" strike="noStrike" dirty="0">
                          <a:solidFill>
                            <a:schemeClr val="bg2"/>
                          </a:solidFill>
                          <a:effectLst/>
                          <a:latin typeface="Arial Narrow" panose="020B0606020202030204" pitchFamily="34" charset="0"/>
                        </a:rPr>
                        <a:t>14:37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15:35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15:26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13:26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14:29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14:15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16:10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14:15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13:26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13:25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endParaRPr lang="en-US" sz="1100" b="0" i="0" u="none" strike="noStrike" dirty="0">
                        <a:solidFill>
                          <a:schemeClr val="bg2"/>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1" i="0" u="none" strike="noStrike" dirty="0">
                          <a:solidFill>
                            <a:schemeClr val="bg2"/>
                          </a:solidFill>
                          <a:effectLst/>
                          <a:latin typeface="Arial Narrow" panose="020B0606020202030204" pitchFamily="34" charset="0"/>
                        </a:rPr>
                        <a:t>14:29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chemeClr val="bg2"/>
                          </a:solidFill>
                          <a:effectLst/>
                          <a:latin typeface="Arial Narrow" panose="020B0606020202030204" pitchFamily="34" charset="0"/>
                        </a:rPr>
                        <a:t>14:11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chemeClr val="bg2"/>
                          </a:solidFill>
                          <a:effectLst/>
                          <a:latin typeface="Arial Narrow" panose="020B0606020202030204" pitchFamily="34" charset="0"/>
                        </a:rPr>
                        <a:t>0:18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1563058"/>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Total Calls</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100" b="0" i="0" u="none" strike="noStrike" dirty="0">
                          <a:solidFill>
                            <a:schemeClr val="bg2"/>
                          </a:solidFill>
                          <a:effectLst/>
                          <a:latin typeface="Arial Narrow" panose="020B0606020202030204" pitchFamily="34" charset="0"/>
                        </a:rPr>
                        <a:t>310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321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387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465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437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425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448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411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489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483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392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endParaRPr lang="en-US" sz="1100" b="0" i="0" u="none" strike="noStrike" dirty="0">
                        <a:solidFill>
                          <a:schemeClr val="bg2"/>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1" i="0" u="none" strike="noStrike" dirty="0">
                          <a:solidFill>
                            <a:schemeClr val="bg2"/>
                          </a:solidFill>
                          <a:effectLst/>
                          <a:latin typeface="Arial Narrow" panose="020B0606020202030204" pitchFamily="34" charset="0"/>
                        </a:rPr>
                        <a:t>4,568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fontAlgn="ctr"/>
                      <a:r>
                        <a:rPr lang="en-US" sz="1100" b="1" i="0" u="none" strike="noStrike" kern="1200" dirty="0">
                          <a:solidFill>
                            <a:srgbClr val="000000"/>
                          </a:solidFill>
                          <a:effectLst/>
                          <a:latin typeface="Arial Narrow" panose="020B0606020202030204" pitchFamily="34" charset="0"/>
                          <a:ea typeface="+mn-ea"/>
                          <a:cs typeface="+mn-cs"/>
                        </a:rPr>
                        <a:t>3,006</a:t>
                      </a:r>
                    </a:p>
                  </a:txBody>
                  <a:tcPr marL="7621" marR="7621"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chemeClr val="bg2"/>
                          </a:solidFill>
                          <a:effectLst/>
                          <a:latin typeface="Arial Narrow" panose="020B0606020202030204" pitchFamily="34" charset="0"/>
                        </a:rPr>
                        <a:t>1,562</a:t>
                      </a:r>
                      <a:endParaRPr lang="en-US" sz="1100" b="1" i="0" u="none" strike="noStrike" dirty="0">
                        <a:solidFill>
                          <a:schemeClr val="bg2"/>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0974425"/>
                  </a:ext>
                </a:extLst>
              </a:tr>
            </a:tbl>
          </a:graphicData>
        </a:graphic>
      </p:graphicFrame>
    </p:spTree>
    <p:extLst>
      <p:ext uri="{BB962C8B-B14F-4D97-AF65-F5344CB8AC3E}">
        <p14:creationId xmlns:p14="http://schemas.microsoft.com/office/powerpoint/2010/main" val="3126911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 name="TextBox 1">
            <a:extLst>
              <a:ext uri="{FF2B5EF4-FFF2-40B4-BE49-F238E27FC236}">
                <a16:creationId xmlns:a16="http://schemas.microsoft.com/office/drawing/2014/main" id="{617730E7-6CFB-3C9D-D24B-1DC9E48D0321}"/>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Medicare Markets member service performance</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7F0FD17F-64BE-1D6F-8CED-AE674DAA7DFD}"/>
              </a:ext>
            </a:extLst>
          </p:cNvPr>
          <p:cNvGraphicFramePr>
            <a:graphicFrameLocks noGrp="1"/>
          </p:cNvGraphicFramePr>
          <p:nvPr>
            <p:extLst>
              <p:ext uri="{D42A27DB-BD31-4B8C-83A1-F6EECF244321}">
                <p14:modId xmlns:p14="http://schemas.microsoft.com/office/powerpoint/2010/main" val="2257197349"/>
              </p:ext>
            </p:extLst>
          </p:nvPr>
        </p:nvGraphicFramePr>
        <p:xfrm>
          <a:off x="128910" y="1176866"/>
          <a:ext cx="11934180" cy="4757396"/>
        </p:xfrm>
        <a:graphic>
          <a:graphicData uri="http://schemas.openxmlformats.org/drawingml/2006/table">
            <a:tbl>
              <a:tblPr firstRow="1" bandRow="1">
                <a:tableStyleId>{5C22544A-7EE6-4342-B048-85BDC9FD1C3A}</a:tableStyleId>
              </a:tblPr>
              <a:tblGrid>
                <a:gridCol w="1840538">
                  <a:extLst>
                    <a:ext uri="{9D8B030D-6E8A-4147-A177-3AD203B41FA5}">
                      <a16:colId xmlns:a16="http://schemas.microsoft.com/office/drawing/2014/main" val="3282966174"/>
                    </a:ext>
                  </a:extLst>
                </a:gridCol>
                <a:gridCol w="573405">
                  <a:extLst>
                    <a:ext uri="{9D8B030D-6E8A-4147-A177-3AD203B41FA5}">
                      <a16:colId xmlns:a16="http://schemas.microsoft.com/office/drawing/2014/main" val="3223795782"/>
                    </a:ext>
                  </a:extLst>
                </a:gridCol>
                <a:gridCol w="601980">
                  <a:extLst>
                    <a:ext uri="{9D8B030D-6E8A-4147-A177-3AD203B41FA5}">
                      <a16:colId xmlns:a16="http://schemas.microsoft.com/office/drawing/2014/main" val="1955088753"/>
                    </a:ext>
                  </a:extLst>
                </a:gridCol>
                <a:gridCol w="601980">
                  <a:extLst>
                    <a:ext uri="{9D8B030D-6E8A-4147-A177-3AD203B41FA5}">
                      <a16:colId xmlns:a16="http://schemas.microsoft.com/office/drawing/2014/main" val="2417225926"/>
                    </a:ext>
                  </a:extLst>
                </a:gridCol>
                <a:gridCol w="601980">
                  <a:extLst>
                    <a:ext uri="{9D8B030D-6E8A-4147-A177-3AD203B41FA5}">
                      <a16:colId xmlns:a16="http://schemas.microsoft.com/office/drawing/2014/main" val="2418610466"/>
                    </a:ext>
                  </a:extLst>
                </a:gridCol>
                <a:gridCol w="601980">
                  <a:extLst>
                    <a:ext uri="{9D8B030D-6E8A-4147-A177-3AD203B41FA5}">
                      <a16:colId xmlns:a16="http://schemas.microsoft.com/office/drawing/2014/main" val="3250893283"/>
                    </a:ext>
                  </a:extLst>
                </a:gridCol>
                <a:gridCol w="601980">
                  <a:extLst>
                    <a:ext uri="{9D8B030D-6E8A-4147-A177-3AD203B41FA5}">
                      <a16:colId xmlns:a16="http://schemas.microsoft.com/office/drawing/2014/main" val="2555606765"/>
                    </a:ext>
                  </a:extLst>
                </a:gridCol>
                <a:gridCol w="601980">
                  <a:extLst>
                    <a:ext uri="{9D8B030D-6E8A-4147-A177-3AD203B41FA5}">
                      <a16:colId xmlns:a16="http://schemas.microsoft.com/office/drawing/2014/main" val="3159225074"/>
                    </a:ext>
                  </a:extLst>
                </a:gridCol>
                <a:gridCol w="601980">
                  <a:extLst>
                    <a:ext uri="{9D8B030D-6E8A-4147-A177-3AD203B41FA5}">
                      <a16:colId xmlns:a16="http://schemas.microsoft.com/office/drawing/2014/main" val="1536485243"/>
                    </a:ext>
                  </a:extLst>
                </a:gridCol>
                <a:gridCol w="506730">
                  <a:extLst>
                    <a:ext uri="{9D8B030D-6E8A-4147-A177-3AD203B41FA5}">
                      <a16:colId xmlns:a16="http://schemas.microsoft.com/office/drawing/2014/main" val="3493856802"/>
                    </a:ext>
                  </a:extLst>
                </a:gridCol>
                <a:gridCol w="601980">
                  <a:extLst>
                    <a:ext uri="{9D8B030D-6E8A-4147-A177-3AD203B41FA5}">
                      <a16:colId xmlns:a16="http://schemas.microsoft.com/office/drawing/2014/main" val="3585429427"/>
                    </a:ext>
                  </a:extLst>
                </a:gridCol>
                <a:gridCol w="601980">
                  <a:extLst>
                    <a:ext uri="{9D8B030D-6E8A-4147-A177-3AD203B41FA5}">
                      <a16:colId xmlns:a16="http://schemas.microsoft.com/office/drawing/2014/main" val="1486785789"/>
                    </a:ext>
                  </a:extLst>
                </a:gridCol>
                <a:gridCol w="601980">
                  <a:extLst>
                    <a:ext uri="{9D8B030D-6E8A-4147-A177-3AD203B41FA5}">
                      <a16:colId xmlns:a16="http://schemas.microsoft.com/office/drawing/2014/main" val="2767654964"/>
                    </a:ext>
                  </a:extLst>
                </a:gridCol>
                <a:gridCol w="490855">
                  <a:extLst>
                    <a:ext uri="{9D8B030D-6E8A-4147-A177-3AD203B41FA5}">
                      <a16:colId xmlns:a16="http://schemas.microsoft.com/office/drawing/2014/main" val="1307037022"/>
                    </a:ext>
                  </a:extLst>
                </a:gridCol>
                <a:gridCol w="879792">
                  <a:extLst>
                    <a:ext uri="{9D8B030D-6E8A-4147-A177-3AD203B41FA5}">
                      <a16:colId xmlns:a16="http://schemas.microsoft.com/office/drawing/2014/main" val="3879292758"/>
                    </a:ext>
                  </a:extLst>
                </a:gridCol>
                <a:gridCol w="1163955">
                  <a:extLst>
                    <a:ext uri="{9D8B030D-6E8A-4147-A177-3AD203B41FA5}">
                      <a16:colId xmlns:a16="http://schemas.microsoft.com/office/drawing/2014/main" val="951311525"/>
                    </a:ext>
                  </a:extLst>
                </a:gridCol>
                <a:gridCol w="459105">
                  <a:extLst>
                    <a:ext uri="{9D8B030D-6E8A-4147-A177-3AD203B41FA5}">
                      <a16:colId xmlns:a16="http://schemas.microsoft.com/office/drawing/2014/main" val="1595063563"/>
                    </a:ext>
                  </a:extLst>
                </a:gridCol>
              </a:tblGrid>
              <a:tr h="450282">
                <a:tc gridSpan="17">
                  <a:txBody>
                    <a:bodyPr/>
                    <a:lstStyle/>
                    <a:p>
                      <a:pPr algn="ctr"/>
                      <a:r>
                        <a:rPr lang="en-US" sz="1600" dirty="0">
                          <a:solidFill>
                            <a:schemeClr val="bg2"/>
                          </a:solidFill>
                          <a:latin typeface="Arial Narrow" panose="020B0606020202030204" pitchFamily="34" charset="0"/>
                        </a:rPr>
                        <a:t>Medicare Advantage Member Service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val="1709762892"/>
                  </a:ext>
                </a:extLst>
              </a:tr>
              <a:tr h="405254">
                <a:tc>
                  <a:txBody>
                    <a:bodyPr/>
                    <a:lstStyle/>
                    <a:p>
                      <a:endParaRPr lang="en-US" sz="14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b="1" dirty="0">
                          <a:solidFill>
                            <a:schemeClr val="bg1"/>
                          </a:solidFill>
                          <a:latin typeface="Arial Narrow" panose="020B0606020202030204" pitchFamily="34" charset="0"/>
                        </a:rPr>
                        <a:t>Goal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Feb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Mar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Apr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Jul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Aug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Sep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Oct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Nov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Dec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2024 YTD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Jan-Nov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Var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4240424871"/>
                  </a:ext>
                </a:extLst>
              </a:tr>
              <a:tr h="382740">
                <a:tc>
                  <a:txBody>
                    <a:bodyPr/>
                    <a:lstStyle/>
                    <a:p>
                      <a:pPr algn="ctr"/>
                      <a:r>
                        <a:rPr lang="en-US" sz="1200" b="1" dirty="0">
                          <a:solidFill>
                            <a:schemeClr val="bg2"/>
                          </a:solidFill>
                          <a:latin typeface="Arial Narrow" panose="020B0606020202030204" pitchFamily="34" charset="0"/>
                        </a:rPr>
                        <a:t>Total Incoming Calls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dirty="0">
                          <a:solidFill>
                            <a:schemeClr val="bg2"/>
                          </a:solidFill>
                          <a:latin typeface="Arial Narrow" panose="020B060602020203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27,193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19,997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18,688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17,772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16,096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13,826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15,869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15,732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16,697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22,727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21,809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207,071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185,118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21,953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8575013"/>
                  </a:ext>
                </a:extLst>
              </a:tr>
              <a:tr h="382740">
                <a:tc>
                  <a:txBody>
                    <a:bodyPr/>
                    <a:lstStyle/>
                    <a:p>
                      <a:pPr algn="ctr"/>
                      <a:r>
                        <a:rPr lang="en-US" sz="1200" b="1" i="0" u="none" strike="noStrike" cap="none" dirty="0">
                          <a:solidFill>
                            <a:schemeClr val="bg2"/>
                          </a:solidFill>
                          <a:latin typeface="Arial Narrow" panose="020B0606020202030204" pitchFamily="34" charset="0"/>
                          <a:ea typeface="+mn-ea"/>
                          <a:cs typeface="+mn-cs"/>
                          <a:sym typeface="Arial"/>
                        </a:rPr>
                        <a:t>ASA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b="0" dirty="0">
                          <a:solidFill>
                            <a:schemeClr val="bg2"/>
                          </a:solidFill>
                          <a:latin typeface="Arial Narrow" panose="020B0606020202030204" pitchFamily="34"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1:27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0:09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8764157"/>
                  </a:ext>
                </a:extLst>
              </a:tr>
              <a:tr h="382740">
                <a:tc>
                  <a:txBody>
                    <a:bodyPr/>
                    <a:lstStyle/>
                    <a:p>
                      <a:pPr algn="ctr"/>
                      <a:r>
                        <a:rPr lang="en-US" sz="1200" b="1" dirty="0">
                          <a:solidFill>
                            <a:schemeClr val="bg2"/>
                          </a:solidFill>
                          <a:latin typeface="Arial Narrow" panose="020B0606020202030204" pitchFamily="34" charset="0"/>
                        </a:rPr>
                        <a:t>Abandonment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b="0" dirty="0">
                          <a:solidFill>
                            <a:schemeClr val="bg2"/>
                          </a:solidFill>
                          <a:latin typeface="Arial Narrow" panose="020B060602020203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7175005"/>
                  </a:ext>
                </a:extLst>
              </a:tr>
              <a:tr h="382740">
                <a:tc>
                  <a:txBody>
                    <a:bodyPr/>
                    <a:lstStyle/>
                    <a:p>
                      <a:pPr algn="ctr"/>
                      <a:r>
                        <a:rPr lang="en-US" sz="1200" b="1" dirty="0">
                          <a:solidFill>
                            <a:schemeClr val="bg2"/>
                          </a:solidFill>
                          <a:latin typeface="Arial Narrow" panose="020B0606020202030204" pitchFamily="34" charset="0"/>
                        </a:rPr>
                        <a:t>Service 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b="0" dirty="0">
                          <a:solidFill>
                            <a:schemeClr val="bg2"/>
                          </a:solidFill>
                          <a:latin typeface="Arial Narrow" panose="020B0606020202030204" pitchFamily="34" charset="0"/>
                        </a:rPr>
                        <a:t>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62.3%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95.5%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95.5%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92.6%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95.2%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94.1%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93.0%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3222376"/>
                  </a:ext>
                </a:extLst>
              </a:tr>
              <a:tr h="382740">
                <a:tc>
                  <a:txBody>
                    <a:bodyPr/>
                    <a:lstStyle/>
                    <a:p>
                      <a:pPr algn="ctr"/>
                      <a:r>
                        <a:rPr lang="en-US" sz="1200" b="1" dirty="0">
                          <a:solidFill>
                            <a:schemeClr val="bg2"/>
                          </a:solidFill>
                          <a:latin typeface="Arial Narrow" panose="020B0606020202030204" pitchFamily="34" charset="0"/>
                        </a:rPr>
                        <a:t>AHT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b="0" dirty="0">
                          <a:solidFill>
                            <a:schemeClr val="bg2"/>
                          </a:solidFill>
                          <a:latin typeface="Arial Narrow" panose="020B0606020202030204" pitchFamily="34" charset="0"/>
                        </a:rPr>
                        <a:t>15:00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15:02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15:10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15:44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16:09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16:47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16:36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16:55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16:40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16:14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15:45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16:07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14:53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7091131"/>
                  </a:ext>
                </a:extLst>
              </a:tr>
              <a:tr h="382740">
                <a:tc>
                  <a:txBody>
                    <a:bodyPr/>
                    <a:lstStyle/>
                    <a:p>
                      <a:pPr algn="ctr"/>
                      <a:r>
                        <a:rPr lang="en-US" sz="1200" b="1" dirty="0">
                          <a:solidFill>
                            <a:schemeClr val="bg2"/>
                          </a:solidFill>
                          <a:latin typeface="Arial Narrow" panose="020B0606020202030204" pitchFamily="34" charset="0"/>
                        </a:rPr>
                        <a:t>% Calls Held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3365305"/>
                  </a:ext>
                </a:extLst>
              </a:tr>
              <a:tr h="382740">
                <a:tc>
                  <a:txBody>
                    <a:bodyPr/>
                    <a:lstStyle/>
                    <a:p>
                      <a:pPr algn="ctr"/>
                      <a:r>
                        <a:rPr lang="en-US" sz="1200" b="1" dirty="0">
                          <a:solidFill>
                            <a:schemeClr val="bg2"/>
                          </a:solidFill>
                          <a:latin typeface="Arial Narrow" panose="020B0606020202030204" pitchFamily="34" charset="0"/>
                        </a:rPr>
                        <a:t>% Calls Transferred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8788860"/>
                  </a:ext>
                </a:extLst>
              </a:tr>
              <a:tr h="382740">
                <a:tc>
                  <a:txBody>
                    <a:bodyPr/>
                    <a:lstStyle/>
                    <a:p>
                      <a:pPr algn="ctr"/>
                      <a:r>
                        <a:rPr lang="en-US" sz="1200" b="1" dirty="0">
                          <a:solidFill>
                            <a:schemeClr val="bg2"/>
                          </a:solidFill>
                          <a:latin typeface="Arial Narrow" panose="020B0606020202030204" pitchFamily="34" charset="0"/>
                        </a:rPr>
                        <a:t>Calls per 1K Mems/per 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13.91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9.49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9.44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7.52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4444582"/>
                  </a:ext>
                </a:extLst>
              </a:tr>
              <a:tr h="382740">
                <a:tc>
                  <a:txBody>
                    <a:bodyPr/>
                    <a:lstStyle/>
                    <a:p>
                      <a:pPr algn="ctr"/>
                      <a:r>
                        <a:rPr lang="en-US" sz="1200" b="1" dirty="0">
                          <a:solidFill>
                            <a:schemeClr val="bg2"/>
                          </a:solidFill>
                          <a:latin typeface="Arial Narrow" panose="020B0606020202030204" pitchFamily="34" charset="0"/>
                        </a:rPr>
                        <a:t>Repeat Calls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1,065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1,466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1,425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1,286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1,084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1,028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12,410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5,510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6,900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0549534"/>
                  </a:ext>
                </a:extLst>
              </a:tr>
              <a:tr h="382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2"/>
                          </a:solidFill>
                          <a:latin typeface="Arial Narrow" panose="020B0606020202030204" pitchFamily="34" charset="0"/>
                        </a:rPr>
                        <a:t>Repeat Calls per 1K Mems/ per 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0.54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0.57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9824197"/>
                  </a:ext>
                </a:extLst>
              </a:tr>
            </a:tbl>
          </a:graphicData>
        </a:graphic>
      </p:graphicFrame>
      <p:sp>
        <p:nvSpPr>
          <p:cNvPr id="3" name="TextBox 2">
            <a:extLst>
              <a:ext uri="{FF2B5EF4-FFF2-40B4-BE49-F238E27FC236}">
                <a16:creationId xmlns:a16="http://schemas.microsoft.com/office/drawing/2014/main" id="{CF4F2F49-F191-0A80-4FB4-8A5E89EE0007}"/>
              </a:ext>
            </a:extLst>
          </p:cNvPr>
          <p:cNvSpPr txBox="1"/>
          <p:nvPr/>
        </p:nvSpPr>
        <p:spPr>
          <a:xfrm>
            <a:off x="89307" y="5934262"/>
            <a:ext cx="2018501" cy="253916"/>
          </a:xfrm>
          <a:prstGeom prst="rect">
            <a:avLst/>
          </a:prstGeom>
          <a:noFill/>
        </p:spPr>
        <p:txBody>
          <a:bodyPr wrap="none" rtlCol="0">
            <a:spAutoFit/>
          </a:bodyPr>
          <a:lstStyle/>
          <a:p>
            <a:r>
              <a:rPr lang="en-US" sz="1000" b="1" dirty="0">
                <a:latin typeface="Arial Narrow" panose="020B0606020202030204" pitchFamily="34" charset="0"/>
              </a:rPr>
              <a:t>Note</a:t>
            </a:r>
            <a:r>
              <a:rPr lang="en-US" sz="1000" dirty="0">
                <a:latin typeface="Arial Narrow" panose="020B0606020202030204" pitchFamily="34" charset="0"/>
              </a:rPr>
              <a:t>: Includes MAPD employee calls.</a:t>
            </a:r>
          </a:p>
        </p:txBody>
      </p:sp>
    </p:spTree>
    <p:extLst>
      <p:ext uri="{BB962C8B-B14F-4D97-AF65-F5344CB8AC3E}">
        <p14:creationId xmlns:p14="http://schemas.microsoft.com/office/powerpoint/2010/main" val="3199633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 name="TextBox 1">
            <a:extLst>
              <a:ext uri="{FF2B5EF4-FFF2-40B4-BE49-F238E27FC236}">
                <a16:creationId xmlns:a16="http://schemas.microsoft.com/office/drawing/2014/main" id="{617730E7-6CFB-3C9D-D24B-1DC9E48D0321}"/>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Medicare Markets member service performance</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6E0C08D7-9453-EF4A-4824-40A7D6401705}"/>
              </a:ext>
            </a:extLst>
          </p:cNvPr>
          <p:cNvGraphicFramePr>
            <a:graphicFrameLocks noGrp="1"/>
          </p:cNvGraphicFramePr>
          <p:nvPr>
            <p:extLst>
              <p:ext uri="{D42A27DB-BD31-4B8C-83A1-F6EECF244321}">
                <p14:modId xmlns:p14="http://schemas.microsoft.com/office/powerpoint/2010/main" val="488569126"/>
              </p:ext>
            </p:extLst>
          </p:nvPr>
        </p:nvGraphicFramePr>
        <p:xfrm>
          <a:off x="173198" y="1176865"/>
          <a:ext cx="11821822" cy="5156288"/>
        </p:xfrm>
        <a:graphic>
          <a:graphicData uri="http://schemas.openxmlformats.org/drawingml/2006/table">
            <a:tbl>
              <a:tblPr firstRow="1" bandRow="1">
                <a:tableStyleId>{5C22544A-7EE6-4342-B048-85BDC9FD1C3A}</a:tableStyleId>
              </a:tblPr>
              <a:tblGrid>
                <a:gridCol w="1865152">
                  <a:extLst>
                    <a:ext uri="{9D8B030D-6E8A-4147-A177-3AD203B41FA5}">
                      <a16:colId xmlns:a16="http://schemas.microsoft.com/office/drawing/2014/main" val="3282966174"/>
                    </a:ext>
                  </a:extLst>
                </a:gridCol>
                <a:gridCol w="573405">
                  <a:extLst>
                    <a:ext uri="{9D8B030D-6E8A-4147-A177-3AD203B41FA5}">
                      <a16:colId xmlns:a16="http://schemas.microsoft.com/office/drawing/2014/main" val="3223795782"/>
                    </a:ext>
                  </a:extLst>
                </a:gridCol>
                <a:gridCol w="633283">
                  <a:extLst>
                    <a:ext uri="{9D8B030D-6E8A-4147-A177-3AD203B41FA5}">
                      <a16:colId xmlns:a16="http://schemas.microsoft.com/office/drawing/2014/main" val="1955088753"/>
                    </a:ext>
                  </a:extLst>
                </a:gridCol>
                <a:gridCol w="601980">
                  <a:extLst>
                    <a:ext uri="{9D8B030D-6E8A-4147-A177-3AD203B41FA5}">
                      <a16:colId xmlns:a16="http://schemas.microsoft.com/office/drawing/2014/main" val="2417225926"/>
                    </a:ext>
                  </a:extLst>
                </a:gridCol>
                <a:gridCol w="532130">
                  <a:extLst>
                    <a:ext uri="{9D8B030D-6E8A-4147-A177-3AD203B41FA5}">
                      <a16:colId xmlns:a16="http://schemas.microsoft.com/office/drawing/2014/main" val="2418610466"/>
                    </a:ext>
                  </a:extLst>
                </a:gridCol>
                <a:gridCol w="601980">
                  <a:extLst>
                    <a:ext uri="{9D8B030D-6E8A-4147-A177-3AD203B41FA5}">
                      <a16:colId xmlns:a16="http://schemas.microsoft.com/office/drawing/2014/main" val="3250893283"/>
                    </a:ext>
                  </a:extLst>
                </a:gridCol>
                <a:gridCol w="601980">
                  <a:extLst>
                    <a:ext uri="{9D8B030D-6E8A-4147-A177-3AD203B41FA5}">
                      <a16:colId xmlns:a16="http://schemas.microsoft.com/office/drawing/2014/main" val="2555606765"/>
                    </a:ext>
                  </a:extLst>
                </a:gridCol>
                <a:gridCol w="601980">
                  <a:extLst>
                    <a:ext uri="{9D8B030D-6E8A-4147-A177-3AD203B41FA5}">
                      <a16:colId xmlns:a16="http://schemas.microsoft.com/office/drawing/2014/main" val="3159225074"/>
                    </a:ext>
                  </a:extLst>
                </a:gridCol>
                <a:gridCol w="601980">
                  <a:extLst>
                    <a:ext uri="{9D8B030D-6E8A-4147-A177-3AD203B41FA5}">
                      <a16:colId xmlns:a16="http://schemas.microsoft.com/office/drawing/2014/main" val="1536485243"/>
                    </a:ext>
                  </a:extLst>
                </a:gridCol>
                <a:gridCol w="601980">
                  <a:extLst>
                    <a:ext uri="{9D8B030D-6E8A-4147-A177-3AD203B41FA5}">
                      <a16:colId xmlns:a16="http://schemas.microsoft.com/office/drawing/2014/main" val="3493856802"/>
                    </a:ext>
                  </a:extLst>
                </a:gridCol>
                <a:gridCol w="490855">
                  <a:extLst>
                    <a:ext uri="{9D8B030D-6E8A-4147-A177-3AD203B41FA5}">
                      <a16:colId xmlns:a16="http://schemas.microsoft.com/office/drawing/2014/main" val="3585429427"/>
                    </a:ext>
                  </a:extLst>
                </a:gridCol>
                <a:gridCol w="532130">
                  <a:extLst>
                    <a:ext uri="{9D8B030D-6E8A-4147-A177-3AD203B41FA5}">
                      <a16:colId xmlns:a16="http://schemas.microsoft.com/office/drawing/2014/main" val="1486785789"/>
                    </a:ext>
                  </a:extLst>
                </a:gridCol>
                <a:gridCol w="498792">
                  <a:extLst>
                    <a:ext uri="{9D8B030D-6E8A-4147-A177-3AD203B41FA5}">
                      <a16:colId xmlns:a16="http://schemas.microsoft.com/office/drawing/2014/main" val="2767654964"/>
                    </a:ext>
                  </a:extLst>
                </a:gridCol>
                <a:gridCol w="490855">
                  <a:extLst>
                    <a:ext uri="{9D8B030D-6E8A-4147-A177-3AD203B41FA5}">
                      <a16:colId xmlns:a16="http://schemas.microsoft.com/office/drawing/2014/main" val="1307037022"/>
                    </a:ext>
                  </a:extLst>
                </a:gridCol>
                <a:gridCol w="879792">
                  <a:extLst>
                    <a:ext uri="{9D8B030D-6E8A-4147-A177-3AD203B41FA5}">
                      <a16:colId xmlns:a16="http://schemas.microsoft.com/office/drawing/2014/main" val="3879292758"/>
                    </a:ext>
                  </a:extLst>
                </a:gridCol>
                <a:gridCol w="1213168">
                  <a:extLst>
                    <a:ext uri="{9D8B030D-6E8A-4147-A177-3AD203B41FA5}">
                      <a16:colId xmlns:a16="http://schemas.microsoft.com/office/drawing/2014/main" val="951311525"/>
                    </a:ext>
                  </a:extLst>
                </a:gridCol>
                <a:gridCol w="500380">
                  <a:extLst>
                    <a:ext uri="{9D8B030D-6E8A-4147-A177-3AD203B41FA5}">
                      <a16:colId xmlns:a16="http://schemas.microsoft.com/office/drawing/2014/main" val="1595063563"/>
                    </a:ext>
                  </a:extLst>
                </a:gridCol>
              </a:tblGrid>
              <a:tr h="451836">
                <a:tc gridSpan="17">
                  <a:txBody>
                    <a:bodyPr/>
                    <a:lstStyle/>
                    <a:p>
                      <a:pPr algn="ctr"/>
                      <a:r>
                        <a:rPr lang="en-US" sz="1600" dirty="0">
                          <a:solidFill>
                            <a:schemeClr val="bg2"/>
                          </a:solidFill>
                          <a:latin typeface="Arial Narrow" panose="020B0606020202030204" pitchFamily="34" charset="0"/>
                        </a:rPr>
                        <a:t>Medex Member Service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val="1709762892"/>
                  </a:ext>
                </a:extLst>
              </a:tr>
              <a:tr h="406652">
                <a:tc>
                  <a:txBody>
                    <a:bodyPr/>
                    <a:lstStyle/>
                    <a:p>
                      <a:endParaRPr lang="en-US" sz="14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b="1" dirty="0">
                          <a:solidFill>
                            <a:schemeClr val="bg1"/>
                          </a:solidFill>
                          <a:latin typeface="Arial Narrow" panose="020B0606020202030204" pitchFamily="34" charset="0"/>
                        </a:rPr>
                        <a:t>Goal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Feb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Mar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Apr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Jul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Aug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Sep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Oct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Nov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Dec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2024 YTD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Jan-Nov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Var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4240424871"/>
                  </a:ext>
                </a:extLst>
              </a:tr>
              <a:tr h="384060">
                <a:tc>
                  <a:txBody>
                    <a:bodyPr/>
                    <a:lstStyle/>
                    <a:p>
                      <a:pPr algn="ctr"/>
                      <a:r>
                        <a:rPr lang="en-US" sz="1200" b="1" dirty="0">
                          <a:solidFill>
                            <a:schemeClr val="bg2"/>
                          </a:solidFill>
                          <a:latin typeface="Arial Narrow" panose="020B0606020202030204" pitchFamily="34" charset="0"/>
                        </a:rPr>
                        <a:t>Total Incoming Calls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b="0" dirty="0">
                          <a:solidFill>
                            <a:schemeClr val="bg2"/>
                          </a:solidFill>
                          <a:latin typeface="Arial Narrow" panose="020B060602020203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36,439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35,041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27,789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27,054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23,562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20,242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23,569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22,230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22,183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29,768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28,374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296,341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300,908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-4,567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8575013"/>
                  </a:ext>
                </a:extLst>
              </a:tr>
              <a:tr h="384060">
                <a:tc>
                  <a:txBody>
                    <a:bodyPr/>
                    <a:lstStyle/>
                    <a:p>
                      <a:pPr algn="ctr"/>
                      <a:r>
                        <a:rPr lang="en-US" sz="1200" b="1" i="0" u="none" strike="noStrike" cap="none" dirty="0">
                          <a:solidFill>
                            <a:schemeClr val="bg2"/>
                          </a:solidFill>
                          <a:latin typeface="Arial Narrow" panose="020B0606020202030204" pitchFamily="34" charset="0"/>
                          <a:ea typeface="+mn-ea"/>
                          <a:cs typeface="+mn-cs"/>
                          <a:sym typeface="Arial"/>
                        </a:rPr>
                        <a:t>ASA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b="0" dirty="0">
                          <a:solidFill>
                            <a:schemeClr val="bg2"/>
                          </a:solidFill>
                          <a:latin typeface="Arial Narrow" panose="020B0606020202030204" pitchFamily="34" charset="0"/>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0:35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0:46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0:59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-0:13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8764157"/>
                  </a:ext>
                </a:extLst>
              </a:tr>
              <a:tr h="384060">
                <a:tc>
                  <a:txBody>
                    <a:bodyPr/>
                    <a:lstStyle/>
                    <a:p>
                      <a:pPr algn="ctr"/>
                      <a:r>
                        <a:rPr lang="en-US" sz="1200" b="1" dirty="0">
                          <a:solidFill>
                            <a:schemeClr val="bg2"/>
                          </a:solidFill>
                          <a:latin typeface="Arial Narrow" panose="020B0606020202030204" pitchFamily="34" charset="0"/>
                        </a:rPr>
                        <a:t>Abandonment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b="0" dirty="0">
                          <a:solidFill>
                            <a:schemeClr val="bg2"/>
                          </a:solidFill>
                          <a:latin typeface="Arial Narrow" panose="020B060602020203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7175005"/>
                  </a:ext>
                </a:extLst>
              </a:tr>
              <a:tr h="384060">
                <a:tc>
                  <a:txBody>
                    <a:bodyPr/>
                    <a:lstStyle/>
                    <a:p>
                      <a:pPr algn="ctr"/>
                      <a:r>
                        <a:rPr lang="en-US" sz="1200" b="1" dirty="0">
                          <a:solidFill>
                            <a:schemeClr val="bg2"/>
                          </a:solidFill>
                          <a:latin typeface="Arial Narrow" panose="020B0606020202030204" pitchFamily="34" charset="0"/>
                        </a:rPr>
                        <a:t>Service 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b="0" dirty="0">
                          <a:solidFill>
                            <a:schemeClr val="bg2"/>
                          </a:solidFill>
                          <a:latin typeface="Arial Narrow" panose="020B0606020202030204" pitchFamily="34" charset="0"/>
                        </a:rPr>
                        <a:t>70.0%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72.5%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64.4%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80.2%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84.3%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88.0%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91.4%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86.6%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dirty="0">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79.1%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76.0%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3222376"/>
                  </a:ext>
                </a:extLst>
              </a:tr>
              <a:tr h="384060">
                <a:tc>
                  <a:txBody>
                    <a:bodyPr/>
                    <a:lstStyle/>
                    <a:p>
                      <a:pPr algn="ctr"/>
                      <a:r>
                        <a:rPr lang="en-US" sz="1200" b="1" dirty="0">
                          <a:solidFill>
                            <a:schemeClr val="bg2"/>
                          </a:solidFill>
                          <a:latin typeface="Arial Narrow" panose="020B0606020202030204" pitchFamily="34" charset="0"/>
                        </a:rPr>
                        <a:t>AHT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b="0" dirty="0">
                          <a:solidFill>
                            <a:schemeClr val="bg2"/>
                          </a:solidFill>
                          <a:latin typeface="Arial Narrow" panose="020B0606020202030204" pitchFamily="34" charset="0"/>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13:12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13:29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13:48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13:42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12:46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13:01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13:12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12:46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12:55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13:04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13:11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13:22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7091131"/>
                  </a:ext>
                </a:extLst>
              </a:tr>
              <a:tr h="384060">
                <a:tc>
                  <a:txBody>
                    <a:bodyPr/>
                    <a:lstStyle/>
                    <a:p>
                      <a:pPr algn="ctr"/>
                      <a:r>
                        <a:rPr lang="en-US" sz="1200" b="1" dirty="0">
                          <a:solidFill>
                            <a:schemeClr val="bg2"/>
                          </a:solidFill>
                          <a:latin typeface="Arial Narrow" panose="020B0606020202030204" pitchFamily="34" charset="0"/>
                        </a:rPr>
                        <a:t>% Calls Held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3365305"/>
                  </a:ext>
                </a:extLst>
              </a:tr>
              <a:tr h="384060">
                <a:tc>
                  <a:txBody>
                    <a:bodyPr/>
                    <a:lstStyle/>
                    <a:p>
                      <a:pPr algn="ctr"/>
                      <a:r>
                        <a:rPr lang="en-US" sz="1200" b="1" dirty="0">
                          <a:solidFill>
                            <a:schemeClr val="bg2"/>
                          </a:solidFill>
                          <a:latin typeface="Arial Narrow" panose="020B0606020202030204" pitchFamily="34" charset="0"/>
                        </a:rPr>
                        <a:t>% Calls Transferred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8788860"/>
                  </a:ext>
                </a:extLst>
              </a:tr>
              <a:tr h="384060">
                <a:tc>
                  <a:txBody>
                    <a:bodyPr/>
                    <a:lstStyle/>
                    <a:p>
                      <a:pPr algn="ctr"/>
                      <a:r>
                        <a:rPr lang="en-US" sz="1200" b="1" dirty="0">
                          <a:solidFill>
                            <a:schemeClr val="bg2"/>
                          </a:solidFill>
                          <a:latin typeface="Arial Narrow" panose="020B0606020202030204" pitchFamily="34" charset="0"/>
                        </a:rPr>
                        <a:t>Calls per 1K Mems/per 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4.83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4.89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3.89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3.59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3.13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3.11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3.24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2.91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3.52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4.29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4.12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4.18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-0.06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4444582"/>
                  </a:ext>
                </a:extLst>
              </a:tr>
              <a:tr h="384060">
                <a:tc>
                  <a:txBody>
                    <a:bodyPr/>
                    <a:lstStyle/>
                    <a:p>
                      <a:pPr algn="ctr"/>
                      <a:r>
                        <a:rPr lang="en-US" sz="1200" b="1" dirty="0">
                          <a:solidFill>
                            <a:schemeClr val="bg2"/>
                          </a:solidFill>
                          <a:latin typeface="Arial Narrow" panose="020B0606020202030204" pitchFamily="34" charset="0"/>
                        </a:rPr>
                        <a:t>Repeat Calls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3,242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5,184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4,588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4,401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3,706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3,105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3,452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3,235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3,022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2,189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4,057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rgbClr val="000000"/>
                        </a:solidFill>
                        <a:effectLst/>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40,181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21,990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a:solidFill>
                            <a:srgbClr val="000000"/>
                          </a:solidFill>
                          <a:effectLst/>
                          <a:latin typeface="Arial Narrow" panose="020B0606020202030204" pitchFamily="34" charset="0"/>
                          <a:ea typeface="+mn-ea"/>
                          <a:cs typeface="+mn-cs"/>
                          <a:sym typeface="Arial"/>
                        </a:rPr>
                        <a:t>18,191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0549534"/>
                  </a:ext>
                </a:extLst>
              </a:tr>
              <a:tr h="4363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2"/>
                          </a:solidFill>
                          <a:latin typeface="Arial Narrow" panose="020B0606020202030204" pitchFamily="34" charset="0"/>
                        </a:rPr>
                        <a:t>Repeat Calls per 1K Mems/ per 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0.47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0.54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0.52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0.47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dirty="0">
                        <a:solidFill>
                          <a:srgbClr val="000000"/>
                        </a:solidFill>
                        <a:effectLst/>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0.56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0.31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0.25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9824197"/>
                  </a:ext>
                </a:extLst>
              </a:tr>
              <a:tr h="3840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2"/>
                          </a:solidFill>
                          <a:latin typeface="Arial Narrow" panose="020B0606020202030204" pitchFamily="34" charset="0"/>
                        </a:rPr>
                        <a:t>Research Inventory*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308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643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441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528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437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441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330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468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474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9961156"/>
                  </a:ext>
                </a:extLst>
              </a:tr>
            </a:tbl>
          </a:graphicData>
        </a:graphic>
      </p:graphicFrame>
      <p:sp>
        <p:nvSpPr>
          <p:cNvPr id="3" name="TextBox 2">
            <a:extLst>
              <a:ext uri="{FF2B5EF4-FFF2-40B4-BE49-F238E27FC236}">
                <a16:creationId xmlns:a16="http://schemas.microsoft.com/office/drawing/2014/main" id="{FFBFD212-B3DA-D283-C209-7EBBCDE2F94D}"/>
              </a:ext>
            </a:extLst>
          </p:cNvPr>
          <p:cNvSpPr txBox="1"/>
          <p:nvPr/>
        </p:nvSpPr>
        <p:spPr>
          <a:xfrm>
            <a:off x="97697" y="6336958"/>
            <a:ext cx="6120880" cy="415498"/>
          </a:xfrm>
          <a:prstGeom prst="rect">
            <a:avLst/>
          </a:prstGeom>
          <a:noFill/>
        </p:spPr>
        <p:txBody>
          <a:bodyPr wrap="square">
            <a:spAutoFit/>
          </a:bodyPr>
          <a:lstStyle/>
          <a:p>
            <a:pPr marL="0" marR="0">
              <a:spcBef>
                <a:spcPts val="0"/>
              </a:spcBef>
              <a:spcAft>
                <a:spcPts val="0"/>
              </a:spcAft>
            </a:pPr>
            <a:r>
              <a:rPr lang="en-US" sz="1050" dirty="0">
                <a:latin typeface="Arial Narrow" panose="020B0606020202030204" pitchFamily="34" charset="0"/>
                <a:ea typeface="Calibri" panose="020F0502020204030204" pitchFamily="34" charset="0"/>
              </a:rPr>
              <a:t>- Medex Member Service includes Dental Blue 65 call metrics</a:t>
            </a:r>
          </a:p>
          <a:p>
            <a:pPr marL="0" marR="0">
              <a:spcBef>
                <a:spcPts val="0"/>
              </a:spcBef>
              <a:spcAft>
                <a:spcPts val="0"/>
              </a:spcAft>
            </a:pPr>
            <a:r>
              <a:rPr lang="en-US" sz="1050" dirty="0">
                <a:latin typeface="Arial Narrow" panose="020B0606020202030204" pitchFamily="34" charset="0"/>
                <a:ea typeface="Calibri" panose="020F0502020204030204" pitchFamily="34" charset="0"/>
              </a:rPr>
              <a:t>*</a:t>
            </a:r>
            <a:r>
              <a:rPr lang="en-US" sz="1050" dirty="0">
                <a:effectLst/>
                <a:latin typeface="Arial Narrow" panose="020B0606020202030204" pitchFamily="34" charset="0"/>
                <a:ea typeface="Calibri" panose="020F0502020204030204" pitchFamily="34" charset="0"/>
              </a:rPr>
              <a:t>Research Inventory is inclusive of all Medicare Markets Member Service teams</a:t>
            </a:r>
          </a:p>
        </p:txBody>
      </p:sp>
    </p:spTree>
    <p:extLst>
      <p:ext uri="{BB962C8B-B14F-4D97-AF65-F5344CB8AC3E}">
        <p14:creationId xmlns:p14="http://schemas.microsoft.com/office/powerpoint/2010/main" val="3093380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 name="TextBox 1">
            <a:extLst>
              <a:ext uri="{FF2B5EF4-FFF2-40B4-BE49-F238E27FC236}">
                <a16:creationId xmlns:a16="http://schemas.microsoft.com/office/drawing/2014/main" id="{617730E7-6CFB-3C9D-D24B-1DC9E48D0321}"/>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Medicare Markets member service performance</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6E0C08D7-9453-EF4A-4824-40A7D6401705}"/>
              </a:ext>
            </a:extLst>
          </p:cNvPr>
          <p:cNvGraphicFramePr>
            <a:graphicFrameLocks noGrp="1"/>
          </p:cNvGraphicFramePr>
          <p:nvPr>
            <p:extLst>
              <p:ext uri="{D42A27DB-BD31-4B8C-83A1-F6EECF244321}">
                <p14:modId xmlns:p14="http://schemas.microsoft.com/office/powerpoint/2010/main" val="1192610770"/>
              </p:ext>
            </p:extLst>
          </p:nvPr>
        </p:nvGraphicFramePr>
        <p:xfrm>
          <a:off x="173199" y="3119533"/>
          <a:ext cx="11814462" cy="3383280"/>
        </p:xfrm>
        <a:graphic>
          <a:graphicData uri="http://schemas.openxmlformats.org/drawingml/2006/table">
            <a:tbl>
              <a:tblPr firstRow="1" bandRow="1">
                <a:tableStyleId>{5C22544A-7EE6-4342-B048-85BDC9FD1C3A}</a:tableStyleId>
              </a:tblPr>
              <a:tblGrid>
                <a:gridCol w="2281555">
                  <a:extLst>
                    <a:ext uri="{9D8B030D-6E8A-4147-A177-3AD203B41FA5}">
                      <a16:colId xmlns:a16="http://schemas.microsoft.com/office/drawing/2014/main" val="3282966174"/>
                    </a:ext>
                  </a:extLst>
                </a:gridCol>
                <a:gridCol w="565450">
                  <a:extLst>
                    <a:ext uri="{9D8B030D-6E8A-4147-A177-3AD203B41FA5}">
                      <a16:colId xmlns:a16="http://schemas.microsoft.com/office/drawing/2014/main" val="3223795782"/>
                    </a:ext>
                  </a:extLst>
                </a:gridCol>
                <a:gridCol w="614351">
                  <a:extLst>
                    <a:ext uri="{9D8B030D-6E8A-4147-A177-3AD203B41FA5}">
                      <a16:colId xmlns:a16="http://schemas.microsoft.com/office/drawing/2014/main" val="1955088753"/>
                    </a:ext>
                  </a:extLst>
                </a:gridCol>
                <a:gridCol w="573405">
                  <a:extLst>
                    <a:ext uri="{9D8B030D-6E8A-4147-A177-3AD203B41FA5}">
                      <a16:colId xmlns:a16="http://schemas.microsoft.com/office/drawing/2014/main" val="2417225926"/>
                    </a:ext>
                  </a:extLst>
                </a:gridCol>
                <a:gridCol w="573405">
                  <a:extLst>
                    <a:ext uri="{9D8B030D-6E8A-4147-A177-3AD203B41FA5}">
                      <a16:colId xmlns:a16="http://schemas.microsoft.com/office/drawing/2014/main" val="2418610466"/>
                    </a:ext>
                  </a:extLst>
                </a:gridCol>
                <a:gridCol w="573405">
                  <a:extLst>
                    <a:ext uri="{9D8B030D-6E8A-4147-A177-3AD203B41FA5}">
                      <a16:colId xmlns:a16="http://schemas.microsoft.com/office/drawing/2014/main" val="3250893283"/>
                    </a:ext>
                  </a:extLst>
                </a:gridCol>
                <a:gridCol w="573405">
                  <a:extLst>
                    <a:ext uri="{9D8B030D-6E8A-4147-A177-3AD203B41FA5}">
                      <a16:colId xmlns:a16="http://schemas.microsoft.com/office/drawing/2014/main" val="2555606765"/>
                    </a:ext>
                  </a:extLst>
                </a:gridCol>
                <a:gridCol w="573405">
                  <a:extLst>
                    <a:ext uri="{9D8B030D-6E8A-4147-A177-3AD203B41FA5}">
                      <a16:colId xmlns:a16="http://schemas.microsoft.com/office/drawing/2014/main" val="3159225074"/>
                    </a:ext>
                  </a:extLst>
                </a:gridCol>
                <a:gridCol w="435292">
                  <a:extLst>
                    <a:ext uri="{9D8B030D-6E8A-4147-A177-3AD203B41FA5}">
                      <a16:colId xmlns:a16="http://schemas.microsoft.com/office/drawing/2014/main" val="1536485243"/>
                    </a:ext>
                  </a:extLst>
                </a:gridCol>
                <a:gridCol w="506730">
                  <a:extLst>
                    <a:ext uri="{9D8B030D-6E8A-4147-A177-3AD203B41FA5}">
                      <a16:colId xmlns:a16="http://schemas.microsoft.com/office/drawing/2014/main" val="3493856802"/>
                    </a:ext>
                  </a:extLst>
                </a:gridCol>
                <a:gridCol w="490855">
                  <a:extLst>
                    <a:ext uri="{9D8B030D-6E8A-4147-A177-3AD203B41FA5}">
                      <a16:colId xmlns:a16="http://schemas.microsoft.com/office/drawing/2014/main" val="3585429427"/>
                    </a:ext>
                  </a:extLst>
                </a:gridCol>
                <a:gridCol w="467042">
                  <a:extLst>
                    <a:ext uri="{9D8B030D-6E8A-4147-A177-3AD203B41FA5}">
                      <a16:colId xmlns:a16="http://schemas.microsoft.com/office/drawing/2014/main" val="1486785789"/>
                    </a:ext>
                  </a:extLst>
                </a:gridCol>
                <a:gridCol w="498792">
                  <a:extLst>
                    <a:ext uri="{9D8B030D-6E8A-4147-A177-3AD203B41FA5}">
                      <a16:colId xmlns:a16="http://schemas.microsoft.com/office/drawing/2014/main" val="2767654964"/>
                    </a:ext>
                  </a:extLst>
                </a:gridCol>
                <a:gridCol w="490855">
                  <a:extLst>
                    <a:ext uri="{9D8B030D-6E8A-4147-A177-3AD203B41FA5}">
                      <a16:colId xmlns:a16="http://schemas.microsoft.com/office/drawing/2014/main" val="1307037022"/>
                    </a:ext>
                  </a:extLst>
                </a:gridCol>
                <a:gridCol w="879792">
                  <a:extLst>
                    <a:ext uri="{9D8B030D-6E8A-4147-A177-3AD203B41FA5}">
                      <a16:colId xmlns:a16="http://schemas.microsoft.com/office/drawing/2014/main" val="3879292758"/>
                    </a:ext>
                  </a:extLst>
                </a:gridCol>
                <a:gridCol w="1213168">
                  <a:extLst>
                    <a:ext uri="{9D8B030D-6E8A-4147-A177-3AD203B41FA5}">
                      <a16:colId xmlns:a16="http://schemas.microsoft.com/office/drawing/2014/main" val="951311525"/>
                    </a:ext>
                  </a:extLst>
                </a:gridCol>
                <a:gridCol w="503555">
                  <a:extLst>
                    <a:ext uri="{9D8B030D-6E8A-4147-A177-3AD203B41FA5}">
                      <a16:colId xmlns:a16="http://schemas.microsoft.com/office/drawing/2014/main" val="1595063563"/>
                    </a:ext>
                  </a:extLst>
                </a:gridCol>
              </a:tblGrid>
              <a:tr h="0">
                <a:tc gridSpan="17">
                  <a:txBody>
                    <a:bodyPr/>
                    <a:lstStyle/>
                    <a:p>
                      <a:pPr algn="ctr"/>
                      <a:r>
                        <a:rPr lang="en-US" sz="1600" dirty="0">
                          <a:solidFill>
                            <a:schemeClr val="bg2"/>
                          </a:solidFill>
                          <a:latin typeface="Arial Narrow" panose="020B0606020202030204" pitchFamily="34" charset="0"/>
                        </a:rPr>
                        <a:t>Dental Blue 65 Member Service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val="1709762892"/>
                  </a:ext>
                </a:extLst>
              </a:tr>
              <a:tr h="0">
                <a:tc>
                  <a:txBody>
                    <a:bodyPr/>
                    <a:lstStyle/>
                    <a:p>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b="1" dirty="0">
                          <a:solidFill>
                            <a:schemeClr val="bg1"/>
                          </a:solidFill>
                          <a:latin typeface="Arial Narrow" panose="020B0606020202030204" pitchFamily="34" charset="0"/>
                        </a:rPr>
                        <a:t>Goal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Feb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Mar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Apr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Jul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Aug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Sep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Oct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Nov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Dec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2024 YTD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Jan-Nov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Var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4240424871"/>
                  </a:ext>
                </a:extLst>
              </a:tr>
              <a:tr h="0">
                <a:tc>
                  <a:txBody>
                    <a:bodyPr/>
                    <a:lstStyle/>
                    <a:p>
                      <a:pPr algn="ctr"/>
                      <a:r>
                        <a:rPr lang="en-US" sz="1200" b="1" dirty="0">
                          <a:solidFill>
                            <a:schemeClr val="bg2"/>
                          </a:solidFill>
                          <a:latin typeface="Arial Narrow" panose="020B0606020202030204" pitchFamily="34" charset="0"/>
                        </a:rPr>
                        <a:t>Total Incoming Calls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3,322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3,006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2,306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2,435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2,103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1,813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2,295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2,092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2,154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2,727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2,790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27,043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26,751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8575013"/>
                  </a:ext>
                </a:extLst>
              </a:tr>
              <a:tr h="0">
                <a:tc>
                  <a:txBody>
                    <a:bodyPr/>
                    <a:lstStyle/>
                    <a:p>
                      <a:pPr algn="ctr"/>
                      <a:r>
                        <a:rPr lang="en-US" sz="1200" b="1" i="0" u="none" strike="noStrike" cap="none" dirty="0">
                          <a:solidFill>
                            <a:schemeClr val="bg2"/>
                          </a:solidFill>
                          <a:latin typeface="Arial Narrow" panose="020B0606020202030204" pitchFamily="34" charset="0"/>
                          <a:ea typeface="+mn-ea"/>
                          <a:cs typeface="+mn-cs"/>
                          <a:sym typeface="Arial"/>
                        </a:rPr>
                        <a:t>ASA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1:39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0:27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0:12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0:19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8764157"/>
                  </a:ext>
                </a:extLst>
              </a:tr>
              <a:tr h="0">
                <a:tc>
                  <a:txBody>
                    <a:bodyPr/>
                    <a:lstStyle/>
                    <a:p>
                      <a:pPr algn="ctr"/>
                      <a:r>
                        <a:rPr lang="en-US" sz="1200" b="1" dirty="0">
                          <a:solidFill>
                            <a:schemeClr val="bg2"/>
                          </a:solidFill>
                          <a:latin typeface="Arial Narrow" panose="020B0606020202030204" pitchFamily="34" charset="0"/>
                        </a:rPr>
                        <a:t>Abandonment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b="0" dirty="0">
                          <a:solidFill>
                            <a:schemeClr val="bg2"/>
                          </a:solidFill>
                          <a:latin typeface="Arial Narrow" panose="020B060602020203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7175005"/>
                  </a:ext>
                </a:extLst>
              </a:tr>
              <a:tr h="0">
                <a:tc>
                  <a:txBody>
                    <a:bodyPr/>
                    <a:lstStyle/>
                    <a:p>
                      <a:pPr algn="ctr"/>
                      <a:r>
                        <a:rPr lang="en-US" sz="1200" b="1" dirty="0">
                          <a:solidFill>
                            <a:schemeClr val="bg2"/>
                          </a:solidFill>
                          <a:latin typeface="Arial Narrow" panose="020B0606020202030204" pitchFamily="34" charset="0"/>
                        </a:rPr>
                        <a:t>Service 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70.0%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70.5%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62.4%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67.4%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90.8%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77.9%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72.4%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3222376"/>
                  </a:ext>
                </a:extLst>
              </a:tr>
              <a:tr h="0">
                <a:tc>
                  <a:txBody>
                    <a:bodyPr/>
                    <a:lstStyle/>
                    <a:p>
                      <a:pPr algn="ctr"/>
                      <a:r>
                        <a:rPr lang="en-US" sz="1200" b="1" dirty="0">
                          <a:solidFill>
                            <a:schemeClr val="bg2"/>
                          </a:solidFill>
                          <a:latin typeface="Arial Narrow" panose="020B0606020202030204" pitchFamily="34" charset="0"/>
                        </a:rPr>
                        <a:t>AHT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14:18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15:17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14:41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15:02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14:53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13:20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13:48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13:45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13:29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14:05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13:34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14:14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14:43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7091131"/>
                  </a:ext>
                </a:extLst>
              </a:tr>
              <a:tr h="0">
                <a:tc>
                  <a:txBody>
                    <a:bodyPr/>
                    <a:lstStyle/>
                    <a:p>
                      <a:pPr algn="ctr"/>
                      <a:r>
                        <a:rPr lang="en-US" sz="1200" b="1" dirty="0">
                          <a:solidFill>
                            <a:schemeClr val="bg2"/>
                          </a:solidFill>
                          <a:latin typeface="Arial Narrow" panose="020B0606020202030204" pitchFamily="34" charset="0"/>
                        </a:rPr>
                        <a:t>% Calls Held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3365305"/>
                  </a:ext>
                </a:extLst>
              </a:tr>
              <a:tr h="0">
                <a:tc>
                  <a:txBody>
                    <a:bodyPr/>
                    <a:lstStyle/>
                    <a:p>
                      <a:pPr algn="ctr"/>
                      <a:r>
                        <a:rPr lang="en-US" sz="1200" b="1" dirty="0">
                          <a:solidFill>
                            <a:schemeClr val="bg2"/>
                          </a:solidFill>
                          <a:latin typeface="Arial Narrow" panose="020B0606020202030204" pitchFamily="34" charset="0"/>
                        </a:rPr>
                        <a:t>% Calls Transferred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8788860"/>
                  </a:ext>
                </a:extLst>
              </a:tr>
              <a:tr h="0">
                <a:tc>
                  <a:txBody>
                    <a:bodyPr/>
                    <a:lstStyle/>
                    <a:p>
                      <a:pPr algn="ctr"/>
                      <a:r>
                        <a:rPr lang="en-US" sz="1200" b="1" dirty="0">
                          <a:solidFill>
                            <a:schemeClr val="bg2"/>
                          </a:solidFill>
                          <a:latin typeface="Arial Narrow" panose="020B0606020202030204" pitchFamily="34" charset="0"/>
                        </a:rPr>
                        <a:t>Calls per 1K Mems/per 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3.16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2.89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4444582"/>
                  </a:ext>
                </a:extLst>
              </a:tr>
              <a:tr h="0">
                <a:tc>
                  <a:txBody>
                    <a:bodyPr/>
                    <a:lstStyle/>
                    <a:p>
                      <a:pPr algn="ctr"/>
                      <a:r>
                        <a:rPr lang="en-US" sz="1200" b="1" dirty="0">
                          <a:solidFill>
                            <a:schemeClr val="bg2"/>
                          </a:solidFill>
                          <a:latin typeface="Arial Narrow" panose="020B0606020202030204" pitchFamily="34" charset="0"/>
                        </a:rPr>
                        <a:t>Repeat Calls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254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415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328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351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177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3,151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1,687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a:solidFill>
                            <a:schemeClr val="bg2"/>
                          </a:solidFill>
                          <a:latin typeface="Arial Narrow" panose="020B0606020202030204" pitchFamily="34" charset="0"/>
                          <a:ea typeface="+mn-ea"/>
                          <a:cs typeface="+mn-cs"/>
                          <a:sym typeface="Arial"/>
                        </a:rPr>
                        <a:t>1,464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0549534"/>
                  </a:ext>
                </a:extLst>
              </a:tr>
              <a:tr h="1413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2"/>
                          </a:solidFill>
                          <a:latin typeface="Arial Narrow" panose="020B0606020202030204" pitchFamily="34" charset="0"/>
                        </a:rPr>
                        <a:t>Repeat Calls per 1K Mems/per 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0.15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0.33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9824197"/>
                  </a:ext>
                </a:extLst>
              </a:tr>
            </a:tbl>
          </a:graphicData>
        </a:graphic>
      </p:graphicFrame>
      <p:graphicFrame>
        <p:nvGraphicFramePr>
          <p:cNvPr id="7" name="Table 6">
            <a:extLst>
              <a:ext uri="{FF2B5EF4-FFF2-40B4-BE49-F238E27FC236}">
                <a16:creationId xmlns:a16="http://schemas.microsoft.com/office/drawing/2014/main" id="{8204FF3B-697A-9E3D-A242-B70166235E3E}"/>
              </a:ext>
            </a:extLst>
          </p:cNvPr>
          <p:cNvGraphicFramePr>
            <a:graphicFrameLocks noGrp="1"/>
          </p:cNvGraphicFramePr>
          <p:nvPr/>
        </p:nvGraphicFramePr>
        <p:xfrm>
          <a:off x="173200" y="1215188"/>
          <a:ext cx="11814460" cy="1737360"/>
        </p:xfrm>
        <a:graphic>
          <a:graphicData uri="http://schemas.openxmlformats.org/drawingml/2006/table">
            <a:tbl>
              <a:tblPr firstRow="1" bandRow="1">
                <a:tableStyleId>{5C22544A-7EE6-4342-B048-85BDC9FD1C3A}</a:tableStyleId>
              </a:tblPr>
              <a:tblGrid>
                <a:gridCol w="1706572">
                  <a:extLst>
                    <a:ext uri="{9D8B030D-6E8A-4147-A177-3AD203B41FA5}">
                      <a16:colId xmlns:a16="http://schemas.microsoft.com/office/drawing/2014/main" val="3282966174"/>
                    </a:ext>
                  </a:extLst>
                </a:gridCol>
                <a:gridCol w="671814">
                  <a:extLst>
                    <a:ext uri="{9D8B030D-6E8A-4147-A177-3AD203B41FA5}">
                      <a16:colId xmlns:a16="http://schemas.microsoft.com/office/drawing/2014/main" val="3223795782"/>
                    </a:ext>
                  </a:extLst>
                </a:gridCol>
                <a:gridCol w="678269">
                  <a:extLst>
                    <a:ext uri="{9D8B030D-6E8A-4147-A177-3AD203B41FA5}">
                      <a16:colId xmlns:a16="http://schemas.microsoft.com/office/drawing/2014/main" val="1955088753"/>
                    </a:ext>
                  </a:extLst>
                </a:gridCol>
                <a:gridCol w="596498">
                  <a:extLst>
                    <a:ext uri="{9D8B030D-6E8A-4147-A177-3AD203B41FA5}">
                      <a16:colId xmlns:a16="http://schemas.microsoft.com/office/drawing/2014/main" val="2417225926"/>
                    </a:ext>
                  </a:extLst>
                </a:gridCol>
                <a:gridCol w="598649">
                  <a:extLst>
                    <a:ext uri="{9D8B030D-6E8A-4147-A177-3AD203B41FA5}">
                      <a16:colId xmlns:a16="http://schemas.microsoft.com/office/drawing/2014/main" val="2418610466"/>
                    </a:ext>
                  </a:extLst>
                </a:gridCol>
                <a:gridCol w="521683">
                  <a:extLst>
                    <a:ext uri="{9D8B030D-6E8A-4147-A177-3AD203B41FA5}">
                      <a16:colId xmlns:a16="http://schemas.microsoft.com/office/drawing/2014/main" val="3250893283"/>
                    </a:ext>
                  </a:extLst>
                </a:gridCol>
                <a:gridCol w="558298">
                  <a:extLst>
                    <a:ext uri="{9D8B030D-6E8A-4147-A177-3AD203B41FA5}">
                      <a16:colId xmlns:a16="http://schemas.microsoft.com/office/drawing/2014/main" val="2555606765"/>
                    </a:ext>
                  </a:extLst>
                </a:gridCol>
                <a:gridCol w="530402">
                  <a:extLst>
                    <a:ext uri="{9D8B030D-6E8A-4147-A177-3AD203B41FA5}">
                      <a16:colId xmlns:a16="http://schemas.microsoft.com/office/drawing/2014/main" val="3159225074"/>
                    </a:ext>
                  </a:extLst>
                </a:gridCol>
                <a:gridCol w="478092">
                  <a:extLst>
                    <a:ext uri="{9D8B030D-6E8A-4147-A177-3AD203B41FA5}">
                      <a16:colId xmlns:a16="http://schemas.microsoft.com/office/drawing/2014/main" val="1536485243"/>
                    </a:ext>
                  </a:extLst>
                </a:gridCol>
                <a:gridCol w="556555">
                  <a:extLst>
                    <a:ext uri="{9D8B030D-6E8A-4147-A177-3AD203B41FA5}">
                      <a16:colId xmlns:a16="http://schemas.microsoft.com/office/drawing/2014/main" val="3493856802"/>
                    </a:ext>
                  </a:extLst>
                </a:gridCol>
                <a:gridCol w="539119">
                  <a:extLst>
                    <a:ext uri="{9D8B030D-6E8A-4147-A177-3AD203B41FA5}">
                      <a16:colId xmlns:a16="http://schemas.microsoft.com/office/drawing/2014/main" val="3585429427"/>
                    </a:ext>
                  </a:extLst>
                </a:gridCol>
                <a:gridCol w="512964">
                  <a:extLst>
                    <a:ext uri="{9D8B030D-6E8A-4147-A177-3AD203B41FA5}">
                      <a16:colId xmlns:a16="http://schemas.microsoft.com/office/drawing/2014/main" val="1486785789"/>
                    </a:ext>
                  </a:extLst>
                </a:gridCol>
                <a:gridCol w="547837">
                  <a:extLst>
                    <a:ext uri="{9D8B030D-6E8A-4147-A177-3AD203B41FA5}">
                      <a16:colId xmlns:a16="http://schemas.microsoft.com/office/drawing/2014/main" val="2767654964"/>
                    </a:ext>
                  </a:extLst>
                </a:gridCol>
                <a:gridCol w="539119">
                  <a:extLst>
                    <a:ext uri="{9D8B030D-6E8A-4147-A177-3AD203B41FA5}">
                      <a16:colId xmlns:a16="http://schemas.microsoft.com/office/drawing/2014/main" val="1307037022"/>
                    </a:ext>
                  </a:extLst>
                </a:gridCol>
                <a:gridCol w="966299">
                  <a:extLst>
                    <a:ext uri="{9D8B030D-6E8A-4147-A177-3AD203B41FA5}">
                      <a16:colId xmlns:a16="http://schemas.microsoft.com/office/drawing/2014/main" val="3879292758"/>
                    </a:ext>
                  </a:extLst>
                </a:gridCol>
                <a:gridCol w="1262710">
                  <a:extLst>
                    <a:ext uri="{9D8B030D-6E8A-4147-A177-3AD203B41FA5}">
                      <a16:colId xmlns:a16="http://schemas.microsoft.com/office/drawing/2014/main" val="951311525"/>
                    </a:ext>
                  </a:extLst>
                </a:gridCol>
                <a:gridCol w="549580">
                  <a:extLst>
                    <a:ext uri="{9D8B030D-6E8A-4147-A177-3AD203B41FA5}">
                      <a16:colId xmlns:a16="http://schemas.microsoft.com/office/drawing/2014/main" val="1595063563"/>
                    </a:ext>
                  </a:extLst>
                </a:gridCol>
              </a:tblGrid>
              <a:tr h="0">
                <a:tc gridSpan="17">
                  <a:txBody>
                    <a:bodyPr/>
                    <a:lstStyle/>
                    <a:p>
                      <a:pPr algn="ctr"/>
                      <a:r>
                        <a:rPr lang="en-US" sz="1600" dirty="0">
                          <a:solidFill>
                            <a:schemeClr val="bg2"/>
                          </a:solidFill>
                          <a:latin typeface="Arial Narrow" panose="020B0606020202030204" pitchFamily="34" charset="0"/>
                        </a:rPr>
                        <a:t>Medicare Markets Phone Enrollment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val="1709762892"/>
                  </a:ext>
                </a:extLst>
              </a:tr>
              <a:tr h="0">
                <a:tc>
                  <a:txBody>
                    <a:bodyPr/>
                    <a:lstStyle/>
                    <a:p>
                      <a:endParaRPr lang="en-US" sz="14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b="1" dirty="0">
                          <a:solidFill>
                            <a:schemeClr val="bg1"/>
                          </a:solidFill>
                          <a:latin typeface="Arial Narrow" panose="020B0606020202030204" pitchFamily="34" charset="0"/>
                        </a:rPr>
                        <a:t>Goal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Feb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Mar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Apr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May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Aug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Sep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Oct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Nov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Dec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2024 YTD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Jan-Nov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Var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4240424871"/>
                  </a:ext>
                </a:extLst>
              </a:tr>
              <a:tr h="0">
                <a:tc>
                  <a:txBody>
                    <a:bodyPr/>
                    <a:lstStyle/>
                    <a:p>
                      <a:pPr algn="ctr"/>
                      <a:r>
                        <a:rPr lang="en-US" sz="1200" b="1" dirty="0">
                          <a:solidFill>
                            <a:schemeClr val="bg2"/>
                          </a:solidFill>
                          <a:latin typeface="Arial Narrow" panose="020B0606020202030204" pitchFamily="34" charset="0"/>
                        </a:rPr>
                        <a:t>Total Incoming Calls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b="0" dirty="0">
                          <a:solidFill>
                            <a:schemeClr val="bg2"/>
                          </a:solidFill>
                          <a:latin typeface="Arial Narrow" panose="020B060602020203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1,713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1,519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1,561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1,263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1,304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1,159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1,334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1,062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1.062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2,771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4,646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dirty="0">
                        <a:solidFill>
                          <a:srgbClr val="000000"/>
                        </a:solidFill>
                        <a:effectLst/>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19,394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18,094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8575013"/>
                  </a:ext>
                </a:extLst>
              </a:tr>
              <a:tr h="0">
                <a:tc>
                  <a:txBody>
                    <a:bodyPr/>
                    <a:lstStyle/>
                    <a:p>
                      <a:pPr algn="ctr"/>
                      <a:r>
                        <a:rPr lang="en-US" sz="1200" b="1" i="0" u="none" strike="noStrike" cap="none" dirty="0">
                          <a:solidFill>
                            <a:schemeClr val="bg2"/>
                          </a:solidFill>
                          <a:latin typeface="Arial Narrow" panose="020B0606020202030204" pitchFamily="34" charset="0"/>
                          <a:ea typeface="+mn-ea"/>
                          <a:cs typeface="+mn-cs"/>
                          <a:sym typeface="Arial"/>
                        </a:rPr>
                        <a:t>ASA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b="0" dirty="0">
                          <a:solidFill>
                            <a:schemeClr val="bg2"/>
                          </a:solidFill>
                          <a:latin typeface="Arial Narrow" panose="020B0606020202030204" pitchFamily="34"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0:04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0:08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0:07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dirty="0">
                        <a:solidFill>
                          <a:srgbClr val="000000"/>
                        </a:solidFill>
                        <a:effectLst/>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8764157"/>
                  </a:ext>
                </a:extLst>
              </a:tr>
              <a:tr h="0">
                <a:tc>
                  <a:txBody>
                    <a:bodyPr/>
                    <a:lstStyle/>
                    <a:p>
                      <a:pPr algn="ctr"/>
                      <a:r>
                        <a:rPr lang="en-US" sz="1200" b="1" dirty="0">
                          <a:solidFill>
                            <a:schemeClr val="bg2"/>
                          </a:solidFill>
                          <a:latin typeface="Arial Narrow" panose="020B0606020202030204" pitchFamily="34" charset="0"/>
                        </a:rPr>
                        <a:t>Abandonment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b="0" dirty="0">
                          <a:solidFill>
                            <a:schemeClr val="bg2"/>
                          </a:solidFill>
                          <a:latin typeface="Arial Narrow" panose="020B060602020203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rgbClr val="000000"/>
                        </a:solidFill>
                        <a:effectLst/>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7175005"/>
                  </a:ext>
                </a:extLst>
              </a:tr>
              <a:tr h="0">
                <a:tc>
                  <a:txBody>
                    <a:bodyPr/>
                    <a:lstStyle/>
                    <a:p>
                      <a:pPr algn="ctr"/>
                      <a:r>
                        <a:rPr lang="en-US" sz="1200" b="1" dirty="0">
                          <a:solidFill>
                            <a:schemeClr val="bg2"/>
                          </a:solidFill>
                          <a:latin typeface="Arial Narrow" panose="020B0606020202030204" pitchFamily="34" charset="0"/>
                        </a:rPr>
                        <a:t>AHT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b="0" dirty="0">
                          <a:solidFill>
                            <a:schemeClr val="bg2"/>
                          </a:solidFill>
                          <a:latin typeface="Arial Narrow" panose="020B0606020202030204" pitchFamily="34" charset="0"/>
                        </a:rPr>
                        <a:t>19:00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18:15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17:45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18:43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18:07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18:54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18:35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17:33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17:34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15:31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18:16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17:58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rgbClr val="000000"/>
                        </a:solidFill>
                        <a:effectLst/>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18:59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7091131"/>
                  </a:ext>
                </a:extLst>
              </a:tr>
            </a:tbl>
          </a:graphicData>
        </a:graphic>
      </p:graphicFrame>
    </p:spTree>
    <p:extLst>
      <p:ext uri="{BB962C8B-B14F-4D97-AF65-F5344CB8AC3E}">
        <p14:creationId xmlns:p14="http://schemas.microsoft.com/office/powerpoint/2010/main" val="2345121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 name="TextBox 1">
            <a:extLst>
              <a:ext uri="{FF2B5EF4-FFF2-40B4-BE49-F238E27FC236}">
                <a16:creationId xmlns:a16="http://schemas.microsoft.com/office/drawing/2014/main" id="{617730E7-6CFB-3C9D-D24B-1DC9E48D0321}"/>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sp>
        <p:nvSpPr>
          <p:cNvPr id="267" name="Google Shape;267;p5"/>
          <p:cNvSpPr txBox="1">
            <a:spLocks noGrp="1"/>
          </p:cNvSpPr>
          <p:nvPr>
            <p:ph type="body" idx="2"/>
          </p:nvPr>
        </p:nvSpPr>
        <p:spPr>
          <a:xfrm>
            <a:off x="173198" y="355187"/>
            <a:ext cx="9876409"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Medicare Markets Staffing &amp; Vendor performance</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6E0C08D7-9453-EF4A-4824-40A7D6401705}"/>
              </a:ext>
            </a:extLst>
          </p:cNvPr>
          <p:cNvGraphicFramePr>
            <a:graphicFrameLocks noGrp="1"/>
          </p:cNvGraphicFramePr>
          <p:nvPr/>
        </p:nvGraphicFramePr>
        <p:xfrm>
          <a:off x="173198" y="1167869"/>
          <a:ext cx="11451263" cy="4812425"/>
        </p:xfrm>
        <a:graphic>
          <a:graphicData uri="http://schemas.openxmlformats.org/drawingml/2006/table">
            <a:tbl>
              <a:tblPr firstRow="1" bandRow="1">
                <a:tableStyleId>{5C22544A-7EE6-4342-B048-85BDC9FD1C3A}</a:tableStyleId>
              </a:tblPr>
              <a:tblGrid>
                <a:gridCol w="1151255">
                  <a:extLst>
                    <a:ext uri="{9D8B030D-6E8A-4147-A177-3AD203B41FA5}">
                      <a16:colId xmlns:a16="http://schemas.microsoft.com/office/drawing/2014/main" val="3282966174"/>
                    </a:ext>
                  </a:extLst>
                </a:gridCol>
                <a:gridCol w="571322">
                  <a:extLst>
                    <a:ext uri="{9D8B030D-6E8A-4147-A177-3AD203B41FA5}">
                      <a16:colId xmlns:a16="http://schemas.microsoft.com/office/drawing/2014/main" val="3223795782"/>
                    </a:ext>
                  </a:extLst>
                </a:gridCol>
                <a:gridCol w="601980">
                  <a:extLst>
                    <a:ext uri="{9D8B030D-6E8A-4147-A177-3AD203B41FA5}">
                      <a16:colId xmlns:a16="http://schemas.microsoft.com/office/drawing/2014/main" val="1955088753"/>
                    </a:ext>
                  </a:extLst>
                </a:gridCol>
                <a:gridCol w="567055">
                  <a:extLst>
                    <a:ext uri="{9D8B030D-6E8A-4147-A177-3AD203B41FA5}">
                      <a16:colId xmlns:a16="http://schemas.microsoft.com/office/drawing/2014/main" val="2417225926"/>
                    </a:ext>
                  </a:extLst>
                </a:gridCol>
                <a:gridCol w="573405">
                  <a:extLst>
                    <a:ext uri="{9D8B030D-6E8A-4147-A177-3AD203B41FA5}">
                      <a16:colId xmlns:a16="http://schemas.microsoft.com/office/drawing/2014/main" val="2418610466"/>
                    </a:ext>
                  </a:extLst>
                </a:gridCol>
                <a:gridCol w="573405">
                  <a:extLst>
                    <a:ext uri="{9D8B030D-6E8A-4147-A177-3AD203B41FA5}">
                      <a16:colId xmlns:a16="http://schemas.microsoft.com/office/drawing/2014/main" val="3250893283"/>
                    </a:ext>
                  </a:extLst>
                </a:gridCol>
                <a:gridCol w="601980">
                  <a:extLst>
                    <a:ext uri="{9D8B030D-6E8A-4147-A177-3AD203B41FA5}">
                      <a16:colId xmlns:a16="http://schemas.microsoft.com/office/drawing/2014/main" val="2555606765"/>
                    </a:ext>
                  </a:extLst>
                </a:gridCol>
                <a:gridCol w="573405">
                  <a:extLst>
                    <a:ext uri="{9D8B030D-6E8A-4147-A177-3AD203B41FA5}">
                      <a16:colId xmlns:a16="http://schemas.microsoft.com/office/drawing/2014/main" val="3159225074"/>
                    </a:ext>
                  </a:extLst>
                </a:gridCol>
                <a:gridCol w="601980">
                  <a:extLst>
                    <a:ext uri="{9D8B030D-6E8A-4147-A177-3AD203B41FA5}">
                      <a16:colId xmlns:a16="http://schemas.microsoft.com/office/drawing/2014/main" val="1536485243"/>
                    </a:ext>
                  </a:extLst>
                </a:gridCol>
                <a:gridCol w="601980">
                  <a:extLst>
                    <a:ext uri="{9D8B030D-6E8A-4147-A177-3AD203B41FA5}">
                      <a16:colId xmlns:a16="http://schemas.microsoft.com/office/drawing/2014/main" val="3493856802"/>
                    </a:ext>
                  </a:extLst>
                </a:gridCol>
                <a:gridCol w="516421">
                  <a:extLst>
                    <a:ext uri="{9D8B030D-6E8A-4147-A177-3AD203B41FA5}">
                      <a16:colId xmlns:a16="http://schemas.microsoft.com/office/drawing/2014/main" val="3585429427"/>
                    </a:ext>
                  </a:extLst>
                </a:gridCol>
                <a:gridCol w="490803">
                  <a:extLst>
                    <a:ext uri="{9D8B030D-6E8A-4147-A177-3AD203B41FA5}">
                      <a16:colId xmlns:a16="http://schemas.microsoft.com/office/drawing/2014/main" val="1486785789"/>
                    </a:ext>
                  </a:extLst>
                </a:gridCol>
                <a:gridCol w="523741">
                  <a:extLst>
                    <a:ext uri="{9D8B030D-6E8A-4147-A177-3AD203B41FA5}">
                      <a16:colId xmlns:a16="http://schemas.microsoft.com/office/drawing/2014/main" val="2767654964"/>
                    </a:ext>
                  </a:extLst>
                </a:gridCol>
                <a:gridCol w="601980">
                  <a:extLst>
                    <a:ext uri="{9D8B030D-6E8A-4147-A177-3AD203B41FA5}">
                      <a16:colId xmlns:a16="http://schemas.microsoft.com/office/drawing/2014/main" val="1307037022"/>
                    </a:ext>
                  </a:extLst>
                </a:gridCol>
                <a:gridCol w="902549">
                  <a:extLst>
                    <a:ext uri="{9D8B030D-6E8A-4147-A177-3AD203B41FA5}">
                      <a16:colId xmlns:a16="http://schemas.microsoft.com/office/drawing/2014/main" val="3879292758"/>
                    </a:ext>
                  </a:extLst>
                </a:gridCol>
                <a:gridCol w="1213168">
                  <a:extLst>
                    <a:ext uri="{9D8B030D-6E8A-4147-A177-3AD203B41FA5}">
                      <a16:colId xmlns:a16="http://schemas.microsoft.com/office/drawing/2014/main" val="951311525"/>
                    </a:ext>
                  </a:extLst>
                </a:gridCol>
                <a:gridCol w="784834">
                  <a:extLst>
                    <a:ext uri="{9D8B030D-6E8A-4147-A177-3AD203B41FA5}">
                      <a16:colId xmlns:a16="http://schemas.microsoft.com/office/drawing/2014/main" val="1595063563"/>
                    </a:ext>
                  </a:extLst>
                </a:gridCol>
              </a:tblGrid>
              <a:tr h="378931">
                <a:tc gridSpan="17">
                  <a:txBody>
                    <a:bodyPr/>
                    <a:lstStyle/>
                    <a:p>
                      <a:pPr algn="ctr"/>
                      <a:r>
                        <a:rPr lang="en-US" sz="1600" dirty="0">
                          <a:solidFill>
                            <a:schemeClr val="bg2"/>
                          </a:solidFill>
                          <a:latin typeface="Arial Narrow" panose="020B0606020202030204" pitchFamily="34" charset="0"/>
                        </a:rPr>
                        <a:t>Staffing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solidFill>
                      <a:schemeClr val="bg1"/>
                    </a:solidFill>
                  </a:tcPr>
                </a:tc>
                <a:tc hMerge="1">
                  <a:txBody>
                    <a:bodyPr/>
                    <a:lstStyle/>
                    <a:p>
                      <a:endParaRPr lang="en-US" dirty="0"/>
                    </a:p>
                  </a:txBody>
                  <a:tcPr>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val="1709762892"/>
                  </a:ext>
                </a:extLst>
              </a:tr>
              <a:tr h="341038">
                <a:tc>
                  <a:txBody>
                    <a:bodyPr/>
                    <a:lstStyle/>
                    <a:p>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b="1" dirty="0">
                          <a:solidFill>
                            <a:schemeClr val="bg1"/>
                          </a:solidFill>
                          <a:latin typeface="Arial Narrow" panose="020B0606020202030204" pitchFamily="34" charset="0"/>
                        </a:rPr>
                        <a:t>Goal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Feb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Mar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Apr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Jul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Aug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Sep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Oct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Nov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Dec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2024 YTD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Jan-Nov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Var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4240424871"/>
                  </a:ext>
                </a:extLst>
              </a:tr>
              <a:tr h="3410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2"/>
                          </a:solidFill>
                          <a:latin typeface="Arial Narrow" panose="020B0606020202030204" pitchFamily="34" charset="0"/>
                        </a:rPr>
                        <a:t>Adherence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83</a:t>
                      </a:r>
                      <a:r>
                        <a:rPr lang="en-US" sz="1200" dirty="0">
                          <a:solidFill>
                            <a:schemeClr val="bg2"/>
                          </a:solidFill>
                          <a:latin typeface="Arial Narrow" panose="020B0606020202030204" pitchFamily="34" charset="0"/>
                        </a:rPr>
                        <a:t>%</a:t>
                      </a: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3098371"/>
                  </a:ext>
                </a:extLst>
              </a:tr>
              <a:tr h="3410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2"/>
                          </a:solidFill>
                          <a:latin typeface="Arial Narrow" panose="020B0606020202030204" pitchFamily="34" charset="0"/>
                        </a:rPr>
                        <a:t>Occupancy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79.9%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69.8%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65.4%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66.9%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76.4%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8229855"/>
                  </a:ext>
                </a:extLst>
              </a:tr>
              <a:tr h="3410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2"/>
                          </a:solidFill>
                          <a:latin typeface="Arial Narrow" panose="020B0606020202030204" pitchFamily="34" charset="0"/>
                        </a:rPr>
                        <a:t>Attrition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670130"/>
                  </a:ext>
                </a:extLst>
              </a:tr>
              <a:tr h="341038">
                <a:tc>
                  <a:txBody>
                    <a:bodyPr/>
                    <a:lstStyle/>
                    <a:p>
                      <a:pPr algn="ctr"/>
                      <a:r>
                        <a:rPr lang="en-US" sz="1200" b="1" dirty="0">
                          <a:solidFill>
                            <a:schemeClr val="bg2"/>
                          </a:solidFill>
                          <a:latin typeface="Arial Narrow" panose="020B0606020202030204" pitchFamily="34" charset="0"/>
                        </a:rPr>
                        <a:t>Productive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8824604"/>
                  </a:ext>
                </a:extLst>
              </a:tr>
              <a:tr h="341038">
                <a:tc>
                  <a:txBody>
                    <a:bodyPr/>
                    <a:lstStyle/>
                    <a:p>
                      <a:pPr algn="ctr"/>
                      <a:r>
                        <a:rPr lang="en-US" sz="1200" b="1" dirty="0">
                          <a:solidFill>
                            <a:schemeClr val="bg2"/>
                          </a:solidFill>
                          <a:latin typeface="Arial Narrow" panose="020B0606020202030204" pitchFamily="34" charset="0"/>
                        </a:rPr>
                        <a:t>Headcount*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110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a:solidFill>
                            <a:schemeClr val="bg2"/>
                          </a:solidFill>
                          <a:latin typeface="Arial Narrow" panose="020B0606020202030204" pitchFamily="34" charset="0"/>
                          <a:ea typeface="+mn-ea"/>
                          <a:cs typeface="+mn-cs"/>
                          <a:sym typeface="Arial"/>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a:solidFill>
                            <a:schemeClr val="bg2"/>
                          </a:solidFill>
                          <a:latin typeface="Arial Narrow" panose="020B0606020202030204" pitchFamily="34" charset="0"/>
                          <a:ea typeface="+mn-ea"/>
                          <a:cs typeface="+mn-cs"/>
                          <a:sym typeface="Arial"/>
                        </a:rPr>
                        <a:t>325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5354785"/>
                  </a:ext>
                </a:extLst>
              </a:tr>
              <a:tr h="341038">
                <a:tc gridSpan="17">
                  <a:txBody>
                    <a:bodyPr/>
                    <a:lstStyle/>
                    <a:p>
                      <a:pPr algn="ctr"/>
                      <a:r>
                        <a:rPr lang="en-US" sz="1400" b="1" dirty="0">
                          <a:solidFill>
                            <a:schemeClr val="bg2"/>
                          </a:solidFill>
                          <a:latin typeface="Arial Narrow" panose="020B0606020202030204" pitchFamily="34" charset="0"/>
                        </a:rPr>
                        <a:t>Vendor Performance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3242594"/>
                  </a:ext>
                </a:extLst>
              </a:tr>
              <a:tr h="341038">
                <a:tc gridSpan="17">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solidFill>
                            <a:schemeClr val="bg2"/>
                          </a:solidFill>
                          <a:latin typeface="Arial Narrow" panose="020B0606020202030204" pitchFamily="34" charset="0"/>
                        </a:rPr>
                        <a:t>CaLLogix – Medex &amp; Medicare Advantage Support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3824405"/>
                  </a:ext>
                </a:extLst>
              </a:tr>
              <a:tr h="341038">
                <a:tc>
                  <a:txBody>
                    <a:bodyPr/>
                    <a:lstStyle/>
                    <a:p>
                      <a:pPr algn="ctr"/>
                      <a:r>
                        <a:rPr lang="en-US" sz="1200" b="1" dirty="0">
                          <a:solidFill>
                            <a:schemeClr val="bg2"/>
                          </a:solidFill>
                          <a:latin typeface="Arial Narrow" panose="020B0606020202030204" pitchFamily="34" charset="0"/>
                        </a:rPr>
                        <a:t>Calls Answered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dirty="0">
                          <a:solidFill>
                            <a:schemeClr val="bg2"/>
                          </a:solidFill>
                          <a:latin typeface="Arial Narrow" panose="020B060602020203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10,539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8,801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8,313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7,632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6,822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5,741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7,067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7,134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10,499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12,074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cap="none" dirty="0">
                          <a:solidFill>
                            <a:schemeClr val="bg2"/>
                          </a:solidFill>
                          <a:latin typeface="Arial Narrow" panose="020B0606020202030204" pitchFamily="34" charset="0"/>
                          <a:ea typeface="+mn-ea"/>
                          <a:cs typeface="+mn-cs"/>
                          <a:sym typeface="Arial"/>
                        </a:rPr>
                        <a:t>91,852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cap="none" dirty="0">
                          <a:solidFill>
                            <a:schemeClr val="bg2"/>
                          </a:solidFill>
                          <a:latin typeface="Arial Narrow" panose="020B0606020202030204" pitchFamily="34" charset="0"/>
                          <a:ea typeface="+mn-ea"/>
                          <a:cs typeface="+mn-cs"/>
                          <a:sym typeface="Arial"/>
                        </a:rPr>
                        <a:t>87,059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cap="none" dirty="0">
                          <a:solidFill>
                            <a:schemeClr val="bg2"/>
                          </a:solidFill>
                          <a:latin typeface="Arial Narrow" panose="020B0606020202030204" pitchFamily="34" charset="0"/>
                          <a:ea typeface="+mn-ea"/>
                          <a:cs typeface="+mn-cs"/>
                          <a:sym typeface="Arial"/>
                        </a:rPr>
                        <a:t>4,793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5290049"/>
                  </a:ext>
                </a:extLst>
              </a:tr>
              <a:tr h="341038">
                <a:tc>
                  <a:txBody>
                    <a:bodyPr/>
                    <a:lstStyle/>
                    <a:p>
                      <a:pPr algn="ctr"/>
                      <a:r>
                        <a:rPr lang="en-US" sz="1200" b="1" dirty="0">
                          <a:solidFill>
                            <a:schemeClr val="bg2"/>
                          </a:solidFill>
                          <a:latin typeface="Arial Narrow" panose="020B0606020202030204" pitchFamily="34" charset="0"/>
                        </a:rPr>
                        <a:t>AHT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dirty="0">
                          <a:solidFill>
                            <a:schemeClr val="bg2"/>
                          </a:solidFill>
                          <a:latin typeface="Arial Narrow" panose="020B060602020203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13:37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13:33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13:46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14:20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14:35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14:25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14:23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14:08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13:53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cap="none" dirty="0">
                          <a:solidFill>
                            <a:schemeClr val="bg2"/>
                          </a:solidFill>
                          <a:latin typeface="Arial Narrow" panose="020B0606020202030204" pitchFamily="34" charset="0"/>
                          <a:ea typeface="+mn-ea"/>
                          <a:cs typeface="+mn-cs"/>
                          <a:sym typeface="Arial"/>
                        </a:rPr>
                        <a:t>14:08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13:52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cap="none" dirty="0">
                          <a:solidFill>
                            <a:schemeClr val="bg2"/>
                          </a:solidFill>
                          <a:latin typeface="Arial Narrow" panose="020B0606020202030204" pitchFamily="34" charset="0"/>
                          <a:ea typeface="+mn-ea"/>
                          <a:cs typeface="+mn-cs"/>
                          <a:sym typeface="Arial"/>
                        </a:rPr>
                        <a:t>13:57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cap="none" dirty="0">
                          <a:solidFill>
                            <a:schemeClr val="bg2"/>
                          </a:solidFill>
                          <a:latin typeface="Arial Narrow" panose="020B0606020202030204" pitchFamily="34" charset="0"/>
                          <a:ea typeface="+mn-ea"/>
                          <a:cs typeface="+mn-cs"/>
                          <a:sym typeface="Arial"/>
                        </a:rPr>
                        <a:t>12:30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cap="none" dirty="0">
                          <a:solidFill>
                            <a:schemeClr val="bg2"/>
                          </a:solidFill>
                          <a:latin typeface="Arial Narrow" panose="020B0606020202030204" pitchFamily="34" charset="0"/>
                          <a:ea typeface="+mn-ea"/>
                          <a:cs typeface="+mn-cs"/>
                          <a:sym typeface="Arial"/>
                        </a:rPr>
                        <a:t>1:27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6236310"/>
                  </a:ext>
                </a:extLst>
              </a:tr>
              <a:tr h="341038">
                <a:tc gridSpan="17">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solidFill>
                            <a:schemeClr val="bg2"/>
                          </a:solidFill>
                          <a:latin typeface="Arial Narrow" panose="020B0606020202030204" pitchFamily="34" charset="0"/>
                        </a:rPr>
                        <a:t>Teleperformance – Medex Support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5769016"/>
                  </a:ext>
                </a:extLst>
              </a:tr>
              <a:tr h="341038">
                <a:tc>
                  <a:txBody>
                    <a:bodyPr/>
                    <a:lstStyle/>
                    <a:p>
                      <a:pPr algn="ctr"/>
                      <a:r>
                        <a:rPr lang="en-US" sz="1200" b="1" dirty="0">
                          <a:solidFill>
                            <a:schemeClr val="bg2"/>
                          </a:solidFill>
                          <a:latin typeface="Arial Narrow" panose="020B0606020202030204" pitchFamily="34" charset="0"/>
                        </a:rPr>
                        <a:t>Calls Answered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dirty="0">
                          <a:solidFill>
                            <a:schemeClr val="bg2"/>
                          </a:solidFill>
                          <a:latin typeface="Arial Narrow" panose="020B060602020203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8,033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10,276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8,635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10,277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10,770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9,074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10,472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10,760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9,650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cap="none" dirty="0">
                          <a:solidFill>
                            <a:schemeClr val="bg2"/>
                          </a:solidFill>
                          <a:latin typeface="Arial Narrow" panose="020B0606020202030204" pitchFamily="34" charset="0"/>
                          <a:ea typeface="+mn-ea"/>
                          <a:cs typeface="+mn-cs"/>
                          <a:sym typeface="Arial"/>
                        </a:rPr>
                        <a:t>12,961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11,710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cap="none" dirty="0">
                          <a:solidFill>
                            <a:schemeClr val="bg2"/>
                          </a:solidFill>
                          <a:latin typeface="Arial Narrow" panose="020B0606020202030204" pitchFamily="34" charset="0"/>
                          <a:ea typeface="+mn-ea"/>
                          <a:cs typeface="+mn-cs"/>
                          <a:sym typeface="Arial"/>
                        </a:rPr>
                        <a:t>112,618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63,359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49,259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20099"/>
                  </a:ext>
                </a:extLst>
              </a:tr>
              <a:tr h="341038">
                <a:tc>
                  <a:txBody>
                    <a:bodyPr/>
                    <a:lstStyle/>
                    <a:p>
                      <a:pPr algn="ctr"/>
                      <a:r>
                        <a:rPr lang="en-US" sz="1200" b="1" dirty="0">
                          <a:solidFill>
                            <a:schemeClr val="bg2"/>
                          </a:solidFill>
                          <a:latin typeface="Arial Narrow" panose="020B0606020202030204" pitchFamily="34" charset="0"/>
                        </a:rPr>
                        <a:t>AHT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dirty="0">
                          <a:solidFill>
                            <a:schemeClr val="bg2"/>
                          </a:solidFill>
                          <a:latin typeface="Arial Narrow" panose="020B060602020203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13:11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13:51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14:37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14:34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14:17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12:45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12:48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13:03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cap="none" dirty="0">
                          <a:solidFill>
                            <a:schemeClr val="bg2"/>
                          </a:solidFill>
                          <a:latin typeface="Arial Narrow" panose="020B0606020202030204" pitchFamily="34" charset="0"/>
                          <a:ea typeface="+mn-ea"/>
                          <a:cs typeface="+mn-cs"/>
                          <a:sym typeface="Arial"/>
                        </a:rPr>
                        <a:t>12:33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13:11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cap="none" dirty="0">
                          <a:solidFill>
                            <a:schemeClr val="bg2"/>
                          </a:solidFill>
                          <a:latin typeface="Arial Narrow" panose="020B0606020202030204" pitchFamily="34" charset="0"/>
                          <a:ea typeface="+mn-ea"/>
                          <a:cs typeface="+mn-cs"/>
                          <a:sym typeface="Arial"/>
                        </a:rPr>
                        <a:t>13:23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15:47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7361517"/>
                  </a:ext>
                </a:extLst>
              </a:tr>
            </a:tbl>
          </a:graphicData>
        </a:graphic>
      </p:graphicFrame>
      <p:sp>
        <p:nvSpPr>
          <p:cNvPr id="4" name="TextBox 3">
            <a:extLst>
              <a:ext uri="{FF2B5EF4-FFF2-40B4-BE49-F238E27FC236}">
                <a16:creationId xmlns:a16="http://schemas.microsoft.com/office/drawing/2014/main" id="{25076E6B-BC2A-4098-601D-2473DAE8F6F5}"/>
              </a:ext>
            </a:extLst>
          </p:cNvPr>
          <p:cNvSpPr txBox="1"/>
          <p:nvPr/>
        </p:nvSpPr>
        <p:spPr>
          <a:xfrm>
            <a:off x="106086" y="5980294"/>
            <a:ext cx="6120880" cy="261610"/>
          </a:xfrm>
          <a:prstGeom prst="rect">
            <a:avLst/>
          </a:prstGeom>
          <a:noFill/>
        </p:spPr>
        <p:txBody>
          <a:bodyPr wrap="square">
            <a:spAutoFit/>
          </a:bodyPr>
          <a:lstStyle/>
          <a:p>
            <a:pPr marL="0" marR="0">
              <a:spcBef>
                <a:spcPts val="0"/>
              </a:spcBef>
              <a:spcAft>
                <a:spcPts val="0"/>
              </a:spcAft>
            </a:pPr>
            <a:r>
              <a:rPr lang="en-US" sz="1050" dirty="0">
                <a:latin typeface="Arial Narrow" panose="020B0606020202030204" pitchFamily="34" charset="0"/>
                <a:ea typeface="Calibri" panose="020F0502020204030204" pitchFamily="34" charset="0"/>
              </a:rPr>
              <a:t>*</a:t>
            </a:r>
            <a:r>
              <a:rPr lang="en-US" sz="1050" dirty="0">
                <a:effectLst/>
                <a:latin typeface="Arial Narrow" panose="020B0606020202030204" pitchFamily="34" charset="0"/>
                <a:ea typeface="Calibri" panose="020F0502020204030204" pitchFamily="34" charset="0"/>
              </a:rPr>
              <a:t>Headcounts do not include </a:t>
            </a:r>
            <a:r>
              <a:rPr lang="en-US" sz="1050" dirty="0">
                <a:latin typeface="Arial Narrow" panose="020B0606020202030204" pitchFamily="34" charset="0"/>
                <a:ea typeface="Calibri" panose="020F0502020204030204" pitchFamily="34" charset="0"/>
              </a:rPr>
              <a:t>seasonal staff and temporary associates</a:t>
            </a:r>
            <a:endParaRPr lang="en-US" sz="1050" dirty="0">
              <a:effectLst/>
              <a:latin typeface="Arial Narrow" panose="020B0606020202030204" pitchFamily="34" charset="0"/>
              <a:ea typeface="Calibri" panose="020F0502020204030204" pitchFamily="34" charset="0"/>
            </a:endParaRPr>
          </a:p>
        </p:txBody>
      </p:sp>
    </p:spTree>
    <p:extLst>
      <p:ext uri="{BB962C8B-B14F-4D97-AF65-F5344CB8AC3E}">
        <p14:creationId xmlns:p14="http://schemas.microsoft.com/office/powerpoint/2010/main" val="979964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Medicare markets inbound call types </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80920" y="6306217"/>
          <a:ext cx="5056026" cy="393192"/>
        </p:xfrm>
        <a:graphic>
          <a:graphicData uri="http://schemas.openxmlformats.org/drawingml/2006/table">
            <a:tbl>
              <a:tblPr firstRow="1" bandRow="1">
                <a:tableStyleId>{5C22544A-7EE6-4342-B048-85BDC9FD1C3A}</a:tableStyleId>
              </a:tblPr>
              <a:tblGrid>
                <a:gridCol w="5056026">
                  <a:extLst>
                    <a:ext uri="{9D8B030D-6E8A-4147-A177-3AD203B41FA5}">
                      <a16:colId xmlns:a16="http://schemas.microsoft.com/office/drawing/2014/main" val="971086930"/>
                    </a:ext>
                  </a:extLst>
                </a:gridCol>
              </a:tblGrid>
              <a:tr h="266567">
                <a:tc>
                  <a:txBody>
                    <a:bodyPr/>
                    <a:lstStyle/>
                    <a:p>
                      <a:pPr marL="0" indent="0">
                        <a:spcBef>
                          <a:spcPct val="20000"/>
                        </a:spcBef>
                      </a:pPr>
                      <a:r>
                        <a:rPr lang="en-US" altLang="en-US" sz="900" b="0" dirty="0">
                          <a:solidFill>
                            <a:srgbClr val="000000"/>
                          </a:solidFill>
                          <a:latin typeface="Arial Narrow" panose="020B0606020202030204" pitchFamily="34" charset="0"/>
                        </a:rPr>
                        <a:t>- Data above will not match inbound call volume as multiple inquiry types can be asked by a member during one call.</a:t>
                      </a:r>
                    </a:p>
                    <a:p>
                      <a:pPr marL="0" indent="0">
                        <a:spcBef>
                          <a:spcPct val="20000"/>
                        </a:spcBef>
                      </a:pPr>
                      <a:r>
                        <a:rPr lang="en-US" altLang="en-US" sz="900" b="0" dirty="0">
                          <a:solidFill>
                            <a:srgbClr val="000000"/>
                          </a:solidFill>
                          <a:latin typeface="Arial Narrow" panose="020B0606020202030204" pitchFamily="34" charset="0"/>
                        </a:rPr>
                        <a:t>- The benefits category excludes Vision, Pharmacy and Dental benefit inquiries.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
        <p:nvSpPr>
          <p:cNvPr id="2" name="TextBox 1">
            <a:extLst>
              <a:ext uri="{FF2B5EF4-FFF2-40B4-BE49-F238E27FC236}">
                <a16:creationId xmlns:a16="http://schemas.microsoft.com/office/drawing/2014/main" id="{50EB4D98-DFE8-1922-ACD0-0867ADDBA76D}"/>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4" name="Table 3">
            <a:extLst>
              <a:ext uri="{FF2B5EF4-FFF2-40B4-BE49-F238E27FC236}">
                <a16:creationId xmlns:a16="http://schemas.microsoft.com/office/drawing/2014/main" id="{C4643C80-93CF-554F-2860-1D3300A24FBF}"/>
              </a:ext>
            </a:extLst>
          </p:cNvPr>
          <p:cNvGraphicFramePr>
            <a:graphicFrameLocks noGrp="1"/>
          </p:cNvGraphicFramePr>
          <p:nvPr/>
        </p:nvGraphicFramePr>
        <p:xfrm>
          <a:off x="173199" y="1136911"/>
          <a:ext cx="11733128" cy="5169306"/>
        </p:xfrm>
        <a:graphic>
          <a:graphicData uri="http://schemas.openxmlformats.org/drawingml/2006/table">
            <a:tbl>
              <a:tblPr firstRow="1" bandRow="1">
                <a:tableStyleId>{5C22544A-7EE6-4342-B048-85BDC9FD1C3A}</a:tableStyleId>
              </a:tblPr>
              <a:tblGrid>
                <a:gridCol w="1865129">
                  <a:extLst>
                    <a:ext uri="{9D8B030D-6E8A-4147-A177-3AD203B41FA5}">
                      <a16:colId xmlns:a16="http://schemas.microsoft.com/office/drawing/2014/main" val="181930398"/>
                    </a:ext>
                  </a:extLst>
                </a:gridCol>
                <a:gridCol w="562794">
                  <a:extLst>
                    <a:ext uri="{9D8B030D-6E8A-4147-A177-3AD203B41FA5}">
                      <a16:colId xmlns:a16="http://schemas.microsoft.com/office/drawing/2014/main" val="1070079980"/>
                    </a:ext>
                  </a:extLst>
                </a:gridCol>
                <a:gridCol w="572199">
                  <a:extLst>
                    <a:ext uri="{9D8B030D-6E8A-4147-A177-3AD203B41FA5}">
                      <a16:colId xmlns:a16="http://schemas.microsoft.com/office/drawing/2014/main" val="730090689"/>
                    </a:ext>
                  </a:extLst>
                </a:gridCol>
                <a:gridCol w="572199">
                  <a:extLst>
                    <a:ext uri="{9D8B030D-6E8A-4147-A177-3AD203B41FA5}">
                      <a16:colId xmlns:a16="http://schemas.microsoft.com/office/drawing/2014/main" val="1610624119"/>
                    </a:ext>
                  </a:extLst>
                </a:gridCol>
                <a:gridCol w="562794">
                  <a:extLst>
                    <a:ext uri="{9D8B030D-6E8A-4147-A177-3AD203B41FA5}">
                      <a16:colId xmlns:a16="http://schemas.microsoft.com/office/drawing/2014/main" val="3789221469"/>
                    </a:ext>
                  </a:extLst>
                </a:gridCol>
                <a:gridCol w="602295">
                  <a:extLst>
                    <a:ext uri="{9D8B030D-6E8A-4147-A177-3AD203B41FA5}">
                      <a16:colId xmlns:a16="http://schemas.microsoft.com/office/drawing/2014/main" val="2854973113"/>
                    </a:ext>
                  </a:extLst>
                </a:gridCol>
                <a:gridCol w="572199">
                  <a:extLst>
                    <a:ext uri="{9D8B030D-6E8A-4147-A177-3AD203B41FA5}">
                      <a16:colId xmlns:a16="http://schemas.microsoft.com/office/drawing/2014/main" val="2115628774"/>
                    </a:ext>
                  </a:extLst>
                </a:gridCol>
                <a:gridCol w="515767">
                  <a:extLst>
                    <a:ext uri="{9D8B030D-6E8A-4147-A177-3AD203B41FA5}">
                      <a16:colId xmlns:a16="http://schemas.microsoft.com/office/drawing/2014/main" val="440237238"/>
                    </a:ext>
                  </a:extLst>
                </a:gridCol>
                <a:gridCol w="600412">
                  <a:extLst>
                    <a:ext uri="{9D8B030D-6E8A-4147-A177-3AD203B41FA5}">
                      <a16:colId xmlns:a16="http://schemas.microsoft.com/office/drawing/2014/main" val="3340483881"/>
                    </a:ext>
                  </a:extLst>
                </a:gridCol>
                <a:gridCol w="581602">
                  <a:extLst>
                    <a:ext uri="{9D8B030D-6E8A-4147-A177-3AD203B41FA5}">
                      <a16:colId xmlns:a16="http://schemas.microsoft.com/office/drawing/2014/main" val="3935848207"/>
                    </a:ext>
                  </a:extLst>
                </a:gridCol>
                <a:gridCol w="553387">
                  <a:extLst>
                    <a:ext uri="{9D8B030D-6E8A-4147-A177-3AD203B41FA5}">
                      <a16:colId xmlns:a16="http://schemas.microsoft.com/office/drawing/2014/main" val="200910643"/>
                    </a:ext>
                  </a:extLst>
                </a:gridCol>
                <a:gridCol w="591006">
                  <a:extLst>
                    <a:ext uri="{9D8B030D-6E8A-4147-A177-3AD203B41FA5}">
                      <a16:colId xmlns:a16="http://schemas.microsoft.com/office/drawing/2014/main" val="1526066299"/>
                    </a:ext>
                  </a:extLst>
                </a:gridCol>
                <a:gridCol w="581602">
                  <a:extLst>
                    <a:ext uri="{9D8B030D-6E8A-4147-A177-3AD203B41FA5}">
                      <a16:colId xmlns:a16="http://schemas.microsoft.com/office/drawing/2014/main" val="2395292414"/>
                    </a:ext>
                  </a:extLst>
                </a:gridCol>
                <a:gridCol w="818450">
                  <a:extLst>
                    <a:ext uri="{9D8B030D-6E8A-4147-A177-3AD203B41FA5}">
                      <a16:colId xmlns:a16="http://schemas.microsoft.com/office/drawing/2014/main" val="3250530516"/>
                    </a:ext>
                  </a:extLst>
                </a:gridCol>
                <a:gridCol w="524702">
                  <a:extLst>
                    <a:ext uri="{9D8B030D-6E8A-4147-A177-3AD203B41FA5}">
                      <a16:colId xmlns:a16="http://schemas.microsoft.com/office/drawing/2014/main" val="3093338737"/>
                    </a:ext>
                  </a:extLst>
                </a:gridCol>
                <a:gridCol w="1149668">
                  <a:extLst>
                    <a:ext uri="{9D8B030D-6E8A-4147-A177-3AD203B41FA5}">
                      <a16:colId xmlns:a16="http://schemas.microsoft.com/office/drawing/2014/main" val="4050803311"/>
                    </a:ext>
                  </a:extLst>
                </a:gridCol>
                <a:gridCol w="506923">
                  <a:extLst>
                    <a:ext uri="{9D8B030D-6E8A-4147-A177-3AD203B41FA5}">
                      <a16:colId xmlns:a16="http://schemas.microsoft.com/office/drawing/2014/main" val="2556903724"/>
                    </a:ext>
                  </a:extLst>
                </a:gridCol>
              </a:tblGrid>
              <a:tr h="418671">
                <a:tc gridSpan="17">
                  <a:txBody>
                    <a:bodyPr/>
                    <a:lstStyle/>
                    <a:p>
                      <a:pPr algn="ctr" rtl="0" fontAlgn="ctr"/>
                      <a:r>
                        <a:rPr lang="en-US" sz="1400" b="1" i="0" u="none" strike="noStrike" dirty="0">
                          <a:solidFill>
                            <a:srgbClr val="000000"/>
                          </a:solidFill>
                          <a:effectLst/>
                          <a:latin typeface="Arial Narrow" panose="020B0606020202030204" pitchFamily="34" charset="0"/>
                        </a:rPr>
                        <a:t>Medicare Advantage Calls</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5710094"/>
                  </a:ext>
                </a:extLst>
              </a:tr>
              <a:tr h="235905">
                <a:tc>
                  <a:txBody>
                    <a:bodyPr/>
                    <a:lstStyle/>
                    <a:p>
                      <a:pPr algn="ctr" rtl="0" fontAlgn="ctr"/>
                      <a:r>
                        <a:rPr lang="en-US" sz="1400" b="1" i="0" u="none" strike="noStrike" dirty="0">
                          <a:solidFill>
                            <a:srgbClr val="FFFFFF"/>
                          </a:solidFill>
                          <a:effectLst/>
                          <a:latin typeface="Arial Narrow" panose="020B0606020202030204" pitchFamily="34" charset="0"/>
                        </a:rPr>
                        <a:t>Category</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algn="ctr" rtl="0" fontAlgn="ctr"/>
                      <a:r>
                        <a:rPr lang="en-US" sz="1400" b="1" i="0" u="none" strike="noStrike">
                          <a:solidFill>
                            <a:srgbClr val="FFFFFF"/>
                          </a:solidFill>
                          <a:effectLst/>
                          <a:latin typeface="Arial Narrow" panose="020B0606020202030204" pitchFamily="34" charset="0"/>
                        </a:rPr>
                        <a:t>Jan</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Feb</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Mar</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Apr</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May</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Jun</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Jul</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Aug</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Sep</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Oct</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Nov</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Dec</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algn="ctr" rtl="0" fontAlgn="ctr"/>
                      <a:r>
                        <a:rPr lang="en-US" sz="1400" b="1" i="0" u="none" strike="noStrike">
                          <a:solidFill>
                            <a:srgbClr val="FFFFFF"/>
                          </a:solidFill>
                          <a:effectLst/>
                          <a:latin typeface="Arial Narrow" panose="020B0606020202030204" pitchFamily="34" charset="0"/>
                        </a:rPr>
                        <a:t>2024 YTD</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Jan-Nov 2023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Var</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668279144"/>
                  </a:ext>
                </a:extLst>
              </a:tr>
              <a:tr h="300982">
                <a:tc>
                  <a:txBody>
                    <a:bodyPr/>
                    <a:lstStyle/>
                    <a:p>
                      <a:pPr algn="ctr" rtl="0" fontAlgn="ctr"/>
                      <a:r>
                        <a:rPr lang="en-US" sz="1200" b="1" i="0" u="none" strike="noStrike" dirty="0">
                          <a:solidFill>
                            <a:srgbClr val="000000"/>
                          </a:solidFill>
                          <a:effectLst/>
                          <a:latin typeface="Arial Narrow" panose="020B0606020202030204" pitchFamily="34" charset="0"/>
                        </a:rPr>
                        <a:t>Eligibility/Enrollment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7,224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5,151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5,214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4,906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3,299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3,773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4,439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4,366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4,828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7,143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7,139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57,482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21006547"/>
                  </a:ext>
                </a:extLst>
              </a:tr>
              <a:tr h="300982">
                <a:tc>
                  <a:txBody>
                    <a:bodyPr/>
                    <a:lstStyle/>
                    <a:p>
                      <a:pPr algn="ctr" rtl="0" fontAlgn="ctr"/>
                      <a:r>
                        <a:rPr lang="en-US" sz="1200" b="1" i="0" u="none" strike="noStrike">
                          <a:solidFill>
                            <a:srgbClr val="000000"/>
                          </a:solidFill>
                          <a:effectLst/>
                          <a:latin typeface="Arial Narrow" panose="020B0606020202030204" pitchFamily="34" charset="0"/>
                        </a:rPr>
                        <a:t>Claims Inquiry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4,608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4,377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4,190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4,225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3,595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3,442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4,019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3,503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3,417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4,210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4,006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43,592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894280827"/>
                  </a:ext>
                </a:extLst>
              </a:tr>
              <a:tr h="300982">
                <a:tc>
                  <a:txBody>
                    <a:bodyPr/>
                    <a:lstStyle/>
                    <a:p>
                      <a:pPr algn="ctr" rtl="0" fontAlgn="ctr"/>
                      <a:r>
                        <a:rPr lang="en-US" sz="1200" b="1" i="0" u="none" strike="noStrike">
                          <a:solidFill>
                            <a:srgbClr val="000000"/>
                          </a:solidFill>
                          <a:effectLst/>
                          <a:latin typeface="Arial Narrow" panose="020B0606020202030204" pitchFamily="34" charset="0"/>
                        </a:rPr>
                        <a:t>Provider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4,118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3,512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3,458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3,658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3,364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3,523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3,690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3,427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3,691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4,690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4,805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41,936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716668760"/>
                  </a:ext>
                </a:extLst>
              </a:tr>
              <a:tr h="300982">
                <a:tc>
                  <a:txBody>
                    <a:bodyPr/>
                    <a:lstStyle/>
                    <a:p>
                      <a:pPr algn="ctr" rtl="0" fontAlgn="ctr"/>
                      <a:r>
                        <a:rPr lang="en-US" sz="1200" b="1" i="0" u="none" strike="noStrike">
                          <a:solidFill>
                            <a:srgbClr val="000000"/>
                          </a:solidFill>
                          <a:effectLst/>
                          <a:latin typeface="Arial Narrow" panose="020B0606020202030204" pitchFamily="34" charset="0"/>
                        </a:rPr>
                        <a:t>Benefits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4,585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3,634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3,689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3,785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2,249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3,716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3,435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3,762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4,872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4,478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41,505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771284728"/>
                  </a:ext>
                </a:extLst>
              </a:tr>
              <a:tr h="300982">
                <a:tc>
                  <a:txBody>
                    <a:bodyPr/>
                    <a:lstStyle/>
                    <a:p>
                      <a:pPr algn="ctr" rtl="0" fontAlgn="ctr"/>
                      <a:r>
                        <a:rPr lang="en-US" sz="1200" b="1" i="0" u="none" strike="noStrike">
                          <a:solidFill>
                            <a:srgbClr val="000000"/>
                          </a:solidFill>
                          <a:effectLst/>
                          <a:latin typeface="Arial Narrow" panose="020B0606020202030204" pitchFamily="34" charset="0"/>
                        </a:rPr>
                        <a:t>Program/Service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2,592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2,386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1,646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1,951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2,437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2,384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2,544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2,928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2,607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25,752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551679883"/>
                  </a:ext>
                </a:extLst>
              </a:tr>
              <a:tr h="300982">
                <a:tc>
                  <a:txBody>
                    <a:bodyPr/>
                    <a:lstStyle/>
                    <a:p>
                      <a:pPr algn="ctr" rtl="0" fontAlgn="ctr"/>
                      <a:r>
                        <a:rPr lang="en-US" sz="1200" b="1" i="0" u="none" strike="noStrike">
                          <a:solidFill>
                            <a:srgbClr val="000000"/>
                          </a:solidFill>
                          <a:effectLst/>
                          <a:latin typeface="Arial Narrow" panose="020B0606020202030204" pitchFamily="34" charset="0"/>
                        </a:rPr>
                        <a:t>Billing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3,933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2,804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2,226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1,957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1,421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1,611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22,106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888911923"/>
                  </a:ext>
                </a:extLst>
              </a:tr>
              <a:tr h="300982">
                <a:tc>
                  <a:txBody>
                    <a:bodyPr/>
                    <a:lstStyle/>
                    <a:p>
                      <a:pPr algn="ctr" rtl="0" fontAlgn="ctr"/>
                      <a:r>
                        <a:rPr lang="en-US" sz="1200" b="1" i="0" u="none" strike="noStrike">
                          <a:solidFill>
                            <a:srgbClr val="000000"/>
                          </a:solidFill>
                          <a:effectLst/>
                          <a:latin typeface="Arial Narrow" panose="020B0606020202030204" pitchFamily="34" charset="0"/>
                        </a:rPr>
                        <a:t>Pharmacy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3,002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1,998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1,604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2,243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20,794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4111916857"/>
                  </a:ext>
                </a:extLst>
              </a:tr>
              <a:tr h="300982">
                <a:tc>
                  <a:txBody>
                    <a:bodyPr/>
                    <a:lstStyle/>
                    <a:p>
                      <a:pPr algn="ctr" rtl="0" fontAlgn="ctr"/>
                      <a:r>
                        <a:rPr lang="en-US" sz="1200" b="1" i="0" u="none" strike="noStrike">
                          <a:solidFill>
                            <a:srgbClr val="000000"/>
                          </a:solidFill>
                          <a:effectLst/>
                          <a:latin typeface="Arial Narrow" panose="020B0606020202030204" pitchFamily="34" charset="0"/>
                        </a:rPr>
                        <a:t>Document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2,003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1253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15,909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703479842"/>
                  </a:ext>
                </a:extLst>
              </a:tr>
              <a:tr h="300982">
                <a:tc>
                  <a:txBody>
                    <a:bodyPr/>
                    <a:lstStyle/>
                    <a:p>
                      <a:pPr algn="ctr" rtl="0" fontAlgn="ctr"/>
                      <a:r>
                        <a:rPr lang="en-US" sz="1200" b="1" i="0" u="none" strike="noStrike">
                          <a:solidFill>
                            <a:srgbClr val="000000"/>
                          </a:solidFill>
                          <a:effectLst/>
                          <a:latin typeface="Arial Narrow" panose="020B0606020202030204" pitchFamily="34" charset="0"/>
                        </a:rPr>
                        <a:t>Dental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696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462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6,123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599111092"/>
                  </a:ext>
                </a:extLst>
              </a:tr>
              <a:tr h="300982">
                <a:tc>
                  <a:txBody>
                    <a:bodyPr/>
                    <a:lstStyle/>
                    <a:p>
                      <a:pPr algn="ctr" rtl="0" fontAlgn="ctr"/>
                      <a:r>
                        <a:rPr lang="en-US" sz="1200" b="1" i="0" u="none" strike="noStrike">
                          <a:solidFill>
                            <a:srgbClr val="000000"/>
                          </a:solidFill>
                          <a:effectLst/>
                          <a:latin typeface="Arial Narrow" panose="020B0606020202030204" pitchFamily="34" charset="0"/>
                        </a:rPr>
                        <a:t>Appeals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698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5,685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218531298"/>
                  </a:ext>
                </a:extLst>
              </a:tr>
              <a:tr h="300982">
                <a:tc>
                  <a:txBody>
                    <a:bodyPr/>
                    <a:lstStyle/>
                    <a:p>
                      <a:pPr algn="ctr" rtl="0" fontAlgn="ctr"/>
                      <a:r>
                        <a:rPr lang="en-US" sz="1200" b="1" i="0" u="none" strike="noStrike">
                          <a:solidFill>
                            <a:srgbClr val="000000"/>
                          </a:solidFill>
                          <a:effectLst/>
                          <a:latin typeface="Arial Narrow" panose="020B0606020202030204" pitchFamily="34" charset="0"/>
                        </a:rPr>
                        <a:t>Vision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626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5,472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454399380"/>
                  </a:ext>
                </a:extLst>
              </a:tr>
              <a:tr h="300982">
                <a:tc>
                  <a:txBody>
                    <a:bodyPr/>
                    <a:lstStyle/>
                    <a:p>
                      <a:pPr algn="ctr" rtl="0" fontAlgn="ctr"/>
                      <a:r>
                        <a:rPr lang="en-US" sz="1200" b="1" i="0" u="none" strike="noStrike">
                          <a:solidFill>
                            <a:srgbClr val="000000"/>
                          </a:solidFill>
                          <a:effectLst/>
                          <a:latin typeface="Arial Narrow" panose="020B0606020202030204" pitchFamily="34" charset="0"/>
                        </a:rPr>
                        <a:t>Web Inquiry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876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482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5,432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382918451"/>
                  </a:ext>
                </a:extLst>
              </a:tr>
              <a:tr h="300982">
                <a:tc>
                  <a:txBody>
                    <a:bodyPr/>
                    <a:lstStyle/>
                    <a:p>
                      <a:pPr algn="ctr" rtl="0" fontAlgn="ctr"/>
                      <a:r>
                        <a:rPr lang="en-US" sz="1200" b="1" i="0" u="none" strike="noStrike">
                          <a:solidFill>
                            <a:srgbClr val="000000"/>
                          </a:solidFill>
                          <a:effectLst/>
                          <a:latin typeface="Arial Narrow" panose="020B0606020202030204" pitchFamily="34" charset="0"/>
                        </a:rPr>
                        <a:t>Referrals/Authorizations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504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4,477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614593683"/>
                  </a:ext>
                </a:extLst>
              </a:tr>
              <a:tr h="300982">
                <a:tc>
                  <a:txBody>
                    <a:bodyPr/>
                    <a:lstStyle/>
                    <a:p>
                      <a:pPr algn="ctr" rtl="0" fontAlgn="ctr"/>
                      <a:r>
                        <a:rPr lang="en-US" sz="1200" b="1" i="0" u="none" strike="noStrike">
                          <a:solidFill>
                            <a:srgbClr val="000000"/>
                          </a:solidFill>
                          <a:effectLst/>
                          <a:latin typeface="Arial Narrow" panose="020B0606020202030204" pitchFamily="34" charset="0"/>
                        </a:rPr>
                        <a:t>Other Insurance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1,496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&lt;1%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010208286"/>
                  </a:ext>
                </a:extLst>
              </a:tr>
              <a:tr h="300982">
                <a:tc>
                  <a:txBody>
                    <a:bodyPr/>
                    <a:lstStyle/>
                    <a:p>
                      <a:pPr algn="ctr" rtl="0" fontAlgn="ctr"/>
                      <a:r>
                        <a:rPr lang="en-US" sz="1200" b="1" i="0" u="none" strike="noStrike">
                          <a:solidFill>
                            <a:srgbClr val="000000"/>
                          </a:solidFill>
                          <a:effectLst/>
                          <a:latin typeface="Arial Narrow" panose="020B0606020202030204" pitchFamily="34" charset="0"/>
                        </a:rPr>
                        <a:t>Totals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35,618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28,466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27,144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26,861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19,380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21,833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25,274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23,697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25,003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33,030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31,455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297,761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800" b="0" i="0" u="none" strike="noStrike" dirty="0">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800" b="0" i="0" u="none" strike="noStrike" dirty="0">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800" b="0" i="0" u="none" strike="noStrike" dirty="0">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78843760"/>
                  </a:ext>
                </a:extLst>
              </a:tr>
            </a:tbl>
          </a:graphicData>
        </a:graphic>
      </p:graphicFrame>
    </p:spTree>
    <p:extLst>
      <p:ext uri="{BB962C8B-B14F-4D97-AF65-F5344CB8AC3E}">
        <p14:creationId xmlns:p14="http://schemas.microsoft.com/office/powerpoint/2010/main" val="4072978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Medicare markets inbound call types </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106087" y="6105738"/>
          <a:ext cx="6890074" cy="426720"/>
        </p:xfrm>
        <a:graphic>
          <a:graphicData uri="http://schemas.openxmlformats.org/drawingml/2006/table">
            <a:tbl>
              <a:tblPr firstRow="1" bandRow="1">
                <a:tableStyleId>{5C22544A-7EE6-4342-B048-85BDC9FD1C3A}</a:tableStyleId>
              </a:tblPr>
              <a:tblGrid>
                <a:gridCol w="6890074">
                  <a:extLst>
                    <a:ext uri="{9D8B030D-6E8A-4147-A177-3AD203B41FA5}">
                      <a16:colId xmlns:a16="http://schemas.microsoft.com/office/drawing/2014/main" val="971086930"/>
                    </a:ext>
                  </a:extLst>
                </a:gridCol>
              </a:tblGrid>
              <a:tr h="266567">
                <a:tc>
                  <a:txBody>
                    <a:bodyPr/>
                    <a:lstStyle/>
                    <a:p>
                      <a:pPr marL="0" indent="0">
                        <a:spcBef>
                          <a:spcPct val="20000"/>
                        </a:spcBef>
                      </a:pPr>
                      <a:r>
                        <a:rPr lang="en-US" altLang="en-US" sz="1000" b="0" dirty="0">
                          <a:solidFill>
                            <a:srgbClr val="000000"/>
                          </a:solidFill>
                          <a:latin typeface="Arial Narrow" panose="020B0606020202030204" pitchFamily="34" charset="0"/>
                        </a:rPr>
                        <a:t>- Data above will not match inbound call volume as multiple inquiry types can be asked by a member during one call.</a:t>
                      </a:r>
                    </a:p>
                    <a:p>
                      <a:pPr marL="0" indent="0">
                        <a:spcBef>
                          <a:spcPct val="20000"/>
                        </a:spcBef>
                      </a:pPr>
                      <a:r>
                        <a:rPr lang="en-US" altLang="en-US" sz="1000" b="0" dirty="0">
                          <a:solidFill>
                            <a:srgbClr val="000000"/>
                          </a:solidFill>
                          <a:latin typeface="Arial Narrow" panose="020B0606020202030204" pitchFamily="34" charset="0"/>
                        </a:rPr>
                        <a:t>- The benefits category excludes Vision, Pharmacy and Dental benefit inquiries.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
        <p:nvSpPr>
          <p:cNvPr id="2" name="TextBox 1">
            <a:extLst>
              <a:ext uri="{FF2B5EF4-FFF2-40B4-BE49-F238E27FC236}">
                <a16:creationId xmlns:a16="http://schemas.microsoft.com/office/drawing/2014/main" id="{50EB4D98-DFE8-1922-ACD0-0867ADDBA76D}"/>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5" name="Table 4">
            <a:extLst>
              <a:ext uri="{FF2B5EF4-FFF2-40B4-BE49-F238E27FC236}">
                <a16:creationId xmlns:a16="http://schemas.microsoft.com/office/drawing/2014/main" id="{009B588D-7F4A-B8E4-08D9-62B6B0E7BD1F}"/>
              </a:ext>
            </a:extLst>
          </p:cNvPr>
          <p:cNvGraphicFramePr>
            <a:graphicFrameLocks noGrp="1"/>
          </p:cNvGraphicFramePr>
          <p:nvPr/>
        </p:nvGraphicFramePr>
        <p:xfrm>
          <a:off x="173200" y="1176861"/>
          <a:ext cx="11733128" cy="4930782"/>
        </p:xfrm>
        <a:graphic>
          <a:graphicData uri="http://schemas.openxmlformats.org/drawingml/2006/table">
            <a:tbl>
              <a:tblPr firstRow="1" bandRow="1">
                <a:tableStyleId>{5C22544A-7EE6-4342-B048-85BDC9FD1C3A}</a:tableStyleId>
              </a:tblPr>
              <a:tblGrid>
                <a:gridCol w="1865129">
                  <a:extLst>
                    <a:ext uri="{9D8B030D-6E8A-4147-A177-3AD203B41FA5}">
                      <a16:colId xmlns:a16="http://schemas.microsoft.com/office/drawing/2014/main" val="181930398"/>
                    </a:ext>
                  </a:extLst>
                </a:gridCol>
                <a:gridCol w="562794">
                  <a:extLst>
                    <a:ext uri="{9D8B030D-6E8A-4147-A177-3AD203B41FA5}">
                      <a16:colId xmlns:a16="http://schemas.microsoft.com/office/drawing/2014/main" val="1070079980"/>
                    </a:ext>
                  </a:extLst>
                </a:gridCol>
                <a:gridCol w="572199">
                  <a:extLst>
                    <a:ext uri="{9D8B030D-6E8A-4147-A177-3AD203B41FA5}">
                      <a16:colId xmlns:a16="http://schemas.microsoft.com/office/drawing/2014/main" val="730090689"/>
                    </a:ext>
                  </a:extLst>
                </a:gridCol>
                <a:gridCol w="572199">
                  <a:extLst>
                    <a:ext uri="{9D8B030D-6E8A-4147-A177-3AD203B41FA5}">
                      <a16:colId xmlns:a16="http://schemas.microsoft.com/office/drawing/2014/main" val="1610624119"/>
                    </a:ext>
                  </a:extLst>
                </a:gridCol>
                <a:gridCol w="562794">
                  <a:extLst>
                    <a:ext uri="{9D8B030D-6E8A-4147-A177-3AD203B41FA5}">
                      <a16:colId xmlns:a16="http://schemas.microsoft.com/office/drawing/2014/main" val="3789221469"/>
                    </a:ext>
                  </a:extLst>
                </a:gridCol>
                <a:gridCol w="602295">
                  <a:extLst>
                    <a:ext uri="{9D8B030D-6E8A-4147-A177-3AD203B41FA5}">
                      <a16:colId xmlns:a16="http://schemas.microsoft.com/office/drawing/2014/main" val="2854973113"/>
                    </a:ext>
                  </a:extLst>
                </a:gridCol>
                <a:gridCol w="572199">
                  <a:extLst>
                    <a:ext uri="{9D8B030D-6E8A-4147-A177-3AD203B41FA5}">
                      <a16:colId xmlns:a16="http://schemas.microsoft.com/office/drawing/2014/main" val="2115628774"/>
                    </a:ext>
                  </a:extLst>
                </a:gridCol>
                <a:gridCol w="515767">
                  <a:extLst>
                    <a:ext uri="{9D8B030D-6E8A-4147-A177-3AD203B41FA5}">
                      <a16:colId xmlns:a16="http://schemas.microsoft.com/office/drawing/2014/main" val="440237238"/>
                    </a:ext>
                  </a:extLst>
                </a:gridCol>
                <a:gridCol w="600412">
                  <a:extLst>
                    <a:ext uri="{9D8B030D-6E8A-4147-A177-3AD203B41FA5}">
                      <a16:colId xmlns:a16="http://schemas.microsoft.com/office/drawing/2014/main" val="3340483881"/>
                    </a:ext>
                  </a:extLst>
                </a:gridCol>
                <a:gridCol w="581602">
                  <a:extLst>
                    <a:ext uri="{9D8B030D-6E8A-4147-A177-3AD203B41FA5}">
                      <a16:colId xmlns:a16="http://schemas.microsoft.com/office/drawing/2014/main" val="3935848207"/>
                    </a:ext>
                  </a:extLst>
                </a:gridCol>
                <a:gridCol w="553387">
                  <a:extLst>
                    <a:ext uri="{9D8B030D-6E8A-4147-A177-3AD203B41FA5}">
                      <a16:colId xmlns:a16="http://schemas.microsoft.com/office/drawing/2014/main" val="200910643"/>
                    </a:ext>
                  </a:extLst>
                </a:gridCol>
                <a:gridCol w="591006">
                  <a:extLst>
                    <a:ext uri="{9D8B030D-6E8A-4147-A177-3AD203B41FA5}">
                      <a16:colId xmlns:a16="http://schemas.microsoft.com/office/drawing/2014/main" val="1526066299"/>
                    </a:ext>
                  </a:extLst>
                </a:gridCol>
                <a:gridCol w="581602">
                  <a:extLst>
                    <a:ext uri="{9D8B030D-6E8A-4147-A177-3AD203B41FA5}">
                      <a16:colId xmlns:a16="http://schemas.microsoft.com/office/drawing/2014/main" val="2395292414"/>
                    </a:ext>
                  </a:extLst>
                </a:gridCol>
                <a:gridCol w="818450">
                  <a:extLst>
                    <a:ext uri="{9D8B030D-6E8A-4147-A177-3AD203B41FA5}">
                      <a16:colId xmlns:a16="http://schemas.microsoft.com/office/drawing/2014/main" val="3250530516"/>
                    </a:ext>
                  </a:extLst>
                </a:gridCol>
                <a:gridCol w="524702">
                  <a:extLst>
                    <a:ext uri="{9D8B030D-6E8A-4147-A177-3AD203B41FA5}">
                      <a16:colId xmlns:a16="http://schemas.microsoft.com/office/drawing/2014/main" val="3093338737"/>
                    </a:ext>
                  </a:extLst>
                </a:gridCol>
                <a:gridCol w="1149668">
                  <a:extLst>
                    <a:ext uri="{9D8B030D-6E8A-4147-A177-3AD203B41FA5}">
                      <a16:colId xmlns:a16="http://schemas.microsoft.com/office/drawing/2014/main" val="4050803311"/>
                    </a:ext>
                  </a:extLst>
                </a:gridCol>
                <a:gridCol w="506923">
                  <a:extLst>
                    <a:ext uri="{9D8B030D-6E8A-4147-A177-3AD203B41FA5}">
                      <a16:colId xmlns:a16="http://schemas.microsoft.com/office/drawing/2014/main" val="2556903724"/>
                    </a:ext>
                  </a:extLst>
                </a:gridCol>
              </a:tblGrid>
              <a:tr h="326500">
                <a:tc gridSpan="17">
                  <a:txBody>
                    <a:bodyPr/>
                    <a:lstStyle/>
                    <a:p>
                      <a:pPr algn="ctr" rtl="0" fontAlgn="ctr"/>
                      <a:r>
                        <a:rPr lang="en-US" sz="1400" b="1" i="0" u="none" strike="noStrike" dirty="0">
                          <a:solidFill>
                            <a:srgbClr val="000000"/>
                          </a:solidFill>
                          <a:effectLst/>
                          <a:latin typeface="Arial Narrow" panose="020B0606020202030204" pitchFamily="34" charset="0"/>
                        </a:rPr>
                        <a:t>Medex Calls</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5710094"/>
                  </a:ext>
                </a:extLst>
              </a:tr>
              <a:tr h="326500">
                <a:tc>
                  <a:txBody>
                    <a:bodyPr/>
                    <a:lstStyle/>
                    <a:p>
                      <a:pPr algn="ctr" rtl="0" fontAlgn="ctr"/>
                      <a:r>
                        <a:rPr lang="en-US" sz="1400" b="1" i="0" u="none" strike="noStrike" dirty="0">
                          <a:solidFill>
                            <a:srgbClr val="FFFFFF"/>
                          </a:solidFill>
                          <a:effectLst/>
                          <a:latin typeface="Arial Narrow" panose="020B0606020202030204" pitchFamily="34" charset="0"/>
                        </a:rPr>
                        <a:t>Category</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algn="ctr" rtl="0" fontAlgn="ctr"/>
                      <a:r>
                        <a:rPr lang="en-US" sz="1400" b="1" i="0" u="none" strike="noStrike">
                          <a:solidFill>
                            <a:srgbClr val="FFFFFF"/>
                          </a:solidFill>
                          <a:effectLst/>
                          <a:latin typeface="Arial Narrow" panose="020B0606020202030204" pitchFamily="34" charset="0"/>
                        </a:rPr>
                        <a:t>Jan</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Feb</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Mar</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Apr</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May</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Jun</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Jul</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Aug</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Sep</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Oct</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Nov</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Dec</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algn="ctr" rtl="0" fontAlgn="ctr"/>
                      <a:r>
                        <a:rPr lang="en-US" sz="1400" b="1" i="0" u="none" strike="noStrike">
                          <a:solidFill>
                            <a:srgbClr val="FFFFFF"/>
                          </a:solidFill>
                          <a:effectLst/>
                          <a:latin typeface="Arial Narrow" panose="020B0606020202030204" pitchFamily="34" charset="0"/>
                        </a:rPr>
                        <a:t>2024 YTD</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Jan-Nov 2023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Var</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668279144"/>
                  </a:ext>
                </a:extLst>
              </a:tr>
              <a:tr h="281465">
                <a:tc>
                  <a:txBody>
                    <a:bodyPr/>
                    <a:lstStyle/>
                    <a:p>
                      <a:pPr algn="ctr" rtl="0" fontAlgn="ctr"/>
                      <a:r>
                        <a:rPr lang="en-US" sz="1200" b="1" i="0" u="none" strike="noStrike" dirty="0">
                          <a:solidFill>
                            <a:srgbClr val="000000"/>
                          </a:solidFill>
                          <a:effectLst/>
                          <a:latin typeface="Arial Narrow" panose="020B0606020202030204" pitchFamily="34" charset="0"/>
                        </a:rPr>
                        <a:t>Billing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18,594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16,563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12,545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12,732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8,964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11,259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10,080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9,666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14,836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14,501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139,870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21006547"/>
                  </a:ext>
                </a:extLst>
              </a:tr>
              <a:tr h="281465">
                <a:tc>
                  <a:txBody>
                    <a:bodyPr/>
                    <a:lstStyle/>
                    <a:p>
                      <a:pPr algn="ctr" rtl="0" fontAlgn="ctr"/>
                      <a:r>
                        <a:rPr lang="en-US" sz="1200" b="1" i="0" u="none" strike="noStrike">
                          <a:solidFill>
                            <a:srgbClr val="000000"/>
                          </a:solidFill>
                          <a:effectLst/>
                          <a:latin typeface="Arial Narrow" panose="020B0606020202030204" pitchFamily="34" charset="0"/>
                        </a:rPr>
                        <a:t>Eligibility/Enrollment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11,611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11,740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9,640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9,102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6,277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7,693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8,442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7,963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7,542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11,297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11,250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102,557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894280827"/>
                  </a:ext>
                </a:extLst>
              </a:tr>
              <a:tr h="281465">
                <a:tc>
                  <a:txBody>
                    <a:bodyPr/>
                    <a:lstStyle/>
                    <a:p>
                      <a:pPr algn="ctr" rtl="0" fontAlgn="ctr"/>
                      <a:r>
                        <a:rPr lang="en-US" sz="1200" b="1" i="0" u="none" strike="noStrike">
                          <a:solidFill>
                            <a:srgbClr val="000000"/>
                          </a:solidFill>
                          <a:effectLst/>
                          <a:latin typeface="Arial Narrow" panose="020B0606020202030204" pitchFamily="34" charset="0"/>
                        </a:rPr>
                        <a:t>Claims Inquiry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6,789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9,157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7,806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7,106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5,361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5,050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5,280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4,881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4,507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5,529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5,308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66,774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716668760"/>
                  </a:ext>
                </a:extLst>
              </a:tr>
              <a:tr h="281465">
                <a:tc>
                  <a:txBody>
                    <a:bodyPr/>
                    <a:lstStyle/>
                    <a:p>
                      <a:pPr algn="ctr" rtl="0" fontAlgn="ctr"/>
                      <a:r>
                        <a:rPr lang="en-US" sz="1200" b="1" i="0" u="none" strike="noStrike">
                          <a:solidFill>
                            <a:srgbClr val="000000"/>
                          </a:solidFill>
                          <a:effectLst/>
                          <a:latin typeface="Arial Narrow" panose="020B0606020202030204" pitchFamily="34" charset="0"/>
                        </a:rPr>
                        <a:t>Benefits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3,573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3,147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2,812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2,652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1,345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2,011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2,048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1,981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2,489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2,238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26,067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771284728"/>
                  </a:ext>
                </a:extLst>
              </a:tr>
              <a:tr h="281465">
                <a:tc>
                  <a:txBody>
                    <a:bodyPr/>
                    <a:lstStyle/>
                    <a:p>
                      <a:pPr algn="ctr" rtl="0" fontAlgn="ctr"/>
                      <a:r>
                        <a:rPr lang="en-US" sz="1200" b="1" i="0" u="none" strike="noStrike">
                          <a:solidFill>
                            <a:srgbClr val="000000"/>
                          </a:solidFill>
                          <a:effectLst/>
                          <a:latin typeface="Arial Narrow" panose="020B0606020202030204" pitchFamily="34" charset="0"/>
                        </a:rPr>
                        <a:t>Program/Service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1,901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1,937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1,318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1,479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1,422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1,249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1,511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1,510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16,748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551679883"/>
                  </a:ext>
                </a:extLst>
              </a:tr>
              <a:tr h="281465">
                <a:tc>
                  <a:txBody>
                    <a:bodyPr/>
                    <a:lstStyle/>
                    <a:p>
                      <a:pPr algn="ctr" rtl="0" fontAlgn="ctr"/>
                      <a:r>
                        <a:rPr lang="en-US" sz="1200" b="1" i="0" u="none" strike="noStrike">
                          <a:solidFill>
                            <a:srgbClr val="000000"/>
                          </a:solidFill>
                          <a:effectLst/>
                          <a:latin typeface="Arial Narrow" panose="020B0606020202030204" pitchFamily="34" charset="0"/>
                        </a:rPr>
                        <a:t>Document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2,414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2,605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1,952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1,062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995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1,096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1,390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1,242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16,136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888911923"/>
                  </a:ext>
                </a:extLst>
              </a:tr>
              <a:tr h="334892">
                <a:tc>
                  <a:txBody>
                    <a:bodyPr/>
                    <a:lstStyle/>
                    <a:p>
                      <a:pPr algn="ctr" rtl="0" fontAlgn="ctr"/>
                      <a:r>
                        <a:rPr lang="en-US" sz="1200" b="1" i="0" u="none" strike="noStrike">
                          <a:solidFill>
                            <a:srgbClr val="000000"/>
                          </a:solidFill>
                          <a:effectLst/>
                          <a:latin typeface="Arial Narrow" panose="020B0606020202030204" pitchFamily="34" charset="0"/>
                        </a:rPr>
                        <a:t>Web Inquiry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1,522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971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791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701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626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685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385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8,541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4111916857"/>
                  </a:ext>
                </a:extLst>
              </a:tr>
              <a:tr h="281465">
                <a:tc>
                  <a:txBody>
                    <a:bodyPr/>
                    <a:lstStyle/>
                    <a:p>
                      <a:pPr algn="ctr" rtl="0" fontAlgn="ctr"/>
                      <a:r>
                        <a:rPr lang="en-US" sz="1200" b="1" i="0" u="none" strike="noStrike">
                          <a:solidFill>
                            <a:srgbClr val="000000"/>
                          </a:solidFill>
                          <a:effectLst/>
                          <a:latin typeface="Arial Narrow" panose="020B0606020202030204" pitchFamily="34" charset="0"/>
                        </a:rPr>
                        <a:t>Provider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572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366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322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390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413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417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4,682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703479842"/>
                  </a:ext>
                </a:extLst>
              </a:tr>
              <a:tr h="281465">
                <a:tc>
                  <a:txBody>
                    <a:bodyPr/>
                    <a:lstStyle/>
                    <a:p>
                      <a:pPr algn="ctr" rtl="0" fontAlgn="ctr"/>
                      <a:r>
                        <a:rPr lang="en-US" sz="1200" b="1" i="0" u="none" strike="noStrike">
                          <a:solidFill>
                            <a:srgbClr val="000000"/>
                          </a:solidFill>
                          <a:effectLst/>
                          <a:latin typeface="Arial Narrow" panose="020B0606020202030204" pitchFamily="34" charset="0"/>
                        </a:rPr>
                        <a:t>Vision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492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337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306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326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464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399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4,211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599111092"/>
                  </a:ext>
                </a:extLst>
              </a:tr>
              <a:tr h="281465">
                <a:tc>
                  <a:txBody>
                    <a:bodyPr/>
                    <a:lstStyle/>
                    <a:p>
                      <a:pPr algn="ctr" rtl="0" fontAlgn="ctr"/>
                      <a:r>
                        <a:rPr lang="en-US" sz="1200" b="1" i="0" u="none" strike="noStrike">
                          <a:solidFill>
                            <a:srgbClr val="000000"/>
                          </a:solidFill>
                          <a:effectLst/>
                          <a:latin typeface="Arial Narrow" panose="020B0606020202030204" pitchFamily="34" charset="0"/>
                        </a:rPr>
                        <a:t>Dental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481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324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292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411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364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3,917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218531298"/>
                  </a:ext>
                </a:extLst>
              </a:tr>
              <a:tr h="281465">
                <a:tc>
                  <a:txBody>
                    <a:bodyPr/>
                    <a:lstStyle/>
                    <a:p>
                      <a:pPr algn="ctr" rtl="0" fontAlgn="ctr"/>
                      <a:r>
                        <a:rPr lang="en-US" sz="1200" b="1" i="0" u="none" strike="noStrike">
                          <a:solidFill>
                            <a:srgbClr val="000000"/>
                          </a:solidFill>
                          <a:effectLst/>
                          <a:latin typeface="Arial Narrow" panose="020B0606020202030204" pitchFamily="34" charset="0"/>
                        </a:rPr>
                        <a:t>Pharmacy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1,312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&lt;1%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454399380"/>
                  </a:ext>
                </a:extLst>
              </a:tr>
              <a:tr h="281465">
                <a:tc>
                  <a:txBody>
                    <a:bodyPr/>
                    <a:lstStyle/>
                    <a:p>
                      <a:pPr algn="ctr" rtl="0" fontAlgn="ctr"/>
                      <a:r>
                        <a:rPr lang="en-US" sz="1200" b="1" i="0" u="none" strike="noStrike">
                          <a:solidFill>
                            <a:srgbClr val="000000"/>
                          </a:solidFill>
                          <a:effectLst/>
                          <a:latin typeface="Arial Narrow" panose="020B0606020202030204" pitchFamily="34" charset="0"/>
                        </a:rPr>
                        <a:t>Other Insurance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635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&lt;1%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&lt;1%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382918451"/>
                  </a:ext>
                </a:extLst>
              </a:tr>
              <a:tr h="281465">
                <a:tc>
                  <a:txBody>
                    <a:bodyPr/>
                    <a:lstStyle/>
                    <a:p>
                      <a:pPr algn="ctr" rtl="0" fontAlgn="ctr"/>
                      <a:r>
                        <a:rPr lang="en-US" sz="1200" b="1" i="0" u="none" strike="noStrike">
                          <a:solidFill>
                            <a:srgbClr val="000000"/>
                          </a:solidFill>
                          <a:effectLst/>
                          <a:latin typeface="Arial Narrow" panose="020B0606020202030204" pitchFamily="34" charset="0"/>
                        </a:rPr>
                        <a:t>Referrals/Authorizations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&lt;1%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&lt;1%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614593683"/>
                  </a:ext>
                </a:extLst>
              </a:tr>
              <a:tr h="281465">
                <a:tc>
                  <a:txBody>
                    <a:bodyPr/>
                    <a:lstStyle/>
                    <a:p>
                      <a:pPr algn="ctr" rtl="0" fontAlgn="ctr"/>
                      <a:r>
                        <a:rPr lang="en-US" sz="1200" b="1" i="0" u="none" strike="noStrike">
                          <a:solidFill>
                            <a:srgbClr val="000000"/>
                          </a:solidFill>
                          <a:effectLst/>
                          <a:latin typeface="Arial Narrow" panose="020B0606020202030204" pitchFamily="34" charset="0"/>
                        </a:rPr>
                        <a:t>Appeals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&lt;1%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&lt;1%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010208286"/>
                  </a:ext>
                </a:extLst>
              </a:tr>
              <a:tr h="281465">
                <a:tc>
                  <a:txBody>
                    <a:bodyPr/>
                    <a:lstStyle/>
                    <a:p>
                      <a:pPr algn="ctr" rtl="0" fontAlgn="ctr"/>
                      <a:r>
                        <a:rPr lang="en-US" sz="1200" b="1" i="0" u="none" strike="noStrike">
                          <a:solidFill>
                            <a:srgbClr val="000000"/>
                          </a:solidFill>
                          <a:effectLst/>
                          <a:latin typeface="Arial Narrow" panose="020B0606020202030204" pitchFamily="34" charset="0"/>
                        </a:rPr>
                        <a:t>Totals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48,180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47,760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39,024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37,871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25,892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27,195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31,553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29,203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27,834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39,305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37,859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391,676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8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800" b="0" i="0" u="none" strike="noStrike" dirty="0">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800" b="0" i="0" u="none" strike="noStrike" dirty="0">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78843760"/>
                  </a:ext>
                </a:extLst>
              </a:tr>
            </a:tbl>
          </a:graphicData>
        </a:graphic>
      </p:graphicFrame>
    </p:spTree>
    <p:extLst>
      <p:ext uri="{BB962C8B-B14F-4D97-AF65-F5344CB8AC3E}">
        <p14:creationId xmlns:p14="http://schemas.microsoft.com/office/powerpoint/2010/main" val="54828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Medicare markets inbound Benefit Inquiries</a:t>
            </a:r>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173199" y="6164689"/>
          <a:ext cx="5056026" cy="266567"/>
        </p:xfrm>
        <a:graphic>
          <a:graphicData uri="http://schemas.openxmlformats.org/drawingml/2006/table">
            <a:tbl>
              <a:tblPr firstRow="1" bandRow="1">
                <a:tableStyleId>{5C22544A-7EE6-4342-B048-85BDC9FD1C3A}</a:tableStyleId>
              </a:tblPr>
              <a:tblGrid>
                <a:gridCol w="5056026">
                  <a:extLst>
                    <a:ext uri="{9D8B030D-6E8A-4147-A177-3AD203B41FA5}">
                      <a16:colId xmlns:a16="http://schemas.microsoft.com/office/drawing/2014/main" val="971086930"/>
                    </a:ext>
                  </a:extLst>
                </a:gridCol>
              </a:tblGrid>
              <a:tr h="266567">
                <a:tc>
                  <a:txBody>
                    <a:bodyPr/>
                    <a:lstStyle/>
                    <a:p>
                      <a:pPr marL="171450" indent="-171450">
                        <a:spcBef>
                          <a:spcPct val="20000"/>
                        </a:spcBef>
                        <a:buFont typeface="Calibri" panose="020F0502020204030204" pitchFamily="34" charset="0"/>
                        <a:buChar char="‐"/>
                      </a:pPr>
                      <a:r>
                        <a:rPr lang="en-US" altLang="en-US" sz="1000" b="0" dirty="0">
                          <a:solidFill>
                            <a:srgbClr val="000000"/>
                          </a:solidFill>
                          <a:latin typeface="Arial Narrow" panose="020B0606020202030204" pitchFamily="34" charset="0"/>
                        </a:rPr>
                        <a:t>Data above will not match inbound call volume because there can be multiple inquiries on one call.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
        <p:nvSpPr>
          <p:cNvPr id="2" name="TextBox 1">
            <a:extLst>
              <a:ext uri="{FF2B5EF4-FFF2-40B4-BE49-F238E27FC236}">
                <a16:creationId xmlns:a16="http://schemas.microsoft.com/office/drawing/2014/main" id="{4FD00287-D287-D3D6-A7D3-8A7E6D265397}"/>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6" name="Table 5">
            <a:extLst>
              <a:ext uri="{FF2B5EF4-FFF2-40B4-BE49-F238E27FC236}">
                <a16:creationId xmlns:a16="http://schemas.microsoft.com/office/drawing/2014/main" id="{F9F0C200-75D8-839C-6204-C7E61CFF8E03}"/>
              </a:ext>
            </a:extLst>
          </p:cNvPr>
          <p:cNvGraphicFramePr>
            <a:graphicFrameLocks noGrp="1"/>
          </p:cNvGraphicFramePr>
          <p:nvPr/>
        </p:nvGraphicFramePr>
        <p:xfrm>
          <a:off x="254868" y="1253042"/>
          <a:ext cx="11650550" cy="4911647"/>
        </p:xfrm>
        <a:graphic>
          <a:graphicData uri="http://schemas.openxmlformats.org/drawingml/2006/table">
            <a:tbl>
              <a:tblPr firstRow="1" bandRow="1"/>
              <a:tblGrid>
                <a:gridCol w="2578961">
                  <a:extLst>
                    <a:ext uri="{9D8B030D-6E8A-4147-A177-3AD203B41FA5}">
                      <a16:colId xmlns:a16="http://schemas.microsoft.com/office/drawing/2014/main" val="329681934"/>
                    </a:ext>
                  </a:extLst>
                </a:gridCol>
                <a:gridCol w="603820">
                  <a:extLst>
                    <a:ext uri="{9D8B030D-6E8A-4147-A177-3AD203B41FA5}">
                      <a16:colId xmlns:a16="http://schemas.microsoft.com/office/drawing/2014/main" val="2537189280"/>
                    </a:ext>
                  </a:extLst>
                </a:gridCol>
                <a:gridCol w="521523">
                  <a:extLst>
                    <a:ext uri="{9D8B030D-6E8A-4147-A177-3AD203B41FA5}">
                      <a16:colId xmlns:a16="http://schemas.microsoft.com/office/drawing/2014/main" val="660910218"/>
                    </a:ext>
                  </a:extLst>
                </a:gridCol>
                <a:gridCol w="524177">
                  <a:extLst>
                    <a:ext uri="{9D8B030D-6E8A-4147-A177-3AD203B41FA5}">
                      <a16:colId xmlns:a16="http://schemas.microsoft.com/office/drawing/2014/main" val="2758596143"/>
                    </a:ext>
                  </a:extLst>
                </a:gridCol>
                <a:gridCol w="508249">
                  <a:extLst>
                    <a:ext uri="{9D8B030D-6E8A-4147-A177-3AD203B41FA5}">
                      <a16:colId xmlns:a16="http://schemas.microsoft.com/office/drawing/2014/main" val="3416907314"/>
                    </a:ext>
                  </a:extLst>
                </a:gridCol>
                <a:gridCol w="564000">
                  <a:extLst>
                    <a:ext uri="{9D8B030D-6E8A-4147-A177-3AD203B41FA5}">
                      <a16:colId xmlns:a16="http://schemas.microsoft.com/office/drawing/2014/main" val="2403262890"/>
                    </a:ext>
                  </a:extLst>
                </a:gridCol>
                <a:gridCol w="521523">
                  <a:extLst>
                    <a:ext uri="{9D8B030D-6E8A-4147-A177-3AD203B41FA5}">
                      <a16:colId xmlns:a16="http://schemas.microsoft.com/office/drawing/2014/main" val="858819674"/>
                    </a:ext>
                  </a:extLst>
                </a:gridCol>
                <a:gridCol w="441879">
                  <a:extLst>
                    <a:ext uri="{9D8B030D-6E8A-4147-A177-3AD203B41FA5}">
                      <a16:colId xmlns:a16="http://schemas.microsoft.com/office/drawing/2014/main" val="2034690453"/>
                    </a:ext>
                  </a:extLst>
                </a:gridCol>
                <a:gridCol w="561344">
                  <a:extLst>
                    <a:ext uri="{9D8B030D-6E8A-4147-A177-3AD203B41FA5}">
                      <a16:colId xmlns:a16="http://schemas.microsoft.com/office/drawing/2014/main" val="2173153147"/>
                    </a:ext>
                  </a:extLst>
                </a:gridCol>
                <a:gridCol w="534796">
                  <a:extLst>
                    <a:ext uri="{9D8B030D-6E8A-4147-A177-3AD203B41FA5}">
                      <a16:colId xmlns:a16="http://schemas.microsoft.com/office/drawing/2014/main" val="3863638101"/>
                    </a:ext>
                  </a:extLst>
                </a:gridCol>
                <a:gridCol w="494974">
                  <a:extLst>
                    <a:ext uri="{9D8B030D-6E8A-4147-A177-3AD203B41FA5}">
                      <a16:colId xmlns:a16="http://schemas.microsoft.com/office/drawing/2014/main" val="3629651038"/>
                    </a:ext>
                  </a:extLst>
                </a:gridCol>
                <a:gridCol w="548069">
                  <a:extLst>
                    <a:ext uri="{9D8B030D-6E8A-4147-A177-3AD203B41FA5}">
                      <a16:colId xmlns:a16="http://schemas.microsoft.com/office/drawing/2014/main" val="579164718"/>
                    </a:ext>
                  </a:extLst>
                </a:gridCol>
                <a:gridCol w="534796">
                  <a:extLst>
                    <a:ext uri="{9D8B030D-6E8A-4147-A177-3AD203B41FA5}">
                      <a16:colId xmlns:a16="http://schemas.microsoft.com/office/drawing/2014/main" val="252513465"/>
                    </a:ext>
                  </a:extLst>
                </a:gridCol>
                <a:gridCol w="603820">
                  <a:extLst>
                    <a:ext uri="{9D8B030D-6E8A-4147-A177-3AD203B41FA5}">
                      <a16:colId xmlns:a16="http://schemas.microsoft.com/office/drawing/2014/main" val="140541189"/>
                    </a:ext>
                  </a:extLst>
                </a:gridCol>
                <a:gridCol w="581391">
                  <a:extLst>
                    <a:ext uri="{9D8B030D-6E8A-4147-A177-3AD203B41FA5}">
                      <a16:colId xmlns:a16="http://schemas.microsoft.com/office/drawing/2014/main" val="2798644972"/>
                    </a:ext>
                  </a:extLst>
                </a:gridCol>
                <a:gridCol w="1045527">
                  <a:extLst>
                    <a:ext uri="{9D8B030D-6E8A-4147-A177-3AD203B41FA5}">
                      <a16:colId xmlns:a16="http://schemas.microsoft.com/office/drawing/2014/main" val="4276539306"/>
                    </a:ext>
                  </a:extLst>
                </a:gridCol>
                <a:gridCol w="481701">
                  <a:extLst>
                    <a:ext uri="{9D8B030D-6E8A-4147-A177-3AD203B41FA5}">
                      <a16:colId xmlns:a16="http://schemas.microsoft.com/office/drawing/2014/main" val="3022937462"/>
                    </a:ext>
                  </a:extLst>
                </a:gridCol>
              </a:tblGrid>
              <a:tr h="387381">
                <a:tc gridSpan="17">
                  <a:txBody>
                    <a:bodyPr/>
                    <a:lstStyle/>
                    <a:p>
                      <a:pPr algn="ctr" rtl="0" fontAlgn="ctr"/>
                      <a:r>
                        <a:rPr lang="en-US" sz="1400" b="1" i="0" u="none" strike="noStrike" dirty="0">
                          <a:solidFill>
                            <a:srgbClr val="000000"/>
                          </a:solidFill>
                          <a:effectLst/>
                          <a:latin typeface="Arial Narrow" panose="020B0606020202030204" pitchFamily="34" charset="0"/>
                        </a:rPr>
                        <a:t>Medicare Advantage Inquiries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33969612"/>
                  </a:ext>
                </a:extLst>
              </a:tr>
              <a:tr h="387381">
                <a:tc>
                  <a:txBody>
                    <a:bodyPr/>
                    <a:lstStyle/>
                    <a:p>
                      <a:pPr algn="ctr" rtl="0" fontAlgn="ctr"/>
                      <a:r>
                        <a:rPr lang="en-US" sz="1400" b="1" i="0" u="none" strike="noStrike" dirty="0">
                          <a:solidFill>
                            <a:srgbClr val="FFFFFF"/>
                          </a:solidFill>
                          <a:effectLst/>
                          <a:latin typeface="Arial Narrow" panose="020B060602020203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Jan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Feb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Mar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Apr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May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Jun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Jul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Aug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Sep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Oct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Nov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Dec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gridSpan="2">
                  <a:txBody>
                    <a:bodyPr/>
                    <a:lstStyle/>
                    <a:p>
                      <a:pPr algn="ctr" rtl="0" fontAlgn="ctr"/>
                      <a:r>
                        <a:rPr lang="en-US" sz="1400" b="1" i="0" u="none" strike="noStrike">
                          <a:solidFill>
                            <a:srgbClr val="FFFFFF"/>
                          </a:solidFill>
                          <a:effectLst/>
                          <a:latin typeface="Arial Narrow" panose="020B0606020202030204" pitchFamily="34" charset="0"/>
                        </a:rPr>
                        <a:t>2024 YTD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hMerge="1">
                  <a:txBody>
                    <a:bodyPr/>
                    <a:lstStyle/>
                    <a:p>
                      <a:endParaRPr lang="en-US"/>
                    </a:p>
                  </a:txBody>
                  <a:tcPr/>
                </a:tc>
                <a:tc>
                  <a:txBody>
                    <a:bodyPr/>
                    <a:lstStyle/>
                    <a:p>
                      <a:pPr algn="ctr" rtl="0" fontAlgn="ctr"/>
                      <a:r>
                        <a:rPr lang="en-US" sz="1400" b="1" i="0" u="none" strike="noStrike">
                          <a:solidFill>
                            <a:srgbClr val="FFFFFF"/>
                          </a:solidFill>
                          <a:effectLst/>
                          <a:latin typeface="Arial Narrow" panose="020B0606020202030204" pitchFamily="34" charset="0"/>
                        </a:rPr>
                        <a:t>Jan-Nov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Var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extLst>
                  <a:ext uri="{0D108BD9-81ED-4DB2-BD59-A6C34878D82A}">
                    <a16:rowId xmlns:a16="http://schemas.microsoft.com/office/drawing/2014/main" val="1467663416"/>
                  </a:ext>
                </a:extLst>
              </a:tr>
              <a:tr h="333533">
                <a:tc>
                  <a:txBody>
                    <a:bodyPr/>
                    <a:lstStyle/>
                    <a:p>
                      <a:pPr algn="ctr" rtl="0" fontAlgn="ctr"/>
                      <a:r>
                        <a:rPr lang="en-US" sz="1200" b="1" i="0" u="none" strike="noStrike" dirty="0">
                          <a:solidFill>
                            <a:srgbClr val="000000"/>
                          </a:solidFill>
                          <a:effectLst/>
                          <a:latin typeface="Arial Narrow" panose="020B0606020202030204" pitchFamily="34" charset="0"/>
                        </a:rPr>
                        <a:t>Medical Care</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857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766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602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611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367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551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576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534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596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728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716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6,904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202923044"/>
                  </a:ext>
                </a:extLst>
              </a:tr>
              <a:tr h="333533">
                <a:tc>
                  <a:txBody>
                    <a:bodyPr/>
                    <a:lstStyle/>
                    <a:p>
                      <a:pPr algn="ctr" rtl="0" fontAlgn="ctr"/>
                      <a:r>
                        <a:rPr lang="en-US" sz="1200" b="1" i="0" u="none" strike="noStrike">
                          <a:solidFill>
                            <a:srgbClr val="000000"/>
                          </a:solidFill>
                          <a:effectLst/>
                          <a:latin typeface="Arial Narrow" panose="020B0606020202030204" pitchFamily="34" charset="0"/>
                        </a:rPr>
                        <a:t>Lab Services</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684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583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580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640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383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579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643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601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650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777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728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6,848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042762605"/>
                  </a:ext>
                </a:extLst>
              </a:tr>
              <a:tr h="333533">
                <a:tc>
                  <a:txBody>
                    <a:bodyPr/>
                    <a:lstStyle/>
                    <a:p>
                      <a:pPr algn="ctr" rtl="0" fontAlgn="ctr"/>
                      <a:r>
                        <a:rPr lang="en-US" sz="1200" b="1" i="0" u="none" strike="noStrike">
                          <a:solidFill>
                            <a:srgbClr val="000000"/>
                          </a:solidFill>
                          <a:effectLst/>
                          <a:latin typeface="Arial Narrow" panose="020B0606020202030204" pitchFamily="34" charset="0"/>
                        </a:rPr>
                        <a:t>Specialty</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651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533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567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607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355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532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589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542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513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636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597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6,122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000598608"/>
                  </a:ext>
                </a:extLst>
              </a:tr>
              <a:tr h="333533">
                <a:tc>
                  <a:txBody>
                    <a:bodyPr/>
                    <a:lstStyle/>
                    <a:p>
                      <a:pPr algn="ctr" rtl="0" fontAlgn="ctr"/>
                      <a:r>
                        <a:rPr lang="en-US" sz="1200" b="1" i="0" u="none" strike="noStrike">
                          <a:solidFill>
                            <a:srgbClr val="000000"/>
                          </a:solidFill>
                          <a:effectLst/>
                          <a:latin typeface="Arial Narrow" panose="020B0606020202030204" pitchFamily="34" charset="0"/>
                        </a:rPr>
                        <a:t>Surgery</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587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525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530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528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296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423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497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456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530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656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538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5,566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919525673"/>
                  </a:ext>
                </a:extLst>
              </a:tr>
              <a:tr h="333533">
                <a:tc>
                  <a:txBody>
                    <a:bodyPr/>
                    <a:lstStyle/>
                    <a:p>
                      <a:pPr algn="ctr" rtl="0" fontAlgn="ctr"/>
                      <a:r>
                        <a:rPr lang="en-US" sz="1200" b="1" i="0" u="none" strike="noStrike">
                          <a:solidFill>
                            <a:srgbClr val="000000"/>
                          </a:solidFill>
                          <a:effectLst/>
                          <a:latin typeface="Arial Narrow" panose="020B0606020202030204" pitchFamily="34" charset="0"/>
                        </a:rPr>
                        <a:t>Cost Share</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197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204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255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Narrow" panose="020B0606020202030204" pitchFamily="34" charset="0"/>
                        </a:rPr>
                        <a:t>283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Narrow" panose="020B0606020202030204" pitchFamily="34" charset="0"/>
                        </a:rPr>
                        <a:t>152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229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335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300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354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581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533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3,423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302244732"/>
                  </a:ext>
                </a:extLst>
              </a:tr>
              <a:tr h="333533">
                <a:tc>
                  <a:txBody>
                    <a:bodyPr/>
                    <a:lstStyle/>
                    <a:p>
                      <a:pPr algn="ctr" rtl="0" fontAlgn="ctr"/>
                      <a:r>
                        <a:rPr lang="en-US" sz="1200" b="1" i="0" u="none" strike="noStrike">
                          <a:solidFill>
                            <a:srgbClr val="000000"/>
                          </a:solidFill>
                          <a:effectLst/>
                          <a:latin typeface="Arial Narrow" panose="020B0606020202030204" pitchFamily="34" charset="0"/>
                        </a:rPr>
                        <a:t>Fitness</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494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235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237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194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144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209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216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176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227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370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380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2,882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89608356"/>
                  </a:ext>
                </a:extLst>
              </a:tr>
              <a:tr h="333533">
                <a:tc>
                  <a:txBody>
                    <a:bodyPr/>
                    <a:lstStyle/>
                    <a:p>
                      <a:pPr algn="ctr" rtl="0" fontAlgn="ctr"/>
                      <a:r>
                        <a:rPr lang="en-US" sz="1200" b="1" i="0" u="none" strike="noStrike">
                          <a:solidFill>
                            <a:srgbClr val="000000"/>
                          </a:solidFill>
                          <a:effectLst/>
                          <a:latin typeface="Arial Narrow" panose="020B0606020202030204" pitchFamily="34" charset="0"/>
                        </a:rPr>
                        <a:t>Other</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368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203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232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243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155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170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193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170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235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348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274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2,591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097792628"/>
                  </a:ext>
                </a:extLst>
              </a:tr>
              <a:tr h="333533">
                <a:tc>
                  <a:txBody>
                    <a:bodyPr/>
                    <a:lstStyle/>
                    <a:p>
                      <a:pPr algn="ctr" rtl="0" fontAlgn="ctr"/>
                      <a:r>
                        <a:rPr lang="en-US" sz="1200" b="1" i="0" u="none" strike="noStrike">
                          <a:solidFill>
                            <a:srgbClr val="000000"/>
                          </a:solidFill>
                          <a:effectLst/>
                          <a:latin typeface="Arial Narrow" panose="020B0606020202030204" pitchFamily="34" charset="0"/>
                        </a:rPr>
                        <a:t>Routine Care</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245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175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206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198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115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153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Narrow" panose="020B0606020202030204" pitchFamily="34" charset="0"/>
                        </a:rPr>
                        <a:t>189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176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190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261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242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2,150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852702371"/>
                  </a:ext>
                </a:extLst>
              </a:tr>
              <a:tr h="468022">
                <a:tc>
                  <a:txBody>
                    <a:bodyPr/>
                    <a:lstStyle/>
                    <a:p>
                      <a:pPr algn="ctr" rtl="0" fontAlgn="ctr"/>
                      <a:r>
                        <a:rPr lang="en-US" sz="1200" b="1" i="0" u="none" strike="noStrike">
                          <a:solidFill>
                            <a:srgbClr val="000000"/>
                          </a:solidFill>
                          <a:effectLst/>
                          <a:latin typeface="Arial Narrow" panose="020B0606020202030204" pitchFamily="34" charset="0"/>
                        </a:rPr>
                        <a:t>Durable Medical Equipment</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197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184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203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185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114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175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193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Narrow" panose="020B0606020202030204" pitchFamily="34" charset="0"/>
                        </a:rPr>
                        <a:t>190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171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183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165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1,960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492792071"/>
                  </a:ext>
                </a:extLst>
              </a:tr>
              <a:tr h="333533">
                <a:tc>
                  <a:txBody>
                    <a:bodyPr/>
                    <a:lstStyle/>
                    <a:p>
                      <a:pPr algn="ctr" rtl="0" fontAlgn="ctr"/>
                      <a:r>
                        <a:rPr lang="en-US" sz="1200" b="1" i="0" u="none" strike="noStrike">
                          <a:solidFill>
                            <a:srgbClr val="000000"/>
                          </a:solidFill>
                          <a:effectLst/>
                          <a:latin typeface="Arial Narrow" panose="020B0606020202030204" pitchFamily="34" charset="0"/>
                        </a:rPr>
                        <a:t>Emergency/Urgent Care</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192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140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166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185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116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182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194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170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Narrow" panose="020B0606020202030204" pitchFamily="34" charset="0"/>
                        </a:rPr>
                        <a:t>185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Narrow" panose="020B0606020202030204" pitchFamily="34" charset="0"/>
                        </a:rPr>
                        <a:t>179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193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1,902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859521188"/>
                  </a:ext>
                </a:extLst>
              </a:tr>
              <a:tr h="333533">
                <a:tc>
                  <a:txBody>
                    <a:bodyPr/>
                    <a:lstStyle/>
                    <a:p>
                      <a:pPr algn="ctr" rtl="0" fontAlgn="ctr"/>
                      <a:r>
                        <a:rPr lang="en-US" sz="1200" b="1" i="0" u="none" strike="noStrike">
                          <a:solidFill>
                            <a:srgbClr val="000000"/>
                          </a:solidFill>
                          <a:effectLst/>
                          <a:latin typeface="Arial Narrow" panose="020B0606020202030204" pitchFamily="34" charset="0"/>
                        </a:rPr>
                        <a:t>Behavioral Health</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113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86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111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90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73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74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96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86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Narrow" panose="020B0606020202030204" pitchFamily="34" charset="0"/>
                        </a:rPr>
                        <a:t>108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82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971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extLst>
                  <a:ext uri="{0D108BD9-81ED-4DB2-BD59-A6C34878D82A}">
                    <a16:rowId xmlns:a16="http://schemas.microsoft.com/office/drawing/2014/main" val="2851627629"/>
                  </a:ext>
                </a:extLst>
              </a:tr>
              <a:tr h="333533">
                <a:tc>
                  <a:txBody>
                    <a:bodyPr/>
                    <a:lstStyle/>
                    <a:p>
                      <a:pPr algn="ctr" rtl="0" fontAlgn="ctr"/>
                      <a:r>
                        <a:rPr lang="en-US" sz="1200" b="1" i="0" u="none" strike="noStrike">
                          <a:solidFill>
                            <a:srgbClr val="000000"/>
                          </a:solidFill>
                          <a:effectLst/>
                          <a:latin typeface="Arial Narrow" panose="020B0606020202030204" pitchFamily="34" charset="0"/>
                        </a:rPr>
                        <a:t>Totals</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4,585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3,634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3,689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3,764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2,249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3,276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3,699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3,411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3,737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4,827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4,448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41,319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fontAlgn="ctr"/>
                      <a:r>
                        <a:rPr lang="en-US" sz="1800" b="0" i="0" u="none" strike="noStrike" dirty="0">
                          <a:solidFill>
                            <a:srgbClr val="000000"/>
                          </a:solidFill>
                          <a:effectLst/>
                          <a:latin typeface="Arial" panose="020B0604020202020204" pitchFamily="34" charset="0"/>
                        </a:rPr>
                        <a:t> </a:t>
                      </a:r>
                    </a:p>
                  </a:txBody>
                  <a:tcPr marL="9525" marR="9525" marT="9525" marB="0" anchor="ctr">
                    <a:lnL w="12700" cap="flat" cmpd="sng" algn="ctr">
                      <a:solidFill>
                        <a:srgbClr val="0D4877"/>
                      </a:solidFill>
                      <a:prstDash val="solid"/>
                      <a:round/>
                      <a:headEnd type="none" w="med" len="med"/>
                      <a:tailEnd type="none" w="med" len="med"/>
                    </a:lnL>
                    <a:lnR>
                      <a:noFill/>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000000"/>
                    </a:solidFill>
                  </a:tcPr>
                </a:tc>
                <a:tc>
                  <a:txBody>
                    <a:bodyPr/>
                    <a:lstStyle/>
                    <a:p>
                      <a:pPr algn="ctr" fontAlgn="ctr"/>
                      <a:r>
                        <a:rPr lang="en-US" sz="1800" b="0" i="0" u="none" strike="noStrike" dirty="0">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000000"/>
                    </a:solidFill>
                  </a:tcPr>
                </a:tc>
                <a:tc>
                  <a:txBody>
                    <a:bodyPr/>
                    <a:lstStyle/>
                    <a:p>
                      <a:pPr algn="ctr" fontAlgn="ctr"/>
                      <a:r>
                        <a:rPr lang="en-US" sz="1800" b="0" i="0" u="none" strike="noStrike" dirty="0">
                          <a:solidFill>
                            <a:srgbClr val="000000"/>
                          </a:solidFill>
                          <a:effectLst/>
                          <a:latin typeface="Arial" panose="020B0604020202020204" pitchFamily="34" charset="0"/>
                        </a:rPr>
                        <a:t> </a:t>
                      </a:r>
                    </a:p>
                  </a:txBody>
                  <a:tcPr marL="9525" marR="9525" marT="9525" marB="0" anchor="ctr">
                    <a:lnL>
                      <a:noFill/>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000000"/>
                    </a:solidFill>
                  </a:tcPr>
                </a:tc>
                <a:extLst>
                  <a:ext uri="{0D108BD9-81ED-4DB2-BD59-A6C34878D82A}">
                    <a16:rowId xmlns:a16="http://schemas.microsoft.com/office/drawing/2014/main" val="224226510"/>
                  </a:ext>
                </a:extLst>
              </a:tr>
            </a:tbl>
          </a:graphicData>
        </a:graphic>
      </p:graphicFrame>
    </p:spTree>
    <p:extLst>
      <p:ext uri="{BB962C8B-B14F-4D97-AF65-F5344CB8AC3E}">
        <p14:creationId xmlns:p14="http://schemas.microsoft.com/office/powerpoint/2010/main" val="1239688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Table of contents</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4ACAD95-5DFB-B32C-A422-9F9F1EDC8F67}"/>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2" name="Table 2">
            <a:extLst>
              <a:ext uri="{FF2B5EF4-FFF2-40B4-BE49-F238E27FC236}">
                <a16:creationId xmlns:a16="http://schemas.microsoft.com/office/drawing/2014/main" id="{6B4BDB47-2C03-7448-77B8-56CB6D0CA112}"/>
              </a:ext>
            </a:extLst>
          </p:cNvPr>
          <p:cNvGraphicFramePr>
            <a:graphicFrameLocks noGrp="1"/>
          </p:cNvGraphicFramePr>
          <p:nvPr/>
        </p:nvGraphicFramePr>
        <p:xfrm>
          <a:off x="173199" y="1201791"/>
          <a:ext cx="11783112" cy="5152977"/>
        </p:xfrm>
        <a:graphic>
          <a:graphicData uri="http://schemas.openxmlformats.org/drawingml/2006/table">
            <a:tbl>
              <a:tblPr firstRow="1" bandRow="1">
                <a:tableStyleId>{5C22544A-7EE6-4342-B048-85BDC9FD1C3A}</a:tableStyleId>
              </a:tblPr>
              <a:tblGrid>
                <a:gridCol w="655070">
                  <a:extLst>
                    <a:ext uri="{9D8B030D-6E8A-4147-A177-3AD203B41FA5}">
                      <a16:colId xmlns:a16="http://schemas.microsoft.com/office/drawing/2014/main" val="3576135354"/>
                    </a:ext>
                  </a:extLst>
                </a:gridCol>
                <a:gridCol w="5066666">
                  <a:extLst>
                    <a:ext uri="{9D8B030D-6E8A-4147-A177-3AD203B41FA5}">
                      <a16:colId xmlns:a16="http://schemas.microsoft.com/office/drawing/2014/main" val="673988990"/>
                    </a:ext>
                  </a:extLst>
                </a:gridCol>
                <a:gridCol w="290403">
                  <a:extLst>
                    <a:ext uri="{9D8B030D-6E8A-4147-A177-3AD203B41FA5}">
                      <a16:colId xmlns:a16="http://schemas.microsoft.com/office/drawing/2014/main" val="1156716907"/>
                    </a:ext>
                  </a:extLst>
                </a:gridCol>
                <a:gridCol w="684530">
                  <a:extLst>
                    <a:ext uri="{9D8B030D-6E8A-4147-A177-3AD203B41FA5}">
                      <a16:colId xmlns:a16="http://schemas.microsoft.com/office/drawing/2014/main" val="2529611508"/>
                    </a:ext>
                  </a:extLst>
                </a:gridCol>
                <a:gridCol w="5086443">
                  <a:extLst>
                    <a:ext uri="{9D8B030D-6E8A-4147-A177-3AD203B41FA5}">
                      <a16:colId xmlns:a16="http://schemas.microsoft.com/office/drawing/2014/main" val="99922865"/>
                    </a:ext>
                  </a:extLst>
                </a:gridCol>
              </a:tblGrid>
              <a:tr h="462107">
                <a:tc>
                  <a:txBody>
                    <a:bodyPr/>
                    <a:lstStyle/>
                    <a:p>
                      <a:pPr algn="ctr"/>
                      <a:r>
                        <a:rPr lang="en-US" sz="1800" dirty="0">
                          <a:latin typeface="Arial Narrow" panose="020B0606020202030204" pitchFamily="34" charset="0"/>
                        </a:rPr>
                        <a:t>Page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latin typeface="Arial Narrow" panose="020B0606020202030204" pitchFamily="34" charset="0"/>
                        </a:rPr>
                        <a:t>Content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0">
                  <a:txBody>
                    <a:bodyPr/>
                    <a:lstStyle/>
                    <a:p>
                      <a:pPr marL="91440" algn="ctr"/>
                      <a:endParaRPr lang="en-US"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1800" dirty="0">
                          <a:latin typeface="Arial Narrow" panose="020B0606020202030204" pitchFamily="34" charset="0"/>
                        </a:rPr>
                        <a:t>Page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latin typeface="Arial Narrow" panose="020B0606020202030204" pitchFamily="34" charset="0"/>
                        </a:rPr>
                        <a:t>Content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0346583"/>
                  </a:ext>
                </a:extLst>
              </a:tr>
              <a:tr h="666686">
                <a:tc>
                  <a:txBody>
                    <a:bodyPr/>
                    <a:lstStyle/>
                    <a:p>
                      <a:pPr marL="91440" marR="0" algn="l" rtl="0" fontAlgn="ctr">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700" b="0" i="0" u="none" strike="noStrike" dirty="0">
                          <a:solidFill>
                            <a:schemeClr val="bg2"/>
                          </a:solidFill>
                          <a:effectLst/>
                          <a:latin typeface="Arial Narrow" panose="020B0606020202030204" pitchFamily="34" charset="0"/>
                        </a:rPr>
                        <a:t>Executive Summary</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latin typeface="Arial Narrow" panose="020B0606020202030204" pitchFamily="34" charset="0"/>
                      </a:endParaRPr>
                    </a:p>
                  </a:txBody>
                  <a:tcPr/>
                </a:tc>
                <a:tc>
                  <a:txBody>
                    <a:bodyPr/>
                    <a:lstStyle/>
                    <a:p>
                      <a:pPr marL="91440" marR="0" algn="l" defTabSz="914400" rtl="0" eaLnBrk="1" fontAlgn="ctr" latinLnBrk="0" hangingPunct="1">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1700" b="0" i="0" u="none" strike="noStrike" dirty="0">
                          <a:solidFill>
                            <a:schemeClr val="bg2"/>
                          </a:solidFill>
                          <a:effectLst/>
                          <a:latin typeface="Arial Narrow" panose="020B0606020202030204" pitchFamily="34" charset="0"/>
                        </a:rPr>
                        <a:t>Medicare Markets Member Service Speech Analytics Call Report</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7763723"/>
                  </a:ext>
                </a:extLst>
              </a:tr>
              <a:tr h="666686">
                <a:tc>
                  <a:txBody>
                    <a:bodyPr/>
                    <a:lstStyle/>
                    <a:p>
                      <a:pPr marL="91440" marR="0" algn="l" rtl="0" fontAlgn="ctr">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1700" b="0" i="0" u="none" strike="noStrike" cap="none" dirty="0">
                          <a:solidFill>
                            <a:schemeClr val="bg2"/>
                          </a:solidFill>
                          <a:effectLst/>
                          <a:latin typeface="Arial Narrow" panose="020B0606020202030204" pitchFamily="34" charset="0"/>
                          <a:ea typeface="+mn-ea"/>
                          <a:cs typeface="+mn-cs"/>
                          <a:sym typeface="Arial"/>
                        </a:rPr>
                        <a:t>Aggregate FCoR Performance Update</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91440" marR="0" algn="l" defTabSz="914400" rtl="0" eaLnBrk="1" fontAlgn="ctr" latinLnBrk="0" hangingPunct="1">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700" b="0" i="0" u="none" strike="noStrike" dirty="0">
                          <a:solidFill>
                            <a:schemeClr val="bg2"/>
                          </a:solidFill>
                          <a:effectLst/>
                          <a:latin typeface="Arial Narrow" panose="020B0606020202030204" pitchFamily="34" charset="0"/>
                        </a:rPr>
                        <a:t>Medicare Markets Member Service SQM-Unresolved Call Analysis</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1978507"/>
                  </a:ext>
                </a:extLst>
              </a:tr>
              <a:tr h="666686">
                <a:tc>
                  <a:txBody>
                    <a:bodyPr/>
                    <a:lstStyle/>
                    <a:p>
                      <a:pPr marL="91440" marR="0" algn="l" rtl="0" fontAlgn="ctr">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1700" b="0" i="0" u="none" strike="noStrike" cap="none" dirty="0">
                          <a:solidFill>
                            <a:schemeClr val="bg2"/>
                          </a:solidFill>
                          <a:effectLst/>
                          <a:latin typeface="Arial Narrow" panose="020B0606020202030204" pitchFamily="34" charset="0"/>
                          <a:ea typeface="+mn-ea"/>
                          <a:cs typeface="+mn-cs"/>
                          <a:sym typeface="Arial"/>
                        </a:rPr>
                        <a:t>Commercial Member Service Performance</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pPr marL="91440" marR="0" algn="l" defTabSz="914400" rtl="0" eaLnBrk="1" fontAlgn="ctr" latinLnBrk="0" hangingPunct="1">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23-24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700" b="0" i="0" u="none" strike="noStrike" cap="none" dirty="0">
                          <a:solidFill>
                            <a:schemeClr val="bg2"/>
                          </a:solidFill>
                          <a:effectLst/>
                          <a:latin typeface="Arial Narrow" panose="020B0606020202030204" pitchFamily="34" charset="0"/>
                          <a:ea typeface="+mn-ea"/>
                          <a:cs typeface="+mn-cs"/>
                          <a:sym typeface="Arial"/>
                        </a:rPr>
                        <a:t>Commercial &amp; Medicare Markets Live Chat Volumes &amp; Inquiry Types</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4664282"/>
                  </a:ext>
                </a:extLst>
              </a:tr>
              <a:tr h="666686">
                <a:tc>
                  <a:txBody>
                    <a:bodyPr/>
                    <a:lstStyle/>
                    <a:p>
                      <a:pPr marL="91440" marR="0" algn="l" rtl="0" fontAlgn="ctr">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700" b="0" i="0" u="none" strike="noStrike" dirty="0">
                          <a:solidFill>
                            <a:schemeClr val="bg2"/>
                          </a:solidFill>
                          <a:effectLst/>
                          <a:latin typeface="Arial Narrow" panose="020B0606020202030204" pitchFamily="34" charset="0"/>
                        </a:rPr>
                        <a:t>Commercial Member Service Inbound Call Types &amp; Benefit Inquiries</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latin typeface="Arial Narrow" panose="020B0606020202030204" pitchFamily="34" charset="0"/>
                      </a:endParaRPr>
                    </a:p>
                  </a:txBody>
                  <a:tcPr/>
                </a:tc>
                <a:tc>
                  <a:txBody>
                    <a:bodyPr/>
                    <a:lstStyle/>
                    <a:p>
                      <a:pPr marL="91440" marR="0" algn="l" defTabSz="914400" rtl="0" eaLnBrk="1" fontAlgn="ctr" latinLnBrk="0" hangingPunct="1">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1700" b="0" i="0" u="none" strike="noStrike" cap="none" dirty="0">
                          <a:solidFill>
                            <a:schemeClr val="bg2"/>
                          </a:solidFill>
                          <a:effectLst/>
                          <a:latin typeface="Arial Narrow" panose="020B0606020202030204" pitchFamily="34" charset="0"/>
                          <a:ea typeface="+mn-ea"/>
                          <a:cs typeface="+mn-cs"/>
                          <a:sym typeface="Arial"/>
                        </a:rPr>
                        <a:t>Commercial &amp; Medicare Markets Member Interactions</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1026443"/>
                  </a:ext>
                </a:extLst>
              </a:tr>
              <a:tr h="339360">
                <a:tc>
                  <a:txBody>
                    <a:bodyPr/>
                    <a:lstStyle/>
                    <a:p>
                      <a:pPr marL="91440" marR="0" algn="l" rtl="0" fontAlgn="ctr">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700" b="0" i="0" u="none" strike="noStrike" dirty="0">
                          <a:solidFill>
                            <a:schemeClr val="bg2"/>
                          </a:solidFill>
                          <a:effectLst/>
                          <a:latin typeface="Arial Narrow" panose="020B0606020202030204" pitchFamily="34" charset="0"/>
                        </a:rPr>
                        <a:t>Commercial Member Service Speech Analytics Call Report</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latin typeface="Arial Narrow" panose="020B0606020202030204" pitchFamily="34" charset="0"/>
                      </a:endParaRPr>
                    </a:p>
                  </a:txBody>
                  <a:tcPr/>
                </a:tc>
                <a:tc>
                  <a:txBody>
                    <a:bodyPr/>
                    <a:lstStyle/>
                    <a:p>
                      <a:pPr marL="91440" marR="0" algn="l" defTabSz="914400" rtl="0" eaLnBrk="1" fontAlgn="ctr" latinLnBrk="0" hangingPunct="1">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26-28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700" b="0" i="0" u="none" strike="noStrike" dirty="0">
                          <a:solidFill>
                            <a:schemeClr val="bg2"/>
                          </a:solidFill>
                          <a:effectLst/>
                          <a:latin typeface="Arial Narrow" panose="020B0606020202030204" pitchFamily="34" charset="0"/>
                        </a:rPr>
                        <a:t>Member Service Performance Guarantee Detail &amp; Performance</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4117812"/>
                  </a:ext>
                </a:extLst>
              </a:tr>
              <a:tr h="339360">
                <a:tc>
                  <a:txBody>
                    <a:bodyPr/>
                    <a:lstStyle/>
                    <a:p>
                      <a:pPr marL="91440" marR="0" algn="l" rtl="0" fontAlgn="ctr">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700" b="0" i="0" u="none" strike="noStrike" dirty="0">
                          <a:solidFill>
                            <a:schemeClr val="bg2"/>
                          </a:solidFill>
                          <a:effectLst/>
                          <a:latin typeface="Arial Narrow" panose="020B0606020202030204" pitchFamily="34" charset="0"/>
                        </a:rPr>
                        <a:t>Commercial Member Service SQM-Unresolved Call Analysis</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latin typeface="Arial Narrow" panose="020B0606020202030204" pitchFamily="34" charset="0"/>
                      </a:endParaRPr>
                    </a:p>
                  </a:txBody>
                  <a:tcPr/>
                </a:tc>
                <a:tc>
                  <a:txBody>
                    <a:bodyPr/>
                    <a:lstStyle/>
                    <a:p>
                      <a:pPr marL="91440" marR="0" algn="l" defTabSz="914400" rtl="0" eaLnBrk="1" fontAlgn="ctr" latinLnBrk="0" hangingPunct="1">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29-30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1700" b="0" i="0" u="none" strike="noStrike" dirty="0">
                          <a:solidFill>
                            <a:schemeClr val="bg2"/>
                          </a:solidFill>
                          <a:effectLst/>
                          <a:latin typeface="Arial Narrow" panose="020B0606020202030204" pitchFamily="34" charset="0"/>
                        </a:rPr>
                        <a:t>MyBlue Web &amp; Application Activity</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2552975"/>
                  </a:ext>
                </a:extLst>
              </a:tr>
              <a:tr h="339360">
                <a:tc>
                  <a:txBody>
                    <a:bodyPr/>
                    <a:lstStyle/>
                    <a:p>
                      <a:pPr marL="91440" marR="0" algn="l" rtl="0" fontAlgn="ctr">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1700" b="0" i="0" u="none" strike="noStrike" dirty="0">
                          <a:solidFill>
                            <a:schemeClr val="bg2"/>
                          </a:solidFill>
                          <a:effectLst/>
                          <a:latin typeface="Arial Narrow" panose="020B0606020202030204" pitchFamily="34" charset="0"/>
                        </a:rPr>
                        <a:t>Commercial Appeals &amp; Grievances</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latin typeface="Arial Narrow" panose="020B0606020202030204" pitchFamily="34" charset="0"/>
                      </a:endParaRPr>
                    </a:p>
                  </a:txBody>
                  <a:tcPr/>
                </a:tc>
                <a:tc>
                  <a:txBody>
                    <a:bodyPr/>
                    <a:lstStyle/>
                    <a:p>
                      <a:pPr marL="91440" marR="0" algn="l" defTabSz="914400" rtl="0" eaLnBrk="1" fontAlgn="ctr" latinLnBrk="0" hangingPunct="1">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31-34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1700" b="0" i="0" u="none" strike="noStrike" dirty="0">
                          <a:solidFill>
                            <a:schemeClr val="bg2"/>
                          </a:solidFill>
                          <a:effectLst/>
                          <a:latin typeface="Arial Narrow" panose="020B0606020202030204" pitchFamily="34" charset="0"/>
                        </a:rPr>
                        <a:t>Provider Service Performance</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5569421"/>
                  </a:ext>
                </a:extLst>
              </a:tr>
              <a:tr h="339360">
                <a:tc>
                  <a:txBody>
                    <a:bodyPr/>
                    <a:lstStyle/>
                    <a:p>
                      <a:pPr marL="91440" marR="0" algn="l" rtl="0" fontAlgn="ctr">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13-16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700" b="0" i="0" u="none" strike="noStrike" dirty="0">
                          <a:solidFill>
                            <a:schemeClr val="bg2"/>
                          </a:solidFill>
                          <a:effectLst/>
                          <a:latin typeface="Arial Narrow" panose="020B0606020202030204" pitchFamily="34" charset="0"/>
                        </a:rPr>
                        <a:t>Medicare Markets Member Service Performance</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latin typeface="Arial Narrow" panose="020B0606020202030204" pitchFamily="34" charset="0"/>
                      </a:endParaRPr>
                    </a:p>
                  </a:txBody>
                  <a:tcPr/>
                </a:tc>
                <a:tc>
                  <a:txBody>
                    <a:bodyPr/>
                    <a:lstStyle/>
                    <a:p>
                      <a:pPr marL="91440" marR="0" algn="l" defTabSz="914400" rtl="0" eaLnBrk="1" fontAlgn="ctr" latinLnBrk="0" hangingPunct="1">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700" b="0" i="0" u="none" strike="noStrike" dirty="0">
                          <a:solidFill>
                            <a:schemeClr val="bg2"/>
                          </a:solidFill>
                          <a:effectLst/>
                          <a:latin typeface="Arial Narrow" panose="020B0606020202030204" pitchFamily="34" charset="0"/>
                        </a:rPr>
                        <a:t>Provider Service Interactions</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5923208"/>
                  </a:ext>
                </a:extLst>
              </a:tr>
              <a:tr h="666686">
                <a:tc>
                  <a:txBody>
                    <a:bodyPr/>
                    <a:lstStyle/>
                    <a:p>
                      <a:pPr marL="91440" marR="0" algn="l" rtl="0" fontAlgn="ctr">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17-20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700" b="0" i="0" u="none" strike="noStrike" dirty="0">
                          <a:solidFill>
                            <a:schemeClr val="bg2"/>
                          </a:solidFill>
                          <a:effectLst/>
                          <a:latin typeface="Arial Narrow" panose="020B0606020202030204" pitchFamily="34" charset="0"/>
                        </a:rPr>
                        <a:t>Medicare Markets Member Service Inbound Call Types  &amp; Benefit Inquiries</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91440" marR="0" algn="l" defTabSz="914400" rtl="0" eaLnBrk="1" fontAlgn="ctr" latinLnBrk="0" hangingPunct="1">
                        <a:lnSpc>
                          <a:spcPct val="100000"/>
                        </a:lnSpc>
                        <a:spcBef>
                          <a:spcPts val="0"/>
                        </a:spcBef>
                        <a:spcAft>
                          <a:spcPts val="0"/>
                        </a:spcAft>
                        <a:buClr>
                          <a:srgbClr val="000000"/>
                        </a:buClr>
                        <a:buFont typeface="Arial"/>
                      </a:pPr>
                      <a:endParaRPr lang="en-US" sz="1700" b="0" i="0" u="none" strike="noStrike" cap="none" dirty="0">
                        <a:solidFill>
                          <a:schemeClr val="bg2"/>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sz="1700" b="0" i="0" u="none" strike="noStrike" dirty="0">
                        <a:solidFill>
                          <a:schemeClr val="bg2"/>
                        </a:solidFill>
                        <a:effectLst/>
                        <a:latin typeface="Arial Narrow" panose="020B0606020202030204" pitchFamily="34" charset="0"/>
                      </a:endParaRPr>
                    </a:p>
                  </a:txBody>
                  <a:tcPr marL="857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348143698"/>
                  </a:ext>
                </a:extLst>
              </a:tr>
            </a:tbl>
          </a:graphicData>
        </a:graphic>
      </p:graphicFrame>
    </p:spTree>
    <p:extLst>
      <p:ext uri="{BB962C8B-B14F-4D97-AF65-F5344CB8AC3E}">
        <p14:creationId xmlns:p14="http://schemas.microsoft.com/office/powerpoint/2010/main" val="2344860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Medicare markets inbound Benefit Inquiries</a:t>
            </a:r>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93189" y="6286500"/>
          <a:ext cx="5056026" cy="266567"/>
        </p:xfrm>
        <a:graphic>
          <a:graphicData uri="http://schemas.openxmlformats.org/drawingml/2006/table">
            <a:tbl>
              <a:tblPr firstRow="1" bandRow="1">
                <a:tableStyleId>{5C22544A-7EE6-4342-B048-85BDC9FD1C3A}</a:tableStyleId>
              </a:tblPr>
              <a:tblGrid>
                <a:gridCol w="5056026">
                  <a:extLst>
                    <a:ext uri="{9D8B030D-6E8A-4147-A177-3AD203B41FA5}">
                      <a16:colId xmlns:a16="http://schemas.microsoft.com/office/drawing/2014/main" val="971086930"/>
                    </a:ext>
                  </a:extLst>
                </a:gridCol>
              </a:tblGrid>
              <a:tr h="266567">
                <a:tc>
                  <a:txBody>
                    <a:bodyPr/>
                    <a:lstStyle/>
                    <a:p>
                      <a:pPr marL="171450" indent="-171450">
                        <a:spcBef>
                          <a:spcPct val="20000"/>
                        </a:spcBef>
                        <a:buFont typeface="Calibri" panose="020F0502020204030204" pitchFamily="34" charset="0"/>
                        <a:buChar char="‐"/>
                      </a:pPr>
                      <a:r>
                        <a:rPr lang="en-US" altLang="en-US" sz="900" b="0" dirty="0">
                          <a:solidFill>
                            <a:srgbClr val="000000"/>
                          </a:solidFill>
                          <a:latin typeface="Arial Narrow" panose="020B0606020202030204" pitchFamily="34" charset="0"/>
                        </a:rPr>
                        <a:t>Data above will not match inbound call volume because there can be multiple inquiries on one call.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
        <p:nvSpPr>
          <p:cNvPr id="2" name="TextBox 1">
            <a:extLst>
              <a:ext uri="{FF2B5EF4-FFF2-40B4-BE49-F238E27FC236}">
                <a16:creationId xmlns:a16="http://schemas.microsoft.com/office/drawing/2014/main" id="{4FD00287-D287-D3D6-A7D3-8A7E6D265397}"/>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5" name="Table 4">
            <a:extLst>
              <a:ext uri="{FF2B5EF4-FFF2-40B4-BE49-F238E27FC236}">
                <a16:creationId xmlns:a16="http://schemas.microsoft.com/office/drawing/2014/main" id="{E7392C8F-6BE4-4F30-D3CA-C869A13C5CC9}"/>
              </a:ext>
            </a:extLst>
          </p:cNvPr>
          <p:cNvGraphicFramePr>
            <a:graphicFrameLocks noGrp="1"/>
          </p:cNvGraphicFramePr>
          <p:nvPr/>
        </p:nvGraphicFramePr>
        <p:xfrm>
          <a:off x="173197" y="1219766"/>
          <a:ext cx="11629692" cy="5028634"/>
        </p:xfrm>
        <a:graphic>
          <a:graphicData uri="http://schemas.openxmlformats.org/drawingml/2006/table">
            <a:tbl>
              <a:tblPr firstRow="1" bandRow="1"/>
              <a:tblGrid>
                <a:gridCol w="2029230">
                  <a:extLst>
                    <a:ext uri="{9D8B030D-6E8A-4147-A177-3AD203B41FA5}">
                      <a16:colId xmlns:a16="http://schemas.microsoft.com/office/drawing/2014/main" val="866515768"/>
                    </a:ext>
                  </a:extLst>
                </a:gridCol>
                <a:gridCol w="474094">
                  <a:extLst>
                    <a:ext uri="{9D8B030D-6E8A-4147-A177-3AD203B41FA5}">
                      <a16:colId xmlns:a16="http://schemas.microsoft.com/office/drawing/2014/main" val="545650616"/>
                    </a:ext>
                  </a:extLst>
                </a:gridCol>
                <a:gridCol w="566180">
                  <a:extLst>
                    <a:ext uri="{9D8B030D-6E8A-4147-A177-3AD203B41FA5}">
                      <a16:colId xmlns:a16="http://schemas.microsoft.com/office/drawing/2014/main" val="3841281415"/>
                    </a:ext>
                  </a:extLst>
                </a:gridCol>
                <a:gridCol w="569063">
                  <a:extLst>
                    <a:ext uri="{9D8B030D-6E8A-4147-A177-3AD203B41FA5}">
                      <a16:colId xmlns:a16="http://schemas.microsoft.com/office/drawing/2014/main" val="289572094"/>
                    </a:ext>
                  </a:extLst>
                </a:gridCol>
                <a:gridCol w="551763">
                  <a:extLst>
                    <a:ext uri="{9D8B030D-6E8A-4147-A177-3AD203B41FA5}">
                      <a16:colId xmlns:a16="http://schemas.microsoft.com/office/drawing/2014/main" val="980435580"/>
                    </a:ext>
                  </a:extLst>
                </a:gridCol>
                <a:gridCol w="612312">
                  <a:extLst>
                    <a:ext uri="{9D8B030D-6E8A-4147-A177-3AD203B41FA5}">
                      <a16:colId xmlns:a16="http://schemas.microsoft.com/office/drawing/2014/main" val="3518371523"/>
                    </a:ext>
                  </a:extLst>
                </a:gridCol>
                <a:gridCol w="566180">
                  <a:extLst>
                    <a:ext uri="{9D8B030D-6E8A-4147-A177-3AD203B41FA5}">
                      <a16:colId xmlns:a16="http://schemas.microsoft.com/office/drawing/2014/main" val="4235615218"/>
                    </a:ext>
                  </a:extLst>
                </a:gridCol>
                <a:gridCol w="479681">
                  <a:extLst>
                    <a:ext uri="{9D8B030D-6E8A-4147-A177-3AD203B41FA5}">
                      <a16:colId xmlns:a16="http://schemas.microsoft.com/office/drawing/2014/main" val="3598207946"/>
                    </a:ext>
                  </a:extLst>
                </a:gridCol>
                <a:gridCol w="609428">
                  <a:extLst>
                    <a:ext uri="{9D8B030D-6E8A-4147-A177-3AD203B41FA5}">
                      <a16:colId xmlns:a16="http://schemas.microsoft.com/office/drawing/2014/main" val="2790430822"/>
                    </a:ext>
                  </a:extLst>
                </a:gridCol>
                <a:gridCol w="580596">
                  <a:extLst>
                    <a:ext uri="{9D8B030D-6E8A-4147-A177-3AD203B41FA5}">
                      <a16:colId xmlns:a16="http://schemas.microsoft.com/office/drawing/2014/main" val="367609108"/>
                    </a:ext>
                  </a:extLst>
                </a:gridCol>
                <a:gridCol w="537346">
                  <a:extLst>
                    <a:ext uri="{9D8B030D-6E8A-4147-A177-3AD203B41FA5}">
                      <a16:colId xmlns:a16="http://schemas.microsoft.com/office/drawing/2014/main" val="2248758249"/>
                    </a:ext>
                  </a:extLst>
                </a:gridCol>
                <a:gridCol w="595011">
                  <a:extLst>
                    <a:ext uri="{9D8B030D-6E8A-4147-A177-3AD203B41FA5}">
                      <a16:colId xmlns:a16="http://schemas.microsoft.com/office/drawing/2014/main" val="3688731370"/>
                    </a:ext>
                  </a:extLst>
                </a:gridCol>
                <a:gridCol w="580596">
                  <a:extLst>
                    <a:ext uri="{9D8B030D-6E8A-4147-A177-3AD203B41FA5}">
                      <a16:colId xmlns:a16="http://schemas.microsoft.com/office/drawing/2014/main" val="3245098585"/>
                    </a:ext>
                  </a:extLst>
                </a:gridCol>
                <a:gridCol w="655560">
                  <a:extLst>
                    <a:ext uri="{9D8B030D-6E8A-4147-A177-3AD203B41FA5}">
                      <a16:colId xmlns:a16="http://schemas.microsoft.com/office/drawing/2014/main" val="966923528"/>
                    </a:ext>
                  </a:extLst>
                </a:gridCol>
                <a:gridCol w="631430">
                  <a:extLst>
                    <a:ext uri="{9D8B030D-6E8A-4147-A177-3AD203B41FA5}">
                      <a16:colId xmlns:a16="http://schemas.microsoft.com/office/drawing/2014/main" val="2239932072"/>
                    </a:ext>
                  </a:extLst>
                </a:gridCol>
                <a:gridCol w="1068292">
                  <a:extLst>
                    <a:ext uri="{9D8B030D-6E8A-4147-A177-3AD203B41FA5}">
                      <a16:colId xmlns:a16="http://schemas.microsoft.com/office/drawing/2014/main" val="518399816"/>
                    </a:ext>
                  </a:extLst>
                </a:gridCol>
                <a:gridCol w="522930">
                  <a:extLst>
                    <a:ext uri="{9D8B030D-6E8A-4147-A177-3AD203B41FA5}">
                      <a16:colId xmlns:a16="http://schemas.microsoft.com/office/drawing/2014/main" val="913282429"/>
                    </a:ext>
                  </a:extLst>
                </a:gridCol>
              </a:tblGrid>
              <a:tr h="407789">
                <a:tc gridSpan="17">
                  <a:txBody>
                    <a:bodyPr/>
                    <a:lstStyle/>
                    <a:p>
                      <a:pPr algn="ctr" rtl="0" fontAlgn="ctr"/>
                      <a:r>
                        <a:rPr lang="en-US" sz="1400" b="1" i="0" u="none" strike="noStrike" dirty="0">
                          <a:solidFill>
                            <a:srgbClr val="000000"/>
                          </a:solidFill>
                          <a:effectLst/>
                          <a:latin typeface="Arial Narrow" panose="020B0606020202030204" pitchFamily="34" charset="0"/>
                        </a:rPr>
                        <a:t>Medex Inquiries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00839914"/>
                  </a:ext>
                </a:extLst>
              </a:tr>
              <a:tr h="407789">
                <a:tc>
                  <a:txBody>
                    <a:bodyPr/>
                    <a:lstStyle/>
                    <a:p>
                      <a:pPr algn="ctr" rtl="0" fontAlgn="ctr"/>
                      <a:r>
                        <a:rPr lang="en-US" sz="1400" b="1" i="0" u="none" strike="noStrike" dirty="0">
                          <a:solidFill>
                            <a:srgbClr val="FFFFFF"/>
                          </a:solidFill>
                          <a:effectLst/>
                          <a:latin typeface="Arial Narrow" panose="020B060602020203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Jan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Feb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Mar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Apr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May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Jun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Jul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Aug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Sep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Oct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Nov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Dec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gridSpan="2">
                  <a:txBody>
                    <a:bodyPr/>
                    <a:lstStyle/>
                    <a:p>
                      <a:pPr algn="ctr" rtl="0" fontAlgn="ctr"/>
                      <a:r>
                        <a:rPr lang="en-US" sz="1400" b="1" i="0" u="none" strike="noStrike">
                          <a:solidFill>
                            <a:srgbClr val="FFFFFF"/>
                          </a:solidFill>
                          <a:effectLst/>
                          <a:latin typeface="Arial Narrow" panose="020B0606020202030204" pitchFamily="34" charset="0"/>
                        </a:rPr>
                        <a:t>2024 YTD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hMerge="1">
                  <a:txBody>
                    <a:bodyPr/>
                    <a:lstStyle/>
                    <a:p>
                      <a:endParaRPr lang="en-US"/>
                    </a:p>
                  </a:txBody>
                  <a:tcPr/>
                </a:tc>
                <a:tc>
                  <a:txBody>
                    <a:bodyPr/>
                    <a:lstStyle/>
                    <a:p>
                      <a:pPr algn="ctr" rtl="0" fontAlgn="ctr"/>
                      <a:r>
                        <a:rPr lang="en-US" sz="1400" b="1" i="0" u="none" strike="noStrike">
                          <a:solidFill>
                            <a:srgbClr val="FFFFFF"/>
                          </a:solidFill>
                          <a:effectLst/>
                          <a:latin typeface="Arial Narrow" panose="020B0606020202030204" pitchFamily="34" charset="0"/>
                        </a:rPr>
                        <a:t>Jan-Nov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Var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extLst>
                  <a:ext uri="{0D108BD9-81ED-4DB2-BD59-A6C34878D82A}">
                    <a16:rowId xmlns:a16="http://schemas.microsoft.com/office/drawing/2014/main" val="663950795"/>
                  </a:ext>
                </a:extLst>
              </a:tr>
              <a:tr h="351088">
                <a:tc>
                  <a:txBody>
                    <a:bodyPr/>
                    <a:lstStyle/>
                    <a:p>
                      <a:pPr algn="ctr" rtl="0" fontAlgn="ctr"/>
                      <a:r>
                        <a:rPr lang="en-US" sz="1200" b="1" i="0" u="none" strike="noStrike" dirty="0">
                          <a:solidFill>
                            <a:srgbClr val="000000"/>
                          </a:solidFill>
                          <a:effectLst/>
                          <a:latin typeface="Arial Narrow" panose="020B0606020202030204" pitchFamily="34" charset="0"/>
                        </a:rPr>
                        <a:t>Specialty</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696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691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622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664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300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456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438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483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454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542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492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5,838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222509288"/>
                  </a:ext>
                </a:extLst>
              </a:tr>
              <a:tr h="351088">
                <a:tc>
                  <a:txBody>
                    <a:bodyPr/>
                    <a:lstStyle/>
                    <a:p>
                      <a:pPr algn="ctr" rtl="0" fontAlgn="ctr"/>
                      <a:r>
                        <a:rPr lang="en-US" sz="1200" b="1" i="0" u="none" strike="noStrike">
                          <a:solidFill>
                            <a:srgbClr val="000000"/>
                          </a:solidFill>
                          <a:effectLst/>
                          <a:latin typeface="Arial Narrow" panose="020B0606020202030204" pitchFamily="34" charset="0"/>
                        </a:rPr>
                        <a:t>Medical Care</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428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Narrow" panose="020B0606020202030204" pitchFamily="34" charset="0"/>
                        </a:rPr>
                        <a:t>423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365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308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140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181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226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190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198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231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214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2,904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412150795"/>
                  </a:ext>
                </a:extLst>
              </a:tr>
              <a:tr h="351088">
                <a:tc>
                  <a:txBody>
                    <a:bodyPr/>
                    <a:lstStyle/>
                    <a:p>
                      <a:pPr algn="ctr" rtl="0" fontAlgn="ctr"/>
                      <a:r>
                        <a:rPr lang="en-US" sz="1200" b="1" i="0" u="none" strike="noStrike">
                          <a:solidFill>
                            <a:srgbClr val="000000"/>
                          </a:solidFill>
                          <a:effectLst/>
                          <a:latin typeface="Arial Narrow" panose="020B0606020202030204" pitchFamily="34" charset="0"/>
                        </a:rPr>
                        <a:t>Fitness</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530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Narrow" panose="020B0606020202030204" pitchFamily="34" charset="0"/>
                        </a:rPr>
                        <a:t>396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339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223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97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110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144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153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141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302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311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2,746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174350543"/>
                  </a:ext>
                </a:extLst>
              </a:tr>
              <a:tr h="351088">
                <a:tc>
                  <a:txBody>
                    <a:bodyPr/>
                    <a:lstStyle/>
                    <a:p>
                      <a:pPr algn="ctr" rtl="0" fontAlgn="ctr"/>
                      <a:r>
                        <a:rPr lang="en-US" sz="1200" b="1" i="0" u="none" strike="noStrike">
                          <a:solidFill>
                            <a:srgbClr val="000000"/>
                          </a:solidFill>
                          <a:effectLst/>
                          <a:latin typeface="Arial Narrow" panose="020B0606020202030204" pitchFamily="34" charset="0"/>
                        </a:rPr>
                        <a:t>Surgery</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419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326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257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244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118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Narrow" panose="020B0606020202030204" pitchFamily="34" charset="0"/>
                        </a:rPr>
                        <a:t>187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173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159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160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232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189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2,464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190671804"/>
                  </a:ext>
                </a:extLst>
              </a:tr>
              <a:tr h="351088">
                <a:tc>
                  <a:txBody>
                    <a:bodyPr/>
                    <a:lstStyle/>
                    <a:p>
                      <a:pPr algn="ctr" rtl="0" fontAlgn="ctr"/>
                      <a:r>
                        <a:rPr lang="en-US" sz="1200" b="1" i="0" u="none" strike="noStrike">
                          <a:solidFill>
                            <a:srgbClr val="000000"/>
                          </a:solidFill>
                          <a:effectLst/>
                          <a:latin typeface="Arial Narrow" panose="020B0606020202030204" pitchFamily="34" charset="0"/>
                        </a:rPr>
                        <a:t>Lab Services</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282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262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244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240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119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181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220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199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181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201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202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2,331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53450158"/>
                  </a:ext>
                </a:extLst>
              </a:tr>
              <a:tr h="351088">
                <a:tc>
                  <a:txBody>
                    <a:bodyPr/>
                    <a:lstStyle/>
                    <a:p>
                      <a:pPr algn="ctr" rtl="0" fontAlgn="ctr"/>
                      <a:r>
                        <a:rPr lang="en-US" sz="1200" b="1" i="0" u="none" strike="noStrike">
                          <a:solidFill>
                            <a:srgbClr val="000000"/>
                          </a:solidFill>
                          <a:effectLst/>
                          <a:latin typeface="Arial Narrow" panose="020B0606020202030204" pitchFamily="34" charset="0"/>
                        </a:rPr>
                        <a:t>Other</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300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218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195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204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147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143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182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215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Narrow" panose="020B0606020202030204" pitchFamily="34" charset="0"/>
                        </a:rPr>
                        <a:t>220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249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186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2,259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797994735"/>
                  </a:ext>
                </a:extLst>
              </a:tr>
              <a:tr h="351088">
                <a:tc>
                  <a:txBody>
                    <a:bodyPr/>
                    <a:lstStyle/>
                    <a:p>
                      <a:pPr algn="ctr" rtl="0" fontAlgn="ctr"/>
                      <a:r>
                        <a:rPr lang="en-US" sz="1200" b="1" i="0" u="none" strike="noStrike">
                          <a:solidFill>
                            <a:srgbClr val="000000"/>
                          </a:solidFill>
                          <a:effectLst/>
                          <a:latin typeface="Arial Narrow" panose="020B0606020202030204" pitchFamily="34" charset="0"/>
                        </a:rPr>
                        <a:t>Durable Medical Equipment</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279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263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239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223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121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141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179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175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163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156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138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2,077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889490235"/>
                  </a:ext>
                </a:extLst>
              </a:tr>
              <a:tr h="351088">
                <a:tc>
                  <a:txBody>
                    <a:bodyPr/>
                    <a:lstStyle/>
                    <a:p>
                      <a:pPr algn="ctr" rtl="0" fontAlgn="ctr"/>
                      <a:r>
                        <a:rPr lang="en-US" sz="1200" b="1" i="0" u="none" strike="noStrike">
                          <a:solidFill>
                            <a:srgbClr val="000000"/>
                          </a:solidFill>
                          <a:effectLst/>
                          <a:latin typeface="Arial Narrow" panose="020B0606020202030204" pitchFamily="34" charset="0"/>
                        </a:rPr>
                        <a:t>Emergency/Urgent Care</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220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195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202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183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102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131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162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188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183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148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120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1,834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744250383"/>
                  </a:ext>
                </a:extLst>
              </a:tr>
              <a:tr h="351088">
                <a:tc>
                  <a:txBody>
                    <a:bodyPr/>
                    <a:lstStyle/>
                    <a:p>
                      <a:pPr algn="ctr" rtl="0" fontAlgn="ctr"/>
                      <a:r>
                        <a:rPr lang="en-US" sz="1200" b="1" i="0" u="none" strike="noStrike">
                          <a:solidFill>
                            <a:srgbClr val="000000"/>
                          </a:solidFill>
                          <a:effectLst/>
                          <a:latin typeface="Arial Narrow" panose="020B0606020202030204" pitchFamily="34" charset="0"/>
                        </a:rPr>
                        <a:t>Routine Care</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172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158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158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137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75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74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94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92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85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117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93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1,255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256371751"/>
                  </a:ext>
                </a:extLst>
              </a:tr>
              <a:tr h="351088">
                <a:tc>
                  <a:txBody>
                    <a:bodyPr/>
                    <a:lstStyle/>
                    <a:p>
                      <a:pPr algn="ctr" rtl="0" fontAlgn="ctr"/>
                      <a:r>
                        <a:rPr lang="en-US" sz="1200" b="1" i="0" u="none" strike="noStrike">
                          <a:solidFill>
                            <a:srgbClr val="000000"/>
                          </a:solidFill>
                          <a:effectLst/>
                          <a:latin typeface="Arial Narrow" panose="020B0606020202030204" pitchFamily="34" charset="0"/>
                        </a:rPr>
                        <a:t>Behavioral Health</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147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117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115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107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67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74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84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83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81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74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74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dirty="0">
                          <a:solidFill>
                            <a:srgbClr val="000000"/>
                          </a:solidFill>
                          <a:effectLst/>
                          <a:latin typeface="Arial Narrow" panose="020B0606020202030204" pitchFamily="34" charset="0"/>
                        </a:rPr>
                        <a:t>1,023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008666063"/>
                  </a:ext>
                </a:extLst>
              </a:tr>
              <a:tr h="351088">
                <a:tc>
                  <a:txBody>
                    <a:bodyPr/>
                    <a:lstStyle/>
                    <a:p>
                      <a:pPr algn="ctr" rtl="0" fontAlgn="ctr"/>
                      <a:r>
                        <a:rPr lang="en-US" sz="1200" b="1" i="0" u="none" strike="noStrike">
                          <a:solidFill>
                            <a:srgbClr val="000000"/>
                          </a:solidFill>
                          <a:effectLst/>
                          <a:latin typeface="Arial Narrow" panose="020B0606020202030204" pitchFamily="34" charset="0"/>
                        </a:rPr>
                        <a:t>Cost Share</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51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43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42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70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47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61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77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83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166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164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837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extLst>
                  <a:ext uri="{0D108BD9-81ED-4DB2-BD59-A6C34878D82A}">
                    <a16:rowId xmlns:a16="http://schemas.microsoft.com/office/drawing/2014/main" val="1079475770"/>
                  </a:ext>
                </a:extLst>
              </a:tr>
              <a:tr h="351088">
                <a:tc>
                  <a:txBody>
                    <a:bodyPr/>
                    <a:lstStyle/>
                    <a:p>
                      <a:pPr algn="ctr" rtl="0" fontAlgn="ctr"/>
                      <a:r>
                        <a:rPr lang="en-US" sz="1200" b="1" i="0" u="none" strike="noStrike">
                          <a:solidFill>
                            <a:srgbClr val="000000"/>
                          </a:solidFill>
                          <a:effectLst/>
                          <a:latin typeface="Arial Narrow" panose="020B0606020202030204" pitchFamily="34" charset="0"/>
                        </a:rPr>
                        <a:t>Totals</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3,524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3,092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2,778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2,603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1,319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1,725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1,963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2,014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1,949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2,418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2,183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25,568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fontAlgn="ctr"/>
                      <a:r>
                        <a:rPr lang="en-US" sz="18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D4877"/>
                      </a:solidFill>
                      <a:prstDash val="solid"/>
                      <a:round/>
                      <a:headEnd type="none" w="med" len="med"/>
                      <a:tailEnd type="none" w="med" len="med"/>
                    </a:lnL>
                    <a:lnR>
                      <a:noFill/>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000000"/>
                    </a:solidFill>
                  </a:tcPr>
                </a:tc>
                <a:tc>
                  <a:txBody>
                    <a:bodyPr/>
                    <a:lstStyle/>
                    <a:p>
                      <a:pPr algn="ctr" fontAlgn="ctr"/>
                      <a:r>
                        <a:rPr lang="en-US" sz="1800" b="0" i="0" u="none" strike="noStrike" dirty="0">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000000"/>
                    </a:solidFill>
                  </a:tcPr>
                </a:tc>
                <a:tc>
                  <a:txBody>
                    <a:bodyPr/>
                    <a:lstStyle/>
                    <a:p>
                      <a:pPr algn="ctr" fontAlgn="ctr"/>
                      <a:r>
                        <a:rPr lang="en-US" sz="1800" b="0" i="0" u="none" strike="noStrike" dirty="0">
                          <a:solidFill>
                            <a:srgbClr val="000000"/>
                          </a:solidFill>
                          <a:effectLst/>
                          <a:latin typeface="Arial" panose="020B0604020202020204" pitchFamily="34" charset="0"/>
                        </a:rPr>
                        <a:t> </a:t>
                      </a:r>
                    </a:p>
                  </a:txBody>
                  <a:tcPr marL="9525" marR="9525" marT="9525" marB="0" anchor="ctr">
                    <a:lnL>
                      <a:noFill/>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000000"/>
                    </a:solidFill>
                  </a:tcPr>
                </a:tc>
                <a:extLst>
                  <a:ext uri="{0D108BD9-81ED-4DB2-BD59-A6C34878D82A}">
                    <a16:rowId xmlns:a16="http://schemas.microsoft.com/office/drawing/2014/main" val="2552828780"/>
                  </a:ext>
                </a:extLst>
              </a:tr>
            </a:tbl>
          </a:graphicData>
        </a:graphic>
      </p:graphicFrame>
    </p:spTree>
    <p:extLst>
      <p:ext uri="{BB962C8B-B14F-4D97-AF65-F5344CB8AC3E}">
        <p14:creationId xmlns:p14="http://schemas.microsoft.com/office/powerpoint/2010/main" val="2290721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Medicare Markets speech analytics call report</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A62383E-A2F1-B117-155E-D7C0DCE9D509}"/>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5" name="Table 5">
            <a:extLst>
              <a:ext uri="{FF2B5EF4-FFF2-40B4-BE49-F238E27FC236}">
                <a16:creationId xmlns:a16="http://schemas.microsoft.com/office/drawing/2014/main" id="{187A1E25-A250-D3DB-8946-746B9540598C}"/>
              </a:ext>
            </a:extLst>
          </p:cNvPr>
          <p:cNvGraphicFramePr>
            <a:graphicFrameLocks noGrp="1"/>
          </p:cNvGraphicFramePr>
          <p:nvPr/>
        </p:nvGraphicFramePr>
        <p:xfrm>
          <a:off x="173199" y="1164416"/>
          <a:ext cx="11288885" cy="2577159"/>
        </p:xfrm>
        <a:graphic>
          <a:graphicData uri="http://schemas.openxmlformats.org/drawingml/2006/table">
            <a:tbl>
              <a:tblPr firstRow="1" bandRow="1">
                <a:tableStyleId>{5C22544A-7EE6-4342-B048-85BDC9FD1C3A}</a:tableStyleId>
              </a:tblPr>
              <a:tblGrid>
                <a:gridCol w="1572474">
                  <a:extLst>
                    <a:ext uri="{9D8B030D-6E8A-4147-A177-3AD203B41FA5}">
                      <a16:colId xmlns:a16="http://schemas.microsoft.com/office/drawing/2014/main" val="1944679407"/>
                    </a:ext>
                  </a:extLst>
                </a:gridCol>
                <a:gridCol w="1062739">
                  <a:extLst>
                    <a:ext uri="{9D8B030D-6E8A-4147-A177-3AD203B41FA5}">
                      <a16:colId xmlns:a16="http://schemas.microsoft.com/office/drawing/2014/main" val="1486621498"/>
                    </a:ext>
                  </a:extLst>
                </a:gridCol>
                <a:gridCol w="1780213">
                  <a:extLst>
                    <a:ext uri="{9D8B030D-6E8A-4147-A177-3AD203B41FA5}">
                      <a16:colId xmlns:a16="http://schemas.microsoft.com/office/drawing/2014/main" val="3563603699"/>
                    </a:ext>
                  </a:extLst>
                </a:gridCol>
                <a:gridCol w="457200">
                  <a:extLst>
                    <a:ext uri="{9D8B030D-6E8A-4147-A177-3AD203B41FA5}">
                      <a16:colId xmlns:a16="http://schemas.microsoft.com/office/drawing/2014/main" val="4041601535"/>
                    </a:ext>
                  </a:extLst>
                </a:gridCol>
                <a:gridCol w="1795550">
                  <a:extLst>
                    <a:ext uri="{9D8B030D-6E8A-4147-A177-3AD203B41FA5}">
                      <a16:colId xmlns:a16="http://schemas.microsoft.com/office/drawing/2014/main" val="3312228629"/>
                    </a:ext>
                  </a:extLst>
                </a:gridCol>
                <a:gridCol w="1186626">
                  <a:extLst>
                    <a:ext uri="{9D8B030D-6E8A-4147-A177-3AD203B41FA5}">
                      <a16:colId xmlns:a16="http://schemas.microsoft.com/office/drawing/2014/main" val="2693422328"/>
                    </a:ext>
                  </a:extLst>
                </a:gridCol>
                <a:gridCol w="1772704">
                  <a:extLst>
                    <a:ext uri="{9D8B030D-6E8A-4147-A177-3AD203B41FA5}">
                      <a16:colId xmlns:a16="http://schemas.microsoft.com/office/drawing/2014/main" val="356685355"/>
                    </a:ext>
                  </a:extLst>
                </a:gridCol>
                <a:gridCol w="241653">
                  <a:extLst>
                    <a:ext uri="{9D8B030D-6E8A-4147-A177-3AD203B41FA5}">
                      <a16:colId xmlns:a16="http://schemas.microsoft.com/office/drawing/2014/main" val="2675016541"/>
                    </a:ext>
                  </a:extLst>
                </a:gridCol>
                <a:gridCol w="1419726">
                  <a:extLst>
                    <a:ext uri="{9D8B030D-6E8A-4147-A177-3AD203B41FA5}">
                      <a16:colId xmlns:a16="http://schemas.microsoft.com/office/drawing/2014/main" val="993885311"/>
                    </a:ext>
                  </a:extLst>
                </a:gridCol>
              </a:tblGrid>
              <a:tr h="375480">
                <a:tc gridSpan="9">
                  <a:txBody>
                    <a:bodyPr/>
                    <a:lstStyle/>
                    <a:p>
                      <a:pPr algn="ctr"/>
                      <a:r>
                        <a:rPr lang="en-US" sz="1600" dirty="0">
                          <a:latin typeface="Arial Narrow" panose="020B0606020202030204" pitchFamily="34" charset="0"/>
                        </a:rPr>
                        <a:t>Medex Calls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lnB w="12700" cap="flat" cmpd="sng" algn="ctr">
                      <a:solidFill>
                        <a:schemeClr val="tx1"/>
                      </a:solidFill>
                      <a:prstDash val="solid"/>
                      <a:round/>
                      <a:headEnd type="none" w="med" len="med"/>
                      <a:tailEnd type="none" w="med" len="med"/>
                    </a:lnB>
                  </a:tcPr>
                </a:tc>
                <a:tc hMerge="1">
                  <a:txBody>
                    <a:bodyPr/>
                    <a:lstStyle/>
                    <a:p>
                      <a:endParaRPr lang="en-US"/>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lnB w="12700" cap="flat" cmpd="sng" algn="ctr">
                      <a:solidFill>
                        <a:schemeClr val="tx1"/>
                      </a:solidFill>
                      <a:prstDash val="solid"/>
                      <a:round/>
                      <a:headEnd type="none" w="med" len="med"/>
                      <a:tailEnd type="none" w="med" len="med"/>
                    </a:lnB>
                  </a:tcPr>
                </a:tc>
                <a:tc hMerge="1">
                  <a:txBody>
                    <a:bodyPr/>
                    <a:lstStyle/>
                    <a:p>
                      <a:endParaRPr lang="en-US"/>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6007631"/>
                  </a:ext>
                </a:extLst>
              </a:tr>
              <a:tr h="341346">
                <a:tc gridSpan="3">
                  <a:txBody>
                    <a:bodyPr/>
                    <a:lstStyle/>
                    <a:p>
                      <a:pPr algn="ctr"/>
                      <a:r>
                        <a:rPr lang="en-US" sz="1400" b="1" dirty="0">
                          <a:solidFill>
                            <a:schemeClr val="bg2"/>
                          </a:solidFill>
                          <a:latin typeface="Arial Narrow" panose="020B0606020202030204" pitchFamily="34" charset="0"/>
                        </a:rPr>
                        <a:t>All Available Data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7">
                  <a:txBody>
                    <a:bodyPr/>
                    <a:lstStyle/>
                    <a:p>
                      <a:pPr algn="ctr"/>
                      <a:endParaRPr lang="en-US" sz="14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1400" b="1" i="0" u="none" strike="noStrike" cap="none" dirty="0">
                          <a:solidFill>
                            <a:schemeClr val="bg2"/>
                          </a:solidFill>
                          <a:latin typeface="Arial Narrow" panose="020B0606020202030204" pitchFamily="34" charset="0"/>
                          <a:ea typeface="+mn-ea"/>
                          <a:cs typeface="+mn-cs"/>
                          <a:sym typeface="Arial"/>
                        </a:rPr>
                        <a:t>11/01/24 – 11/30/24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7">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bg2"/>
                          </a:solidFill>
                          <a:latin typeface="Arial Narrow" panose="020B0606020202030204" pitchFamily="34" charset="0"/>
                        </a:rPr>
                        <a:t>Variance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9570346"/>
                  </a:ext>
                </a:extLst>
              </a:tr>
              <a:tr h="324278">
                <a:tc>
                  <a:txBody>
                    <a:bodyPr/>
                    <a:lstStyle/>
                    <a:p>
                      <a:pPr algn="ctr"/>
                      <a:r>
                        <a:rPr lang="en-US" sz="1300" b="1" dirty="0">
                          <a:solidFill>
                            <a:schemeClr val="bg1"/>
                          </a:solidFill>
                          <a:latin typeface="Arial Narrow" panose="020B0606020202030204" pitchFamily="34" charset="0"/>
                        </a:rPr>
                        <a:t>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300" b="1" dirty="0">
                          <a:solidFill>
                            <a:schemeClr val="bg1"/>
                          </a:solidFill>
                          <a:latin typeface="Arial Narrow" panose="020B0606020202030204" pitchFamily="34" charset="0"/>
                        </a:rPr>
                        <a:t>Volume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300" b="1" dirty="0">
                          <a:solidFill>
                            <a:schemeClr val="bg1"/>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vMerge="1">
                  <a:txBody>
                    <a:bodyPr/>
                    <a:lstStyle/>
                    <a:p>
                      <a:pPr algn="ctr"/>
                      <a:endParaRPr lang="en-US" sz="1200" b="1" dirty="0">
                        <a:solidFill>
                          <a:schemeClr val="bg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300" b="1" dirty="0">
                          <a:solidFill>
                            <a:schemeClr val="bg1"/>
                          </a:solidFill>
                          <a:latin typeface="Arial Narrow" panose="020B0606020202030204" pitchFamily="34" charset="0"/>
                        </a:rPr>
                        <a:t>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300" b="1" dirty="0">
                          <a:solidFill>
                            <a:schemeClr val="bg1"/>
                          </a:solidFill>
                          <a:latin typeface="Arial Narrow" panose="020B0606020202030204" pitchFamily="34" charset="0"/>
                        </a:rPr>
                        <a:t>Volume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300" b="1" dirty="0">
                          <a:solidFill>
                            <a:schemeClr val="bg1"/>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vMerge="1">
                  <a:txBody>
                    <a:bodyPr/>
                    <a:lstStyle/>
                    <a:p>
                      <a:pPr algn="ctr"/>
                      <a:endParaRPr lang="en-US" sz="1200" b="1" dirty="0">
                        <a:solidFill>
                          <a:schemeClr val="bg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300" b="1" dirty="0">
                          <a:solidFill>
                            <a:schemeClr val="bg1"/>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307557093"/>
                  </a:ext>
                </a:extLst>
              </a:tr>
              <a:tr h="307211">
                <a:tc>
                  <a:txBody>
                    <a:bodyPr/>
                    <a:lstStyle/>
                    <a:p>
                      <a:pPr algn="ctr" fontAlgn="ctr"/>
                      <a:r>
                        <a:rPr lang="en-US" sz="1200" b="1" i="0" u="none" strike="noStrike" dirty="0">
                          <a:solidFill>
                            <a:srgbClr val="000000"/>
                          </a:solidFill>
                          <a:effectLst/>
                          <a:latin typeface="Arial Narrow" panose="020B0606020202030204" pitchFamily="34" charset="0"/>
                        </a:rPr>
                        <a:t>Billing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27,290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Arial Narrow" panose="020B0606020202030204" pitchFamily="34" charset="0"/>
                        </a:rPr>
                        <a:t>Billing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3,639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200" b="1" dirty="0">
                          <a:solidFill>
                            <a:schemeClr val="bg2"/>
                          </a:solidFill>
                          <a:latin typeface="Arial Narrow" panose="020B060602020203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563456"/>
                  </a:ext>
                </a:extLst>
              </a:tr>
              <a:tr h="307211">
                <a:tc>
                  <a:txBody>
                    <a:bodyPr/>
                    <a:lstStyle/>
                    <a:p>
                      <a:pPr algn="ctr" fontAlgn="ctr"/>
                      <a:r>
                        <a:rPr lang="en-US" sz="1200" b="1" i="0" u="none" strike="noStrike" dirty="0">
                          <a:solidFill>
                            <a:srgbClr val="000000"/>
                          </a:solidFill>
                          <a:effectLst/>
                          <a:latin typeface="Arial Narrow" panose="020B0606020202030204" pitchFamily="34" charset="0"/>
                        </a:rPr>
                        <a:t>Claims Overall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24,383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Arial Narrow" panose="020B0606020202030204" pitchFamily="34" charset="0"/>
                        </a:rPr>
                        <a:t>Claims Overall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3,649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200" b="1" dirty="0">
                          <a:solidFill>
                            <a:schemeClr val="bg2"/>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0486162"/>
                  </a:ext>
                </a:extLst>
              </a:tr>
              <a:tr h="307211">
                <a:tc>
                  <a:txBody>
                    <a:bodyPr/>
                    <a:lstStyle/>
                    <a:p>
                      <a:pPr algn="ctr" fontAlgn="ctr"/>
                      <a:r>
                        <a:rPr lang="en-US" sz="1200" b="1" i="0" u="none" strike="noStrike" dirty="0">
                          <a:solidFill>
                            <a:srgbClr val="000000"/>
                          </a:solidFill>
                          <a:effectLst/>
                          <a:latin typeface="Arial Narrow" panose="020B0606020202030204" pitchFamily="34" charset="0"/>
                        </a:rPr>
                        <a:t>Benefits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24,331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Arial Narrow" panose="020B0606020202030204" pitchFamily="34" charset="0"/>
                        </a:rPr>
                        <a:t>Benefits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3,837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200" b="1" i="0" u="none" strike="noStrike" cap="none" dirty="0">
                          <a:solidFill>
                            <a:schemeClr val="bg2"/>
                          </a:solidFill>
                          <a:effectLst/>
                          <a:latin typeface="Arial Narrow" panose="020B0606020202030204" pitchFamily="34" charset="0"/>
                          <a:ea typeface="+mn-ea"/>
                          <a:cs typeface="+mn-cs"/>
                          <a:sym typeface="Aria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56796488"/>
                  </a:ext>
                </a:extLst>
              </a:tr>
              <a:tr h="307211">
                <a:tc>
                  <a:txBody>
                    <a:bodyPr/>
                    <a:lstStyle/>
                    <a:p>
                      <a:pPr algn="ctr" fontAlgn="ctr"/>
                      <a:r>
                        <a:rPr lang="en-US" sz="1200" b="1" i="0" u="none" strike="noStrike" dirty="0">
                          <a:solidFill>
                            <a:srgbClr val="000000"/>
                          </a:solidFill>
                          <a:effectLst/>
                          <a:latin typeface="Arial Narrow" panose="020B0606020202030204" pitchFamily="34" charset="0"/>
                        </a:rPr>
                        <a:t>Dental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22,531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Arial Narrow" panose="020B0606020202030204" pitchFamily="34" charset="0"/>
                        </a:rPr>
                        <a:t>Dental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3,700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effectLst/>
                          <a:latin typeface="Arial Narrow" panose="020B0606020202030204" pitchFamily="34" charset="0"/>
                          <a:ea typeface="+mn-ea"/>
                          <a:cs typeface="+mn-cs"/>
                          <a:sym typeface="Aria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28855890"/>
                  </a:ext>
                </a:extLst>
              </a:tr>
              <a:tr h="307211">
                <a:tc>
                  <a:txBody>
                    <a:bodyPr/>
                    <a:lstStyle/>
                    <a:p>
                      <a:pPr algn="ctr" fontAlgn="ctr"/>
                      <a:r>
                        <a:rPr lang="en-US" sz="1200" b="1" i="0" u="none" strike="noStrike" dirty="0">
                          <a:solidFill>
                            <a:srgbClr val="000000"/>
                          </a:solidFill>
                          <a:effectLst/>
                          <a:latin typeface="Arial Narrow" panose="020B0606020202030204" pitchFamily="34" charset="0"/>
                        </a:rPr>
                        <a:t>Eligibility/Enrollment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17,854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Arial Narrow" panose="020B0606020202030204" pitchFamily="34" charset="0"/>
                        </a:rPr>
                        <a:t>Eligibility/Enrollment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2,806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effectLst/>
                          <a:latin typeface="Arial Narrow" panose="020B0606020202030204" pitchFamily="34" charset="0"/>
                          <a:ea typeface="+mn-ea"/>
                          <a:cs typeface="+mn-cs"/>
                          <a:sym typeface="Aria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3540842"/>
                  </a:ext>
                </a:extLst>
              </a:tr>
            </a:tbl>
          </a:graphicData>
        </a:graphic>
      </p:graphicFrame>
      <p:graphicFrame>
        <p:nvGraphicFramePr>
          <p:cNvPr id="6" name="Table 5">
            <a:extLst>
              <a:ext uri="{FF2B5EF4-FFF2-40B4-BE49-F238E27FC236}">
                <a16:creationId xmlns:a16="http://schemas.microsoft.com/office/drawing/2014/main" id="{BA9530A2-6B75-6D4B-B63F-C4381C994830}"/>
              </a:ext>
            </a:extLst>
          </p:cNvPr>
          <p:cNvGraphicFramePr>
            <a:graphicFrameLocks noGrp="1"/>
          </p:cNvGraphicFramePr>
          <p:nvPr/>
        </p:nvGraphicFramePr>
        <p:xfrm>
          <a:off x="173199" y="3924299"/>
          <a:ext cx="11345033" cy="2457838"/>
        </p:xfrm>
        <a:graphic>
          <a:graphicData uri="http://schemas.openxmlformats.org/drawingml/2006/table">
            <a:tbl>
              <a:tblPr firstRow="1" bandRow="1">
                <a:tableStyleId>{5C22544A-7EE6-4342-B048-85BDC9FD1C3A}</a:tableStyleId>
              </a:tblPr>
              <a:tblGrid>
                <a:gridCol w="1572474">
                  <a:extLst>
                    <a:ext uri="{9D8B030D-6E8A-4147-A177-3AD203B41FA5}">
                      <a16:colId xmlns:a16="http://schemas.microsoft.com/office/drawing/2014/main" val="1944679407"/>
                    </a:ext>
                  </a:extLst>
                </a:gridCol>
                <a:gridCol w="1062739">
                  <a:extLst>
                    <a:ext uri="{9D8B030D-6E8A-4147-A177-3AD203B41FA5}">
                      <a16:colId xmlns:a16="http://schemas.microsoft.com/office/drawing/2014/main" val="1486621498"/>
                    </a:ext>
                  </a:extLst>
                </a:gridCol>
                <a:gridCol w="1780213">
                  <a:extLst>
                    <a:ext uri="{9D8B030D-6E8A-4147-A177-3AD203B41FA5}">
                      <a16:colId xmlns:a16="http://schemas.microsoft.com/office/drawing/2014/main" val="3563603699"/>
                    </a:ext>
                  </a:extLst>
                </a:gridCol>
                <a:gridCol w="457200">
                  <a:extLst>
                    <a:ext uri="{9D8B030D-6E8A-4147-A177-3AD203B41FA5}">
                      <a16:colId xmlns:a16="http://schemas.microsoft.com/office/drawing/2014/main" val="4041601535"/>
                    </a:ext>
                  </a:extLst>
                </a:gridCol>
                <a:gridCol w="1795550">
                  <a:extLst>
                    <a:ext uri="{9D8B030D-6E8A-4147-A177-3AD203B41FA5}">
                      <a16:colId xmlns:a16="http://schemas.microsoft.com/office/drawing/2014/main" val="3312228629"/>
                    </a:ext>
                  </a:extLst>
                </a:gridCol>
                <a:gridCol w="1186626">
                  <a:extLst>
                    <a:ext uri="{9D8B030D-6E8A-4147-A177-3AD203B41FA5}">
                      <a16:colId xmlns:a16="http://schemas.microsoft.com/office/drawing/2014/main" val="2693422328"/>
                    </a:ext>
                  </a:extLst>
                </a:gridCol>
                <a:gridCol w="1772704">
                  <a:extLst>
                    <a:ext uri="{9D8B030D-6E8A-4147-A177-3AD203B41FA5}">
                      <a16:colId xmlns:a16="http://schemas.microsoft.com/office/drawing/2014/main" val="356685355"/>
                    </a:ext>
                  </a:extLst>
                </a:gridCol>
                <a:gridCol w="257695">
                  <a:extLst>
                    <a:ext uri="{9D8B030D-6E8A-4147-A177-3AD203B41FA5}">
                      <a16:colId xmlns:a16="http://schemas.microsoft.com/office/drawing/2014/main" val="2675016541"/>
                    </a:ext>
                  </a:extLst>
                </a:gridCol>
                <a:gridCol w="1459832">
                  <a:extLst>
                    <a:ext uri="{9D8B030D-6E8A-4147-A177-3AD203B41FA5}">
                      <a16:colId xmlns:a16="http://schemas.microsoft.com/office/drawing/2014/main" val="993885311"/>
                    </a:ext>
                  </a:extLst>
                </a:gridCol>
              </a:tblGrid>
              <a:tr h="358096">
                <a:tc gridSpan="9">
                  <a:txBody>
                    <a:bodyPr/>
                    <a:lstStyle/>
                    <a:p>
                      <a:pPr algn="ctr"/>
                      <a:r>
                        <a:rPr lang="en-US" sz="1600" dirty="0">
                          <a:latin typeface="Arial Narrow" panose="020B0606020202030204" pitchFamily="34" charset="0"/>
                        </a:rPr>
                        <a:t>Medicare Advantage Calls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lnB w="12700" cap="flat" cmpd="sng" algn="ctr">
                      <a:solidFill>
                        <a:schemeClr val="tx1"/>
                      </a:solidFill>
                      <a:prstDash val="solid"/>
                      <a:round/>
                      <a:headEnd type="none" w="med" len="med"/>
                      <a:tailEnd type="none" w="med" len="med"/>
                    </a:lnB>
                  </a:tcPr>
                </a:tc>
                <a:tc hMerge="1">
                  <a:txBody>
                    <a:bodyPr/>
                    <a:lstStyle/>
                    <a:p>
                      <a:endParaRPr lang="en-US"/>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lnB w="12700" cap="flat" cmpd="sng" algn="ctr">
                      <a:solidFill>
                        <a:schemeClr val="tx1"/>
                      </a:solidFill>
                      <a:prstDash val="solid"/>
                      <a:round/>
                      <a:headEnd type="none" w="med" len="med"/>
                      <a:tailEnd type="none" w="med" len="med"/>
                    </a:lnB>
                  </a:tcPr>
                </a:tc>
                <a:tc hMerge="1">
                  <a:txBody>
                    <a:bodyPr/>
                    <a:lstStyle/>
                    <a:p>
                      <a:endParaRPr lang="en-US"/>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6007631"/>
                  </a:ext>
                </a:extLst>
              </a:tr>
              <a:tr h="325542">
                <a:tc gridSpan="3">
                  <a:txBody>
                    <a:bodyPr/>
                    <a:lstStyle/>
                    <a:p>
                      <a:pPr algn="ctr"/>
                      <a:r>
                        <a:rPr lang="en-US" sz="1400" b="1" dirty="0">
                          <a:solidFill>
                            <a:schemeClr val="bg2"/>
                          </a:solidFill>
                          <a:latin typeface="Arial Narrow" panose="020B0606020202030204" pitchFamily="34" charset="0"/>
                        </a:rPr>
                        <a:t>All Available Data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7">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1400" b="1" i="0" u="none" strike="noStrike" cap="none" dirty="0">
                          <a:solidFill>
                            <a:schemeClr val="bg2"/>
                          </a:solidFill>
                          <a:latin typeface="Arial Narrow" panose="020B0606020202030204" pitchFamily="34" charset="0"/>
                          <a:ea typeface="+mn-ea"/>
                          <a:cs typeface="+mn-cs"/>
                          <a:sym typeface="Arial"/>
                        </a:rPr>
                        <a:t>11/01/24 – 11/30/24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7">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bg2"/>
                          </a:solidFill>
                          <a:latin typeface="Arial Narrow" panose="020B0606020202030204" pitchFamily="34" charset="0"/>
                        </a:rPr>
                        <a:t>Variance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9570346"/>
                  </a:ext>
                </a:extLst>
              </a:tr>
              <a:tr h="309265">
                <a:tc>
                  <a:txBody>
                    <a:bodyPr/>
                    <a:lstStyle/>
                    <a:p>
                      <a:pPr algn="ctr"/>
                      <a:r>
                        <a:rPr lang="en-US" sz="1300" b="1" dirty="0">
                          <a:solidFill>
                            <a:schemeClr val="bg1"/>
                          </a:solidFill>
                          <a:latin typeface="Arial Narrow" panose="020B0606020202030204" pitchFamily="34" charset="0"/>
                        </a:rPr>
                        <a:t>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300" b="1" dirty="0">
                          <a:solidFill>
                            <a:schemeClr val="bg1"/>
                          </a:solidFill>
                          <a:latin typeface="Arial Narrow" panose="020B0606020202030204" pitchFamily="34" charset="0"/>
                        </a:rPr>
                        <a:t>Volume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300" b="1" dirty="0">
                          <a:solidFill>
                            <a:schemeClr val="bg1"/>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vMerge="1">
                  <a:txBody>
                    <a:bodyPr/>
                    <a:lstStyle/>
                    <a:p>
                      <a:pPr algn="ctr"/>
                      <a:endParaRPr lang="en-US" sz="1200" b="1" dirty="0">
                        <a:solidFill>
                          <a:schemeClr val="bg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300" b="1" dirty="0">
                          <a:solidFill>
                            <a:schemeClr val="bg1"/>
                          </a:solidFill>
                          <a:latin typeface="Arial Narrow" panose="020B0606020202030204" pitchFamily="34" charset="0"/>
                        </a:rPr>
                        <a:t>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300" b="1" dirty="0">
                          <a:solidFill>
                            <a:schemeClr val="bg1"/>
                          </a:solidFill>
                          <a:latin typeface="Arial Narrow" panose="020B0606020202030204" pitchFamily="34" charset="0"/>
                        </a:rPr>
                        <a:t>Volume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300" b="1" dirty="0">
                          <a:solidFill>
                            <a:schemeClr val="bg1"/>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vMerge="1">
                  <a:txBody>
                    <a:bodyPr/>
                    <a:lstStyle/>
                    <a:p>
                      <a:pPr algn="ctr"/>
                      <a:endParaRPr lang="en-US" sz="1200" b="1" dirty="0">
                        <a:solidFill>
                          <a:schemeClr val="bg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300" b="1" dirty="0">
                          <a:solidFill>
                            <a:schemeClr val="bg1"/>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307557093"/>
                  </a:ext>
                </a:extLst>
              </a:tr>
              <a:tr h="292987">
                <a:tc>
                  <a:txBody>
                    <a:bodyPr/>
                    <a:lstStyle/>
                    <a:p>
                      <a:pPr algn="ctr" fontAlgn="ctr"/>
                      <a:r>
                        <a:rPr lang="en-US" sz="1200" b="1" i="0" u="none" strike="noStrike" dirty="0">
                          <a:solidFill>
                            <a:srgbClr val="000000"/>
                          </a:solidFill>
                          <a:effectLst/>
                          <a:latin typeface="Arial Narrow" panose="020B0606020202030204" pitchFamily="34" charset="0"/>
                        </a:rPr>
                        <a:t>Benefits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35,912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Arial Narrow" panose="020B0606020202030204" pitchFamily="34" charset="0"/>
                        </a:rPr>
                        <a:t>Benefits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5,694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200" b="1" dirty="0">
                          <a:solidFill>
                            <a:schemeClr val="bg2"/>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563456"/>
                  </a:ext>
                </a:extLst>
              </a:tr>
              <a:tr h="292987">
                <a:tc>
                  <a:txBody>
                    <a:bodyPr/>
                    <a:lstStyle/>
                    <a:p>
                      <a:pPr algn="ctr" fontAlgn="ctr"/>
                      <a:r>
                        <a:rPr lang="en-US" sz="1200" b="1" i="0" u="none" strike="noStrike" dirty="0">
                          <a:solidFill>
                            <a:srgbClr val="000000"/>
                          </a:solidFill>
                          <a:effectLst/>
                          <a:latin typeface="Arial Narrow" panose="020B0606020202030204" pitchFamily="34" charset="0"/>
                        </a:rPr>
                        <a:t>Pharmacy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31,883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Arial Narrow" panose="020B0606020202030204" pitchFamily="34" charset="0"/>
                        </a:rPr>
                        <a:t>Pharmacy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5,080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200" b="1" dirty="0">
                          <a:solidFill>
                            <a:schemeClr val="bg2"/>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0486162"/>
                  </a:ext>
                </a:extLst>
              </a:tr>
              <a:tr h="292987">
                <a:tc>
                  <a:txBody>
                    <a:bodyPr/>
                    <a:lstStyle/>
                    <a:p>
                      <a:pPr algn="ctr" fontAlgn="ctr"/>
                      <a:r>
                        <a:rPr lang="en-US" sz="1200" b="1" i="0" u="none" strike="noStrike" dirty="0">
                          <a:solidFill>
                            <a:srgbClr val="000000"/>
                          </a:solidFill>
                          <a:effectLst/>
                          <a:latin typeface="Arial Narrow" panose="020B0606020202030204" pitchFamily="34" charset="0"/>
                        </a:rPr>
                        <a:t>Claims Overall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28,361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n-US" sz="1200" b="1" i="0" u="none" strike="noStrike" dirty="0">
                          <a:solidFill>
                            <a:srgbClr val="000000"/>
                          </a:solidFill>
                          <a:effectLst/>
                          <a:latin typeface="Arial Narrow" panose="020B0606020202030204" pitchFamily="34" charset="0"/>
                        </a:rPr>
                        <a:t>Claims Overall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4,470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200" b="1" i="0" u="none" strike="noStrike" cap="none" dirty="0">
                          <a:solidFill>
                            <a:schemeClr val="bg2"/>
                          </a:solidFill>
                          <a:effectLst/>
                          <a:latin typeface="Arial Narrow" panose="020B0606020202030204" pitchFamily="34" charset="0"/>
                          <a:ea typeface="+mn-ea"/>
                          <a:cs typeface="+mn-cs"/>
                          <a:sym typeface="Aria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93389339"/>
                  </a:ext>
                </a:extLst>
              </a:tr>
              <a:tr h="292987">
                <a:tc>
                  <a:txBody>
                    <a:bodyPr/>
                    <a:lstStyle/>
                    <a:p>
                      <a:pPr algn="ctr" fontAlgn="ctr"/>
                      <a:r>
                        <a:rPr lang="en-US" sz="1200" b="1" i="0" u="none" strike="noStrike" dirty="0">
                          <a:solidFill>
                            <a:srgbClr val="000000"/>
                          </a:solidFill>
                          <a:effectLst/>
                          <a:latin typeface="Arial Narrow" panose="020B0606020202030204" pitchFamily="34" charset="0"/>
                        </a:rPr>
                        <a:t>Dental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24,131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Arial Narrow" panose="020B0606020202030204" pitchFamily="34" charset="0"/>
                        </a:rPr>
                        <a:t>Dental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4,058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effectLst/>
                          <a:latin typeface="Arial Narrow" panose="020B0606020202030204" pitchFamily="34" charset="0"/>
                          <a:ea typeface="+mn-ea"/>
                          <a:cs typeface="+mn-cs"/>
                          <a:sym typeface="Aria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56796488"/>
                  </a:ext>
                </a:extLst>
              </a:tr>
              <a:tr h="292987">
                <a:tc>
                  <a:txBody>
                    <a:bodyPr/>
                    <a:lstStyle/>
                    <a:p>
                      <a:pPr algn="ctr" fontAlgn="ctr"/>
                      <a:r>
                        <a:rPr lang="en-US" sz="1200" b="1" i="0" u="none" strike="noStrike" dirty="0">
                          <a:solidFill>
                            <a:srgbClr val="000000"/>
                          </a:solidFill>
                          <a:effectLst/>
                          <a:latin typeface="Arial Narrow" panose="020B0606020202030204" pitchFamily="34" charset="0"/>
                        </a:rPr>
                        <a:t>Eligibility/Enrollment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14,400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Arial Narrow" panose="020B0606020202030204" pitchFamily="34" charset="0"/>
                        </a:rPr>
                        <a:t>Eligibility/Enrollment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2,571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effectLst/>
                          <a:latin typeface="Arial Narrow" panose="020B0606020202030204" pitchFamily="34" charset="0"/>
                          <a:ea typeface="+mn-ea"/>
                          <a:cs typeface="+mn-cs"/>
                          <a:sym typeface="Aria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28855890"/>
                  </a:ext>
                </a:extLst>
              </a:tr>
            </a:tbl>
          </a:graphicData>
        </a:graphic>
      </p:graphicFrame>
    </p:spTree>
    <p:extLst>
      <p:ext uri="{BB962C8B-B14F-4D97-AF65-F5344CB8AC3E}">
        <p14:creationId xmlns:p14="http://schemas.microsoft.com/office/powerpoint/2010/main" val="3822988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8" y="355187"/>
            <a:ext cx="10682155"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Medicare markets Sqm results – unresolved call analysis</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0" y="6502812"/>
          <a:ext cx="5056026" cy="320955"/>
        </p:xfrm>
        <a:graphic>
          <a:graphicData uri="http://schemas.openxmlformats.org/drawingml/2006/table">
            <a:tbl>
              <a:tblPr firstRow="1" bandRow="1">
                <a:tableStyleId>{5C22544A-7EE6-4342-B048-85BDC9FD1C3A}</a:tableStyleId>
              </a:tblPr>
              <a:tblGrid>
                <a:gridCol w="5056026">
                  <a:extLst>
                    <a:ext uri="{9D8B030D-6E8A-4147-A177-3AD203B41FA5}">
                      <a16:colId xmlns:a16="http://schemas.microsoft.com/office/drawing/2014/main" val="971086930"/>
                    </a:ext>
                  </a:extLst>
                </a:gridCol>
              </a:tblGrid>
              <a:tr h="320955">
                <a:tc>
                  <a:txBody>
                    <a:bodyPr/>
                    <a:lstStyle/>
                    <a:p>
                      <a:pPr marL="171450" indent="-171450">
                        <a:spcBef>
                          <a:spcPct val="20000"/>
                        </a:spcBef>
                        <a:buFont typeface="Calibri" panose="020F0502020204030204" pitchFamily="34" charset="0"/>
                        <a:buChar char="‐"/>
                      </a:pPr>
                      <a:endParaRPr lang="en-US" altLang="en-US" sz="900" b="0" dirty="0">
                        <a:solidFill>
                          <a:srgbClr val="000000"/>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
        <p:nvSpPr>
          <p:cNvPr id="2" name="TextBox 1">
            <a:extLst>
              <a:ext uri="{FF2B5EF4-FFF2-40B4-BE49-F238E27FC236}">
                <a16:creationId xmlns:a16="http://schemas.microsoft.com/office/drawing/2014/main" id="{405B7FD6-83B7-6380-A4C4-EE48FDB2327F}"/>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7" name="Chart 6">
            <a:extLst>
              <a:ext uri="{FF2B5EF4-FFF2-40B4-BE49-F238E27FC236}">
                <a16:creationId xmlns:a16="http://schemas.microsoft.com/office/drawing/2014/main" id="{4DA3DD5A-3062-DF16-D3BC-DF3141898949}"/>
              </a:ext>
            </a:extLst>
          </p:cNvPr>
          <p:cNvGraphicFramePr/>
          <p:nvPr/>
        </p:nvGraphicFramePr>
        <p:xfrm>
          <a:off x="173198" y="1225183"/>
          <a:ext cx="11629694" cy="523338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C96BA187-92A3-0A1B-87C1-866EEFA5B44D}"/>
              </a:ext>
            </a:extLst>
          </p:cNvPr>
          <p:cNvSpPr txBox="1"/>
          <p:nvPr/>
        </p:nvSpPr>
        <p:spPr>
          <a:xfrm>
            <a:off x="173198" y="6249858"/>
            <a:ext cx="1361270" cy="230832"/>
          </a:xfrm>
          <a:prstGeom prst="rect">
            <a:avLst/>
          </a:prstGeom>
          <a:noFill/>
        </p:spPr>
        <p:txBody>
          <a:bodyPr wrap="none" rtlCol="0">
            <a:spAutoFit/>
          </a:bodyPr>
          <a:lstStyle/>
          <a:p>
            <a:r>
              <a:rPr lang="en-US" sz="900" dirty="0">
                <a:latin typeface="Arial Narrow" panose="020B0606020202030204" pitchFamily="34" charset="0"/>
              </a:rPr>
              <a:t>- Data is refreshed quarterly</a:t>
            </a:r>
          </a:p>
        </p:txBody>
      </p:sp>
    </p:spTree>
    <p:extLst>
      <p:ext uri="{BB962C8B-B14F-4D97-AF65-F5344CB8AC3E}">
        <p14:creationId xmlns:p14="http://schemas.microsoft.com/office/powerpoint/2010/main" val="3980208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 name="TextBox 1">
            <a:extLst>
              <a:ext uri="{FF2B5EF4-FFF2-40B4-BE49-F238E27FC236}">
                <a16:creationId xmlns:a16="http://schemas.microsoft.com/office/drawing/2014/main" id="{9D538712-F750-D193-7EB5-3EE4D9B700D8}"/>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6" name="Table 5">
            <a:extLst>
              <a:ext uri="{FF2B5EF4-FFF2-40B4-BE49-F238E27FC236}">
                <a16:creationId xmlns:a16="http://schemas.microsoft.com/office/drawing/2014/main" id="{7BD5C74C-AFAC-5223-FAD6-7E740884C8E4}"/>
              </a:ext>
            </a:extLst>
          </p:cNvPr>
          <p:cNvGraphicFramePr>
            <a:graphicFrameLocks noGrp="1"/>
          </p:cNvGraphicFramePr>
          <p:nvPr/>
        </p:nvGraphicFramePr>
        <p:xfrm>
          <a:off x="4084706" y="5879995"/>
          <a:ext cx="5999002" cy="393192"/>
        </p:xfrm>
        <a:graphic>
          <a:graphicData uri="http://schemas.openxmlformats.org/drawingml/2006/table">
            <a:tbl>
              <a:tblPr firstRow="1" bandRow="1">
                <a:tableStyleId>{5C22544A-7EE6-4342-B048-85BDC9FD1C3A}</a:tableStyleId>
              </a:tblPr>
              <a:tblGrid>
                <a:gridCol w="5999002">
                  <a:extLst>
                    <a:ext uri="{9D8B030D-6E8A-4147-A177-3AD203B41FA5}">
                      <a16:colId xmlns:a16="http://schemas.microsoft.com/office/drawing/2014/main" val="971086930"/>
                    </a:ext>
                  </a:extLst>
                </a:gridCol>
              </a:tblGrid>
              <a:tr h="0">
                <a:tc>
                  <a:txBody>
                    <a:bodyPr/>
                    <a:lstStyle/>
                    <a:p>
                      <a:pPr marL="171450" marR="0" indent="-171450" algn="l" rtl="0">
                        <a:lnSpc>
                          <a:spcPct val="100000"/>
                        </a:lnSpc>
                        <a:spcBef>
                          <a:spcPct val="20000"/>
                        </a:spcBef>
                        <a:spcAft>
                          <a:spcPts val="0"/>
                        </a:spcAft>
                        <a:buClr>
                          <a:srgbClr val="000000"/>
                        </a:buClr>
                        <a:buFont typeface="Calibri" panose="020F0502020204030204" pitchFamily="34" charset="0"/>
                        <a:buChar char="‐"/>
                      </a:pPr>
                      <a:r>
                        <a:rPr lang="en-US" altLang="en-US" sz="900" b="0" i="0" u="none" strike="noStrike" cap="none" dirty="0">
                          <a:solidFill>
                            <a:srgbClr val="000000"/>
                          </a:solidFill>
                          <a:latin typeface="Arial Narrow" panose="020B0606020202030204" pitchFamily="34" charset="0"/>
                          <a:ea typeface="+mn-ea"/>
                          <a:cs typeface="+mn-cs"/>
                          <a:sym typeface="Arial"/>
                        </a:rPr>
                        <a:t>Unanswered chat volume is calculated by total chats minus chats answered.</a:t>
                      </a:r>
                    </a:p>
                    <a:p>
                      <a:pPr marL="171450" marR="0" lvl="0" indent="-171450" algn="l" defTabSz="914400" rtl="0" eaLnBrk="1" fontAlgn="auto" latinLnBrk="0" hangingPunct="1">
                        <a:lnSpc>
                          <a:spcPct val="100000"/>
                        </a:lnSpc>
                        <a:spcBef>
                          <a:spcPct val="20000"/>
                        </a:spcBef>
                        <a:spcAft>
                          <a:spcPts val="0"/>
                        </a:spcAft>
                        <a:buClr>
                          <a:srgbClr val="000000"/>
                        </a:buClr>
                        <a:buSzTx/>
                        <a:buFont typeface="Calibri" panose="020F0502020204030204" pitchFamily="34" charset="0"/>
                        <a:buChar char="‐"/>
                        <a:tabLst/>
                        <a:defRPr/>
                      </a:pPr>
                      <a:r>
                        <a:rPr lang="en-US" altLang="en-US" sz="900" b="0" i="0" u="none" strike="noStrike" cap="none" dirty="0">
                          <a:solidFill>
                            <a:srgbClr val="000000"/>
                          </a:solidFill>
                          <a:latin typeface="Arial Narrow" panose="020B0606020202030204" pitchFamily="34" charset="0"/>
                          <a:ea typeface="+mn-ea"/>
                          <a:cs typeface="+mn-cs"/>
                          <a:sym typeface="Arial"/>
                        </a:rPr>
                        <a:t>Answer Rate includes any chats blocked. Abandonment Rate does not include chats blocked.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live chat Metrics &amp; volumes</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173199" y="5879995"/>
          <a:ext cx="4123104" cy="694944"/>
        </p:xfrm>
        <a:graphic>
          <a:graphicData uri="http://schemas.openxmlformats.org/drawingml/2006/table">
            <a:tbl>
              <a:tblPr firstRow="1" bandRow="1">
                <a:tableStyleId>{5C22544A-7EE6-4342-B048-85BDC9FD1C3A}</a:tableStyleId>
              </a:tblPr>
              <a:tblGrid>
                <a:gridCol w="4123104">
                  <a:extLst>
                    <a:ext uri="{9D8B030D-6E8A-4147-A177-3AD203B41FA5}">
                      <a16:colId xmlns:a16="http://schemas.microsoft.com/office/drawing/2014/main" val="971086930"/>
                    </a:ext>
                  </a:extLst>
                </a:gridCol>
              </a:tblGrid>
              <a:tr h="0">
                <a:tc>
                  <a:txBody>
                    <a:bodyPr/>
                    <a:lstStyle/>
                    <a:p>
                      <a:pPr marL="171450" marR="0" lvl="0" indent="-171450" algn="l" defTabSz="914400" rtl="0" eaLnBrk="1" fontAlgn="auto" latinLnBrk="0" hangingPunct="1">
                        <a:lnSpc>
                          <a:spcPct val="100000"/>
                        </a:lnSpc>
                        <a:spcBef>
                          <a:spcPct val="20000"/>
                        </a:spcBef>
                        <a:spcAft>
                          <a:spcPts val="0"/>
                        </a:spcAft>
                        <a:buClr>
                          <a:srgbClr val="000000"/>
                        </a:buClr>
                        <a:buSzTx/>
                        <a:buFont typeface="Calibri" panose="020F0502020204030204" pitchFamily="34" charset="0"/>
                        <a:buChar char="‐"/>
                        <a:tabLst/>
                        <a:defRPr/>
                      </a:pPr>
                      <a:r>
                        <a:rPr lang="en-US" altLang="en-US" sz="900" b="0" i="0" u="none" strike="noStrike" cap="none" dirty="0">
                          <a:solidFill>
                            <a:srgbClr val="000000"/>
                          </a:solidFill>
                          <a:latin typeface="Arial Narrow" panose="020B0606020202030204" pitchFamily="34" charset="0"/>
                          <a:ea typeface="+mn-ea"/>
                          <a:cs typeface="+mn-cs"/>
                          <a:sym typeface="Arial"/>
                        </a:rPr>
                        <a:t>Data is for all Commercial and Medicare Markets members- enrolled and non-enrolled.</a:t>
                      </a:r>
                    </a:p>
                    <a:p>
                      <a:pPr marL="171450" marR="0" indent="-171450" algn="l" rtl="0">
                        <a:lnSpc>
                          <a:spcPct val="100000"/>
                        </a:lnSpc>
                        <a:spcBef>
                          <a:spcPct val="20000"/>
                        </a:spcBef>
                        <a:spcAft>
                          <a:spcPts val="0"/>
                        </a:spcAft>
                        <a:buClr>
                          <a:srgbClr val="000000"/>
                        </a:buClr>
                        <a:buFont typeface="Calibri" panose="020F0502020204030204" pitchFamily="34" charset="0"/>
                        <a:buChar char="‐"/>
                      </a:pPr>
                      <a:r>
                        <a:rPr lang="en-US" altLang="en-US" sz="900" b="0" i="0" u="none" strike="noStrike" cap="none" dirty="0">
                          <a:solidFill>
                            <a:srgbClr val="000000"/>
                          </a:solidFill>
                          <a:latin typeface="Arial Narrow" panose="020B0606020202030204" pitchFamily="34" charset="0"/>
                          <a:ea typeface="+mn-ea"/>
                          <a:cs typeface="+mn-cs"/>
                          <a:sym typeface="Arial"/>
                        </a:rPr>
                        <a:t>Chats are blocked at entry when the chat queue is full.</a:t>
                      </a:r>
                    </a:p>
                    <a:p>
                      <a:pPr marL="171450" marR="0" indent="-171450" algn="l" rtl="0">
                        <a:lnSpc>
                          <a:spcPct val="100000"/>
                        </a:lnSpc>
                        <a:spcBef>
                          <a:spcPct val="20000"/>
                        </a:spcBef>
                        <a:spcAft>
                          <a:spcPts val="0"/>
                        </a:spcAft>
                        <a:buClr>
                          <a:srgbClr val="000000"/>
                        </a:buClr>
                        <a:buFont typeface="Calibri" panose="020F0502020204030204" pitchFamily="34" charset="0"/>
                        <a:buChar char="‐"/>
                      </a:pPr>
                      <a:r>
                        <a:rPr lang="en-US" altLang="en-US" sz="900" b="0" i="0" u="none" strike="noStrike" cap="none" dirty="0">
                          <a:solidFill>
                            <a:srgbClr val="000000"/>
                          </a:solidFill>
                          <a:latin typeface="Arial Narrow" panose="020B0606020202030204" pitchFamily="34" charset="0"/>
                          <a:ea typeface="+mn-ea"/>
                          <a:cs typeface="+mn-cs"/>
                          <a:sym typeface="Arial"/>
                        </a:rPr>
                        <a:t>Percent of answered chats represents the total answered chats divided by the total chat attempts.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graphicFrame>
        <p:nvGraphicFramePr>
          <p:cNvPr id="4" name="Table 3">
            <a:extLst>
              <a:ext uri="{FF2B5EF4-FFF2-40B4-BE49-F238E27FC236}">
                <a16:creationId xmlns:a16="http://schemas.microsoft.com/office/drawing/2014/main" id="{D6744C29-C090-5B7A-63C3-8E42C7B43B40}"/>
              </a:ext>
            </a:extLst>
          </p:cNvPr>
          <p:cNvGraphicFramePr>
            <a:graphicFrameLocks noGrp="1"/>
          </p:cNvGraphicFramePr>
          <p:nvPr/>
        </p:nvGraphicFramePr>
        <p:xfrm>
          <a:off x="251912" y="1243510"/>
          <a:ext cx="11472267" cy="1674897"/>
        </p:xfrm>
        <a:graphic>
          <a:graphicData uri="http://schemas.openxmlformats.org/drawingml/2006/table">
            <a:tbl>
              <a:tblPr firstRow="1" bandRow="1">
                <a:tableStyleId>{5C22544A-7EE6-4342-B048-85BDC9FD1C3A}</a:tableStyleId>
              </a:tblPr>
              <a:tblGrid>
                <a:gridCol w="1274207">
                  <a:extLst>
                    <a:ext uri="{9D8B030D-6E8A-4147-A177-3AD203B41FA5}">
                      <a16:colId xmlns:a16="http://schemas.microsoft.com/office/drawing/2014/main" val="3430742837"/>
                    </a:ext>
                  </a:extLst>
                </a:gridCol>
                <a:gridCol w="600016">
                  <a:extLst>
                    <a:ext uri="{9D8B030D-6E8A-4147-A177-3AD203B41FA5}">
                      <a16:colId xmlns:a16="http://schemas.microsoft.com/office/drawing/2014/main" val="29219394"/>
                    </a:ext>
                  </a:extLst>
                </a:gridCol>
                <a:gridCol w="543375">
                  <a:extLst>
                    <a:ext uri="{9D8B030D-6E8A-4147-A177-3AD203B41FA5}">
                      <a16:colId xmlns:a16="http://schemas.microsoft.com/office/drawing/2014/main" val="1046943983"/>
                    </a:ext>
                  </a:extLst>
                </a:gridCol>
                <a:gridCol w="552456">
                  <a:extLst>
                    <a:ext uri="{9D8B030D-6E8A-4147-A177-3AD203B41FA5}">
                      <a16:colId xmlns:a16="http://schemas.microsoft.com/office/drawing/2014/main" val="3059110041"/>
                    </a:ext>
                  </a:extLst>
                </a:gridCol>
                <a:gridCol w="637812">
                  <a:extLst>
                    <a:ext uri="{9D8B030D-6E8A-4147-A177-3AD203B41FA5}">
                      <a16:colId xmlns:a16="http://schemas.microsoft.com/office/drawing/2014/main" val="504348442"/>
                    </a:ext>
                  </a:extLst>
                </a:gridCol>
                <a:gridCol w="543375">
                  <a:extLst>
                    <a:ext uri="{9D8B030D-6E8A-4147-A177-3AD203B41FA5}">
                      <a16:colId xmlns:a16="http://schemas.microsoft.com/office/drawing/2014/main" val="2718401617"/>
                    </a:ext>
                  </a:extLst>
                </a:gridCol>
                <a:gridCol w="581513">
                  <a:extLst>
                    <a:ext uri="{9D8B030D-6E8A-4147-A177-3AD203B41FA5}">
                      <a16:colId xmlns:a16="http://schemas.microsoft.com/office/drawing/2014/main" val="1617122967"/>
                    </a:ext>
                  </a:extLst>
                </a:gridCol>
                <a:gridCol w="552456">
                  <a:extLst>
                    <a:ext uri="{9D8B030D-6E8A-4147-A177-3AD203B41FA5}">
                      <a16:colId xmlns:a16="http://schemas.microsoft.com/office/drawing/2014/main" val="2061426930"/>
                    </a:ext>
                  </a:extLst>
                </a:gridCol>
                <a:gridCol w="497971">
                  <a:extLst>
                    <a:ext uri="{9D8B030D-6E8A-4147-A177-3AD203B41FA5}">
                      <a16:colId xmlns:a16="http://schemas.microsoft.com/office/drawing/2014/main" val="223645122"/>
                    </a:ext>
                  </a:extLst>
                </a:gridCol>
                <a:gridCol w="579697">
                  <a:extLst>
                    <a:ext uri="{9D8B030D-6E8A-4147-A177-3AD203B41FA5}">
                      <a16:colId xmlns:a16="http://schemas.microsoft.com/office/drawing/2014/main" val="3154306693"/>
                    </a:ext>
                  </a:extLst>
                </a:gridCol>
                <a:gridCol w="561535">
                  <a:extLst>
                    <a:ext uri="{9D8B030D-6E8A-4147-A177-3AD203B41FA5}">
                      <a16:colId xmlns:a16="http://schemas.microsoft.com/office/drawing/2014/main" val="3508540511"/>
                    </a:ext>
                  </a:extLst>
                </a:gridCol>
                <a:gridCol w="534294">
                  <a:extLst>
                    <a:ext uri="{9D8B030D-6E8A-4147-A177-3AD203B41FA5}">
                      <a16:colId xmlns:a16="http://schemas.microsoft.com/office/drawing/2014/main" val="590435529"/>
                    </a:ext>
                  </a:extLst>
                </a:gridCol>
                <a:gridCol w="570615">
                  <a:extLst>
                    <a:ext uri="{9D8B030D-6E8A-4147-A177-3AD203B41FA5}">
                      <a16:colId xmlns:a16="http://schemas.microsoft.com/office/drawing/2014/main" val="1610970704"/>
                    </a:ext>
                  </a:extLst>
                </a:gridCol>
                <a:gridCol w="561535">
                  <a:extLst>
                    <a:ext uri="{9D8B030D-6E8A-4147-A177-3AD203B41FA5}">
                      <a16:colId xmlns:a16="http://schemas.microsoft.com/office/drawing/2014/main" val="844152927"/>
                    </a:ext>
                  </a:extLst>
                </a:gridCol>
                <a:gridCol w="1006477">
                  <a:extLst>
                    <a:ext uri="{9D8B030D-6E8A-4147-A177-3AD203B41FA5}">
                      <a16:colId xmlns:a16="http://schemas.microsoft.com/office/drawing/2014/main" val="1574887887"/>
                    </a:ext>
                  </a:extLst>
                </a:gridCol>
                <a:gridCol w="1162457">
                  <a:extLst>
                    <a:ext uri="{9D8B030D-6E8A-4147-A177-3AD203B41FA5}">
                      <a16:colId xmlns:a16="http://schemas.microsoft.com/office/drawing/2014/main" val="2098185732"/>
                    </a:ext>
                  </a:extLst>
                </a:gridCol>
                <a:gridCol w="712476">
                  <a:extLst>
                    <a:ext uri="{9D8B030D-6E8A-4147-A177-3AD203B41FA5}">
                      <a16:colId xmlns:a16="http://schemas.microsoft.com/office/drawing/2014/main" val="3683363218"/>
                    </a:ext>
                  </a:extLst>
                </a:gridCol>
              </a:tblGrid>
              <a:tr h="405450">
                <a:tc gridSpan="17">
                  <a:txBody>
                    <a:bodyPr/>
                    <a:lstStyle/>
                    <a:p>
                      <a:pPr algn="ctr" rtl="0" fontAlgn="ctr"/>
                      <a:r>
                        <a:rPr lang="en-US" sz="1400" b="1" i="0" u="none" strike="noStrike" dirty="0">
                          <a:solidFill>
                            <a:srgbClr val="000000"/>
                          </a:solidFill>
                          <a:effectLst/>
                          <a:latin typeface="Arial Narrow" panose="020B0606020202030204" pitchFamily="34" charset="0"/>
                        </a:rPr>
                        <a:t>Live Chat Average Handle Time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0144907"/>
                  </a:ext>
                </a:extLst>
              </a:tr>
              <a:tr h="423627">
                <a:tc>
                  <a:txBody>
                    <a:bodyPr/>
                    <a:lstStyle/>
                    <a:p>
                      <a:pPr algn="l" rtl="0" fontAlgn="ctr"/>
                      <a:r>
                        <a:rPr lang="en-US" sz="18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1" i="0" u="none" strike="noStrike">
                          <a:solidFill>
                            <a:srgbClr val="FFFFFF"/>
                          </a:solidFill>
                          <a:effectLst/>
                          <a:latin typeface="Arial Narrow" panose="020B0606020202030204" pitchFamily="34" charset="0"/>
                        </a:rPr>
                        <a:t>Goal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Feb</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Mar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Apr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May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Jun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Jul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Aug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Sep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Oct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Nov</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Dec</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2024 YTD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Jan-Nov 2023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Var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313481829"/>
                  </a:ext>
                </a:extLst>
              </a:tr>
              <a:tr h="264767">
                <a:tc>
                  <a:txBody>
                    <a:bodyPr/>
                    <a:lstStyle/>
                    <a:p>
                      <a:pPr algn="ctr" rtl="0" fontAlgn="ctr"/>
                      <a:r>
                        <a:rPr lang="en-US" sz="1200" b="1" i="0" u="none" strike="noStrike">
                          <a:solidFill>
                            <a:srgbClr val="000000"/>
                          </a:solidFill>
                          <a:effectLst/>
                          <a:latin typeface="Arial Narrow" panose="020B0606020202030204" pitchFamily="34" charset="0"/>
                        </a:rPr>
                        <a:t>AHT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13:48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14:29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14:41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13:54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13:19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13:36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13:58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14:26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13:04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3648462"/>
                  </a:ext>
                </a:extLst>
              </a:tr>
              <a:tr h="264767">
                <a:tc>
                  <a:txBody>
                    <a:bodyPr/>
                    <a:lstStyle/>
                    <a:p>
                      <a:pPr algn="ctr" rtl="0" fontAlgn="ctr"/>
                      <a:r>
                        <a:rPr lang="en-US" sz="1200" b="1" i="0" u="none" strike="noStrike">
                          <a:solidFill>
                            <a:srgbClr val="000000"/>
                          </a:solidFill>
                          <a:effectLst/>
                          <a:latin typeface="Arial Narrow" panose="020B0606020202030204" pitchFamily="34" charset="0"/>
                        </a:rPr>
                        <a:t>ASA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0:30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0:53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0:32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0:21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0:17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0:15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0:56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0:51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0:41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 -0:33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712706"/>
                  </a:ext>
                </a:extLst>
              </a:tr>
              <a:tr h="264767">
                <a:tc>
                  <a:txBody>
                    <a:bodyPr/>
                    <a:lstStyle/>
                    <a:p>
                      <a:pPr algn="ctr" rtl="0" fontAlgn="ctr"/>
                      <a:r>
                        <a:rPr lang="en-US" sz="1200" b="1" i="0" u="none" strike="noStrike">
                          <a:solidFill>
                            <a:srgbClr val="000000"/>
                          </a:solidFill>
                          <a:effectLst/>
                          <a:latin typeface="Arial Narrow" panose="020B0606020202030204" pitchFamily="34" charset="0"/>
                        </a:rPr>
                        <a:t>Abandonment Rate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0867871"/>
                  </a:ext>
                </a:extLst>
              </a:tr>
            </a:tbl>
          </a:graphicData>
        </a:graphic>
      </p:graphicFrame>
      <p:graphicFrame>
        <p:nvGraphicFramePr>
          <p:cNvPr id="5" name="Table 4">
            <a:extLst>
              <a:ext uri="{FF2B5EF4-FFF2-40B4-BE49-F238E27FC236}">
                <a16:creationId xmlns:a16="http://schemas.microsoft.com/office/drawing/2014/main" id="{08B3AF2A-2DFB-1613-139C-DD5102476946}"/>
              </a:ext>
            </a:extLst>
          </p:cNvPr>
          <p:cNvGraphicFramePr>
            <a:graphicFrameLocks noGrp="1"/>
          </p:cNvGraphicFramePr>
          <p:nvPr/>
        </p:nvGraphicFramePr>
        <p:xfrm>
          <a:off x="223338" y="2986588"/>
          <a:ext cx="11482887" cy="2867458"/>
        </p:xfrm>
        <a:graphic>
          <a:graphicData uri="http://schemas.openxmlformats.org/drawingml/2006/table">
            <a:tbl>
              <a:tblPr firstRow="1" bandRow="1">
                <a:tableStyleId>{5C22544A-7EE6-4342-B048-85BDC9FD1C3A}</a:tableStyleId>
              </a:tblPr>
              <a:tblGrid>
                <a:gridCol w="1770320">
                  <a:extLst>
                    <a:ext uri="{9D8B030D-6E8A-4147-A177-3AD203B41FA5}">
                      <a16:colId xmlns:a16="http://schemas.microsoft.com/office/drawing/2014/main" val="3430742837"/>
                    </a:ext>
                  </a:extLst>
                </a:gridCol>
                <a:gridCol w="586135">
                  <a:extLst>
                    <a:ext uri="{9D8B030D-6E8A-4147-A177-3AD203B41FA5}">
                      <a16:colId xmlns:a16="http://schemas.microsoft.com/office/drawing/2014/main" val="2114805345"/>
                    </a:ext>
                  </a:extLst>
                </a:gridCol>
                <a:gridCol w="586135">
                  <a:extLst>
                    <a:ext uri="{9D8B030D-6E8A-4147-A177-3AD203B41FA5}">
                      <a16:colId xmlns:a16="http://schemas.microsoft.com/office/drawing/2014/main" val="1046943983"/>
                    </a:ext>
                  </a:extLst>
                </a:gridCol>
                <a:gridCol w="598483">
                  <a:extLst>
                    <a:ext uri="{9D8B030D-6E8A-4147-A177-3AD203B41FA5}">
                      <a16:colId xmlns:a16="http://schemas.microsoft.com/office/drawing/2014/main" val="3059110041"/>
                    </a:ext>
                  </a:extLst>
                </a:gridCol>
                <a:gridCol w="543112">
                  <a:extLst>
                    <a:ext uri="{9D8B030D-6E8A-4147-A177-3AD203B41FA5}">
                      <a16:colId xmlns:a16="http://schemas.microsoft.com/office/drawing/2014/main" val="1176096598"/>
                    </a:ext>
                  </a:extLst>
                </a:gridCol>
                <a:gridCol w="534185">
                  <a:extLst>
                    <a:ext uri="{9D8B030D-6E8A-4147-A177-3AD203B41FA5}">
                      <a16:colId xmlns:a16="http://schemas.microsoft.com/office/drawing/2014/main" val="2718401617"/>
                    </a:ext>
                  </a:extLst>
                </a:gridCol>
                <a:gridCol w="571677">
                  <a:extLst>
                    <a:ext uri="{9D8B030D-6E8A-4147-A177-3AD203B41FA5}">
                      <a16:colId xmlns:a16="http://schemas.microsoft.com/office/drawing/2014/main" val="1617122967"/>
                    </a:ext>
                  </a:extLst>
                </a:gridCol>
                <a:gridCol w="543112">
                  <a:extLst>
                    <a:ext uri="{9D8B030D-6E8A-4147-A177-3AD203B41FA5}">
                      <a16:colId xmlns:a16="http://schemas.microsoft.com/office/drawing/2014/main" val="2061426930"/>
                    </a:ext>
                  </a:extLst>
                </a:gridCol>
                <a:gridCol w="489549">
                  <a:extLst>
                    <a:ext uri="{9D8B030D-6E8A-4147-A177-3AD203B41FA5}">
                      <a16:colId xmlns:a16="http://schemas.microsoft.com/office/drawing/2014/main" val="223645122"/>
                    </a:ext>
                  </a:extLst>
                </a:gridCol>
                <a:gridCol w="569891">
                  <a:extLst>
                    <a:ext uri="{9D8B030D-6E8A-4147-A177-3AD203B41FA5}">
                      <a16:colId xmlns:a16="http://schemas.microsoft.com/office/drawing/2014/main" val="3154306693"/>
                    </a:ext>
                  </a:extLst>
                </a:gridCol>
                <a:gridCol w="552039">
                  <a:extLst>
                    <a:ext uri="{9D8B030D-6E8A-4147-A177-3AD203B41FA5}">
                      <a16:colId xmlns:a16="http://schemas.microsoft.com/office/drawing/2014/main" val="3508540511"/>
                    </a:ext>
                  </a:extLst>
                </a:gridCol>
                <a:gridCol w="525258">
                  <a:extLst>
                    <a:ext uri="{9D8B030D-6E8A-4147-A177-3AD203B41FA5}">
                      <a16:colId xmlns:a16="http://schemas.microsoft.com/office/drawing/2014/main" val="590435529"/>
                    </a:ext>
                  </a:extLst>
                </a:gridCol>
                <a:gridCol w="560963">
                  <a:extLst>
                    <a:ext uri="{9D8B030D-6E8A-4147-A177-3AD203B41FA5}">
                      <a16:colId xmlns:a16="http://schemas.microsoft.com/office/drawing/2014/main" val="1610970704"/>
                    </a:ext>
                  </a:extLst>
                </a:gridCol>
                <a:gridCol w="552039">
                  <a:extLst>
                    <a:ext uri="{9D8B030D-6E8A-4147-A177-3AD203B41FA5}">
                      <a16:colId xmlns:a16="http://schemas.microsoft.com/office/drawing/2014/main" val="844152927"/>
                    </a:ext>
                  </a:extLst>
                </a:gridCol>
                <a:gridCol w="858429">
                  <a:extLst>
                    <a:ext uri="{9D8B030D-6E8A-4147-A177-3AD203B41FA5}">
                      <a16:colId xmlns:a16="http://schemas.microsoft.com/office/drawing/2014/main" val="1574887887"/>
                    </a:ext>
                  </a:extLst>
                </a:gridCol>
                <a:gridCol w="1005840">
                  <a:extLst>
                    <a:ext uri="{9D8B030D-6E8A-4147-A177-3AD203B41FA5}">
                      <a16:colId xmlns:a16="http://schemas.microsoft.com/office/drawing/2014/main" val="2098185732"/>
                    </a:ext>
                  </a:extLst>
                </a:gridCol>
                <a:gridCol w="635720">
                  <a:extLst>
                    <a:ext uri="{9D8B030D-6E8A-4147-A177-3AD203B41FA5}">
                      <a16:colId xmlns:a16="http://schemas.microsoft.com/office/drawing/2014/main" val="163422730"/>
                    </a:ext>
                  </a:extLst>
                </a:gridCol>
              </a:tblGrid>
              <a:tr h="299123">
                <a:tc gridSpan="17">
                  <a:txBody>
                    <a:bodyPr/>
                    <a:lstStyle/>
                    <a:p>
                      <a:pPr algn="ctr" rtl="0" fontAlgn="ctr"/>
                      <a:r>
                        <a:rPr lang="en-US" sz="1400" b="1" i="0" u="none" strike="noStrike" dirty="0">
                          <a:solidFill>
                            <a:srgbClr val="000000"/>
                          </a:solidFill>
                          <a:effectLst/>
                          <a:latin typeface="Arial Narrow" panose="020B0606020202030204" pitchFamily="34" charset="0"/>
                        </a:rPr>
                        <a:t>Live Chat Volumes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20144907"/>
                  </a:ext>
                </a:extLst>
              </a:tr>
              <a:tr h="381640">
                <a:tc>
                  <a:txBody>
                    <a:bodyPr/>
                    <a:lstStyle/>
                    <a:p>
                      <a:pPr algn="l" rtl="0" fontAlgn="ctr"/>
                      <a:r>
                        <a:rPr lang="en-US" sz="18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1" i="0" u="none" strike="noStrike">
                          <a:solidFill>
                            <a:srgbClr val="FFFFFF"/>
                          </a:solidFill>
                          <a:effectLst/>
                          <a:latin typeface="Arial Narrow" panose="020B0606020202030204" pitchFamily="34" charset="0"/>
                        </a:rPr>
                        <a:t>Goal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Feb</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Mar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Apr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May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Jun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Jul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Aug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Sep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Oct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Nov</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Dec</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2024 YTD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Jan-Nov 2023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Var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313481829"/>
                  </a:ext>
                </a:extLst>
              </a:tr>
              <a:tr h="257865">
                <a:tc>
                  <a:txBody>
                    <a:bodyPr/>
                    <a:lstStyle/>
                    <a:p>
                      <a:pPr algn="ctr" rtl="0" fontAlgn="ctr"/>
                      <a:r>
                        <a:rPr lang="en-US" sz="1200" b="1" i="0" u="none" strike="noStrike">
                          <a:solidFill>
                            <a:srgbClr val="000000"/>
                          </a:solidFill>
                          <a:effectLst/>
                          <a:latin typeface="Arial Narrow" panose="020B0606020202030204" pitchFamily="34" charset="0"/>
                        </a:rPr>
                        <a:t>Live Chats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16,901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15,666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16,677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16,677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15,859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11,091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16,159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16,505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19,847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22,145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19,375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186,902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157,728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29,174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3648462"/>
                  </a:ext>
                </a:extLst>
              </a:tr>
              <a:tr h="257865">
                <a:tc>
                  <a:txBody>
                    <a:bodyPr/>
                    <a:lstStyle/>
                    <a:p>
                      <a:pPr algn="ctr" rtl="0" fontAlgn="ctr"/>
                      <a:r>
                        <a:rPr lang="en-US" sz="1200" b="1" i="0" u="none" strike="noStrike">
                          <a:solidFill>
                            <a:srgbClr val="000000"/>
                          </a:solidFill>
                          <a:effectLst/>
                          <a:latin typeface="Arial Narrow" panose="020B0606020202030204" pitchFamily="34" charset="0"/>
                        </a:rPr>
                        <a:t>Chats Blocked at Entry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5,409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2,638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1,172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444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494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2,580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4,076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19,476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38,730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-19,254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2601276"/>
                  </a:ext>
                </a:extLst>
              </a:tr>
              <a:tr h="257865">
                <a:tc>
                  <a:txBody>
                    <a:bodyPr/>
                    <a:lstStyle/>
                    <a:p>
                      <a:pPr algn="ctr" rtl="0" fontAlgn="ctr"/>
                      <a:r>
                        <a:rPr lang="en-US" sz="1200" b="1" i="0" u="none" strike="noStrike">
                          <a:solidFill>
                            <a:srgbClr val="000000"/>
                          </a:solidFill>
                          <a:effectLst/>
                          <a:latin typeface="Arial Narrow" panose="020B0606020202030204" pitchFamily="34" charset="0"/>
                        </a:rPr>
                        <a:t>Total Chats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22,310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18,304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17,849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17,121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15,997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11,150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16,653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16,782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22,427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26,221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21,564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206,378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196,458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9,920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579644583"/>
                  </a:ext>
                </a:extLst>
              </a:tr>
              <a:tr h="381640">
                <a:tc gridSpan="17">
                  <a:txBody>
                    <a:bodyPr/>
                    <a:lstStyle/>
                    <a:p>
                      <a:pPr algn="ctr" rtl="0" fontAlgn="ctr"/>
                      <a:r>
                        <a:rPr lang="en-US" sz="18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tc>
                <a:extLst>
                  <a:ext uri="{0D108BD9-81ED-4DB2-BD59-A6C34878D82A}">
                    <a16:rowId xmlns:a16="http://schemas.microsoft.com/office/drawing/2014/main" val="489368971"/>
                  </a:ext>
                </a:extLst>
              </a:tr>
              <a:tr h="257865">
                <a:tc>
                  <a:txBody>
                    <a:bodyPr/>
                    <a:lstStyle/>
                    <a:p>
                      <a:pPr algn="ctr" rtl="0" fontAlgn="ctr"/>
                      <a:r>
                        <a:rPr lang="en-US" sz="1200" b="1" i="0" u="none" strike="noStrike" dirty="0">
                          <a:solidFill>
                            <a:srgbClr val="000000"/>
                          </a:solidFill>
                          <a:effectLst/>
                          <a:latin typeface="Arial Narrow" panose="020B0606020202030204" pitchFamily="34" charset="0"/>
                        </a:rPr>
                        <a:t>Live Chats Answered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14,736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14,299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15,820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16,363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15,735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11,011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15,911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16,298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18,789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20,613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18,425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178,000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132,621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45,379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4678751"/>
                  </a:ext>
                </a:extLst>
              </a:tr>
              <a:tr h="257865">
                <a:tc>
                  <a:txBody>
                    <a:bodyPr/>
                    <a:lstStyle/>
                    <a:p>
                      <a:pPr algn="ctr" rtl="0" fontAlgn="ctr"/>
                      <a:r>
                        <a:rPr lang="en-US" sz="1200" b="1" i="0" u="none" strike="noStrike">
                          <a:solidFill>
                            <a:srgbClr val="000000"/>
                          </a:solidFill>
                          <a:effectLst/>
                          <a:latin typeface="Arial Narrow" panose="020B0606020202030204" pitchFamily="34" charset="0"/>
                        </a:rPr>
                        <a:t>Percent Answered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68%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9351471"/>
                  </a:ext>
                </a:extLst>
              </a:tr>
              <a:tr h="257865">
                <a:tc>
                  <a:txBody>
                    <a:bodyPr/>
                    <a:lstStyle/>
                    <a:p>
                      <a:pPr algn="ctr" rtl="0" fontAlgn="ctr"/>
                      <a:r>
                        <a:rPr lang="en-US" sz="1200" b="1" i="0" u="none" strike="noStrike">
                          <a:solidFill>
                            <a:srgbClr val="000000"/>
                          </a:solidFill>
                          <a:effectLst/>
                          <a:latin typeface="Arial Narrow" panose="020B0606020202030204" pitchFamily="34" charset="0"/>
                        </a:rPr>
                        <a:t>Unanswered Chat Volume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7,574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4,005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2,029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262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742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3,638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5,608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3,139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28,378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63,567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-35,189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7158381"/>
                  </a:ext>
                </a:extLst>
              </a:tr>
              <a:tr h="257865">
                <a:tc>
                  <a:txBody>
                    <a:bodyPr/>
                    <a:lstStyle/>
                    <a:p>
                      <a:pPr algn="ctr" rtl="0" fontAlgn="ctr"/>
                      <a:r>
                        <a:rPr lang="en-US" sz="1200" b="1" i="0" u="none" strike="noStrike">
                          <a:solidFill>
                            <a:srgbClr val="000000"/>
                          </a:solidFill>
                          <a:effectLst/>
                          <a:latin typeface="Arial Narrow" panose="020B0606020202030204" pitchFamily="34" charset="0"/>
                        </a:rPr>
                        <a:t>Percent Unanswered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i="0" u="none" strike="noStrike" dirty="0">
                          <a:solidFill>
                            <a:srgbClr val="000000"/>
                          </a:solidFill>
                          <a:effectLst/>
                          <a:latin typeface="Arial Narrow" panose="020B0606020202030204" pitchFamily="34" charset="0"/>
                        </a:rPr>
                        <a:t>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i="0" u="none" strike="noStrike" dirty="0">
                          <a:solidFill>
                            <a:srgbClr val="000000"/>
                          </a:solidFill>
                          <a:effectLst/>
                          <a:latin typeface="Arial Narrow" panose="020B0606020202030204" pitchFamily="34" charset="0"/>
                        </a:rPr>
                        <a:t>-18%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7025392"/>
                  </a:ext>
                </a:extLst>
              </a:tr>
            </a:tbl>
          </a:graphicData>
        </a:graphic>
      </p:graphicFrame>
    </p:spTree>
    <p:extLst>
      <p:ext uri="{BB962C8B-B14F-4D97-AF65-F5344CB8AC3E}">
        <p14:creationId xmlns:p14="http://schemas.microsoft.com/office/powerpoint/2010/main" val="625862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98417" y="6166752"/>
          <a:ext cx="5056026" cy="557784"/>
        </p:xfrm>
        <a:graphic>
          <a:graphicData uri="http://schemas.openxmlformats.org/drawingml/2006/table">
            <a:tbl>
              <a:tblPr firstRow="1" bandRow="1">
                <a:tableStyleId>{5C22544A-7EE6-4342-B048-85BDC9FD1C3A}</a:tableStyleId>
              </a:tblPr>
              <a:tblGrid>
                <a:gridCol w="5056026">
                  <a:extLst>
                    <a:ext uri="{9D8B030D-6E8A-4147-A177-3AD203B41FA5}">
                      <a16:colId xmlns:a16="http://schemas.microsoft.com/office/drawing/2014/main" val="971086930"/>
                    </a:ext>
                  </a:extLst>
                </a:gridCol>
              </a:tblGrid>
              <a:tr h="266567">
                <a:tc>
                  <a:txBody>
                    <a:bodyPr/>
                    <a:lstStyle/>
                    <a:p>
                      <a:pPr marL="171450" marR="0" indent="-171450" algn="l" rtl="0">
                        <a:lnSpc>
                          <a:spcPct val="100000"/>
                        </a:lnSpc>
                        <a:spcBef>
                          <a:spcPct val="20000"/>
                        </a:spcBef>
                        <a:spcAft>
                          <a:spcPts val="0"/>
                        </a:spcAft>
                        <a:buClr>
                          <a:srgbClr val="000000"/>
                        </a:buClr>
                        <a:buFont typeface="Calibri" panose="020F0502020204030204" pitchFamily="34" charset="0"/>
                        <a:buChar char="‐"/>
                      </a:pPr>
                      <a:r>
                        <a:rPr lang="en-US" altLang="en-US" sz="900" b="1" i="0" u="none" strike="noStrike" cap="none" dirty="0">
                          <a:solidFill>
                            <a:srgbClr val="000000"/>
                          </a:solidFill>
                          <a:latin typeface="Arial Narrow" panose="020B0606020202030204" pitchFamily="34" charset="0"/>
                          <a:ea typeface="+mn-ea"/>
                          <a:cs typeface="+mn-cs"/>
                          <a:sym typeface="Arial"/>
                        </a:rPr>
                        <a:t>Note</a:t>
                      </a:r>
                      <a:r>
                        <a:rPr lang="en-US" altLang="en-US" sz="900" b="0" i="0" u="none" strike="noStrike" cap="none" dirty="0">
                          <a:solidFill>
                            <a:srgbClr val="000000"/>
                          </a:solidFill>
                          <a:latin typeface="Arial Narrow" panose="020B0606020202030204" pitchFamily="34" charset="0"/>
                          <a:ea typeface="+mn-ea"/>
                          <a:cs typeface="+mn-cs"/>
                          <a:sym typeface="Arial"/>
                        </a:rPr>
                        <a:t>: Volumes do not include abandoned chats. </a:t>
                      </a:r>
                    </a:p>
                    <a:p>
                      <a:pPr marL="171450" marR="0" indent="-171450" algn="l" rtl="0">
                        <a:lnSpc>
                          <a:spcPct val="100000"/>
                        </a:lnSpc>
                        <a:spcBef>
                          <a:spcPct val="20000"/>
                        </a:spcBef>
                        <a:spcAft>
                          <a:spcPts val="0"/>
                        </a:spcAft>
                        <a:buClr>
                          <a:srgbClr val="000000"/>
                        </a:buClr>
                        <a:buFont typeface="Calibri" panose="020F0502020204030204" pitchFamily="34" charset="0"/>
                        <a:buChar char="‐"/>
                      </a:pPr>
                      <a:r>
                        <a:rPr lang="en-US" altLang="en-US" sz="900" b="0" i="0" u="none" strike="noStrike" cap="none" dirty="0">
                          <a:solidFill>
                            <a:srgbClr val="000000"/>
                          </a:solidFill>
                          <a:latin typeface="Arial Narrow" panose="020B0606020202030204" pitchFamily="34" charset="0"/>
                          <a:ea typeface="+mn-ea"/>
                          <a:cs typeface="+mn-cs"/>
                          <a:sym typeface="Arial"/>
                        </a:rPr>
                        <a:t>Data is for all Commercial and Medicare Markets members- enrolled and non-enrolled.</a:t>
                      </a:r>
                    </a:p>
                    <a:p>
                      <a:pPr marL="171450" marR="0" indent="-171450" algn="l" rtl="0">
                        <a:lnSpc>
                          <a:spcPct val="100000"/>
                        </a:lnSpc>
                        <a:spcBef>
                          <a:spcPct val="20000"/>
                        </a:spcBef>
                        <a:spcAft>
                          <a:spcPts val="0"/>
                        </a:spcAft>
                        <a:buClr>
                          <a:srgbClr val="000000"/>
                        </a:buClr>
                        <a:buFont typeface="Calibri" panose="020F0502020204030204" pitchFamily="34" charset="0"/>
                        <a:buChar char="‐"/>
                      </a:pPr>
                      <a:r>
                        <a:rPr lang="en-US" altLang="en-US" sz="900" b="0" i="0" u="none" strike="noStrike" cap="none" dirty="0">
                          <a:solidFill>
                            <a:srgbClr val="000000"/>
                          </a:solidFill>
                          <a:latin typeface="Arial Narrow" panose="020B0606020202030204" pitchFamily="34" charset="0"/>
                          <a:ea typeface="+mn-ea"/>
                          <a:cs typeface="+mn-cs"/>
                          <a:sym typeface="Arial"/>
                        </a:rPr>
                        <a:t>Volume may not match answered chats on slide 9 as there  may be multiple inquiries per chat.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
        <p:nvSpPr>
          <p:cNvPr id="7" name="Google Shape;267;p5">
            <a:extLst>
              <a:ext uri="{FF2B5EF4-FFF2-40B4-BE49-F238E27FC236}">
                <a16:creationId xmlns:a16="http://schemas.microsoft.com/office/drawing/2014/main" id="{8521F423-EEBF-8C09-A49C-7DC6F16D8519}"/>
              </a:ext>
            </a:extLst>
          </p:cNvPr>
          <p:cNvSpPr txBox="1">
            <a:spLocks/>
          </p:cNvSpPr>
          <p:nvPr/>
        </p:nvSpPr>
        <p:spPr>
          <a:xfrm>
            <a:off x="173199" y="355187"/>
            <a:ext cx="9454896" cy="34713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4000" dirty="0"/>
              <a:t>2024 Live Chat Inquiry types</a:t>
            </a:r>
          </a:p>
        </p:txBody>
      </p:sp>
      <p:sp>
        <p:nvSpPr>
          <p:cNvPr id="2" name="TextBox 1">
            <a:extLst>
              <a:ext uri="{FF2B5EF4-FFF2-40B4-BE49-F238E27FC236}">
                <a16:creationId xmlns:a16="http://schemas.microsoft.com/office/drawing/2014/main" id="{C84F9E2D-E7FF-806E-1355-A45999C35EC2}"/>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4" name="Table 3">
            <a:extLst>
              <a:ext uri="{FF2B5EF4-FFF2-40B4-BE49-F238E27FC236}">
                <a16:creationId xmlns:a16="http://schemas.microsoft.com/office/drawing/2014/main" id="{D38CCD45-91B2-CE1E-3E24-B83621C2DEE8}"/>
              </a:ext>
            </a:extLst>
          </p:cNvPr>
          <p:cNvGraphicFramePr>
            <a:graphicFrameLocks noGrp="1"/>
          </p:cNvGraphicFramePr>
          <p:nvPr>
            <p:extLst>
              <p:ext uri="{D42A27DB-BD31-4B8C-83A1-F6EECF244321}">
                <p14:modId xmlns:p14="http://schemas.microsoft.com/office/powerpoint/2010/main" val="1723331645"/>
              </p:ext>
            </p:extLst>
          </p:nvPr>
        </p:nvGraphicFramePr>
        <p:xfrm>
          <a:off x="173199" y="1220030"/>
          <a:ext cx="11683306" cy="4895018"/>
        </p:xfrm>
        <a:graphic>
          <a:graphicData uri="http://schemas.openxmlformats.org/drawingml/2006/table">
            <a:tbl>
              <a:tblPr firstRow="1" bandRow="1">
                <a:tableStyleId>{5C22544A-7EE6-4342-B048-85BDC9FD1C3A}</a:tableStyleId>
              </a:tblPr>
              <a:tblGrid>
                <a:gridCol w="1778096">
                  <a:extLst>
                    <a:ext uri="{9D8B030D-6E8A-4147-A177-3AD203B41FA5}">
                      <a16:colId xmlns:a16="http://schemas.microsoft.com/office/drawing/2014/main" val="779892934"/>
                    </a:ext>
                  </a:extLst>
                </a:gridCol>
                <a:gridCol w="738296">
                  <a:extLst>
                    <a:ext uri="{9D8B030D-6E8A-4147-A177-3AD203B41FA5}">
                      <a16:colId xmlns:a16="http://schemas.microsoft.com/office/drawing/2014/main" val="1013153228"/>
                    </a:ext>
                  </a:extLst>
                </a:gridCol>
                <a:gridCol w="557338">
                  <a:extLst>
                    <a:ext uri="{9D8B030D-6E8A-4147-A177-3AD203B41FA5}">
                      <a16:colId xmlns:a16="http://schemas.microsoft.com/office/drawing/2014/main" val="3915066194"/>
                    </a:ext>
                  </a:extLst>
                </a:gridCol>
                <a:gridCol w="560145">
                  <a:extLst>
                    <a:ext uri="{9D8B030D-6E8A-4147-A177-3AD203B41FA5}">
                      <a16:colId xmlns:a16="http://schemas.microsoft.com/office/drawing/2014/main" val="1005719749"/>
                    </a:ext>
                  </a:extLst>
                </a:gridCol>
                <a:gridCol w="543307">
                  <a:extLst>
                    <a:ext uri="{9D8B030D-6E8A-4147-A177-3AD203B41FA5}">
                      <a16:colId xmlns:a16="http://schemas.microsoft.com/office/drawing/2014/main" val="3094565296"/>
                    </a:ext>
                  </a:extLst>
                </a:gridCol>
                <a:gridCol w="602239">
                  <a:extLst>
                    <a:ext uri="{9D8B030D-6E8A-4147-A177-3AD203B41FA5}">
                      <a16:colId xmlns:a16="http://schemas.microsoft.com/office/drawing/2014/main" val="1626764116"/>
                    </a:ext>
                  </a:extLst>
                </a:gridCol>
                <a:gridCol w="557338">
                  <a:extLst>
                    <a:ext uri="{9D8B030D-6E8A-4147-A177-3AD203B41FA5}">
                      <a16:colId xmlns:a16="http://schemas.microsoft.com/office/drawing/2014/main" val="2428179600"/>
                    </a:ext>
                  </a:extLst>
                </a:gridCol>
                <a:gridCol w="473149">
                  <a:extLst>
                    <a:ext uri="{9D8B030D-6E8A-4147-A177-3AD203B41FA5}">
                      <a16:colId xmlns:a16="http://schemas.microsoft.com/office/drawing/2014/main" val="1430518694"/>
                    </a:ext>
                  </a:extLst>
                </a:gridCol>
                <a:gridCol w="599434">
                  <a:extLst>
                    <a:ext uri="{9D8B030D-6E8A-4147-A177-3AD203B41FA5}">
                      <a16:colId xmlns:a16="http://schemas.microsoft.com/office/drawing/2014/main" val="228221404"/>
                    </a:ext>
                  </a:extLst>
                </a:gridCol>
                <a:gridCol w="571370">
                  <a:extLst>
                    <a:ext uri="{9D8B030D-6E8A-4147-A177-3AD203B41FA5}">
                      <a16:colId xmlns:a16="http://schemas.microsoft.com/office/drawing/2014/main" val="2102024624"/>
                    </a:ext>
                  </a:extLst>
                </a:gridCol>
                <a:gridCol w="529276">
                  <a:extLst>
                    <a:ext uri="{9D8B030D-6E8A-4147-A177-3AD203B41FA5}">
                      <a16:colId xmlns:a16="http://schemas.microsoft.com/office/drawing/2014/main" val="590776053"/>
                    </a:ext>
                  </a:extLst>
                </a:gridCol>
                <a:gridCol w="585403">
                  <a:extLst>
                    <a:ext uri="{9D8B030D-6E8A-4147-A177-3AD203B41FA5}">
                      <a16:colId xmlns:a16="http://schemas.microsoft.com/office/drawing/2014/main" val="1600120453"/>
                    </a:ext>
                  </a:extLst>
                </a:gridCol>
                <a:gridCol w="571370">
                  <a:extLst>
                    <a:ext uri="{9D8B030D-6E8A-4147-A177-3AD203B41FA5}">
                      <a16:colId xmlns:a16="http://schemas.microsoft.com/office/drawing/2014/main" val="2992626381"/>
                    </a:ext>
                  </a:extLst>
                </a:gridCol>
                <a:gridCol w="700462">
                  <a:extLst>
                    <a:ext uri="{9D8B030D-6E8A-4147-A177-3AD203B41FA5}">
                      <a16:colId xmlns:a16="http://schemas.microsoft.com/office/drawing/2014/main" val="3070570846"/>
                    </a:ext>
                  </a:extLst>
                </a:gridCol>
                <a:gridCol w="558462">
                  <a:extLst>
                    <a:ext uri="{9D8B030D-6E8A-4147-A177-3AD203B41FA5}">
                      <a16:colId xmlns:a16="http://schemas.microsoft.com/office/drawing/2014/main" val="3239635103"/>
                    </a:ext>
                  </a:extLst>
                </a:gridCol>
                <a:gridCol w="1242377">
                  <a:extLst>
                    <a:ext uri="{9D8B030D-6E8A-4147-A177-3AD203B41FA5}">
                      <a16:colId xmlns:a16="http://schemas.microsoft.com/office/drawing/2014/main" val="3863720123"/>
                    </a:ext>
                  </a:extLst>
                </a:gridCol>
                <a:gridCol w="515244">
                  <a:extLst>
                    <a:ext uri="{9D8B030D-6E8A-4147-A177-3AD203B41FA5}">
                      <a16:colId xmlns:a16="http://schemas.microsoft.com/office/drawing/2014/main" val="632307464"/>
                    </a:ext>
                  </a:extLst>
                </a:gridCol>
              </a:tblGrid>
              <a:tr h="290298">
                <a:tc>
                  <a:txBody>
                    <a:bodyPr/>
                    <a:lstStyle/>
                    <a:p>
                      <a:pPr algn="ctr" rtl="0" fontAlgn="ctr"/>
                      <a:r>
                        <a:rPr lang="en-US" sz="1400" b="1" i="0" u="none" strike="noStrike" dirty="0">
                          <a:solidFill>
                            <a:schemeClr val="bg1"/>
                          </a:solidFill>
                          <a:effectLst/>
                          <a:latin typeface="Arial Narrow" panose="020B0606020202030204" pitchFamily="34" charset="0"/>
                        </a:rPr>
                        <a:t>Category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Feb</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a:solidFill>
                            <a:schemeClr val="bg1"/>
                          </a:solidFill>
                          <a:effectLst/>
                          <a:latin typeface="Arial Narrow" panose="020B0606020202030204" pitchFamily="34" charset="0"/>
                        </a:rPr>
                        <a:t>Mar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a:solidFill>
                            <a:schemeClr val="bg1"/>
                          </a:solidFill>
                          <a:effectLst/>
                          <a:latin typeface="Arial Narrow" panose="020B0606020202030204" pitchFamily="34" charset="0"/>
                        </a:rPr>
                        <a:t>Apr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May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Jun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a:solidFill>
                            <a:schemeClr val="bg1"/>
                          </a:solidFill>
                          <a:effectLst/>
                          <a:latin typeface="Arial Narrow" panose="020B0606020202030204" pitchFamily="34" charset="0"/>
                        </a:rPr>
                        <a:t>Jul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Aug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Sep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Oct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Nov</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Dec</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algn="ctr" rtl="0" fontAlgn="ctr"/>
                      <a:r>
                        <a:rPr lang="en-US" sz="1400" b="1" i="0" u="none" strike="noStrike" dirty="0">
                          <a:solidFill>
                            <a:schemeClr val="bg1"/>
                          </a:solidFill>
                          <a:effectLst/>
                          <a:latin typeface="Arial Narrow" panose="020B0606020202030204" pitchFamily="34" charset="0"/>
                        </a:rPr>
                        <a:t>2024 YTD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dirty="0">
                          <a:solidFill>
                            <a:schemeClr val="bg1"/>
                          </a:solidFill>
                          <a:effectLst/>
                          <a:latin typeface="Arial Narrow" panose="020B0606020202030204" pitchFamily="34" charset="0"/>
                        </a:rPr>
                        <a:t>Jan-Nov 2023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Var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943911609"/>
                  </a:ext>
                </a:extLst>
              </a:tr>
              <a:tr h="230236">
                <a:tc>
                  <a:txBody>
                    <a:bodyPr/>
                    <a:lstStyle/>
                    <a:p>
                      <a:pPr algn="ctr" rtl="0" fontAlgn="ctr"/>
                      <a:r>
                        <a:rPr lang="en-US" sz="1100" b="1" i="0" u="none" strike="noStrike" dirty="0">
                          <a:solidFill>
                            <a:srgbClr val="000000"/>
                          </a:solidFill>
                          <a:effectLst/>
                          <a:latin typeface="Arial Narrow" panose="020B0606020202030204" pitchFamily="34" charset="0"/>
                        </a:rPr>
                        <a:t>Benefits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4,148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3,929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4,340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4,523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4,539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3,257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4,812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4,930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5,363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6,357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Arial Narrow" panose="020B0606020202030204" pitchFamily="34" charset="0"/>
                        </a:rPr>
                        <a:t>5,780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Narrow" panose="020B0606020202030204" pitchFamily="34" charset="0"/>
                        </a:rPr>
                        <a:t>51,978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181464"/>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Claim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2,933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3,277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3,551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3,726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3,369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2,224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2,881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3,093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3,438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4,067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3,684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36,243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370633"/>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Pharmacy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1,561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100" b="0" i="0" u="none" strike="noStrike">
                          <a:solidFill>
                            <a:srgbClr val="000000"/>
                          </a:solidFill>
                          <a:effectLst/>
                          <a:latin typeface="Arial Narrow" panose="020B0606020202030204" pitchFamily="34" charset="0"/>
                        </a:rPr>
                        <a:t>1,448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100" b="0" i="0" u="none" strike="noStrike">
                          <a:solidFill>
                            <a:srgbClr val="000000"/>
                          </a:solidFill>
                          <a:effectLst/>
                          <a:latin typeface="Arial Narrow" panose="020B0606020202030204" pitchFamily="34" charset="0"/>
                        </a:rPr>
                        <a:t>1,790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100" b="0" i="0" u="none" strike="noStrike">
                          <a:solidFill>
                            <a:srgbClr val="000000"/>
                          </a:solidFill>
                          <a:effectLst/>
                          <a:latin typeface="Arial Narrow" panose="020B0606020202030204" pitchFamily="34" charset="0"/>
                        </a:rPr>
                        <a:t>1,756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100" b="0" i="0" u="none" strike="noStrike">
                          <a:solidFill>
                            <a:srgbClr val="000000"/>
                          </a:solidFill>
                          <a:effectLst/>
                          <a:latin typeface="Arial Narrow" panose="020B0606020202030204" pitchFamily="34" charset="0"/>
                        </a:rPr>
                        <a:t>1,643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100" b="0" i="0" u="none" strike="noStrike">
                          <a:solidFill>
                            <a:srgbClr val="000000"/>
                          </a:solidFill>
                          <a:effectLst/>
                          <a:latin typeface="Arial Narrow" panose="020B0606020202030204" pitchFamily="34" charset="0"/>
                        </a:rPr>
                        <a:t>1,028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100" b="0" i="0" u="none" strike="noStrike">
                          <a:solidFill>
                            <a:srgbClr val="000000"/>
                          </a:solidFill>
                          <a:effectLst/>
                          <a:latin typeface="Arial Narrow" panose="020B0606020202030204" pitchFamily="34" charset="0"/>
                        </a:rPr>
                        <a:t>1,439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100" b="0" i="0" u="none" strike="noStrike">
                          <a:solidFill>
                            <a:srgbClr val="000000"/>
                          </a:solidFill>
                          <a:effectLst/>
                          <a:latin typeface="Arial Narrow" panose="020B0606020202030204" pitchFamily="34" charset="0"/>
                        </a:rPr>
                        <a:t>1,637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100" b="0" i="0" u="none" strike="noStrike">
                          <a:solidFill>
                            <a:srgbClr val="000000"/>
                          </a:solidFill>
                          <a:effectLst/>
                          <a:latin typeface="Arial Narrow" panose="020B0606020202030204" pitchFamily="34" charset="0"/>
                        </a:rPr>
                        <a:t>2,358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100" b="0" i="0" u="none" strike="noStrike">
                          <a:solidFill>
                            <a:srgbClr val="000000"/>
                          </a:solidFill>
                          <a:effectLst/>
                          <a:latin typeface="Arial Narrow" panose="020B0606020202030204" pitchFamily="34" charset="0"/>
                        </a:rPr>
                        <a:t>2,560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100" b="0" i="0" u="none" strike="noStrike">
                          <a:solidFill>
                            <a:srgbClr val="000000"/>
                          </a:solidFill>
                          <a:effectLst/>
                          <a:latin typeface="Arial Narrow" panose="020B0606020202030204" pitchFamily="34" charset="0"/>
                        </a:rPr>
                        <a:t>2,294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effectLst/>
                          <a:latin typeface="Arial Narrow" panose="020B0606020202030204" pitchFamily="34" charset="0"/>
                        </a:rPr>
                        <a:t>19,514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2726531"/>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Eligibility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1,548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1,127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1,093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1,158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1,182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887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1,487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1,584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1,748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1,537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1,403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14,754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6185224"/>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Other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821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1,016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Arial Narrow" panose="020B0606020202030204" pitchFamily="34" charset="0"/>
                        </a:rPr>
                        <a:t>1,238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1,185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1,048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624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797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956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1,269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1,323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11,277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6832819"/>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Provider Par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953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928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868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977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Arial Narrow" panose="020B0606020202030204" pitchFamily="34" charset="0"/>
                        </a:rPr>
                        <a:t>1,094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670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1,016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935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1,050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1,116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1,006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10,613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9851100"/>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PCP Update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750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568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619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646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677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745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868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722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7,760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0136956"/>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MyBlue Portal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984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802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750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616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703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557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502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7,677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6345914"/>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Authorization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410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Arial Narrow" panose="020B0606020202030204" pitchFamily="34" charset="0"/>
                        </a:rPr>
                        <a:t>381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541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4,797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0137234"/>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Dental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354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347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461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441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Arial Narrow" panose="020B0606020202030204" pitchFamily="34" charset="0"/>
                        </a:rPr>
                        <a:t>433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482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4,754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4159372"/>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Enrollment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347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299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588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3,722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8836933"/>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MyBlue App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334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361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3,567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126469"/>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Billing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459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342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163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Arial Narrow" panose="020B0606020202030204" pitchFamily="34" charset="0"/>
                        </a:rPr>
                        <a:t>215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Arial Narrow" panose="020B0606020202030204" pitchFamily="34" charset="0"/>
                        </a:rPr>
                        <a:t>294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3,456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4451086"/>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Direct Pay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64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78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Arial Narrow" panose="020B0606020202030204" pitchFamily="34" charset="0"/>
                        </a:rPr>
                        <a:t>1,537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2,310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&lt;1%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&lt;1%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711471"/>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Document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181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78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106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Arial Narrow" panose="020B0606020202030204" pitchFamily="34" charset="0"/>
                        </a:rPr>
                        <a:t>150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Arial Narrow" panose="020B0606020202030204" pitchFamily="34" charset="0"/>
                        </a:rPr>
                        <a:t>105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1,865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5104922"/>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Referral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94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Arial Narrow" panose="020B0606020202030204" pitchFamily="34" charset="0"/>
                        </a:rPr>
                        <a:t>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1,020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9086784"/>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COB</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78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Narrow" panose="020B0606020202030204" pitchFamily="34" charset="0"/>
                        </a:rPr>
                        <a:t>790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&lt;1%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&lt;1%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0210704"/>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Medicare Markets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112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&lt;1%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&lt;1%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8098154"/>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TPL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42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&lt;1%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&lt;1%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1563058"/>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Totals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100" b="1" i="0" u="none" strike="noStrike">
                          <a:solidFill>
                            <a:srgbClr val="000000"/>
                          </a:solidFill>
                          <a:effectLst/>
                          <a:latin typeface="Arial Narrow" panose="020B0606020202030204" pitchFamily="34" charset="0"/>
                        </a:rPr>
                        <a:t>15,996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100" b="1" i="0" u="none" strike="noStrike">
                          <a:solidFill>
                            <a:srgbClr val="000000"/>
                          </a:solidFill>
                          <a:effectLst/>
                          <a:latin typeface="Arial Narrow" panose="020B0606020202030204" pitchFamily="34" charset="0"/>
                        </a:rPr>
                        <a:t>15,514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100" b="1" i="0" u="none" strike="noStrike">
                          <a:solidFill>
                            <a:srgbClr val="000000"/>
                          </a:solidFill>
                          <a:effectLst/>
                          <a:latin typeface="Arial Narrow" panose="020B0606020202030204" pitchFamily="34" charset="0"/>
                        </a:rPr>
                        <a:t>16,810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100" b="1" i="0" u="none" strike="noStrike">
                          <a:solidFill>
                            <a:srgbClr val="000000"/>
                          </a:solidFill>
                          <a:effectLst/>
                          <a:latin typeface="Arial Narrow" panose="020B0606020202030204" pitchFamily="34" charset="0"/>
                        </a:rPr>
                        <a:t>17,096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100" b="1" i="0" u="none" strike="noStrike">
                          <a:solidFill>
                            <a:srgbClr val="000000"/>
                          </a:solidFill>
                          <a:effectLst/>
                          <a:latin typeface="Arial Narrow" panose="020B0606020202030204" pitchFamily="34" charset="0"/>
                        </a:rPr>
                        <a:t>16,352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100" b="1" i="0" u="none" strike="noStrike">
                          <a:solidFill>
                            <a:srgbClr val="000000"/>
                          </a:solidFill>
                          <a:effectLst/>
                          <a:latin typeface="Arial Narrow" panose="020B0606020202030204" pitchFamily="34" charset="0"/>
                        </a:rPr>
                        <a:t>11,181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100" b="1" i="0" u="none" strike="noStrike">
                          <a:solidFill>
                            <a:srgbClr val="000000"/>
                          </a:solidFill>
                          <a:effectLst/>
                          <a:latin typeface="Arial Narrow" panose="020B0606020202030204" pitchFamily="34" charset="0"/>
                        </a:rPr>
                        <a:t>15,922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100" b="1" i="0" u="none" strike="noStrike">
                          <a:solidFill>
                            <a:srgbClr val="000000"/>
                          </a:solidFill>
                          <a:effectLst/>
                          <a:latin typeface="Arial Narrow" panose="020B0606020202030204" pitchFamily="34" charset="0"/>
                        </a:rPr>
                        <a:t>16,349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100" b="1" i="0" u="none" strike="noStrike">
                          <a:solidFill>
                            <a:srgbClr val="000000"/>
                          </a:solidFill>
                          <a:effectLst/>
                          <a:latin typeface="Arial Narrow" panose="020B0606020202030204" pitchFamily="34" charset="0"/>
                        </a:rPr>
                        <a:t>19,252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100" b="1" i="0" u="none" strike="noStrike">
                          <a:solidFill>
                            <a:srgbClr val="000000"/>
                          </a:solidFill>
                          <a:effectLst/>
                          <a:latin typeface="Arial Narrow" panose="020B0606020202030204" pitchFamily="34" charset="0"/>
                        </a:rPr>
                        <a:t>22,770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100" b="1" i="0" u="none" strike="noStrike">
                          <a:solidFill>
                            <a:srgbClr val="000000"/>
                          </a:solidFill>
                          <a:effectLst/>
                          <a:latin typeface="Arial Narrow" panose="020B0606020202030204" pitchFamily="34" charset="0"/>
                        </a:rPr>
                        <a:t>19,009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100" b="1"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100" b="1" i="0" u="none" strike="noStrike">
                          <a:solidFill>
                            <a:srgbClr val="000000"/>
                          </a:solidFill>
                          <a:effectLst/>
                          <a:latin typeface="Arial Narrow" panose="020B0606020202030204" pitchFamily="34" charset="0"/>
                        </a:rPr>
                        <a:t>186,251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100" b="0" i="0" u="none" strike="noStrike" dirty="0">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100" b="0" i="0" u="none" strike="noStrike" dirty="0">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000366616"/>
                  </a:ext>
                </a:extLst>
              </a:tr>
            </a:tbl>
          </a:graphicData>
        </a:graphic>
      </p:graphicFrame>
      <p:cxnSp>
        <p:nvCxnSpPr>
          <p:cNvPr id="5" name="Straight Connector 4">
            <a:extLst>
              <a:ext uri="{FF2B5EF4-FFF2-40B4-BE49-F238E27FC236}">
                <a16:creationId xmlns:a16="http://schemas.microsoft.com/office/drawing/2014/main" id="{C830A035-2E00-2621-156C-E72D99C8A02E}"/>
              </a:ext>
            </a:extLst>
          </p:cNvPr>
          <p:cNvCxnSpPr>
            <a:cxnSpLocks/>
          </p:cNvCxnSpPr>
          <p:nvPr/>
        </p:nvCxnSpPr>
        <p:spPr>
          <a:xfrm flipV="1">
            <a:off x="173199" y="1061108"/>
            <a:ext cx="11629694" cy="4424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3955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9" name="TextBox 8">
            <a:extLst>
              <a:ext uri="{FF2B5EF4-FFF2-40B4-BE49-F238E27FC236}">
                <a16:creationId xmlns:a16="http://schemas.microsoft.com/office/drawing/2014/main" id="{580A61D3-C482-7FC9-04FF-62075261B19D}"/>
              </a:ext>
            </a:extLst>
          </p:cNvPr>
          <p:cNvSpPr txBox="1"/>
          <p:nvPr/>
        </p:nvSpPr>
        <p:spPr>
          <a:xfrm>
            <a:off x="11152030" y="2212365"/>
            <a:ext cx="1039970" cy="3740760"/>
          </a:xfrm>
          <a:prstGeom prst="rect">
            <a:avLst/>
          </a:prstGeom>
          <a:solidFill>
            <a:schemeClr val="bg1"/>
          </a:solidFill>
        </p:spPr>
        <p:txBody>
          <a:bodyPr wrap="square" rtlCol="0">
            <a:spAutoFit/>
          </a:bodyPr>
          <a:lstStyle/>
          <a:p>
            <a:endParaRPr lang="en-US" dirty="0"/>
          </a:p>
        </p:txBody>
      </p:sp>
      <p:sp>
        <p:nvSpPr>
          <p:cNvPr id="267" name="Google Shape;267;p5"/>
          <p:cNvSpPr txBox="1">
            <a:spLocks noGrp="1"/>
          </p:cNvSpPr>
          <p:nvPr>
            <p:ph type="body" idx="2"/>
          </p:nvPr>
        </p:nvSpPr>
        <p:spPr>
          <a:xfrm>
            <a:off x="173198" y="355187"/>
            <a:ext cx="10631821"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Commercial &amp; Medicare Markets member interactions</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2C9F674A-AC4C-DDC7-0AF7-B1C457E1B920}"/>
              </a:ext>
            </a:extLst>
          </p:cNvPr>
          <p:cNvGraphicFramePr>
            <a:graphicFrameLocks noGrp="1"/>
          </p:cNvGraphicFramePr>
          <p:nvPr>
            <p:extLst>
              <p:ext uri="{D42A27DB-BD31-4B8C-83A1-F6EECF244321}">
                <p14:modId xmlns:p14="http://schemas.microsoft.com/office/powerpoint/2010/main" val="38741944"/>
              </p:ext>
            </p:extLst>
          </p:nvPr>
        </p:nvGraphicFramePr>
        <p:xfrm>
          <a:off x="257175" y="1110808"/>
          <a:ext cx="11545720" cy="4589104"/>
        </p:xfrm>
        <a:graphic>
          <a:graphicData uri="http://schemas.openxmlformats.org/drawingml/2006/table">
            <a:tbl>
              <a:tblPr firstRow="1" bandRow="1">
                <a:tableStyleId>{5C22544A-7EE6-4342-B048-85BDC9FD1C3A}</a:tableStyleId>
              </a:tblPr>
              <a:tblGrid>
                <a:gridCol w="1703206">
                  <a:extLst>
                    <a:ext uri="{9D8B030D-6E8A-4147-A177-3AD203B41FA5}">
                      <a16:colId xmlns:a16="http://schemas.microsoft.com/office/drawing/2014/main" val="181930398"/>
                    </a:ext>
                  </a:extLst>
                </a:gridCol>
                <a:gridCol w="610696">
                  <a:extLst>
                    <a:ext uri="{9D8B030D-6E8A-4147-A177-3AD203B41FA5}">
                      <a16:colId xmlns:a16="http://schemas.microsoft.com/office/drawing/2014/main" val="1070079980"/>
                    </a:ext>
                  </a:extLst>
                </a:gridCol>
                <a:gridCol w="610696">
                  <a:extLst>
                    <a:ext uri="{9D8B030D-6E8A-4147-A177-3AD203B41FA5}">
                      <a16:colId xmlns:a16="http://schemas.microsoft.com/office/drawing/2014/main" val="730090689"/>
                    </a:ext>
                  </a:extLst>
                </a:gridCol>
                <a:gridCol w="610696">
                  <a:extLst>
                    <a:ext uri="{9D8B030D-6E8A-4147-A177-3AD203B41FA5}">
                      <a16:colId xmlns:a16="http://schemas.microsoft.com/office/drawing/2014/main" val="3789221469"/>
                    </a:ext>
                  </a:extLst>
                </a:gridCol>
                <a:gridCol w="610696">
                  <a:extLst>
                    <a:ext uri="{9D8B030D-6E8A-4147-A177-3AD203B41FA5}">
                      <a16:colId xmlns:a16="http://schemas.microsoft.com/office/drawing/2014/main" val="1658465380"/>
                    </a:ext>
                  </a:extLst>
                </a:gridCol>
                <a:gridCol w="610696">
                  <a:extLst>
                    <a:ext uri="{9D8B030D-6E8A-4147-A177-3AD203B41FA5}">
                      <a16:colId xmlns:a16="http://schemas.microsoft.com/office/drawing/2014/main" val="2854973113"/>
                    </a:ext>
                  </a:extLst>
                </a:gridCol>
                <a:gridCol w="610696">
                  <a:extLst>
                    <a:ext uri="{9D8B030D-6E8A-4147-A177-3AD203B41FA5}">
                      <a16:colId xmlns:a16="http://schemas.microsoft.com/office/drawing/2014/main" val="2115628774"/>
                    </a:ext>
                  </a:extLst>
                </a:gridCol>
                <a:gridCol w="610696">
                  <a:extLst>
                    <a:ext uri="{9D8B030D-6E8A-4147-A177-3AD203B41FA5}">
                      <a16:colId xmlns:a16="http://schemas.microsoft.com/office/drawing/2014/main" val="440237238"/>
                    </a:ext>
                  </a:extLst>
                </a:gridCol>
                <a:gridCol w="610696">
                  <a:extLst>
                    <a:ext uri="{9D8B030D-6E8A-4147-A177-3AD203B41FA5}">
                      <a16:colId xmlns:a16="http://schemas.microsoft.com/office/drawing/2014/main" val="3340483881"/>
                    </a:ext>
                  </a:extLst>
                </a:gridCol>
                <a:gridCol w="610696">
                  <a:extLst>
                    <a:ext uri="{9D8B030D-6E8A-4147-A177-3AD203B41FA5}">
                      <a16:colId xmlns:a16="http://schemas.microsoft.com/office/drawing/2014/main" val="3935848207"/>
                    </a:ext>
                  </a:extLst>
                </a:gridCol>
                <a:gridCol w="610696">
                  <a:extLst>
                    <a:ext uri="{9D8B030D-6E8A-4147-A177-3AD203B41FA5}">
                      <a16:colId xmlns:a16="http://schemas.microsoft.com/office/drawing/2014/main" val="200910643"/>
                    </a:ext>
                  </a:extLst>
                </a:gridCol>
                <a:gridCol w="610696">
                  <a:extLst>
                    <a:ext uri="{9D8B030D-6E8A-4147-A177-3AD203B41FA5}">
                      <a16:colId xmlns:a16="http://schemas.microsoft.com/office/drawing/2014/main" val="1526066299"/>
                    </a:ext>
                  </a:extLst>
                </a:gridCol>
                <a:gridCol w="408452">
                  <a:extLst>
                    <a:ext uri="{9D8B030D-6E8A-4147-A177-3AD203B41FA5}">
                      <a16:colId xmlns:a16="http://schemas.microsoft.com/office/drawing/2014/main" val="2395292414"/>
                    </a:ext>
                  </a:extLst>
                </a:gridCol>
                <a:gridCol w="741559">
                  <a:extLst>
                    <a:ext uri="{9D8B030D-6E8A-4147-A177-3AD203B41FA5}">
                      <a16:colId xmlns:a16="http://schemas.microsoft.com/office/drawing/2014/main" val="3250530516"/>
                    </a:ext>
                  </a:extLst>
                </a:gridCol>
                <a:gridCol w="356900">
                  <a:extLst>
                    <a:ext uri="{9D8B030D-6E8A-4147-A177-3AD203B41FA5}">
                      <a16:colId xmlns:a16="http://schemas.microsoft.com/office/drawing/2014/main" val="3929292726"/>
                    </a:ext>
                  </a:extLst>
                </a:gridCol>
                <a:gridCol w="880621">
                  <a:extLst>
                    <a:ext uri="{9D8B030D-6E8A-4147-A177-3AD203B41FA5}">
                      <a16:colId xmlns:a16="http://schemas.microsoft.com/office/drawing/2014/main" val="3093338737"/>
                    </a:ext>
                  </a:extLst>
                </a:gridCol>
                <a:gridCol w="368529">
                  <a:extLst>
                    <a:ext uri="{9D8B030D-6E8A-4147-A177-3AD203B41FA5}">
                      <a16:colId xmlns:a16="http://schemas.microsoft.com/office/drawing/2014/main" val="1675349425"/>
                    </a:ext>
                  </a:extLst>
                </a:gridCol>
                <a:gridCol w="368797">
                  <a:extLst>
                    <a:ext uri="{9D8B030D-6E8A-4147-A177-3AD203B41FA5}">
                      <a16:colId xmlns:a16="http://schemas.microsoft.com/office/drawing/2014/main" val="2556903724"/>
                    </a:ext>
                  </a:extLst>
                </a:gridCol>
              </a:tblGrid>
              <a:tr h="721900">
                <a:tc>
                  <a:txBody>
                    <a:bodyPr/>
                    <a:lstStyle/>
                    <a:p>
                      <a:pPr algn="ctr" rtl="0" fontAlgn="ctr"/>
                      <a:r>
                        <a:rPr lang="en-US" sz="1400" b="1" i="0" u="none" strike="noStrike" dirty="0">
                          <a:solidFill>
                            <a:srgbClr val="FFFFFF"/>
                          </a:solidFill>
                          <a:effectLst/>
                          <a:latin typeface="Arial Narrow" panose="020B0606020202030204" pitchFamily="34" charset="0"/>
                        </a:rPr>
                        <a:t>Interaction Type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rtl="0" fontAlgn="ctr"/>
                      <a:r>
                        <a:rPr lang="en-US" sz="1400" b="1" i="0" u="none" strike="noStrike" dirty="0">
                          <a:solidFill>
                            <a:srgbClr val="FFFFFF"/>
                          </a:solidFill>
                          <a:effectLst/>
                          <a:latin typeface="Arial Narrow" panose="020B0606020202030204" pitchFamily="34" charset="0"/>
                        </a:rPr>
                        <a:t>Jan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dirty="0">
                          <a:solidFill>
                            <a:srgbClr val="FFFFFF"/>
                          </a:solidFill>
                          <a:effectLst/>
                          <a:latin typeface="Arial Narrow" panose="020B0606020202030204" pitchFamily="34" charset="0"/>
                        </a:rPr>
                        <a:t>Feb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Mar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Apr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May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Jun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dirty="0">
                          <a:solidFill>
                            <a:srgbClr val="FFFFFF"/>
                          </a:solidFill>
                          <a:effectLst/>
                          <a:latin typeface="Arial Narrow" panose="020B0606020202030204" pitchFamily="34" charset="0"/>
                        </a:rPr>
                        <a:t>Jul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dirty="0">
                          <a:solidFill>
                            <a:srgbClr val="FFFFFF"/>
                          </a:solidFill>
                          <a:effectLst/>
                          <a:latin typeface="Arial Narrow" panose="020B0606020202030204" pitchFamily="34" charset="0"/>
                        </a:rPr>
                        <a:t>Aug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Sep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Oct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dirty="0">
                          <a:solidFill>
                            <a:srgbClr val="FFFFFF"/>
                          </a:solidFill>
                          <a:effectLst/>
                          <a:latin typeface="Arial Narrow" panose="020B0606020202030204" pitchFamily="34" charset="0"/>
                        </a:rPr>
                        <a:t>Nov</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Dec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ctr"/>
                      <a:r>
                        <a:rPr lang="en-US" sz="1400" b="1" i="0" u="none" strike="noStrike">
                          <a:solidFill>
                            <a:srgbClr val="FFFFFF"/>
                          </a:solidFill>
                          <a:effectLst/>
                          <a:latin typeface="Arial Narrow" panose="020B0606020202030204" pitchFamily="34" charset="0"/>
                        </a:rPr>
                        <a:t>2024 YTD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ctr"/>
                      <a:r>
                        <a:rPr lang="en-US" sz="1400" b="1" i="0" u="none" strike="noStrike">
                          <a:solidFill>
                            <a:srgbClr val="FFFFFF"/>
                          </a:solidFill>
                          <a:effectLst/>
                          <a:latin typeface="Arial Narrow" panose="020B0606020202030204" pitchFamily="34" charset="0"/>
                        </a:rPr>
                        <a:t>Jan-Nov 2023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Var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8279144"/>
                  </a:ext>
                </a:extLst>
              </a:tr>
              <a:tr h="549519">
                <a:tc>
                  <a:txBody>
                    <a:bodyPr/>
                    <a:lstStyle/>
                    <a:p>
                      <a:pPr algn="ctr" rtl="0" fontAlgn="ctr"/>
                      <a:r>
                        <a:rPr lang="en-US" sz="1200" b="1" i="0" u="none" strike="noStrike">
                          <a:solidFill>
                            <a:srgbClr val="000000"/>
                          </a:solidFill>
                          <a:effectLst/>
                          <a:latin typeface="Arial Narrow" panose="020B0606020202030204" pitchFamily="34" charset="0"/>
                        </a:rPr>
                        <a:t>Phone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221,061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189,824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187,387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179,075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157,879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139,447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161,301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157,691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150,116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172,690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158,872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1,875,343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1,869,392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6011635"/>
                  </a:ext>
                </a:extLst>
              </a:tr>
              <a:tr h="549519">
                <a:tc>
                  <a:txBody>
                    <a:bodyPr/>
                    <a:lstStyle/>
                    <a:p>
                      <a:pPr algn="ctr" rtl="0" fontAlgn="ctr"/>
                      <a:r>
                        <a:rPr lang="en-US" sz="1200" b="1" i="0" u="none" strike="noStrike">
                          <a:solidFill>
                            <a:srgbClr val="000000"/>
                          </a:solidFill>
                          <a:effectLst/>
                          <a:latin typeface="Arial Narrow" panose="020B0606020202030204" pitchFamily="34" charset="0"/>
                        </a:rPr>
                        <a:t>MyBlue Transactions*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61,580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57,010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55,797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46,569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28,052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25,639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35,038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37,041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29,866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32,193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35,142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443,928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446,621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8810382"/>
                  </a:ext>
                </a:extLst>
              </a:tr>
              <a:tr h="549519">
                <a:tc>
                  <a:txBody>
                    <a:bodyPr/>
                    <a:lstStyle/>
                    <a:p>
                      <a:pPr algn="ctr" rtl="0" fontAlgn="ctr"/>
                      <a:r>
                        <a:rPr lang="en-US" sz="1200" b="1" i="0" u="none" strike="noStrike">
                          <a:solidFill>
                            <a:srgbClr val="000000"/>
                          </a:solidFill>
                          <a:effectLst/>
                          <a:latin typeface="Arial Narrow" panose="020B0606020202030204" pitchFamily="34" charset="0"/>
                        </a:rPr>
                        <a:t>Total Live Chat**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16,901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15,666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16,677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16,677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15,859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11,091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16,159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16,505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19,847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22,145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19,375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186,902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160,342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6668760"/>
                  </a:ext>
                </a:extLst>
              </a:tr>
              <a:tr h="549519">
                <a:tc>
                  <a:txBody>
                    <a:bodyPr/>
                    <a:lstStyle/>
                    <a:p>
                      <a:pPr algn="ctr" rtl="0" fontAlgn="ctr"/>
                      <a:r>
                        <a:rPr lang="en-US" sz="1200" b="1" i="0" u="none" strike="noStrike">
                          <a:solidFill>
                            <a:srgbClr val="000000"/>
                          </a:solidFill>
                          <a:effectLst/>
                          <a:latin typeface="Arial Narrow" panose="020B0606020202030204" pitchFamily="34" charset="0"/>
                        </a:rPr>
                        <a:t>IVR Transactions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13,771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10,335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9,716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9,273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7,829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7,310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8,915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8,131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8,018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8,185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6,921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98,404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96,740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284728"/>
                  </a:ext>
                </a:extLst>
              </a:tr>
              <a:tr h="549519">
                <a:tc>
                  <a:txBody>
                    <a:bodyPr/>
                    <a:lstStyle/>
                    <a:p>
                      <a:pPr algn="ctr" rtl="0" fontAlgn="ctr"/>
                      <a:r>
                        <a:rPr lang="en-US" sz="1200" b="1" i="0" u="none" strike="noStrike">
                          <a:solidFill>
                            <a:srgbClr val="000000"/>
                          </a:solidFill>
                          <a:effectLst/>
                          <a:latin typeface="Arial Narrow" panose="020B0606020202030204" pitchFamily="34" charset="0"/>
                        </a:rPr>
                        <a:t>Correspondence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3,124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4,755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3,526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2,537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2,131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2,436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2,419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2,849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2,407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2,408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2,739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31,331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14,820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1679883"/>
                  </a:ext>
                </a:extLst>
              </a:tr>
              <a:tr h="570090">
                <a:tc>
                  <a:txBody>
                    <a:bodyPr/>
                    <a:lstStyle/>
                    <a:p>
                      <a:pPr algn="ctr" rtl="0" fontAlgn="ctr"/>
                      <a:r>
                        <a:rPr lang="en-US" sz="1200" b="1" i="0" u="none" strike="noStrike">
                          <a:solidFill>
                            <a:srgbClr val="000000"/>
                          </a:solidFill>
                          <a:effectLst/>
                          <a:latin typeface="Arial Narrow" panose="020B0606020202030204" pitchFamily="34" charset="0"/>
                        </a:rPr>
                        <a:t>Contact Us Inquiries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3,683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2,908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2,846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2,305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2,194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2,327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2,398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2,325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2,314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2,252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27,652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35,176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6005064"/>
                  </a:ext>
                </a:extLst>
              </a:tr>
              <a:tr h="549519">
                <a:tc>
                  <a:txBody>
                    <a:bodyPr/>
                    <a:lstStyle/>
                    <a:p>
                      <a:pPr algn="ctr" rtl="0" fontAlgn="ctr"/>
                      <a:r>
                        <a:rPr lang="en-US" sz="1200" b="1" i="0" u="none" strike="noStrike">
                          <a:solidFill>
                            <a:srgbClr val="000000"/>
                          </a:solidFill>
                          <a:effectLst/>
                          <a:latin typeface="Arial Narrow" panose="020B0606020202030204" pitchFamily="34" charset="0"/>
                        </a:rPr>
                        <a:t>Total Contacts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320,120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280,498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275,949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256,436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200" b="1" i="0" u="none" strike="noStrike">
                          <a:solidFill>
                            <a:srgbClr val="000000"/>
                          </a:solidFill>
                          <a:effectLst/>
                          <a:latin typeface="Arial Narrow" panose="020B0606020202030204" pitchFamily="34" charset="0"/>
                        </a:rPr>
                        <a:t>213,850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188,117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226,159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224,615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212,579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239,935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225,301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200" b="0" i="0" u="none" strike="noStrike" dirty="0">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2,663,560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200" b="1" i="0" u="none" strike="noStrike" dirty="0">
                          <a:solidFill>
                            <a:srgbClr val="000000"/>
                          </a:solidFill>
                          <a:effectLst/>
                          <a:latin typeface="Arial Narrow" panose="020B0606020202030204" pitchFamily="34" charset="0"/>
                        </a:rPr>
                        <a:t>2,623,091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78843760"/>
                  </a:ext>
                </a:extLst>
              </a:tr>
            </a:tbl>
          </a:graphicData>
        </a:graphic>
      </p:graphicFrame>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173198" y="5798957"/>
          <a:ext cx="5922802" cy="963168"/>
        </p:xfrm>
        <a:graphic>
          <a:graphicData uri="http://schemas.openxmlformats.org/drawingml/2006/table">
            <a:tbl>
              <a:tblPr firstRow="1" bandRow="1">
                <a:tableStyleId>{5C22544A-7EE6-4342-B048-85BDC9FD1C3A}</a:tableStyleId>
              </a:tblPr>
              <a:tblGrid>
                <a:gridCol w="5922802">
                  <a:extLst>
                    <a:ext uri="{9D8B030D-6E8A-4147-A177-3AD203B41FA5}">
                      <a16:colId xmlns:a16="http://schemas.microsoft.com/office/drawing/2014/main" val="971086930"/>
                    </a:ext>
                  </a:extLst>
                </a:gridCol>
              </a:tblGrid>
              <a:tr h="825839">
                <a:tc>
                  <a:txBody>
                    <a:bodyPr/>
                    <a:lstStyle/>
                    <a:p>
                      <a:pPr marL="0" marR="0" lvl="0" indent="0" algn="l" defTabSz="914400" rtl="0" eaLnBrk="1" fontAlgn="auto" latinLnBrk="0" hangingPunct="1">
                        <a:lnSpc>
                          <a:spcPct val="100000"/>
                        </a:lnSpc>
                        <a:spcBef>
                          <a:spcPct val="20000"/>
                        </a:spcBef>
                        <a:spcAft>
                          <a:spcPts val="0"/>
                        </a:spcAft>
                        <a:buClr>
                          <a:srgbClr val="000000"/>
                        </a:buClr>
                        <a:buSzTx/>
                        <a:buFont typeface="Arial"/>
                        <a:buNone/>
                        <a:tabLst/>
                        <a:defRPr/>
                      </a:pPr>
                      <a:r>
                        <a:rPr lang="en-US" altLang="en-US" sz="1000" b="1" dirty="0">
                          <a:solidFill>
                            <a:srgbClr val="000000"/>
                          </a:solidFill>
                          <a:latin typeface="Arial Narrow" panose="020B0606020202030204" pitchFamily="34" charset="0"/>
                        </a:rPr>
                        <a:t>Includes Commercial and Medicare combined results.   </a:t>
                      </a:r>
                    </a:p>
                    <a:p>
                      <a:pPr marL="0" marR="0" lvl="0" indent="0" algn="l" defTabSz="914400" rtl="0" eaLnBrk="1" fontAlgn="auto" latinLnBrk="0" hangingPunct="1">
                        <a:lnSpc>
                          <a:spcPct val="100000"/>
                        </a:lnSpc>
                        <a:spcBef>
                          <a:spcPct val="20000"/>
                        </a:spcBef>
                        <a:spcAft>
                          <a:spcPts val="0"/>
                        </a:spcAft>
                        <a:buClr>
                          <a:srgbClr val="000000"/>
                        </a:buClr>
                        <a:buSzTx/>
                        <a:buFont typeface="Arial"/>
                        <a:buNone/>
                        <a:tabLst/>
                        <a:defRPr/>
                      </a:pPr>
                      <a:r>
                        <a:rPr lang="en-US" altLang="en-US" sz="1000" b="0" dirty="0">
                          <a:solidFill>
                            <a:srgbClr val="000000"/>
                          </a:solidFill>
                          <a:latin typeface="Arial Narrow" panose="020B0606020202030204" pitchFamily="34" charset="0"/>
                        </a:rPr>
                        <a:t>*MyBlue (web and app)- includes – ID card requests, PCP updates, fitness and weight loss claim form requests, tax form requests, and estimate requests. </a:t>
                      </a:r>
                    </a:p>
                    <a:p>
                      <a:pPr marL="0" marR="0" lvl="0" indent="0" algn="l" defTabSz="914400" rtl="0" eaLnBrk="1" fontAlgn="auto" latinLnBrk="0" hangingPunct="1">
                        <a:lnSpc>
                          <a:spcPct val="100000"/>
                        </a:lnSpc>
                        <a:spcBef>
                          <a:spcPct val="20000"/>
                        </a:spcBef>
                        <a:spcAft>
                          <a:spcPts val="0"/>
                        </a:spcAft>
                        <a:buClr>
                          <a:srgbClr val="000000"/>
                        </a:buClr>
                        <a:buSzTx/>
                        <a:buFont typeface="Arial"/>
                        <a:buNone/>
                        <a:tabLst/>
                        <a:defRPr/>
                      </a:pPr>
                      <a:r>
                        <a:rPr lang="en-US" altLang="en-US" sz="1000" b="0" dirty="0">
                          <a:solidFill>
                            <a:srgbClr val="000000"/>
                          </a:solidFill>
                          <a:latin typeface="Arial Narrow" panose="020B0606020202030204" pitchFamily="34" charset="0"/>
                        </a:rPr>
                        <a:t>**Total Live Chats include answered and abandoned chats.</a:t>
                      </a:r>
                    </a:p>
                    <a:p>
                      <a:pPr marL="0" marR="0" lvl="0" indent="0" algn="l" defTabSz="914400" rtl="0" eaLnBrk="1" fontAlgn="auto" latinLnBrk="0" hangingPunct="1">
                        <a:lnSpc>
                          <a:spcPct val="100000"/>
                        </a:lnSpc>
                        <a:spcBef>
                          <a:spcPct val="20000"/>
                        </a:spcBef>
                        <a:spcAft>
                          <a:spcPts val="0"/>
                        </a:spcAft>
                        <a:buClr>
                          <a:srgbClr val="000000"/>
                        </a:buClr>
                        <a:buSzTx/>
                        <a:buFont typeface="Arial"/>
                        <a:buNone/>
                        <a:tabLst/>
                        <a:defRPr/>
                      </a:pPr>
                      <a:endParaRPr lang="en-US" altLang="en-US" sz="1100" b="0" dirty="0">
                        <a:solidFill>
                          <a:srgbClr val="000000"/>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
        <p:nvSpPr>
          <p:cNvPr id="6" name="TextBox 5">
            <a:extLst>
              <a:ext uri="{FF2B5EF4-FFF2-40B4-BE49-F238E27FC236}">
                <a16:creationId xmlns:a16="http://schemas.microsoft.com/office/drawing/2014/main" id="{22CB6A73-1374-72F6-024E-D1EB93EC8301}"/>
              </a:ext>
            </a:extLst>
          </p:cNvPr>
          <p:cNvSpPr txBox="1"/>
          <p:nvPr/>
        </p:nvSpPr>
        <p:spPr>
          <a:xfrm>
            <a:off x="173198" y="6502813"/>
            <a:ext cx="3162300" cy="255695"/>
          </a:xfrm>
          <a:prstGeom prst="rect">
            <a:avLst/>
          </a:prstGeom>
          <a:noFill/>
        </p:spPr>
        <p:txBody>
          <a:bodyPr wrap="square" rtlCol="0">
            <a:spAutoFit/>
          </a:bodyPr>
          <a:lstStyle/>
          <a:p>
            <a:r>
              <a:rPr lang="en-US" sz="1000" dirty="0">
                <a:latin typeface="Arial Narrow" panose="020B0606020202030204" pitchFamily="34" charset="0"/>
              </a:rPr>
              <a:t>Percentages may not add up due to rounding.  </a:t>
            </a:r>
          </a:p>
        </p:txBody>
      </p:sp>
      <p:sp>
        <p:nvSpPr>
          <p:cNvPr id="5" name="TextBox 4">
            <a:extLst>
              <a:ext uri="{FF2B5EF4-FFF2-40B4-BE49-F238E27FC236}">
                <a16:creationId xmlns:a16="http://schemas.microsoft.com/office/drawing/2014/main" id="{97351C30-1EF0-C5E1-9F8E-D069371FE1D0}"/>
              </a:ext>
            </a:extLst>
          </p:cNvPr>
          <p:cNvSpPr txBox="1"/>
          <p:nvPr/>
        </p:nvSpPr>
        <p:spPr>
          <a:xfrm>
            <a:off x="6257925" y="5953125"/>
            <a:ext cx="4547094" cy="761138"/>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80805017-6ECB-200A-5708-06CE0E6385A7}"/>
              </a:ext>
            </a:extLst>
          </p:cNvPr>
          <p:cNvSpPr txBox="1"/>
          <p:nvPr/>
        </p:nvSpPr>
        <p:spPr>
          <a:xfrm>
            <a:off x="9191625" y="5953125"/>
            <a:ext cx="3000375" cy="90487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702223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8" y="355187"/>
            <a:ext cx="10590051"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MS Performance Guarantee Detail &amp; Performance </a:t>
            </a:r>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79BD98D9-202B-BEBF-253D-6D4873EEFC33}"/>
              </a:ext>
            </a:extLst>
          </p:cNvPr>
          <p:cNvGraphicFramePr>
            <a:graphicFrameLocks noGrp="1"/>
          </p:cNvGraphicFramePr>
          <p:nvPr/>
        </p:nvGraphicFramePr>
        <p:xfrm>
          <a:off x="5857875" y="6207246"/>
          <a:ext cx="5056026" cy="537268"/>
        </p:xfrm>
        <a:graphic>
          <a:graphicData uri="http://schemas.openxmlformats.org/drawingml/2006/table">
            <a:tbl>
              <a:tblPr firstRow="1" bandRow="1">
                <a:tableStyleId>{5C22544A-7EE6-4342-B048-85BDC9FD1C3A}</a:tableStyleId>
              </a:tblPr>
              <a:tblGrid>
                <a:gridCol w="5056026">
                  <a:extLst>
                    <a:ext uri="{9D8B030D-6E8A-4147-A177-3AD203B41FA5}">
                      <a16:colId xmlns:a16="http://schemas.microsoft.com/office/drawing/2014/main" val="971086930"/>
                    </a:ext>
                  </a:extLst>
                </a:gridCol>
              </a:tblGrid>
              <a:tr h="537268">
                <a:tc>
                  <a:txBody>
                    <a:bodyPr/>
                    <a:lstStyle/>
                    <a:p>
                      <a:pPr marL="171450" indent="-171450">
                        <a:spcBef>
                          <a:spcPct val="20000"/>
                        </a:spcBef>
                        <a:buFont typeface="Calibri" panose="020F0502020204030204" pitchFamily="34" charset="0"/>
                        <a:buChar char="‐"/>
                      </a:pPr>
                      <a:endParaRPr lang="en-US" altLang="en-US" sz="900" b="0" dirty="0">
                        <a:solidFill>
                          <a:srgbClr val="000000"/>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
        <p:nvSpPr>
          <p:cNvPr id="3" name="TextBox 2">
            <a:extLst>
              <a:ext uri="{FF2B5EF4-FFF2-40B4-BE49-F238E27FC236}">
                <a16:creationId xmlns:a16="http://schemas.microsoft.com/office/drawing/2014/main" id="{96BA29BC-A111-4DFD-4D71-92FFD27243A6}"/>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4" name="Table 3">
            <a:extLst>
              <a:ext uri="{FF2B5EF4-FFF2-40B4-BE49-F238E27FC236}">
                <a16:creationId xmlns:a16="http://schemas.microsoft.com/office/drawing/2014/main" id="{A7909F0A-FF0B-4E72-39F1-C6A71C857907}"/>
              </a:ext>
            </a:extLst>
          </p:cNvPr>
          <p:cNvGraphicFramePr>
            <a:graphicFrameLocks noGrp="1"/>
          </p:cNvGraphicFramePr>
          <p:nvPr/>
        </p:nvGraphicFramePr>
        <p:xfrm>
          <a:off x="173198" y="1234440"/>
          <a:ext cx="11629694" cy="4602496"/>
        </p:xfrm>
        <a:graphic>
          <a:graphicData uri="http://schemas.openxmlformats.org/drawingml/2006/table">
            <a:tbl>
              <a:tblPr firstRow="1" bandRow="1">
                <a:tableStyleId>{5C22544A-7EE6-4342-B048-85BDC9FD1C3A}</a:tableStyleId>
              </a:tblPr>
              <a:tblGrid>
                <a:gridCol w="3353725">
                  <a:extLst>
                    <a:ext uri="{9D8B030D-6E8A-4147-A177-3AD203B41FA5}">
                      <a16:colId xmlns:a16="http://schemas.microsoft.com/office/drawing/2014/main" val="3430742837"/>
                    </a:ext>
                  </a:extLst>
                </a:gridCol>
                <a:gridCol w="1513077">
                  <a:extLst>
                    <a:ext uri="{9D8B030D-6E8A-4147-A177-3AD203B41FA5}">
                      <a16:colId xmlns:a16="http://schemas.microsoft.com/office/drawing/2014/main" val="1046943983"/>
                    </a:ext>
                  </a:extLst>
                </a:gridCol>
                <a:gridCol w="1084349">
                  <a:extLst>
                    <a:ext uri="{9D8B030D-6E8A-4147-A177-3AD203B41FA5}">
                      <a16:colId xmlns:a16="http://schemas.microsoft.com/office/drawing/2014/main" val="2718401617"/>
                    </a:ext>
                  </a:extLst>
                </a:gridCol>
                <a:gridCol w="1546055">
                  <a:extLst>
                    <a:ext uri="{9D8B030D-6E8A-4147-A177-3AD203B41FA5}">
                      <a16:colId xmlns:a16="http://schemas.microsoft.com/office/drawing/2014/main" val="1617122967"/>
                    </a:ext>
                  </a:extLst>
                </a:gridCol>
                <a:gridCol w="1845740">
                  <a:extLst>
                    <a:ext uri="{9D8B030D-6E8A-4147-A177-3AD203B41FA5}">
                      <a16:colId xmlns:a16="http://schemas.microsoft.com/office/drawing/2014/main" val="2061426930"/>
                    </a:ext>
                  </a:extLst>
                </a:gridCol>
                <a:gridCol w="852821">
                  <a:extLst>
                    <a:ext uri="{9D8B030D-6E8A-4147-A177-3AD203B41FA5}">
                      <a16:colId xmlns:a16="http://schemas.microsoft.com/office/drawing/2014/main" val="670785465"/>
                    </a:ext>
                  </a:extLst>
                </a:gridCol>
                <a:gridCol w="1433927">
                  <a:extLst>
                    <a:ext uri="{9D8B030D-6E8A-4147-A177-3AD203B41FA5}">
                      <a16:colId xmlns:a16="http://schemas.microsoft.com/office/drawing/2014/main" val="3154306693"/>
                    </a:ext>
                  </a:extLst>
                </a:gridCol>
              </a:tblGrid>
              <a:tr h="0">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Performance Guarantee Goal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Penalty Risk</a:t>
                      </a: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November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2024 Results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latin typeface="Arial Narrow" panose="020B0606020202030204" pitchFamily="34" charset="0"/>
                        </a:rPr>
                        <a:t>Jan-Nov 2023 </a:t>
                      </a:r>
                      <a:r>
                        <a:rPr lang="en-US" sz="1400" b="1" i="0" u="none" strike="noStrike" cap="none" dirty="0">
                          <a:solidFill>
                            <a:schemeClr val="lt1"/>
                          </a:solidFill>
                          <a:latin typeface="Arial Narrow" panose="020B0606020202030204" pitchFamily="34" charset="0"/>
                          <a:ea typeface="+mn-ea"/>
                          <a:cs typeface="+mn-cs"/>
                          <a:sym typeface="Arial"/>
                        </a:rPr>
                        <a:t>Results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Variance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2024 Status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313481829"/>
                  </a:ext>
                </a:extLst>
              </a:tr>
              <a:tr h="0">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ysClr val="windowText" lastClr="000000"/>
                          </a:solidFill>
                          <a:latin typeface="Arial Narrow" panose="020B0606020202030204" pitchFamily="34" charset="0"/>
                          <a:ea typeface="+mn-ea"/>
                          <a:cs typeface="+mn-cs"/>
                          <a:sym typeface="Arial"/>
                        </a:rPr>
                        <a:t>Average Speed of Answer</a:t>
                      </a:r>
                    </a:p>
                  </a:txBody>
                  <a:tcPr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6">
                  <a:txBody>
                    <a:bodyPr/>
                    <a:lstStyle/>
                    <a:p>
                      <a:pPr marR="0" algn="l" rtl="0">
                        <a:lnSpc>
                          <a:spcPct val="100000"/>
                        </a:lnSpc>
                        <a:spcBef>
                          <a:spcPts val="0"/>
                        </a:spcBef>
                        <a:spcAft>
                          <a:spcPts val="0"/>
                        </a:spcAft>
                        <a:buClr>
                          <a:srgbClr val="000000"/>
                        </a:buClr>
                        <a:buFont typeface="Arial"/>
                      </a:pPr>
                      <a:r>
                        <a:rPr lang="en-US" sz="1200" b="1" i="0" u="none" strike="noStrike" cap="none" dirty="0">
                          <a:solidFill>
                            <a:sysClr val="windowText" lastClr="000000"/>
                          </a:solidFill>
                          <a:latin typeface="Arial Narrow" panose="020B0606020202030204" pitchFamily="34" charset="0"/>
                          <a:ea typeface="+mn-ea"/>
                          <a:cs typeface="+mn-cs"/>
                          <a:sym typeface="Arial"/>
                        </a:rPr>
                        <a:t>Blue Cross Blue Shield will ensure a minimum level of telephone accessibility to members.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R="0" algn="ctr" rtl="0">
                        <a:lnSpc>
                          <a:spcPct val="100000"/>
                        </a:lnSpc>
                        <a:spcBef>
                          <a:spcPts val="0"/>
                        </a:spcBef>
                        <a:spcAft>
                          <a:spcPts val="0"/>
                        </a:spcAft>
                        <a:buClr>
                          <a:srgbClr val="000000"/>
                        </a:buClr>
                        <a:buFont typeface="Arial"/>
                      </a:pPr>
                      <a:endParaRPr lang="en-US" sz="1400" b="1" i="0" u="none" strike="noStrike" cap="none" dirty="0">
                        <a:solidFill>
                          <a:sysClr val="windowText" lastClr="000000"/>
                        </a:solidFill>
                        <a:latin typeface="Arial Narrow" panose="020B0606020202030204" pitchFamily="34" charset="0"/>
                        <a:ea typeface="+mn-ea"/>
                        <a:cs typeface="+mn-cs"/>
                        <a:sym typeface="Arial"/>
                      </a:endParaRP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R="0" algn="ctr" rtl="0">
                        <a:lnSpc>
                          <a:spcPct val="100000"/>
                        </a:lnSpc>
                        <a:spcBef>
                          <a:spcPts val="0"/>
                        </a:spcBef>
                        <a:spcAft>
                          <a:spcPts val="0"/>
                        </a:spcAft>
                        <a:buClr>
                          <a:srgbClr val="000000"/>
                        </a:buClr>
                        <a:buFont typeface="Arial"/>
                      </a:pPr>
                      <a:endParaRPr lang="en-US" sz="1400" b="1" i="0" u="none" strike="noStrike" cap="none" dirty="0">
                        <a:solidFill>
                          <a:sysClr val="windowText" lastClr="000000"/>
                        </a:solidFill>
                        <a:latin typeface="Arial Narrow" panose="020B060602020203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R="0" algn="ctr" rtl="0">
                        <a:lnSpc>
                          <a:spcPct val="100000"/>
                        </a:lnSpc>
                        <a:spcBef>
                          <a:spcPts val="0"/>
                        </a:spcBef>
                        <a:spcAft>
                          <a:spcPts val="0"/>
                        </a:spcAft>
                        <a:buClr>
                          <a:srgbClr val="000000"/>
                        </a:buClr>
                        <a:buFont typeface="Arial"/>
                      </a:pPr>
                      <a:endParaRPr lang="en-US" sz="1400" b="1" i="0" u="none" strike="noStrike" cap="none" dirty="0">
                        <a:solidFill>
                          <a:sysClr val="windowText" lastClr="000000"/>
                        </a:solidFill>
                        <a:latin typeface="Arial Narrow" panose="020B060602020203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tc hMerge="1">
                  <a:txBody>
                    <a:bodyPr/>
                    <a:lstStyle/>
                    <a:p>
                      <a:pPr marR="0" algn="ctr" rtl="0">
                        <a:lnSpc>
                          <a:spcPct val="100000"/>
                        </a:lnSpc>
                        <a:spcBef>
                          <a:spcPts val="0"/>
                        </a:spcBef>
                        <a:spcAft>
                          <a:spcPts val="0"/>
                        </a:spcAft>
                        <a:buClr>
                          <a:srgbClr val="000000"/>
                        </a:buClr>
                        <a:buFont typeface="Arial"/>
                      </a:pPr>
                      <a:endParaRPr lang="en-US" sz="1400" b="1" i="0" u="none" strike="noStrike" cap="none" dirty="0">
                        <a:solidFill>
                          <a:sysClr val="windowText" lastClr="000000"/>
                        </a:solidFill>
                        <a:latin typeface="Arial Narrow" panose="020B0606020202030204" pitchFamily="34" charset="0"/>
                        <a:ea typeface="+mn-ea"/>
                        <a:cs typeface="+mn-cs"/>
                        <a:sym typeface="Arial"/>
                      </a:endParaRP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778566965"/>
                  </a:ext>
                </a:extLst>
              </a:tr>
              <a:tr h="0">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ASA ≤ :40</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cap="none" dirty="0">
                          <a:solidFill>
                            <a:schemeClr val="bg2"/>
                          </a:solidFill>
                          <a:latin typeface="Arial Narrow" panose="020B0606020202030204" pitchFamily="34" charset="0"/>
                          <a:ea typeface="+mn-ea"/>
                          <a:cs typeface="+mn-cs"/>
                          <a:sym typeface="Arial"/>
                        </a:rPr>
                        <a:t>$860,569.06</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1:00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lvl1pPr>
                        <a:spcBef>
                          <a:spcPct val="20000"/>
                        </a:spcBef>
                        <a:defRPr sz="1400">
                          <a:solidFill>
                            <a:schemeClr val="tx1"/>
                          </a:solidFill>
                          <a:latin typeface="Arial Narrow" panose="020B0606020202030204" pitchFamily="34" charset="0"/>
                          <a:ea typeface="ＭＳ Ｐゴシック" panose="020B0600070205080204" pitchFamily="34" charset="-128"/>
                        </a:defRPr>
                      </a:lvl1pPr>
                      <a:lvl2pPr marL="742950" indent="-285750">
                        <a:spcBef>
                          <a:spcPct val="20000"/>
                        </a:spcBef>
                        <a:buClr>
                          <a:srgbClr val="0073B9"/>
                        </a:buClr>
                        <a:buFont typeface="Times" panose="02020603050405020304" pitchFamily="18" charset="0"/>
                        <a:defRPr sz="1200">
                          <a:solidFill>
                            <a:schemeClr val="bg2"/>
                          </a:solidFill>
                          <a:latin typeface="Arial Narrow" panose="020B0606020202030204" pitchFamily="34" charset="0"/>
                          <a:ea typeface="ＭＳ Ｐゴシック" panose="020B0600070205080204" pitchFamily="34" charset="-128"/>
                        </a:defRPr>
                      </a:lvl2pPr>
                      <a:lvl3pPr marL="1143000" indent="-228600">
                        <a:spcBef>
                          <a:spcPct val="20000"/>
                        </a:spcBef>
                        <a:buClr>
                          <a:srgbClr val="0073B9"/>
                        </a:buClr>
                        <a:buFont typeface="Arial" panose="020B0604020202020204" pitchFamily="34" charset="0"/>
                        <a:defRPr sz="1000">
                          <a:solidFill>
                            <a:schemeClr val="bg2"/>
                          </a:solidFill>
                          <a:latin typeface="Arial Narrow" panose="020B0606020202030204" pitchFamily="34" charset="0"/>
                          <a:ea typeface="ＭＳ Ｐゴシック" panose="020B0600070205080204" pitchFamily="34" charset="-128"/>
                        </a:defRPr>
                      </a:lvl3pPr>
                      <a:lvl4pPr marL="1600200" indent="-228600">
                        <a:spcBef>
                          <a:spcPct val="20000"/>
                        </a:spcBef>
                        <a:buClr>
                          <a:srgbClr val="0073B9"/>
                        </a:buClr>
                        <a:buFont typeface="Wingdings" panose="05000000000000000000" pitchFamily="2" charset="2"/>
                        <a:defRPr sz="1000">
                          <a:solidFill>
                            <a:schemeClr val="bg2"/>
                          </a:solidFill>
                          <a:latin typeface="Arial Narrow" panose="020B0606020202030204" pitchFamily="34" charset="0"/>
                          <a:ea typeface="ＭＳ Ｐゴシック" panose="020B0600070205080204" pitchFamily="34" charset="-128"/>
                        </a:defRPr>
                      </a:lvl4pPr>
                      <a:lvl5pPr marL="2057400" indent="-228600">
                        <a:spcBef>
                          <a:spcPct val="20000"/>
                        </a:spcBef>
                        <a:defRPr sz="1000">
                          <a:solidFill>
                            <a:schemeClr val="bg2"/>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20000"/>
                        </a:spcBef>
                        <a:spcAft>
                          <a:spcPct val="0"/>
                        </a:spcAft>
                        <a:defRPr sz="1000">
                          <a:solidFill>
                            <a:schemeClr val="bg2"/>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20000"/>
                        </a:spcBef>
                        <a:spcAft>
                          <a:spcPct val="0"/>
                        </a:spcAft>
                        <a:defRPr sz="1000">
                          <a:solidFill>
                            <a:schemeClr val="bg2"/>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20000"/>
                        </a:spcBef>
                        <a:spcAft>
                          <a:spcPct val="0"/>
                        </a:spcAft>
                        <a:defRPr sz="1000">
                          <a:solidFill>
                            <a:schemeClr val="bg2"/>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20000"/>
                        </a:spcBef>
                        <a:spcAft>
                          <a:spcPct val="0"/>
                        </a:spcAft>
                        <a:defRPr sz="10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9:10</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7C80"/>
                    </a:solidFill>
                  </a:tcPr>
                </a:tc>
                <a:extLst>
                  <a:ext uri="{0D108BD9-81ED-4DB2-BD59-A6C34878D82A}">
                    <a16:rowId xmlns:a16="http://schemas.microsoft.com/office/drawing/2014/main" val="2713648462"/>
                  </a:ext>
                </a:extLst>
              </a:tr>
              <a:tr h="0">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ASA ≤ :30</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cap="none" dirty="0">
                          <a:solidFill>
                            <a:schemeClr val="bg2"/>
                          </a:solidFill>
                          <a:latin typeface="Arial Narrow" panose="020B0606020202030204" pitchFamily="34" charset="0"/>
                          <a:ea typeface="+mn-ea"/>
                          <a:cs typeface="+mn-cs"/>
                          <a:sym typeface="Arial"/>
                        </a:rPr>
                        <a:t>$405,939</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1:01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lvl1pPr>
                        <a:spcBef>
                          <a:spcPct val="20000"/>
                        </a:spcBef>
                        <a:defRPr sz="1400">
                          <a:solidFill>
                            <a:schemeClr val="tx1"/>
                          </a:solidFill>
                          <a:latin typeface="Arial Narrow" panose="020B0606020202030204" pitchFamily="34" charset="0"/>
                          <a:ea typeface="ＭＳ Ｐゴシック" panose="020B0600070205080204" pitchFamily="34" charset="-128"/>
                        </a:defRPr>
                      </a:lvl1pPr>
                      <a:lvl2pPr marL="742950" indent="-285750">
                        <a:spcBef>
                          <a:spcPct val="20000"/>
                        </a:spcBef>
                        <a:buClr>
                          <a:srgbClr val="0073B9"/>
                        </a:buClr>
                        <a:buFont typeface="Times" panose="02020603050405020304" pitchFamily="18" charset="0"/>
                        <a:defRPr sz="1200">
                          <a:solidFill>
                            <a:schemeClr val="bg2"/>
                          </a:solidFill>
                          <a:latin typeface="Arial Narrow" panose="020B0606020202030204" pitchFamily="34" charset="0"/>
                          <a:ea typeface="ＭＳ Ｐゴシック" panose="020B0600070205080204" pitchFamily="34" charset="-128"/>
                        </a:defRPr>
                      </a:lvl2pPr>
                      <a:lvl3pPr marL="1143000" indent="-228600">
                        <a:spcBef>
                          <a:spcPct val="20000"/>
                        </a:spcBef>
                        <a:buClr>
                          <a:srgbClr val="0073B9"/>
                        </a:buClr>
                        <a:buFont typeface="Arial" panose="020B0604020202020204" pitchFamily="34" charset="0"/>
                        <a:defRPr sz="1000">
                          <a:solidFill>
                            <a:schemeClr val="bg2"/>
                          </a:solidFill>
                          <a:latin typeface="Arial Narrow" panose="020B0606020202030204" pitchFamily="34" charset="0"/>
                          <a:ea typeface="ＭＳ Ｐゴシック" panose="020B0600070205080204" pitchFamily="34" charset="-128"/>
                        </a:defRPr>
                      </a:lvl3pPr>
                      <a:lvl4pPr marL="1600200" indent="-228600">
                        <a:spcBef>
                          <a:spcPct val="20000"/>
                        </a:spcBef>
                        <a:buClr>
                          <a:srgbClr val="0073B9"/>
                        </a:buClr>
                        <a:buFont typeface="Wingdings" panose="05000000000000000000" pitchFamily="2" charset="2"/>
                        <a:defRPr sz="1000">
                          <a:solidFill>
                            <a:schemeClr val="bg2"/>
                          </a:solidFill>
                          <a:latin typeface="Arial Narrow" panose="020B0606020202030204" pitchFamily="34" charset="0"/>
                          <a:ea typeface="ＭＳ Ｐゴシック" panose="020B0600070205080204" pitchFamily="34" charset="-128"/>
                        </a:defRPr>
                      </a:lvl4pPr>
                      <a:lvl5pPr marL="2057400" indent="-228600">
                        <a:spcBef>
                          <a:spcPct val="20000"/>
                        </a:spcBef>
                        <a:defRPr sz="1000">
                          <a:solidFill>
                            <a:schemeClr val="bg2"/>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20000"/>
                        </a:spcBef>
                        <a:spcAft>
                          <a:spcPct val="0"/>
                        </a:spcAft>
                        <a:defRPr sz="1000">
                          <a:solidFill>
                            <a:schemeClr val="bg2"/>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20000"/>
                        </a:spcBef>
                        <a:spcAft>
                          <a:spcPct val="0"/>
                        </a:spcAft>
                        <a:defRPr sz="1000">
                          <a:solidFill>
                            <a:schemeClr val="bg2"/>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20000"/>
                        </a:spcBef>
                        <a:spcAft>
                          <a:spcPct val="0"/>
                        </a:spcAft>
                        <a:defRPr sz="1000">
                          <a:solidFill>
                            <a:schemeClr val="bg2"/>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20000"/>
                        </a:spcBef>
                        <a:spcAft>
                          <a:spcPct val="0"/>
                        </a:spcAft>
                        <a:defRPr sz="10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9:35</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7C80"/>
                    </a:solidFill>
                  </a:tcPr>
                </a:tc>
                <a:extLst>
                  <a:ext uri="{0D108BD9-81ED-4DB2-BD59-A6C34878D82A}">
                    <a16:rowId xmlns:a16="http://schemas.microsoft.com/office/drawing/2014/main" val="842601276"/>
                  </a:ext>
                </a:extLst>
              </a:tr>
              <a:tr h="0">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Bain &amp; Company Goal ≤ :30</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cap="none" dirty="0">
                          <a:solidFill>
                            <a:schemeClr val="bg2"/>
                          </a:solidFill>
                          <a:latin typeface="Arial Narrow" panose="020B0606020202030204" pitchFamily="34" charset="0"/>
                          <a:ea typeface="+mn-ea"/>
                          <a:cs typeface="+mn-cs"/>
                          <a:sym typeface="Arial"/>
                        </a:rPr>
                        <a:t>$25,400</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1:16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2:18</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extLst>
                  <a:ext uri="{0D108BD9-81ED-4DB2-BD59-A6C34878D82A}">
                    <a16:rowId xmlns:a16="http://schemas.microsoft.com/office/drawing/2014/main" val="40672468"/>
                  </a:ext>
                </a:extLst>
              </a:tr>
              <a:tr h="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Abandonment Rate</a:t>
                      </a:r>
                    </a:p>
                  </a:txBody>
                  <a:tcPr marT="45685" marB="45685" anchor="ctr" horzOverflow="overflow">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6">
                  <a:txBody>
                    <a:bodyPr/>
                    <a:lstStyle/>
                    <a:p>
                      <a:pPr algn="l"/>
                      <a:endParaRPr lang="en-US" sz="1200" dirty="0">
                        <a:solidFill>
                          <a:schemeClr val="bg2"/>
                        </a:solidFill>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US" sz="1300"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US" sz="1300"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US" sz="1300"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tc hMerge="1">
                  <a:txBody>
                    <a:bodyPr/>
                    <a:lstStyle/>
                    <a:p>
                      <a:pPr algn="ctr"/>
                      <a:endParaRPr lang="en-US" sz="1300"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890416913"/>
                  </a:ext>
                </a:extLst>
              </a:tr>
              <a:tr h="0">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200" b="1" i="0" u="none" strike="noStrike" kern="1200"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Abandonment Rate ≤ 3%</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kern="1200" cap="none" dirty="0">
                          <a:solidFill>
                            <a:schemeClr val="bg2"/>
                          </a:solidFill>
                          <a:latin typeface="Arial Narrow" panose="020B0606020202030204" pitchFamily="34" charset="0"/>
                          <a:ea typeface="+mn-ea"/>
                          <a:cs typeface="+mn-cs"/>
                          <a:sym typeface="Arial"/>
                        </a:rPr>
                        <a:t>$888,388.33</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2.18%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17.03%</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sz="1200" b="1" i="0" u="none" strike="noStrike" cap="none" dirty="0">
                          <a:solidFill>
                            <a:schemeClr val="bg2"/>
                          </a:solidFill>
                          <a:latin typeface="Arial Narrow" panose="020B0606020202030204" pitchFamily="34" charset="0"/>
                          <a:ea typeface="+mn-ea"/>
                          <a:cs typeface="+mn-cs"/>
                          <a:sym typeface="Arial"/>
                        </a:rPr>
                        <a:t>-14.85%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200" dirty="0">
                        <a:solidFill>
                          <a:schemeClr val="bg2"/>
                        </a:solidFill>
                        <a:highlight>
                          <a:srgbClr val="FF7C80"/>
                        </a:highlight>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3323785574"/>
                  </a:ext>
                </a:extLst>
              </a:tr>
              <a:tr h="0">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200" b="1" i="0" u="none" strike="noStrike" kern="1200"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Abandonment Rate ≤ 2%</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kern="1200" cap="none" dirty="0">
                          <a:solidFill>
                            <a:schemeClr val="bg2"/>
                          </a:solidFill>
                          <a:latin typeface="Arial Narrow" panose="020B0606020202030204" pitchFamily="34" charset="0"/>
                          <a:ea typeface="+mn-ea"/>
                          <a:cs typeface="+mn-cs"/>
                          <a:sym typeface="Arial"/>
                        </a:rPr>
                        <a:t>$512,408</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2.04%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16.75%</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sz="1200" b="1" i="0" u="none" strike="noStrike" cap="none" dirty="0">
                          <a:solidFill>
                            <a:schemeClr val="bg2"/>
                          </a:solidFill>
                          <a:latin typeface="Arial Narrow" panose="020B0606020202030204" pitchFamily="34" charset="0"/>
                          <a:ea typeface="+mn-ea"/>
                          <a:cs typeface="+mn-cs"/>
                          <a:sym typeface="Arial"/>
                        </a:rPr>
                        <a:t>-14.71%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200" dirty="0">
                        <a:solidFill>
                          <a:schemeClr val="bg2"/>
                        </a:solidFill>
                        <a:highlight>
                          <a:srgbClr val="FF7C80"/>
                        </a:highlight>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C79"/>
                    </a:solidFill>
                  </a:tcPr>
                </a:tc>
                <a:extLst>
                  <a:ext uri="{0D108BD9-81ED-4DB2-BD59-A6C34878D82A}">
                    <a16:rowId xmlns:a16="http://schemas.microsoft.com/office/drawing/2014/main" val="2135141596"/>
                  </a:ext>
                </a:extLst>
              </a:tr>
              <a:tr h="0">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200" b="1" i="0" u="none" strike="noStrike" kern="1200"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Bain &amp; Company Goal ≤ 3%</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kern="1200" cap="none" dirty="0">
                          <a:solidFill>
                            <a:schemeClr val="bg2"/>
                          </a:solidFill>
                          <a:latin typeface="Arial Narrow" panose="020B0606020202030204" pitchFamily="34" charset="0"/>
                          <a:ea typeface="+mn-ea"/>
                          <a:cs typeface="+mn-cs"/>
                          <a:sym typeface="Arial"/>
                        </a:rPr>
                        <a:t>$25,400</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2.21%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3.54%</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sz="1200" b="1" i="0" u="none" strike="noStrike" cap="none" dirty="0">
                          <a:solidFill>
                            <a:schemeClr val="bg2"/>
                          </a:solidFill>
                          <a:latin typeface="Arial Narrow" panose="020B0606020202030204" pitchFamily="34" charset="0"/>
                          <a:ea typeface="+mn-ea"/>
                          <a:cs typeface="+mn-cs"/>
                          <a:sym typeface="Arial"/>
                        </a:rPr>
                        <a:t>-1.33%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547818624"/>
                  </a:ext>
                </a:extLst>
              </a:tr>
              <a:tr h="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Net Promoter Score</a:t>
                      </a:r>
                    </a:p>
                  </a:txBody>
                  <a:tcPr marT="45685" marB="45685" anchor="ctr" horzOverflow="overflow">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6">
                  <a:txBody>
                    <a:bodyPr/>
                    <a:lstStyle/>
                    <a:p>
                      <a:pPr algn="l"/>
                      <a:r>
                        <a:rPr lang="en-US" sz="1200" b="1" i="0" u="none" strike="noStrike" cap="none" dirty="0">
                          <a:solidFill>
                            <a:schemeClr val="bg2"/>
                          </a:solidFill>
                          <a:latin typeface="Arial Narrow" panose="020B0606020202030204" pitchFamily="34" charset="0"/>
                          <a:ea typeface="+mn-ea"/>
                          <a:cs typeface="+mn-cs"/>
                          <a:sym typeface="Arial"/>
                        </a:rPr>
                        <a:t>Exceed annual SQM (Service Quality Measurement) national average Net Promotor Score for call centers.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US" sz="1300"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hMerge="1">
                  <a:txBody>
                    <a:bodyPr/>
                    <a:lstStyle/>
                    <a:p>
                      <a:pPr algn="ctr"/>
                      <a:endParaRPr lang="en-US" sz="13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hMerge="1">
                  <a:txBody>
                    <a:bodyPr/>
                    <a:lstStyle/>
                    <a:p>
                      <a:pPr algn="ctr"/>
                      <a:endParaRPr lang="en-US" sz="13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hMerge="1">
                  <a:txBody>
                    <a:bodyPr/>
                    <a:lstStyle/>
                    <a:p>
                      <a:endParaRPr lang="en-US"/>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tc hMerge="1">
                  <a:txBody>
                    <a:bodyPr/>
                    <a:lstStyle/>
                    <a:p>
                      <a:pPr algn="ctr"/>
                      <a:endParaRPr lang="en-US" sz="1300"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2665996457"/>
                  </a:ext>
                </a:extLst>
              </a:tr>
              <a:tr h="0">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Exceed National Call Center Average (53)</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kern="1200" cap="none" dirty="0">
                          <a:solidFill>
                            <a:schemeClr val="bg2"/>
                          </a:solidFill>
                          <a:latin typeface="Arial Narrow" panose="020B0606020202030204" pitchFamily="34" charset="0"/>
                          <a:ea typeface="+mn-ea"/>
                          <a:cs typeface="+mn-cs"/>
                          <a:sym typeface="Arial"/>
                        </a:rPr>
                        <a:t>$829,529.03</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53</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461359514"/>
                  </a:ext>
                </a:extLst>
              </a:tr>
              <a:tr h="0">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Harvard University Goal ≥ 60</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kern="1200" cap="none" dirty="0">
                          <a:solidFill>
                            <a:schemeClr val="bg2"/>
                          </a:solidFill>
                          <a:latin typeface="Arial Narrow" panose="020B0606020202030204" pitchFamily="34" charset="0"/>
                          <a:ea typeface="+mn-ea"/>
                          <a:cs typeface="+mn-cs"/>
                          <a:sym typeface="Arial"/>
                        </a:rPr>
                        <a:t>$100,000</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36</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extLst>
                  <a:ext uri="{0D108BD9-81ED-4DB2-BD59-A6C34878D82A}">
                    <a16:rowId xmlns:a16="http://schemas.microsoft.com/office/drawing/2014/main" val="2924963844"/>
                  </a:ext>
                </a:extLst>
              </a:tr>
              <a:tr h="0">
                <a:tc>
                  <a:txBody>
                    <a:bodyPr/>
                    <a:lstStyle/>
                    <a:p>
                      <a:pPr algn="ctr"/>
                      <a:r>
                        <a:rPr kumimoji="0" lang="en-US" sz="1200" b="1" i="0" u="none" strike="noStrike" kern="1200"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Member Satisfaction with CSR</a:t>
                      </a:r>
                    </a:p>
                  </a:txBody>
                  <a:tcPr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6">
                  <a:txBody>
                    <a:bodyPr/>
                    <a:lstStyle/>
                    <a:p>
                      <a:pPr algn="l"/>
                      <a:r>
                        <a:rPr lang="en-US" sz="1200" b="1" i="0" u="none" strike="noStrike" cap="none" dirty="0">
                          <a:solidFill>
                            <a:schemeClr val="bg2"/>
                          </a:solidFill>
                          <a:latin typeface="Arial Narrow" panose="020B0606020202030204" pitchFamily="34" charset="0"/>
                          <a:ea typeface="+mn-ea"/>
                          <a:cs typeface="+mn-cs"/>
                          <a:sym typeface="Arial"/>
                        </a:rPr>
                        <a:t>Blue Cross Blue Shield will ensure a minimum level of member satisfaction with a customer service representative based upon our annual member satisfaction survey top box (“very satisfied”) results. Full STIP sample.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US" sz="1300"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3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3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tc hMerge="1">
                  <a:txBody>
                    <a:bodyPr/>
                    <a:lstStyle/>
                    <a:p>
                      <a:pPr algn="ctr"/>
                      <a:endParaRPr lang="en-US" sz="1300"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334646340"/>
                  </a:ext>
                </a:extLst>
              </a:tr>
              <a:tr h="0">
                <a:tc>
                  <a:txBody>
                    <a:bodyPr/>
                    <a:lstStyle/>
                    <a:p>
                      <a:pPr algn="l"/>
                      <a:r>
                        <a:rPr kumimoji="0" lang="en-US" sz="1200" b="1" i="0" u="none" strike="noStrike" kern="1200"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CSR Satisfaction ≥ 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defRPr/>
                      </a:pPr>
                      <a:r>
                        <a:rPr kumimoji="0" lang="en-US" alt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sym typeface="Arial"/>
                        </a:rPr>
                        <a:t>$740,109.03</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0" 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13222143"/>
                  </a:ext>
                </a:extLst>
              </a:tr>
              <a:tr h="0">
                <a:tc>
                  <a:txBody>
                    <a:bodyPr/>
                    <a:lstStyle/>
                    <a:p>
                      <a:pPr algn="ctr"/>
                      <a:r>
                        <a:rPr kumimoji="0" lang="en-US" sz="1200" b="1" i="0" u="none" strike="noStrike" kern="1200"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Website Availability</a:t>
                      </a:r>
                    </a:p>
                  </a:txBody>
                  <a:tcPr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6">
                  <a:txBody>
                    <a:bodyPr/>
                    <a:lstStyle/>
                    <a:p>
                      <a:pPr algn="l"/>
                      <a:r>
                        <a:rPr lang="en-US" sz="1200" b="1" i="0" u="none" strike="noStrike" cap="none" dirty="0">
                          <a:solidFill>
                            <a:schemeClr val="bg2"/>
                          </a:solidFill>
                          <a:latin typeface="Arial Narrow" panose="020B0606020202030204" pitchFamily="34" charset="0"/>
                          <a:ea typeface="+mn-ea"/>
                          <a:cs typeface="+mn-cs"/>
                          <a:sym typeface="Arial"/>
                        </a:rPr>
                        <a:t>Blue Cross Blue Shield will ensure accessibility to its website by members based on overall web hosting availability.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US" sz="1300"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3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3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tc hMerge="1">
                  <a:txBody>
                    <a:bodyPr/>
                    <a:lstStyle/>
                    <a:p>
                      <a:pPr algn="ctr"/>
                      <a:endParaRPr lang="en-US" sz="1300"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56945030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rPr>
                        <a:t>Availability ≥ 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kern="1200" cap="none" dirty="0">
                          <a:solidFill>
                            <a:schemeClr val="bg2"/>
                          </a:solidFill>
                          <a:latin typeface="Arial Narrow" panose="020B0606020202030204" pitchFamily="34" charset="0"/>
                          <a:ea typeface="+mn-ea"/>
                          <a:cs typeface="+mn-cs"/>
                          <a:sym typeface="Arial"/>
                        </a:rPr>
                        <a:t>$461,549.18</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99.9%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kumimoji="0" 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99.8%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4306558"/>
                  </a:ext>
                </a:extLst>
              </a:tr>
            </a:tbl>
          </a:graphicData>
        </a:graphic>
      </p:graphicFrame>
      <p:graphicFrame>
        <p:nvGraphicFramePr>
          <p:cNvPr id="6" name="Table 5">
            <a:extLst>
              <a:ext uri="{FF2B5EF4-FFF2-40B4-BE49-F238E27FC236}">
                <a16:creationId xmlns:a16="http://schemas.microsoft.com/office/drawing/2014/main" id="{5A8AFB2E-76F7-D155-F2F6-D6A56F1AD5DE}"/>
              </a:ext>
            </a:extLst>
          </p:cNvPr>
          <p:cNvGraphicFramePr>
            <a:graphicFrameLocks noGrp="1"/>
          </p:cNvGraphicFramePr>
          <p:nvPr/>
        </p:nvGraphicFramePr>
        <p:xfrm>
          <a:off x="173198" y="5929067"/>
          <a:ext cx="1471260" cy="685800"/>
        </p:xfrm>
        <a:graphic>
          <a:graphicData uri="http://schemas.openxmlformats.org/drawingml/2006/table">
            <a:tbl>
              <a:tblPr firstRow="1" bandRow="1">
                <a:tableStyleId>{5C22544A-7EE6-4342-B048-85BDC9FD1C3A}</a:tableStyleId>
              </a:tblPr>
              <a:tblGrid>
                <a:gridCol w="669255">
                  <a:extLst>
                    <a:ext uri="{9D8B030D-6E8A-4147-A177-3AD203B41FA5}">
                      <a16:colId xmlns:a16="http://schemas.microsoft.com/office/drawing/2014/main" val="2779493049"/>
                    </a:ext>
                  </a:extLst>
                </a:gridCol>
                <a:gridCol w="802005">
                  <a:extLst>
                    <a:ext uri="{9D8B030D-6E8A-4147-A177-3AD203B41FA5}">
                      <a16:colId xmlns:a16="http://schemas.microsoft.com/office/drawing/2014/main" val="1711755784"/>
                    </a:ext>
                  </a:extLst>
                </a:gridCol>
              </a:tblGrid>
              <a:tr h="0">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900" b="0" i="0" u="none" strike="noStrike" kern="1200" cap="none" dirty="0">
                          <a:solidFill>
                            <a:schemeClr val="bg2"/>
                          </a:solidFill>
                          <a:latin typeface="Arial Narrow" panose="020B0606020202030204" pitchFamily="34" charset="0"/>
                          <a:ea typeface="+mn-ea"/>
                          <a:cs typeface="+mn-cs"/>
                          <a:sym typeface="Arial"/>
                        </a:rPr>
                        <a:t>No penalty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2501731"/>
                  </a:ext>
                </a:extLst>
              </a:tr>
              <a:tr h="0">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79"/>
                    </a:solidFill>
                  </a:tcPr>
                </a:tc>
                <a:tc>
                  <a:txBody>
                    <a:bodyPr/>
                    <a:lstStyle/>
                    <a:p>
                      <a:r>
                        <a:rPr lang="en-US" sz="900" b="0" i="0" u="none" strike="noStrike" kern="1200" cap="none" dirty="0">
                          <a:solidFill>
                            <a:schemeClr val="bg2"/>
                          </a:solidFill>
                          <a:latin typeface="Arial Narrow" panose="020B0606020202030204" pitchFamily="34" charset="0"/>
                          <a:ea typeface="+mn-ea"/>
                          <a:cs typeface="+mn-cs"/>
                          <a:sym typeface="Arial"/>
                        </a:rPr>
                        <a:t>Partial penalty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1430510"/>
                  </a:ext>
                </a:extLst>
              </a:tr>
              <a:tr h="0">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r>
                        <a:rPr lang="en-US" sz="900" b="0" i="0" u="none" strike="noStrike" kern="1200" cap="none" dirty="0">
                          <a:solidFill>
                            <a:schemeClr val="bg2"/>
                          </a:solidFill>
                          <a:latin typeface="Arial Narrow" panose="020B0606020202030204" pitchFamily="34" charset="0"/>
                          <a:ea typeface="+mn-ea"/>
                          <a:cs typeface="+mn-cs"/>
                          <a:sym typeface="Arial"/>
                        </a:rPr>
                        <a:t>Full penalty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8362655"/>
                  </a:ext>
                </a:extLst>
              </a:tr>
            </a:tbl>
          </a:graphicData>
        </a:graphic>
      </p:graphicFrame>
    </p:spTree>
    <p:extLst>
      <p:ext uri="{BB962C8B-B14F-4D97-AF65-F5344CB8AC3E}">
        <p14:creationId xmlns:p14="http://schemas.microsoft.com/office/powerpoint/2010/main" val="4281457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8" y="355187"/>
            <a:ext cx="11009151"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MS Performance Guarantee Detail &amp; Performance </a:t>
            </a:r>
            <a:endParaRPr sz="4000" dirty="0"/>
          </a:p>
        </p:txBody>
      </p:sp>
      <p:cxnSp>
        <p:nvCxnSpPr>
          <p:cNvPr id="4" name="Straight Connector 3">
            <a:extLst>
              <a:ext uri="{FF2B5EF4-FFF2-40B4-BE49-F238E27FC236}">
                <a16:creationId xmlns:a16="http://schemas.microsoft.com/office/drawing/2014/main" id="{B89D4DD7-7D5B-F97D-710E-1EDFB5B4C2CA}"/>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90FF49C-E2D9-99C3-6A83-FFD93D5C143C}"/>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3" name="Table 2">
            <a:extLst>
              <a:ext uri="{FF2B5EF4-FFF2-40B4-BE49-F238E27FC236}">
                <a16:creationId xmlns:a16="http://schemas.microsoft.com/office/drawing/2014/main" id="{9F39AEBA-5CEC-833B-24B4-AC5AE0DFD116}"/>
              </a:ext>
            </a:extLst>
          </p:cNvPr>
          <p:cNvGraphicFramePr>
            <a:graphicFrameLocks noGrp="1"/>
          </p:cNvGraphicFramePr>
          <p:nvPr/>
        </p:nvGraphicFramePr>
        <p:xfrm>
          <a:off x="173200" y="1108252"/>
          <a:ext cx="11629693" cy="4757851"/>
        </p:xfrm>
        <a:graphic>
          <a:graphicData uri="http://schemas.openxmlformats.org/drawingml/2006/table">
            <a:tbl>
              <a:tblPr firstRow="1" bandRow="1">
                <a:tableStyleId>{5C22544A-7EE6-4342-B048-85BDC9FD1C3A}</a:tableStyleId>
              </a:tblPr>
              <a:tblGrid>
                <a:gridCol w="1693823">
                  <a:extLst>
                    <a:ext uri="{9D8B030D-6E8A-4147-A177-3AD203B41FA5}">
                      <a16:colId xmlns:a16="http://schemas.microsoft.com/office/drawing/2014/main" val="3430742837"/>
                    </a:ext>
                  </a:extLst>
                </a:gridCol>
                <a:gridCol w="1090764">
                  <a:extLst>
                    <a:ext uri="{9D8B030D-6E8A-4147-A177-3AD203B41FA5}">
                      <a16:colId xmlns:a16="http://schemas.microsoft.com/office/drawing/2014/main" val="1046943983"/>
                    </a:ext>
                  </a:extLst>
                </a:gridCol>
                <a:gridCol w="1249421">
                  <a:extLst>
                    <a:ext uri="{9D8B030D-6E8A-4147-A177-3AD203B41FA5}">
                      <a16:colId xmlns:a16="http://schemas.microsoft.com/office/drawing/2014/main" val="2846276741"/>
                    </a:ext>
                  </a:extLst>
                </a:gridCol>
                <a:gridCol w="1596482">
                  <a:extLst>
                    <a:ext uri="{9D8B030D-6E8A-4147-A177-3AD203B41FA5}">
                      <a16:colId xmlns:a16="http://schemas.microsoft.com/office/drawing/2014/main" val="3799450949"/>
                    </a:ext>
                  </a:extLst>
                </a:gridCol>
                <a:gridCol w="1463405">
                  <a:extLst>
                    <a:ext uri="{9D8B030D-6E8A-4147-A177-3AD203B41FA5}">
                      <a16:colId xmlns:a16="http://schemas.microsoft.com/office/drawing/2014/main" val="1192065070"/>
                    </a:ext>
                  </a:extLst>
                </a:gridCol>
                <a:gridCol w="1873498">
                  <a:extLst>
                    <a:ext uri="{9D8B030D-6E8A-4147-A177-3AD203B41FA5}">
                      <a16:colId xmlns:a16="http://schemas.microsoft.com/office/drawing/2014/main" val="1743589706"/>
                    </a:ext>
                  </a:extLst>
                </a:gridCol>
                <a:gridCol w="1234390">
                  <a:extLst>
                    <a:ext uri="{9D8B030D-6E8A-4147-A177-3AD203B41FA5}">
                      <a16:colId xmlns:a16="http://schemas.microsoft.com/office/drawing/2014/main" val="2612434839"/>
                    </a:ext>
                  </a:extLst>
                </a:gridCol>
                <a:gridCol w="1427910">
                  <a:extLst>
                    <a:ext uri="{9D8B030D-6E8A-4147-A177-3AD203B41FA5}">
                      <a16:colId xmlns:a16="http://schemas.microsoft.com/office/drawing/2014/main" val="1277182635"/>
                    </a:ext>
                  </a:extLst>
                </a:gridCol>
              </a:tblGrid>
              <a:tr h="373139">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Account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Goal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Penalty 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November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2024 Results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latin typeface="Arial Narrow" panose="020B0606020202030204" pitchFamily="34" charset="0"/>
                        </a:rPr>
                        <a:t>Jan-Nov 2023 </a:t>
                      </a:r>
                      <a:r>
                        <a:rPr lang="en-US" sz="1400" b="1" i="0" u="none" strike="noStrike" cap="none" dirty="0">
                          <a:solidFill>
                            <a:schemeClr val="lt1"/>
                          </a:solidFill>
                          <a:latin typeface="Arial Narrow" panose="020B0606020202030204" pitchFamily="34" charset="0"/>
                          <a:ea typeface="+mn-ea"/>
                          <a:cs typeface="+mn-cs"/>
                          <a:sym typeface="Arial"/>
                        </a:rPr>
                        <a:t>Results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Variance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2024 Status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313481829"/>
                  </a:ext>
                </a:extLst>
              </a:tr>
              <a:tr h="783591">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ysClr val="windowText" lastClr="000000"/>
                          </a:solidFill>
                          <a:latin typeface="Arial Narrow" panose="020B0606020202030204" pitchFamily="34" charset="0"/>
                          <a:ea typeface="+mn-ea"/>
                          <a:cs typeface="+mn-cs"/>
                          <a:sym typeface="Arial"/>
                        </a:rPr>
                        <a:t>Problem Resolution</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7">
                  <a:txBody>
                    <a:bodyPr/>
                    <a:lstStyle/>
                    <a:p>
                      <a:pPr marR="0" algn="l" rtl="0">
                        <a:lnSpc>
                          <a:spcPct val="100000"/>
                        </a:lnSpc>
                        <a:spcBef>
                          <a:spcPts val="0"/>
                        </a:spcBef>
                        <a:spcAft>
                          <a:spcPts val="0"/>
                        </a:spcAft>
                        <a:buClr>
                          <a:srgbClr val="000000"/>
                        </a:buClr>
                        <a:buFont typeface="Arial"/>
                      </a:pPr>
                      <a:r>
                        <a:rPr lang="en-US" sz="1200" b="1" i="0" u="none" strike="noStrike" cap="none" dirty="0">
                          <a:solidFill>
                            <a:sysClr val="windowText" lastClr="000000"/>
                          </a:solidFill>
                          <a:latin typeface="Arial Narrow" panose="020B0606020202030204" pitchFamily="34" charset="0"/>
                          <a:ea typeface="+mn-ea"/>
                          <a:cs typeface="+mn-cs"/>
                          <a:sym typeface="Arial"/>
                        </a:rPr>
                        <a:t>Open inquiry closure addresses the time taken in hours and /or days by BCBSMA Member Service Representatives to close (and finalize) open inquiries</a:t>
                      </a:r>
                    </a:p>
                    <a:p>
                      <a:pPr marL="285750" marR="0" indent="-285750" algn="l" rtl="0">
                        <a:lnSpc>
                          <a:spcPct val="100000"/>
                        </a:lnSpc>
                        <a:spcBef>
                          <a:spcPts val="0"/>
                        </a:spcBef>
                        <a:spcAft>
                          <a:spcPts val="0"/>
                        </a:spcAft>
                        <a:buClr>
                          <a:srgbClr val="000000"/>
                        </a:buClr>
                        <a:buFont typeface="Arial" panose="020B0604020202020204" pitchFamily="34" charset="0"/>
                        <a:buChar char="•"/>
                      </a:pPr>
                      <a:r>
                        <a:rPr lang="en-US" sz="1200" b="1" i="0" u="none" strike="noStrike" cap="none" dirty="0">
                          <a:solidFill>
                            <a:sysClr val="windowText" lastClr="000000"/>
                          </a:solidFill>
                          <a:latin typeface="Arial Narrow" panose="020B0606020202030204" pitchFamily="34" charset="0"/>
                          <a:ea typeface="+mn-ea"/>
                          <a:cs typeface="+mn-cs"/>
                          <a:sym typeface="Arial"/>
                        </a:rPr>
                        <a:t>≥ 90% within two business days</a:t>
                      </a:r>
                    </a:p>
                    <a:p>
                      <a:pPr marL="285750" marR="0" indent="-285750" algn="l" rtl="0">
                        <a:lnSpc>
                          <a:spcPct val="100000"/>
                        </a:lnSpc>
                        <a:spcBef>
                          <a:spcPts val="0"/>
                        </a:spcBef>
                        <a:spcAft>
                          <a:spcPts val="0"/>
                        </a:spcAft>
                        <a:buClr>
                          <a:srgbClr val="000000"/>
                        </a:buClr>
                        <a:buFont typeface="Arial" panose="020B0604020202020204" pitchFamily="34" charset="0"/>
                        <a:buChar char="•"/>
                      </a:pPr>
                      <a:r>
                        <a:rPr lang="en-US" sz="1200" b="1" i="0" u="none" strike="noStrike" cap="none" dirty="0">
                          <a:solidFill>
                            <a:sysClr val="windowText" lastClr="000000"/>
                          </a:solidFill>
                          <a:latin typeface="Arial Narrow" panose="020B0606020202030204" pitchFamily="34" charset="0"/>
                          <a:ea typeface="+mn-ea"/>
                          <a:cs typeface="+mn-cs"/>
                          <a:sym typeface="Arial"/>
                        </a:rPr>
                        <a:t>≥ 90% within two business days or ≤ 95% within 5 business days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bg2"/>
                      </a:solidFill>
                      <a:prstDash val="solid"/>
                      <a:round/>
                      <a:headEnd type="none" w="med" len="med"/>
                      <a:tailEnd type="none" w="med" len="med"/>
                    </a:lnL>
                    <a:lnT w="38100" cmpd="sng">
                      <a:noFill/>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78566965"/>
                  </a:ext>
                </a:extLst>
              </a:tr>
              <a:tr h="354482">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3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Book-of-Business</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algn="ctr"/>
                      <a:r>
                        <a:rPr lang="en-US" sz="1300" b="1" dirty="0">
                          <a:solidFill>
                            <a:schemeClr val="bg2"/>
                          </a:solidFill>
                          <a:latin typeface="Arial Narrow" panose="020B0606020202030204" pitchFamily="34" charset="0"/>
                        </a:rPr>
                        <a:t>≥ 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algn="ctr"/>
                      <a:r>
                        <a:rPr lang="en-US" sz="1300" b="0" i="0" u="none" strike="noStrike" kern="1200" cap="none" dirty="0">
                          <a:solidFill>
                            <a:schemeClr val="bg2"/>
                          </a:solidFill>
                          <a:latin typeface="Arial Narrow" panose="020B0606020202030204" pitchFamily="34" charset="0"/>
                          <a:ea typeface="+mn-ea"/>
                          <a:cs typeface="+mn-cs"/>
                          <a:sym typeface="Arial"/>
                        </a:rPr>
                        <a:t>$671,059.06</a:t>
                      </a:r>
                      <a:endParaRPr lang="en-US" sz="1300" b="1" dirty="0">
                        <a:solidFill>
                          <a:schemeClr val="bg2"/>
                        </a:solidFill>
                        <a:latin typeface="Arial Narrow" panose="020B0606020202030204" pitchFamily="34"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300" b="0" dirty="0">
                          <a:solidFill>
                            <a:schemeClr val="bg2"/>
                          </a:solidFill>
                          <a:latin typeface="Arial Narrow" panose="020B0606020202030204" pitchFamily="34" charset="0"/>
                        </a:rPr>
                        <a:t>98.3%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300" b="1" dirty="0">
                          <a:solidFill>
                            <a:schemeClr val="bg2"/>
                          </a:solidFill>
                          <a:latin typeface="Arial Narrow" panose="020B0606020202030204" pitchFamily="34" charset="0"/>
                        </a:rPr>
                        <a:t>97.5%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300" b="1" dirty="0">
                          <a:solidFill>
                            <a:schemeClr val="bg2"/>
                          </a:solidFill>
                          <a:latin typeface="Arial Narrow" panose="020B0606020202030204" pitchFamily="34" charset="0"/>
                        </a:rPr>
                        <a:t>96.8%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300" b="1" i="0" u="none" strike="noStrike" cap="none" dirty="0">
                          <a:solidFill>
                            <a:schemeClr val="bg2"/>
                          </a:solidFill>
                          <a:latin typeface="Arial Narrow" panose="020B0606020202030204" pitchFamily="34" charset="0"/>
                          <a:ea typeface="+mn-ea"/>
                          <a:cs typeface="+mn-cs"/>
                          <a:sym typeface="Arial"/>
                        </a:rPr>
                        <a:t>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2713648462"/>
                  </a:ext>
                </a:extLst>
              </a:tr>
              <a:tr h="354482">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13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Bain &amp; Company</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 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kern="1200" cap="none" dirty="0">
                          <a:solidFill>
                            <a:schemeClr val="bg2"/>
                          </a:solidFill>
                          <a:latin typeface="Arial Narrow" panose="020B0606020202030204" pitchFamily="34" charset="0"/>
                          <a:ea typeface="+mn-ea"/>
                          <a:cs typeface="+mn-cs"/>
                          <a:sym typeface="Arial"/>
                        </a:rPr>
                        <a:t>$25,400</a:t>
                      </a:r>
                      <a:endParaRPr lang="en-US" sz="1300" b="1" dirty="0">
                        <a:solidFill>
                          <a:schemeClr val="bg2"/>
                        </a:solidFill>
                        <a:latin typeface="Arial Narrow" panose="020B0606020202030204" pitchFamily="34"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dirty="0">
                          <a:solidFill>
                            <a:schemeClr val="bg2"/>
                          </a:solidFill>
                          <a:latin typeface="Arial Narrow" panose="020B0606020202030204" pitchFamily="34" charset="0"/>
                        </a:rPr>
                        <a:t>95.9%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300" b="1" i="0" u="none" strike="noStrike" cap="none" dirty="0">
                          <a:solidFill>
                            <a:schemeClr val="bg2"/>
                          </a:solidFill>
                          <a:latin typeface="Arial Narrow" panose="020B0606020202030204" pitchFamily="34" charset="0"/>
                          <a:ea typeface="+mn-ea"/>
                          <a:cs typeface="+mn-cs"/>
                          <a:sym typeface="Aria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842601276"/>
                  </a:ext>
                </a:extLst>
              </a:tr>
              <a:tr h="354482">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13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Biogen</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 90%/95%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kern="1200" cap="none" dirty="0">
                          <a:solidFill>
                            <a:schemeClr val="bg2"/>
                          </a:solidFill>
                          <a:latin typeface="Arial Narrow" panose="020B0606020202030204" pitchFamily="34" charset="0"/>
                          <a:ea typeface="+mn-ea"/>
                          <a:cs typeface="+mn-cs"/>
                          <a:sym typeface="Arial"/>
                        </a:rPr>
                        <a:t>$40,000</a:t>
                      </a:r>
                      <a:endParaRPr lang="en-US" sz="1300" b="1" dirty="0">
                        <a:solidFill>
                          <a:schemeClr val="bg2"/>
                        </a:solidFill>
                        <a:latin typeface="Arial Narrow" panose="020B0606020202030204" pitchFamily="34"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dirty="0">
                          <a:solidFill>
                            <a:schemeClr val="bg2"/>
                          </a:solidFill>
                          <a:latin typeface="Arial Narrow" panose="020B0606020202030204" pitchFamily="34" charset="0"/>
                        </a:rPr>
                        <a:t>97.6% / 99.0%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96.0% / 96.7%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95.9% / 96.5%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300" b="1" i="0" u="none" strike="noStrike" cap="none" dirty="0">
                          <a:solidFill>
                            <a:schemeClr val="bg2"/>
                          </a:solidFill>
                          <a:latin typeface="Arial Narrow" panose="020B0606020202030204" pitchFamily="34" charset="0"/>
                          <a:ea typeface="+mn-ea"/>
                          <a:cs typeface="+mn-cs"/>
                          <a:sym typeface="Arial"/>
                        </a:rPr>
                        <a:t>0.1% / 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40672468"/>
                  </a:ext>
                </a:extLst>
              </a:tr>
              <a:tr h="354482">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13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EMD (8/1 new)</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 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kern="1200" cap="none" dirty="0">
                          <a:solidFill>
                            <a:schemeClr val="bg2"/>
                          </a:solidFill>
                          <a:latin typeface="Arial Narrow" panose="020B0606020202030204" pitchFamily="34" charset="0"/>
                          <a:ea typeface="+mn-ea"/>
                          <a:cs typeface="+mn-cs"/>
                          <a:sym typeface="Arial"/>
                        </a:rPr>
                        <a:t>$35,000</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dirty="0">
                          <a:solidFill>
                            <a:schemeClr val="bg2"/>
                          </a:solidFill>
                          <a:latin typeface="Arial Narrow" panose="020B0606020202030204" pitchFamily="34" charset="0"/>
                        </a:rPr>
                        <a:t>96.8% / 97.8%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96.1% / 96.6%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300" b="1" i="0" u="none" strike="noStrike" cap="none" dirty="0">
                          <a:solidFill>
                            <a:schemeClr val="bg2"/>
                          </a:solidFill>
                          <a:latin typeface="Arial Narrow" panose="020B0606020202030204" pitchFamily="34" charset="0"/>
                          <a:ea typeface="+mn-ea"/>
                          <a:cs typeface="+mn-cs"/>
                          <a:sym typeface="Aria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1084206263"/>
                  </a:ext>
                </a:extLst>
              </a:tr>
              <a:tr h="354482">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13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Eversource</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 90%/95%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kern="1200" cap="none" dirty="0">
                          <a:solidFill>
                            <a:schemeClr val="bg2"/>
                          </a:solidFill>
                          <a:latin typeface="Arial Narrow" panose="020B0606020202030204" pitchFamily="34" charset="0"/>
                          <a:ea typeface="+mn-ea"/>
                          <a:cs typeface="+mn-cs"/>
                          <a:sym typeface="Arial"/>
                        </a:rPr>
                        <a:t>$72,000</a:t>
                      </a:r>
                      <a:endParaRPr lang="en-US" sz="1300" b="1" dirty="0">
                        <a:solidFill>
                          <a:schemeClr val="bg2"/>
                        </a:solidFill>
                        <a:latin typeface="Arial Narrow" panose="020B0606020202030204" pitchFamily="34"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dirty="0">
                          <a:solidFill>
                            <a:schemeClr val="bg2"/>
                          </a:solidFill>
                          <a:latin typeface="Arial Narrow" panose="020B0606020202030204" pitchFamily="34" charset="0"/>
                        </a:rPr>
                        <a:t>98.1% / 98.5%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96.7% / 97.1%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96.5% / 97.0%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300" b="1" i="0" u="none" strike="noStrike" cap="none" dirty="0">
                          <a:solidFill>
                            <a:schemeClr val="bg2"/>
                          </a:solidFill>
                          <a:latin typeface="Arial Narrow" panose="020B0606020202030204" pitchFamily="34" charset="0"/>
                          <a:ea typeface="+mn-ea"/>
                          <a:cs typeface="+mn-cs"/>
                          <a:sym typeface="Arial"/>
                        </a:rPr>
                        <a:t>0.2% / 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2420616157"/>
                  </a:ext>
                </a:extLst>
              </a:tr>
              <a:tr h="410783">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13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Harvard University</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 90%/95%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kern="1200" cap="none" dirty="0">
                          <a:solidFill>
                            <a:schemeClr val="bg2"/>
                          </a:solidFill>
                          <a:latin typeface="Arial Narrow" panose="020B0606020202030204" pitchFamily="34" charset="0"/>
                          <a:ea typeface="+mn-ea"/>
                          <a:cs typeface="+mn-cs"/>
                          <a:sym typeface="Arial"/>
                        </a:rPr>
                        <a:t>$80,000</a:t>
                      </a:r>
                      <a:endParaRPr lang="en-US" sz="1300" b="1" dirty="0">
                        <a:solidFill>
                          <a:schemeClr val="bg2"/>
                        </a:solidFill>
                        <a:latin typeface="Arial Narrow" panose="020B0606020202030204" pitchFamily="34"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dirty="0">
                          <a:solidFill>
                            <a:schemeClr val="bg2"/>
                          </a:solidFill>
                          <a:latin typeface="Arial Narrow" panose="020B0606020202030204" pitchFamily="34" charset="0"/>
                        </a:rPr>
                        <a:t>96.8% / 97.8%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97.1% / 97.9%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96.7% / 97.7%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300" b="1" i="0" u="none" strike="noStrike" cap="none" dirty="0">
                          <a:solidFill>
                            <a:schemeClr val="bg2"/>
                          </a:solidFill>
                          <a:latin typeface="Arial Narrow" panose="020B0606020202030204" pitchFamily="34" charset="0"/>
                          <a:ea typeface="+mn-ea"/>
                          <a:cs typeface="+mn-cs"/>
                          <a:sym typeface="Arial"/>
                        </a:rPr>
                        <a:t>0.4% / 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996278812"/>
                  </a:ext>
                </a:extLst>
              </a:tr>
              <a:tr h="354482">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13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MFS Investments</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 90%/95%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kern="1200" cap="none" dirty="0">
                          <a:solidFill>
                            <a:schemeClr val="bg2"/>
                          </a:solidFill>
                          <a:latin typeface="Arial Narrow" panose="020B0606020202030204" pitchFamily="34" charset="0"/>
                          <a:ea typeface="+mn-ea"/>
                          <a:cs typeface="+mn-cs"/>
                          <a:sym typeface="Arial"/>
                        </a:rPr>
                        <a:t>$9,000</a:t>
                      </a:r>
                      <a:endParaRPr lang="en-US" sz="1300" b="1" dirty="0">
                        <a:solidFill>
                          <a:schemeClr val="bg2"/>
                        </a:solidFill>
                        <a:latin typeface="Arial Narrow" panose="020B0606020202030204" pitchFamily="34"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dirty="0">
                          <a:solidFill>
                            <a:schemeClr val="bg2"/>
                          </a:solidFill>
                          <a:latin typeface="Arial Narrow" panose="020B0606020202030204" pitchFamily="34" charset="0"/>
                        </a:rPr>
                        <a:t>99.2% / 99.2%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97.2% / 97.5%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96.6% / 97.2%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300" b="1" i="0" u="none" strike="noStrike" cap="none" dirty="0">
                          <a:solidFill>
                            <a:schemeClr val="bg2"/>
                          </a:solidFill>
                          <a:latin typeface="Arial Narrow" panose="020B0606020202030204" pitchFamily="34" charset="0"/>
                          <a:ea typeface="+mn-ea"/>
                          <a:cs typeface="+mn-cs"/>
                          <a:sym typeface="Arial"/>
                        </a:rPr>
                        <a:t>0.6% / 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2667465457"/>
                  </a:ext>
                </a:extLst>
              </a:tr>
              <a:tr h="354482">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13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National Grid</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 90%/95%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kern="1200" cap="none" dirty="0">
                          <a:solidFill>
                            <a:schemeClr val="bg2"/>
                          </a:solidFill>
                          <a:latin typeface="Arial Narrow" panose="020B0606020202030204" pitchFamily="34" charset="0"/>
                          <a:ea typeface="+mn-ea"/>
                          <a:cs typeface="+mn-cs"/>
                          <a:sym typeface="Arial"/>
                        </a:rPr>
                        <a:t>$70,000</a:t>
                      </a:r>
                      <a:endParaRPr lang="en-US" sz="1300" b="1" dirty="0">
                        <a:solidFill>
                          <a:schemeClr val="bg2"/>
                        </a:solidFill>
                        <a:latin typeface="Arial Narrow" panose="020B0606020202030204" pitchFamily="34"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dirty="0">
                          <a:solidFill>
                            <a:schemeClr val="bg2"/>
                          </a:solidFill>
                          <a:latin typeface="Arial Narrow" panose="020B0606020202030204" pitchFamily="34" charset="0"/>
                        </a:rPr>
                        <a:t>97.5% / 97.9%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96.6% / 97.0%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96.4% / 97.0%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300" b="1" i="0" u="none" strike="noStrike" cap="none" dirty="0">
                          <a:solidFill>
                            <a:schemeClr val="bg2"/>
                          </a:solidFill>
                          <a:latin typeface="Arial Narrow" panose="020B0606020202030204" pitchFamily="34" charset="0"/>
                          <a:ea typeface="+mn-ea"/>
                          <a:cs typeface="+mn-cs"/>
                          <a:sym typeface="Arial"/>
                        </a:rPr>
                        <a:t>0.2%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79544775"/>
                  </a:ext>
                </a:extLst>
              </a:tr>
              <a:tr h="354482">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13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Wayfair</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 90%/95%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kern="1200" cap="none" dirty="0">
                          <a:solidFill>
                            <a:schemeClr val="bg2"/>
                          </a:solidFill>
                          <a:latin typeface="Arial Narrow" panose="020B0606020202030204" pitchFamily="34" charset="0"/>
                          <a:ea typeface="+mn-ea"/>
                          <a:cs typeface="+mn-cs"/>
                          <a:sym typeface="Arial"/>
                        </a:rPr>
                        <a:t>$30,000</a:t>
                      </a:r>
                      <a:endParaRPr lang="en-US" sz="1300" b="1" dirty="0">
                        <a:solidFill>
                          <a:schemeClr val="bg2"/>
                        </a:solidFill>
                        <a:latin typeface="Arial Narrow" panose="020B0606020202030204" pitchFamily="34"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dirty="0">
                          <a:solidFill>
                            <a:schemeClr val="bg2"/>
                          </a:solidFill>
                          <a:latin typeface="Arial Narrow" panose="020B0606020202030204" pitchFamily="34" charset="0"/>
                        </a:rPr>
                        <a:t>98.4% / 98.7%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97.2% / 97.5%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97.0% / 97.6%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300" b="1" i="0" u="none" strike="noStrike" cap="none" dirty="0">
                          <a:solidFill>
                            <a:schemeClr val="bg2"/>
                          </a:solidFill>
                          <a:latin typeface="Arial Narrow" panose="020B0606020202030204" pitchFamily="34" charset="0"/>
                          <a:ea typeface="+mn-ea"/>
                          <a:cs typeface="+mn-cs"/>
                          <a:sym typeface="Arial"/>
                        </a:rPr>
                        <a:t>0.2% / -0.1%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3396583151"/>
                  </a:ext>
                </a:extLst>
              </a:tr>
              <a:tr h="354482">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13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TJX (8/1 renewal)</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 90%/95%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kern="1200" cap="none" dirty="0">
                          <a:solidFill>
                            <a:schemeClr val="bg2"/>
                          </a:solidFill>
                          <a:latin typeface="Arial Narrow" panose="020B0606020202030204" pitchFamily="34" charset="0"/>
                          <a:ea typeface="+mn-ea"/>
                          <a:cs typeface="+mn-cs"/>
                          <a:sym typeface="Arial"/>
                        </a:rPr>
                        <a:t>$81,250</a:t>
                      </a:r>
                      <a:endParaRPr lang="en-US" sz="1300" b="1" dirty="0">
                        <a:solidFill>
                          <a:schemeClr val="bg2"/>
                        </a:solidFill>
                        <a:latin typeface="Arial Narrow" panose="020B0606020202030204" pitchFamily="34"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dirty="0">
                          <a:solidFill>
                            <a:schemeClr val="bg2"/>
                          </a:solidFill>
                          <a:latin typeface="Arial Narrow" panose="020B0606020202030204" pitchFamily="34" charset="0"/>
                        </a:rPr>
                        <a:t>98.2% / 98.4%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98.0% / 98.3%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97.4% / 97.8%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300" b="1" i="0" u="none" strike="noStrike" cap="none" dirty="0">
                          <a:solidFill>
                            <a:schemeClr val="bg2"/>
                          </a:solidFill>
                          <a:latin typeface="Arial Narrow" panose="020B0606020202030204" pitchFamily="34" charset="0"/>
                          <a:ea typeface="+mn-ea"/>
                          <a:cs typeface="+mn-cs"/>
                          <a:sym typeface="Arial"/>
                        </a:rPr>
                        <a:t>0.6% / 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2125679829"/>
                  </a:ext>
                </a:extLst>
              </a:tr>
            </a:tbl>
          </a:graphicData>
        </a:graphic>
      </p:graphicFrame>
      <p:graphicFrame>
        <p:nvGraphicFramePr>
          <p:cNvPr id="6" name="Table 5">
            <a:extLst>
              <a:ext uri="{FF2B5EF4-FFF2-40B4-BE49-F238E27FC236}">
                <a16:creationId xmlns:a16="http://schemas.microsoft.com/office/drawing/2014/main" id="{35BDC799-543B-1A9D-4B37-408D9F1C2FD6}"/>
              </a:ext>
            </a:extLst>
          </p:cNvPr>
          <p:cNvGraphicFramePr>
            <a:graphicFrameLocks noGrp="1"/>
          </p:cNvGraphicFramePr>
          <p:nvPr/>
        </p:nvGraphicFramePr>
        <p:xfrm>
          <a:off x="173198" y="5962623"/>
          <a:ext cx="1471260" cy="685800"/>
        </p:xfrm>
        <a:graphic>
          <a:graphicData uri="http://schemas.openxmlformats.org/drawingml/2006/table">
            <a:tbl>
              <a:tblPr firstRow="1" bandRow="1">
                <a:tableStyleId>{5C22544A-7EE6-4342-B048-85BDC9FD1C3A}</a:tableStyleId>
              </a:tblPr>
              <a:tblGrid>
                <a:gridCol w="669255">
                  <a:extLst>
                    <a:ext uri="{9D8B030D-6E8A-4147-A177-3AD203B41FA5}">
                      <a16:colId xmlns:a16="http://schemas.microsoft.com/office/drawing/2014/main" val="2779493049"/>
                    </a:ext>
                  </a:extLst>
                </a:gridCol>
                <a:gridCol w="802005">
                  <a:extLst>
                    <a:ext uri="{9D8B030D-6E8A-4147-A177-3AD203B41FA5}">
                      <a16:colId xmlns:a16="http://schemas.microsoft.com/office/drawing/2014/main" val="1711755784"/>
                    </a:ext>
                  </a:extLst>
                </a:gridCol>
              </a:tblGrid>
              <a:tr h="0">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900" b="0" i="0" u="none" strike="noStrike" kern="1200" cap="none" dirty="0">
                          <a:solidFill>
                            <a:schemeClr val="bg2"/>
                          </a:solidFill>
                          <a:latin typeface="Arial Narrow" panose="020B0606020202030204" pitchFamily="34" charset="0"/>
                          <a:ea typeface="+mn-ea"/>
                          <a:cs typeface="+mn-cs"/>
                          <a:sym typeface="Arial"/>
                        </a:rPr>
                        <a:t>No penalty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2501731"/>
                  </a:ext>
                </a:extLst>
              </a:tr>
              <a:tr h="0">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79"/>
                    </a:solidFill>
                  </a:tcPr>
                </a:tc>
                <a:tc>
                  <a:txBody>
                    <a:bodyPr/>
                    <a:lstStyle/>
                    <a:p>
                      <a:r>
                        <a:rPr lang="en-US" sz="900" b="0" i="0" u="none" strike="noStrike" kern="1200" cap="none" dirty="0">
                          <a:solidFill>
                            <a:schemeClr val="bg2"/>
                          </a:solidFill>
                          <a:latin typeface="Arial Narrow" panose="020B0606020202030204" pitchFamily="34" charset="0"/>
                          <a:ea typeface="+mn-ea"/>
                          <a:cs typeface="+mn-cs"/>
                          <a:sym typeface="Arial"/>
                        </a:rPr>
                        <a:t>Partial penalty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1430510"/>
                  </a:ext>
                </a:extLst>
              </a:tr>
              <a:tr h="0">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r>
                        <a:rPr lang="en-US" sz="900" b="0" i="0" u="none" strike="noStrike" kern="1200" cap="none" dirty="0">
                          <a:solidFill>
                            <a:schemeClr val="bg2"/>
                          </a:solidFill>
                          <a:latin typeface="Arial Narrow" panose="020B0606020202030204" pitchFamily="34" charset="0"/>
                          <a:ea typeface="+mn-ea"/>
                          <a:cs typeface="+mn-cs"/>
                          <a:sym typeface="Arial"/>
                        </a:rPr>
                        <a:t>Full penalty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8362655"/>
                  </a:ext>
                </a:extLst>
              </a:tr>
            </a:tbl>
          </a:graphicData>
        </a:graphic>
      </p:graphicFrame>
    </p:spTree>
    <p:extLst>
      <p:ext uri="{BB962C8B-B14F-4D97-AF65-F5344CB8AC3E}">
        <p14:creationId xmlns:p14="http://schemas.microsoft.com/office/powerpoint/2010/main" val="557168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8" y="355187"/>
            <a:ext cx="11009151"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MS Performance Guarantee Detail &amp; Performance </a:t>
            </a:r>
            <a:endParaRPr sz="4000" dirty="0"/>
          </a:p>
        </p:txBody>
      </p:sp>
      <p:cxnSp>
        <p:nvCxnSpPr>
          <p:cNvPr id="4" name="Straight Connector 3">
            <a:extLst>
              <a:ext uri="{FF2B5EF4-FFF2-40B4-BE49-F238E27FC236}">
                <a16:creationId xmlns:a16="http://schemas.microsoft.com/office/drawing/2014/main" id="{B89D4DD7-7D5B-F97D-710E-1EDFB5B4C2CA}"/>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49D4585-F967-99FA-8454-F5719526646D}"/>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3" name="Table 2">
            <a:extLst>
              <a:ext uri="{FF2B5EF4-FFF2-40B4-BE49-F238E27FC236}">
                <a16:creationId xmlns:a16="http://schemas.microsoft.com/office/drawing/2014/main" id="{A164A125-BCA9-6097-06DE-BE255C6B4AAA}"/>
              </a:ext>
            </a:extLst>
          </p:cNvPr>
          <p:cNvGraphicFramePr>
            <a:graphicFrameLocks noGrp="1"/>
          </p:cNvGraphicFramePr>
          <p:nvPr/>
        </p:nvGraphicFramePr>
        <p:xfrm>
          <a:off x="173198" y="1191559"/>
          <a:ext cx="11589772" cy="4722679"/>
        </p:xfrm>
        <a:graphic>
          <a:graphicData uri="http://schemas.openxmlformats.org/drawingml/2006/table">
            <a:tbl>
              <a:tblPr firstRow="1" bandRow="1">
                <a:tableStyleId>{5C22544A-7EE6-4342-B048-85BDC9FD1C3A}</a:tableStyleId>
              </a:tblPr>
              <a:tblGrid>
                <a:gridCol w="2265203">
                  <a:extLst>
                    <a:ext uri="{9D8B030D-6E8A-4147-A177-3AD203B41FA5}">
                      <a16:colId xmlns:a16="http://schemas.microsoft.com/office/drawing/2014/main" val="3430742837"/>
                    </a:ext>
                  </a:extLst>
                </a:gridCol>
                <a:gridCol w="1480863">
                  <a:extLst>
                    <a:ext uri="{9D8B030D-6E8A-4147-A177-3AD203B41FA5}">
                      <a16:colId xmlns:a16="http://schemas.microsoft.com/office/drawing/2014/main" val="1046943983"/>
                    </a:ext>
                  </a:extLst>
                </a:gridCol>
                <a:gridCol w="1511428">
                  <a:extLst>
                    <a:ext uri="{9D8B030D-6E8A-4147-A177-3AD203B41FA5}">
                      <a16:colId xmlns:a16="http://schemas.microsoft.com/office/drawing/2014/main" val="3059110041"/>
                    </a:ext>
                  </a:extLst>
                </a:gridCol>
                <a:gridCol w="1015305">
                  <a:extLst>
                    <a:ext uri="{9D8B030D-6E8A-4147-A177-3AD203B41FA5}">
                      <a16:colId xmlns:a16="http://schemas.microsoft.com/office/drawing/2014/main" val="2718401617"/>
                    </a:ext>
                  </a:extLst>
                </a:gridCol>
                <a:gridCol w="1209671">
                  <a:extLst>
                    <a:ext uri="{9D8B030D-6E8A-4147-A177-3AD203B41FA5}">
                      <a16:colId xmlns:a16="http://schemas.microsoft.com/office/drawing/2014/main" val="1617122967"/>
                    </a:ext>
                  </a:extLst>
                </a:gridCol>
                <a:gridCol w="1719560">
                  <a:extLst>
                    <a:ext uri="{9D8B030D-6E8A-4147-A177-3AD203B41FA5}">
                      <a16:colId xmlns:a16="http://schemas.microsoft.com/office/drawing/2014/main" val="793670138"/>
                    </a:ext>
                  </a:extLst>
                </a:gridCol>
                <a:gridCol w="1045118">
                  <a:extLst>
                    <a:ext uri="{9D8B030D-6E8A-4147-A177-3AD203B41FA5}">
                      <a16:colId xmlns:a16="http://schemas.microsoft.com/office/drawing/2014/main" val="591549361"/>
                    </a:ext>
                  </a:extLst>
                </a:gridCol>
                <a:gridCol w="1342624">
                  <a:extLst>
                    <a:ext uri="{9D8B030D-6E8A-4147-A177-3AD203B41FA5}">
                      <a16:colId xmlns:a16="http://schemas.microsoft.com/office/drawing/2014/main" val="3154306693"/>
                    </a:ext>
                  </a:extLst>
                </a:gridCol>
              </a:tblGrid>
              <a:tr h="371971">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Account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Goal</a:t>
                      </a: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chemeClr val="lt1"/>
                          </a:solidFill>
                          <a:latin typeface="Arial Narrow" panose="020B0606020202030204" pitchFamily="34" charset="0"/>
                          <a:ea typeface="+mn-ea"/>
                          <a:cs typeface="+mn-cs"/>
                          <a:sym typeface="Arial"/>
                        </a:rPr>
                        <a:t>Penalty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November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2024 Results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latin typeface="Arial Narrow" panose="020B0606020202030204" pitchFamily="34" charset="0"/>
                        </a:rPr>
                        <a:t>Jan-Nov 2023 </a:t>
                      </a:r>
                      <a:r>
                        <a:rPr lang="en-US" sz="1400" b="1" i="0" u="none" strike="noStrike" cap="none" dirty="0">
                          <a:solidFill>
                            <a:schemeClr val="lt1"/>
                          </a:solidFill>
                          <a:latin typeface="Arial Narrow" panose="020B0606020202030204" pitchFamily="34" charset="0"/>
                          <a:ea typeface="+mn-ea"/>
                          <a:cs typeface="+mn-cs"/>
                          <a:sym typeface="Arial"/>
                        </a:rPr>
                        <a:t>Results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Variance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2024 Status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313481829"/>
                  </a:ext>
                </a:extLst>
              </a:tr>
              <a:tr h="712899">
                <a:tc>
                  <a:txBody>
                    <a:bodyPr/>
                    <a:lstStyle/>
                    <a:p>
                      <a:pPr marR="0" algn="ctr" rtl="0">
                        <a:lnSpc>
                          <a:spcPct val="100000"/>
                        </a:lnSpc>
                        <a:spcBef>
                          <a:spcPts val="0"/>
                        </a:spcBef>
                        <a:spcAft>
                          <a:spcPts val="0"/>
                        </a:spcAft>
                        <a:buClr>
                          <a:srgbClr val="000000"/>
                        </a:buClr>
                        <a:buFont typeface="Arial"/>
                      </a:pPr>
                      <a:r>
                        <a:rPr lang="en-US" sz="1300" b="1" i="0" u="none" strike="noStrike" cap="none" dirty="0">
                          <a:solidFill>
                            <a:sysClr val="windowText" lastClr="000000"/>
                          </a:solidFill>
                          <a:latin typeface="Arial Narrow" panose="020B0606020202030204" pitchFamily="34" charset="0"/>
                          <a:ea typeface="+mn-ea"/>
                          <a:cs typeface="+mn-cs"/>
                          <a:sym typeface="Arial"/>
                        </a:rPr>
                        <a:t>First Call Resolution</a:t>
                      </a:r>
                    </a:p>
                  </a:txBody>
                  <a:tcPr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7">
                  <a:txBody>
                    <a:bodyPr/>
                    <a:lstStyle/>
                    <a:p>
                      <a:pPr marR="0" algn="l" rtl="0">
                        <a:lnSpc>
                          <a:spcPct val="100000"/>
                        </a:lnSpc>
                        <a:spcBef>
                          <a:spcPts val="0"/>
                        </a:spcBef>
                        <a:spcAft>
                          <a:spcPts val="0"/>
                        </a:spcAft>
                        <a:buClr>
                          <a:srgbClr val="000000"/>
                        </a:buClr>
                        <a:buFont typeface="Arial"/>
                      </a:pPr>
                      <a:r>
                        <a:rPr lang="en-US" sz="1300" b="1" i="0" u="none" strike="noStrike" cap="none" dirty="0">
                          <a:solidFill>
                            <a:sysClr val="windowText" lastClr="000000"/>
                          </a:solidFill>
                          <a:latin typeface="Arial Narrow" panose="020B0606020202030204" pitchFamily="34" charset="0"/>
                          <a:ea typeface="+mn-ea"/>
                          <a:cs typeface="+mn-cs"/>
                          <a:sym typeface="Arial"/>
                        </a:rPr>
                        <a:t>Performance results for first call resolution are calculated as the number of telephone calls to Member Service resolved on the first call that does not result in a repeat or follow-up call from the member for the same issue within 60 days, divided by the total number of telephone calls to member service, expressed as a percentage.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R="0" algn="ctr" rtl="0">
                        <a:lnSpc>
                          <a:spcPct val="100000"/>
                        </a:lnSpc>
                        <a:spcBef>
                          <a:spcPts val="0"/>
                        </a:spcBef>
                        <a:spcAft>
                          <a:spcPts val="0"/>
                        </a:spcAft>
                        <a:buClr>
                          <a:srgbClr val="000000"/>
                        </a:buClr>
                        <a:buFont typeface="Arial"/>
                      </a:pPr>
                      <a:endParaRPr lang="en-US" sz="1400" b="1" i="0" u="none" strike="noStrike" cap="none" dirty="0">
                        <a:solidFill>
                          <a:sysClr val="windowText" lastClr="000000"/>
                        </a:solidFill>
                        <a:latin typeface="Arial Narrow" panose="020B0606020202030204" pitchFamily="34" charset="0"/>
                        <a:ea typeface="+mn-ea"/>
                        <a:cs typeface="+mn-cs"/>
                        <a:sym typeface="Arial"/>
                      </a:endParaRP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R="0" algn="ctr" rtl="0">
                        <a:lnSpc>
                          <a:spcPct val="100000"/>
                        </a:lnSpc>
                        <a:spcBef>
                          <a:spcPts val="0"/>
                        </a:spcBef>
                        <a:spcAft>
                          <a:spcPts val="0"/>
                        </a:spcAft>
                        <a:buClr>
                          <a:srgbClr val="000000"/>
                        </a:buClr>
                        <a:buFont typeface="Arial"/>
                      </a:pPr>
                      <a:endParaRPr lang="en-US" sz="1400" b="1" i="0" u="none" strike="noStrike" cap="none" dirty="0">
                        <a:solidFill>
                          <a:sysClr val="windowText" lastClr="000000"/>
                        </a:solidFill>
                        <a:latin typeface="Arial Narrow" panose="020B0606020202030204" pitchFamily="34" charset="0"/>
                        <a:ea typeface="+mn-ea"/>
                        <a:cs typeface="+mn-cs"/>
                        <a:sym typeface="Arial"/>
                      </a:endParaRP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R="0" algn="ctr" rtl="0">
                        <a:lnSpc>
                          <a:spcPct val="100000"/>
                        </a:lnSpc>
                        <a:spcBef>
                          <a:spcPts val="0"/>
                        </a:spcBef>
                        <a:spcAft>
                          <a:spcPts val="0"/>
                        </a:spcAft>
                        <a:buClr>
                          <a:srgbClr val="000000"/>
                        </a:buClr>
                        <a:buFont typeface="Arial"/>
                      </a:pPr>
                      <a:endParaRPr lang="en-US" sz="1400" b="1" i="0" u="none" strike="noStrike" cap="none" dirty="0">
                        <a:solidFill>
                          <a:sysClr val="windowText" lastClr="000000"/>
                        </a:solidFill>
                        <a:latin typeface="Arial Narrow" panose="020B060602020203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R="0" algn="ctr" rtl="0">
                        <a:lnSpc>
                          <a:spcPct val="100000"/>
                        </a:lnSpc>
                        <a:spcBef>
                          <a:spcPts val="0"/>
                        </a:spcBef>
                        <a:spcAft>
                          <a:spcPts val="0"/>
                        </a:spcAft>
                        <a:buClr>
                          <a:srgbClr val="000000"/>
                        </a:buClr>
                        <a:buFont typeface="Arial"/>
                      </a:pPr>
                      <a:endParaRPr lang="en-US" sz="1400" b="1" i="0" u="none" strike="noStrike" cap="none" dirty="0">
                        <a:solidFill>
                          <a:sysClr val="windowText" lastClr="000000"/>
                        </a:solidFill>
                        <a:latin typeface="Arial Narrow" panose="020B060602020203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778566965"/>
                  </a:ext>
                </a:extLst>
              </a:tr>
              <a:tr h="344074">
                <a:tc>
                  <a:txBody>
                    <a:bodyPr/>
                    <a:lstStyle/>
                    <a:p>
                      <a:pPr algn="l" rtl="0" fontAlgn="ctr"/>
                      <a:r>
                        <a:rPr lang="en-US" sz="1300" b="1" i="0" u="none" strike="noStrike" dirty="0">
                          <a:solidFill>
                            <a:srgbClr val="000000"/>
                          </a:solidFill>
                          <a:effectLst/>
                          <a:latin typeface="Arial Narrow" panose="020B0606020202030204" pitchFamily="34" charset="0"/>
                        </a:rPr>
                        <a:t>Book-of-Business</a:t>
                      </a: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 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algn="ctr" fontAlgn="b"/>
                      <a:r>
                        <a:rPr lang="en-US" sz="1300" b="0" i="0" u="none" strike="noStrike" dirty="0">
                          <a:solidFill>
                            <a:srgbClr val="000000"/>
                          </a:solidFill>
                          <a:effectLst/>
                          <a:latin typeface="Arial Narrow" panose="020B0606020202030204" pitchFamily="34" charset="0"/>
                        </a:rPr>
                        <a:t>$794,125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96.37%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94.50%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chemeClr val="bg2"/>
                          </a:solidFill>
                          <a:effectLst/>
                          <a:latin typeface="Arial Narrow" panose="020B0606020202030204" pitchFamily="34" charset="0"/>
                        </a:rPr>
                        <a:t>94.34%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0.16%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2713648462"/>
                  </a:ext>
                </a:extLst>
              </a:tr>
              <a:tr h="344074">
                <a:tc>
                  <a:txBody>
                    <a:bodyPr/>
                    <a:lstStyle/>
                    <a:p>
                      <a:pPr algn="l" rtl="0" fontAlgn="ctr"/>
                      <a:r>
                        <a:rPr lang="en-US" sz="1300" b="1" i="0" u="none" strike="noStrike" dirty="0">
                          <a:solidFill>
                            <a:srgbClr val="000000"/>
                          </a:solidFill>
                          <a:effectLst/>
                          <a:latin typeface="Arial Narrow" panose="020B0606020202030204" pitchFamily="34" charset="0"/>
                        </a:rPr>
                        <a:t>Bain &amp; Company</a:t>
                      </a: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 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$25,400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95.83%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92.01%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chemeClr val="bg2"/>
                          </a:solidFill>
                          <a:effectLst/>
                          <a:latin typeface="Arial Narrow" panose="020B0606020202030204" pitchFamily="34" charset="0"/>
                        </a:rPr>
                        <a:t>93.75%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a:solidFill>
                            <a:srgbClr val="000000"/>
                          </a:solidFill>
                          <a:effectLst/>
                          <a:latin typeface="Arial Narrow" panose="020B0606020202030204" pitchFamily="34" charset="0"/>
                        </a:rPr>
                        <a:t>-1.74%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842601276"/>
                  </a:ext>
                </a:extLst>
              </a:tr>
              <a:tr h="344074">
                <a:tc>
                  <a:txBody>
                    <a:bodyPr/>
                    <a:lstStyle/>
                    <a:p>
                      <a:pPr algn="l" rtl="0" fontAlgn="ctr"/>
                      <a:r>
                        <a:rPr lang="en-US" sz="1300" b="1" i="0" u="none" strike="noStrike" dirty="0">
                          <a:solidFill>
                            <a:srgbClr val="000000"/>
                          </a:solidFill>
                          <a:effectLst/>
                          <a:latin typeface="Arial Narrow" panose="020B0606020202030204" pitchFamily="34" charset="0"/>
                        </a:rPr>
                        <a:t>Harvard University</a:t>
                      </a: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 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$60,000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95.30%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92.01%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chemeClr val="bg2"/>
                          </a:solidFill>
                          <a:effectLst/>
                          <a:latin typeface="Arial Narrow" panose="020B0606020202030204" pitchFamily="34" charset="0"/>
                        </a:rPr>
                        <a:t>91.27%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a:solidFill>
                            <a:srgbClr val="000000"/>
                          </a:solidFill>
                          <a:effectLst/>
                          <a:latin typeface="Arial Narrow" panose="020B0606020202030204" pitchFamily="34" charset="0"/>
                        </a:rPr>
                        <a:t>0.74%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40672468"/>
                  </a:ext>
                </a:extLst>
              </a:tr>
              <a:tr h="344074">
                <a:tc>
                  <a:txBody>
                    <a:bodyPr/>
                    <a:lstStyle/>
                    <a:p>
                      <a:pPr algn="l" rtl="0" fontAlgn="ctr"/>
                      <a:r>
                        <a:rPr lang="en-US" sz="1300" b="1" i="0" u="none" strike="noStrike" dirty="0">
                          <a:solidFill>
                            <a:srgbClr val="000000"/>
                          </a:solidFill>
                          <a:effectLst/>
                          <a:latin typeface="Arial Narrow" panose="020B0606020202030204" pitchFamily="34" charset="0"/>
                        </a:rPr>
                        <a:t>National Grid</a:t>
                      </a: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 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$125,000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95.31%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93.42%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chemeClr val="bg2"/>
                          </a:solidFill>
                          <a:effectLst/>
                          <a:latin typeface="Arial Narrow" panose="020B0606020202030204" pitchFamily="34" charset="0"/>
                        </a:rPr>
                        <a:t>92.35%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a:solidFill>
                            <a:srgbClr val="000000"/>
                          </a:solidFill>
                          <a:effectLst/>
                          <a:latin typeface="Arial Narrow" panose="020B0606020202030204" pitchFamily="34" charset="0"/>
                        </a:rPr>
                        <a:t>1.07%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2420616157"/>
                  </a:ext>
                </a:extLst>
              </a:tr>
              <a:tr h="344074">
                <a:tc>
                  <a:txBody>
                    <a:bodyPr/>
                    <a:lstStyle/>
                    <a:p>
                      <a:pPr algn="l" rtl="0" fontAlgn="ctr"/>
                      <a:r>
                        <a:rPr lang="en-US" sz="1300" b="1" i="0" u="none" strike="noStrike" dirty="0">
                          <a:solidFill>
                            <a:srgbClr val="000000"/>
                          </a:solidFill>
                          <a:effectLst/>
                          <a:latin typeface="Arial Narrow" panose="020B0606020202030204" pitchFamily="34" charset="0"/>
                        </a:rPr>
                        <a:t>Parexel </a:t>
                      </a: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 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$25,000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98.20%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94.97%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chemeClr val="bg2"/>
                          </a:solidFill>
                          <a:effectLst/>
                          <a:latin typeface="Arial Narrow" panose="020B0606020202030204" pitchFamily="34" charset="0"/>
                        </a:rPr>
                        <a:t>95.36%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a:solidFill>
                            <a:srgbClr val="000000"/>
                          </a:solidFill>
                          <a:effectLst/>
                          <a:latin typeface="Arial Narrow" panose="020B0606020202030204" pitchFamily="34" charset="0"/>
                        </a:rPr>
                        <a:t>-0.39%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996278812"/>
                  </a:ext>
                </a:extLst>
              </a:tr>
              <a:tr h="344074">
                <a:tc>
                  <a:txBody>
                    <a:bodyPr/>
                    <a:lstStyle/>
                    <a:p>
                      <a:pPr algn="l" rtl="0" fontAlgn="ctr"/>
                      <a:r>
                        <a:rPr lang="en-US" sz="1300" b="1" i="0" u="none" strike="noStrike" dirty="0">
                          <a:solidFill>
                            <a:srgbClr val="000000"/>
                          </a:solidFill>
                          <a:effectLst/>
                          <a:latin typeface="Arial Narrow" panose="020B0606020202030204" pitchFamily="34" charset="0"/>
                        </a:rPr>
                        <a:t>Teamsters Union 25 </a:t>
                      </a: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 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$6,250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94.77%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91.72%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chemeClr val="bg2"/>
                          </a:solidFill>
                          <a:effectLst/>
                          <a:latin typeface="Arial Narrow" panose="020B0606020202030204" pitchFamily="34" charset="0"/>
                        </a:rPr>
                        <a:t>92.36%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a:solidFill>
                            <a:srgbClr val="000000"/>
                          </a:solidFill>
                          <a:effectLst/>
                          <a:latin typeface="Arial Narrow" panose="020B0606020202030204" pitchFamily="34" charset="0"/>
                        </a:rPr>
                        <a:t>-0.64%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2667465457"/>
                  </a:ext>
                </a:extLst>
              </a:tr>
              <a:tr h="344074">
                <a:tc>
                  <a:txBody>
                    <a:bodyPr/>
                    <a:lstStyle/>
                    <a:p>
                      <a:pPr algn="l" rtl="0" fontAlgn="ctr"/>
                      <a:r>
                        <a:rPr lang="en-US" sz="1300" b="1" i="0" u="none" strike="noStrike" dirty="0">
                          <a:solidFill>
                            <a:srgbClr val="000000"/>
                          </a:solidFill>
                          <a:effectLst/>
                          <a:latin typeface="Arial Narrow" panose="020B0606020202030204" pitchFamily="34" charset="0"/>
                        </a:rPr>
                        <a:t>Teradyne </a:t>
                      </a: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 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$10,000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95.07%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91.34%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chemeClr val="bg2"/>
                          </a:solidFill>
                          <a:effectLst/>
                          <a:latin typeface="Arial Narrow" panose="020B0606020202030204" pitchFamily="34" charset="0"/>
                        </a:rPr>
                        <a:t>91.55%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-0.21%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79544775"/>
                  </a:ext>
                </a:extLst>
              </a:tr>
              <a:tr h="344074">
                <a:tc>
                  <a:txBody>
                    <a:bodyPr/>
                    <a:lstStyle/>
                    <a:p>
                      <a:pPr algn="l" rtl="0" fontAlgn="ctr"/>
                      <a:r>
                        <a:rPr lang="en-US" sz="1300" b="1" i="0" u="none" strike="noStrike" dirty="0">
                          <a:solidFill>
                            <a:srgbClr val="000000"/>
                          </a:solidFill>
                          <a:effectLst/>
                          <a:latin typeface="Arial Narrow" panose="020B0606020202030204" pitchFamily="34" charset="0"/>
                        </a:rPr>
                        <a:t>TJX (8/1 renewal)</a:t>
                      </a: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 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$60,000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96.87%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95.80%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chemeClr val="bg2"/>
                          </a:solidFill>
                          <a:effectLst/>
                          <a:latin typeface="Arial Narrow" panose="020B0606020202030204" pitchFamily="34" charset="0"/>
                        </a:rPr>
                        <a:t>96.23%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-0.43%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3396583151"/>
                  </a:ext>
                </a:extLst>
              </a:tr>
              <a:tr h="885217">
                <a:tc gridSpan="8">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1300" b="1" i="0" u="none" strike="noStrike" kern="1200"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Performance guarantees are tracked monthly, reported to Sales quarterly, and payouts are based on account anniversary date.</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1300" b="1" i="0" u="none" strike="noStrike" kern="1200"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Graduated penalties: a percentage of the total at-risk amount will be credited based on a graduated scale - e.g., 20% payout for each percentage point below the goal up to 100% of the at-risk amount.</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hMerge="1">
                  <a:txBody>
                    <a:bodyPr/>
                    <a:lstStyle/>
                    <a:p>
                      <a:pPr algn="ctr"/>
                      <a:endParaRPr lang="en-US" sz="13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hMerge="1">
                  <a:txBody>
                    <a:bodyPr/>
                    <a:lstStyle/>
                    <a:p>
                      <a:pPr algn="ctr"/>
                      <a:endParaRPr lang="en-US" sz="13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3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3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tc hMerge="1">
                  <a:txBody>
                    <a:bodyPr/>
                    <a:lstStyle/>
                    <a:p>
                      <a:pPr algn="ctr"/>
                      <a:endParaRPr lang="en-US" sz="13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125679829"/>
                  </a:ext>
                </a:extLst>
              </a:tr>
            </a:tbl>
          </a:graphicData>
        </a:graphic>
      </p:graphicFrame>
      <p:graphicFrame>
        <p:nvGraphicFramePr>
          <p:cNvPr id="5" name="Table 4">
            <a:extLst>
              <a:ext uri="{FF2B5EF4-FFF2-40B4-BE49-F238E27FC236}">
                <a16:creationId xmlns:a16="http://schemas.microsoft.com/office/drawing/2014/main" id="{5B57B7BF-C540-E822-0F6E-80755C52D31B}"/>
              </a:ext>
            </a:extLst>
          </p:cNvPr>
          <p:cNvGraphicFramePr>
            <a:graphicFrameLocks noGrp="1"/>
          </p:cNvGraphicFramePr>
          <p:nvPr/>
        </p:nvGraphicFramePr>
        <p:xfrm>
          <a:off x="173198" y="6017267"/>
          <a:ext cx="1471260" cy="685800"/>
        </p:xfrm>
        <a:graphic>
          <a:graphicData uri="http://schemas.openxmlformats.org/drawingml/2006/table">
            <a:tbl>
              <a:tblPr firstRow="1" bandRow="1">
                <a:tableStyleId>{5C22544A-7EE6-4342-B048-85BDC9FD1C3A}</a:tableStyleId>
              </a:tblPr>
              <a:tblGrid>
                <a:gridCol w="669255">
                  <a:extLst>
                    <a:ext uri="{9D8B030D-6E8A-4147-A177-3AD203B41FA5}">
                      <a16:colId xmlns:a16="http://schemas.microsoft.com/office/drawing/2014/main" val="2779493049"/>
                    </a:ext>
                  </a:extLst>
                </a:gridCol>
                <a:gridCol w="802005">
                  <a:extLst>
                    <a:ext uri="{9D8B030D-6E8A-4147-A177-3AD203B41FA5}">
                      <a16:colId xmlns:a16="http://schemas.microsoft.com/office/drawing/2014/main" val="1711755784"/>
                    </a:ext>
                  </a:extLst>
                </a:gridCol>
              </a:tblGrid>
              <a:tr h="0">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900" b="0" i="0" u="none" strike="noStrike" kern="1200" cap="none" dirty="0">
                          <a:solidFill>
                            <a:schemeClr val="bg2"/>
                          </a:solidFill>
                          <a:latin typeface="Arial Narrow" panose="020B0606020202030204" pitchFamily="34" charset="0"/>
                          <a:ea typeface="+mn-ea"/>
                          <a:cs typeface="+mn-cs"/>
                          <a:sym typeface="Arial"/>
                        </a:rPr>
                        <a:t>No penalty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2501731"/>
                  </a:ext>
                </a:extLst>
              </a:tr>
              <a:tr h="0">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79"/>
                    </a:solidFill>
                  </a:tcPr>
                </a:tc>
                <a:tc>
                  <a:txBody>
                    <a:bodyPr/>
                    <a:lstStyle/>
                    <a:p>
                      <a:r>
                        <a:rPr lang="en-US" sz="900" b="0" i="0" u="none" strike="noStrike" kern="1200" cap="none" dirty="0">
                          <a:solidFill>
                            <a:schemeClr val="bg2"/>
                          </a:solidFill>
                          <a:latin typeface="Arial Narrow" panose="020B0606020202030204" pitchFamily="34" charset="0"/>
                          <a:ea typeface="+mn-ea"/>
                          <a:cs typeface="+mn-cs"/>
                          <a:sym typeface="Arial"/>
                        </a:rPr>
                        <a:t>Partial penalty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1430510"/>
                  </a:ext>
                </a:extLst>
              </a:tr>
              <a:tr h="0">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r>
                        <a:rPr lang="en-US" sz="900" b="0" i="0" u="none" strike="noStrike" kern="1200" cap="none" dirty="0">
                          <a:solidFill>
                            <a:schemeClr val="bg2"/>
                          </a:solidFill>
                          <a:latin typeface="Arial Narrow" panose="020B0606020202030204" pitchFamily="34" charset="0"/>
                          <a:ea typeface="+mn-ea"/>
                          <a:cs typeface="+mn-cs"/>
                          <a:sym typeface="Arial"/>
                        </a:rPr>
                        <a:t>Full penalty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8362655"/>
                  </a:ext>
                </a:extLst>
              </a:tr>
            </a:tbl>
          </a:graphicData>
        </a:graphic>
      </p:graphicFrame>
    </p:spTree>
    <p:extLst>
      <p:ext uri="{BB962C8B-B14F-4D97-AF65-F5344CB8AC3E}">
        <p14:creationId xmlns:p14="http://schemas.microsoft.com/office/powerpoint/2010/main" val="1216451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Myblue Portal activity</a:t>
            </a:r>
            <a:endParaRPr sz="4000" dirty="0"/>
          </a:p>
        </p:txBody>
      </p:sp>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173199" y="6358518"/>
          <a:ext cx="10685302" cy="323737"/>
        </p:xfrm>
        <a:graphic>
          <a:graphicData uri="http://schemas.openxmlformats.org/drawingml/2006/table">
            <a:tbl>
              <a:tblPr firstRow="1" bandRow="1">
                <a:tableStyleId>{5C22544A-7EE6-4342-B048-85BDC9FD1C3A}</a:tableStyleId>
              </a:tblPr>
              <a:tblGrid>
                <a:gridCol w="10685302">
                  <a:extLst>
                    <a:ext uri="{9D8B030D-6E8A-4147-A177-3AD203B41FA5}">
                      <a16:colId xmlns:a16="http://schemas.microsoft.com/office/drawing/2014/main" val="971086930"/>
                    </a:ext>
                  </a:extLst>
                </a:gridCol>
              </a:tblGrid>
              <a:tr h="323737">
                <a:tc>
                  <a:txBody>
                    <a:bodyPr/>
                    <a:lstStyle/>
                    <a:p>
                      <a:pPr marL="0" marR="0" indent="0" algn="l" rtl="0">
                        <a:lnSpc>
                          <a:spcPct val="100000"/>
                        </a:lnSpc>
                        <a:spcBef>
                          <a:spcPct val="20000"/>
                        </a:spcBef>
                        <a:spcAft>
                          <a:spcPts val="0"/>
                        </a:spcAft>
                        <a:buClr>
                          <a:srgbClr val="000000"/>
                        </a:buClr>
                        <a:buFont typeface="Calibri" panose="020F0502020204030204" pitchFamily="34" charset="0"/>
                        <a:buNone/>
                      </a:pPr>
                      <a:endParaRPr lang="en-US" altLang="en-US" sz="200" b="0" i="0" u="none" strike="noStrike" cap="none" dirty="0">
                        <a:solidFill>
                          <a:srgbClr val="000000"/>
                        </a:solidFill>
                        <a:latin typeface="Arial Narrow" panose="020B0606020202030204" pitchFamily="34" charset="0"/>
                        <a:ea typeface="+mn-ea"/>
                        <a:cs typeface="+mn-cs"/>
                        <a:sym typeface="Arial"/>
                      </a:endParaRPr>
                    </a:p>
                    <a:p>
                      <a:pPr marL="171450" marR="0" indent="-171450" algn="l" rtl="0">
                        <a:lnSpc>
                          <a:spcPct val="100000"/>
                        </a:lnSpc>
                        <a:spcBef>
                          <a:spcPct val="20000"/>
                        </a:spcBef>
                        <a:spcAft>
                          <a:spcPts val="0"/>
                        </a:spcAft>
                        <a:buClr>
                          <a:srgbClr val="000000"/>
                        </a:buClr>
                        <a:buFont typeface="Calibri" panose="020F0502020204030204" pitchFamily="34" charset="0"/>
                        <a:buChar char="‐"/>
                      </a:pPr>
                      <a:r>
                        <a:rPr lang="en-US" altLang="en-US" sz="900" b="0" i="0" u="none" strike="noStrike" cap="none" dirty="0">
                          <a:solidFill>
                            <a:srgbClr val="000000"/>
                          </a:solidFill>
                          <a:latin typeface="Arial Narrow" panose="020B0606020202030204" pitchFamily="34" charset="0"/>
                          <a:ea typeface="+mn-ea"/>
                          <a:cs typeface="+mn-cs"/>
                          <a:sym typeface="Arial"/>
                        </a:rPr>
                        <a:t>Data includes both Commercial and Medicare Markets activity.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
        <p:nvSpPr>
          <p:cNvPr id="2" name="TextBox 1">
            <a:extLst>
              <a:ext uri="{FF2B5EF4-FFF2-40B4-BE49-F238E27FC236}">
                <a16:creationId xmlns:a16="http://schemas.microsoft.com/office/drawing/2014/main" id="{C2178B17-D30D-163E-90A4-E00EF7853D95}"/>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4" name="Table 5">
            <a:extLst>
              <a:ext uri="{FF2B5EF4-FFF2-40B4-BE49-F238E27FC236}">
                <a16:creationId xmlns:a16="http://schemas.microsoft.com/office/drawing/2014/main" id="{7EFA350D-D3FD-F5EA-0B15-C9F80504AA88}"/>
              </a:ext>
            </a:extLst>
          </p:cNvPr>
          <p:cNvGraphicFramePr>
            <a:graphicFrameLocks noGrp="1"/>
          </p:cNvGraphicFramePr>
          <p:nvPr>
            <p:extLst>
              <p:ext uri="{D42A27DB-BD31-4B8C-83A1-F6EECF244321}">
                <p14:modId xmlns:p14="http://schemas.microsoft.com/office/powerpoint/2010/main" val="964288909"/>
              </p:ext>
            </p:extLst>
          </p:nvPr>
        </p:nvGraphicFramePr>
        <p:xfrm>
          <a:off x="220995" y="2399289"/>
          <a:ext cx="11703142" cy="3867242"/>
        </p:xfrm>
        <a:graphic>
          <a:graphicData uri="http://schemas.openxmlformats.org/drawingml/2006/table">
            <a:tbl>
              <a:tblPr firstRow="1" bandRow="1">
                <a:tableStyleId>{5C22544A-7EE6-4342-B048-85BDC9FD1C3A}</a:tableStyleId>
              </a:tblPr>
              <a:tblGrid>
                <a:gridCol w="1586684">
                  <a:extLst>
                    <a:ext uri="{9D8B030D-6E8A-4147-A177-3AD203B41FA5}">
                      <a16:colId xmlns:a16="http://schemas.microsoft.com/office/drawing/2014/main" val="2376166870"/>
                    </a:ext>
                  </a:extLst>
                </a:gridCol>
                <a:gridCol w="796140">
                  <a:extLst>
                    <a:ext uri="{9D8B030D-6E8A-4147-A177-3AD203B41FA5}">
                      <a16:colId xmlns:a16="http://schemas.microsoft.com/office/drawing/2014/main" val="2735534414"/>
                    </a:ext>
                  </a:extLst>
                </a:gridCol>
                <a:gridCol w="796140">
                  <a:extLst>
                    <a:ext uri="{9D8B030D-6E8A-4147-A177-3AD203B41FA5}">
                      <a16:colId xmlns:a16="http://schemas.microsoft.com/office/drawing/2014/main" val="2748725184"/>
                    </a:ext>
                  </a:extLst>
                </a:gridCol>
                <a:gridCol w="668114">
                  <a:extLst>
                    <a:ext uri="{9D8B030D-6E8A-4147-A177-3AD203B41FA5}">
                      <a16:colId xmlns:a16="http://schemas.microsoft.com/office/drawing/2014/main" val="4224833706"/>
                    </a:ext>
                  </a:extLst>
                </a:gridCol>
                <a:gridCol w="796140">
                  <a:extLst>
                    <a:ext uri="{9D8B030D-6E8A-4147-A177-3AD203B41FA5}">
                      <a16:colId xmlns:a16="http://schemas.microsoft.com/office/drawing/2014/main" val="3817675201"/>
                    </a:ext>
                  </a:extLst>
                </a:gridCol>
                <a:gridCol w="671830">
                  <a:extLst>
                    <a:ext uri="{9D8B030D-6E8A-4147-A177-3AD203B41FA5}">
                      <a16:colId xmlns:a16="http://schemas.microsoft.com/office/drawing/2014/main" val="1476225941"/>
                    </a:ext>
                  </a:extLst>
                </a:gridCol>
                <a:gridCol w="531693">
                  <a:extLst>
                    <a:ext uri="{9D8B030D-6E8A-4147-A177-3AD203B41FA5}">
                      <a16:colId xmlns:a16="http://schemas.microsoft.com/office/drawing/2014/main" val="3241785640"/>
                    </a:ext>
                  </a:extLst>
                </a:gridCol>
                <a:gridCol w="523875">
                  <a:extLst>
                    <a:ext uri="{9D8B030D-6E8A-4147-A177-3AD203B41FA5}">
                      <a16:colId xmlns:a16="http://schemas.microsoft.com/office/drawing/2014/main" val="118211699"/>
                    </a:ext>
                  </a:extLst>
                </a:gridCol>
                <a:gridCol w="556627">
                  <a:extLst>
                    <a:ext uri="{9D8B030D-6E8A-4147-A177-3AD203B41FA5}">
                      <a16:colId xmlns:a16="http://schemas.microsoft.com/office/drawing/2014/main" val="599574218"/>
                    </a:ext>
                  </a:extLst>
                </a:gridCol>
                <a:gridCol w="541281">
                  <a:extLst>
                    <a:ext uri="{9D8B030D-6E8A-4147-A177-3AD203B41FA5}">
                      <a16:colId xmlns:a16="http://schemas.microsoft.com/office/drawing/2014/main" val="3425383734"/>
                    </a:ext>
                  </a:extLst>
                </a:gridCol>
                <a:gridCol w="514430">
                  <a:extLst>
                    <a:ext uri="{9D8B030D-6E8A-4147-A177-3AD203B41FA5}">
                      <a16:colId xmlns:a16="http://schemas.microsoft.com/office/drawing/2014/main" val="618494626"/>
                    </a:ext>
                  </a:extLst>
                </a:gridCol>
                <a:gridCol w="515784">
                  <a:extLst>
                    <a:ext uri="{9D8B030D-6E8A-4147-A177-3AD203B41FA5}">
                      <a16:colId xmlns:a16="http://schemas.microsoft.com/office/drawing/2014/main" val="2148819812"/>
                    </a:ext>
                  </a:extLst>
                </a:gridCol>
                <a:gridCol w="508575">
                  <a:extLst>
                    <a:ext uri="{9D8B030D-6E8A-4147-A177-3AD203B41FA5}">
                      <a16:colId xmlns:a16="http://schemas.microsoft.com/office/drawing/2014/main" val="3546537427"/>
                    </a:ext>
                  </a:extLst>
                </a:gridCol>
                <a:gridCol w="608649">
                  <a:extLst>
                    <a:ext uri="{9D8B030D-6E8A-4147-A177-3AD203B41FA5}">
                      <a16:colId xmlns:a16="http://schemas.microsoft.com/office/drawing/2014/main" val="1038989297"/>
                    </a:ext>
                  </a:extLst>
                </a:gridCol>
                <a:gridCol w="491816">
                  <a:extLst>
                    <a:ext uri="{9D8B030D-6E8A-4147-A177-3AD203B41FA5}">
                      <a16:colId xmlns:a16="http://schemas.microsoft.com/office/drawing/2014/main" val="4152816401"/>
                    </a:ext>
                  </a:extLst>
                </a:gridCol>
                <a:gridCol w="687703">
                  <a:extLst>
                    <a:ext uri="{9D8B030D-6E8A-4147-A177-3AD203B41FA5}">
                      <a16:colId xmlns:a16="http://schemas.microsoft.com/office/drawing/2014/main" val="669999532"/>
                    </a:ext>
                  </a:extLst>
                </a:gridCol>
                <a:gridCol w="468315">
                  <a:extLst>
                    <a:ext uri="{9D8B030D-6E8A-4147-A177-3AD203B41FA5}">
                      <a16:colId xmlns:a16="http://schemas.microsoft.com/office/drawing/2014/main" val="1436551529"/>
                    </a:ext>
                  </a:extLst>
                </a:gridCol>
                <a:gridCol w="439346">
                  <a:extLst>
                    <a:ext uri="{9D8B030D-6E8A-4147-A177-3AD203B41FA5}">
                      <a16:colId xmlns:a16="http://schemas.microsoft.com/office/drawing/2014/main" val="3965200445"/>
                    </a:ext>
                  </a:extLst>
                </a:gridCol>
              </a:tblGrid>
              <a:tr h="327328">
                <a:tc gridSpan="18">
                  <a:txBody>
                    <a:bodyPr/>
                    <a:lstStyle/>
                    <a:p>
                      <a:pPr algn="ctr"/>
                      <a:r>
                        <a:rPr lang="en-US" sz="1600" b="1" i="0" u="none" strike="noStrike" cap="none" dirty="0">
                          <a:solidFill>
                            <a:schemeClr val="bg2"/>
                          </a:solidFill>
                          <a:latin typeface="Arial Narrow" panose="020B0606020202030204" pitchFamily="34" charset="0"/>
                          <a:ea typeface="+mn-ea"/>
                          <a:cs typeface="+mn-cs"/>
                          <a:sym typeface="Arial"/>
                        </a:rPr>
                        <a:t>MyBlue Portal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a:p>
                  </a:txBody>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271955286"/>
                  </a:ext>
                </a:extLst>
              </a:tr>
              <a:tr h="381453">
                <a:tc>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1" dirty="0">
                          <a:solidFill>
                            <a:schemeClr val="bg1"/>
                          </a:solidFill>
                          <a:latin typeface="Arial Narrow" panose="020B0606020202030204" pitchFamily="34" charset="0"/>
                        </a:rPr>
                        <a:t>Jan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Feb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Mar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Apr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Jun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Jul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Aug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Sep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Oct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Nov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Dec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2">
                  <a:txBody>
                    <a:bodyPr/>
                    <a:lstStyle/>
                    <a:p>
                      <a:pPr algn="ctr"/>
                      <a:r>
                        <a:rPr lang="en-US" sz="1400" b="1" dirty="0">
                          <a:solidFill>
                            <a:schemeClr val="bg1"/>
                          </a:solidFill>
                          <a:latin typeface="Arial Narrow" panose="020B0606020202030204" pitchFamily="34" charset="0"/>
                        </a:rPr>
                        <a:t>2024 YTD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sz="1200" b="1" dirty="0">
                        <a:solidFill>
                          <a:schemeClr val="bg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2">
                  <a:txBody>
                    <a:bodyPr/>
                    <a:lstStyle/>
                    <a:p>
                      <a:pPr algn="ctr"/>
                      <a:r>
                        <a:rPr lang="en-US" sz="1400" b="1" dirty="0">
                          <a:solidFill>
                            <a:schemeClr val="bg1"/>
                          </a:solidFill>
                          <a:latin typeface="Arial Narrow" panose="020B0606020202030204" pitchFamily="34" charset="0"/>
                        </a:rPr>
                        <a:t>Jan-Nov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a:endParaRPr lang="en-US" sz="1200" b="1" dirty="0">
                        <a:solidFill>
                          <a:schemeClr val="bg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Var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787047052"/>
                  </a:ext>
                </a:extLst>
              </a:tr>
              <a:tr h="267546">
                <a:tc>
                  <a:txBody>
                    <a:bodyPr/>
                    <a:lstStyle/>
                    <a:p>
                      <a:pPr algn="ctr" rtl="0" fontAlgn="ctr"/>
                      <a:r>
                        <a:rPr lang="en-US" sz="1200" b="1" i="0" u="none" strike="noStrike" dirty="0">
                          <a:solidFill>
                            <a:srgbClr val="000000"/>
                          </a:solidFill>
                          <a:effectLst/>
                          <a:latin typeface="Arial Narrow" panose="020B0606020202030204" pitchFamily="34" charset="0"/>
                        </a:rPr>
                        <a:t>Claims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148,966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150,641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150,081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133,440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117,975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102,836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110,035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111,675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107,357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117,441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113,881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Narrow" panose="020B0606020202030204" pitchFamily="34" charset="0"/>
                        </a:rPr>
                        <a:t>1,364,328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1,326,747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5706427"/>
                  </a:ext>
                </a:extLst>
              </a:tr>
              <a:tr h="267546">
                <a:tc>
                  <a:txBody>
                    <a:bodyPr/>
                    <a:lstStyle/>
                    <a:p>
                      <a:pPr algn="ctr" rtl="0" fontAlgn="ctr"/>
                      <a:r>
                        <a:rPr lang="en-US" sz="1200" b="1" i="0" u="none" strike="noStrike">
                          <a:solidFill>
                            <a:srgbClr val="000000"/>
                          </a:solidFill>
                          <a:effectLst/>
                          <a:latin typeface="Arial Narrow" panose="020B0606020202030204" pitchFamily="34" charset="0"/>
                        </a:rPr>
                        <a:t>Benefits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157,893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115,722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117,719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109,168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97,724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91,103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101,442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101,755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101,464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110,334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105,384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a:solidFill>
                            <a:srgbClr val="000000"/>
                          </a:solidFill>
                          <a:effectLst/>
                          <a:latin typeface="Arial Narrow" panose="020B0606020202030204" pitchFamily="34" charset="0"/>
                        </a:rPr>
                        <a:t>1,209,708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1,404,642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8546864"/>
                  </a:ext>
                </a:extLst>
              </a:tr>
              <a:tr h="267546">
                <a:tc>
                  <a:txBody>
                    <a:bodyPr/>
                    <a:lstStyle/>
                    <a:p>
                      <a:pPr algn="ctr" rtl="0" fontAlgn="ctr"/>
                      <a:r>
                        <a:rPr lang="en-US" sz="1200" b="1" i="0" u="none" strike="noStrike">
                          <a:solidFill>
                            <a:srgbClr val="000000"/>
                          </a:solidFill>
                          <a:effectLst/>
                          <a:latin typeface="Arial Narrow" panose="020B0606020202030204" pitchFamily="34" charset="0"/>
                        </a:rPr>
                        <a:t>Provider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118,541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93,673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94,363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95,222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92,288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82,011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91,185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90,948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87,935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99,381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93,890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Narrow" panose="020B0606020202030204" pitchFamily="34" charset="0"/>
                        </a:rPr>
                        <a:t>1,039,437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1,040,844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5337200"/>
                  </a:ext>
                </a:extLst>
              </a:tr>
              <a:tr h="267546">
                <a:tc>
                  <a:txBody>
                    <a:bodyPr/>
                    <a:lstStyle/>
                    <a:p>
                      <a:pPr algn="ctr" rtl="0" fontAlgn="ctr"/>
                      <a:r>
                        <a:rPr lang="en-US" sz="1200" b="1" i="0" u="none" strike="noStrike">
                          <a:solidFill>
                            <a:srgbClr val="000000"/>
                          </a:solidFill>
                          <a:effectLst/>
                          <a:latin typeface="Arial Narrow" panose="020B0606020202030204" pitchFamily="34" charset="0"/>
                        </a:rPr>
                        <a:t>Account (pre-login)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143,502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108,072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101,063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86,967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65,625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59,744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68,305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75,555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69,473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67,132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61,869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a:solidFill>
                            <a:srgbClr val="000000"/>
                          </a:solidFill>
                          <a:effectLst/>
                          <a:latin typeface="Arial Narrow" panose="020B0606020202030204" pitchFamily="34" charset="0"/>
                        </a:rPr>
                        <a:t>907,307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941,865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56102445"/>
                  </a:ext>
                </a:extLst>
              </a:tr>
              <a:tr h="267546">
                <a:tc>
                  <a:txBody>
                    <a:bodyPr/>
                    <a:lstStyle/>
                    <a:p>
                      <a:pPr algn="ctr" rtl="0" fontAlgn="ctr"/>
                      <a:r>
                        <a:rPr lang="en-US" sz="1200" b="1" i="0" u="none" strike="noStrike">
                          <a:solidFill>
                            <a:srgbClr val="000000"/>
                          </a:solidFill>
                          <a:effectLst/>
                          <a:latin typeface="Arial Narrow" panose="020B0606020202030204" pitchFamily="34" charset="0"/>
                        </a:rPr>
                        <a:t>Manage My Financials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83,827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75,910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73,551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67,192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53,247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54,906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59,885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57,310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58,711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60,797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55,398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Narrow" panose="020B0606020202030204" pitchFamily="34" charset="0"/>
                        </a:rPr>
                        <a:t>700,734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750,009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1875543"/>
                  </a:ext>
                </a:extLst>
              </a:tr>
              <a:tr h="475049">
                <a:tc>
                  <a:txBody>
                    <a:bodyPr/>
                    <a:lstStyle/>
                    <a:p>
                      <a:pPr algn="ctr" rtl="0" fontAlgn="ctr"/>
                      <a:r>
                        <a:rPr lang="en-US" sz="1200" b="1" i="0" u="none" strike="noStrike">
                          <a:solidFill>
                            <a:srgbClr val="000000"/>
                          </a:solidFill>
                          <a:effectLst/>
                          <a:latin typeface="Arial Narrow" panose="020B0606020202030204" pitchFamily="34" charset="0"/>
                        </a:rPr>
                        <a:t>Request/ Download a Document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77,552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80,599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76,011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66,177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51,750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44,582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48,599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51,438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48,164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51,623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48,792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a:solidFill>
                            <a:srgbClr val="000000"/>
                          </a:solidFill>
                          <a:effectLst/>
                          <a:latin typeface="Arial Narrow" panose="020B0606020202030204" pitchFamily="34" charset="0"/>
                        </a:rPr>
                        <a:t>645,287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576,369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9127845"/>
                  </a:ext>
                </a:extLst>
              </a:tr>
              <a:tr h="267546">
                <a:tc>
                  <a:txBody>
                    <a:bodyPr/>
                    <a:lstStyle/>
                    <a:p>
                      <a:pPr algn="ctr" rtl="0" fontAlgn="ctr"/>
                      <a:r>
                        <a:rPr lang="en-US" sz="1200" b="1" i="0" u="none" strike="noStrike">
                          <a:solidFill>
                            <a:srgbClr val="000000"/>
                          </a:solidFill>
                          <a:effectLst/>
                          <a:latin typeface="Arial Narrow" panose="020B0606020202030204" pitchFamily="34" charset="0"/>
                        </a:rPr>
                        <a:t>My Cards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47,584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32,608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32,196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30,951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26,955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25,408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30,426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29,561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29,333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28,877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26,279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Narrow" panose="020B0606020202030204" pitchFamily="34" charset="0"/>
                        </a:rPr>
                        <a:t>340,178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387,145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Narrow" panose="020B0606020202030204" pitchFamily="34" charset="0"/>
                          <a:ea typeface="+mn-ea"/>
                          <a:cs typeface="+mn-cs"/>
                          <a:sym typeface="Arial"/>
                        </a:rPr>
                        <a:t>-</a:t>
                      </a:r>
                      <a:endParaRPr kumimoji="0" lang="en-US" sz="1200" b="1"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3695470"/>
                  </a:ext>
                </a:extLst>
              </a:tr>
              <a:tr h="267546">
                <a:tc>
                  <a:txBody>
                    <a:bodyPr/>
                    <a:lstStyle/>
                    <a:p>
                      <a:pPr algn="ctr" rtl="0" fontAlgn="ctr"/>
                      <a:r>
                        <a:rPr lang="en-US" sz="1200" b="1" i="0" u="none" strike="noStrike">
                          <a:solidFill>
                            <a:srgbClr val="000000"/>
                          </a:solidFill>
                          <a:effectLst/>
                          <a:latin typeface="Arial Narrow" panose="020B0606020202030204" pitchFamily="34" charset="0"/>
                        </a:rPr>
                        <a:t>Fitness &amp; Weight Loss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54,411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40,380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45,967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23,952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20,230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17,076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18,445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19,192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19,621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24,691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29,269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Narrow" panose="020B0606020202030204" pitchFamily="34" charset="0"/>
                        </a:rPr>
                        <a:t>313,234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300,527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5742574"/>
                  </a:ext>
                </a:extLst>
              </a:tr>
              <a:tr h="267546">
                <a:tc>
                  <a:txBody>
                    <a:bodyPr/>
                    <a:lstStyle/>
                    <a:p>
                      <a:pPr algn="ctr" rtl="0" fontAlgn="ctr"/>
                      <a:r>
                        <a:rPr lang="en-US" sz="1200" b="1" i="0" u="none" strike="noStrike">
                          <a:solidFill>
                            <a:srgbClr val="000000"/>
                          </a:solidFill>
                          <a:effectLst/>
                          <a:latin typeface="Arial Narrow" panose="020B0606020202030204" pitchFamily="34" charset="0"/>
                        </a:rPr>
                        <a:t>My Profile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45,440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31,440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29,378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26,137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21,951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20,902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26,564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26,840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26,066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24,761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22,788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Narrow" panose="020B0606020202030204" pitchFamily="34" charset="0"/>
                        </a:rPr>
                        <a:t>302,267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369,476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6464407"/>
                  </a:ext>
                </a:extLst>
              </a:tr>
              <a:tr h="267546">
                <a:tc>
                  <a:txBody>
                    <a:bodyPr/>
                    <a:lstStyle/>
                    <a:p>
                      <a:pPr algn="ctr" rtl="0" fontAlgn="ctr"/>
                      <a:r>
                        <a:rPr lang="en-US" sz="1200" b="1" i="0" u="none" strike="noStrike">
                          <a:solidFill>
                            <a:srgbClr val="000000"/>
                          </a:solidFill>
                          <a:effectLst/>
                          <a:latin typeface="Arial Narrow" panose="020B0606020202030204" pitchFamily="34" charset="0"/>
                        </a:rPr>
                        <a:t>Virtual Visit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6,679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5,742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5,732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5,388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5,348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4,875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5,380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5,444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5,119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5,015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Narrow" panose="020B0606020202030204" pitchFamily="34" charset="0"/>
                        </a:rPr>
                        <a:t>60,222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54,981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0200792"/>
                  </a:ext>
                </a:extLst>
              </a:tr>
              <a:tr h="267546">
                <a:tc>
                  <a:txBody>
                    <a:bodyPr/>
                    <a:lstStyle/>
                    <a:p>
                      <a:pPr algn="ctr" rtl="0" fontAlgn="ctr"/>
                      <a:r>
                        <a:rPr lang="en-US" sz="1200" b="1" i="0" u="none" strike="noStrike">
                          <a:solidFill>
                            <a:srgbClr val="000000"/>
                          </a:solidFill>
                          <a:effectLst/>
                          <a:latin typeface="Arial Narrow" panose="020B0606020202030204" pitchFamily="34" charset="0"/>
                        </a:rPr>
                        <a:t>Totals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884,395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734,787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a:solidFill>
                            <a:srgbClr val="000000"/>
                          </a:solidFill>
                          <a:effectLst/>
                          <a:latin typeface="Arial Narrow" panose="020B0606020202030204" pitchFamily="34" charset="0"/>
                        </a:rPr>
                        <a:t>726,061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a:solidFill>
                            <a:srgbClr val="000000"/>
                          </a:solidFill>
                          <a:effectLst/>
                          <a:latin typeface="Arial Narrow" panose="020B0606020202030204" pitchFamily="34" charset="0"/>
                        </a:rPr>
                        <a:t>644,594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553,093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a:solidFill>
                            <a:srgbClr val="000000"/>
                          </a:solidFill>
                          <a:effectLst/>
                          <a:latin typeface="Arial Narrow" panose="020B0606020202030204" pitchFamily="34" charset="0"/>
                        </a:rPr>
                        <a:t>503,443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560,266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a:solidFill>
                            <a:srgbClr val="000000"/>
                          </a:solidFill>
                          <a:effectLst/>
                          <a:latin typeface="Arial Narrow" panose="020B0606020202030204" pitchFamily="34" charset="0"/>
                        </a:rPr>
                        <a:t>569,718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553,243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a:solidFill>
                            <a:srgbClr val="000000"/>
                          </a:solidFill>
                          <a:effectLst/>
                          <a:latin typeface="Arial Narrow" panose="020B0606020202030204" pitchFamily="34" charset="0"/>
                        </a:rPr>
                        <a:t>590,537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562,565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6,882,702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R="0" algn="ctr" rtl="0" fontAlgn="ctr">
                        <a:lnSpc>
                          <a:spcPct val="100000"/>
                        </a:lnSpc>
                        <a:spcBef>
                          <a:spcPts val="0"/>
                        </a:spcBef>
                        <a:spcAft>
                          <a:spcPts val="0"/>
                        </a:spcAft>
                        <a:buClr>
                          <a:srgbClr val="000000"/>
                        </a:buClr>
                        <a:buFont typeface="Arial"/>
                      </a:pPr>
                      <a:endParaRPr lang="en-US" sz="1200" b="1" i="0" u="none" strike="noStrike" cap="none" dirty="0">
                        <a:solidFill>
                          <a:srgbClr val="000000"/>
                        </a:solidFill>
                        <a:effectLst/>
                        <a:latin typeface="Arial Narrow" panose="020B0606020202030204" pitchFamily="34" charset="0"/>
                        <a:ea typeface="+mn-ea"/>
                        <a:cs typeface="+mn-cs"/>
                        <a:sym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7,152,605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R="0" algn="ctr" rtl="0" fontAlgn="ctr">
                        <a:lnSpc>
                          <a:spcPct val="100000"/>
                        </a:lnSpc>
                        <a:spcBef>
                          <a:spcPts val="0"/>
                        </a:spcBef>
                        <a:spcAft>
                          <a:spcPts val="0"/>
                        </a:spcAft>
                        <a:buClr>
                          <a:srgbClr val="000000"/>
                        </a:buClr>
                        <a:buFont typeface="Arial"/>
                      </a:pPr>
                      <a:endParaRPr lang="en-US" sz="1200" b="1" i="0" u="none" strike="noStrike" cap="none" dirty="0">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R="0" algn="ctr" rtl="0" fontAlgn="ctr">
                        <a:lnSpc>
                          <a:spcPct val="100000"/>
                        </a:lnSpc>
                        <a:spcBef>
                          <a:spcPts val="0"/>
                        </a:spcBef>
                        <a:spcAft>
                          <a:spcPts val="0"/>
                        </a:spcAft>
                        <a:buClr>
                          <a:srgbClr val="000000"/>
                        </a:buClr>
                        <a:buFont typeface="Arial"/>
                      </a:pPr>
                      <a:endParaRPr lang="en-US" sz="1200" b="1" i="0" u="none" strike="noStrike" cap="none" dirty="0">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360041372"/>
                  </a:ext>
                </a:extLst>
              </a:tr>
            </a:tbl>
          </a:graphicData>
        </a:graphic>
      </p:graphicFrame>
      <p:graphicFrame>
        <p:nvGraphicFramePr>
          <p:cNvPr id="5" name="Table 4">
            <a:extLst>
              <a:ext uri="{FF2B5EF4-FFF2-40B4-BE49-F238E27FC236}">
                <a16:creationId xmlns:a16="http://schemas.microsoft.com/office/drawing/2014/main" id="{DD73AD43-B531-97D6-AC26-6C2E5857B438}"/>
              </a:ext>
            </a:extLst>
          </p:cNvPr>
          <p:cNvGraphicFramePr>
            <a:graphicFrameLocks noGrp="1"/>
          </p:cNvGraphicFramePr>
          <p:nvPr/>
        </p:nvGraphicFramePr>
        <p:xfrm>
          <a:off x="220995" y="1131432"/>
          <a:ext cx="11703139" cy="1188720"/>
        </p:xfrm>
        <a:graphic>
          <a:graphicData uri="http://schemas.openxmlformats.org/drawingml/2006/table">
            <a:tbl>
              <a:tblPr firstRow="1" bandRow="1">
                <a:tableStyleId>{5C22544A-7EE6-4342-B048-85BDC9FD1C3A}</a:tableStyleId>
              </a:tblPr>
              <a:tblGrid>
                <a:gridCol w="2674285">
                  <a:extLst>
                    <a:ext uri="{9D8B030D-6E8A-4147-A177-3AD203B41FA5}">
                      <a16:colId xmlns:a16="http://schemas.microsoft.com/office/drawing/2014/main" val="3364539714"/>
                    </a:ext>
                  </a:extLst>
                </a:gridCol>
                <a:gridCol w="655162">
                  <a:extLst>
                    <a:ext uri="{9D8B030D-6E8A-4147-A177-3AD203B41FA5}">
                      <a16:colId xmlns:a16="http://schemas.microsoft.com/office/drawing/2014/main" val="1586048121"/>
                    </a:ext>
                  </a:extLst>
                </a:gridCol>
                <a:gridCol w="655162">
                  <a:extLst>
                    <a:ext uri="{9D8B030D-6E8A-4147-A177-3AD203B41FA5}">
                      <a16:colId xmlns:a16="http://schemas.microsoft.com/office/drawing/2014/main" val="3464194671"/>
                    </a:ext>
                  </a:extLst>
                </a:gridCol>
                <a:gridCol w="655162">
                  <a:extLst>
                    <a:ext uri="{9D8B030D-6E8A-4147-A177-3AD203B41FA5}">
                      <a16:colId xmlns:a16="http://schemas.microsoft.com/office/drawing/2014/main" val="1821067550"/>
                    </a:ext>
                  </a:extLst>
                </a:gridCol>
                <a:gridCol w="655162">
                  <a:extLst>
                    <a:ext uri="{9D8B030D-6E8A-4147-A177-3AD203B41FA5}">
                      <a16:colId xmlns:a16="http://schemas.microsoft.com/office/drawing/2014/main" val="2549213142"/>
                    </a:ext>
                  </a:extLst>
                </a:gridCol>
                <a:gridCol w="830325">
                  <a:extLst>
                    <a:ext uri="{9D8B030D-6E8A-4147-A177-3AD203B41FA5}">
                      <a16:colId xmlns:a16="http://schemas.microsoft.com/office/drawing/2014/main" val="381442120"/>
                    </a:ext>
                  </a:extLst>
                </a:gridCol>
                <a:gridCol w="655162">
                  <a:extLst>
                    <a:ext uri="{9D8B030D-6E8A-4147-A177-3AD203B41FA5}">
                      <a16:colId xmlns:a16="http://schemas.microsoft.com/office/drawing/2014/main" val="2251334057"/>
                    </a:ext>
                  </a:extLst>
                </a:gridCol>
                <a:gridCol w="830325">
                  <a:extLst>
                    <a:ext uri="{9D8B030D-6E8A-4147-A177-3AD203B41FA5}">
                      <a16:colId xmlns:a16="http://schemas.microsoft.com/office/drawing/2014/main" val="2706020058"/>
                    </a:ext>
                  </a:extLst>
                </a:gridCol>
                <a:gridCol w="830325">
                  <a:extLst>
                    <a:ext uri="{9D8B030D-6E8A-4147-A177-3AD203B41FA5}">
                      <a16:colId xmlns:a16="http://schemas.microsoft.com/office/drawing/2014/main" val="3281508412"/>
                    </a:ext>
                  </a:extLst>
                </a:gridCol>
                <a:gridCol w="830325">
                  <a:extLst>
                    <a:ext uri="{9D8B030D-6E8A-4147-A177-3AD203B41FA5}">
                      <a16:colId xmlns:a16="http://schemas.microsoft.com/office/drawing/2014/main" val="4223831756"/>
                    </a:ext>
                  </a:extLst>
                </a:gridCol>
                <a:gridCol w="830325">
                  <a:extLst>
                    <a:ext uri="{9D8B030D-6E8A-4147-A177-3AD203B41FA5}">
                      <a16:colId xmlns:a16="http://schemas.microsoft.com/office/drawing/2014/main" val="1468561022"/>
                    </a:ext>
                  </a:extLst>
                </a:gridCol>
                <a:gridCol w="830325">
                  <a:extLst>
                    <a:ext uri="{9D8B030D-6E8A-4147-A177-3AD203B41FA5}">
                      <a16:colId xmlns:a16="http://schemas.microsoft.com/office/drawing/2014/main" val="3242274886"/>
                    </a:ext>
                  </a:extLst>
                </a:gridCol>
                <a:gridCol w="771094">
                  <a:extLst>
                    <a:ext uri="{9D8B030D-6E8A-4147-A177-3AD203B41FA5}">
                      <a16:colId xmlns:a16="http://schemas.microsoft.com/office/drawing/2014/main" val="4209402558"/>
                    </a:ext>
                  </a:extLst>
                </a:gridCol>
              </a:tblGrid>
              <a:tr h="0">
                <a:tc gridSpan="13">
                  <a:txBody>
                    <a:bodyPr/>
                    <a:lstStyle/>
                    <a:p>
                      <a:pPr algn="ctr"/>
                      <a:r>
                        <a:rPr lang="en-US" sz="1600" b="1" i="0" u="none" strike="noStrike" cap="none" dirty="0">
                          <a:solidFill>
                            <a:schemeClr val="bg2"/>
                          </a:solidFill>
                          <a:latin typeface="Arial Narrow" panose="020B0606020202030204" pitchFamily="34" charset="0"/>
                          <a:ea typeface="+mn-ea"/>
                          <a:cs typeface="+mn-cs"/>
                          <a:sym typeface="Arial"/>
                        </a:rPr>
                        <a:t>MyBlue Portal Active Users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3204798283"/>
                  </a:ext>
                </a:extLst>
              </a:tr>
              <a:tr h="0">
                <a:tc>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1" dirty="0">
                          <a:solidFill>
                            <a:schemeClr val="bg1"/>
                          </a:solidFill>
                          <a:latin typeface="Arial Narrow" panose="020B0606020202030204" pitchFamily="34" charset="0"/>
                        </a:rPr>
                        <a:t>Jan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Feb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Mar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Apr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Jun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Jul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Aug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Sep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Oct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Nov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Dec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603665578"/>
                  </a:ext>
                </a:extLst>
              </a:tr>
              <a:tr h="0">
                <a:tc>
                  <a:txBody>
                    <a:bodyPr/>
                    <a:lstStyle/>
                    <a:p>
                      <a:pPr algn="ctr" rtl="0" fontAlgn="ctr"/>
                      <a:r>
                        <a:rPr lang="en-US" sz="1200" b="1" i="0" u="none" strike="noStrike" dirty="0">
                          <a:solidFill>
                            <a:srgbClr val="000000"/>
                          </a:solidFill>
                          <a:effectLst/>
                          <a:latin typeface="Arial Narrow" panose="020B0606020202030204" pitchFamily="34" charset="0"/>
                        </a:rPr>
                        <a:t>Number of Users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1,562,619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Arial Narrow" panose="020B0606020202030204" pitchFamily="34" charset="0"/>
                        </a:rPr>
                        <a:t>1,586,132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Arial Narrow" panose="020B0606020202030204" pitchFamily="34" charset="0"/>
                        </a:rPr>
                        <a:t>1,608,070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1,628,143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1,644,694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1,661,606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solidFill>
                          <a:latin typeface="Arial Narrow" panose="020B0606020202030204" pitchFamily="34" charset="0"/>
                        </a:rPr>
                        <a:t>1,613,343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solidFill>
                          <a:latin typeface="Arial Narrow" panose="020B0606020202030204" pitchFamily="34" charset="0"/>
                        </a:rPr>
                        <a:t>1,633,574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solidFill>
                          <a:latin typeface="Arial Narrow" panose="020B0606020202030204" pitchFamily="34" charset="0"/>
                        </a:rPr>
                        <a:t>1,653,751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solidFill>
                          <a:latin typeface="Arial Narrow" panose="020B0606020202030204" pitchFamily="34" charset="0"/>
                        </a:rPr>
                        <a:t>1,672,045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solidFill>
                          <a:latin typeface="Arial Narrow" panose="020B0606020202030204" pitchFamily="34" charset="0"/>
                        </a:rPr>
                        <a:t>1,688,416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1884980"/>
                  </a:ext>
                </a:extLst>
              </a:tr>
              <a:tr h="0">
                <a:tc>
                  <a:txBody>
                    <a:bodyPr/>
                    <a:lstStyle/>
                    <a:p>
                      <a:pPr algn="ctr" rtl="0" fontAlgn="ctr"/>
                      <a:r>
                        <a:rPr lang="en-US" sz="1200" b="1" i="0" u="none" strike="noStrike" dirty="0">
                          <a:solidFill>
                            <a:srgbClr val="000000"/>
                          </a:solidFill>
                          <a:effectLst/>
                          <a:latin typeface="Arial Narrow" panose="020B0606020202030204" pitchFamily="34" charset="0"/>
                        </a:rPr>
                        <a:t>Variance % Compared to Previous Month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a:r>
                        <a:rPr lang="en-US" sz="1200" dirty="0">
                          <a:solidFill>
                            <a:schemeClr val="bg2"/>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solidFill>
                          <a:latin typeface="Arial Narrow" panose="020B060602020203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solidFill>
                          <a:latin typeface="Arial Narrow" panose="020B0606020202030204"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solidFill>
                          <a:latin typeface="Arial Narrow" panose="020B060602020203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solidFill>
                          <a:latin typeface="Arial Narrow" panose="020B060602020203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solidFill>
                          <a:latin typeface="Arial Narrow" panose="020B060602020203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solidFill>
                          <a:latin typeface="Arial Narrow" panose="020B0606020202030204" pitchFamily="34"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solidFill>
                          <a:latin typeface="Arial Narrow" panose="020B060602020203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solidFill>
                            <a:schemeClr val="bg2"/>
                          </a:solidFill>
                          <a:latin typeface="Arial Narrow" panose="020B0606020202030204" pitchFamily="34" charset="0"/>
                        </a:rPr>
                        <a:t>1.2%</a:t>
                      </a: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solidFill>
                          <a:latin typeface="Arial Narrow" panose="020B060602020203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solidFill>
                          <a:latin typeface="Arial Narrow" panose="020B060602020203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8020511"/>
                  </a:ext>
                </a:extLst>
              </a:tr>
            </a:tbl>
          </a:graphicData>
        </a:graphic>
      </p:graphicFrame>
      <p:cxnSp>
        <p:nvCxnSpPr>
          <p:cNvPr id="6" name="Straight Connector 5">
            <a:extLst>
              <a:ext uri="{FF2B5EF4-FFF2-40B4-BE49-F238E27FC236}">
                <a16:creationId xmlns:a16="http://schemas.microsoft.com/office/drawing/2014/main" id="{75002002-B6CB-5A8F-099E-33CB75D9F8A8}"/>
              </a:ext>
            </a:extLst>
          </p:cNvPr>
          <p:cNvCxnSpPr/>
          <p:nvPr/>
        </p:nvCxnSpPr>
        <p:spPr>
          <a:xfrm>
            <a:off x="265931" y="1052294"/>
            <a:ext cx="1146429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8262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56421" y="246130"/>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Executive Summary</a:t>
            </a:r>
            <a:endParaRPr sz="4000" dirty="0"/>
          </a:p>
        </p:txBody>
      </p:sp>
      <p:sp>
        <p:nvSpPr>
          <p:cNvPr id="4" name="TextBox 3">
            <a:extLst>
              <a:ext uri="{FF2B5EF4-FFF2-40B4-BE49-F238E27FC236}">
                <a16:creationId xmlns:a16="http://schemas.microsoft.com/office/drawing/2014/main" id="{19661805-BAE0-4B09-296C-297DE88FE501}"/>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2" name="Table 3">
            <a:extLst>
              <a:ext uri="{FF2B5EF4-FFF2-40B4-BE49-F238E27FC236}">
                <a16:creationId xmlns:a16="http://schemas.microsoft.com/office/drawing/2014/main" id="{98452629-795B-A2AA-A26F-8C015826FA5E}"/>
              </a:ext>
            </a:extLst>
          </p:cNvPr>
          <p:cNvGraphicFramePr>
            <a:graphicFrameLocks noGrp="1"/>
          </p:cNvGraphicFramePr>
          <p:nvPr/>
        </p:nvGraphicFramePr>
        <p:xfrm>
          <a:off x="156421" y="955313"/>
          <a:ext cx="11856614" cy="5882640"/>
        </p:xfrm>
        <a:graphic>
          <a:graphicData uri="http://schemas.openxmlformats.org/drawingml/2006/table">
            <a:tbl>
              <a:tblPr firstRow="1" bandRow="1">
                <a:tableStyleId>{5C22544A-7EE6-4342-B048-85BDC9FD1C3A}</a:tableStyleId>
              </a:tblPr>
              <a:tblGrid>
                <a:gridCol w="1525772">
                  <a:extLst>
                    <a:ext uri="{9D8B030D-6E8A-4147-A177-3AD203B41FA5}">
                      <a16:colId xmlns:a16="http://schemas.microsoft.com/office/drawing/2014/main" val="2735233240"/>
                    </a:ext>
                  </a:extLst>
                </a:gridCol>
                <a:gridCol w="2898353">
                  <a:extLst>
                    <a:ext uri="{9D8B030D-6E8A-4147-A177-3AD203B41FA5}">
                      <a16:colId xmlns:a16="http://schemas.microsoft.com/office/drawing/2014/main" val="1995939089"/>
                    </a:ext>
                  </a:extLst>
                </a:gridCol>
                <a:gridCol w="3610166">
                  <a:extLst>
                    <a:ext uri="{9D8B030D-6E8A-4147-A177-3AD203B41FA5}">
                      <a16:colId xmlns:a16="http://schemas.microsoft.com/office/drawing/2014/main" val="1787439438"/>
                    </a:ext>
                  </a:extLst>
                </a:gridCol>
                <a:gridCol w="3822323">
                  <a:extLst>
                    <a:ext uri="{9D8B030D-6E8A-4147-A177-3AD203B41FA5}">
                      <a16:colId xmlns:a16="http://schemas.microsoft.com/office/drawing/2014/main" val="651910721"/>
                    </a:ext>
                  </a:extLst>
                </a:gridCol>
              </a:tblGrid>
              <a:tr h="0">
                <a:tc>
                  <a:txBody>
                    <a:bodyPr/>
                    <a:lstStyle/>
                    <a:p>
                      <a:pPr algn="ctr"/>
                      <a:r>
                        <a:rPr lang="en-US" sz="1400" dirty="0">
                          <a:latin typeface="Arial Narrow" panose="020B0606020202030204" pitchFamily="34" charset="0"/>
                        </a:rPr>
                        <a:t>Business Area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a:r>
                        <a:rPr lang="en-US" sz="1400" dirty="0">
                          <a:latin typeface="Arial Narrow" panose="020B0606020202030204" pitchFamily="34" charset="0"/>
                        </a:rPr>
                        <a:t>                                                                             November Key Highlights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latin typeface="Arial Narrow" panose="020B0606020202030204" pitchFamily="34" charset="0"/>
                      </a:endParaRPr>
                    </a:p>
                  </a:txBody>
                  <a:tcPr/>
                </a:tc>
                <a:tc hMerge="1">
                  <a:txBody>
                    <a:bodyPr/>
                    <a:lstStyle/>
                    <a:p>
                      <a:pPr algn="ctr"/>
                      <a:endParaRPr lang="en-US"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3588786"/>
                  </a:ext>
                </a:extLst>
              </a:tr>
              <a:tr h="162450">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1" u="none" strike="noStrike" cap="none" normalizeH="0" baseline="0" dirty="0">
                          <a:ln>
                            <a:noFill/>
                          </a:ln>
                          <a:solidFill>
                            <a:srgbClr val="000000"/>
                          </a:solidFill>
                          <a:effectLst/>
                          <a:latin typeface="Arial Narrow" panose="020B0606020202030204" pitchFamily="34" charset="0"/>
                        </a:rPr>
                        <a:t>Commercial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1" u="none" strike="noStrike" cap="none" normalizeH="0" baseline="0" dirty="0">
                          <a:ln>
                            <a:noFill/>
                          </a:ln>
                          <a:solidFill>
                            <a:srgbClr val="000000"/>
                          </a:solidFill>
                          <a:effectLst/>
                          <a:latin typeface="Arial Narrow" panose="020B0606020202030204" pitchFamily="34" charset="0"/>
                        </a:rPr>
                        <a:t>Member Service</a:t>
                      </a:r>
                      <a:endParaRPr kumimoji="0" lang="en-US" altLang="en-US" sz="1050" b="1" i="0" u="none" strike="noStrike" cap="none" normalizeH="0" baseline="0" dirty="0">
                        <a:ln>
                          <a:noFill/>
                        </a:ln>
                        <a:solidFill>
                          <a:srgbClr val="000000"/>
                        </a:solidFill>
                        <a:effectLst/>
                        <a:latin typeface="Arial Narrow" panose="020B0606020202030204" pitchFamily="34" charset="0"/>
                        <a:ea typeface="ＭＳ Ｐゴシック" panose="020B0600070205080204" pitchFamily="34" charset="-128"/>
                        <a:cs typeface="Arial" panose="020B0604020202020204" pitchFamily="34" charset="0"/>
                      </a:endParaRPr>
                    </a:p>
                  </a:txBody>
                  <a:tcPr marL="91464" marR="91464" marT="45566" marB="455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cap="none" dirty="0">
                          <a:solidFill>
                            <a:schemeClr val="bg2"/>
                          </a:solidFill>
                          <a:effectLst/>
                          <a:latin typeface="Arial Narrow" panose="020B0606020202030204" pitchFamily="34" charset="0"/>
                          <a:ea typeface="+mn-ea"/>
                          <a:cs typeface="+mn-cs"/>
                          <a:sym typeface="Arial"/>
                        </a:rPr>
                        <a:t>1/1 Pharmacy Changes</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cap="none" dirty="0">
                          <a:solidFill>
                            <a:schemeClr val="bg2"/>
                          </a:solidFill>
                          <a:effectLst/>
                          <a:latin typeface="Arial Narrow" panose="020B0606020202030204" pitchFamily="34" charset="0"/>
                          <a:ea typeface="+mn-ea"/>
                          <a:cs typeface="+mn-cs"/>
                          <a:sym typeface="Arial"/>
                        </a:rPr>
                        <a:t>Workplace Violence Training</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cap="none" dirty="0">
                          <a:solidFill>
                            <a:schemeClr val="bg2"/>
                          </a:solidFill>
                          <a:effectLst/>
                          <a:latin typeface="Arial Narrow" panose="020B0606020202030204" pitchFamily="34" charset="0"/>
                          <a:ea typeface="+mn-ea"/>
                          <a:cs typeface="+mn-cs"/>
                          <a:sym typeface="Arial"/>
                        </a:rPr>
                        <a:t>DEIB Dialogue Session</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cap="none" dirty="0">
                          <a:solidFill>
                            <a:schemeClr val="bg2"/>
                          </a:solidFill>
                          <a:effectLst/>
                          <a:latin typeface="Arial Narrow" panose="020B0606020202030204" pitchFamily="34" charset="0"/>
                          <a:ea typeface="+mn-ea"/>
                          <a:cs typeface="+mn-cs"/>
                          <a:sym typeface="Arial"/>
                        </a:rPr>
                        <a:t>Intermittent VPN outage</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cap="none" dirty="0">
                          <a:solidFill>
                            <a:schemeClr val="bg2"/>
                          </a:solidFill>
                          <a:effectLst/>
                          <a:latin typeface="Arial Narrow" panose="020B0606020202030204" pitchFamily="34" charset="0"/>
                          <a:ea typeface="+mn-ea"/>
                          <a:cs typeface="+mn-cs"/>
                          <a:sym typeface="Arial"/>
                        </a:rPr>
                        <a:t>COS Eligibility issue</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cap="none" dirty="0">
                          <a:solidFill>
                            <a:schemeClr val="bg2"/>
                          </a:solidFill>
                          <a:effectLst/>
                          <a:latin typeface="Arial Narrow" panose="020B0606020202030204" pitchFamily="34" charset="0"/>
                          <a:ea typeface="+mn-ea"/>
                          <a:cs typeface="+mn-cs"/>
                          <a:sym typeface="Arial"/>
                        </a:rPr>
                        <a:t>BlueView Follow-up Intents issue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Intermittent NASCO slowness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Set Schedule offer exercise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Onboarded Acting Manager</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Service Sabbatical</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Billing Code Cost Estimator Escalations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Implement Special Characters into RTMS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Returned to “warm transfers” on Mondays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Senior Manager Meet &amp; Eat Lunch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FCoR Performance Power Hour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Dental Blue email communication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8441978"/>
                  </a:ext>
                </a:extLst>
              </a:tr>
              <a:tr h="0">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1" u="none" strike="noStrike" kern="1200" cap="none" normalizeH="0" baseline="0" dirty="0">
                          <a:ln>
                            <a:noFill/>
                          </a:ln>
                          <a:solidFill>
                            <a:srgbClr val="000000"/>
                          </a:solidFill>
                          <a:effectLst/>
                          <a:latin typeface="Arial Narrow" panose="020B0606020202030204" pitchFamily="34" charset="0"/>
                          <a:ea typeface="+mn-ea"/>
                          <a:cs typeface="+mn-cs"/>
                        </a:rPr>
                        <a:t>Medicare Markets Member Service</a:t>
                      </a:r>
                    </a:p>
                  </a:txBody>
                  <a:tcPr marL="91464" marR="91464" marT="45566" marB="455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Training: New Hires (23), Progression training (5), Vendor Training (11)</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kern="1200" cap="none" dirty="0">
                          <a:solidFill>
                            <a:schemeClr val="bg2"/>
                          </a:solidFill>
                          <a:effectLst/>
                          <a:latin typeface="Arial Narrow" panose="020B0606020202030204" pitchFamily="34" charset="0"/>
                          <a:ea typeface="+mn-ea"/>
                          <a:cs typeface="+mn-cs"/>
                          <a:sym typeface="Arial"/>
                        </a:rPr>
                        <a:t>Acting Roles (4)</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kern="1200" cap="none" dirty="0">
                          <a:solidFill>
                            <a:schemeClr val="bg2"/>
                          </a:solidFill>
                          <a:effectLst/>
                          <a:latin typeface="Arial Narrow" panose="020B0606020202030204" pitchFamily="34" charset="0"/>
                          <a:ea typeface="+mn-ea"/>
                          <a:cs typeface="+mn-cs"/>
                          <a:sym typeface="Arial"/>
                        </a:rPr>
                        <a:t>Promotions (3)</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cap="none" dirty="0">
                          <a:solidFill>
                            <a:schemeClr val="bg2"/>
                          </a:solidFill>
                          <a:effectLst/>
                          <a:latin typeface="Arial Narrow" panose="020B0606020202030204" pitchFamily="34" charset="0"/>
                          <a:ea typeface="+mn-ea"/>
                          <a:cs typeface="+mn-cs"/>
                          <a:sym typeface="Arial"/>
                        </a:rPr>
                        <a:t>SQM Focused Team Meetings</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cap="none" dirty="0">
                          <a:solidFill>
                            <a:schemeClr val="bg2"/>
                          </a:solidFill>
                          <a:effectLst/>
                          <a:latin typeface="Arial Narrow" panose="020B0606020202030204" pitchFamily="34" charset="0"/>
                          <a:ea typeface="+mn-ea"/>
                          <a:cs typeface="+mn-cs"/>
                          <a:sym typeface="Arial"/>
                        </a:rPr>
                        <a:t>SQM FCR Initiative Turkey Trot</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cap="none" dirty="0">
                          <a:solidFill>
                            <a:schemeClr val="bg2"/>
                          </a:solidFill>
                          <a:effectLst/>
                          <a:latin typeface="Arial Narrow" panose="020B0606020202030204" pitchFamily="34" charset="0"/>
                          <a:ea typeface="+mn-ea"/>
                          <a:cs typeface="+mn-cs"/>
                          <a:sym typeface="Arial"/>
                        </a:rPr>
                        <a:t>A &amp; G Project (1)</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Pay by Phone Live 11/19</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kern="1200" cap="none" dirty="0">
                          <a:solidFill>
                            <a:schemeClr val="bg2"/>
                          </a:solidFill>
                          <a:effectLst/>
                          <a:latin typeface="Arial Narrow" panose="020B0606020202030204" pitchFamily="34" charset="0"/>
                          <a:ea typeface="+mn-ea"/>
                          <a:cs typeface="+mn-cs"/>
                          <a:sym typeface="Arial"/>
                        </a:rPr>
                        <a:t>Trainer attended sales seminars on 11/21 and 11/26 </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kern="1200" cap="none" dirty="0">
                          <a:solidFill>
                            <a:schemeClr val="bg2"/>
                          </a:solidFill>
                          <a:effectLst/>
                          <a:latin typeface="Arial Narrow" panose="020B0606020202030204" pitchFamily="34" charset="0"/>
                          <a:ea typeface="+mn-ea"/>
                          <a:cs typeface="+mn-cs"/>
                          <a:sym typeface="Arial"/>
                        </a:rPr>
                        <a:t>Performance Coach attended onsite 20/20 Retinal Event at Hingham office 11/15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Power Hours were dedicated to: MAPD Inhouse Clinical Programs, C3, Team Meeting, and Advocate Development</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kern="1200" cap="none" dirty="0">
                          <a:solidFill>
                            <a:schemeClr val="bg2"/>
                          </a:solidFill>
                          <a:effectLst/>
                          <a:latin typeface="Arial Narrow" panose="020B0606020202030204" pitchFamily="34" charset="0"/>
                          <a:ea typeface="+mn-ea"/>
                          <a:cs typeface="+mn-cs"/>
                          <a:sym typeface="Arial"/>
                        </a:rPr>
                        <a:t>Annual Election Period went live 10/15/2024</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Call center hours extended Saturday &amp; Sunday, 8:00 am – 8:00 pm, from 10/1/2024-3/31/2025</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Veterans Day Support-  Callogix &amp; 11 BCBS advocates, 4 SSL, 3 leaders </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Black Friday Support- Callogix &amp; 11 BCBS advocates, 4 SSL, 3 leaders </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kern="1200" cap="none" dirty="0">
                          <a:solidFill>
                            <a:schemeClr val="bg2"/>
                          </a:solidFill>
                          <a:effectLst/>
                          <a:latin typeface="Arial Narrow" panose="020B0606020202030204" pitchFamily="34" charset="0"/>
                          <a:ea typeface="+mn-ea"/>
                          <a:cs typeface="+mn-cs"/>
                          <a:sym typeface="Arial"/>
                        </a:rPr>
                        <a:t>C3: SWAT Team took 531 calls, Automated Calls completed 11/15, 1,317 Live outbound calls made by engagement team completed 11/26</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kern="1200" cap="none" dirty="0">
                          <a:solidFill>
                            <a:schemeClr val="bg2"/>
                          </a:solidFill>
                          <a:effectLst/>
                          <a:latin typeface="Arial Narrow" panose="020B0606020202030204" pitchFamily="34" charset="0"/>
                          <a:ea typeface="+mn-ea"/>
                          <a:cs typeface="+mn-cs"/>
                          <a:sym typeface="Arial"/>
                        </a:rPr>
                        <a:t>Medicare Prescription Payment Plan Go live</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kern="1200" cap="none" dirty="0">
                          <a:solidFill>
                            <a:schemeClr val="bg2"/>
                          </a:solidFill>
                          <a:effectLst/>
                          <a:latin typeface="Arial Narrow" panose="020B0606020202030204" pitchFamily="34" charset="0"/>
                          <a:ea typeface="+mn-ea"/>
                          <a:cs typeface="+mn-cs"/>
                          <a:sym typeface="Arial"/>
                        </a:rPr>
                        <a:t>MHK Go live - Engagement team approved to move outbound call tracking to MHK as of 11/7</a:t>
                      </a:r>
                    </a:p>
                    <a:p>
                      <a:pPr marL="171450" indent="-171450">
                        <a:buFont typeface="Arial" panose="020B0604020202020204" pitchFamily="34" charset="0"/>
                        <a:buChar char="•"/>
                      </a:pPr>
                      <a:r>
                        <a:rPr lang="en-US" sz="950" b="0" i="0" u="none" strike="noStrike" cap="none" dirty="0">
                          <a:solidFill>
                            <a:schemeClr val="bg2"/>
                          </a:solidFill>
                          <a:effectLst/>
                          <a:latin typeface="Arial Narrow" panose="020B0606020202030204" pitchFamily="34" charset="0"/>
                          <a:ea typeface="+mn-ea"/>
                          <a:cs typeface="+mn-cs"/>
                          <a:sym typeface="Arial"/>
                        </a:rPr>
                        <a:t>Medicare Service Engagement campaigns: </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Completed 2,752 calls to members</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Campaigns included: Closing Retinal Eye gaps through partnership with Onsite 20/20; Educate members on enrollment status and plan offerings/ confirming intent to disenroll; Connecting with members to express gratitude for their loyalty and re-education through tools, resources and incentives to them; Providing education and assistance regarding upcoming formulary changes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5846242"/>
                  </a:ext>
                </a:extLst>
              </a:tr>
              <a:tr h="0">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1" u="none" strike="noStrike" kern="1200" cap="none" normalizeH="0" baseline="0" dirty="0">
                          <a:ln>
                            <a:noFill/>
                          </a:ln>
                          <a:solidFill>
                            <a:srgbClr val="000000"/>
                          </a:solidFill>
                          <a:effectLst/>
                          <a:latin typeface="Arial Narrow" panose="020B0606020202030204" pitchFamily="34" charset="0"/>
                          <a:ea typeface="+mn-ea"/>
                          <a:cs typeface="+mn-cs"/>
                        </a:rPr>
                        <a:t>Provider Service</a:t>
                      </a:r>
                    </a:p>
                  </a:txBody>
                  <a:tcPr marL="91464" marR="91464" marT="45566" marB="455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Change Health Care (CHC) network interruption on 2/21 continues to impact Benefits &amp; Eligibility (B&amp;E) - Teleperformance vendor providing an average of 47 resources for B&amp;E calls who have been able to take most of the B&amp;E calls. Teleperformance started a backfill training in November to assist with expected attrition.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November’s inventory volumes ended with 3,604 pieces, compared to 5,204 pieces at the close of October, still under goal. Compared to November 2023 inventory is currently down 18,087 pieces.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Continued collaboration with BCG, PS/ Individual Consideration Nurse Team. PS has absorbed 200 codes that will be no longer be worked by Nurse Review team. Reports are being generated on the 200 codes in the IC nurse inventory and being handled by PS to reduce nurse backlog. As work is absorbed in PS there will be a need to evaluate and capture work for future budget adjustments. PS closed 1,012 pieces that would of previously went to the nurses to be reviewed in November.  Continued cross training resources on complex locations throughout Q4.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10 associates in various stages of training/lab with 8 team members providing support.</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Claims lines continue to be closed one day per month to support inventory reduction efforts; B&amp;E lines remained open allowing for 2,936 appeals to be closed on November 8th.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19.5 hours dedicated to provider-facing meetings.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Service Sabbatical graduation.</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950" b="0" i="0" u="none" strike="noStrike" kern="1200" cap="none" dirty="0">
                        <a:solidFill>
                          <a:schemeClr val="bg2"/>
                        </a:solidFill>
                        <a:effectLst/>
                        <a:latin typeface="Arial Narrow" panose="020B0606020202030204" pitchFamily="34" charset="0"/>
                        <a:ea typeface="+mn-ea"/>
                        <a:cs typeface="+mn-cs"/>
                        <a:sym typeface="Aria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4979880"/>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1" i="0" u="none" strike="noStrike" cap="none" normalizeH="0" baseline="0" dirty="0">
                          <a:ln>
                            <a:noFill/>
                          </a:ln>
                          <a:solidFill>
                            <a:srgbClr val="000000"/>
                          </a:solidFill>
                          <a:effectLst/>
                          <a:latin typeface="Arial Narrow" panose="020B0606020202030204" pitchFamily="34" charset="0"/>
                          <a:ea typeface="ＭＳ Ｐゴシック" panose="020B0600070205080204" pitchFamily="34" charset="-128"/>
                          <a:cs typeface="Arial" panose="020B0604020202020204" pitchFamily="34" charset="0"/>
                        </a:rPr>
                        <a:t>Account Service</a:t>
                      </a:r>
                    </a:p>
                  </a:txBody>
                  <a:tcPr marL="91464" marR="91464" marT="45572" marB="455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Account Education:</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Hosted 42 Account Education lines for members of specific accounts for support during their open enrollment</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Facilitated 153 webinars for members of specific accounts to provide an overview of benefits</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Created 22 </a:t>
                      </a:r>
                      <a:r>
                        <a:rPr lang="en-US" sz="950" b="0" i="0" u="none" strike="noStrike" kern="1200" cap="none" dirty="0" err="1">
                          <a:solidFill>
                            <a:schemeClr val="bg2"/>
                          </a:solidFill>
                          <a:effectLst/>
                          <a:latin typeface="Arial Narrow" panose="020B0606020202030204" pitchFamily="34" charset="0"/>
                          <a:ea typeface="+mn-ea"/>
                          <a:cs typeface="+mn-cs"/>
                          <a:sym typeface="Arial"/>
                        </a:rPr>
                        <a:t>Brainsharks</a:t>
                      </a:r>
                      <a:r>
                        <a:rPr lang="en-US" sz="950" b="0" i="0" u="none" strike="noStrike" kern="1200" cap="none" dirty="0">
                          <a:solidFill>
                            <a:schemeClr val="bg2"/>
                          </a:solidFill>
                          <a:effectLst/>
                          <a:latin typeface="Arial Narrow" panose="020B0606020202030204" pitchFamily="34" charset="0"/>
                          <a:ea typeface="+mn-ea"/>
                          <a:cs typeface="+mn-cs"/>
                          <a:sym typeface="Arial"/>
                        </a:rPr>
                        <a:t> to provide custom overviews of plan selections available to members of these accounts</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Attended 111 in-person meetings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ID Cards</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Increased volumes due to Deductible and Out of Pocket changes </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Twice-weekly meeting between Enrollment and Account Service leaders to track OE files and the triggering of ID cards</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Addition of Special Characters on ID cards went live on 11/27, initial email blast out to accounts who send Electronic files with a follow up by ASCs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kern="1200" cap="none" dirty="0">
                          <a:solidFill>
                            <a:schemeClr val="bg2"/>
                          </a:solidFill>
                          <a:effectLst/>
                          <a:latin typeface="Arial Narrow" panose="020B0606020202030204" pitchFamily="34" charset="0"/>
                          <a:ea typeface="+mn-ea"/>
                          <a:cs typeface="+mn-cs"/>
                          <a:sym typeface="Arial"/>
                        </a:rPr>
                        <a:t>1/1/25 Open Enrollment:</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AIR overall status remains green, with 78% of accounts being sold </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Ongoing partnership with Implementation team on new medical and dental sales </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Ongoing meetings with Contracts to review and track progress for accounts who have a custom schedule, prioritize as necessary </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Finalizing work underway with Marketing to fulfill and prioritize the standard literature and custom piece requests of our accounts </a:t>
                      </a:r>
                    </a:p>
                    <a:p>
                      <a:pPr marL="171450" marR="0" indent="-171450" algn="l" rtl="0">
                        <a:lnSpc>
                          <a:spcPct val="100000"/>
                        </a:lnSpc>
                        <a:spcBef>
                          <a:spcPts val="0"/>
                        </a:spcBef>
                        <a:spcAft>
                          <a:spcPts val="0"/>
                        </a:spcAft>
                        <a:buClr>
                          <a:srgbClr val="000000"/>
                        </a:buClr>
                        <a:buFont typeface="Arial" panose="020B0604020202020204" pitchFamily="34" charset="0"/>
                        <a:buChar char="•"/>
                      </a:pPr>
                      <a:endParaRPr lang="en-US" sz="950" b="0" i="0" u="none" strike="noStrike" kern="1200" cap="none" dirty="0">
                        <a:solidFill>
                          <a:schemeClr val="bg2"/>
                        </a:solidFill>
                        <a:effectLst/>
                        <a:latin typeface="Arial Narrow" panose="020B0606020202030204" pitchFamily="34" charset="0"/>
                        <a:ea typeface="+mn-ea"/>
                        <a:cs typeface="+mn-cs"/>
                        <a:sym typeface="Aria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4555701"/>
                  </a:ext>
                </a:extLst>
              </a:tr>
            </a:tbl>
          </a:graphicData>
        </a:graphic>
      </p:graphicFrame>
    </p:spTree>
    <p:extLst>
      <p:ext uri="{BB962C8B-B14F-4D97-AF65-F5344CB8AC3E}">
        <p14:creationId xmlns:p14="http://schemas.microsoft.com/office/powerpoint/2010/main" val="831982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Myblue Portal activity</a:t>
            </a:r>
            <a:endParaRPr sz="4000" dirty="0"/>
          </a:p>
        </p:txBody>
      </p:sp>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173199" y="6258804"/>
          <a:ext cx="10685302" cy="451104"/>
        </p:xfrm>
        <a:graphic>
          <a:graphicData uri="http://schemas.openxmlformats.org/drawingml/2006/table">
            <a:tbl>
              <a:tblPr firstRow="1" bandRow="1">
                <a:tableStyleId>{5C22544A-7EE6-4342-B048-85BDC9FD1C3A}</a:tableStyleId>
              </a:tblPr>
              <a:tblGrid>
                <a:gridCol w="10685302">
                  <a:extLst>
                    <a:ext uri="{9D8B030D-6E8A-4147-A177-3AD203B41FA5}">
                      <a16:colId xmlns:a16="http://schemas.microsoft.com/office/drawing/2014/main" val="971086930"/>
                    </a:ext>
                  </a:extLst>
                </a:gridCol>
              </a:tblGrid>
              <a:tr h="404630">
                <a:tc>
                  <a:txBody>
                    <a:bodyPr/>
                    <a:lstStyle/>
                    <a:p>
                      <a:pPr marL="0" marR="0" indent="0" algn="l" rtl="0">
                        <a:lnSpc>
                          <a:spcPct val="100000"/>
                        </a:lnSpc>
                        <a:spcBef>
                          <a:spcPct val="20000"/>
                        </a:spcBef>
                        <a:spcAft>
                          <a:spcPts val="0"/>
                        </a:spcAft>
                        <a:buClr>
                          <a:srgbClr val="000000"/>
                        </a:buClr>
                        <a:buFont typeface="Calibri" panose="020F0502020204030204" pitchFamily="34" charset="0"/>
                        <a:buNone/>
                      </a:pPr>
                      <a:endParaRPr lang="en-US" altLang="en-US" sz="200" b="0" i="0" u="none" strike="noStrike" cap="none" dirty="0">
                        <a:solidFill>
                          <a:srgbClr val="000000"/>
                        </a:solidFill>
                        <a:latin typeface="Arial Narrow" panose="020B0606020202030204" pitchFamily="34" charset="0"/>
                        <a:ea typeface="+mn-ea"/>
                        <a:cs typeface="+mn-cs"/>
                        <a:sym typeface="Arial"/>
                      </a:endParaRPr>
                    </a:p>
                    <a:p>
                      <a:pPr marL="171450" marR="0" indent="-171450" algn="l" rtl="0">
                        <a:lnSpc>
                          <a:spcPct val="100000"/>
                        </a:lnSpc>
                        <a:spcBef>
                          <a:spcPct val="20000"/>
                        </a:spcBef>
                        <a:spcAft>
                          <a:spcPts val="0"/>
                        </a:spcAft>
                        <a:buClr>
                          <a:srgbClr val="000000"/>
                        </a:buClr>
                        <a:buFont typeface="Calibri" panose="020F0502020204030204" pitchFamily="34" charset="0"/>
                        <a:buChar char="‐"/>
                      </a:pPr>
                      <a:r>
                        <a:rPr lang="en-US" altLang="en-US" sz="900" b="0" i="0" u="none" strike="noStrike" cap="none" dirty="0">
                          <a:solidFill>
                            <a:srgbClr val="000000"/>
                          </a:solidFill>
                          <a:latin typeface="Arial Narrow" panose="020B0606020202030204" pitchFamily="34" charset="0"/>
                          <a:ea typeface="+mn-ea"/>
                          <a:cs typeface="+mn-cs"/>
                          <a:sym typeface="Arial"/>
                        </a:rPr>
                        <a:t>Data includes both Commercial and Medicare Markets activity.</a:t>
                      </a:r>
                    </a:p>
                    <a:p>
                      <a:pPr marL="171450" marR="0" lvl="0" indent="-171450" algn="l" defTabSz="914400" rtl="0" eaLnBrk="1" fontAlgn="auto" latinLnBrk="0" hangingPunct="1">
                        <a:lnSpc>
                          <a:spcPct val="100000"/>
                        </a:lnSpc>
                        <a:spcBef>
                          <a:spcPct val="20000"/>
                        </a:spcBef>
                        <a:spcAft>
                          <a:spcPts val="0"/>
                        </a:spcAft>
                        <a:buClr>
                          <a:srgbClr val="000000"/>
                        </a:buClr>
                        <a:buSzTx/>
                        <a:buFont typeface="Calibri" panose="020F0502020204030204" pitchFamily="34" charset="0"/>
                        <a:buChar char="‐"/>
                        <a:tabLst/>
                        <a:defRPr/>
                      </a:pPr>
                      <a:r>
                        <a:rPr lang="en-US" altLang="en-US" sz="900" b="0" i="0" u="none" strike="noStrike" cap="none" dirty="0">
                          <a:solidFill>
                            <a:srgbClr val="000000"/>
                          </a:solidFill>
                          <a:latin typeface="Arial Narrow" panose="020B0606020202030204" pitchFamily="34" charset="0"/>
                          <a:ea typeface="+mn-ea"/>
                          <a:cs typeface="+mn-cs"/>
                          <a:sym typeface="Arial"/>
                        </a:rPr>
                        <a:t>NA – due to app upgrade, new categories being developed.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
        <p:nvSpPr>
          <p:cNvPr id="2" name="TextBox 1">
            <a:extLst>
              <a:ext uri="{FF2B5EF4-FFF2-40B4-BE49-F238E27FC236}">
                <a16:creationId xmlns:a16="http://schemas.microsoft.com/office/drawing/2014/main" id="{C2178B17-D30D-163E-90A4-E00EF7853D95}"/>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cxnSp>
        <p:nvCxnSpPr>
          <p:cNvPr id="9" name="Straight Connector 8">
            <a:extLst>
              <a:ext uri="{FF2B5EF4-FFF2-40B4-BE49-F238E27FC236}">
                <a16:creationId xmlns:a16="http://schemas.microsoft.com/office/drawing/2014/main" id="{ABE80761-DAA7-C42A-83F4-00E0E6B7DF7B}"/>
              </a:ext>
            </a:extLst>
          </p:cNvPr>
          <p:cNvCxnSpPr/>
          <p:nvPr/>
        </p:nvCxnSpPr>
        <p:spPr>
          <a:xfrm>
            <a:off x="265931" y="1169740"/>
            <a:ext cx="1146429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 name="Table 5">
            <a:extLst>
              <a:ext uri="{FF2B5EF4-FFF2-40B4-BE49-F238E27FC236}">
                <a16:creationId xmlns:a16="http://schemas.microsoft.com/office/drawing/2014/main" id="{7EFA350D-D3FD-F5EA-0B15-C9F80504AA88}"/>
              </a:ext>
            </a:extLst>
          </p:cNvPr>
          <p:cNvGraphicFramePr>
            <a:graphicFrameLocks noGrp="1"/>
          </p:cNvGraphicFramePr>
          <p:nvPr>
            <p:extLst>
              <p:ext uri="{D42A27DB-BD31-4B8C-83A1-F6EECF244321}">
                <p14:modId xmlns:p14="http://schemas.microsoft.com/office/powerpoint/2010/main" val="2835779351"/>
              </p:ext>
            </p:extLst>
          </p:nvPr>
        </p:nvGraphicFramePr>
        <p:xfrm>
          <a:off x="200899" y="1390573"/>
          <a:ext cx="11372670" cy="4868234"/>
        </p:xfrm>
        <a:graphic>
          <a:graphicData uri="http://schemas.openxmlformats.org/drawingml/2006/table">
            <a:tbl>
              <a:tblPr firstRow="1" bandRow="1">
                <a:tableStyleId>{5C22544A-7EE6-4342-B048-85BDC9FD1C3A}</a:tableStyleId>
              </a:tblPr>
              <a:tblGrid>
                <a:gridCol w="2029017">
                  <a:extLst>
                    <a:ext uri="{9D8B030D-6E8A-4147-A177-3AD203B41FA5}">
                      <a16:colId xmlns:a16="http://schemas.microsoft.com/office/drawing/2014/main" val="2376166870"/>
                    </a:ext>
                  </a:extLst>
                </a:gridCol>
                <a:gridCol w="565685">
                  <a:extLst>
                    <a:ext uri="{9D8B030D-6E8A-4147-A177-3AD203B41FA5}">
                      <a16:colId xmlns:a16="http://schemas.microsoft.com/office/drawing/2014/main" val="2735534414"/>
                    </a:ext>
                  </a:extLst>
                </a:gridCol>
                <a:gridCol w="565685">
                  <a:extLst>
                    <a:ext uri="{9D8B030D-6E8A-4147-A177-3AD203B41FA5}">
                      <a16:colId xmlns:a16="http://schemas.microsoft.com/office/drawing/2014/main" val="2748725184"/>
                    </a:ext>
                  </a:extLst>
                </a:gridCol>
                <a:gridCol w="565685">
                  <a:extLst>
                    <a:ext uri="{9D8B030D-6E8A-4147-A177-3AD203B41FA5}">
                      <a16:colId xmlns:a16="http://schemas.microsoft.com/office/drawing/2014/main" val="4224833706"/>
                    </a:ext>
                  </a:extLst>
                </a:gridCol>
                <a:gridCol w="542925">
                  <a:extLst>
                    <a:ext uri="{9D8B030D-6E8A-4147-A177-3AD203B41FA5}">
                      <a16:colId xmlns:a16="http://schemas.microsoft.com/office/drawing/2014/main" val="3817675201"/>
                    </a:ext>
                  </a:extLst>
                </a:gridCol>
                <a:gridCol w="671830">
                  <a:extLst>
                    <a:ext uri="{9D8B030D-6E8A-4147-A177-3AD203B41FA5}">
                      <a16:colId xmlns:a16="http://schemas.microsoft.com/office/drawing/2014/main" val="1476225941"/>
                    </a:ext>
                  </a:extLst>
                </a:gridCol>
                <a:gridCol w="561975">
                  <a:extLst>
                    <a:ext uri="{9D8B030D-6E8A-4147-A177-3AD203B41FA5}">
                      <a16:colId xmlns:a16="http://schemas.microsoft.com/office/drawing/2014/main" val="3241785640"/>
                    </a:ext>
                  </a:extLst>
                </a:gridCol>
                <a:gridCol w="561975">
                  <a:extLst>
                    <a:ext uri="{9D8B030D-6E8A-4147-A177-3AD203B41FA5}">
                      <a16:colId xmlns:a16="http://schemas.microsoft.com/office/drawing/2014/main" val="118211699"/>
                    </a:ext>
                  </a:extLst>
                </a:gridCol>
                <a:gridCol w="513005">
                  <a:extLst>
                    <a:ext uri="{9D8B030D-6E8A-4147-A177-3AD203B41FA5}">
                      <a16:colId xmlns:a16="http://schemas.microsoft.com/office/drawing/2014/main" val="599574218"/>
                    </a:ext>
                  </a:extLst>
                </a:gridCol>
                <a:gridCol w="498863">
                  <a:extLst>
                    <a:ext uri="{9D8B030D-6E8A-4147-A177-3AD203B41FA5}">
                      <a16:colId xmlns:a16="http://schemas.microsoft.com/office/drawing/2014/main" val="3425383734"/>
                    </a:ext>
                  </a:extLst>
                </a:gridCol>
                <a:gridCol w="474115">
                  <a:extLst>
                    <a:ext uri="{9D8B030D-6E8A-4147-A177-3AD203B41FA5}">
                      <a16:colId xmlns:a16="http://schemas.microsoft.com/office/drawing/2014/main" val="618494626"/>
                    </a:ext>
                  </a:extLst>
                </a:gridCol>
                <a:gridCol w="505934">
                  <a:extLst>
                    <a:ext uri="{9D8B030D-6E8A-4147-A177-3AD203B41FA5}">
                      <a16:colId xmlns:a16="http://schemas.microsoft.com/office/drawing/2014/main" val="2148819812"/>
                    </a:ext>
                  </a:extLst>
                </a:gridCol>
                <a:gridCol w="498863">
                  <a:extLst>
                    <a:ext uri="{9D8B030D-6E8A-4147-A177-3AD203B41FA5}">
                      <a16:colId xmlns:a16="http://schemas.microsoft.com/office/drawing/2014/main" val="3546537427"/>
                    </a:ext>
                  </a:extLst>
                </a:gridCol>
                <a:gridCol w="675287">
                  <a:extLst>
                    <a:ext uri="{9D8B030D-6E8A-4147-A177-3AD203B41FA5}">
                      <a16:colId xmlns:a16="http://schemas.microsoft.com/office/drawing/2014/main" val="1038989297"/>
                    </a:ext>
                  </a:extLst>
                </a:gridCol>
                <a:gridCol w="521845">
                  <a:extLst>
                    <a:ext uri="{9D8B030D-6E8A-4147-A177-3AD203B41FA5}">
                      <a16:colId xmlns:a16="http://schemas.microsoft.com/office/drawing/2014/main" val="4152816401"/>
                    </a:ext>
                  </a:extLst>
                </a:gridCol>
                <a:gridCol w="742556">
                  <a:extLst>
                    <a:ext uri="{9D8B030D-6E8A-4147-A177-3AD203B41FA5}">
                      <a16:colId xmlns:a16="http://schemas.microsoft.com/office/drawing/2014/main" val="669999532"/>
                    </a:ext>
                  </a:extLst>
                </a:gridCol>
                <a:gridCol w="408613">
                  <a:extLst>
                    <a:ext uri="{9D8B030D-6E8A-4147-A177-3AD203B41FA5}">
                      <a16:colId xmlns:a16="http://schemas.microsoft.com/office/drawing/2014/main" val="1299438238"/>
                    </a:ext>
                  </a:extLst>
                </a:gridCol>
                <a:gridCol w="468812">
                  <a:extLst>
                    <a:ext uri="{9D8B030D-6E8A-4147-A177-3AD203B41FA5}">
                      <a16:colId xmlns:a16="http://schemas.microsoft.com/office/drawing/2014/main" val="3965200445"/>
                    </a:ext>
                  </a:extLst>
                </a:gridCol>
              </a:tblGrid>
              <a:tr h="412562">
                <a:tc gridSpan="18">
                  <a:txBody>
                    <a:bodyPr/>
                    <a:lstStyle/>
                    <a:p>
                      <a:pPr algn="ctr"/>
                      <a:r>
                        <a:rPr lang="en-US" sz="1600" b="1" i="0" u="none" strike="noStrike" cap="none" dirty="0">
                          <a:solidFill>
                            <a:schemeClr val="bg2"/>
                          </a:solidFill>
                          <a:latin typeface="Arial Narrow" panose="020B0606020202030204" pitchFamily="34" charset="0"/>
                          <a:ea typeface="+mn-ea"/>
                          <a:cs typeface="+mn-cs"/>
                          <a:sym typeface="Arial"/>
                        </a:rPr>
                        <a:t>MyBlue Mobile App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a:p>
                  </a:txBody>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271955286"/>
                  </a:ext>
                </a:extLst>
              </a:tr>
              <a:tr h="371306">
                <a:tc>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1" dirty="0">
                          <a:solidFill>
                            <a:schemeClr val="bg1"/>
                          </a:solidFill>
                          <a:latin typeface="Arial Narrow" panose="020B0606020202030204" pitchFamily="34" charset="0"/>
                        </a:rPr>
                        <a:t>Jan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Feb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Mar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Apr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Jun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Jul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Aug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Sep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Oct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Nov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Dec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2">
                  <a:txBody>
                    <a:bodyPr/>
                    <a:lstStyle/>
                    <a:p>
                      <a:pPr algn="ctr"/>
                      <a:r>
                        <a:rPr lang="en-US" sz="1400" b="1" dirty="0">
                          <a:solidFill>
                            <a:schemeClr val="bg1"/>
                          </a:solidFill>
                          <a:latin typeface="Arial Narrow" panose="020B0606020202030204" pitchFamily="34" charset="0"/>
                        </a:rPr>
                        <a:t>2024 YTD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sz="1200" b="1" dirty="0">
                        <a:solidFill>
                          <a:schemeClr val="bg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2">
                  <a:txBody>
                    <a:bodyPr/>
                    <a:lstStyle/>
                    <a:p>
                      <a:pPr algn="ctr"/>
                      <a:r>
                        <a:rPr lang="en-US" sz="1400" b="1" dirty="0">
                          <a:solidFill>
                            <a:schemeClr val="bg1"/>
                          </a:solidFill>
                          <a:latin typeface="Arial Narrow" panose="020B0606020202030204" pitchFamily="34" charset="0"/>
                        </a:rPr>
                        <a:t>Jan-Nov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a:endParaRPr lang="en-US" sz="1200" b="1" dirty="0">
                        <a:solidFill>
                          <a:schemeClr val="bg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Var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787047052"/>
                  </a:ext>
                </a:extLst>
              </a:tr>
              <a:tr h="371306">
                <a:tc>
                  <a:txBody>
                    <a:bodyPr/>
                    <a:lstStyle/>
                    <a:p>
                      <a:pPr algn="ctr" fontAlgn="ctr"/>
                      <a:r>
                        <a:rPr lang="en-US" sz="1200" b="1" i="0" u="none" strike="noStrike" dirty="0">
                          <a:solidFill>
                            <a:srgbClr val="000000"/>
                          </a:solidFill>
                          <a:effectLst/>
                          <a:latin typeface="Arial Narrow" panose="020B0606020202030204" pitchFamily="34" charset="0"/>
                        </a:rPr>
                        <a:t>Benefits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194,706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170,487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159,602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126,166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123,918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126,439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155,976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166,693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114,275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96,875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89,247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Narrow" panose="020B0606020202030204" pitchFamily="34" charset="0"/>
                        </a:rPr>
                        <a:t>1,524,384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1,435,679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999178"/>
                  </a:ext>
                </a:extLst>
              </a:tr>
              <a:tr h="371306">
                <a:tc>
                  <a:txBody>
                    <a:bodyPr/>
                    <a:lstStyle/>
                    <a:p>
                      <a:pPr algn="ctr" fontAlgn="ctr"/>
                      <a:r>
                        <a:rPr lang="en-US" sz="1200" b="1" i="0" u="none" strike="noStrike">
                          <a:solidFill>
                            <a:srgbClr val="000000"/>
                          </a:solidFill>
                          <a:effectLst/>
                          <a:latin typeface="Arial Narrow" panose="020B0606020202030204" pitchFamily="34" charset="0"/>
                        </a:rPr>
                        <a:t>Claims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113,048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113,362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111,474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103,919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96,270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85,667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91,850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94,362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101,593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110,001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107,209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a:solidFill>
                            <a:srgbClr val="000000"/>
                          </a:solidFill>
                          <a:effectLst/>
                          <a:latin typeface="Arial Narrow" panose="020B0606020202030204" pitchFamily="34" charset="0"/>
                        </a:rPr>
                        <a:t>1,128,755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774,005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5508902"/>
                  </a:ext>
                </a:extLst>
              </a:tr>
              <a:tr h="371306">
                <a:tc>
                  <a:txBody>
                    <a:bodyPr/>
                    <a:lstStyle/>
                    <a:p>
                      <a:pPr algn="ctr" fontAlgn="ctr"/>
                      <a:r>
                        <a:rPr lang="en-US" sz="1200" b="1" i="0" u="none" strike="noStrike" dirty="0">
                          <a:solidFill>
                            <a:srgbClr val="000000"/>
                          </a:solidFill>
                          <a:effectLst/>
                          <a:latin typeface="Arial Narrow" panose="020B0606020202030204" pitchFamily="34" charset="0"/>
                        </a:rPr>
                        <a:t>Manage My Financials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126,745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118,907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111,563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84,672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84,497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86,914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109,463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119,088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40,798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9,950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7,595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a:solidFill>
                            <a:srgbClr val="000000"/>
                          </a:solidFill>
                          <a:effectLst/>
                          <a:latin typeface="Arial Narrow" panose="020B0606020202030204" pitchFamily="34" charset="0"/>
                        </a:rPr>
                        <a:t>900,192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925,779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986373"/>
                  </a:ext>
                </a:extLst>
              </a:tr>
              <a:tr h="371306">
                <a:tc>
                  <a:txBody>
                    <a:bodyPr/>
                    <a:lstStyle/>
                    <a:p>
                      <a:pPr algn="ctr" fontAlgn="ctr"/>
                      <a:r>
                        <a:rPr lang="en-US" sz="1200" b="1" i="0" u="none" strike="noStrike">
                          <a:solidFill>
                            <a:srgbClr val="000000"/>
                          </a:solidFill>
                          <a:effectLst/>
                          <a:latin typeface="Arial Narrow" panose="020B0606020202030204" pitchFamily="34" charset="0"/>
                        </a:rPr>
                        <a:t>Provider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96,440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89,441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84,439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61,884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65,164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71,526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92,787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100,336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61,957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55,699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51,866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a:solidFill>
                            <a:srgbClr val="000000"/>
                          </a:solidFill>
                          <a:effectLst/>
                          <a:latin typeface="Arial Narrow" panose="020B0606020202030204" pitchFamily="34" charset="0"/>
                        </a:rPr>
                        <a:t>831,539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742,049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406271"/>
                  </a:ext>
                </a:extLst>
              </a:tr>
              <a:tr h="371306">
                <a:tc>
                  <a:txBody>
                    <a:bodyPr/>
                    <a:lstStyle/>
                    <a:p>
                      <a:pPr algn="ctr" fontAlgn="ctr"/>
                      <a:r>
                        <a:rPr lang="en-US" sz="1200" b="1" i="0" u="none" strike="noStrike" dirty="0">
                          <a:solidFill>
                            <a:srgbClr val="000000"/>
                          </a:solidFill>
                          <a:effectLst/>
                          <a:latin typeface="Arial Narrow" panose="020B0606020202030204" pitchFamily="34" charset="0"/>
                        </a:rPr>
                        <a:t>My Profile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55,577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42,099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43,668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40,895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35,656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36,389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42,079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41,056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54,253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59,824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50,871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a:solidFill>
                            <a:srgbClr val="000000"/>
                          </a:solidFill>
                          <a:effectLst/>
                          <a:latin typeface="Arial Narrow" panose="020B0606020202030204" pitchFamily="34" charset="0"/>
                        </a:rPr>
                        <a:t>502,367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307,720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a:solidFill>
                            <a:srgbClr val="000000"/>
                          </a:solidFill>
                          <a:effectLst/>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15424"/>
                  </a:ext>
                </a:extLst>
              </a:tr>
              <a:tr h="371306">
                <a:tc>
                  <a:txBody>
                    <a:bodyPr/>
                    <a:lstStyle/>
                    <a:p>
                      <a:pPr algn="ctr" fontAlgn="ctr"/>
                      <a:r>
                        <a:rPr lang="en-US" sz="1200" b="1" i="0" u="none" strike="noStrike" dirty="0">
                          <a:solidFill>
                            <a:srgbClr val="000000"/>
                          </a:solidFill>
                          <a:effectLst/>
                          <a:latin typeface="Arial Narrow" panose="020B0606020202030204" pitchFamily="34" charset="0"/>
                        </a:rPr>
                        <a:t>Account (pre-login)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55,159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38,742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34,233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31,168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25,361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23,553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27,442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33,368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58,382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69,557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59,692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a:solidFill>
                            <a:srgbClr val="000000"/>
                          </a:solidFill>
                          <a:effectLst/>
                          <a:latin typeface="Arial Narrow" panose="020B0606020202030204" pitchFamily="34" charset="0"/>
                        </a:rPr>
                        <a:t>456,657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321,697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0836678"/>
                  </a:ext>
                </a:extLst>
              </a:tr>
              <a:tr h="371306">
                <a:tc>
                  <a:txBody>
                    <a:bodyPr/>
                    <a:lstStyle/>
                    <a:p>
                      <a:pPr algn="ctr" fontAlgn="ctr"/>
                      <a:r>
                        <a:rPr lang="en-US" sz="1200" b="1" i="0" u="none" strike="noStrike" dirty="0">
                          <a:solidFill>
                            <a:srgbClr val="000000"/>
                          </a:solidFill>
                          <a:effectLst/>
                          <a:latin typeface="Arial Narrow" panose="020B0606020202030204" pitchFamily="34" charset="0"/>
                        </a:rPr>
                        <a:t>My Cards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47,263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35,110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33,189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32,356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31,052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30,413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34,787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36,601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47,170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48,942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45,516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a:solidFill>
                            <a:srgbClr val="000000"/>
                          </a:solidFill>
                          <a:effectLst/>
                          <a:latin typeface="Arial Narrow" panose="020B0606020202030204" pitchFamily="34" charset="0"/>
                        </a:rPr>
                        <a:t>422,399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320,587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2432771"/>
                  </a:ext>
                </a:extLst>
              </a:tr>
              <a:tr h="371306">
                <a:tc>
                  <a:txBody>
                    <a:bodyPr/>
                    <a:lstStyle/>
                    <a:p>
                      <a:pPr algn="ctr" fontAlgn="ctr"/>
                      <a:r>
                        <a:rPr lang="en-US" sz="1200" b="1" i="0" u="none" strike="noStrike" dirty="0">
                          <a:solidFill>
                            <a:srgbClr val="000000"/>
                          </a:solidFill>
                          <a:effectLst/>
                          <a:latin typeface="Arial Narrow" panose="020B0606020202030204" pitchFamily="34" charset="0"/>
                        </a:rPr>
                        <a:t>Request/ Download a Document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30,376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25,841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23,434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21,703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18,085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17,480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19,167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20,468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9,608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2,447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a:solidFill>
                            <a:srgbClr val="000000"/>
                          </a:solidFill>
                          <a:effectLst/>
                          <a:latin typeface="Arial Narrow" panose="020B0606020202030204" pitchFamily="34" charset="0"/>
                        </a:rPr>
                        <a:t>190,629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142,907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9127845"/>
                  </a:ext>
                </a:extLst>
              </a:tr>
              <a:tr h="371306">
                <a:tc>
                  <a:txBody>
                    <a:bodyPr/>
                    <a:lstStyle/>
                    <a:p>
                      <a:pPr algn="ctr" fontAlgn="ctr"/>
                      <a:r>
                        <a:rPr lang="en-US" sz="1200" b="1" i="0" u="none" strike="noStrike" dirty="0">
                          <a:solidFill>
                            <a:srgbClr val="000000"/>
                          </a:solidFill>
                          <a:effectLst/>
                          <a:latin typeface="Arial Narrow" panose="020B0606020202030204" pitchFamily="34" charset="0"/>
                        </a:rPr>
                        <a:t>Fitness &amp; Weight Loss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14,876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11,940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11,712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7,975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6,769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5,897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6,270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6,053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8,376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8,641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8,211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a:solidFill>
                            <a:srgbClr val="000000"/>
                          </a:solidFill>
                          <a:effectLst/>
                          <a:latin typeface="Arial Narrow" panose="020B0606020202030204" pitchFamily="34" charset="0"/>
                        </a:rPr>
                        <a:t>96,720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62,358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3695470"/>
                  </a:ext>
                </a:extLst>
              </a:tr>
              <a:tr h="371306">
                <a:tc>
                  <a:txBody>
                    <a:bodyPr/>
                    <a:lstStyle/>
                    <a:p>
                      <a:pPr algn="ctr" fontAlgn="ctr"/>
                      <a:r>
                        <a:rPr lang="en-US" sz="1200" b="1" i="0" u="none" strike="noStrike" dirty="0">
                          <a:solidFill>
                            <a:srgbClr val="000000"/>
                          </a:solidFill>
                          <a:effectLst/>
                          <a:latin typeface="Arial Narrow" panose="020B0606020202030204" pitchFamily="34" charset="0"/>
                        </a:rPr>
                        <a:t>Virtual Visit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6,031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4,762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4,676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4,870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4,569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4,977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4,979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4,271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4,247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a:solidFill>
                            <a:srgbClr val="000000"/>
                          </a:solidFill>
                          <a:effectLst/>
                          <a:latin typeface="Arial Narrow" panose="020B0606020202030204" pitchFamily="34" charset="0"/>
                        </a:rPr>
                        <a:t>52,964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47,754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0200792"/>
                  </a:ext>
                </a:extLst>
              </a:tr>
              <a:tr h="371306">
                <a:tc>
                  <a:txBody>
                    <a:bodyPr/>
                    <a:lstStyle/>
                    <a:p>
                      <a:pPr algn="ctr" fontAlgn="ctr"/>
                      <a:r>
                        <a:rPr lang="en-US" sz="1200" b="1" i="0" u="none" strike="noStrike" dirty="0">
                          <a:solidFill>
                            <a:srgbClr val="000000"/>
                          </a:solidFill>
                          <a:effectLst/>
                          <a:latin typeface="Arial Narrow" panose="020B0606020202030204" pitchFamily="34" charset="0"/>
                        </a:rPr>
                        <a:t>Totals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740,221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651,261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a:solidFill>
                            <a:srgbClr val="000000"/>
                          </a:solidFill>
                          <a:effectLst/>
                          <a:latin typeface="Arial Narrow" panose="020B0606020202030204" pitchFamily="34" charset="0"/>
                        </a:rPr>
                        <a:t>618,076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515,414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a:solidFill>
                            <a:srgbClr val="000000"/>
                          </a:solidFill>
                          <a:effectLst/>
                          <a:latin typeface="Arial Narrow" panose="020B0606020202030204" pitchFamily="34" charset="0"/>
                        </a:rPr>
                        <a:t>491,642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488,847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a:solidFill>
                            <a:srgbClr val="000000"/>
                          </a:solidFill>
                          <a:effectLst/>
                          <a:latin typeface="Arial Narrow" panose="020B0606020202030204" pitchFamily="34" charset="0"/>
                        </a:rPr>
                        <a:t>584,798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a:solidFill>
                            <a:srgbClr val="000000"/>
                          </a:solidFill>
                          <a:effectLst/>
                          <a:latin typeface="Arial Narrow" panose="020B0606020202030204" pitchFamily="34" charset="0"/>
                        </a:rPr>
                        <a:t>623,004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500,683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a:solidFill>
                            <a:srgbClr val="000000"/>
                          </a:solidFill>
                          <a:effectLst/>
                          <a:latin typeface="Arial Narrow" panose="020B0606020202030204" pitchFamily="34" charset="0"/>
                        </a:rPr>
                        <a:t>466,186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a:solidFill>
                            <a:srgbClr val="000000"/>
                          </a:solidFill>
                          <a:effectLst/>
                          <a:latin typeface="Arial Narrow" panose="020B0606020202030204" pitchFamily="34" charset="0"/>
                        </a:rPr>
                        <a:t>426,474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6,106,606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200" b="1" i="0" u="none" strike="noStrike" dirty="0">
                          <a:solidFill>
                            <a:srgbClr val="000000"/>
                          </a:solidFill>
                          <a:effectLst/>
                          <a:latin typeface="Arial Narrow" panose="020B0606020202030204" pitchFamily="34" charset="0"/>
                        </a:rPr>
                        <a:t>5,080,535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360041372"/>
                  </a:ext>
                </a:extLst>
              </a:tr>
            </a:tbl>
          </a:graphicData>
        </a:graphic>
      </p:graphicFrame>
    </p:spTree>
    <p:extLst>
      <p:ext uri="{BB962C8B-B14F-4D97-AF65-F5344CB8AC3E}">
        <p14:creationId xmlns:p14="http://schemas.microsoft.com/office/powerpoint/2010/main" val="418133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1021857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provider service performance – Includes Vendors</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3CD2792-FA3B-E454-458E-AD9DE4C719D3}"/>
              </a:ext>
            </a:extLst>
          </p:cNvPr>
          <p:cNvPicPr>
            <a:picLocks noChangeAspect="1"/>
          </p:cNvPicPr>
          <p:nvPr/>
        </p:nvPicPr>
        <p:blipFill>
          <a:blip r:embed="rId3"/>
          <a:stretch>
            <a:fillRect/>
          </a:stretch>
        </p:blipFill>
        <p:spPr>
          <a:xfrm>
            <a:off x="106086" y="5964695"/>
            <a:ext cx="2454929" cy="671071"/>
          </a:xfrm>
          <a:prstGeom prst="rect">
            <a:avLst/>
          </a:prstGeom>
        </p:spPr>
      </p:pic>
      <p:sp>
        <p:nvSpPr>
          <p:cNvPr id="2" name="TextBox 1">
            <a:extLst>
              <a:ext uri="{FF2B5EF4-FFF2-40B4-BE49-F238E27FC236}">
                <a16:creationId xmlns:a16="http://schemas.microsoft.com/office/drawing/2014/main" id="{B7946451-051C-61E3-C615-9EA66C4C90DE}"/>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4" name="Table 3">
            <a:extLst>
              <a:ext uri="{FF2B5EF4-FFF2-40B4-BE49-F238E27FC236}">
                <a16:creationId xmlns:a16="http://schemas.microsoft.com/office/drawing/2014/main" id="{19232AFC-1459-53A6-ED72-0E63F0546A16}"/>
              </a:ext>
            </a:extLst>
          </p:cNvPr>
          <p:cNvGraphicFramePr>
            <a:graphicFrameLocks noGrp="1"/>
          </p:cNvGraphicFramePr>
          <p:nvPr>
            <p:extLst>
              <p:ext uri="{D42A27DB-BD31-4B8C-83A1-F6EECF244321}">
                <p14:modId xmlns:p14="http://schemas.microsoft.com/office/powerpoint/2010/main" val="3239685984"/>
              </p:ext>
            </p:extLst>
          </p:nvPr>
        </p:nvGraphicFramePr>
        <p:xfrm>
          <a:off x="173196" y="1167342"/>
          <a:ext cx="11493501" cy="4752986"/>
        </p:xfrm>
        <a:graphic>
          <a:graphicData uri="http://schemas.openxmlformats.org/drawingml/2006/table">
            <a:tbl>
              <a:tblPr firstRow="1" bandRow="1">
                <a:tableStyleId>{5C22544A-7EE6-4342-B048-85BDC9FD1C3A}</a:tableStyleId>
              </a:tblPr>
              <a:tblGrid>
                <a:gridCol w="1639888">
                  <a:extLst>
                    <a:ext uri="{9D8B030D-6E8A-4147-A177-3AD203B41FA5}">
                      <a16:colId xmlns:a16="http://schemas.microsoft.com/office/drawing/2014/main" val="181930398"/>
                    </a:ext>
                  </a:extLst>
                </a:gridCol>
                <a:gridCol w="790575">
                  <a:extLst>
                    <a:ext uri="{9D8B030D-6E8A-4147-A177-3AD203B41FA5}">
                      <a16:colId xmlns:a16="http://schemas.microsoft.com/office/drawing/2014/main" val="1830185336"/>
                    </a:ext>
                  </a:extLst>
                </a:gridCol>
                <a:gridCol w="503555">
                  <a:extLst>
                    <a:ext uri="{9D8B030D-6E8A-4147-A177-3AD203B41FA5}">
                      <a16:colId xmlns:a16="http://schemas.microsoft.com/office/drawing/2014/main" val="1070079980"/>
                    </a:ext>
                  </a:extLst>
                </a:gridCol>
                <a:gridCol w="503555">
                  <a:extLst>
                    <a:ext uri="{9D8B030D-6E8A-4147-A177-3AD203B41FA5}">
                      <a16:colId xmlns:a16="http://schemas.microsoft.com/office/drawing/2014/main" val="730090689"/>
                    </a:ext>
                  </a:extLst>
                </a:gridCol>
                <a:gridCol w="503555">
                  <a:extLst>
                    <a:ext uri="{9D8B030D-6E8A-4147-A177-3AD203B41FA5}">
                      <a16:colId xmlns:a16="http://schemas.microsoft.com/office/drawing/2014/main" val="3360395574"/>
                    </a:ext>
                  </a:extLst>
                </a:gridCol>
                <a:gridCol w="474980">
                  <a:extLst>
                    <a:ext uri="{9D8B030D-6E8A-4147-A177-3AD203B41FA5}">
                      <a16:colId xmlns:a16="http://schemas.microsoft.com/office/drawing/2014/main" val="3789221469"/>
                    </a:ext>
                  </a:extLst>
                </a:gridCol>
                <a:gridCol w="508318">
                  <a:extLst>
                    <a:ext uri="{9D8B030D-6E8A-4147-A177-3AD203B41FA5}">
                      <a16:colId xmlns:a16="http://schemas.microsoft.com/office/drawing/2014/main" val="2854973113"/>
                    </a:ext>
                  </a:extLst>
                </a:gridCol>
                <a:gridCol w="482918">
                  <a:extLst>
                    <a:ext uri="{9D8B030D-6E8A-4147-A177-3AD203B41FA5}">
                      <a16:colId xmlns:a16="http://schemas.microsoft.com/office/drawing/2014/main" val="2115628774"/>
                    </a:ext>
                  </a:extLst>
                </a:gridCol>
                <a:gridCol w="462280">
                  <a:extLst>
                    <a:ext uri="{9D8B030D-6E8A-4147-A177-3AD203B41FA5}">
                      <a16:colId xmlns:a16="http://schemas.microsoft.com/office/drawing/2014/main" val="440237238"/>
                    </a:ext>
                  </a:extLst>
                </a:gridCol>
                <a:gridCol w="601980">
                  <a:extLst>
                    <a:ext uri="{9D8B030D-6E8A-4147-A177-3AD203B41FA5}">
                      <a16:colId xmlns:a16="http://schemas.microsoft.com/office/drawing/2014/main" val="3340483881"/>
                    </a:ext>
                  </a:extLst>
                </a:gridCol>
                <a:gridCol w="601980">
                  <a:extLst>
                    <a:ext uri="{9D8B030D-6E8A-4147-A177-3AD203B41FA5}">
                      <a16:colId xmlns:a16="http://schemas.microsoft.com/office/drawing/2014/main" val="3935848207"/>
                    </a:ext>
                  </a:extLst>
                </a:gridCol>
                <a:gridCol w="601980">
                  <a:extLst>
                    <a:ext uri="{9D8B030D-6E8A-4147-A177-3AD203B41FA5}">
                      <a16:colId xmlns:a16="http://schemas.microsoft.com/office/drawing/2014/main" val="200910643"/>
                    </a:ext>
                  </a:extLst>
                </a:gridCol>
                <a:gridCol w="601980">
                  <a:extLst>
                    <a:ext uri="{9D8B030D-6E8A-4147-A177-3AD203B41FA5}">
                      <a16:colId xmlns:a16="http://schemas.microsoft.com/office/drawing/2014/main" val="1526066299"/>
                    </a:ext>
                  </a:extLst>
                </a:gridCol>
                <a:gridCol w="490855">
                  <a:extLst>
                    <a:ext uri="{9D8B030D-6E8A-4147-A177-3AD203B41FA5}">
                      <a16:colId xmlns:a16="http://schemas.microsoft.com/office/drawing/2014/main" val="2395292414"/>
                    </a:ext>
                  </a:extLst>
                </a:gridCol>
                <a:gridCol w="879792">
                  <a:extLst>
                    <a:ext uri="{9D8B030D-6E8A-4147-A177-3AD203B41FA5}">
                      <a16:colId xmlns:a16="http://schemas.microsoft.com/office/drawing/2014/main" val="3250530516"/>
                    </a:ext>
                  </a:extLst>
                </a:gridCol>
                <a:gridCol w="1173480">
                  <a:extLst>
                    <a:ext uri="{9D8B030D-6E8A-4147-A177-3AD203B41FA5}">
                      <a16:colId xmlns:a16="http://schemas.microsoft.com/office/drawing/2014/main" val="3093338737"/>
                    </a:ext>
                  </a:extLst>
                </a:gridCol>
                <a:gridCol w="671830">
                  <a:extLst>
                    <a:ext uri="{9D8B030D-6E8A-4147-A177-3AD203B41FA5}">
                      <a16:colId xmlns:a16="http://schemas.microsoft.com/office/drawing/2014/main" val="2556903724"/>
                    </a:ext>
                  </a:extLst>
                </a:gridCol>
              </a:tblGrid>
              <a:tr h="592273">
                <a:tc>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dirty="0">
                          <a:latin typeface="Arial Narrow" panose="020B0606020202030204" pitchFamily="34" charset="0"/>
                        </a:rPr>
                        <a:t>Goal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Jan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Feb</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b="1" i="0" u="none" strike="noStrike" cap="none" dirty="0">
                          <a:solidFill>
                            <a:schemeClr val="lt1"/>
                          </a:solidFill>
                          <a:latin typeface="Arial Narrow" panose="020B0606020202030204" pitchFamily="34" charset="0"/>
                          <a:ea typeface="+mn-ea"/>
                          <a:cs typeface="+mn-cs"/>
                          <a:sym typeface="Arial"/>
                        </a:rPr>
                        <a:t>Mar</a:t>
                      </a:r>
                      <a:endParaRPr lang="en-US" sz="1400"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Apr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May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Jun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Jul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Aug</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Sep</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Oct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Nov</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Dec</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2024 YTD</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400" b="1" i="0" u="none" strike="noStrike" dirty="0">
                          <a:solidFill>
                            <a:srgbClr val="FFFFFF"/>
                          </a:solidFill>
                          <a:effectLst/>
                          <a:latin typeface="Arial Narrow" panose="020B0606020202030204" pitchFamily="34" charset="0"/>
                        </a:rPr>
                        <a:t>Jan-Nov 2023</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Var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68279144"/>
                  </a:ext>
                </a:extLst>
              </a:tr>
              <a:tr h="533045">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ASA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rgbClr val="000000"/>
                          </a:solidFill>
                          <a:effectLst/>
                          <a:latin typeface="Arial Narrow" panose="020B0606020202030204" pitchFamily="34" charset="0"/>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8:55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200" dirty="0">
                          <a:solidFill>
                            <a:schemeClr val="bg2"/>
                          </a:solidFill>
                          <a:latin typeface="Arial Narrow" panose="020B0606020202030204" pitchFamily="34" charset="0"/>
                        </a:rPr>
                        <a:t>3:04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2:26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dirty="0">
                          <a:solidFill>
                            <a:srgbClr val="000000"/>
                          </a:solidFill>
                          <a:effectLst/>
                          <a:latin typeface="Arial Narrow" panose="020B0606020202030204" pitchFamily="34" charset="0"/>
                        </a:rPr>
                        <a:t>3:45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dirty="0">
                          <a:solidFill>
                            <a:srgbClr val="000000"/>
                          </a:solidFill>
                          <a:effectLst/>
                          <a:latin typeface="Arial Narrow" panose="020B0606020202030204" pitchFamily="34" charset="0"/>
                        </a:rPr>
                        <a:t>2:42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cap="none" dirty="0">
                          <a:solidFill>
                            <a:schemeClr val="bg2"/>
                          </a:solidFill>
                          <a:latin typeface="Arial Narrow" panose="020B0606020202030204" pitchFamily="34" charset="0"/>
                          <a:ea typeface="+mn-ea"/>
                          <a:cs typeface="+mn-cs"/>
                          <a:sym typeface="Arial"/>
                        </a:rPr>
                        <a:t>4:17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cap="none" dirty="0">
                          <a:solidFill>
                            <a:schemeClr val="bg2"/>
                          </a:solidFill>
                          <a:latin typeface="Arial Narrow" panose="020B0606020202030204" pitchFamily="34" charset="0"/>
                          <a:ea typeface="+mn-ea"/>
                          <a:cs typeface="+mn-cs"/>
                          <a:sym typeface="Arial"/>
                        </a:rPr>
                        <a:t>2:29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cap="none" dirty="0">
                          <a:solidFill>
                            <a:schemeClr val="bg2"/>
                          </a:solidFill>
                          <a:latin typeface="Arial Narrow" panose="020B0606020202030204" pitchFamily="34" charset="0"/>
                          <a:ea typeface="+mn-ea"/>
                          <a:cs typeface="+mn-cs"/>
                          <a:sym typeface="Arial"/>
                        </a:rPr>
                        <a:t>3:10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cap="none" dirty="0">
                          <a:solidFill>
                            <a:schemeClr val="bg2"/>
                          </a:solidFill>
                          <a:latin typeface="Arial Narrow" panose="020B0606020202030204" pitchFamily="34" charset="0"/>
                          <a:ea typeface="+mn-ea"/>
                          <a:cs typeface="+mn-cs"/>
                          <a:sym typeface="Arial"/>
                        </a:rPr>
                        <a:t>2:45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cap="none" dirty="0">
                          <a:solidFill>
                            <a:schemeClr val="bg2"/>
                          </a:solidFill>
                          <a:latin typeface="Arial Narrow" panose="020B0606020202030204" pitchFamily="34" charset="0"/>
                          <a:ea typeface="+mn-ea"/>
                          <a:cs typeface="+mn-cs"/>
                          <a:sym typeface="Arial"/>
                        </a:rPr>
                        <a:t>2:57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14:12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-10:32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1006547"/>
                  </a:ext>
                </a:extLst>
              </a:tr>
              <a:tr h="533045">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Abandonment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rgbClr val="000000"/>
                          </a:solidFill>
                          <a:effectLst/>
                          <a:latin typeface="Arial Narrow" panose="020B0606020202030204" pitchFamily="34" charset="0"/>
                        </a:rPr>
                        <a:t>8% or Less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dirty="0">
                          <a:solidFill>
                            <a:srgbClr val="000000"/>
                          </a:solidFill>
                          <a:effectLst/>
                          <a:latin typeface="Arial Narrow" panose="020B060602020203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dirty="0">
                          <a:solidFill>
                            <a:srgbClr val="000000"/>
                          </a:solidFill>
                          <a:effectLst/>
                          <a:latin typeface="Arial Narrow" panose="020B060602020203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cap="none" dirty="0">
                          <a:solidFill>
                            <a:schemeClr val="bg2"/>
                          </a:solidFill>
                          <a:latin typeface="Arial Narrow" panose="020B0606020202030204" pitchFamily="34" charset="0"/>
                          <a:ea typeface="+mn-ea"/>
                          <a:cs typeface="+mn-cs"/>
                          <a:sym typeface="Arial"/>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cap="none">
                          <a:solidFill>
                            <a:schemeClr val="bg2"/>
                          </a:solidFill>
                          <a:latin typeface="Arial Narrow" panose="020B0606020202030204" pitchFamily="34" charset="0"/>
                          <a:ea typeface="+mn-ea"/>
                          <a:cs typeface="+mn-cs"/>
                          <a:sym typeface="Arial"/>
                        </a:rPr>
                        <a:t>3.1%</a:t>
                      </a: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cap="none" dirty="0">
                          <a:solidFill>
                            <a:schemeClr val="bg2"/>
                          </a:solidFill>
                          <a:latin typeface="Arial Narrow" panose="020B0606020202030204" pitchFamily="34" charset="0"/>
                          <a:ea typeface="+mn-ea"/>
                          <a:cs typeface="+mn-cs"/>
                          <a:sym typeface="Arial"/>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cap="none" dirty="0">
                          <a:solidFill>
                            <a:schemeClr val="bg2"/>
                          </a:solidFill>
                          <a:latin typeface="Arial Narrow" panose="020B0606020202030204" pitchFamily="34" charset="0"/>
                          <a:ea typeface="+mn-ea"/>
                          <a:cs typeface="+mn-cs"/>
                          <a:sym typeface="Arial"/>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cap="none" dirty="0">
                          <a:solidFill>
                            <a:schemeClr val="bg2"/>
                          </a:solidFill>
                          <a:latin typeface="Arial Narrow" panose="020B0606020202030204" pitchFamily="34" charset="0"/>
                          <a:ea typeface="+mn-ea"/>
                          <a:cs typeface="+mn-cs"/>
                          <a:sym typeface="Arial"/>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4280827"/>
                  </a:ext>
                </a:extLst>
              </a:tr>
              <a:tr h="729236">
                <a:tc>
                  <a:txBody>
                    <a:bodyPr/>
                    <a:lstStyle/>
                    <a:p>
                      <a:pPr algn="ctr"/>
                      <a:r>
                        <a:rPr lang="en-US" sz="1200" b="1" dirty="0">
                          <a:solidFill>
                            <a:schemeClr val="bg2"/>
                          </a:solidFill>
                          <a:latin typeface="Arial Narrow" panose="020B0606020202030204" pitchFamily="34" charset="0"/>
                        </a:rPr>
                        <a:t>Total Incoming Calls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rgbClr val="000000"/>
                          </a:solidFill>
                          <a:effectLst/>
                          <a:latin typeface="Arial Narrow" panose="020B0606020202030204" pitchFamily="34" charset="0"/>
                        </a:rPr>
                        <a:t>Within 5% of </a:t>
                      </a:r>
                    </a:p>
                    <a:p>
                      <a:pPr algn="ctr" rtl="0" fontAlgn="ctr"/>
                      <a:r>
                        <a:rPr lang="en-US" sz="1200" b="0" i="0" u="none" strike="noStrike" dirty="0">
                          <a:solidFill>
                            <a:srgbClr val="000000"/>
                          </a:solidFill>
                          <a:effectLst/>
                          <a:latin typeface="Arial Narrow" panose="020B0606020202030204" pitchFamily="34" charset="0"/>
                        </a:rPr>
                        <a:t>Forecast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79,746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74,658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78,855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78,821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77,565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67,933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78,208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80,535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74,005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81,310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66,392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838,028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693,149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144,879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284728"/>
                  </a:ext>
                </a:extLst>
              </a:tr>
              <a:tr h="533045">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Calls per 1K Prov/per Day</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rgbClr val="000000"/>
                          </a:solidFill>
                          <a:effectLst/>
                          <a:latin typeface="Arial Narrow" panose="020B060602020203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26.9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i="0" u="none" strike="noStrike" cap="none" dirty="0">
                          <a:solidFill>
                            <a:srgbClr val="000000"/>
                          </a:solidFill>
                          <a:effectLst/>
                          <a:latin typeface="Arial Narrow" panose="020B0606020202030204" pitchFamily="34" charset="0"/>
                          <a:ea typeface="+mn-ea"/>
                          <a:cs typeface="+mn-cs"/>
                          <a:sym typeface="Arial"/>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1679883"/>
                  </a:ext>
                </a:extLst>
              </a:tr>
              <a:tr h="729234">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Provider Service Calls </a:t>
                      </a:r>
                    </a:p>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Answered</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32,961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33,672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33,018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33,820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32,842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31,201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34,588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37,932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34,105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38,610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30,258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373,007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313,314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US" sz="1200" b="1" i="0" u="none" strike="noStrike">
                          <a:solidFill>
                            <a:srgbClr val="000000"/>
                          </a:solidFill>
                          <a:effectLst/>
                          <a:latin typeface="Arial Narrow" panose="020B0606020202030204" pitchFamily="34" charset="0"/>
                        </a:rPr>
                        <a:t>59,693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4999216"/>
                  </a:ext>
                </a:extLst>
              </a:tr>
              <a:tr h="729236">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Teleperformance Calls </a:t>
                      </a:r>
                    </a:p>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Answered*</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40,930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38,716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43,795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41,823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41,651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34,682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39,987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40,226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37,454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40,409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34,042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433,715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33,569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US" sz="1200" b="1" i="0" u="none" strike="noStrike" dirty="0">
                          <a:solidFill>
                            <a:srgbClr val="000000"/>
                          </a:solidFill>
                          <a:effectLst/>
                          <a:latin typeface="Arial Narrow" panose="020B0606020202030204" pitchFamily="34" charset="0"/>
                        </a:rPr>
                        <a:t>400,146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0266628"/>
                  </a:ext>
                </a:extLst>
              </a:tr>
              <a:tr h="373872">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Provider Service Attrition^</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rgbClr val="000000"/>
                          </a:solidFill>
                          <a:effectLst/>
                          <a:latin typeface="Arial Narrow" panose="020B060602020203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70033"/>
                  </a:ext>
                </a:extLst>
              </a:tr>
            </a:tbl>
          </a:graphicData>
        </a:graphic>
      </p:graphicFrame>
      <p:sp>
        <p:nvSpPr>
          <p:cNvPr id="8" name="TextBox 7">
            <a:extLst>
              <a:ext uri="{FF2B5EF4-FFF2-40B4-BE49-F238E27FC236}">
                <a16:creationId xmlns:a16="http://schemas.microsoft.com/office/drawing/2014/main" id="{FFF9276C-25E7-4646-855A-A689FE8AEC6B}"/>
              </a:ext>
            </a:extLst>
          </p:cNvPr>
          <p:cNvSpPr txBox="1"/>
          <p:nvPr/>
        </p:nvSpPr>
        <p:spPr>
          <a:xfrm>
            <a:off x="2484005" y="5964695"/>
            <a:ext cx="6119090" cy="369332"/>
          </a:xfrm>
          <a:prstGeom prst="rect">
            <a:avLst/>
          </a:prstGeom>
          <a:noFill/>
        </p:spPr>
        <p:txBody>
          <a:bodyPr wrap="square">
            <a:spAutoFit/>
          </a:bodyPr>
          <a:lstStyle/>
          <a:p>
            <a:pPr eaLnBrk="1" fontAlgn="auto" hangingPunct="1">
              <a:spcBef>
                <a:spcPts val="0"/>
              </a:spcBef>
              <a:spcAft>
                <a:spcPts val="0"/>
              </a:spcAft>
              <a:defRPr/>
            </a:pPr>
            <a:r>
              <a:rPr lang="en-US" altLang="en-US" sz="900" dirty="0">
                <a:latin typeface="Arial Narrow" panose="020B0606020202030204" pitchFamily="34" charset="0"/>
              </a:rPr>
              <a:t>*Teleperformance is a Service Center vendor effective 9/26/23</a:t>
            </a:r>
          </a:p>
          <a:p>
            <a:pPr>
              <a:defRPr/>
            </a:pPr>
            <a:r>
              <a:rPr lang="en-US" altLang="en-US" sz="900" b="0" dirty="0">
                <a:solidFill>
                  <a:srgbClr val="000000"/>
                </a:solidFill>
                <a:latin typeface="Arial Narrow" panose="020B0606020202030204" pitchFamily="34" charset="0"/>
              </a:rPr>
              <a:t>^For Service Center - includes terminations, external transfers, and internal promotions</a:t>
            </a:r>
          </a:p>
        </p:txBody>
      </p:sp>
    </p:spTree>
    <p:extLst>
      <p:ext uri="{BB962C8B-B14F-4D97-AF65-F5344CB8AC3E}">
        <p14:creationId xmlns:p14="http://schemas.microsoft.com/office/powerpoint/2010/main" val="1986261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1021857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provider service performance – Inventory</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3F83911-0343-9471-B09C-DAE38BFFCAD3}"/>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3" name="Table 3">
            <a:extLst>
              <a:ext uri="{FF2B5EF4-FFF2-40B4-BE49-F238E27FC236}">
                <a16:creationId xmlns:a16="http://schemas.microsoft.com/office/drawing/2014/main" id="{212E3E12-53B7-D357-F38E-96D0405CA556}"/>
              </a:ext>
            </a:extLst>
          </p:cNvPr>
          <p:cNvGraphicFramePr>
            <a:graphicFrameLocks noGrp="1"/>
          </p:cNvGraphicFramePr>
          <p:nvPr/>
        </p:nvGraphicFramePr>
        <p:xfrm>
          <a:off x="173198" y="1167340"/>
          <a:ext cx="11634050" cy="4831974"/>
        </p:xfrm>
        <a:graphic>
          <a:graphicData uri="http://schemas.openxmlformats.org/drawingml/2006/table">
            <a:tbl>
              <a:tblPr firstRow="1" bandRow="1">
                <a:tableStyleId>{5C22544A-7EE6-4342-B048-85BDC9FD1C3A}</a:tableStyleId>
              </a:tblPr>
              <a:tblGrid>
                <a:gridCol w="1782664">
                  <a:extLst>
                    <a:ext uri="{9D8B030D-6E8A-4147-A177-3AD203B41FA5}">
                      <a16:colId xmlns:a16="http://schemas.microsoft.com/office/drawing/2014/main" val="181930398"/>
                    </a:ext>
                  </a:extLst>
                </a:gridCol>
                <a:gridCol w="910417">
                  <a:extLst>
                    <a:ext uri="{9D8B030D-6E8A-4147-A177-3AD203B41FA5}">
                      <a16:colId xmlns:a16="http://schemas.microsoft.com/office/drawing/2014/main" val="1830185336"/>
                    </a:ext>
                  </a:extLst>
                </a:gridCol>
                <a:gridCol w="494368">
                  <a:extLst>
                    <a:ext uri="{9D8B030D-6E8A-4147-A177-3AD203B41FA5}">
                      <a16:colId xmlns:a16="http://schemas.microsoft.com/office/drawing/2014/main" val="1070079980"/>
                    </a:ext>
                  </a:extLst>
                </a:gridCol>
                <a:gridCol w="502630">
                  <a:extLst>
                    <a:ext uri="{9D8B030D-6E8A-4147-A177-3AD203B41FA5}">
                      <a16:colId xmlns:a16="http://schemas.microsoft.com/office/drawing/2014/main" val="730090689"/>
                    </a:ext>
                  </a:extLst>
                </a:gridCol>
                <a:gridCol w="504282">
                  <a:extLst>
                    <a:ext uri="{9D8B030D-6E8A-4147-A177-3AD203B41FA5}">
                      <a16:colId xmlns:a16="http://schemas.microsoft.com/office/drawing/2014/main" val="40811247"/>
                    </a:ext>
                  </a:extLst>
                </a:gridCol>
                <a:gridCol w="535345">
                  <a:extLst>
                    <a:ext uri="{9D8B030D-6E8A-4147-A177-3AD203B41FA5}">
                      <a16:colId xmlns:a16="http://schemas.microsoft.com/office/drawing/2014/main" val="3789221469"/>
                    </a:ext>
                  </a:extLst>
                </a:gridCol>
                <a:gridCol w="529067">
                  <a:extLst>
                    <a:ext uri="{9D8B030D-6E8A-4147-A177-3AD203B41FA5}">
                      <a16:colId xmlns:a16="http://schemas.microsoft.com/office/drawing/2014/main" val="2854973113"/>
                    </a:ext>
                  </a:extLst>
                </a:gridCol>
                <a:gridCol w="512087">
                  <a:extLst>
                    <a:ext uri="{9D8B030D-6E8A-4147-A177-3AD203B41FA5}">
                      <a16:colId xmlns:a16="http://schemas.microsoft.com/office/drawing/2014/main" val="2115628774"/>
                    </a:ext>
                  </a:extLst>
                </a:gridCol>
                <a:gridCol w="461585">
                  <a:extLst>
                    <a:ext uri="{9D8B030D-6E8A-4147-A177-3AD203B41FA5}">
                      <a16:colId xmlns:a16="http://schemas.microsoft.com/office/drawing/2014/main" val="440237238"/>
                    </a:ext>
                  </a:extLst>
                </a:gridCol>
                <a:gridCol w="537338">
                  <a:extLst>
                    <a:ext uri="{9D8B030D-6E8A-4147-A177-3AD203B41FA5}">
                      <a16:colId xmlns:a16="http://schemas.microsoft.com/office/drawing/2014/main" val="3340483881"/>
                    </a:ext>
                  </a:extLst>
                </a:gridCol>
                <a:gridCol w="520504">
                  <a:extLst>
                    <a:ext uri="{9D8B030D-6E8A-4147-A177-3AD203B41FA5}">
                      <a16:colId xmlns:a16="http://schemas.microsoft.com/office/drawing/2014/main" val="3935848207"/>
                    </a:ext>
                  </a:extLst>
                </a:gridCol>
                <a:gridCol w="495253">
                  <a:extLst>
                    <a:ext uri="{9D8B030D-6E8A-4147-A177-3AD203B41FA5}">
                      <a16:colId xmlns:a16="http://schemas.microsoft.com/office/drawing/2014/main" val="200910643"/>
                    </a:ext>
                  </a:extLst>
                </a:gridCol>
                <a:gridCol w="528920">
                  <a:extLst>
                    <a:ext uri="{9D8B030D-6E8A-4147-A177-3AD203B41FA5}">
                      <a16:colId xmlns:a16="http://schemas.microsoft.com/office/drawing/2014/main" val="1526066299"/>
                    </a:ext>
                  </a:extLst>
                </a:gridCol>
                <a:gridCol w="520504">
                  <a:extLst>
                    <a:ext uri="{9D8B030D-6E8A-4147-A177-3AD203B41FA5}">
                      <a16:colId xmlns:a16="http://schemas.microsoft.com/office/drawing/2014/main" val="2395292414"/>
                    </a:ext>
                  </a:extLst>
                </a:gridCol>
                <a:gridCol w="915704">
                  <a:extLst>
                    <a:ext uri="{9D8B030D-6E8A-4147-A177-3AD203B41FA5}">
                      <a16:colId xmlns:a16="http://schemas.microsoft.com/office/drawing/2014/main" val="3250530516"/>
                    </a:ext>
                  </a:extLst>
                </a:gridCol>
                <a:gridCol w="1213168">
                  <a:extLst>
                    <a:ext uri="{9D8B030D-6E8A-4147-A177-3AD203B41FA5}">
                      <a16:colId xmlns:a16="http://schemas.microsoft.com/office/drawing/2014/main" val="3093338737"/>
                    </a:ext>
                  </a:extLst>
                </a:gridCol>
                <a:gridCol w="670214">
                  <a:extLst>
                    <a:ext uri="{9D8B030D-6E8A-4147-A177-3AD203B41FA5}">
                      <a16:colId xmlns:a16="http://schemas.microsoft.com/office/drawing/2014/main" val="2556903724"/>
                    </a:ext>
                  </a:extLst>
                </a:gridCol>
              </a:tblGrid>
              <a:tr h="485245">
                <a:tc>
                  <a:txBody>
                    <a:bodyPr/>
                    <a:lstStyle/>
                    <a:p>
                      <a:pPr algn="ctr"/>
                      <a:endParaRPr lang="en-US"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dirty="0">
                          <a:latin typeface="Arial Narrow" panose="020B0606020202030204" pitchFamily="34" charset="0"/>
                        </a:rPr>
                        <a:t>Goal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Jan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Feb</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b="1" i="0" u="none" strike="noStrike" cap="none" dirty="0">
                          <a:solidFill>
                            <a:schemeClr val="lt1"/>
                          </a:solidFill>
                          <a:latin typeface="Arial Narrow" panose="020B0606020202030204" pitchFamily="34" charset="0"/>
                          <a:ea typeface="+mn-ea"/>
                          <a:cs typeface="+mn-cs"/>
                          <a:sym typeface="Arial"/>
                        </a:rPr>
                        <a:t>Mar</a:t>
                      </a:r>
                      <a:endParaRPr lang="en-US"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Apr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May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Jun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Jul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Aug</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Sep</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Oct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Nov</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Dec</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2024 YTD</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400" b="1" i="0" u="none" strike="noStrike" dirty="0">
                          <a:solidFill>
                            <a:srgbClr val="FFFFFF"/>
                          </a:solidFill>
                          <a:effectLst/>
                          <a:latin typeface="Arial Narrow" panose="020B0606020202030204" pitchFamily="34" charset="0"/>
                        </a:rPr>
                        <a:t>Jan-Nov 2023</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Var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68279144"/>
                  </a:ext>
                </a:extLst>
              </a:tr>
              <a:tr h="705679">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PS Workable Inventory </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rgbClr val="000000"/>
                          </a:solidFill>
                          <a:effectLst/>
                          <a:latin typeface="Arial Narrow" panose="020B0606020202030204" pitchFamily="34" charset="0"/>
                        </a:rPr>
                        <a:t>9,500 or Less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10,853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7,537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8,147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3,767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Arial Narrow" panose="020B0606020202030204" pitchFamily="34" charset="0"/>
                        </a:rPr>
                        <a:t>3,827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Arial Narrow" panose="020B0606020202030204" pitchFamily="34" charset="0"/>
                        </a:rPr>
                        <a:t>5,169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4,337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Arial Narrow" panose="020B0606020202030204" pitchFamily="34" charset="0"/>
                        </a:rPr>
                        <a:t>2,622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dirty="0">
                          <a:solidFill>
                            <a:srgbClr val="000000"/>
                          </a:solidFill>
                          <a:effectLst/>
                          <a:latin typeface="Arial Narrow" panose="020B0606020202030204" pitchFamily="34" charset="0"/>
                        </a:rPr>
                        <a:t>4,804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5,204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Arial Narrow" panose="020B0606020202030204" pitchFamily="34" charset="0"/>
                        </a:rPr>
                        <a:t>3,604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5,443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1" i="0" u="none" strike="noStrike">
                          <a:solidFill>
                            <a:srgbClr val="000000"/>
                          </a:solidFill>
                          <a:effectLst/>
                          <a:latin typeface="Arial Narrow" panose="020B0606020202030204" pitchFamily="34" charset="0"/>
                        </a:rPr>
                        <a:t>15,144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-9,701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7186431"/>
                  </a:ext>
                </a:extLst>
              </a:tr>
              <a:tr h="818334">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PS Workable Inventory Over 30 Days</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rgbClr val="000000"/>
                          </a:solidFill>
                          <a:effectLst/>
                          <a:latin typeface="Arial Narrow" panose="020B0606020202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34.0%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33.8%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26.7%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18.2%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Narrow" panose="020B0606020202030204" pitchFamily="34" charset="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21.7%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33.7%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9097262"/>
                  </a:ext>
                </a:extLst>
              </a:tr>
              <a:tr h="705679">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Local Correspondence Receipts</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17,009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16,673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14,278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15,150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15,460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14,249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14,781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14,666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Narrow" panose="020B0606020202030204" pitchFamily="34" charset="0"/>
                        </a:rPr>
                        <a:t>15,372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17,487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14,709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169,834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167,591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2,243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6676830"/>
                  </a:ext>
                </a:extLst>
              </a:tr>
              <a:tr h="705679">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BlueCard Correspondence Receipts </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rgbClr val="000000"/>
                          </a:solidFill>
                          <a:effectLst/>
                          <a:latin typeface="Arial Narrow" panose="020B060602020203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7,188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6,783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5,996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5,627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6,191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7,209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7,451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7,055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Narrow" panose="020B0606020202030204" pitchFamily="34" charset="0"/>
                        </a:rPr>
                        <a:t>7,914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8,185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6,568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76,167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68,194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7,973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716212"/>
                  </a:ext>
                </a:extLst>
              </a:tr>
              <a:tr h="705679">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Local Worksheets</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rgbClr val="000000"/>
                          </a:solidFill>
                          <a:effectLst/>
                          <a:latin typeface="Arial Narrow" panose="020B0606020202030204" pitchFamily="34" charset="0"/>
                        </a:rPr>
                        <a:t>&lt;9,000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19,157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18,519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18,676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18,007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16,068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16,572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18,145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16,696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200" b="0" i="0" u="none" strike="noStrike" dirty="0">
                          <a:solidFill>
                            <a:srgbClr val="000000"/>
                          </a:solidFill>
                          <a:effectLst/>
                          <a:latin typeface="Arial Narrow" panose="020B0606020202030204" pitchFamily="34" charset="0"/>
                        </a:rPr>
                        <a:t>14,024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11,296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8,397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15,960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1" i="0" u="none" strike="noStrike">
                          <a:solidFill>
                            <a:srgbClr val="000000"/>
                          </a:solidFill>
                          <a:effectLst/>
                          <a:latin typeface="Arial Narrow" panose="020B0606020202030204" pitchFamily="34" charset="0"/>
                        </a:rPr>
                        <a:t>11,863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4,097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9801458"/>
                  </a:ext>
                </a:extLst>
              </a:tr>
              <a:tr h="705679">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BlueCard Worksheets</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rgbClr val="000000"/>
                          </a:solidFill>
                          <a:effectLst/>
                          <a:latin typeface="Arial Narrow" panose="020B0606020202030204" pitchFamily="34" charset="0"/>
                        </a:rPr>
                        <a:t>&lt;10,000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13,518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12,833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10,353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8,298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Arial Narrow" panose="020B0606020202030204" pitchFamily="34" charset="0"/>
                        </a:rPr>
                        <a:t>8,357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9,422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9,641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10,130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Narrow" panose="020B0606020202030204" pitchFamily="34" charset="0"/>
                        </a:rPr>
                        <a:t>10,685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9,896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8,484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10,147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16,288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-6,141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8142962"/>
                  </a:ext>
                </a:extLst>
              </a:tr>
            </a:tbl>
          </a:graphicData>
        </a:graphic>
      </p:graphicFrame>
      <p:pic>
        <p:nvPicPr>
          <p:cNvPr id="5" name="Picture 4">
            <a:extLst>
              <a:ext uri="{FF2B5EF4-FFF2-40B4-BE49-F238E27FC236}">
                <a16:creationId xmlns:a16="http://schemas.microsoft.com/office/drawing/2014/main" id="{7663277B-ECC0-9464-ACF6-52442F3CCF35}"/>
              </a:ext>
            </a:extLst>
          </p:cNvPr>
          <p:cNvPicPr>
            <a:picLocks noChangeAspect="1"/>
          </p:cNvPicPr>
          <p:nvPr/>
        </p:nvPicPr>
        <p:blipFill>
          <a:blip r:embed="rId3"/>
          <a:stretch>
            <a:fillRect/>
          </a:stretch>
        </p:blipFill>
        <p:spPr>
          <a:xfrm>
            <a:off x="173198" y="6087807"/>
            <a:ext cx="2454929" cy="671071"/>
          </a:xfrm>
          <a:prstGeom prst="rect">
            <a:avLst/>
          </a:prstGeom>
        </p:spPr>
      </p:pic>
    </p:spTree>
    <p:extLst>
      <p:ext uri="{BB962C8B-B14F-4D97-AF65-F5344CB8AC3E}">
        <p14:creationId xmlns:p14="http://schemas.microsoft.com/office/powerpoint/2010/main" val="1558936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1021857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provider service Claims performance</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1370A32-5F9B-3FC1-20D0-53F84CDA871D}"/>
              </a:ext>
            </a:extLst>
          </p:cNvPr>
          <p:cNvPicPr>
            <a:picLocks noChangeAspect="1"/>
          </p:cNvPicPr>
          <p:nvPr/>
        </p:nvPicPr>
        <p:blipFill>
          <a:blip r:embed="rId3"/>
          <a:stretch>
            <a:fillRect/>
          </a:stretch>
        </p:blipFill>
        <p:spPr>
          <a:xfrm>
            <a:off x="173197" y="5854042"/>
            <a:ext cx="2454929" cy="671071"/>
          </a:xfrm>
          <a:prstGeom prst="rect">
            <a:avLst/>
          </a:prstGeom>
        </p:spPr>
      </p:pic>
      <p:sp>
        <p:nvSpPr>
          <p:cNvPr id="2" name="TextBox 1">
            <a:extLst>
              <a:ext uri="{FF2B5EF4-FFF2-40B4-BE49-F238E27FC236}">
                <a16:creationId xmlns:a16="http://schemas.microsoft.com/office/drawing/2014/main" id="{7ED80A19-6CD2-9D92-4518-B37072C70205}"/>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5" name="Table 3">
            <a:extLst>
              <a:ext uri="{FF2B5EF4-FFF2-40B4-BE49-F238E27FC236}">
                <a16:creationId xmlns:a16="http://schemas.microsoft.com/office/drawing/2014/main" id="{456FB1C7-1A38-4CDD-9560-0C983E3BD602}"/>
              </a:ext>
            </a:extLst>
          </p:cNvPr>
          <p:cNvGraphicFramePr>
            <a:graphicFrameLocks noGrp="1"/>
          </p:cNvGraphicFramePr>
          <p:nvPr/>
        </p:nvGraphicFramePr>
        <p:xfrm>
          <a:off x="173197" y="1167340"/>
          <a:ext cx="11629693" cy="4609577"/>
        </p:xfrm>
        <a:graphic>
          <a:graphicData uri="http://schemas.openxmlformats.org/drawingml/2006/table">
            <a:tbl>
              <a:tblPr firstRow="1" bandRow="1">
                <a:tableStyleId>{5C22544A-7EE6-4342-B048-85BDC9FD1C3A}</a:tableStyleId>
              </a:tblPr>
              <a:tblGrid>
                <a:gridCol w="1465088">
                  <a:extLst>
                    <a:ext uri="{9D8B030D-6E8A-4147-A177-3AD203B41FA5}">
                      <a16:colId xmlns:a16="http://schemas.microsoft.com/office/drawing/2014/main" val="181930398"/>
                    </a:ext>
                  </a:extLst>
                </a:gridCol>
                <a:gridCol w="972339">
                  <a:extLst>
                    <a:ext uri="{9D8B030D-6E8A-4147-A177-3AD203B41FA5}">
                      <a16:colId xmlns:a16="http://schemas.microsoft.com/office/drawing/2014/main" val="1830185336"/>
                    </a:ext>
                  </a:extLst>
                </a:gridCol>
                <a:gridCol w="646603">
                  <a:extLst>
                    <a:ext uri="{9D8B030D-6E8A-4147-A177-3AD203B41FA5}">
                      <a16:colId xmlns:a16="http://schemas.microsoft.com/office/drawing/2014/main" val="1070079980"/>
                    </a:ext>
                  </a:extLst>
                </a:gridCol>
                <a:gridCol w="646603">
                  <a:extLst>
                    <a:ext uri="{9D8B030D-6E8A-4147-A177-3AD203B41FA5}">
                      <a16:colId xmlns:a16="http://schemas.microsoft.com/office/drawing/2014/main" val="730090689"/>
                    </a:ext>
                  </a:extLst>
                </a:gridCol>
                <a:gridCol w="520420">
                  <a:extLst>
                    <a:ext uri="{9D8B030D-6E8A-4147-A177-3AD203B41FA5}">
                      <a16:colId xmlns:a16="http://schemas.microsoft.com/office/drawing/2014/main" val="753743151"/>
                    </a:ext>
                  </a:extLst>
                </a:gridCol>
                <a:gridCol w="510189">
                  <a:extLst>
                    <a:ext uri="{9D8B030D-6E8A-4147-A177-3AD203B41FA5}">
                      <a16:colId xmlns:a16="http://schemas.microsoft.com/office/drawing/2014/main" val="3789221469"/>
                    </a:ext>
                  </a:extLst>
                </a:gridCol>
                <a:gridCol w="545998">
                  <a:extLst>
                    <a:ext uri="{9D8B030D-6E8A-4147-A177-3AD203B41FA5}">
                      <a16:colId xmlns:a16="http://schemas.microsoft.com/office/drawing/2014/main" val="2854973113"/>
                    </a:ext>
                  </a:extLst>
                </a:gridCol>
                <a:gridCol w="518715">
                  <a:extLst>
                    <a:ext uri="{9D8B030D-6E8A-4147-A177-3AD203B41FA5}">
                      <a16:colId xmlns:a16="http://schemas.microsoft.com/office/drawing/2014/main" val="2115628774"/>
                    </a:ext>
                  </a:extLst>
                </a:gridCol>
                <a:gridCol w="470629">
                  <a:extLst>
                    <a:ext uri="{9D8B030D-6E8A-4147-A177-3AD203B41FA5}">
                      <a16:colId xmlns:a16="http://schemas.microsoft.com/office/drawing/2014/main" val="440237238"/>
                    </a:ext>
                  </a:extLst>
                </a:gridCol>
                <a:gridCol w="544292">
                  <a:extLst>
                    <a:ext uri="{9D8B030D-6E8A-4147-A177-3AD203B41FA5}">
                      <a16:colId xmlns:a16="http://schemas.microsoft.com/office/drawing/2014/main" val="3340483881"/>
                    </a:ext>
                  </a:extLst>
                </a:gridCol>
                <a:gridCol w="527241">
                  <a:extLst>
                    <a:ext uri="{9D8B030D-6E8A-4147-A177-3AD203B41FA5}">
                      <a16:colId xmlns:a16="http://schemas.microsoft.com/office/drawing/2014/main" val="3935848207"/>
                    </a:ext>
                  </a:extLst>
                </a:gridCol>
                <a:gridCol w="501663">
                  <a:extLst>
                    <a:ext uri="{9D8B030D-6E8A-4147-A177-3AD203B41FA5}">
                      <a16:colId xmlns:a16="http://schemas.microsoft.com/office/drawing/2014/main" val="200910643"/>
                    </a:ext>
                  </a:extLst>
                </a:gridCol>
                <a:gridCol w="535766">
                  <a:extLst>
                    <a:ext uri="{9D8B030D-6E8A-4147-A177-3AD203B41FA5}">
                      <a16:colId xmlns:a16="http://schemas.microsoft.com/office/drawing/2014/main" val="1526066299"/>
                    </a:ext>
                  </a:extLst>
                </a:gridCol>
                <a:gridCol w="527241">
                  <a:extLst>
                    <a:ext uri="{9D8B030D-6E8A-4147-A177-3AD203B41FA5}">
                      <a16:colId xmlns:a16="http://schemas.microsoft.com/office/drawing/2014/main" val="2395292414"/>
                    </a:ext>
                  </a:extLst>
                </a:gridCol>
                <a:gridCol w="945008">
                  <a:extLst>
                    <a:ext uri="{9D8B030D-6E8A-4147-A177-3AD203B41FA5}">
                      <a16:colId xmlns:a16="http://schemas.microsoft.com/office/drawing/2014/main" val="3250530516"/>
                    </a:ext>
                  </a:extLst>
                </a:gridCol>
                <a:gridCol w="1258761">
                  <a:extLst>
                    <a:ext uri="{9D8B030D-6E8A-4147-A177-3AD203B41FA5}">
                      <a16:colId xmlns:a16="http://schemas.microsoft.com/office/drawing/2014/main" val="3093338737"/>
                    </a:ext>
                  </a:extLst>
                </a:gridCol>
                <a:gridCol w="493137">
                  <a:extLst>
                    <a:ext uri="{9D8B030D-6E8A-4147-A177-3AD203B41FA5}">
                      <a16:colId xmlns:a16="http://schemas.microsoft.com/office/drawing/2014/main" val="2556903724"/>
                    </a:ext>
                  </a:extLst>
                </a:gridCol>
              </a:tblGrid>
              <a:tr h="637647">
                <a:tc>
                  <a:txBody>
                    <a:bodyPr/>
                    <a:lstStyle/>
                    <a:p>
                      <a:pPr algn="ctr"/>
                      <a:endParaRPr lang="en-US"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dirty="0">
                          <a:latin typeface="Arial Narrow" panose="020B0606020202030204" pitchFamily="34" charset="0"/>
                        </a:rPr>
                        <a:t>Goal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Jan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Feb</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b="1" i="0" u="none" strike="noStrike" cap="none" dirty="0">
                          <a:solidFill>
                            <a:schemeClr val="lt1"/>
                          </a:solidFill>
                          <a:latin typeface="Arial Narrow" panose="020B0606020202030204" pitchFamily="34" charset="0"/>
                          <a:ea typeface="+mn-ea"/>
                          <a:cs typeface="+mn-cs"/>
                          <a:sym typeface="Arial"/>
                        </a:rPr>
                        <a:t>Mar</a:t>
                      </a:r>
                      <a:endParaRPr lang="en-US"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Apr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May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Jun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Jul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Aug</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Sep</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Oct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Nov</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Dec</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2024 YTD</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400" b="1" i="0" u="none" strike="noStrike" dirty="0">
                          <a:solidFill>
                            <a:srgbClr val="FFFFFF"/>
                          </a:solidFill>
                          <a:effectLst/>
                          <a:latin typeface="Arial Narrow" panose="020B0606020202030204" pitchFamily="34" charset="0"/>
                        </a:rPr>
                        <a:t>Jan-Nov 2023</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Var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68279144"/>
                  </a:ext>
                </a:extLst>
              </a:tr>
              <a:tr h="528638">
                <a:tc gridSpan="17">
                  <a:txBody>
                    <a:bodyPr/>
                    <a:lstStyle/>
                    <a:p>
                      <a:pPr marR="0" algn="ctr" rtl="0">
                        <a:lnSpc>
                          <a:spcPct val="100000"/>
                        </a:lnSpc>
                        <a:spcBef>
                          <a:spcPts val="0"/>
                        </a:spcBef>
                        <a:spcAft>
                          <a:spcPts val="0"/>
                        </a:spcAft>
                        <a:buClr>
                          <a:srgbClr val="000000"/>
                        </a:buClr>
                        <a:buFont typeface="Arial"/>
                      </a:pPr>
                      <a:r>
                        <a:rPr lang="en-US" sz="1300" b="1" i="0" u="none" strike="noStrike" cap="none" dirty="0">
                          <a:solidFill>
                            <a:schemeClr val="bg2"/>
                          </a:solidFill>
                          <a:latin typeface="Arial Narrow" panose="020B0606020202030204" pitchFamily="34" charset="0"/>
                          <a:ea typeface="+mn-ea"/>
                          <a:cs typeface="+mn-cs"/>
                          <a:sym typeface="Arial"/>
                        </a:rPr>
                        <a:t>Provider Service Claims Performance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rtl="0" fontAlgn="ctr"/>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752128787"/>
                  </a:ext>
                </a:extLst>
              </a:tr>
              <a:tr h="573882">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ASA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cap="none" dirty="0">
                          <a:solidFill>
                            <a:srgbClr val="000000"/>
                          </a:solidFill>
                          <a:effectLst/>
                          <a:latin typeface="Arial Narrow" panose="020B0606020202030204" pitchFamily="34" charset="0"/>
                          <a:ea typeface="+mn-ea"/>
                          <a:cs typeface="+mn-cs"/>
                          <a:sym typeface="Arial"/>
                        </a:rPr>
                        <a:t>6:00</a:t>
                      </a:r>
                    </a:p>
                  </a:txBody>
                  <a:tcPr marL="91462" marR="91462" marT="45705" marB="457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10:36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200" dirty="0">
                          <a:solidFill>
                            <a:schemeClr val="bg2"/>
                          </a:solidFill>
                          <a:latin typeface="Arial Narrow" panose="020B0606020202030204" pitchFamily="34" charset="0"/>
                        </a:rPr>
                        <a:t>5:37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6:59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5:10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5:01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5:45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0" i="0" u="none" strike="noStrike" dirty="0">
                          <a:solidFill>
                            <a:srgbClr val="000000"/>
                          </a:solidFill>
                          <a:effectLst/>
                          <a:latin typeface="Arial Narrow" panose="020B0606020202030204" pitchFamily="34" charset="0"/>
                        </a:rPr>
                        <a:t>4:01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t"/>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dirty="0">
                          <a:solidFill>
                            <a:srgbClr val="000000"/>
                          </a:solidFill>
                          <a:effectLst/>
                          <a:latin typeface="Arial Narrow" panose="020B0606020202030204" pitchFamily="34" charset="0"/>
                        </a:rPr>
                        <a:t>6:06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a:solidFill>
                            <a:srgbClr val="000000"/>
                          </a:solidFill>
                          <a:effectLst/>
                          <a:latin typeface="Arial Narrow" panose="020B0606020202030204" pitchFamily="34" charset="0"/>
                        </a:rPr>
                        <a:t>17:25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dirty="0">
                          <a:solidFill>
                            <a:srgbClr val="000000"/>
                          </a:solidFill>
                          <a:effectLst/>
                          <a:latin typeface="Arial Narrow" panose="020B0606020202030204" pitchFamily="34" charset="0"/>
                        </a:rPr>
                        <a:t>-11:19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1006547"/>
                  </a:ext>
                </a:extLst>
              </a:tr>
              <a:tr h="573882">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Abandonment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cap="none" dirty="0">
                          <a:solidFill>
                            <a:srgbClr val="000000"/>
                          </a:solidFill>
                          <a:effectLst/>
                          <a:latin typeface="Arial Narrow" panose="020B0606020202030204" pitchFamily="34" charset="0"/>
                          <a:ea typeface="+mn-ea"/>
                          <a:cs typeface="+mn-cs"/>
                          <a:sym typeface="Arial"/>
                        </a:rPr>
                        <a:t>7.0% or less</a:t>
                      </a:r>
                    </a:p>
                  </a:txBody>
                  <a:tcPr marL="91462" marR="91462" marT="45705" marB="457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200" dirty="0">
                          <a:solidFill>
                            <a:schemeClr val="bg2"/>
                          </a:solidFill>
                          <a:latin typeface="Arial Narrow" panose="020B0606020202030204" pitchFamily="34" charset="0"/>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r>
                        <a:rPr lang="en-US" sz="1200" b="0" i="0" u="none" strike="noStrike" dirty="0">
                          <a:solidFill>
                            <a:srgbClr val="000000"/>
                          </a:solidFill>
                          <a:effectLst/>
                          <a:latin typeface="Arial Narrow" panose="020B060602020203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t"/>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dirty="0">
                          <a:solidFill>
                            <a:srgbClr val="000000"/>
                          </a:solidFill>
                          <a:effectLst/>
                          <a:latin typeface="Arial Narrow" panose="020B0606020202030204" pitchFamily="34" charset="0"/>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dirty="0">
                          <a:solidFill>
                            <a:srgbClr val="000000"/>
                          </a:solidFill>
                          <a:effectLst/>
                          <a:latin typeface="Arial Narrow" panose="020B0606020202030204" pitchFamily="34" charset="0"/>
                        </a:rPr>
                        <a:t>16.2%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dirty="0">
                          <a:solidFill>
                            <a:srgbClr val="000000"/>
                          </a:solidFill>
                          <a:effectLst/>
                          <a:latin typeface="Arial Narrow" panose="020B0606020202030204" pitchFamily="34" charset="0"/>
                        </a:rPr>
                        <a:t>-9.8%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4280827"/>
                  </a:ext>
                </a:extLst>
              </a:tr>
              <a:tr h="573882">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AHT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cap="none" dirty="0">
                          <a:solidFill>
                            <a:srgbClr val="000000"/>
                          </a:solidFill>
                          <a:effectLst/>
                          <a:latin typeface="Arial Narrow" panose="020B0606020202030204" pitchFamily="34" charset="0"/>
                          <a:ea typeface="+mn-ea"/>
                          <a:cs typeface="+mn-cs"/>
                          <a:sym typeface="Arial"/>
                        </a:rPr>
                        <a:t>12:30</a:t>
                      </a:r>
                    </a:p>
                  </a:txBody>
                  <a:tcPr marL="91462" marR="91462" marT="45705" marB="457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12:33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11:42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11:08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12:06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12:30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11:56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11:52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11:38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11:45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11:29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r>
                        <a:rPr lang="en-US" sz="1200" b="0" i="0" u="none" strike="noStrike" dirty="0">
                          <a:solidFill>
                            <a:srgbClr val="000000"/>
                          </a:solidFill>
                          <a:effectLst/>
                          <a:latin typeface="Arial Narrow" panose="020B0606020202030204" pitchFamily="34" charset="0"/>
                        </a:rPr>
                        <a:t>11:28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t"/>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a:solidFill>
                            <a:srgbClr val="000000"/>
                          </a:solidFill>
                          <a:effectLst/>
                          <a:latin typeface="Arial Narrow" panose="020B0606020202030204" pitchFamily="34" charset="0"/>
                        </a:rPr>
                        <a:t>11:50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dirty="0">
                          <a:solidFill>
                            <a:srgbClr val="000000"/>
                          </a:solidFill>
                          <a:effectLst/>
                          <a:latin typeface="Arial Narrow" panose="020B0606020202030204" pitchFamily="34" charset="0"/>
                        </a:rPr>
                        <a:t>12:08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dirty="0">
                          <a:solidFill>
                            <a:srgbClr val="000000"/>
                          </a:solidFill>
                          <a:effectLst/>
                          <a:latin typeface="Arial Narrow" panose="020B0606020202030204" pitchFamily="34" charset="0"/>
                        </a:rPr>
                        <a:t>-0:18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6668760"/>
                  </a:ext>
                </a:extLst>
              </a:tr>
              <a:tr h="573882">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1" i="0" u="none" strike="noStrike" cap="none" dirty="0">
                          <a:solidFill>
                            <a:schemeClr val="bg2"/>
                          </a:solidFill>
                          <a:latin typeface="Arial Narrow" panose="020B0606020202030204" pitchFamily="34" charset="0"/>
                          <a:ea typeface="+mn-ea"/>
                          <a:cs typeface="+mn-cs"/>
                          <a:sym typeface="Arial"/>
                        </a:rPr>
                        <a:t>Total Calls</a:t>
                      </a:r>
                    </a:p>
                  </a:txBody>
                  <a:tcPr marL="91462" marR="91462"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cap="none" dirty="0">
                          <a:solidFill>
                            <a:srgbClr val="000000"/>
                          </a:solidFill>
                          <a:effectLst/>
                          <a:latin typeface="Arial Narrow" panose="020B0606020202030204" pitchFamily="34" charset="0"/>
                          <a:ea typeface="+mn-ea"/>
                          <a:cs typeface="+mn-cs"/>
                          <a:sym typeface="Arial"/>
                        </a:rPr>
                        <a:t>NA</a:t>
                      </a:r>
                    </a:p>
                  </a:txBody>
                  <a:tcPr marL="91462" marR="91462" marT="45705" marB="457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36,100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33,490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32,978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34,761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35,042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30,811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36,711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38,745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35,326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38,905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0" i="0" u="none" strike="noStrike">
                          <a:solidFill>
                            <a:srgbClr val="000000"/>
                          </a:solidFill>
                          <a:effectLst/>
                          <a:latin typeface="Arial Narrow" panose="020B0606020202030204" pitchFamily="34" charset="0"/>
                        </a:rPr>
                        <a:t>31,604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a:solidFill>
                            <a:srgbClr val="000000"/>
                          </a:solidFill>
                          <a:effectLst/>
                          <a:latin typeface="Arial Narrow" panose="020B0606020202030204" pitchFamily="34" charset="0"/>
                        </a:rPr>
                        <a:t>384,473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dirty="0">
                          <a:solidFill>
                            <a:srgbClr val="000000"/>
                          </a:solidFill>
                          <a:effectLst/>
                          <a:latin typeface="Arial Narrow" panose="020B0606020202030204" pitchFamily="34" charset="0"/>
                        </a:rPr>
                        <a:t>349,980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dirty="0">
                          <a:solidFill>
                            <a:srgbClr val="000000"/>
                          </a:solidFill>
                          <a:effectLst/>
                          <a:latin typeface="Arial Narrow" panose="020B0606020202030204" pitchFamily="34" charset="0"/>
                        </a:rPr>
                        <a:t>34,493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284728"/>
                  </a:ext>
                </a:extLst>
              </a:tr>
              <a:tr h="573882">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1" i="0" u="none" strike="noStrike" cap="none" dirty="0">
                          <a:solidFill>
                            <a:schemeClr val="bg2"/>
                          </a:solidFill>
                          <a:latin typeface="Arial Narrow" panose="020B0606020202030204" pitchFamily="34" charset="0"/>
                          <a:ea typeface="+mn-ea"/>
                          <a:cs typeface="+mn-cs"/>
                          <a:sym typeface="Arial"/>
                        </a:rPr>
                        <a:t>Adherence</a:t>
                      </a:r>
                    </a:p>
                  </a:txBody>
                  <a:tcPr marL="91462" marR="91462"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cap="none" dirty="0">
                          <a:solidFill>
                            <a:srgbClr val="000000"/>
                          </a:solidFill>
                          <a:effectLst/>
                          <a:latin typeface="Arial Narrow" panose="020B0606020202030204" pitchFamily="34" charset="0"/>
                          <a:ea typeface="+mn-ea"/>
                          <a:cs typeface="+mn-cs"/>
                          <a:sym typeface="Arial"/>
                        </a:rPr>
                        <a:t>90%</a:t>
                      </a:r>
                    </a:p>
                  </a:txBody>
                  <a:tcPr marL="91462" marR="91462" marT="45705" marB="457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200" dirty="0">
                          <a:solidFill>
                            <a:schemeClr val="bg2"/>
                          </a:solidFill>
                          <a:latin typeface="Arial Narrow" panose="020B060602020203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t"/>
                      <a:r>
                        <a:rPr lang="en-US" sz="1200" b="0" i="0" u="none" strike="noStrike" dirty="0">
                          <a:solidFill>
                            <a:srgbClr val="000000"/>
                          </a:solidFill>
                          <a:effectLst/>
                          <a:latin typeface="Arial Narrow" panose="020B0606020202030204" pitchFamily="34" charset="0"/>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l" fontAlgn="t"/>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dirty="0">
                          <a:solidFill>
                            <a:srgbClr val="000000"/>
                          </a:solidFill>
                          <a:effectLst/>
                          <a:latin typeface="Arial Narrow" panose="020B0606020202030204" pitchFamily="34" charset="0"/>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t"/>
                      <a:r>
                        <a:rPr lang="en-US" sz="1200" b="1" i="0" u="none" strike="noStrike" dirty="0">
                          <a:solidFill>
                            <a:srgbClr val="000000"/>
                          </a:solidFill>
                          <a:effectLst/>
                          <a:latin typeface="Arial Narrow" panose="020B0606020202030204" pitchFamily="34" charset="0"/>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1679883"/>
                  </a:ext>
                </a:extLst>
              </a:tr>
              <a:tr h="573882">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1" i="0" u="none" strike="noStrike" cap="none" dirty="0">
                          <a:solidFill>
                            <a:schemeClr val="bg2"/>
                          </a:solidFill>
                          <a:latin typeface="Arial Narrow" panose="020B0606020202030204" pitchFamily="34" charset="0"/>
                          <a:ea typeface="+mn-ea"/>
                          <a:cs typeface="+mn-cs"/>
                          <a:sym typeface="Arial"/>
                        </a:rPr>
                        <a:t>Occupancy</a:t>
                      </a:r>
                    </a:p>
                  </a:txBody>
                  <a:tcPr marL="91462" marR="91462"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cap="none" dirty="0">
                          <a:solidFill>
                            <a:srgbClr val="000000"/>
                          </a:solidFill>
                          <a:effectLst/>
                          <a:latin typeface="Arial Narrow" panose="020B0606020202030204" pitchFamily="34" charset="0"/>
                          <a:ea typeface="+mn-ea"/>
                          <a:cs typeface="+mn-cs"/>
                          <a:sym typeface="Arial"/>
                        </a:rPr>
                        <a:t>87.0%</a:t>
                      </a:r>
                    </a:p>
                  </a:txBody>
                  <a:tcPr marL="91462" marR="91462" marT="45705" marB="457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87.7%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90.8%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90.3%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85.7%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0" i="0" u="none" strike="noStrike" dirty="0">
                          <a:solidFill>
                            <a:srgbClr val="000000"/>
                          </a:solidFill>
                          <a:effectLst/>
                          <a:latin typeface="Arial Narrow" panose="020B0606020202030204" pitchFamily="34" charset="0"/>
                        </a:rPr>
                        <a:t>82.2%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dirty="0">
                          <a:solidFill>
                            <a:srgbClr val="000000"/>
                          </a:solidFill>
                          <a:effectLst/>
                          <a:latin typeface="Arial Narrow" panose="020B0606020202030204" pitchFamily="34" charset="0"/>
                        </a:rPr>
                        <a:t>87.0%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dirty="0">
                          <a:solidFill>
                            <a:srgbClr val="000000"/>
                          </a:solidFill>
                          <a:effectLst/>
                          <a:latin typeface="Arial Narrow" panose="020B0606020202030204" pitchFamily="34" charset="0"/>
                        </a:rPr>
                        <a:t>92.0%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dirty="0">
                          <a:solidFill>
                            <a:srgbClr val="000000"/>
                          </a:solidFill>
                          <a:effectLst/>
                          <a:latin typeface="Arial Narrow" panose="020B0606020202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8911923"/>
                  </a:ext>
                </a:extLst>
              </a:tr>
            </a:tbl>
          </a:graphicData>
        </a:graphic>
      </p:graphicFrame>
    </p:spTree>
    <p:extLst>
      <p:ext uri="{BB962C8B-B14F-4D97-AF65-F5344CB8AC3E}">
        <p14:creationId xmlns:p14="http://schemas.microsoft.com/office/powerpoint/2010/main" val="2360400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6" name="Picture 5">
            <a:extLst>
              <a:ext uri="{FF2B5EF4-FFF2-40B4-BE49-F238E27FC236}">
                <a16:creationId xmlns:a16="http://schemas.microsoft.com/office/drawing/2014/main" id="{78C7B357-46CF-E8F0-285B-8FD157E17F28}"/>
              </a:ext>
            </a:extLst>
          </p:cNvPr>
          <p:cNvPicPr>
            <a:picLocks noChangeAspect="1"/>
          </p:cNvPicPr>
          <p:nvPr/>
        </p:nvPicPr>
        <p:blipFill>
          <a:blip r:embed="rId3"/>
          <a:stretch>
            <a:fillRect/>
          </a:stretch>
        </p:blipFill>
        <p:spPr>
          <a:xfrm>
            <a:off x="173198" y="6130753"/>
            <a:ext cx="2454929" cy="671071"/>
          </a:xfrm>
          <a:prstGeom prst="rect">
            <a:avLst/>
          </a:prstGeom>
        </p:spPr>
      </p:pic>
      <p:sp>
        <p:nvSpPr>
          <p:cNvPr id="267" name="Google Shape;267;p5"/>
          <p:cNvSpPr txBox="1">
            <a:spLocks noGrp="1"/>
          </p:cNvSpPr>
          <p:nvPr>
            <p:ph type="body" idx="2"/>
          </p:nvPr>
        </p:nvSpPr>
        <p:spPr>
          <a:xfrm>
            <a:off x="173199" y="355187"/>
            <a:ext cx="1021857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provider service Benefits &amp; Eligibility performance</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8" y="983122"/>
            <a:ext cx="11629694" cy="4424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9251804E-B826-A1E6-8415-DB008A39F4A0}"/>
              </a:ext>
            </a:extLst>
          </p:cNvPr>
          <p:cNvSpPr txBox="1">
            <a:spLocks noChangeArrowheads="1"/>
          </p:cNvSpPr>
          <p:nvPr/>
        </p:nvSpPr>
        <p:spPr bwMode="auto">
          <a:xfrm>
            <a:off x="2628127" y="6130753"/>
            <a:ext cx="3620273" cy="230832"/>
          </a:xfrm>
          <a:prstGeom prst="rect">
            <a:avLst/>
          </a:prstGeom>
          <a:noFill/>
          <a:ln>
            <a:noFill/>
          </a:ln>
        </p:spPr>
        <p:txBody>
          <a:bodyPr wrap="square">
            <a:spAutoFit/>
          </a:bodyPr>
          <a:lstStyle>
            <a:lvl1pPr marL="171450" indent="-171450">
              <a:defRPr sz="1200">
                <a:solidFill>
                  <a:schemeClr val="tx1"/>
                </a:solidFill>
                <a:latin typeface="Arial Narrow" panose="020B0606020202030204" pitchFamily="34" charset="0"/>
                <a:ea typeface="ＭＳ Ｐゴシック" panose="020B0600070205080204" pitchFamily="34" charset="-128"/>
              </a:defRPr>
            </a:lvl1pPr>
            <a:lvl2pPr marL="742950" indent="-285750">
              <a:defRPr sz="1200">
                <a:solidFill>
                  <a:schemeClr val="tx1"/>
                </a:solidFill>
                <a:latin typeface="Arial Narrow" panose="020B0606020202030204" pitchFamily="34" charset="0"/>
                <a:ea typeface="ＭＳ Ｐゴシック" panose="020B0600070205080204" pitchFamily="34" charset="-128"/>
              </a:defRPr>
            </a:lvl2pPr>
            <a:lvl3pPr marL="1143000" indent="-228600">
              <a:defRPr sz="1200">
                <a:solidFill>
                  <a:schemeClr val="tx1"/>
                </a:solidFill>
                <a:latin typeface="Arial Narrow" panose="020B0606020202030204" pitchFamily="34" charset="0"/>
                <a:ea typeface="ＭＳ Ｐゴシック" panose="020B0600070205080204" pitchFamily="34" charset="-128"/>
              </a:defRPr>
            </a:lvl3pPr>
            <a:lvl4pPr marL="1600200" indent="-228600">
              <a:defRPr sz="1200">
                <a:solidFill>
                  <a:schemeClr val="tx1"/>
                </a:solidFill>
                <a:latin typeface="Arial Narrow" panose="020B0606020202030204" pitchFamily="34" charset="0"/>
                <a:ea typeface="ＭＳ Ｐゴシック" panose="020B0600070205080204" pitchFamily="34" charset="-128"/>
              </a:defRPr>
            </a:lvl4pPr>
            <a:lvl5pPr marL="2057400" indent="-228600">
              <a:defRPr sz="12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Narrow" panose="020B0606020202030204" pitchFamily="34" charset="0"/>
                <a:ea typeface="ＭＳ Ｐゴシック" panose="020B0600070205080204" pitchFamily="34" charset="-128"/>
              </a:defRPr>
            </a:lvl9pPr>
          </a:lstStyle>
          <a:p>
            <a:pPr eaLnBrk="1" fontAlgn="auto" hangingPunct="1">
              <a:spcBef>
                <a:spcPts val="0"/>
              </a:spcBef>
              <a:spcAft>
                <a:spcPts val="0"/>
              </a:spcAft>
              <a:defRPr/>
            </a:pPr>
            <a:r>
              <a:rPr lang="en-US" altLang="en-US" sz="900" dirty="0">
                <a:solidFill>
                  <a:schemeClr val="bg2"/>
                </a:solidFill>
                <a:latin typeface="Arial Narrow" panose="020B0606020202030204" pitchFamily="34" charset="0"/>
              </a:rPr>
              <a:t>**Teleperformance is a Service Center vendor effective 9/26/23</a:t>
            </a:r>
            <a:endParaRPr lang="en-US" altLang="en-US" sz="900" kern="0" dirty="0">
              <a:solidFill>
                <a:schemeClr val="bg2"/>
              </a:solidFill>
              <a:latin typeface="Arial Narrow" panose="020B0606020202030204" pitchFamily="34" charset="0"/>
            </a:endParaRPr>
          </a:p>
        </p:txBody>
      </p:sp>
      <p:sp>
        <p:nvSpPr>
          <p:cNvPr id="2" name="TextBox 1">
            <a:extLst>
              <a:ext uri="{FF2B5EF4-FFF2-40B4-BE49-F238E27FC236}">
                <a16:creationId xmlns:a16="http://schemas.microsoft.com/office/drawing/2014/main" id="{9F5C6BE9-5B97-1122-2469-0613D8B6C91A}"/>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4" name="Table 3">
            <a:extLst>
              <a:ext uri="{FF2B5EF4-FFF2-40B4-BE49-F238E27FC236}">
                <a16:creationId xmlns:a16="http://schemas.microsoft.com/office/drawing/2014/main" id="{D3523595-1BBB-AAA6-080D-DF76712D5B74}"/>
              </a:ext>
            </a:extLst>
          </p:cNvPr>
          <p:cNvGraphicFramePr>
            <a:graphicFrameLocks noGrp="1"/>
          </p:cNvGraphicFramePr>
          <p:nvPr/>
        </p:nvGraphicFramePr>
        <p:xfrm>
          <a:off x="173198" y="1126024"/>
          <a:ext cx="11735695" cy="4950927"/>
        </p:xfrm>
        <a:graphic>
          <a:graphicData uri="http://schemas.openxmlformats.org/drawingml/2006/table">
            <a:tbl>
              <a:tblPr firstRow="1" bandRow="1">
                <a:tableStyleId>{5C22544A-7EE6-4342-B048-85BDC9FD1C3A}</a:tableStyleId>
              </a:tblPr>
              <a:tblGrid>
                <a:gridCol w="1345121">
                  <a:extLst>
                    <a:ext uri="{9D8B030D-6E8A-4147-A177-3AD203B41FA5}">
                      <a16:colId xmlns:a16="http://schemas.microsoft.com/office/drawing/2014/main" val="181930398"/>
                    </a:ext>
                  </a:extLst>
                </a:gridCol>
                <a:gridCol w="128338">
                  <a:extLst>
                    <a:ext uri="{9D8B030D-6E8A-4147-A177-3AD203B41FA5}">
                      <a16:colId xmlns:a16="http://schemas.microsoft.com/office/drawing/2014/main" val="1015097374"/>
                    </a:ext>
                  </a:extLst>
                </a:gridCol>
                <a:gridCol w="562552">
                  <a:extLst>
                    <a:ext uri="{9D8B030D-6E8A-4147-A177-3AD203B41FA5}">
                      <a16:colId xmlns:a16="http://schemas.microsoft.com/office/drawing/2014/main" val="1830185336"/>
                    </a:ext>
                  </a:extLst>
                </a:gridCol>
                <a:gridCol w="601939">
                  <a:extLst>
                    <a:ext uri="{9D8B030D-6E8A-4147-A177-3AD203B41FA5}">
                      <a16:colId xmlns:a16="http://schemas.microsoft.com/office/drawing/2014/main" val="1070079980"/>
                    </a:ext>
                  </a:extLst>
                </a:gridCol>
                <a:gridCol w="601939">
                  <a:extLst>
                    <a:ext uri="{9D8B030D-6E8A-4147-A177-3AD203B41FA5}">
                      <a16:colId xmlns:a16="http://schemas.microsoft.com/office/drawing/2014/main" val="730090689"/>
                    </a:ext>
                  </a:extLst>
                </a:gridCol>
                <a:gridCol w="601939">
                  <a:extLst>
                    <a:ext uri="{9D8B030D-6E8A-4147-A177-3AD203B41FA5}">
                      <a16:colId xmlns:a16="http://schemas.microsoft.com/office/drawing/2014/main" val="219572911"/>
                    </a:ext>
                  </a:extLst>
                </a:gridCol>
                <a:gridCol w="601939">
                  <a:extLst>
                    <a:ext uri="{9D8B030D-6E8A-4147-A177-3AD203B41FA5}">
                      <a16:colId xmlns:a16="http://schemas.microsoft.com/office/drawing/2014/main" val="3789221469"/>
                    </a:ext>
                  </a:extLst>
                </a:gridCol>
                <a:gridCol w="601939">
                  <a:extLst>
                    <a:ext uri="{9D8B030D-6E8A-4147-A177-3AD203B41FA5}">
                      <a16:colId xmlns:a16="http://schemas.microsoft.com/office/drawing/2014/main" val="2854973113"/>
                    </a:ext>
                  </a:extLst>
                </a:gridCol>
                <a:gridCol w="601939">
                  <a:extLst>
                    <a:ext uri="{9D8B030D-6E8A-4147-A177-3AD203B41FA5}">
                      <a16:colId xmlns:a16="http://schemas.microsoft.com/office/drawing/2014/main" val="2115628774"/>
                    </a:ext>
                  </a:extLst>
                </a:gridCol>
                <a:gridCol w="601939">
                  <a:extLst>
                    <a:ext uri="{9D8B030D-6E8A-4147-A177-3AD203B41FA5}">
                      <a16:colId xmlns:a16="http://schemas.microsoft.com/office/drawing/2014/main" val="440237238"/>
                    </a:ext>
                  </a:extLst>
                </a:gridCol>
                <a:gridCol w="601939">
                  <a:extLst>
                    <a:ext uri="{9D8B030D-6E8A-4147-A177-3AD203B41FA5}">
                      <a16:colId xmlns:a16="http://schemas.microsoft.com/office/drawing/2014/main" val="3340483881"/>
                    </a:ext>
                  </a:extLst>
                </a:gridCol>
                <a:gridCol w="563852">
                  <a:extLst>
                    <a:ext uri="{9D8B030D-6E8A-4147-A177-3AD203B41FA5}">
                      <a16:colId xmlns:a16="http://schemas.microsoft.com/office/drawing/2014/main" val="3935848207"/>
                    </a:ext>
                  </a:extLst>
                </a:gridCol>
                <a:gridCol w="563852">
                  <a:extLst>
                    <a:ext uri="{9D8B030D-6E8A-4147-A177-3AD203B41FA5}">
                      <a16:colId xmlns:a16="http://schemas.microsoft.com/office/drawing/2014/main" val="200910643"/>
                    </a:ext>
                  </a:extLst>
                </a:gridCol>
                <a:gridCol w="563852">
                  <a:extLst>
                    <a:ext uri="{9D8B030D-6E8A-4147-A177-3AD203B41FA5}">
                      <a16:colId xmlns:a16="http://schemas.microsoft.com/office/drawing/2014/main" val="1526066299"/>
                    </a:ext>
                  </a:extLst>
                </a:gridCol>
                <a:gridCol w="493047">
                  <a:extLst>
                    <a:ext uri="{9D8B030D-6E8A-4147-A177-3AD203B41FA5}">
                      <a16:colId xmlns:a16="http://schemas.microsoft.com/office/drawing/2014/main" val="2395292414"/>
                    </a:ext>
                  </a:extLst>
                </a:gridCol>
                <a:gridCol w="879734">
                  <a:extLst>
                    <a:ext uri="{9D8B030D-6E8A-4147-A177-3AD203B41FA5}">
                      <a16:colId xmlns:a16="http://schemas.microsoft.com/office/drawing/2014/main" val="3250530516"/>
                    </a:ext>
                  </a:extLst>
                </a:gridCol>
                <a:gridCol w="1148005">
                  <a:extLst>
                    <a:ext uri="{9D8B030D-6E8A-4147-A177-3AD203B41FA5}">
                      <a16:colId xmlns:a16="http://schemas.microsoft.com/office/drawing/2014/main" val="3093338737"/>
                    </a:ext>
                  </a:extLst>
                </a:gridCol>
                <a:gridCol w="671830">
                  <a:extLst>
                    <a:ext uri="{9D8B030D-6E8A-4147-A177-3AD203B41FA5}">
                      <a16:colId xmlns:a16="http://schemas.microsoft.com/office/drawing/2014/main" val="2556903724"/>
                    </a:ext>
                  </a:extLst>
                </a:gridCol>
              </a:tblGrid>
              <a:tr h="404262">
                <a:tc gridSpan="2">
                  <a:txBody>
                    <a:bodyPr/>
                    <a:lstStyle/>
                    <a:p>
                      <a:pPr algn="ctr"/>
                      <a:endParaRPr lang="en-US"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algn="ctr"/>
                      <a:endParaRPr lang="en-US"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dirty="0">
                          <a:latin typeface="Arial Narrow" panose="020B0606020202030204" pitchFamily="34" charset="0"/>
                        </a:rPr>
                        <a:t>Goal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Jan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Feb</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b="1" i="0" u="none" strike="noStrike" cap="none" dirty="0">
                          <a:solidFill>
                            <a:schemeClr val="lt1"/>
                          </a:solidFill>
                          <a:latin typeface="Arial Narrow" panose="020B0606020202030204" pitchFamily="34" charset="0"/>
                          <a:ea typeface="+mn-ea"/>
                          <a:cs typeface="+mn-cs"/>
                          <a:sym typeface="Arial"/>
                        </a:rPr>
                        <a:t>Mar</a:t>
                      </a:r>
                      <a:endParaRPr lang="en-US"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Apr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May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Jun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Jul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Aug</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Sep</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Oct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Nov</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Dec</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2024 YTD</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400" b="1" i="0" u="none" strike="noStrike" dirty="0">
                          <a:solidFill>
                            <a:srgbClr val="FFFFFF"/>
                          </a:solidFill>
                          <a:effectLst/>
                          <a:latin typeface="Arial Narrow" panose="020B0606020202030204" pitchFamily="34" charset="0"/>
                        </a:rPr>
                        <a:t>Jan-Nov 2023</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Var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68279144"/>
                  </a:ext>
                </a:extLst>
              </a:tr>
              <a:tr h="363836">
                <a:tc gridSpan="18">
                  <a:txBody>
                    <a:bodyPr/>
                    <a:lstStyle/>
                    <a:p>
                      <a:pPr marR="0" algn="ctr" rtl="0">
                        <a:lnSpc>
                          <a:spcPct val="100000"/>
                        </a:lnSpc>
                        <a:spcBef>
                          <a:spcPts val="0"/>
                        </a:spcBef>
                        <a:spcAft>
                          <a:spcPts val="0"/>
                        </a:spcAft>
                        <a:buClr>
                          <a:srgbClr val="000000"/>
                        </a:buClr>
                        <a:buFont typeface="Arial"/>
                      </a:pPr>
                      <a:r>
                        <a:rPr lang="en-US" sz="1300" b="1" i="0" u="none" strike="noStrike" cap="none" dirty="0">
                          <a:solidFill>
                            <a:schemeClr val="bg2"/>
                          </a:solidFill>
                          <a:latin typeface="Arial Narrow" panose="020B0606020202030204" pitchFamily="34" charset="0"/>
                          <a:ea typeface="+mn-ea"/>
                          <a:cs typeface="+mn-cs"/>
                          <a:sym typeface="Arial"/>
                        </a:rPr>
                        <a:t>BCBS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n-US"/>
                    </a:p>
                  </a:txBody>
                  <a:tcPr/>
                </a:tc>
                <a:tc hMerge="1">
                  <a:txBody>
                    <a:bodyPr/>
                    <a:lstStyle/>
                    <a:p>
                      <a:pPr algn="ctr" rtl="0" fontAlgn="ctr"/>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752128787"/>
                  </a:ext>
                </a:extLst>
              </a:tr>
              <a:tr h="384049">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lang="en-US" altLang="en-US" sz="1200" b="1" i="0" u="none" strike="noStrike" kern="1200" cap="none" dirty="0">
                          <a:solidFill>
                            <a:schemeClr val="bg2"/>
                          </a:solidFill>
                          <a:latin typeface="Arial Narrow" panose="020B0606020202030204" pitchFamily="34" charset="0"/>
                          <a:ea typeface="+mn-ea"/>
                          <a:cs typeface="+mn-cs"/>
                          <a:sym typeface="Arial"/>
                        </a:rPr>
                        <a:t>AHT</a:t>
                      </a:r>
                    </a:p>
                  </a:txBody>
                  <a:tcPr marL="91462" marR="91462" marT="45478" marB="454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lang="en-US" sz="1200" b="0" i="0" u="none" strike="noStrike" dirty="0">
                          <a:solidFill>
                            <a:srgbClr val="000000"/>
                          </a:solidFill>
                          <a:effectLst/>
                          <a:latin typeface="Arial Narrow" panose="020B0606020202030204" pitchFamily="34" charset="0"/>
                        </a:rPr>
                        <a:t>NA</a:t>
                      </a:r>
                      <a:endParaRPr lang="en-US" altLang="en-US" sz="1200" b="1" i="0" u="none" strike="noStrike" kern="1200"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rtl="0" fontAlgn="ctr"/>
                      <a:r>
                        <a:rPr lang="en-US" sz="1200" b="0" i="0" u="none" strike="noStrike" dirty="0">
                          <a:solidFill>
                            <a:srgbClr val="000000"/>
                          </a:solidFill>
                          <a:effectLst/>
                          <a:latin typeface="Arial Narrow" panose="020B060602020203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10:12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2"/>
                          </a:solidFill>
                          <a:latin typeface="Arial Narrow" panose="020B0606020202030204" pitchFamily="34" charset="0"/>
                        </a:rPr>
                        <a:t>14:39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2"/>
                          </a:solidFill>
                          <a:latin typeface="Arial Narrow" panose="020B0606020202030204" pitchFamily="34" charset="0"/>
                        </a:rPr>
                        <a:t>10:05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11:16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9:53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2"/>
                          </a:solidFill>
                          <a:latin typeface="Arial Narrow" panose="020B0606020202030204" pitchFamily="34" charset="0"/>
                        </a:rPr>
                        <a:t>13:14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2"/>
                          </a:solidFill>
                          <a:latin typeface="Arial Narrow" panose="020B0606020202030204" pitchFamily="34" charset="0"/>
                        </a:rPr>
                        <a:t>13:18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2"/>
                          </a:solidFill>
                          <a:latin typeface="Arial Narrow" panose="020B0606020202030204" pitchFamily="34" charset="0"/>
                        </a:rPr>
                        <a:t>13:43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10:54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0" i="0" u="none" strike="noStrike" cap="none" dirty="0">
                          <a:solidFill>
                            <a:schemeClr val="bg2"/>
                          </a:solidFill>
                          <a:latin typeface="Arial Narrow" panose="020B0606020202030204" pitchFamily="34" charset="0"/>
                          <a:ea typeface="+mn-ea"/>
                          <a:cs typeface="+mn-cs"/>
                          <a:sym typeface="Arial"/>
                        </a:rPr>
                        <a:t>12:59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6:31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12:23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1284728"/>
                  </a:ext>
                </a:extLst>
              </a:tr>
              <a:tr h="384049">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ctr" defTabSz="914400" rtl="0" eaLnBrk="0" fontAlgn="ctr" latinLnBrk="0" hangingPunct="0">
                        <a:lnSpc>
                          <a:spcPct val="100000"/>
                        </a:lnSpc>
                        <a:spcBef>
                          <a:spcPct val="0"/>
                        </a:spcBef>
                        <a:spcAft>
                          <a:spcPct val="0"/>
                        </a:spcAft>
                        <a:buClrTx/>
                        <a:buSzTx/>
                        <a:buFontTx/>
                        <a:buNone/>
                        <a:tabLst/>
                        <a:defRPr/>
                      </a:pPr>
                      <a:r>
                        <a:rPr lang="en-US" altLang="en-US" sz="1200" b="1" i="0" u="none" strike="noStrike" kern="1200" cap="none" dirty="0">
                          <a:solidFill>
                            <a:schemeClr val="bg2"/>
                          </a:solidFill>
                          <a:latin typeface="Arial Narrow" panose="020B0606020202030204" pitchFamily="34" charset="0"/>
                          <a:ea typeface="ＭＳ Ｐゴシック"/>
                          <a:cs typeface="+mn-cs"/>
                          <a:sym typeface="Arial"/>
                        </a:rPr>
                        <a:t>Calls Answered</a:t>
                      </a:r>
                    </a:p>
                  </a:txBody>
                  <a:tcPr marL="91462" marR="91462" marT="45478" marB="454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gridSpan="2">
                  <a:txBody>
                    <a:body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sz="1200" b="0" i="0" u="none" strike="noStrike" dirty="0">
                          <a:solidFill>
                            <a:srgbClr val="000000"/>
                          </a:solidFill>
                          <a:effectLst/>
                          <a:latin typeface="Arial Narrow" panose="020B0606020202030204" pitchFamily="34" charset="0"/>
                        </a:rPr>
                        <a:t>NA</a:t>
                      </a:r>
                      <a:endParaRPr lang="en-US" altLang="en-US" sz="1200" b="1" i="0" u="none" strike="noStrike" kern="1200" cap="none" dirty="0">
                        <a:solidFill>
                          <a:schemeClr val="bg2"/>
                        </a:solidFill>
                        <a:latin typeface="Arial Narrow" panose="020B0606020202030204" pitchFamily="34" charset="0"/>
                        <a:ea typeface="ＭＳ Ｐゴシック"/>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1200" b="0" i="0" u="none" strike="noStrike" dirty="0">
                          <a:solidFill>
                            <a:srgbClr val="000000"/>
                          </a:solidFill>
                          <a:effectLst/>
                          <a:latin typeface="Arial Narrow" panose="020B060602020203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242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2"/>
                          </a:solidFill>
                          <a:latin typeface="Arial Narrow" panose="020B0606020202030204" pitchFamily="34" charset="0"/>
                        </a:rPr>
                        <a:t>2,051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2"/>
                          </a:solidFill>
                          <a:latin typeface="Arial Narrow" panose="020B0606020202030204" pitchFamily="34" charset="0"/>
                        </a:rPr>
                        <a:t>1,644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2,045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bg2"/>
                          </a:solidFill>
                          <a:latin typeface="Arial Narrow" panose="020B0606020202030204" pitchFamily="34" charset="0"/>
                        </a:rPr>
                        <a:t>1,562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2"/>
                          </a:solidFill>
                          <a:latin typeface="Arial Narrow" panose="020B0606020202030204" pitchFamily="34" charset="0"/>
                        </a:rPr>
                        <a:t>1,052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2"/>
                          </a:solidFill>
                          <a:latin typeface="Arial Narrow" panose="020B0606020202030204" pitchFamily="34" charset="0"/>
                        </a:rPr>
                        <a:t>1,436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0" i="0" u="none" strike="noStrike" cap="none" dirty="0">
                          <a:solidFill>
                            <a:schemeClr val="bg2"/>
                          </a:solidFill>
                          <a:latin typeface="Arial Narrow" panose="020B0606020202030204" pitchFamily="34" charset="0"/>
                          <a:ea typeface="+mn-ea"/>
                          <a:cs typeface="+mn-cs"/>
                          <a:sym typeface="Arial"/>
                        </a:rPr>
                        <a:t>1,347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12,777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20,031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- 7,254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1679883"/>
                  </a:ext>
                </a:extLst>
              </a:tr>
              <a:tr h="363194">
                <a:tc gridSpan="18">
                  <a:txBody>
                    <a:body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300" b="1" i="0" u="none" strike="noStrike" cap="none" dirty="0">
                          <a:solidFill>
                            <a:schemeClr val="bg2"/>
                          </a:solidFill>
                          <a:latin typeface="Arial Narrow" panose="020B0606020202030204" pitchFamily="34" charset="0"/>
                          <a:ea typeface="+mn-ea"/>
                          <a:cs typeface="+mn-cs"/>
                          <a:sym typeface="Arial"/>
                        </a:rPr>
                        <a:t>Teleperformance</a:t>
                      </a:r>
                    </a:p>
                  </a:txBody>
                  <a:tcPr marL="91462" marR="91462" marT="45478" marB="454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n-US"/>
                    </a:p>
                  </a:txBody>
                  <a:tcPr/>
                </a:tc>
                <a:tc hMerge="1">
                  <a:txBody>
                    <a:bodyPr/>
                    <a:lstStyle/>
                    <a:p>
                      <a:pPr algn="ctr" rtl="0" fontAlgn="ctr"/>
                      <a:endParaRPr lang="en-US" sz="13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300" b="1" i="0" u="none" strike="noStrike" kern="1200" dirty="0">
                        <a:solidFill>
                          <a:schemeClr val="bg2"/>
                        </a:solidFill>
                        <a:effectLst/>
                        <a:latin typeface="Arial Narrow" panose="020B0606020202030204" pitchFamily="34" charset="0"/>
                        <a:ea typeface="ＭＳ Ｐゴシック"/>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5308993"/>
                  </a:ext>
                </a:extLst>
              </a:tr>
              <a:tr h="384049">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lang="en-US" altLang="en-US" sz="1200" b="1" i="0" u="none" strike="noStrike" kern="1200" cap="none" dirty="0">
                          <a:solidFill>
                            <a:schemeClr val="bg2"/>
                          </a:solidFill>
                          <a:latin typeface="Arial Narrow" panose="020B0606020202030204" pitchFamily="34" charset="0"/>
                          <a:ea typeface="+mn-ea"/>
                          <a:cs typeface="+mn-cs"/>
                          <a:sym typeface="Arial"/>
                        </a:rPr>
                        <a:t>AHT</a:t>
                      </a:r>
                    </a:p>
                  </a:txBody>
                  <a:tcPr marL="91462" marR="91462" marT="45478" marB="454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lang="en-US" altLang="en-US" sz="1200" b="0" i="0" u="none" strike="noStrike" kern="1200" cap="none" dirty="0">
                          <a:solidFill>
                            <a:schemeClr val="bg2"/>
                          </a:solidFill>
                          <a:latin typeface="Arial Narrow" panose="020B0606020202030204" pitchFamily="34" charset="0"/>
                          <a:ea typeface="+mn-ea"/>
                          <a:cs typeface="+mn-cs"/>
                          <a:sym typeface="Arial"/>
                        </a:rPr>
                        <a:t>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rtl="0" fontAlgn="ctr"/>
                      <a:r>
                        <a:rPr lang="en-US" sz="1200" b="0" i="0" u="none" strike="noStrike" dirty="0">
                          <a:solidFill>
                            <a:srgbClr val="000000"/>
                          </a:solidFill>
                          <a:effectLst/>
                          <a:latin typeface="Arial Narrow" panose="020B060602020203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9:51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9:05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Narrow" panose="020B0606020202030204" pitchFamily="34" charset="0"/>
                        </a:rPr>
                        <a:t>8:44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- 4:28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6830819"/>
                  </a:ext>
                </a:extLst>
              </a:tr>
              <a:tr h="384049">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1" i="0" u="none" strike="noStrike" kern="1200" cap="none" dirty="0">
                          <a:solidFill>
                            <a:schemeClr val="bg2"/>
                          </a:solidFill>
                          <a:latin typeface="Arial Narrow" panose="020B0606020202030204" pitchFamily="34" charset="0"/>
                          <a:ea typeface="ＭＳ Ｐゴシック"/>
                          <a:cs typeface="+mn-cs"/>
                          <a:sym typeface="Arial"/>
                        </a:rPr>
                        <a:t>Calls Answered</a:t>
                      </a:r>
                    </a:p>
                  </a:txBody>
                  <a:tcPr marL="91462" marR="91462" marT="45478" marB="454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gridSpan="2">
                  <a:txBody>
                    <a:body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kern="1200" cap="none" dirty="0">
                          <a:solidFill>
                            <a:schemeClr val="bg2"/>
                          </a:solidFill>
                          <a:latin typeface="Arial Narrow" panose="020B0606020202030204" pitchFamily="34" charset="0"/>
                          <a:ea typeface="ＭＳ Ｐゴシック"/>
                          <a:cs typeface="+mn-cs"/>
                          <a:sym typeface="Arial"/>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1200" b="0" i="0" u="none" strike="noStrike" dirty="0">
                          <a:solidFill>
                            <a:srgbClr val="000000"/>
                          </a:solidFill>
                          <a:effectLst/>
                          <a:latin typeface="Arial Narrow" panose="020B060602020203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40,930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38,716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43,795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cap="none" dirty="0">
                          <a:solidFill>
                            <a:schemeClr val="bg2"/>
                          </a:solidFill>
                          <a:latin typeface="Arial Narrow" panose="020B0606020202030204" pitchFamily="34" charset="0"/>
                          <a:ea typeface="+mn-ea"/>
                          <a:cs typeface="+mn-cs"/>
                          <a:sym typeface="Arial"/>
                        </a:rPr>
                        <a:t>41,455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41,651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35,273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39,987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40,226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37,454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40,547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34,042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434,076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33,570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400,506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9976691"/>
                  </a:ext>
                </a:extLst>
              </a:tr>
              <a:tr h="363194">
                <a:tc gridSpan="18">
                  <a:txBody>
                    <a:body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300" b="1" i="0" u="none" strike="noStrike" kern="1200" cap="none" dirty="0">
                          <a:solidFill>
                            <a:schemeClr val="bg2"/>
                          </a:solidFill>
                          <a:latin typeface="Arial Narrow" panose="020B0606020202030204" pitchFamily="34" charset="0"/>
                          <a:ea typeface="ＭＳ Ｐゴシック"/>
                          <a:cs typeface="+mn-cs"/>
                          <a:sym typeface="Arial"/>
                        </a:rPr>
                        <a:t>Overall B&amp;E Performance</a:t>
                      </a:r>
                    </a:p>
                  </a:txBody>
                  <a:tcPr marL="91462" marR="91462" marT="45478" marB="454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pPr algn="ctr" rtl="0" fontAlgn="ctr"/>
                      <a:endParaRPr lang="en-US" sz="13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300" b="1" i="0" u="none" strike="noStrike" kern="1200" dirty="0">
                        <a:solidFill>
                          <a:schemeClr val="bg2"/>
                        </a:solidFill>
                        <a:effectLst/>
                        <a:latin typeface="Arial Narrow" panose="020B0606020202030204" pitchFamily="34" charset="0"/>
                        <a:ea typeface="ＭＳ Ｐゴシック"/>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6127452"/>
                  </a:ext>
                </a:extLst>
              </a:tr>
              <a:tr h="384049">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lang="en-US" altLang="en-US" sz="1200" b="1" i="0" u="none" strike="noStrike" kern="1200" cap="none" dirty="0">
                          <a:solidFill>
                            <a:schemeClr val="bg2"/>
                          </a:solidFill>
                          <a:latin typeface="Arial Narrow" panose="020B0606020202030204" pitchFamily="34" charset="0"/>
                          <a:ea typeface="+mn-ea"/>
                          <a:cs typeface="+mn-cs"/>
                          <a:sym typeface="Arial"/>
                        </a:rPr>
                        <a:t>AHT</a:t>
                      </a:r>
                    </a:p>
                  </a:txBody>
                  <a:tcPr marL="91462" marR="91462" marT="45478" marB="454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lang="en-US" sz="1200" b="0" i="0" u="none" strike="noStrike" dirty="0">
                          <a:solidFill>
                            <a:srgbClr val="000000"/>
                          </a:solidFill>
                          <a:effectLst/>
                          <a:latin typeface="Arial Narrow" panose="020B0606020202030204" pitchFamily="34" charset="0"/>
                        </a:rPr>
                        <a:t>NA</a:t>
                      </a:r>
                      <a:endParaRPr lang="en-US" altLang="en-US" sz="1200" b="1" i="0" u="none" strike="noStrike" kern="1200"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rtl="0" fontAlgn="ctr"/>
                      <a:r>
                        <a:rPr lang="en-US" sz="1200" b="0" i="0" u="none" strike="noStrike" dirty="0">
                          <a:solidFill>
                            <a:srgbClr val="000000"/>
                          </a:solidFill>
                          <a:effectLst/>
                          <a:latin typeface="Arial Narrow" panose="020B060602020203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9:51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9:22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8:28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8:51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8:35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7:54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8:13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039091"/>
                  </a:ext>
                </a:extLst>
              </a:tr>
              <a:tr h="384049">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lang="en-US" altLang="en-US" sz="1200" b="1" i="0" u="none" strike="noStrike" kern="1200" cap="none" dirty="0">
                          <a:solidFill>
                            <a:schemeClr val="bg2"/>
                          </a:solidFill>
                          <a:latin typeface="Arial Narrow" panose="020B0606020202030204" pitchFamily="34" charset="0"/>
                          <a:ea typeface="+mn-ea"/>
                          <a:cs typeface="+mn-cs"/>
                          <a:sym typeface="Arial"/>
                        </a:rPr>
                        <a:t>ASA</a:t>
                      </a:r>
                    </a:p>
                  </a:txBody>
                  <a:tcPr marL="91462" marR="91462" marT="45478" marB="454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lang="en-US" sz="1200" b="0" i="0" u="none" strike="noStrike" dirty="0">
                          <a:solidFill>
                            <a:srgbClr val="000000"/>
                          </a:solidFill>
                          <a:effectLst/>
                          <a:latin typeface="Arial Narrow" panose="020B0606020202030204" pitchFamily="34" charset="0"/>
                        </a:rPr>
                        <a:t>NA</a:t>
                      </a:r>
                      <a:endParaRPr lang="en-US" altLang="en-US" sz="1200" b="1" i="0" u="none" strike="noStrike" kern="1200"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rgbClr val="000000"/>
                          </a:solidFill>
                          <a:effectLst/>
                          <a:latin typeface="Arial Narrow" panose="020B060602020203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7:34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0:59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1:16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0:45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1:12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0:55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11:09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-9:28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404199"/>
                  </a:ext>
                </a:extLst>
              </a:tr>
              <a:tr h="384049">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lang="en-US" altLang="en-US" sz="1200" b="1" i="0" u="none" strike="noStrike" kern="1200" cap="none" dirty="0">
                          <a:solidFill>
                            <a:schemeClr val="bg2"/>
                          </a:solidFill>
                          <a:latin typeface="Arial Narrow" panose="020B0606020202030204" pitchFamily="34" charset="0"/>
                          <a:ea typeface="+mn-ea"/>
                          <a:cs typeface="+mn-cs"/>
                          <a:sym typeface="Arial"/>
                        </a:rPr>
                        <a:t>Total Calls</a:t>
                      </a:r>
                    </a:p>
                  </a:txBody>
                  <a:tcPr marL="91462" marR="91462" marT="45478" marB="454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lang="en-US" sz="1200" b="0" i="0" u="none" strike="noStrike" dirty="0">
                          <a:solidFill>
                            <a:srgbClr val="000000"/>
                          </a:solidFill>
                          <a:effectLst/>
                          <a:latin typeface="Arial Narrow" panose="020B0606020202030204" pitchFamily="34" charset="0"/>
                        </a:rPr>
                        <a:t>NA</a:t>
                      </a:r>
                      <a:endParaRPr lang="en-US" altLang="en-US" sz="1200" b="1" i="0" u="none" strike="noStrike" kern="1200"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rtl="0" fontAlgn="ctr"/>
                      <a:r>
                        <a:rPr lang="en-US" sz="1200" b="0" i="0" u="none" strike="noStrike" dirty="0">
                          <a:solidFill>
                            <a:srgbClr val="000000"/>
                          </a:solidFill>
                          <a:effectLst/>
                          <a:latin typeface="Arial Narrow" panose="020B060602020203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43,646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41,168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45,877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44,060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42,523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37,122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41,497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41,790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38,679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42,405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34,788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453,555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343,169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110,386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5530640"/>
                  </a:ext>
                </a:extLst>
              </a:tr>
              <a:tr h="384049">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lang="en-US" altLang="en-US" sz="1200" b="1" i="0" u="none" strike="noStrike" kern="1200" cap="none" dirty="0">
                          <a:solidFill>
                            <a:schemeClr val="bg2"/>
                          </a:solidFill>
                          <a:latin typeface="Arial Narrow" panose="020B0606020202030204" pitchFamily="34" charset="0"/>
                          <a:ea typeface="+mn-ea"/>
                          <a:cs typeface="+mn-cs"/>
                          <a:sym typeface="Arial"/>
                        </a:rPr>
                        <a:t>Abandonment Rate</a:t>
                      </a:r>
                    </a:p>
                  </a:txBody>
                  <a:tcPr marL="91462" marR="91462" marT="45478" marB="454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lang="en-US" sz="1200" b="0" i="0" u="none" strike="noStrike" dirty="0">
                          <a:solidFill>
                            <a:srgbClr val="000000"/>
                          </a:solidFill>
                          <a:effectLst/>
                          <a:latin typeface="Arial Narrow" panose="020B0606020202030204" pitchFamily="34" charset="0"/>
                        </a:rPr>
                        <a:t>5% or Less</a:t>
                      </a:r>
                      <a:endParaRPr lang="en-US" altLang="en-US" sz="1200" b="1" i="0" u="none" strike="noStrike" kern="1200"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rtl="0" fontAlgn="ctr"/>
                      <a:r>
                        <a:rPr lang="en-US" sz="1200" b="0" i="0" u="none" strike="noStrike" dirty="0">
                          <a:solidFill>
                            <a:srgbClr val="000000"/>
                          </a:solidFill>
                          <a:effectLst/>
                          <a:latin typeface="Arial Narrow" panose="020B0606020202030204" pitchFamily="34" charset="0"/>
                        </a:rPr>
                        <a:t>5% or Less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3897735"/>
                  </a:ext>
                </a:extLst>
              </a:tr>
              <a:tr h="384049">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lang="en-US" altLang="en-US" sz="1200" b="1" i="0" u="none" strike="noStrike" kern="1200" cap="none" dirty="0">
                          <a:solidFill>
                            <a:schemeClr val="bg2"/>
                          </a:solidFill>
                          <a:latin typeface="Arial Narrow" panose="020B0606020202030204" pitchFamily="34" charset="0"/>
                          <a:ea typeface="+mn-ea"/>
                          <a:cs typeface="+mn-cs"/>
                          <a:sym typeface="Arial"/>
                        </a:rPr>
                        <a:t>Service Level</a:t>
                      </a:r>
                    </a:p>
                  </a:txBody>
                  <a:tcPr marL="91462" marR="91462" marT="45478" marB="454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lang="en-US" sz="1200" b="0" i="0" u="none" strike="noStrike" dirty="0">
                          <a:solidFill>
                            <a:srgbClr val="000000"/>
                          </a:solidFill>
                          <a:effectLst/>
                          <a:latin typeface="Arial Narrow" panose="020B0606020202030204" pitchFamily="34" charset="0"/>
                        </a:rPr>
                        <a:t>50%</a:t>
                      </a:r>
                      <a:endParaRPr lang="en-US" altLang="en-US" sz="1200" b="1" i="0" u="none" strike="noStrike" kern="1200"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rgbClr val="000000"/>
                          </a:solidFill>
                          <a:effectLst/>
                          <a:latin typeface="Arial Narrow" panose="020B0606020202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28.2%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90.4%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93.0%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89.7%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89.8%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95.1%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89.1%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99.0%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93.1%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58.3%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4968831"/>
                  </a:ext>
                </a:extLst>
              </a:tr>
            </a:tbl>
          </a:graphicData>
        </a:graphic>
      </p:graphicFrame>
    </p:spTree>
    <p:extLst>
      <p:ext uri="{BB962C8B-B14F-4D97-AF65-F5344CB8AC3E}">
        <p14:creationId xmlns:p14="http://schemas.microsoft.com/office/powerpoint/2010/main" val="3491040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1021857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provider-initiated interactions</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D8EC2C0-49C9-23DA-C970-BB9967B71927}"/>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3" name="Table 3">
            <a:extLst>
              <a:ext uri="{FF2B5EF4-FFF2-40B4-BE49-F238E27FC236}">
                <a16:creationId xmlns:a16="http://schemas.microsoft.com/office/drawing/2014/main" id="{A88CBDA6-7E4E-5431-DAF8-202A6F1F5163}"/>
              </a:ext>
            </a:extLst>
          </p:cNvPr>
          <p:cNvGraphicFramePr>
            <a:graphicFrameLocks noGrp="1"/>
          </p:cNvGraphicFramePr>
          <p:nvPr>
            <p:extLst>
              <p:ext uri="{D42A27DB-BD31-4B8C-83A1-F6EECF244321}">
                <p14:modId xmlns:p14="http://schemas.microsoft.com/office/powerpoint/2010/main" val="1688357756"/>
              </p:ext>
            </p:extLst>
          </p:nvPr>
        </p:nvGraphicFramePr>
        <p:xfrm>
          <a:off x="150920" y="1172815"/>
          <a:ext cx="11713555" cy="5227985"/>
        </p:xfrm>
        <a:graphic>
          <a:graphicData uri="http://schemas.openxmlformats.org/drawingml/2006/table">
            <a:tbl>
              <a:tblPr firstRow="1" bandRow="1">
                <a:tableStyleId>{5C22544A-7EE6-4342-B048-85BDC9FD1C3A}</a:tableStyleId>
              </a:tblPr>
              <a:tblGrid>
                <a:gridCol w="1741691">
                  <a:extLst>
                    <a:ext uri="{9D8B030D-6E8A-4147-A177-3AD203B41FA5}">
                      <a16:colId xmlns:a16="http://schemas.microsoft.com/office/drawing/2014/main" val="181930398"/>
                    </a:ext>
                  </a:extLst>
                </a:gridCol>
                <a:gridCol w="570147">
                  <a:extLst>
                    <a:ext uri="{9D8B030D-6E8A-4147-A177-3AD203B41FA5}">
                      <a16:colId xmlns:a16="http://schemas.microsoft.com/office/drawing/2014/main" val="1070079980"/>
                    </a:ext>
                  </a:extLst>
                </a:gridCol>
                <a:gridCol w="579675">
                  <a:extLst>
                    <a:ext uri="{9D8B030D-6E8A-4147-A177-3AD203B41FA5}">
                      <a16:colId xmlns:a16="http://schemas.microsoft.com/office/drawing/2014/main" val="730090689"/>
                    </a:ext>
                  </a:extLst>
                </a:gridCol>
                <a:gridCol w="581580">
                  <a:extLst>
                    <a:ext uri="{9D8B030D-6E8A-4147-A177-3AD203B41FA5}">
                      <a16:colId xmlns:a16="http://schemas.microsoft.com/office/drawing/2014/main" val="721107430"/>
                    </a:ext>
                  </a:extLst>
                </a:gridCol>
                <a:gridCol w="570147">
                  <a:extLst>
                    <a:ext uri="{9D8B030D-6E8A-4147-A177-3AD203B41FA5}">
                      <a16:colId xmlns:a16="http://schemas.microsoft.com/office/drawing/2014/main" val="3789221469"/>
                    </a:ext>
                  </a:extLst>
                </a:gridCol>
                <a:gridCol w="610164">
                  <a:extLst>
                    <a:ext uri="{9D8B030D-6E8A-4147-A177-3AD203B41FA5}">
                      <a16:colId xmlns:a16="http://schemas.microsoft.com/office/drawing/2014/main" val="2854973113"/>
                    </a:ext>
                  </a:extLst>
                </a:gridCol>
                <a:gridCol w="579675">
                  <a:extLst>
                    <a:ext uri="{9D8B030D-6E8A-4147-A177-3AD203B41FA5}">
                      <a16:colId xmlns:a16="http://schemas.microsoft.com/office/drawing/2014/main" val="2115628774"/>
                    </a:ext>
                  </a:extLst>
                </a:gridCol>
                <a:gridCol w="522507">
                  <a:extLst>
                    <a:ext uri="{9D8B030D-6E8A-4147-A177-3AD203B41FA5}">
                      <a16:colId xmlns:a16="http://schemas.microsoft.com/office/drawing/2014/main" val="440237238"/>
                    </a:ext>
                  </a:extLst>
                </a:gridCol>
                <a:gridCol w="608258">
                  <a:extLst>
                    <a:ext uri="{9D8B030D-6E8A-4147-A177-3AD203B41FA5}">
                      <a16:colId xmlns:a16="http://schemas.microsoft.com/office/drawing/2014/main" val="3340483881"/>
                    </a:ext>
                  </a:extLst>
                </a:gridCol>
                <a:gridCol w="589202">
                  <a:extLst>
                    <a:ext uri="{9D8B030D-6E8A-4147-A177-3AD203B41FA5}">
                      <a16:colId xmlns:a16="http://schemas.microsoft.com/office/drawing/2014/main" val="3935848207"/>
                    </a:ext>
                  </a:extLst>
                </a:gridCol>
                <a:gridCol w="601980">
                  <a:extLst>
                    <a:ext uri="{9D8B030D-6E8A-4147-A177-3AD203B41FA5}">
                      <a16:colId xmlns:a16="http://schemas.microsoft.com/office/drawing/2014/main" val="200910643"/>
                    </a:ext>
                  </a:extLst>
                </a:gridCol>
                <a:gridCol w="598730">
                  <a:extLst>
                    <a:ext uri="{9D8B030D-6E8A-4147-A177-3AD203B41FA5}">
                      <a16:colId xmlns:a16="http://schemas.microsoft.com/office/drawing/2014/main" val="1526066299"/>
                    </a:ext>
                  </a:extLst>
                </a:gridCol>
                <a:gridCol w="589202">
                  <a:extLst>
                    <a:ext uri="{9D8B030D-6E8A-4147-A177-3AD203B41FA5}">
                      <a16:colId xmlns:a16="http://schemas.microsoft.com/office/drawing/2014/main" val="2395292414"/>
                    </a:ext>
                  </a:extLst>
                </a:gridCol>
                <a:gridCol w="508000">
                  <a:extLst>
                    <a:ext uri="{9D8B030D-6E8A-4147-A177-3AD203B41FA5}">
                      <a16:colId xmlns:a16="http://schemas.microsoft.com/office/drawing/2014/main" val="3250530516"/>
                    </a:ext>
                  </a:extLst>
                </a:gridCol>
                <a:gridCol w="590565">
                  <a:extLst>
                    <a:ext uri="{9D8B030D-6E8A-4147-A177-3AD203B41FA5}">
                      <a16:colId xmlns:a16="http://schemas.microsoft.com/office/drawing/2014/main" val="659520870"/>
                    </a:ext>
                  </a:extLst>
                </a:gridCol>
                <a:gridCol w="655697">
                  <a:extLst>
                    <a:ext uri="{9D8B030D-6E8A-4147-A177-3AD203B41FA5}">
                      <a16:colId xmlns:a16="http://schemas.microsoft.com/office/drawing/2014/main" val="3093338737"/>
                    </a:ext>
                  </a:extLst>
                </a:gridCol>
                <a:gridCol w="665244">
                  <a:extLst>
                    <a:ext uri="{9D8B030D-6E8A-4147-A177-3AD203B41FA5}">
                      <a16:colId xmlns:a16="http://schemas.microsoft.com/office/drawing/2014/main" val="3286335011"/>
                    </a:ext>
                  </a:extLst>
                </a:gridCol>
                <a:gridCol w="551091">
                  <a:extLst>
                    <a:ext uri="{9D8B030D-6E8A-4147-A177-3AD203B41FA5}">
                      <a16:colId xmlns:a16="http://schemas.microsoft.com/office/drawing/2014/main" val="2556903724"/>
                    </a:ext>
                  </a:extLst>
                </a:gridCol>
              </a:tblGrid>
              <a:tr h="628351">
                <a:tc>
                  <a:txBody>
                    <a:bodyPr/>
                    <a:lstStyle/>
                    <a:p>
                      <a:pPr algn="ctr"/>
                      <a:endParaRPr lang="en-US"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dirty="0">
                          <a:latin typeface="Arial Narrow" panose="020B0606020202030204" pitchFamily="34" charset="0"/>
                        </a:rPr>
                        <a:t>Jan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Feb</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b="1" i="0" u="none" strike="noStrike" cap="none" dirty="0">
                          <a:solidFill>
                            <a:schemeClr val="lt1"/>
                          </a:solidFill>
                          <a:latin typeface="Arial Narrow" panose="020B0606020202030204" pitchFamily="34" charset="0"/>
                          <a:ea typeface="+mn-ea"/>
                          <a:cs typeface="+mn-cs"/>
                          <a:sym typeface="Arial"/>
                        </a:rPr>
                        <a:t>Mar</a:t>
                      </a:r>
                      <a:endParaRPr lang="en-US"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Apr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May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Jun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Jul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Aug</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Sep</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Oct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Nov</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Dec</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gridSpan="2">
                  <a:txBody>
                    <a:bodyPr/>
                    <a:lstStyle/>
                    <a:p>
                      <a:pPr algn="ctr"/>
                      <a:r>
                        <a:rPr lang="en-US" dirty="0">
                          <a:latin typeface="Arial Narrow" panose="020B0606020202030204" pitchFamily="34" charset="0"/>
                        </a:rPr>
                        <a:t>2024 YTD</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pPr algn="ctr"/>
                      <a:endParaRPr lang="en-US"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gridSpan="2">
                  <a:txBody>
                    <a:bodyPr/>
                    <a:lstStyle/>
                    <a:p>
                      <a:pPr algn="ctr"/>
                      <a:r>
                        <a:rPr lang="en-US" dirty="0">
                          <a:latin typeface="Arial Narrow" panose="020B0606020202030204" pitchFamily="34" charset="0"/>
                        </a:rPr>
                        <a:t>Jan-Nov 2023</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pPr algn="ctr"/>
                      <a:endParaRPr lang="en-US" sz="1400"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Var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68279144"/>
                  </a:ext>
                </a:extLst>
              </a:tr>
              <a:tr h="418540">
                <a:tc>
                  <a:txBody>
                    <a:bodyPr/>
                    <a:lstStyle/>
                    <a:p>
                      <a:pPr algn="ctr" rtl="0" fontAlgn="ctr"/>
                      <a:r>
                        <a:rPr lang="en-US" sz="1300" b="1" i="0" u="none" strike="noStrike" dirty="0">
                          <a:solidFill>
                            <a:srgbClr val="000000"/>
                          </a:solidFill>
                          <a:effectLst/>
                          <a:latin typeface="Arial Narrow" panose="020B0606020202030204" pitchFamily="34" charset="0"/>
                        </a:rPr>
                        <a:t>Benefits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38,170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36,336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39,553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29,511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37,536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32,762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35,643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35,558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36,509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40,626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31,537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393,741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275,679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1006547"/>
                  </a:ext>
                </a:extLst>
              </a:tr>
              <a:tr h="418540">
                <a:tc>
                  <a:txBody>
                    <a:bodyPr/>
                    <a:lstStyle/>
                    <a:p>
                      <a:pPr algn="ctr" rtl="0" fontAlgn="ctr"/>
                      <a:r>
                        <a:rPr lang="en-US" sz="1300" b="1" i="0" u="none" strike="noStrike" dirty="0">
                          <a:solidFill>
                            <a:srgbClr val="000000"/>
                          </a:solidFill>
                          <a:effectLst/>
                          <a:latin typeface="Arial Narrow" panose="020B0606020202030204" pitchFamily="34" charset="0"/>
                        </a:rPr>
                        <a:t>Claims Explanations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11,911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11,910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11,879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9,461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12,657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11,491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13,481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15,260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13,547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14,899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12,360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138,856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100,817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4280827"/>
                  </a:ext>
                </a:extLst>
              </a:tr>
              <a:tr h="418540">
                <a:tc>
                  <a:txBody>
                    <a:bodyPr/>
                    <a:lstStyle/>
                    <a:p>
                      <a:pPr algn="ctr" rtl="0" fontAlgn="ctr"/>
                      <a:r>
                        <a:rPr lang="en-US" sz="1300" b="1" i="0" u="none" strike="noStrike" dirty="0">
                          <a:solidFill>
                            <a:srgbClr val="000000"/>
                          </a:solidFill>
                          <a:effectLst/>
                          <a:latin typeface="Arial Narrow" panose="020B0606020202030204" pitchFamily="34" charset="0"/>
                        </a:rPr>
                        <a:t>Misdirected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11,430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11,068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11,334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8,634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10,891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10,325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10,937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9,073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8,479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9,562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7,741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109,474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117,258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6668760"/>
                  </a:ext>
                </a:extLst>
              </a:tr>
              <a:tr h="418540">
                <a:tc>
                  <a:txBody>
                    <a:bodyPr/>
                    <a:lstStyle/>
                    <a:p>
                      <a:pPr algn="ctr" rtl="0" fontAlgn="ctr"/>
                      <a:r>
                        <a:rPr lang="en-US" sz="1300" b="1" i="0" u="none" strike="noStrike" dirty="0">
                          <a:solidFill>
                            <a:srgbClr val="000000"/>
                          </a:solidFill>
                          <a:effectLst/>
                          <a:latin typeface="Arial Narrow" panose="020B0606020202030204" pitchFamily="34" charset="0"/>
                        </a:rPr>
                        <a:t>BlueCard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7,356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7,561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7,486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6,145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8,803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7,387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8,757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9,105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8,588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9,757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7,839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88,784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74,625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284728"/>
                  </a:ext>
                </a:extLst>
              </a:tr>
              <a:tr h="516244">
                <a:tc>
                  <a:txBody>
                    <a:bodyPr/>
                    <a:lstStyle/>
                    <a:p>
                      <a:pPr algn="ctr" rtl="0" fontAlgn="ctr"/>
                      <a:r>
                        <a:rPr lang="en-US" sz="1300" b="1" i="0" u="none" strike="noStrike" dirty="0">
                          <a:solidFill>
                            <a:srgbClr val="000000"/>
                          </a:solidFill>
                          <a:effectLst/>
                          <a:latin typeface="Arial Narrow" panose="020B0606020202030204" pitchFamily="34" charset="0"/>
                        </a:rPr>
                        <a:t>Eligibility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2,004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2,657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2,205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2,432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2,323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2,280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2,699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2,451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2,753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26,224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15,728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1679883"/>
                  </a:ext>
                </a:extLst>
              </a:tr>
              <a:tr h="418540">
                <a:tc>
                  <a:txBody>
                    <a:bodyPr/>
                    <a:lstStyle/>
                    <a:p>
                      <a:pPr algn="ctr" rtl="0" fontAlgn="ctr"/>
                      <a:r>
                        <a:rPr lang="en-US" sz="1300" b="1" i="0" u="none" strike="noStrike" dirty="0">
                          <a:solidFill>
                            <a:srgbClr val="000000"/>
                          </a:solidFill>
                          <a:effectLst/>
                          <a:latin typeface="Arial Narrow" panose="020B0606020202030204" pitchFamily="34" charset="0"/>
                        </a:rPr>
                        <a:t>General Info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1,755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1,767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1,863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1,382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1,569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1,345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1,571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2,013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1,880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1,861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1,571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18,577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15,978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8911923"/>
                  </a:ext>
                </a:extLst>
              </a:tr>
              <a:tr h="418540">
                <a:tc>
                  <a:txBody>
                    <a:bodyPr/>
                    <a:lstStyle/>
                    <a:p>
                      <a:pPr algn="ctr" rtl="0" fontAlgn="ctr"/>
                      <a:r>
                        <a:rPr lang="en-US" sz="1300" b="1" i="0" u="none" strike="noStrike" dirty="0">
                          <a:solidFill>
                            <a:srgbClr val="000000"/>
                          </a:solidFill>
                          <a:effectLst/>
                          <a:latin typeface="Arial Narrow" panose="020B0606020202030204" pitchFamily="34" charset="0"/>
                        </a:rPr>
                        <a:t>Technology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1,447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1,540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1,826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1,189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1,085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1,431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1,590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1,018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1,254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1,032,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14,523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15,351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7814906"/>
                  </a:ext>
                </a:extLst>
              </a:tr>
              <a:tr h="418540">
                <a:tc>
                  <a:txBody>
                    <a:bodyPr/>
                    <a:lstStyle/>
                    <a:p>
                      <a:pPr algn="ctr" rtl="0" fontAlgn="ctr"/>
                      <a:r>
                        <a:rPr lang="en-US" sz="1300" b="1" i="0" u="none" strike="noStrike" dirty="0">
                          <a:solidFill>
                            <a:srgbClr val="000000"/>
                          </a:solidFill>
                          <a:effectLst/>
                          <a:latin typeface="Arial Narrow" panose="020B0606020202030204" pitchFamily="34" charset="0"/>
                        </a:rPr>
                        <a:t>Network Management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1,282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1,530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1,391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1,123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1,307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1,034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1,252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1,243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1,082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1,368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1,081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13,693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12,794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7186431"/>
                  </a:ext>
                </a:extLst>
              </a:tr>
              <a:tr h="418540">
                <a:tc>
                  <a:txBody>
                    <a:bodyPr/>
                    <a:lstStyle/>
                    <a:p>
                      <a:pPr algn="ctr" rtl="0" fontAlgn="ctr"/>
                      <a:r>
                        <a:rPr lang="en-US" sz="1300" b="1" i="0" u="none" strike="noStrike" dirty="0">
                          <a:solidFill>
                            <a:srgbClr val="000000"/>
                          </a:solidFill>
                          <a:effectLst/>
                          <a:latin typeface="Arial Narrow" panose="020B0606020202030204" pitchFamily="34" charset="0"/>
                        </a:rPr>
                        <a:t>Provider Self Service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763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1,019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1,107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566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638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487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576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529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431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513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442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7,071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5,624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6676830"/>
                  </a:ext>
                </a:extLst>
              </a:tr>
              <a:tr h="418540">
                <a:tc>
                  <a:txBody>
                    <a:bodyPr/>
                    <a:lstStyle/>
                    <a:p>
                      <a:pPr algn="ctr" rtl="0" fontAlgn="ctr"/>
                      <a:r>
                        <a:rPr lang="en-US" sz="1300" b="1" i="0" u="none" strike="noStrike" dirty="0">
                          <a:solidFill>
                            <a:srgbClr val="000000"/>
                          </a:solidFill>
                          <a:effectLst/>
                          <a:latin typeface="Arial Narrow" panose="020B0606020202030204" pitchFamily="34" charset="0"/>
                        </a:rPr>
                        <a:t>Adjustments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304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199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246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270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257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2,440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&lt;1%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3,683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a:solidFill>
                            <a:srgbClr val="000000"/>
                          </a:solidFill>
                          <a:effectLst/>
                          <a:latin typeface="Arial Narrow" panose="020B0606020202030204" pitchFamily="34" charset="0"/>
                          <a:ea typeface="+mn-ea"/>
                          <a:cs typeface="+mn-cs"/>
                          <a:sym typeface="Arial"/>
                        </a:rPr>
                        <a:t>-1%</a:t>
                      </a:r>
                      <a:endParaRPr lang="en-US" sz="1200" b="1" i="0" u="none" strike="noStrike" cap="none" dirty="0">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716212"/>
                  </a:ext>
                </a:extLst>
              </a:tr>
              <a:tr h="316530">
                <a:tc>
                  <a:txBody>
                    <a:bodyPr/>
                    <a:lstStyle/>
                    <a:p>
                      <a:pPr algn="ctr" rtl="0" fontAlgn="ctr"/>
                      <a:r>
                        <a:rPr lang="en-US" sz="1300" b="1" i="0" u="none" strike="noStrike" dirty="0">
                          <a:solidFill>
                            <a:srgbClr val="000000"/>
                          </a:solidFill>
                          <a:effectLst/>
                          <a:latin typeface="Arial Narrow" panose="020B0606020202030204" pitchFamily="34" charset="0"/>
                        </a:rPr>
                        <a:t>Total Contacts</a:t>
                      </a: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b"/>
                      <a:r>
                        <a:rPr lang="en-US" sz="1200" b="1" i="0" u="none" strike="noStrike" dirty="0">
                          <a:solidFill>
                            <a:srgbClr val="000000"/>
                          </a:solidFill>
                          <a:effectLst/>
                          <a:latin typeface="Arial Narrow" panose="020B0606020202030204" pitchFamily="34" charset="0"/>
                        </a:rPr>
                        <a:t>76,422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b"/>
                      <a:r>
                        <a:rPr lang="en-US" sz="1200" b="1" i="0" u="none" strike="noStrike" dirty="0">
                          <a:solidFill>
                            <a:srgbClr val="000000"/>
                          </a:solidFill>
                          <a:effectLst/>
                          <a:latin typeface="Arial Narrow" panose="020B0606020202030204" pitchFamily="34" charset="0"/>
                        </a:rPr>
                        <a:t>75,230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b"/>
                      <a:r>
                        <a:rPr lang="en-US" sz="1200" b="1" i="0" u="none" strike="noStrike" dirty="0">
                          <a:solidFill>
                            <a:srgbClr val="000000"/>
                          </a:solidFill>
                          <a:effectLst/>
                          <a:latin typeface="Arial Narrow" panose="020B0606020202030204" pitchFamily="34" charset="0"/>
                        </a:rPr>
                        <a:t>79,285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b"/>
                      <a:r>
                        <a:rPr lang="en-US" sz="1200" b="1" i="0" u="none" strike="noStrike" dirty="0">
                          <a:solidFill>
                            <a:srgbClr val="000000"/>
                          </a:solidFill>
                          <a:effectLst/>
                          <a:latin typeface="Arial Narrow" panose="020B0606020202030204" pitchFamily="34" charset="0"/>
                        </a:rPr>
                        <a:t>60,312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b"/>
                      <a:r>
                        <a:rPr lang="en-US" sz="1200" b="1" i="0" u="none" strike="noStrike" dirty="0">
                          <a:solidFill>
                            <a:srgbClr val="000000"/>
                          </a:solidFill>
                          <a:effectLst/>
                          <a:latin typeface="Arial Narrow" panose="020B0606020202030204" pitchFamily="34" charset="0"/>
                        </a:rPr>
                        <a:t>77,249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b"/>
                      <a:r>
                        <a:rPr lang="en-US" sz="1200" b="1" i="0" u="none" strike="noStrike" dirty="0">
                          <a:solidFill>
                            <a:srgbClr val="000000"/>
                          </a:solidFill>
                          <a:effectLst/>
                          <a:latin typeface="Arial Narrow" panose="020B0606020202030204" pitchFamily="34" charset="0"/>
                        </a:rPr>
                        <a:t>68,426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b"/>
                      <a:r>
                        <a:rPr lang="en-US" sz="1200" b="1" i="0" u="none" strike="noStrike" dirty="0">
                          <a:solidFill>
                            <a:srgbClr val="000000"/>
                          </a:solidFill>
                          <a:effectLst/>
                          <a:latin typeface="Arial Narrow" panose="020B0606020202030204" pitchFamily="34" charset="0"/>
                        </a:rPr>
                        <a:t>76,174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b"/>
                      <a:r>
                        <a:rPr lang="en-US" sz="1200" b="1" i="0" u="none" strike="noStrike" dirty="0">
                          <a:solidFill>
                            <a:srgbClr val="000000"/>
                          </a:solidFill>
                          <a:effectLst/>
                          <a:latin typeface="Arial Narrow" panose="020B0606020202030204" pitchFamily="34" charset="0"/>
                        </a:rPr>
                        <a:t>77,340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b"/>
                      <a:r>
                        <a:rPr lang="en-US" sz="1200" b="1" i="0" u="none" strike="noStrike" dirty="0">
                          <a:solidFill>
                            <a:srgbClr val="000000"/>
                          </a:solidFill>
                          <a:effectLst/>
                          <a:latin typeface="Arial Narrow" panose="020B0606020202030204" pitchFamily="34" charset="0"/>
                        </a:rPr>
                        <a:t>74,242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200" b="1" dirty="0">
                          <a:solidFill>
                            <a:schemeClr val="bg2"/>
                          </a:solidFill>
                          <a:latin typeface="Arial Narrow" panose="020B0606020202030204" pitchFamily="34" charset="0"/>
                        </a:rPr>
                        <a:t>82,828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200" b="1" dirty="0">
                          <a:solidFill>
                            <a:schemeClr val="bg2"/>
                          </a:solidFill>
                          <a:latin typeface="Arial Narrow" panose="020B0606020202030204" pitchFamily="34" charset="0"/>
                        </a:rPr>
                        <a:t>65,875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200" b="1" dirty="0">
                          <a:solidFill>
                            <a:schemeClr val="bg2"/>
                          </a:solidFill>
                          <a:latin typeface="Arial Narrow" panose="020B0606020202030204" pitchFamily="34" charset="0"/>
                        </a:rPr>
                        <a:t>813,383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200" b="1" dirty="0">
                          <a:solidFill>
                            <a:schemeClr val="bg2"/>
                          </a:solidFill>
                          <a:latin typeface="Arial Narrow" panose="020B0606020202030204" pitchFamily="34" charset="0"/>
                        </a:rPr>
                        <a:t>637,537</a:t>
                      </a:r>
                    </a:p>
                  </a:txBody>
                  <a:tcPr marL="6350" marR="6350" marT="635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en-US" sz="1200" b="1" i="0" u="none" strike="noStrike" cap="none" dirty="0">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979801458"/>
                  </a:ext>
                </a:extLst>
              </a:tr>
            </a:tbl>
          </a:graphicData>
        </a:graphic>
      </p:graphicFrame>
    </p:spTree>
    <p:extLst>
      <p:ext uri="{BB962C8B-B14F-4D97-AF65-F5344CB8AC3E}">
        <p14:creationId xmlns:p14="http://schemas.microsoft.com/office/powerpoint/2010/main" val="3872067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2AA00C-AD6A-7125-1BEC-5542A578AD43}"/>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sp>
        <p:nvSpPr>
          <p:cNvPr id="2" name="Text Placeholder 1">
            <a:extLst>
              <a:ext uri="{FF2B5EF4-FFF2-40B4-BE49-F238E27FC236}">
                <a16:creationId xmlns:a16="http://schemas.microsoft.com/office/drawing/2014/main" id="{141286F5-7EB5-8902-5B54-CE77892DB1BE}"/>
              </a:ext>
            </a:extLst>
          </p:cNvPr>
          <p:cNvSpPr>
            <a:spLocks noGrp="1"/>
          </p:cNvSpPr>
          <p:nvPr>
            <p:ph type="body" idx="1"/>
          </p:nvPr>
        </p:nvSpPr>
        <p:spPr/>
        <p:txBody>
          <a:bodyPr/>
          <a:lstStyle/>
          <a:p>
            <a:endParaRPr lang="en-US"/>
          </a:p>
        </p:txBody>
      </p:sp>
      <p:pic>
        <p:nvPicPr>
          <p:cNvPr id="6" name="Picture 5">
            <a:extLst>
              <a:ext uri="{FF2B5EF4-FFF2-40B4-BE49-F238E27FC236}">
                <a16:creationId xmlns:a16="http://schemas.microsoft.com/office/drawing/2014/main" id="{A36ACFE5-3BDC-3039-F1B2-64EF07B4AC88}"/>
              </a:ext>
            </a:extLst>
          </p:cNvPr>
          <p:cNvPicPr>
            <a:picLocks noChangeAspect="1"/>
          </p:cNvPicPr>
          <p:nvPr/>
        </p:nvPicPr>
        <p:blipFill>
          <a:blip r:embed="rId2"/>
          <a:stretch>
            <a:fillRect/>
          </a:stretch>
        </p:blipFill>
        <p:spPr>
          <a:xfrm>
            <a:off x="38100" y="68728"/>
            <a:ext cx="11994379" cy="6789271"/>
          </a:xfrm>
          <a:prstGeom prst="rect">
            <a:avLst/>
          </a:prstGeom>
        </p:spPr>
      </p:pic>
    </p:spTree>
    <p:extLst>
      <p:ext uri="{BB962C8B-B14F-4D97-AF65-F5344CB8AC3E}">
        <p14:creationId xmlns:p14="http://schemas.microsoft.com/office/powerpoint/2010/main" val="2228355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4" name="Picture 3">
            <a:extLst>
              <a:ext uri="{FF2B5EF4-FFF2-40B4-BE49-F238E27FC236}">
                <a16:creationId xmlns:a16="http://schemas.microsoft.com/office/drawing/2014/main" id="{61370A32-5F9B-3FC1-20D0-53F84CDA871D}"/>
              </a:ext>
            </a:extLst>
          </p:cNvPr>
          <p:cNvPicPr>
            <a:picLocks noChangeAspect="1"/>
          </p:cNvPicPr>
          <p:nvPr/>
        </p:nvPicPr>
        <p:blipFill>
          <a:blip r:embed="rId3"/>
          <a:stretch>
            <a:fillRect/>
          </a:stretch>
        </p:blipFill>
        <p:spPr>
          <a:xfrm>
            <a:off x="173198" y="6159510"/>
            <a:ext cx="2454929" cy="671071"/>
          </a:xfrm>
          <a:prstGeom prst="rect">
            <a:avLst/>
          </a:prstGeom>
        </p:spPr>
      </p:pic>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commercial member service performance</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17730E7-6CFB-3C9D-D24B-1DC9E48D0321}"/>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3" name="Table 3">
            <a:extLst>
              <a:ext uri="{FF2B5EF4-FFF2-40B4-BE49-F238E27FC236}">
                <a16:creationId xmlns:a16="http://schemas.microsoft.com/office/drawing/2014/main" id="{1553EDDC-2541-8E4F-6B42-E83938C492D7}"/>
              </a:ext>
            </a:extLst>
          </p:cNvPr>
          <p:cNvGraphicFramePr>
            <a:graphicFrameLocks noGrp="1"/>
          </p:cNvGraphicFramePr>
          <p:nvPr/>
        </p:nvGraphicFramePr>
        <p:xfrm>
          <a:off x="173198" y="1167338"/>
          <a:ext cx="11837224" cy="4964753"/>
        </p:xfrm>
        <a:graphic>
          <a:graphicData uri="http://schemas.openxmlformats.org/drawingml/2006/table">
            <a:tbl>
              <a:tblPr firstRow="1" bandRow="1">
                <a:tableStyleId>{5C22544A-7EE6-4342-B048-85BDC9FD1C3A}</a:tableStyleId>
              </a:tblPr>
              <a:tblGrid>
                <a:gridCol w="2094230">
                  <a:extLst>
                    <a:ext uri="{9D8B030D-6E8A-4147-A177-3AD203B41FA5}">
                      <a16:colId xmlns:a16="http://schemas.microsoft.com/office/drawing/2014/main" val="181930398"/>
                    </a:ext>
                  </a:extLst>
                </a:gridCol>
                <a:gridCol w="952022">
                  <a:extLst>
                    <a:ext uri="{9D8B030D-6E8A-4147-A177-3AD203B41FA5}">
                      <a16:colId xmlns:a16="http://schemas.microsoft.com/office/drawing/2014/main" val="1830185336"/>
                    </a:ext>
                  </a:extLst>
                </a:gridCol>
                <a:gridCol w="508000">
                  <a:extLst>
                    <a:ext uri="{9D8B030D-6E8A-4147-A177-3AD203B41FA5}">
                      <a16:colId xmlns:a16="http://schemas.microsoft.com/office/drawing/2014/main" val="1070079980"/>
                    </a:ext>
                  </a:extLst>
                </a:gridCol>
                <a:gridCol w="508000">
                  <a:extLst>
                    <a:ext uri="{9D8B030D-6E8A-4147-A177-3AD203B41FA5}">
                      <a16:colId xmlns:a16="http://schemas.microsoft.com/office/drawing/2014/main" val="730090689"/>
                    </a:ext>
                  </a:extLst>
                </a:gridCol>
                <a:gridCol w="500721">
                  <a:extLst>
                    <a:ext uri="{9D8B030D-6E8A-4147-A177-3AD203B41FA5}">
                      <a16:colId xmlns:a16="http://schemas.microsoft.com/office/drawing/2014/main" val="1053578134"/>
                    </a:ext>
                  </a:extLst>
                </a:gridCol>
                <a:gridCol w="508000">
                  <a:extLst>
                    <a:ext uri="{9D8B030D-6E8A-4147-A177-3AD203B41FA5}">
                      <a16:colId xmlns:a16="http://schemas.microsoft.com/office/drawing/2014/main" val="3789221469"/>
                    </a:ext>
                  </a:extLst>
                </a:gridCol>
                <a:gridCol w="508318">
                  <a:extLst>
                    <a:ext uri="{9D8B030D-6E8A-4147-A177-3AD203B41FA5}">
                      <a16:colId xmlns:a16="http://schemas.microsoft.com/office/drawing/2014/main" val="2854973113"/>
                    </a:ext>
                  </a:extLst>
                </a:gridCol>
                <a:gridCol w="482918">
                  <a:extLst>
                    <a:ext uri="{9D8B030D-6E8A-4147-A177-3AD203B41FA5}">
                      <a16:colId xmlns:a16="http://schemas.microsoft.com/office/drawing/2014/main" val="2115628774"/>
                    </a:ext>
                  </a:extLst>
                </a:gridCol>
                <a:gridCol w="508000">
                  <a:extLst>
                    <a:ext uri="{9D8B030D-6E8A-4147-A177-3AD203B41FA5}">
                      <a16:colId xmlns:a16="http://schemas.microsoft.com/office/drawing/2014/main" val="440237238"/>
                    </a:ext>
                  </a:extLst>
                </a:gridCol>
                <a:gridCol w="506730">
                  <a:extLst>
                    <a:ext uri="{9D8B030D-6E8A-4147-A177-3AD203B41FA5}">
                      <a16:colId xmlns:a16="http://schemas.microsoft.com/office/drawing/2014/main" val="3340483881"/>
                    </a:ext>
                  </a:extLst>
                </a:gridCol>
                <a:gridCol w="490855">
                  <a:extLst>
                    <a:ext uri="{9D8B030D-6E8A-4147-A177-3AD203B41FA5}">
                      <a16:colId xmlns:a16="http://schemas.microsoft.com/office/drawing/2014/main" val="3935848207"/>
                    </a:ext>
                  </a:extLst>
                </a:gridCol>
                <a:gridCol w="508000">
                  <a:extLst>
                    <a:ext uri="{9D8B030D-6E8A-4147-A177-3AD203B41FA5}">
                      <a16:colId xmlns:a16="http://schemas.microsoft.com/office/drawing/2014/main" val="200910643"/>
                    </a:ext>
                  </a:extLst>
                </a:gridCol>
                <a:gridCol w="498792">
                  <a:extLst>
                    <a:ext uri="{9D8B030D-6E8A-4147-A177-3AD203B41FA5}">
                      <a16:colId xmlns:a16="http://schemas.microsoft.com/office/drawing/2014/main" val="1526066299"/>
                    </a:ext>
                  </a:extLst>
                </a:gridCol>
                <a:gridCol w="490855">
                  <a:extLst>
                    <a:ext uri="{9D8B030D-6E8A-4147-A177-3AD203B41FA5}">
                      <a16:colId xmlns:a16="http://schemas.microsoft.com/office/drawing/2014/main" val="2395292414"/>
                    </a:ext>
                  </a:extLst>
                </a:gridCol>
                <a:gridCol w="879792">
                  <a:extLst>
                    <a:ext uri="{9D8B030D-6E8A-4147-A177-3AD203B41FA5}">
                      <a16:colId xmlns:a16="http://schemas.microsoft.com/office/drawing/2014/main" val="3250530516"/>
                    </a:ext>
                  </a:extLst>
                </a:gridCol>
                <a:gridCol w="1173480">
                  <a:extLst>
                    <a:ext uri="{9D8B030D-6E8A-4147-A177-3AD203B41FA5}">
                      <a16:colId xmlns:a16="http://schemas.microsoft.com/office/drawing/2014/main" val="3093338737"/>
                    </a:ext>
                  </a:extLst>
                </a:gridCol>
                <a:gridCol w="718511">
                  <a:extLst>
                    <a:ext uri="{9D8B030D-6E8A-4147-A177-3AD203B41FA5}">
                      <a16:colId xmlns:a16="http://schemas.microsoft.com/office/drawing/2014/main" val="2556903724"/>
                    </a:ext>
                  </a:extLst>
                </a:gridCol>
              </a:tblGrid>
              <a:tr h="495205">
                <a:tc>
                  <a:txBody>
                    <a:bodyPr/>
                    <a:lstStyle/>
                    <a:p>
                      <a:pPr algn="ctr"/>
                      <a:endParaRPr lang="en-US"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dirty="0">
                          <a:latin typeface="Arial Narrow" panose="020B0606020202030204" pitchFamily="34" charset="0"/>
                        </a:rPr>
                        <a:t>Goal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Narrow" panose="020B0606020202030204" pitchFamily="34" charset="0"/>
                        </a:rPr>
                        <a:t>Jan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Narrow" panose="020B0606020202030204" pitchFamily="34" charset="0"/>
                        </a:rPr>
                        <a:t>Feb</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Narrow" panose="020B0606020202030204" pitchFamily="34" charset="0"/>
                        </a:rPr>
                        <a:t>Mar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Narrow" panose="020B0606020202030204" pitchFamily="34" charset="0"/>
                        </a:rPr>
                        <a:t>Apr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Narrow" panose="020B0606020202030204" pitchFamily="34" charset="0"/>
                        </a:rPr>
                        <a:t>May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Narrow" panose="020B0606020202030204" pitchFamily="34" charset="0"/>
                        </a:rPr>
                        <a:t>Jun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Narrow" panose="020B0606020202030204" pitchFamily="34" charset="0"/>
                        </a:rPr>
                        <a:t>Jul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Narrow" panose="020B0606020202030204" pitchFamily="34" charset="0"/>
                        </a:rPr>
                        <a:t>Aug</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Narrow" panose="020B0606020202030204" pitchFamily="34" charset="0"/>
                        </a:rPr>
                        <a:t>Sep</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Narrow" panose="020B0606020202030204" pitchFamily="34" charset="0"/>
                        </a:rPr>
                        <a:t>Oct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Narrow" panose="020B0606020202030204" pitchFamily="34" charset="0"/>
                        </a:rPr>
                        <a:t>Nov</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Narrow" panose="020B0606020202030204" pitchFamily="34" charset="0"/>
                        </a:rPr>
                        <a:t>Dec</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Narrow" panose="020B0606020202030204" pitchFamily="34" charset="0"/>
                        </a:rPr>
                        <a:t>2024 YTD</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Arial Narrow" panose="020B0606020202030204" pitchFamily="34" charset="0"/>
                        </a:rPr>
                        <a:t>Jan-Nov 2023</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Narrow" panose="020B0606020202030204" pitchFamily="34" charset="0"/>
                        </a:rPr>
                        <a:t>Var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8279144"/>
                  </a:ext>
                </a:extLst>
              </a:tr>
              <a:tr h="415184">
                <a:tc>
                  <a:txBody>
                    <a:bodyPr/>
                    <a:lstStyle/>
                    <a:p>
                      <a:pPr algn="ctr"/>
                      <a:r>
                        <a:rPr lang="en-US" sz="1200" b="1" dirty="0">
                          <a:solidFill>
                            <a:schemeClr val="bg2"/>
                          </a:solidFill>
                          <a:latin typeface="Arial Narrow" panose="020B0606020202030204" pitchFamily="34" charset="0"/>
                        </a:rPr>
                        <a:t>Total Incoming Calls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chemeClr val="bg2"/>
                          </a:solidFill>
                          <a:effectLst/>
                          <a:latin typeface="Arial Narrow" panose="020B0606020202030204" pitchFamily="34" charset="0"/>
                        </a:rPr>
                        <a:t>Within 5% of forecast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155,697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133,254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139,339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132,952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116,897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104,212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120,422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118,660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110,156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117,286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103,478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1,352,353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1,365,169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-12,816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0503860"/>
                  </a:ext>
                </a:extLst>
              </a:tr>
              <a:tr h="311962">
                <a:tc>
                  <a:txBody>
                    <a:bodyPr/>
                    <a:lstStyle/>
                    <a:p>
                      <a:pPr algn="ctr"/>
                      <a:r>
                        <a:rPr lang="en-US" sz="1200" b="1" i="0" u="none" strike="noStrike" cap="none" dirty="0">
                          <a:solidFill>
                            <a:schemeClr val="bg2"/>
                          </a:solidFill>
                          <a:latin typeface="Arial Narrow" panose="020B0606020202030204" pitchFamily="34" charset="0"/>
                          <a:ea typeface="+mn-ea"/>
                          <a:cs typeface="+mn-cs"/>
                          <a:sym typeface="Arial"/>
                        </a:rPr>
                        <a:t>ASA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chemeClr val="bg2"/>
                          </a:solidFill>
                          <a:effectLst/>
                          <a:latin typeface="Arial Narrow" panose="020B060602020203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0:08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Narrow" panose="020B0606020202030204" pitchFamily="34" charset="0"/>
                        </a:rPr>
                        <a:t>0:07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0:03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Narrow" panose="020B0606020202030204" pitchFamily="34" charset="0"/>
                        </a:rPr>
                        <a:t>0:14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0:56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9:25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-8:29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1006547"/>
                  </a:ext>
                </a:extLst>
              </a:tr>
              <a:tr h="311962">
                <a:tc>
                  <a:txBody>
                    <a:bodyPr/>
                    <a:lstStyle/>
                    <a:p>
                      <a:pPr algn="ctr"/>
                      <a:r>
                        <a:rPr lang="en-US" sz="1200" b="1" dirty="0">
                          <a:solidFill>
                            <a:schemeClr val="bg2"/>
                          </a:solidFill>
                          <a:latin typeface="Arial Narrow" panose="020B0606020202030204" pitchFamily="34" charset="0"/>
                        </a:rPr>
                        <a:t>Abandonment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chemeClr val="bg2"/>
                          </a:solidFill>
                          <a:effectLst/>
                          <a:latin typeface="Arial Narrow" panose="020B0606020202030204" pitchFamily="34" charset="0"/>
                        </a:rPr>
                        <a:t>2.0% or Less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Narrow" panose="020B0606020202030204" pitchFamily="34" charset="0"/>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0.10%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Narrow" panose="020B0606020202030204" pitchFamily="34" charset="0"/>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18.1%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-16.1%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4280827"/>
                  </a:ext>
                </a:extLst>
              </a:tr>
              <a:tr h="311962">
                <a:tc>
                  <a:txBody>
                    <a:bodyPr/>
                    <a:lstStyle/>
                    <a:p>
                      <a:pPr algn="ctr"/>
                      <a:r>
                        <a:rPr lang="en-US" sz="1200" b="1" dirty="0">
                          <a:solidFill>
                            <a:schemeClr val="bg2"/>
                          </a:solidFill>
                          <a:latin typeface="Arial Narrow" panose="020B0606020202030204" pitchFamily="34" charset="0"/>
                        </a:rPr>
                        <a:t>Service 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chemeClr val="bg2"/>
                          </a:solidFill>
                          <a:effectLst/>
                          <a:latin typeface="Arial Narrow" panose="020B0606020202030204" pitchFamily="34" charset="0"/>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76.3%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87.0%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87.9%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91.7%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Arial Narrow" panose="020B0606020202030204" pitchFamily="34" charset="0"/>
                        </a:rPr>
                        <a:t>94.7%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dirty="0">
                          <a:solidFill>
                            <a:srgbClr val="000000"/>
                          </a:solidFill>
                          <a:effectLst/>
                          <a:latin typeface="Arial Narrow" panose="020B0606020202030204" pitchFamily="34" charset="0"/>
                        </a:rPr>
                        <a:t>96.2%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Arial Narrow" panose="020B0606020202030204" pitchFamily="34" charset="0"/>
                        </a:rPr>
                        <a:t>97.9%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dirty="0">
                          <a:solidFill>
                            <a:srgbClr val="000000"/>
                          </a:solidFill>
                          <a:effectLst/>
                          <a:latin typeface="Arial Narrow" panose="020B0606020202030204" pitchFamily="34" charset="0"/>
                        </a:rPr>
                        <a:t>93.6%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82.2%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1" i="0" u="none" strike="noStrike" dirty="0">
                          <a:solidFill>
                            <a:srgbClr val="000000"/>
                          </a:solidFill>
                          <a:effectLst/>
                          <a:latin typeface="Arial Narrow" panose="020B0606020202030204" pitchFamily="34" charset="0"/>
                        </a:rPr>
                        <a:t>12.7%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69.5%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6668760"/>
                  </a:ext>
                </a:extLst>
              </a:tr>
              <a:tr h="311962">
                <a:tc>
                  <a:txBody>
                    <a:bodyPr/>
                    <a:lstStyle/>
                    <a:p>
                      <a:pPr algn="ctr"/>
                      <a:r>
                        <a:rPr lang="en-US" sz="1200" b="1" dirty="0">
                          <a:solidFill>
                            <a:schemeClr val="bg2"/>
                          </a:solidFill>
                          <a:latin typeface="Arial Narrow" panose="020B0606020202030204" pitchFamily="34" charset="0"/>
                        </a:rPr>
                        <a:t>AHT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chemeClr val="bg2"/>
                          </a:solidFill>
                          <a:effectLst/>
                          <a:latin typeface="Arial Narrow" panose="020B0606020202030204" pitchFamily="34" charset="0"/>
                        </a:rPr>
                        <a:t>13:00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11:55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11:41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11:28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11:16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11:13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11:21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Arial Narrow" panose="020B0606020202030204" pitchFamily="34" charset="0"/>
                        </a:rPr>
                        <a:t>11:27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dirty="0">
                          <a:solidFill>
                            <a:srgbClr val="000000"/>
                          </a:solidFill>
                          <a:effectLst/>
                          <a:latin typeface="Arial Narrow" panose="020B0606020202030204" pitchFamily="34" charset="0"/>
                        </a:rPr>
                        <a:t>11:16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Arial Narrow" panose="020B0606020202030204" pitchFamily="34" charset="0"/>
                        </a:rPr>
                        <a:t>11:23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dirty="0">
                          <a:solidFill>
                            <a:srgbClr val="000000"/>
                          </a:solidFill>
                          <a:effectLst/>
                          <a:latin typeface="Arial Narrow" panose="020B0606020202030204" pitchFamily="34" charset="0"/>
                        </a:rPr>
                        <a:t>11:28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11:26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1" i="0" u="none" strike="noStrike" dirty="0">
                          <a:solidFill>
                            <a:srgbClr val="000000"/>
                          </a:solidFill>
                          <a:effectLst/>
                          <a:latin typeface="Arial Narrow" panose="020B0606020202030204" pitchFamily="34" charset="0"/>
                        </a:rPr>
                        <a:t>12:41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-1:15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284728"/>
                  </a:ext>
                </a:extLst>
              </a:tr>
              <a:tr h="311962">
                <a:tc>
                  <a:txBody>
                    <a:bodyPr/>
                    <a:lstStyle/>
                    <a:p>
                      <a:pPr algn="ctr"/>
                      <a:r>
                        <a:rPr lang="en-US" sz="1200" b="1" dirty="0">
                          <a:solidFill>
                            <a:schemeClr val="bg2"/>
                          </a:solidFill>
                          <a:latin typeface="Arial Narrow" panose="020B0606020202030204" pitchFamily="34" charset="0"/>
                        </a:rPr>
                        <a:t>Adherence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chemeClr val="bg2"/>
                          </a:solidFill>
                          <a:effectLst/>
                          <a:latin typeface="Arial Narrow" panose="020B0606020202030204" pitchFamily="34" charset="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200" b="0" i="0" u="none" strike="noStrike" dirty="0">
                          <a:solidFill>
                            <a:srgbClr val="000000"/>
                          </a:solidFill>
                          <a:effectLst/>
                          <a:latin typeface="Arial Narrow" panose="020B0606020202030204" pitchFamily="34" charset="0"/>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200" b="0" i="0" u="none" strike="noStrike" dirty="0">
                          <a:solidFill>
                            <a:srgbClr val="000000"/>
                          </a:solidFill>
                          <a:effectLst/>
                          <a:latin typeface="Arial Narrow" panose="020B0606020202030204" pitchFamily="34" charset="0"/>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l" fontAlgn="b"/>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200" b="1" i="0" u="none" strike="noStrike" dirty="0">
                          <a:solidFill>
                            <a:srgbClr val="000000"/>
                          </a:solidFill>
                          <a:effectLst/>
                          <a:latin typeface="Arial Narrow" panose="020B0606020202030204" pitchFamily="34" charset="0"/>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1679883"/>
                  </a:ext>
                </a:extLst>
              </a:tr>
              <a:tr h="311962">
                <a:tc>
                  <a:txBody>
                    <a:bodyPr/>
                    <a:lstStyle/>
                    <a:p>
                      <a:pPr algn="ctr"/>
                      <a:r>
                        <a:rPr lang="en-US" sz="1200" b="1" dirty="0">
                          <a:solidFill>
                            <a:schemeClr val="bg2"/>
                          </a:solidFill>
                          <a:latin typeface="Arial Narrow" panose="020B0606020202030204" pitchFamily="34" charset="0"/>
                        </a:rPr>
                        <a:t>Occupancy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chemeClr val="bg2"/>
                          </a:solidFill>
                          <a:effectLst/>
                          <a:latin typeface="Arial Narrow" panose="020B0606020202030204" pitchFamily="34" charset="0"/>
                        </a:rPr>
                        <a:t>84.0% or less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85.9%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78.4%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78.4%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Arial Narrow" panose="020B0606020202030204" pitchFamily="34" charset="0"/>
                        </a:rPr>
                        <a:t>59.1%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dirty="0">
                          <a:solidFill>
                            <a:srgbClr val="000000"/>
                          </a:solidFill>
                          <a:effectLst/>
                          <a:latin typeface="Arial Narrow" panose="020B0606020202030204" pitchFamily="34" charset="0"/>
                        </a:rPr>
                        <a:t>58.9%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Arial Narrow" panose="020B0606020202030204" pitchFamily="34" charset="0"/>
                        </a:rPr>
                        <a:t>61.3%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dirty="0">
                          <a:solidFill>
                            <a:srgbClr val="000000"/>
                          </a:solidFill>
                          <a:effectLst/>
                          <a:latin typeface="Arial Narrow" panose="020B0606020202030204" pitchFamily="34" charset="0"/>
                        </a:rPr>
                        <a:t>65.5%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67.0%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1" i="0" u="none" strike="noStrike" dirty="0">
                          <a:solidFill>
                            <a:srgbClr val="000000"/>
                          </a:solidFill>
                          <a:effectLst/>
                          <a:latin typeface="Arial Narrow" panose="020B0606020202030204" pitchFamily="34" charset="0"/>
                        </a:rPr>
                        <a:t>95.0%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8911923"/>
                  </a:ext>
                </a:extLst>
              </a:tr>
              <a:tr h="311962">
                <a:tc>
                  <a:txBody>
                    <a:bodyPr/>
                    <a:lstStyle/>
                    <a:p>
                      <a:pPr algn="ctr"/>
                      <a:r>
                        <a:rPr lang="en-US" sz="1200" b="1" dirty="0">
                          <a:solidFill>
                            <a:schemeClr val="bg2"/>
                          </a:solidFill>
                          <a:latin typeface="Arial Narrow" panose="020B0606020202030204" pitchFamily="34" charset="0"/>
                        </a:rPr>
                        <a:t>% Calls Held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chemeClr val="bg2"/>
                          </a:solidFill>
                          <a:effectLst/>
                          <a:latin typeface="Arial Narrow" panose="020B060602020203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200" b="0" i="0" u="none" strike="noStrike" dirty="0">
                          <a:solidFill>
                            <a:srgbClr val="000000"/>
                          </a:solidFill>
                          <a:effectLst/>
                          <a:latin typeface="Arial Narrow" panose="020B0606020202030204" pitchFamily="34" charset="0"/>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200" b="0" i="0" u="none" strike="noStrike" dirty="0">
                          <a:solidFill>
                            <a:srgbClr val="000000"/>
                          </a:solidFill>
                          <a:effectLst/>
                          <a:latin typeface="Arial Narrow" panose="020B0606020202030204" pitchFamily="34" charset="0"/>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l" fontAlgn="b"/>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200" b="1" i="0" u="none" strike="noStrike" dirty="0">
                          <a:solidFill>
                            <a:srgbClr val="000000"/>
                          </a:solidFill>
                          <a:effectLst/>
                          <a:latin typeface="Arial Narrow" panose="020B060602020203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7186431"/>
                  </a:ext>
                </a:extLst>
              </a:tr>
              <a:tr h="311962">
                <a:tc>
                  <a:txBody>
                    <a:bodyPr/>
                    <a:lstStyle/>
                    <a:p>
                      <a:pPr algn="ctr"/>
                      <a:r>
                        <a:rPr lang="en-US" sz="1200" b="1" dirty="0">
                          <a:solidFill>
                            <a:schemeClr val="bg2"/>
                          </a:solidFill>
                          <a:latin typeface="Arial Narrow" panose="020B0606020202030204" pitchFamily="34" charset="0"/>
                        </a:rPr>
                        <a:t>% Calls Transferred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chemeClr val="bg2"/>
                          </a:solidFill>
                          <a:effectLst/>
                          <a:latin typeface="Arial Narrow" panose="020B0606020202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200" b="0" i="0" u="none" strike="noStrike" dirty="0">
                          <a:solidFill>
                            <a:srgbClr val="000000"/>
                          </a:solidFill>
                          <a:effectLst/>
                          <a:latin typeface="Arial Narrow" panose="020B060602020203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200" b="0" i="0" u="none" strike="noStrike" dirty="0">
                          <a:solidFill>
                            <a:srgbClr val="000000"/>
                          </a:solidFill>
                          <a:effectLst/>
                          <a:latin typeface="Arial Narrow" panose="020B0606020202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l" fontAlgn="b"/>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200" b="1" i="0" u="none" strike="noStrike" dirty="0">
                          <a:solidFill>
                            <a:srgbClr val="000000"/>
                          </a:solidFill>
                          <a:effectLst/>
                          <a:latin typeface="Arial Narrow" panose="020B060602020203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9097262"/>
                  </a:ext>
                </a:extLst>
              </a:tr>
              <a:tr h="311962">
                <a:tc>
                  <a:txBody>
                    <a:bodyPr/>
                    <a:lstStyle/>
                    <a:p>
                      <a:pPr algn="ctr"/>
                      <a:r>
                        <a:rPr lang="en-US" sz="1200" b="1" dirty="0">
                          <a:solidFill>
                            <a:schemeClr val="bg2"/>
                          </a:solidFill>
                          <a:latin typeface="Arial Narrow" panose="020B0606020202030204" pitchFamily="34" charset="0"/>
                        </a:rPr>
                        <a:t>Calls per 1K Mems/per 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chemeClr val="bg2"/>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Arial Narrow" panose="020B0606020202030204" pitchFamily="34" charset="0"/>
                        </a:rPr>
                        <a:t>2.25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dirty="0">
                          <a:solidFill>
                            <a:srgbClr val="000000"/>
                          </a:solidFill>
                          <a:effectLst/>
                          <a:latin typeface="Arial Narrow" panose="020B0606020202030204" pitchFamily="34" charset="0"/>
                        </a:rPr>
                        <a:t>2.30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Arial Narrow" panose="020B0606020202030204" pitchFamily="34" charset="0"/>
                        </a:rPr>
                        <a:t>2.23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dirty="0">
                          <a:solidFill>
                            <a:srgbClr val="000000"/>
                          </a:solidFill>
                          <a:effectLst/>
                          <a:latin typeface="Arial Narrow" panose="020B0606020202030204" pitchFamily="34" charset="0"/>
                        </a:rPr>
                        <a:t>2.41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2.45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1" i="0" u="none" strike="noStrike" dirty="0">
                          <a:solidFill>
                            <a:srgbClr val="000000"/>
                          </a:solidFill>
                          <a:effectLst/>
                          <a:latin typeface="Arial Narrow" panose="020B0606020202030204" pitchFamily="34" charset="0"/>
                        </a:rPr>
                        <a:t>2.47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-0.02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716212"/>
                  </a:ext>
                </a:extLst>
              </a:tr>
              <a:tr h="311962">
                <a:tc>
                  <a:txBody>
                    <a:bodyPr/>
                    <a:lstStyle/>
                    <a:p>
                      <a:pPr algn="ctr"/>
                      <a:r>
                        <a:rPr lang="en-US" sz="1200" b="1" dirty="0">
                          <a:solidFill>
                            <a:schemeClr val="bg2"/>
                          </a:solidFill>
                          <a:latin typeface="Arial Narrow" panose="020B0606020202030204" pitchFamily="34" charset="0"/>
                        </a:rPr>
                        <a:t>Repeat Calls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chemeClr val="bg2"/>
                          </a:solidFill>
                          <a:effectLst/>
                          <a:latin typeface="Arial Narrow" panose="020B060602020203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4,743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5,718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6,025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6,394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6,401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4,806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6,204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5,714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Narrow" panose="020B0606020202030204" pitchFamily="34" charset="0"/>
                        </a:rPr>
                        <a:t>5,182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5,614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Narrow" panose="020B0606020202030204" pitchFamily="34" charset="0"/>
                        </a:rPr>
                        <a:t>4,585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61,386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60,867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519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9801458"/>
                  </a:ext>
                </a:extLst>
              </a:tr>
              <a:tr h="5138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2"/>
                          </a:solidFill>
                          <a:latin typeface="Arial Narrow" panose="020B0606020202030204" pitchFamily="34" charset="0"/>
                        </a:rPr>
                        <a:t>Repeat Calls per 1K Mems/per 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chemeClr val="bg2"/>
                          </a:solidFill>
                          <a:effectLst/>
                          <a:latin typeface="Arial Narrow" panose="020B0606020202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Narrow" panose="020B0606020202030204" pitchFamily="34" charset="0"/>
                        </a:rPr>
                        <a:t>.011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Narrow" panose="020B0606020202030204" pitchFamily="34" charset="0"/>
                        </a:rPr>
                        <a:t>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8142962"/>
                  </a:ext>
                </a:extLst>
              </a:tr>
              <a:tr h="420924">
                <a:tc>
                  <a:txBody>
                    <a:bodyPr/>
                    <a:lstStyle/>
                    <a:p>
                      <a:pPr algn="ctr"/>
                      <a:r>
                        <a:rPr lang="en-US" sz="1200" b="1" i="0" u="none" strike="noStrike" cap="none" dirty="0">
                          <a:solidFill>
                            <a:schemeClr val="bg2"/>
                          </a:solidFill>
                          <a:latin typeface="Arial Narrow" panose="020B0606020202030204" pitchFamily="34" charset="0"/>
                          <a:ea typeface="+mn-ea"/>
                          <a:cs typeface="+mn-cs"/>
                          <a:sym typeface="Arial"/>
                        </a:rPr>
                        <a:t>SSL Usage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chemeClr val="bg2"/>
                          </a:solidFill>
                          <a:effectLst/>
                          <a:latin typeface="Arial Narrow" panose="020B0606020202030204" pitchFamily="34" charset="0"/>
                        </a:rPr>
                        <a:t>9% or Less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200" b="0" i="0" u="none" strike="noStrike" cap="none" dirty="0">
                          <a:solidFill>
                            <a:srgbClr val="000000"/>
                          </a:solidFill>
                          <a:effectLst/>
                          <a:latin typeface="Arial Narrow" panose="020B0606020202030204" pitchFamily="34" charset="0"/>
                          <a:ea typeface="+mn-ea"/>
                          <a:cs typeface="+mn-cs"/>
                          <a:sym typeface="Arial"/>
                        </a:rPr>
                        <a:t>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cap="none" dirty="0">
                          <a:solidFill>
                            <a:srgbClr val="000000"/>
                          </a:solidFill>
                          <a:effectLst/>
                          <a:latin typeface="Arial Narrow" panose="020B0606020202030204" pitchFamily="34" charset="0"/>
                          <a:ea typeface="+mn-ea"/>
                          <a:cs typeface="+mn-cs"/>
                          <a:sym typeface="Arial"/>
                        </a:rPr>
                        <a:t>12.6%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cap="none" dirty="0">
                          <a:solidFill>
                            <a:srgbClr val="000000"/>
                          </a:solidFill>
                          <a:effectLst/>
                          <a:latin typeface="Arial Narrow" panose="020B0606020202030204" pitchFamily="34" charset="0"/>
                          <a:ea typeface="+mn-ea"/>
                          <a:cs typeface="+mn-cs"/>
                          <a:sym typeface="Arial"/>
                        </a:rPr>
                        <a:t>12.8%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cap="none" dirty="0">
                          <a:solidFill>
                            <a:srgbClr val="000000"/>
                          </a:solidFill>
                          <a:effectLst/>
                          <a:latin typeface="Arial Narrow" panose="020B0606020202030204" pitchFamily="34" charset="0"/>
                          <a:ea typeface="+mn-ea"/>
                          <a:cs typeface="+mn-cs"/>
                          <a:sym typeface="Arial"/>
                        </a:rPr>
                        <a:t>13.3%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cap="none" dirty="0">
                          <a:solidFill>
                            <a:srgbClr val="000000"/>
                          </a:solidFill>
                          <a:effectLst/>
                          <a:latin typeface="Arial Narrow" panose="020B0606020202030204" pitchFamily="34" charset="0"/>
                          <a:ea typeface="+mn-ea"/>
                          <a:cs typeface="+mn-cs"/>
                          <a:sym typeface="Arial"/>
                        </a:rPr>
                        <a:t>13.7%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cap="none" dirty="0">
                          <a:solidFill>
                            <a:srgbClr val="000000"/>
                          </a:solidFill>
                          <a:effectLst/>
                          <a:latin typeface="Arial Narrow" panose="020B0606020202030204" pitchFamily="34" charset="0"/>
                          <a:ea typeface="+mn-ea"/>
                          <a:cs typeface="+mn-cs"/>
                          <a:sym typeface="Arial"/>
                        </a:rPr>
                        <a:t>13.3%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cap="none" dirty="0">
                          <a:solidFill>
                            <a:srgbClr val="000000"/>
                          </a:solidFill>
                          <a:effectLst/>
                          <a:latin typeface="Arial Narrow" panose="020B0606020202030204" pitchFamily="34" charset="0"/>
                          <a:ea typeface="+mn-ea"/>
                          <a:cs typeface="+mn-cs"/>
                          <a:sym typeface="Arial"/>
                        </a:rPr>
                        <a:t>13.7%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Narrow" panose="020B0606020202030204" pitchFamily="34" charset="0"/>
                        </a:rPr>
                        <a:t>14.6%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Narrow" panose="020B0606020202030204" pitchFamily="34" charset="0"/>
                        </a:rPr>
                        <a:t>14.7%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Narrow" panose="020B0606020202030204" pitchFamily="34" charset="0"/>
                        </a:rPr>
                        <a:t>15.1%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Narrow" panose="020B0606020202030204" pitchFamily="34" charset="0"/>
                        </a:rPr>
                        <a:t>15.5%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a:solidFill>
                            <a:srgbClr val="000000"/>
                          </a:solidFill>
                          <a:effectLst/>
                          <a:latin typeface="Arial Narrow" panose="020B0606020202030204" pitchFamily="34" charset="0"/>
                          <a:ea typeface="+mn-ea"/>
                          <a:cs typeface="+mn-cs"/>
                          <a:sym typeface="Arial"/>
                        </a:rPr>
                        <a:t>0.4%</a:t>
                      </a:r>
                      <a:endParaRPr lang="en-US" sz="1200" b="1" i="0" u="none" strike="noStrike" cap="none" dirty="0">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70033"/>
                  </a:ext>
                </a:extLst>
              </a:tr>
            </a:tbl>
          </a:graphicData>
        </a:graphic>
      </p:graphicFrame>
    </p:spTree>
    <p:extLst>
      <p:ext uri="{BB962C8B-B14F-4D97-AF65-F5344CB8AC3E}">
        <p14:creationId xmlns:p14="http://schemas.microsoft.com/office/powerpoint/2010/main" val="340209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10195594"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commercial member service – Vendor performance</a:t>
            </a:r>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2433877-DD9C-241B-B4FA-E681F799CD01}"/>
              </a:ext>
            </a:extLst>
          </p:cNvPr>
          <p:cNvSpPr txBox="1"/>
          <p:nvPr/>
        </p:nvSpPr>
        <p:spPr>
          <a:xfrm>
            <a:off x="5612130" y="3520440"/>
            <a:ext cx="6579870" cy="3337560"/>
          </a:xfrm>
          <a:prstGeom prst="rect">
            <a:avLst/>
          </a:prstGeom>
          <a:solidFill>
            <a:schemeClr val="bg1"/>
          </a:solidFill>
          <a:ln>
            <a:solidFill>
              <a:schemeClr val="bg1"/>
            </a:solidFill>
          </a:ln>
        </p:spPr>
        <p:txBody>
          <a:bodyPr wrap="square" rtlCol="0">
            <a:spAutoFit/>
          </a:bodyPr>
          <a:lstStyle/>
          <a:p>
            <a:endParaRPr lang="en-US" dirty="0"/>
          </a:p>
        </p:txBody>
      </p:sp>
      <p:graphicFrame>
        <p:nvGraphicFramePr>
          <p:cNvPr id="7" name="Table 3">
            <a:extLst>
              <a:ext uri="{FF2B5EF4-FFF2-40B4-BE49-F238E27FC236}">
                <a16:creationId xmlns:a16="http://schemas.microsoft.com/office/drawing/2014/main" id="{36CF97C5-9CAA-604E-0D80-3CF9A8CE068A}"/>
              </a:ext>
            </a:extLst>
          </p:cNvPr>
          <p:cNvGraphicFramePr>
            <a:graphicFrameLocks noGrp="1"/>
          </p:cNvGraphicFramePr>
          <p:nvPr>
            <p:extLst>
              <p:ext uri="{D42A27DB-BD31-4B8C-83A1-F6EECF244321}">
                <p14:modId xmlns:p14="http://schemas.microsoft.com/office/powerpoint/2010/main" val="132775501"/>
              </p:ext>
            </p:extLst>
          </p:nvPr>
        </p:nvGraphicFramePr>
        <p:xfrm>
          <a:off x="173196" y="1167338"/>
          <a:ext cx="11629693" cy="4274814"/>
        </p:xfrm>
        <a:graphic>
          <a:graphicData uri="http://schemas.openxmlformats.org/drawingml/2006/table">
            <a:tbl>
              <a:tblPr firstRow="1" bandRow="1">
                <a:tableStyleId>{5C22544A-7EE6-4342-B048-85BDC9FD1C3A}</a:tableStyleId>
              </a:tblPr>
              <a:tblGrid>
                <a:gridCol w="1501881">
                  <a:extLst>
                    <a:ext uri="{9D8B030D-6E8A-4147-A177-3AD203B41FA5}">
                      <a16:colId xmlns:a16="http://schemas.microsoft.com/office/drawing/2014/main" val="181930398"/>
                    </a:ext>
                  </a:extLst>
                </a:gridCol>
                <a:gridCol w="572027">
                  <a:extLst>
                    <a:ext uri="{9D8B030D-6E8A-4147-A177-3AD203B41FA5}">
                      <a16:colId xmlns:a16="http://schemas.microsoft.com/office/drawing/2014/main" val="1070079980"/>
                    </a:ext>
                  </a:extLst>
                </a:gridCol>
                <a:gridCol w="582613">
                  <a:extLst>
                    <a:ext uri="{9D8B030D-6E8A-4147-A177-3AD203B41FA5}">
                      <a16:colId xmlns:a16="http://schemas.microsoft.com/office/drawing/2014/main" val="730090689"/>
                    </a:ext>
                  </a:extLst>
                </a:gridCol>
                <a:gridCol w="582613">
                  <a:extLst>
                    <a:ext uri="{9D8B030D-6E8A-4147-A177-3AD203B41FA5}">
                      <a16:colId xmlns:a16="http://schemas.microsoft.com/office/drawing/2014/main" val="3789221469"/>
                    </a:ext>
                  </a:extLst>
                </a:gridCol>
                <a:gridCol w="573792">
                  <a:extLst>
                    <a:ext uri="{9D8B030D-6E8A-4147-A177-3AD203B41FA5}">
                      <a16:colId xmlns:a16="http://schemas.microsoft.com/office/drawing/2014/main" val="3294491704"/>
                    </a:ext>
                  </a:extLst>
                </a:gridCol>
                <a:gridCol w="612609">
                  <a:extLst>
                    <a:ext uri="{9D8B030D-6E8A-4147-A177-3AD203B41FA5}">
                      <a16:colId xmlns:a16="http://schemas.microsoft.com/office/drawing/2014/main" val="2854973113"/>
                    </a:ext>
                  </a:extLst>
                </a:gridCol>
                <a:gridCol w="582613">
                  <a:extLst>
                    <a:ext uri="{9D8B030D-6E8A-4147-A177-3AD203B41FA5}">
                      <a16:colId xmlns:a16="http://schemas.microsoft.com/office/drawing/2014/main" val="2115628774"/>
                    </a:ext>
                  </a:extLst>
                </a:gridCol>
                <a:gridCol w="520859">
                  <a:extLst>
                    <a:ext uri="{9D8B030D-6E8A-4147-A177-3AD203B41FA5}">
                      <a16:colId xmlns:a16="http://schemas.microsoft.com/office/drawing/2014/main" val="440237238"/>
                    </a:ext>
                  </a:extLst>
                </a:gridCol>
                <a:gridCol w="614374">
                  <a:extLst>
                    <a:ext uri="{9D8B030D-6E8A-4147-A177-3AD203B41FA5}">
                      <a16:colId xmlns:a16="http://schemas.microsoft.com/office/drawing/2014/main" val="3340483881"/>
                    </a:ext>
                  </a:extLst>
                </a:gridCol>
                <a:gridCol w="593201">
                  <a:extLst>
                    <a:ext uri="{9D8B030D-6E8A-4147-A177-3AD203B41FA5}">
                      <a16:colId xmlns:a16="http://schemas.microsoft.com/office/drawing/2014/main" val="3935848207"/>
                    </a:ext>
                  </a:extLst>
                </a:gridCol>
                <a:gridCol w="563205">
                  <a:extLst>
                    <a:ext uri="{9D8B030D-6E8A-4147-A177-3AD203B41FA5}">
                      <a16:colId xmlns:a16="http://schemas.microsoft.com/office/drawing/2014/main" val="200910643"/>
                    </a:ext>
                  </a:extLst>
                </a:gridCol>
                <a:gridCol w="603787">
                  <a:extLst>
                    <a:ext uri="{9D8B030D-6E8A-4147-A177-3AD203B41FA5}">
                      <a16:colId xmlns:a16="http://schemas.microsoft.com/office/drawing/2014/main" val="1526066299"/>
                    </a:ext>
                  </a:extLst>
                </a:gridCol>
                <a:gridCol w="593201">
                  <a:extLst>
                    <a:ext uri="{9D8B030D-6E8A-4147-A177-3AD203B41FA5}">
                      <a16:colId xmlns:a16="http://schemas.microsoft.com/office/drawing/2014/main" val="2395292414"/>
                    </a:ext>
                  </a:extLst>
                </a:gridCol>
                <a:gridCol w="1034308">
                  <a:extLst>
                    <a:ext uri="{9D8B030D-6E8A-4147-A177-3AD203B41FA5}">
                      <a16:colId xmlns:a16="http://schemas.microsoft.com/office/drawing/2014/main" val="3250530516"/>
                    </a:ext>
                  </a:extLst>
                </a:gridCol>
                <a:gridCol w="1353669">
                  <a:extLst>
                    <a:ext uri="{9D8B030D-6E8A-4147-A177-3AD203B41FA5}">
                      <a16:colId xmlns:a16="http://schemas.microsoft.com/office/drawing/2014/main" val="3093338737"/>
                    </a:ext>
                  </a:extLst>
                </a:gridCol>
                <a:gridCol w="744941">
                  <a:extLst>
                    <a:ext uri="{9D8B030D-6E8A-4147-A177-3AD203B41FA5}">
                      <a16:colId xmlns:a16="http://schemas.microsoft.com/office/drawing/2014/main" val="724423869"/>
                    </a:ext>
                  </a:extLst>
                </a:gridCol>
              </a:tblGrid>
              <a:tr h="615081">
                <a:tc>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600" dirty="0">
                          <a:latin typeface="Arial Narrow" panose="020B0606020202030204" pitchFamily="34" charset="0"/>
                        </a:rPr>
                        <a:t>Jan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dirty="0">
                          <a:latin typeface="Arial Narrow" panose="020B0606020202030204" pitchFamily="34" charset="0"/>
                        </a:rPr>
                        <a:t>Feb</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dirty="0">
                          <a:latin typeface="Arial Narrow" panose="020B0606020202030204" pitchFamily="34" charset="0"/>
                        </a:rPr>
                        <a:t>Mar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dirty="0">
                          <a:latin typeface="Arial Narrow" panose="020B0606020202030204" pitchFamily="34" charset="0"/>
                        </a:rPr>
                        <a:t>Apr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dirty="0">
                          <a:latin typeface="Arial Narrow" panose="020B0606020202030204" pitchFamily="34" charset="0"/>
                        </a:rPr>
                        <a:t>May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dirty="0">
                          <a:latin typeface="Arial Narrow" panose="020B0606020202030204" pitchFamily="34" charset="0"/>
                        </a:rPr>
                        <a:t>Jun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dirty="0">
                          <a:latin typeface="Arial Narrow" panose="020B0606020202030204" pitchFamily="34" charset="0"/>
                        </a:rPr>
                        <a:t>Jul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dirty="0">
                          <a:latin typeface="Arial Narrow" panose="020B0606020202030204" pitchFamily="34" charset="0"/>
                        </a:rPr>
                        <a:t>Aug</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dirty="0">
                          <a:latin typeface="Arial Narrow" panose="020B0606020202030204" pitchFamily="34" charset="0"/>
                        </a:rPr>
                        <a:t>Sep</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dirty="0">
                          <a:latin typeface="Arial Narrow" panose="020B0606020202030204" pitchFamily="34" charset="0"/>
                        </a:rPr>
                        <a:t>Oct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dirty="0">
                          <a:latin typeface="Arial Narrow" panose="020B0606020202030204" pitchFamily="34" charset="0"/>
                        </a:rPr>
                        <a:t>Nov</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dirty="0">
                          <a:latin typeface="Arial Narrow" panose="020B0606020202030204" pitchFamily="34" charset="0"/>
                        </a:rPr>
                        <a:t>Dec</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dirty="0">
                          <a:latin typeface="Arial Narrow" panose="020B0606020202030204" pitchFamily="34" charset="0"/>
                        </a:rPr>
                        <a:t>2024 YTD</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dirty="0">
                          <a:latin typeface="Arial Narrow" panose="020B0606020202030204" pitchFamily="34" charset="0"/>
                        </a:rPr>
                        <a:t>Jan-Nov 2023</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dirty="0">
                          <a:latin typeface="Arial Narrow" panose="020B0606020202030204" pitchFamily="34" charset="0"/>
                        </a:rPr>
                        <a:t>Var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68279144"/>
                  </a:ext>
                </a:extLst>
              </a:tr>
              <a:tr h="522819">
                <a:tc gridSpan="16">
                  <a:txBody>
                    <a:bodyPr/>
                    <a:lstStyle/>
                    <a:p>
                      <a:pPr algn="ctr"/>
                      <a:r>
                        <a:rPr lang="en-US" sz="1400" b="1" dirty="0">
                          <a:solidFill>
                            <a:schemeClr val="bg2"/>
                          </a:solidFill>
                          <a:latin typeface="Arial Narrow" panose="020B0606020202030204" pitchFamily="34" charset="0"/>
                        </a:rPr>
                        <a:t>CaLLogix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fontAlgn="ctr"/>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gn="l" fontAlgn="b"/>
                      <a:endParaRPr lang="en-US" sz="11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gn="l" fontAlgn="b"/>
                      <a:endParaRPr lang="en-US" sz="1100" b="0"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en-US"/>
                    </a:p>
                  </a:txBody>
                  <a:tcPr/>
                </a:tc>
                <a:tc hMerge="1">
                  <a:txBody>
                    <a:bodyPr/>
                    <a:lstStyle/>
                    <a:p>
                      <a:pPr algn="l" fontAlgn="b"/>
                      <a:endParaRPr lang="en-US" sz="1100" b="0"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gn="l" fontAlgn="b"/>
                      <a:endParaRPr lang="en-US" sz="11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gn="l" fontAlgn="b"/>
                      <a:endParaRPr lang="en-US" sz="1100" b="0"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gn="l" fontAlgn="b"/>
                      <a:endParaRPr lang="en-US" sz="11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gn="l" fontAlgn="b"/>
                      <a:endParaRPr lang="en-US" sz="11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gn="l" fontAlgn="b"/>
                      <a:endParaRPr lang="en-US" sz="1100" b="0"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gn="l" fontAlgn="b"/>
                      <a:endParaRPr lang="en-US" sz="1100" b="0"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gn="l" fontAlgn="b"/>
                      <a:endParaRPr lang="en-US" sz="1100" b="0"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gn="ctr" fontAlgn="ctr"/>
                      <a:endParaRPr lang="en-US" sz="1100" b="1"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en-US" sz="1100" b="1" i="0" u="none" strike="noStrike" dirty="0">
                        <a:solidFill>
                          <a:schemeClr val="bg2"/>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450503860"/>
                  </a:ext>
                </a:extLst>
              </a:tr>
              <a:tr h="522819">
                <a:tc>
                  <a:txBody>
                    <a:bodyPr/>
                    <a:lstStyle/>
                    <a:p>
                      <a:pPr algn="ctr"/>
                      <a:r>
                        <a:rPr lang="en-US" sz="1400" b="1" i="0" u="none" strike="noStrike" cap="none" dirty="0">
                          <a:solidFill>
                            <a:schemeClr val="bg2"/>
                          </a:solidFill>
                          <a:latin typeface="Arial Narrow" panose="020B0606020202030204" pitchFamily="34" charset="0"/>
                          <a:ea typeface="+mn-ea"/>
                          <a:cs typeface="+mn-cs"/>
                          <a:sym typeface="Arial"/>
                        </a:rPr>
                        <a:t>AHT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ctr"/>
                      <a:r>
                        <a:rPr lang="en-US" sz="1400" b="0" i="0" u="none" strike="noStrike" dirty="0">
                          <a:solidFill>
                            <a:srgbClr val="000000"/>
                          </a:solidFill>
                          <a:effectLst/>
                          <a:latin typeface="Arial Narrow" panose="020B0606020202030204" pitchFamily="34" charset="0"/>
                        </a:rPr>
                        <a:t>13:33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13:39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12:51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12:20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12:04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12:13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11:42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cap="none" dirty="0">
                          <a:solidFill>
                            <a:srgbClr val="000000"/>
                          </a:solidFill>
                          <a:effectLst/>
                          <a:latin typeface="Arial Narrow" panose="020B0606020202030204" pitchFamily="34" charset="0"/>
                          <a:ea typeface="+mn-ea"/>
                          <a:cs typeface="+mn-cs"/>
                          <a:sym typeface="Arial"/>
                        </a:rPr>
                        <a:t>11:09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endParaRPr lang="en-US" sz="1400" b="0" i="0" u="none" strike="noStrike" cap="none" dirty="0">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i="0" u="none" strike="noStrike" cap="none" dirty="0">
                          <a:solidFill>
                            <a:srgbClr val="000000"/>
                          </a:solidFill>
                          <a:effectLst/>
                          <a:latin typeface="Arial Narrow" panose="020B0606020202030204" pitchFamily="34" charset="0"/>
                          <a:ea typeface="+mn-ea"/>
                          <a:cs typeface="+mn-cs"/>
                          <a:sym typeface="Arial"/>
                        </a:rPr>
                        <a:t>12:13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i="0" u="none" strike="noStrike" cap="none" dirty="0">
                          <a:solidFill>
                            <a:srgbClr val="000000"/>
                          </a:solidFill>
                          <a:effectLst/>
                          <a:latin typeface="Arial Narrow" panose="020B0606020202030204" pitchFamily="34" charset="0"/>
                          <a:ea typeface="+mn-ea"/>
                          <a:cs typeface="+mn-cs"/>
                          <a:sym typeface="Arial"/>
                        </a:rPr>
                        <a:t>13:13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1" i="0" u="none" strike="noStrike" cap="none" dirty="0">
                          <a:solidFill>
                            <a:srgbClr val="000000"/>
                          </a:solidFill>
                          <a:effectLst/>
                          <a:latin typeface="Arial Narrow" panose="020B0606020202030204" pitchFamily="34" charset="0"/>
                          <a:ea typeface="+mn-ea"/>
                          <a:cs typeface="+mn-cs"/>
                          <a:sym typeface="Arial"/>
                        </a:rPr>
                        <a:t>- 1:00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1006547"/>
                  </a:ext>
                </a:extLst>
              </a:tr>
              <a:tr h="522819">
                <a:tc>
                  <a:txBody>
                    <a:bodyPr/>
                    <a:lstStyle/>
                    <a:p>
                      <a:pPr algn="ctr"/>
                      <a:r>
                        <a:rPr lang="en-US" sz="1400" b="1" dirty="0">
                          <a:solidFill>
                            <a:schemeClr val="bg2"/>
                          </a:solidFill>
                          <a:latin typeface="Arial Narrow" panose="020B0606020202030204" pitchFamily="34" charset="0"/>
                        </a:rPr>
                        <a:t>Calls Answered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b"/>
                      <a:r>
                        <a:rPr lang="en-US" sz="1400" b="0" i="0" u="none" strike="noStrike" dirty="0">
                          <a:solidFill>
                            <a:srgbClr val="000000"/>
                          </a:solidFill>
                          <a:effectLst/>
                          <a:latin typeface="Arial Narrow" panose="020B0606020202030204" pitchFamily="34" charset="0"/>
                        </a:rPr>
                        <a:t>17,397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14,483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15,161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14,957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13,573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11,963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400" b="0" i="0" u="none" strike="noStrike" cap="none" dirty="0">
                          <a:solidFill>
                            <a:srgbClr val="000000"/>
                          </a:solidFill>
                          <a:effectLst/>
                          <a:latin typeface="Arial Narrow" panose="020B0606020202030204" pitchFamily="34" charset="0"/>
                          <a:ea typeface="+mn-ea"/>
                          <a:cs typeface="+mn-cs"/>
                          <a:sym typeface="Arial"/>
                        </a:rPr>
                        <a:t>14,401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13,872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11,618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13,389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cap="none" dirty="0">
                          <a:solidFill>
                            <a:srgbClr val="000000"/>
                          </a:solidFill>
                          <a:effectLst/>
                          <a:latin typeface="Arial Narrow" panose="020B0606020202030204" pitchFamily="34" charset="0"/>
                          <a:ea typeface="+mn-ea"/>
                          <a:cs typeface="+mn-cs"/>
                          <a:sym typeface="Arial"/>
                        </a:rPr>
                        <a:t>11,363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i="0" u="none" strike="noStrike" cap="none" dirty="0">
                          <a:solidFill>
                            <a:srgbClr val="000000"/>
                          </a:solidFill>
                          <a:effectLst/>
                          <a:latin typeface="Arial Narrow" panose="020B0606020202030204" pitchFamily="34" charset="0"/>
                          <a:ea typeface="+mn-ea"/>
                          <a:cs typeface="+mn-cs"/>
                          <a:sym typeface="Arial"/>
                        </a:rPr>
                        <a:t>152,177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i="0" u="none" strike="noStrike" cap="none" dirty="0">
                          <a:solidFill>
                            <a:srgbClr val="000000"/>
                          </a:solidFill>
                          <a:effectLst/>
                          <a:latin typeface="Arial Narrow" panose="020B0606020202030204" pitchFamily="34" charset="0"/>
                          <a:ea typeface="+mn-ea"/>
                          <a:cs typeface="+mn-cs"/>
                          <a:sym typeface="Arial"/>
                        </a:rPr>
                        <a:t>87,599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i="0" u="none" strike="noStrike" cap="none" dirty="0">
                          <a:solidFill>
                            <a:srgbClr val="000000"/>
                          </a:solidFill>
                          <a:effectLst/>
                          <a:latin typeface="Arial Narrow" panose="020B0606020202030204" pitchFamily="34" charset="0"/>
                          <a:ea typeface="+mn-ea"/>
                          <a:cs typeface="+mn-cs"/>
                          <a:sym typeface="Arial"/>
                        </a:rPr>
                        <a:t>64,578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4280827"/>
                  </a:ext>
                </a:extLst>
              </a:tr>
              <a:tr h="522819">
                <a:tc gridSpan="16">
                  <a:txBody>
                    <a:bodyPr/>
                    <a:lstStyle/>
                    <a:p>
                      <a:pPr algn="ctr"/>
                      <a:r>
                        <a:rPr lang="en-US" sz="1400" b="1" dirty="0">
                          <a:solidFill>
                            <a:schemeClr val="bg2"/>
                          </a:solidFill>
                          <a:latin typeface="Arial Narrow" panose="020B0606020202030204" pitchFamily="34" charset="0"/>
                        </a:rPr>
                        <a:t>Teleperformance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fontAlgn="ctr"/>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l" fontAlgn="b"/>
                      <a:endParaRPr lang="en-US" sz="11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l" fontAlgn="b"/>
                      <a:endParaRPr lang="en-US" sz="1100" b="0"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n-US"/>
                    </a:p>
                  </a:txBody>
                  <a:tcPr/>
                </a:tc>
                <a:tc hMerge="1">
                  <a:txBody>
                    <a:bodyPr/>
                    <a:lstStyle/>
                    <a:p>
                      <a:pPr algn="l" fontAlgn="b"/>
                      <a:endParaRPr lang="en-US" sz="11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l" fontAlgn="b"/>
                      <a:endParaRPr lang="en-US" sz="11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l" fontAlgn="b"/>
                      <a:endParaRPr lang="en-US" sz="11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l" fontAlgn="b"/>
                      <a:endParaRPr lang="en-US" sz="11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l" fontAlgn="b"/>
                      <a:endParaRPr lang="en-US" sz="1100" b="0"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l" fontAlgn="b"/>
                      <a:endParaRPr lang="en-US" sz="11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l" fontAlgn="b"/>
                      <a:endParaRPr lang="en-US" sz="11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l" fontAlgn="b"/>
                      <a:endParaRPr lang="en-US" sz="1100" b="0"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fontAlgn="ctr"/>
                      <a:endParaRPr lang="en-US" sz="1100" b="1"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fontAlgn="ctr"/>
                      <a:endParaRPr lang="en-US" sz="1100" b="1" i="0" u="none" strike="noStrike" dirty="0">
                        <a:solidFill>
                          <a:schemeClr val="bg2"/>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n-US"/>
                    </a:p>
                  </a:txBody>
                  <a:tcPr/>
                </a:tc>
                <a:extLst>
                  <a:ext uri="{0D108BD9-81ED-4DB2-BD59-A6C34878D82A}">
                    <a16:rowId xmlns:a16="http://schemas.microsoft.com/office/drawing/2014/main" val="2716668760"/>
                  </a:ext>
                </a:extLst>
              </a:tr>
              <a:tr h="522819">
                <a:tc>
                  <a:txBody>
                    <a:bodyPr/>
                    <a:lstStyle/>
                    <a:p>
                      <a:pPr algn="ctr"/>
                      <a:r>
                        <a:rPr lang="en-US" sz="1400" b="1" i="0" u="none" strike="noStrike" cap="none" dirty="0">
                          <a:solidFill>
                            <a:schemeClr val="bg2"/>
                          </a:solidFill>
                          <a:latin typeface="Arial Narrow" panose="020B0606020202030204" pitchFamily="34" charset="0"/>
                          <a:ea typeface="+mn-ea"/>
                          <a:cs typeface="+mn-cs"/>
                          <a:sym typeface="Arial"/>
                        </a:rPr>
                        <a:t>AHT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ctr"/>
                      <a:r>
                        <a:rPr lang="en-US" sz="1400" b="0" i="0" u="none" strike="noStrike" dirty="0">
                          <a:solidFill>
                            <a:srgbClr val="000000"/>
                          </a:solidFill>
                          <a:effectLst/>
                          <a:latin typeface="Arial Narrow" panose="020B0606020202030204" pitchFamily="34" charset="0"/>
                        </a:rPr>
                        <a:t>15:10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13:44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11:37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10:13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10:06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11:45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13:30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11:52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12:10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12:33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endParaRPr lang="en-US" sz="1400" b="0" i="0" u="none" strike="noStrike" cap="none" dirty="0">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1" i="0" u="none" strike="noStrike" cap="none" dirty="0">
                          <a:solidFill>
                            <a:srgbClr val="000000"/>
                          </a:solidFill>
                          <a:effectLst/>
                          <a:latin typeface="Arial Narrow" panose="020B0606020202030204" pitchFamily="34" charset="0"/>
                          <a:ea typeface="+mn-ea"/>
                          <a:cs typeface="+mn-cs"/>
                          <a:sym typeface="Arial"/>
                        </a:rPr>
                        <a:t>12:20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1" i="0" u="none" strike="noStrike" cap="none" dirty="0">
                          <a:solidFill>
                            <a:srgbClr val="000000"/>
                          </a:solidFill>
                          <a:effectLst/>
                          <a:latin typeface="Arial Narrow" panose="020B0606020202030204" pitchFamily="34" charset="0"/>
                          <a:ea typeface="+mn-ea"/>
                          <a:cs typeface="+mn-cs"/>
                          <a:sym typeface="Arial"/>
                        </a:rPr>
                        <a:t>16:18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1" i="0" u="none" strike="noStrike" cap="none">
                          <a:solidFill>
                            <a:srgbClr val="000000"/>
                          </a:solidFill>
                          <a:effectLst/>
                          <a:latin typeface="Arial Narrow" panose="020B0606020202030204" pitchFamily="34" charset="0"/>
                          <a:ea typeface="+mn-ea"/>
                          <a:cs typeface="+mn-cs"/>
                          <a:sym typeface="Arial"/>
                        </a:rPr>
                        <a:t>-3:58</a:t>
                      </a:r>
                      <a:endParaRPr lang="en-US" sz="1400" b="1" i="0" u="none" strike="noStrike" cap="none" dirty="0">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1284728"/>
                  </a:ext>
                </a:extLst>
              </a:tr>
              <a:tr h="522819">
                <a:tc>
                  <a:txBody>
                    <a:bodyPr/>
                    <a:lstStyle/>
                    <a:p>
                      <a:pPr algn="ctr"/>
                      <a:r>
                        <a:rPr lang="en-US" sz="1400" b="1" dirty="0">
                          <a:solidFill>
                            <a:schemeClr val="bg2"/>
                          </a:solidFill>
                          <a:latin typeface="Arial Narrow" panose="020B0606020202030204" pitchFamily="34" charset="0"/>
                        </a:rPr>
                        <a:t>Calls Answered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5,699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8,022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7,373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7,117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rial Narrow" panose="020B0606020202030204" pitchFamily="34" charset="0"/>
                        </a:rPr>
                        <a:t>5,540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rial Narrow" panose="020B0606020202030204" pitchFamily="34" charset="0"/>
                        </a:rPr>
                        <a:t>7,844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rial Narrow" panose="020B0606020202030204" pitchFamily="34" charset="0"/>
                        </a:rPr>
                        <a:t>9,099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rial Narrow" panose="020B0606020202030204" pitchFamily="34" charset="0"/>
                        </a:rPr>
                        <a:t>12,179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rial Narrow" panose="020B0606020202030204" pitchFamily="34" charset="0"/>
                        </a:rPr>
                        <a:t>10,015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12,635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9,674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1" i="0" u="none" strike="noStrike" cap="none" dirty="0">
                          <a:solidFill>
                            <a:srgbClr val="000000"/>
                          </a:solidFill>
                          <a:effectLst/>
                          <a:latin typeface="Arial Narrow" panose="020B0606020202030204" pitchFamily="34" charset="0"/>
                          <a:ea typeface="+mn-ea"/>
                          <a:cs typeface="+mn-cs"/>
                          <a:sym typeface="Arial"/>
                        </a:rPr>
                        <a:t>95,197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1" i="0" u="none" strike="noStrike" cap="none" dirty="0">
                          <a:solidFill>
                            <a:srgbClr val="000000"/>
                          </a:solidFill>
                          <a:effectLst/>
                          <a:latin typeface="Arial Narrow" panose="020B0606020202030204" pitchFamily="34" charset="0"/>
                          <a:ea typeface="+mn-ea"/>
                          <a:cs typeface="+mn-cs"/>
                          <a:sym typeface="Arial"/>
                        </a:rPr>
                        <a:t>60,695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1" i="0" u="none" strike="noStrike" cap="none" dirty="0">
                          <a:solidFill>
                            <a:srgbClr val="000000"/>
                          </a:solidFill>
                          <a:effectLst/>
                          <a:latin typeface="Arial Narrow" panose="020B0606020202030204" pitchFamily="34" charset="0"/>
                          <a:ea typeface="+mn-ea"/>
                          <a:cs typeface="+mn-cs"/>
                          <a:sym typeface="Arial"/>
                        </a:rPr>
                        <a:t>34,502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1679883"/>
                  </a:ext>
                </a:extLst>
              </a:tr>
              <a:tr h="522819">
                <a:tc>
                  <a:txBody>
                    <a:bodyPr/>
                    <a:lstStyle/>
                    <a:p>
                      <a:pPr algn="ctr"/>
                      <a:r>
                        <a:rPr lang="en-US" sz="1400" b="1" dirty="0">
                          <a:solidFill>
                            <a:schemeClr val="bg2"/>
                          </a:solidFill>
                          <a:latin typeface="Arial Narrow" panose="020B0606020202030204" pitchFamily="34" charset="0"/>
                        </a:rPr>
                        <a:t>SSL Utilization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ctr"/>
                      <a:r>
                        <a:rPr lang="en-US" sz="1400" b="0" i="0" u="none" strike="noStrike" dirty="0">
                          <a:solidFill>
                            <a:srgbClr val="000000"/>
                          </a:solidFill>
                          <a:effectLst/>
                          <a:latin typeface="Arial Narrow" panose="020B0606020202030204" pitchFamily="34" charset="0"/>
                        </a:rPr>
                        <a:t>24.1%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25.5%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17.5%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15.7%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14.8%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23.3%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27.9%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24.7%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21.3%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22.0%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17.1%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rgbClr val="000000"/>
                          </a:solidFill>
                          <a:effectLst/>
                          <a:latin typeface="Arial Narrow" panose="020B0606020202030204" pitchFamily="34" charset="0"/>
                          <a:ea typeface="+mn-ea"/>
                          <a:cs typeface="+mn-cs"/>
                          <a:sym typeface="Arial"/>
                        </a:rPr>
                        <a:t>21.7%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rgbClr val="000000"/>
                          </a:solidFill>
                          <a:effectLst/>
                          <a:latin typeface="Arial Narrow" panose="020B0606020202030204" pitchFamily="34" charset="0"/>
                          <a:ea typeface="+mn-ea"/>
                          <a:cs typeface="+mn-cs"/>
                          <a:sym typeface="Arial"/>
                        </a:rPr>
                        <a:t>26.9%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rgbClr val="000000"/>
                          </a:solidFill>
                          <a:effectLst/>
                          <a:latin typeface="Arial Narrow" panose="020B0606020202030204" pitchFamily="34" charset="0"/>
                          <a:ea typeface="+mn-ea"/>
                          <a:cs typeface="+mn-cs"/>
                          <a:sym typeface="Arial"/>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8911923"/>
                  </a:ext>
                </a:extLst>
              </a:tr>
            </a:tbl>
          </a:graphicData>
        </a:graphic>
      </p:graphicFrame>
    </p:spTree>
    <p:extLst>
      <p:ext uri="{BB962C8B-B14F-4D97-AF65-F5344CB8AC3E}">
        <p14:creationId xmlns:p14="http://schemas.microsoft.com/office/powerpoint/2010/main" val="3349497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commercial member service performance</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2F2B89E-00AF-6C23-01A9-8C7ECE4AB5E1}"/>
              </a:ext>
            </a:extLst>
          </p:cNvPr>
          <p:cNvPicPr>
            <a:picLocks noChangeAspect="1"/>
          </p:cNvPicPr>
          <p:nvPr/>
        </p:nvPicPr>
        <p:blipFill>
          <a:blip r:embed="rId3"/>
          <a:stretch>
            <a:fillRect/>
          </a:stretch>
        </p:blipFill>
        <p:spPr>
          <a:xfrm>
            <a:off x="49930" y="5947915"/>
            <a:ext cx="2454929" cy="671071"/>
          </a:xfrm>
          <a:prstGeom prst="rect">
            <a:avLst/>
          </a:prstGeom>
        </p:spPr>
      </p:pic>
      <p:sp>
        <p:nvSpPr>
          <p:cNvPr id="2" name="TextBox 1">
            <a:extLst>
              <a:ext uri="{FF2B5EF4-FFF2-40B4-BE49-F238E27FC236}">
                <a16:creationId xmlns:a16="http://schemas.microsoft.com/office/drawing/2014/main" id="{50141DC2-9AFD-6898-459B-FDCB43652001}"/>
              </a:ext>
            </a:extLst>
          </p:cNvPr>
          <p:cNvSpPr txBox="1"/>
          <p:nvPr/>
        </p:nvSpPr>
        <p:spPr>
          <a:xfrm>
            <a:off x="6501468" y="3645785"/>
            <a:ext cx="5690532" cy="3212215"/>
          </a:xfrm>
          <a:prstGeom prst="rect">
            <a:avLst/>
          </a:prstGeom>
          <a:solidFill>
            <a:schemeClr val="bg1"/>
          </a:solidFill>
        </p:spPr>
        <p:txBody>
          <a:bodyPr wrap="square" rtlCol="0">
            <a:spAutoFit/>
          </a:bodyPr>
          <a:lstStyle/>
          <a:p>
            <a:endParaRPr lang="en-US" dirty="0"/>
          </a:p>
        </p:txBody>
      </p:sp>
      <p:graphicFrame>
        <p:nvGraphicFramePr>
          <p:cNvPr id="6" name="Table 3">
            <a:extLst>
              <a:ext uri="{FF2B5EF4-FFF2-40B4-BE49-F238E27FC236}">
                <a16:creationId xmlns:a16="http://schemas.microsoft.com/office/drawing/2014/main" id="{584E22F4-AB37-62F2-233A-36B8729A65D0}"/>
              </a:ext>
            </a:extLst>
          </p:cNvPr>
          <p:cNvGraphicFramePr>
            <a:graphicFrameLocks noGrp="1"/>
          </p:cNvGraphicFramePr>
          <p:nvPr/>
        </p:nvGraphicFramePr>
        <p:xfrm>
          <a:off x="78338" y="1136443"/>
          <a:ext cx="11992926" cy="4660040"/>
        </p:xfrm>
        <a:graphic>
          <a:graphicData uri="http://schemas.openxmlformats.org/drawingml/2006/table">
            <a:tbl>
              <a:tblPr firstRow="1" bandRow="1">
                <a:tableStyleId>{5C22544A-7EE6-4342-B048-85BDC9FD1C3A}</a:tableStyleId>
              </a:tblPr>
              <a:tblGrid>
                <a:gridCol w="1841817">
                  <a:extLst>
                    <a:ext uri="{9D8B030D-6E8A-4147-A177-3AD203B41FA5}">
                      <a16:colId xmlns:a16="http://schemas.microsoft.com/office/drawing/2014/main" val="181930398"/>
                    </a:ext>
                  </a:extLst>
                </a:gridCol>
                <a:gridCol w="548005">
                  <a:extLst>
                    <a:ext uri="{9D8B030D-6E8A-4147-A177-3AD203B41FA5}">
                      <a16:colId xmlns:a16="http://schemas.microsoft.com/office/drawing/2014/main" val="955680368"/>
                    </a:ext>
                  </a:extLst>
                </a:gridCol>
                <a:gridCol w="690880">
                  <a:extLst>
                    <a:ext uri="{9D8B030D-6E8A-4147-A177-3AD203B41FA5}">
                      <a16:colId xmlns:a16="http://schemas.microsoft.com/office/drawing/2014/main" val="1070079980"/>
                    </a:ext>
                  </a:extLst>
                </a:gridCol>
                <a:gridCol w="690880">
                  <a:extLst>
                    <a:ext uri="{9D8B030D-6E8A-4147-A177-3AD203B41FA5}">
                      <a16:colId xmlns:a16="http://schemas.microsoft.com/office/drawing/2014/main" val="730090689"/>
                    </a:ext>
                  </a:extLst>
                </a:gridCol>
                <a:gridCol w="558800">
                  <a:extLst>
                    <a:ext uri="{9D8B030D-6E8A-4147-A177-3AD203B41FA5}">
                      <a16:colId xmlns:a16="http://schemas.microsoft.com/office/drawing/2014/main" val="1680074199"/>
                    </a:ext>
                  </a:extLst>
                </a:gridCol>
                <a:gridCol w="690880">
                  <a:extLst>
                    <a:ext uri="{9D8B030D-6E8A-4147-A177-3AD203B41FA5}">
                      <a16:colId xmlns:a16="http://schemas.microsoft.com/office/drawing/2014/main" val="2189110283"/>
                    </a:ext>
                  </a:extLst>
                </a:gridCol>
                <a:gridCol w="558800">
                  <a:extLst>
                    <a:ext uri="{9D8B030D-6E8A-4147-A177-3AD203B41FA5}">
                      <a16:colId xmlns:a16="http://schemas.microsoft.com/office/drawing/2014/main" val="2854973113"/>
                    </a:ext>
                  </a:extLst>
                </a:gridCol>
                <a:gridCol w="538480">
                  <a:extLst>
                    <a:ext uri="{9D8B030D-6E8A-4147-A177-3AD203B41FA5}">
                      <a16:colId xmlns:a16="http://schemas.microsoft.com/office/drawing/2014/main" val="2115628774"/>
                    </a:ext>
                  </a:extLst>
                </a:gridCol>
                <a:gridCol w="538480">
                  <a:extLst>
                    <a:ext uri="{9D8B030D-6E8A-4147-A177-3AD203B41FA5}">
                      <a16:colId xmlns:a16="http://schemas.microsoft.com/office/drawing/2014/main" val="440237238"/>
                    </a:ext>
                  </a:extLst>
                </a:gridCol>
                <a:gridCol w="538480">
                  <a:extLst>
                    <a:ext uri="{9D8B030D-6E8A-4147-A177-3AD203B41FA5}">
                      <a16:colId xmlns:a16="http://schemas.microsoft.com/office/drawing/2014/main" val="3340483881"/>
                    </a:ext>
                  </a:extLst>
                </a:gridCol>
                <a:gridCol w="538480">
                  <a:extLst>
                    <a:ext uri="{9D8B030D-6E8A-4147-A177-3AD203B41FA5}">
                      <a16:colId xmlns:a16="http://schemas.microsoft.com/office/drawing/2014/main" val="3966103194"/>
                    </a:ext>
                  </a:extLst>
                </a:gridCol>
                <a:gridCol w="538480">
                  <a:extLst>
                    <a:ext uri="{9D8B030D-6E8A-4147-A177-3AD203B41FA5}">
                      <a16:colId xmlns:a16="http://schemas.microsoft.com/office/drawing/2014/main" val="200910643"/>
                    </a:ext>
                  </a:extLst>
                </a:gridCol>
                <a:gridCol w="558800">
                  <a:extLst>
                    <a:ext uri="{9D8B030D-6E8A-4147-A177-3AD203B41FA5}">
                      <a16:colId xmlns:a16="http://schemas.microsoft.com/office/drawing/2014/main" val="1526066299"/>
                    </a:ext>
                  </a:extLst>
                </a:gridCol>
                <a:gridCol w="490855">
                  <a:extLst>
                    <a:ext uri="{9D8B030D-6E8A-4147-A177-3AD203B41FA5}">
                      <a16:colId xmlns:a16="http://schemas.microsoft.com/office/drawing/2014/main" val="2395292414"/>
                    </a:ext>
                  </a:extLst>
                </a:gridCol>
                <a:gridCol w="879792">
                  <a:extLst>
                    <a:ext uri="{9D8B030D-6E8A-4147-A177-3AD203B41FA5}">
                      <a16:colId xmlns:a16="http://schemas.microsoft.com/office/drawing/2014/main" val="3250530516"/>
                    </a:ext>
                  </a:extLst>
                </a:gridCol>
                <a:gridCol w="1213167">
                  <a:extLst>
                    <a:ext uri="{9D8B030D-6E8A-4147-A177-3AD203B41FA5}">
                      <a16:colId xmlns:a16="http://schemas.microsoft.com/office/drawing/2014/main" val="2095787538"/>
                    </a:ext>
                  </a:extLst>
                </a:gridCol>
                <a:gridCol w="577850">
                  <a:extLst>
                    <a:ext uri="{9D8B030D-6E8A-4147-A177-3AD203B41FA5}">
                      <a16:colId xmlns:a16="http://schemas.microsoft.com/office/drawing/2014/main" val="2565771216"/>
                    </a:ext>
                  </a:extLst>
                </a:gridCol>
              </a:tblGrid>
              <a:tr h="328172">
                <a:tc>
                  <a:txBody>
                    <a:bodyPr/>
                    <a:lstStyle/>
                    <a:p>
                      <a:pPr algn="ctr"/>
                      <a:endParaRPr lang="en-US" sz="13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dirty="0">
                          <a:latin typeface="Arial Narrow" panose="020B0606020202030204" pitchFamily="34" charset="0"/>
                        </a:rPr>
                        <a:t>Goal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algn="ctr"/>
                      <a:r>
                        <a:rPr lang="en-US" sz="1400" dirty="0">
                          <a:latin typeface="Arial Narrow" panose="020B0606020202030204" pitchFamily="34" charset="0"/>
                        </a:rPr>
                        <a:t>Jan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Feb</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Mar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Apr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May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Jun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Jul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Aug</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Sep</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Oct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Nov</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Dec</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2024 YTD</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Jan-Nov 2023</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Var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68279144"/>
                  </a:ext>
                </a:extLst>
              </a:tr>
              <a:tr h="278946">
                <a:tc>
                  <a:txBody>
                    <a:bodyPr/>
                    <a:lstStyle/>
                    <a:p>
                      <a:pPr algn="ctr"/>
                      <a:r>
                        <a:rPr lang="en-US" sz="1200" b="1" dirty="0">
                          <a:solidFill>
                            <a:schemeClr val="bg2"/>
                          </a:solidFill>
                          <a:latin typeface="Arial Narrow" panose="020B0606020202030204" pitchFamily="34" charset="0"/>
                        </a:rPr>
                        <a:t>SEEP Spend*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100" b="0" i="0" u="none" strike="noStrike" dirty="0">
                          <a:solidFill>
                            <a:schemeClr val="bg2"/>
                          </a:solidFill>
                          <a:effectLst/>
                          <a:latin typeface="Arial Narrow" panose="020B0606020202030204" pitchFamily="34" charset="0"/>
                        </a:rPr>
                        <a:t>$375K</a:t>
                      </a:r>
                      <a:endParaRPr lang="en-US" sz="1100" b="1" dirty="0">
                        <a:solidFill>
                          <a:schemeClr val="bg2"/>
                        </a:solidFill>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100" b="0" dirty="0">
                          <a:solidFill>
                            <a:schemeClr val="bg2"/>
                          </a:solidFill>
                          <a:latin typeface="Arial Narrow" panose="020B0606020202030204" pitchFamily="34" charset="0"/>
                        </a:rPr>
                        <a:t>$567,127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100" b="0" dirty="0">
                          <a:solidFill>
                            <a:schemeClr val="bg2"/>
                          </a:solidFill>
                          <a:latin typeface="Arial Narrow" panose="020B0606020202030204" pitchFamily="34" charset="0"/>
                        </a:rPr>
                        <a:t>$387,259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Arial Narrow" panose="020B0606020202030204" pitchFamily="34" charset="0"/>
                        </a:rPr>
                        <a:t>$758,481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100" b="0" dirty="0">
                          <a:solidFill>
                            <a:schemeClr val="bg2"/>
                          </a:solidFill>
                          <a:latin typeface="Arial Narrow" panose="020B0606020202030204" pitchFamily="34" charset="0"/>
                        </a:rPr>
                        <a:t>$634,213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ctr">
                        <a:lnSpc>
                          <a:spcPct val="100000"/>
                        </a:lnSpc>
                        <a:spcBef>
                          <a:spcPts val="0"/>
                        </a:spcBef>
                        <a:spcAft>
                          <a:spcPts val="0"/>
                        </a:spcAft>
                        <a:buClr>
                          <a:srgbClr val="000000"/>
                        </a:buClr>
                        <a:buFont typeface="Arial"/>
                      </a:pPr>
                      <a:r>
                        <a:rPr lang="en-US" sz="1100" b="0" i="0" u="none" strike="noStrike" cap="none" dirty="0">
                          <a:solidFill>
                            <a:schemeClr val="bg2"/>
                          </a:solidFill>
                          <a:latin typeface="Arial Narrow" panose="020B0606020202030204" pitchFamily="34" charset="0"/>
                          <a:ea typeface="+mn-ea"/>
                          <a:cs typeface="+mn-cs"/>
                          <a:sym typeface="Arial"/>
                        </a:rPr>
                        <a:t>$509,213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100" b="0" i="0" u="none" strike="noStrike" dirty="0">
                          <a:solidFill>
                            <a:srgbClr val="000000"/>
                          </a:solidFill>
                          <a:effectLst/>
                          <a:latin typeface="Arial Narrow" panose="020B0606020202030204" pitchFamily="34" charset="0"/>
                        </a:rPr>
                        <a:t>$563,526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100" b="0" i="0" u="none" strike="noStrike" dirty="0">
                          <a:solidFill>
                            <a:srgbClr val="000000"/>
                          </a:solidFill>
                          <a:effectLst/>
                          <a:latin typeface="Arial Narrow" panose="020B0606020202030204" pitchFamily="34" charset="0"/>
                        </a:rPr>
                        <a:t>$509,192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100" b="0" i="0" u="none" strike="noStrike" dirty="0">
                          <a:solidFill>
                            <a:srgbClr val="000000"/>
                          </a:solidFill>
                          <a:effectLst/>
                          <a:latin typeface="Arial Narrow" panose="020B0606020202030204" pitchFamily="34" charset="0"/>
                        </a:rPr>
                        <a:t>$418,968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100" b="0" i="0" u="none" strike="noStrike" cap="none" dirty="0">
                          <a:solidFill>
                            <a:srgbClr val="000000"/>
                          </a:solidFill>
                          <a:effectLst/>
                          <a:latin typeface="Arial Narrow" panose="020B0606020202030204" pitchFamily="34" charset="0"/>
                          <a:ea typeface="+mn-ea"/>
                          <a:cs typeface="+mn-cs"/>
                          <a:sym typeface="Arial"/>
                        </a:rPr>
                        <a:t>$482,676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100" b="0" i="0" u="none" strike="noStrike" cap="none" dirty="0">
                          <a:solidFill>
                            <a:srgbClr val="000000"/>
                          </a:solidFill>
                          <a:effectLst/>
                          <a:latin typeface="Arial Narrow" panose="020B0606020202030204" pitchFamily="34" charset="0"/>
                          <a:ea typeface="+mn-ea"/>
                          <a:cs typeface="+mn-cs"/>
                          <a:sym typeface="Arial"/>
                        </a:rPr>
                        <a:t>$436,226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Arial Narrow" panose="020B0606020202030204" pitchFamily="34" charset="0"/>
                        </a:rPr>
                        <a:t>$487,608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l" fontAlgn="ctr"/>
                      <a:endParaRPr lang="en-US" sz="11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$5,754,489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$4,878,561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$875,928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1006547"/>
                  </a:ext>
                </a:extLst>
              </a:tr>
              <a:tr h="278946">
                <a:tc>
                  <a:txBody>
                    <a:bodyPr/>
                    <a:lstStyle/>
                    <a:p>
                      <a:pPr algn="ctr"/>
                      <a:r>
                        <a:rPr lang="en-US" sz="1200" b="1" dirty="0">
                          <a:solidFill>
                            <a:schemeClr val="bg2"/>
                          </a:solidFill>
                          <a:latin typeface="Arial Narrow" panose="020B0606020202030204" pitchFamily="34" charset="0"/>
                        </a:rPr>
                        <a:t>SEEP Volume*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100" b="0" i="0" u="none" strike="noStrike" dirty="0">
                          <a:solidFill>
                            <a:schemeClr val="bg2"/>
                          </a:solidFill>
                          <a:effectLst/>
                          <a:latin typeface="Arial Narrow" panose="020B0606020202030204" pitchFamily="34" charset="0"/>
                        </a:rPr>
                        <a:t>1,400</a:t>
                      </a:r>
                      <a:endParaRPr lang="en-US" sz="1100" b="1" dirty="0">
                        <a:solidFill>
                          <a:schemeClr val="bg2"/>
                        </a:solidFill>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100" b="0" dirty="0">
                          <a:solidFill>
                            <a:schemeClr val="bg2"/>
                          </a:solidFill>
                          <a:latin typeface="Arial Narrow" panose="020B0606020202030204" pitchFamily="34" charset="0"/>
                        </a:rPr>
                        <a:t>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100" b="0" dirty="0">
                          <a:solidFill>
                            <a:schemeClr val="bg2"/>
                          </a:solidFill>
                          <a:latin typeface="Arial Narrow" panose="020B0606020202030204" pitchFamily="34" charset="0"/>
                        </a:rPr>
                        <a:t>1,193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100" b="0" i="0" u="none" strike="noStrike" dirty="0">
                          <a:solidFill>
                            <a:srgbClr val="000000"/>
                          </a:solidFill>
                          <a:effectLst/>
                          <a:latin typeface="Arial Narrow" panose="020B0606020202030204" pitchFamily="34" charset="0"/>
                        </a:rPr>
                        <a:t>1,442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1,834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ctr">
                        <a:lnSpc>
                          <a:spcPct val="100000"/>
                        </a:lnSpc>
                        <a:spcBef>
                          <a:spcPts val="0"/>
                        </a:spcBef>
                        <a:spcAft>
                          <a:spcPts val="0"/>
                        </a:spcAft>
                        <a:buClr>
                          <a:srgbClr val="000000"/>
                        </a:buClr>
                        <a:buFont typeface="Arial"/>
                      </a:pPr>
                      <a:r>
                        <a:rPr lang="en-US" sz="1100" b="0" i="0" u="none" strike="noStrike" cap="none" dirty="0">
                          <a:solidFill>
                            <a:schemeClr val="bg2"/>
                          </a:solidFill>
                          <a:latin typeface="Arial Narrow" panose="020B0606020202030204" pitchFamily="34" charset="0"/>
                          <a:ea typeface="+mn-ea"/>
                          <a:cs typeface="+mn-cs"/>
                          <a:sym typeface="Arial"/>
                        </a:rPr>
                        <a:t>1,922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100" b="0" i="0" u="none" strike="noStrike" dirty="0">
                          <a:solidFill>
                            <a:srgbClr val="000000"/>
                          </a:solidFill>
                          <a:effectLst/>
                          <a:latin typeface="Arial Narrow" panose="020B0606020202030204" pitchFamily="34" charset="0"/>
                        </a:rPr>
                        <a:t>1,957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100" b="0" i="0" u="none" strike="noStrike" dirty="0">
                          <a:solidFill>
                            <a:srgbClr val="000000"/>
                          </a:solidFill>
                          <a:effectLst/>
                          <a:latin typeface="Arial Narrow" panose="020B0606020202030204" pitchFamily="34" charset="0"/>
                        </a:rPr>
                        <a:t>1,913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100" b="0" i="0" u="none" strike="noStrike" dirty="0">
                          <a:solidFill>
                            <a:srgbClr val="000000"/>
                          </a:solidFill>
                          <a:effectLst/>
                          <a:latin typeface="Arial Narrow" panose="020B0606020202030204" pitchFamily="34" charset="0"/>
                        </a:rPr>
                        <a:t>1,567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100" b="0" i="0" u="none" strike="noStrike" cap="none" dirty="0">
                          <a:solidFill>
                            <a:srgbClr val="000000"/>
                          </a:solidFill>
                          <a:effectLst/>
                          <a:latin typeface="Arial Narrow" panose="020B0606020202030204" pitchFamily="34" charset="0"/>
                          <a:ea typeface="+mn-ea"/>
                          <a:cs typeface="+mn-cs"/>
                          <a:sym typeface="Arial"/>
                        </a:rPr>
                        <a:t>1,777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100" b="0" i="0" u="none" strike="noStrike" cap="none" dirty="0">
                          <a:solidFill>
                            <a:srgbClr val="000000"/>
                          </a:solidFill>
                          <a:effectLst/>
                          <a:latin typeface="Arial Narrow" panose="020B0606020202030204" pitchFamily="34" charset="0"/>
                          <a:ea typeface="+mn-ea"/>
                          <a:cs typeface="+mn-cs"/>
                          <a:sym typeface="Arial"/>
                        </a:rPr>
                        <a:t>1,660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100" b="0" i="0" u="none" strike="noStrike" dirty="0">
                          <a:solidFill>
                            <a:srgbClr val="000000"/>
                          </a:solidFill>
                          <a:effectLst/>
                          <a:latin typeface="Arial Narrow" panose="020B0606020202030204" pitchFamily="34" charset="0"/>
                        </a:rPr>
                        <a:t>1,837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l" fontAlgn="ctr"/>
                      <a:endParaRPr lang="en-US" sz="11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19,124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16,487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2,637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4280827"/>
                  </a:ext>
                </a:extLst>
              </a:tr>
              <a:tr h="278946">
                <a:tc>
                  <a:txBody>
                    <a:bodyPr/>
                    <a:lstStyle/>
                    <a:p>
                      <a:pPr algn="ctr"/>
                      <a:r>
                        <a:rPr lang="en-US" sz="1200" b="1" dirty="0">
                          <a:solidFill>
                            <a:schemeClr val="bg2"/>
                          </a:solidFill>
                          <a:latin typeface="Arial Narrow" panose="020B0606020202030204" pitchFamily="34" charset="0"/>
                        </a:rPr>
                        <a:t>Overall Satisfaction***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100" b="0" i="0" u="none" strike="noStrike" dirty="0">
                          <a:solidFill>
                            <a:schemeClr val="bg2"/>
                          </a:solidFill>
                          <a:effectLst/>
                          <a:latin typeface="Arial Narrow" panose="020B0606020202030204" pitchFamily="34" charset="0"/>
                        </a:rPr>
                        <a:t>78%</a:t>
                      </a:r>
                      <a:endParaRPr lang="en-US" sz="1100" b="1" dirty="0">
                        <a:solidFill>
                          <a:schemeClr val="bg2"/>
                        </a:solidFill>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100" b="0" dirty="0">
                          <a:solidFill>
                            <a:schemeClr val="bg2"/>
                          </a:solidFill>
                          <a:latin typeface="Arial Narrow" panose="020B060602020203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b="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chemeClr val="bg2"/>
                          </a:solidFill>
                          <a:latin typeface="Arial Narrow" panose="020B060602020203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chemeClr val="bg2"/>
                          </a:solidFill>
                          <a:latin typeface="Arial Narrow" panose="020B0606020202030204" pitchFamily="34" charset="0"/>
                          <a:ea typeface="+mn-ea"/>
                          <a:cs typeface="+mn-cs"/>
                          <a:sym typeface="Arial"/>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100" b="1" i="0" u="none" strike="noStrike" cap="none" dirty="0">
                          <a:solidFill>
                            <a:schemeClr val="bg2"/>
                          </a:solidFill>
                          <a:latin typeface="Arial Narrow" panose="020B0606020202030204" pitchFamily="34" charset="0"/>
                          <a:ea typeface="+mn-ea"/>
                          <a:cs typeface="+mn-cs"/>
                          <a:sym typeface="Aria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6668760"/>
                  </a:ext>
                </a:extLst>
              </a:tr>
              <a:tr h="278946">
                <a:tc>
                  <a:txBody>
                    <a:bodyPr/>
                    <a:lstStyle/>
                    <a:p>
                      <a:pPr algn="ctr"/>
                      <a:r>
                        <a:rPr lang="en-US" sz="1200" b="1" dirty="0">
                          <a:solidFill>
                            <a:schemeClr val="bg2"/>
                          </a:solidFill>
                          <a:latin typeface="Arial Narrow" panose="020B0606020202030204" pitchFamily="34" charset="0"/>
                        </a:rPr>
                        <a:t>First Call Resolution***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100" b="0" i="0" u="none" strike="noStrike" dirty="0">
                          <a:solidFill>
                            <a:schemeClr val="bg2"/>
                          </a:solidFill>
                          <a:effectLst/>
                          <a:latin typeface="Arial Narrow" panose="020B0606020202030204" pitchFamily="34" charset="0"/>
                        </a:rPr>
                        <a:t>73.0%</a:t>
                      </a:r>
                      <a:endParaRPr lang="en-US" sz="1100" b="1" dirty="0">
                        <a:solidFill>
                          <a:schemeClr val="bg2"/>
                        </a:solidFill>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100" b="0" dirty="0">
                          <a:solidFill>
                            <a:schemeClr val="bg2"/>
                          </a:solidFill>
                          <a:latin typeface="Arial Narrow" panose="020B0606020202030204" pitchFamily="34" charset="0"/>
                        </a:rPr>
                        <a:t>71.2%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b="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chemeClr val="bg2"/>
                          </a:solidFill>
                          <a:latin typeface="Arial Narrow" panose="020B0606020202030204" pitchFamily="34" charset="0"/>
                        </a:rPr>
                        <a:t>72.8%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chemeClr val="bg2"/>
                          </a:solidFill>
                          <a:latin typeface="Arial Narrow" panose="020B0606020202030204" pitchFamily="34" charset="0"/>
                          <a:ea typeface="+mn-ea"/>
                          <a:cs typeface="+mn-cs"/>
                          <a:sym typeface="Arial"/>
                        </a:rPr>
                        <a:t>70.3%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100" b="1" i="0" u="none" strike="noStrike" cap="none" dirty="0">
                          <a:solidFill>
                            <a:schemeClr val="bg2"/>
                          </a:solidFill>
                          <a:latin typeface="Arial Narrow" panose="020B0606020202030204" pitchFamily="34" charset="0"/>
                          <a:ea typeface="+mn-ea"/>
                          <a:cs typeface="+mn-cs"/>
                          <a:sym typeface="Aria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284728"/>
                  </a:ext>
                </a:extLst>
              </a:tr>
              <a:tr h="278946">
                <a:tc>
                  <a:txBody>
                    <a:bodyPr/>
                    <a:lstStyle/>
                    <a:p>
                      <a:pPr algn="ctr"/>
                      <a:r>
                        <a:rPr lang="en-US" sz="1200" b="1" dirty="0">
                          <a:solidFill>
                            <a:schemeClr val="bg2"/>
                          </a:solidFill>
                          <a:latin typeface="Arial Narrow" panose="020B0606020202030204" pitchFamily="34" charset="0"/>
                        </a:rPr>
                        <a:t>Net Promoter Score***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100" b="0" i="0" u="none" strike="noStrike" dirty="0">
                          <a:solidFill>
                            <a:schemeClr val="bg2"/>
                          </a:solidFill>
                          <a:effectLst/>
                          <a:latin typeface="Arial Narrow" panose="020B0606020202030204" pitchFamily="34" charset="0"/>
                        </a:rPr>
                        <a:t>53</a:t>
                      </a:r>
                      <a:endParaRPr lang="en-US" sz="1100" b="1" dirty="0">
                        <a:solidFill>
                          <a:schemeClr val="bg2"/>
                        </a:solidFill>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100" b="0" dirty="0">
                          <a:solidFill>
                            <a:schemeClr val="bg2"/>
                          </a:solidFill>
                          <a:latin typeface="Arial Narrow" panose="020B0606020202030204" pitchFamily="34" charset="0"/>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100" b="0" dirty="0">
                          <a:solidFill>
                            <a:schemeClr val="bg2"/>
                          </a:solidFill>
                          <a:latin typeface="Arial Narrow" panose="020B0606020202030204" pitchFamily="34"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100" b="0" dirty="0">
                          <a:solidFill>
                            <a:schemeClr val="bg2"/>
                          </a:solidFill>
                          <a:latin typeface="Arial Narrow" panose="020B0606020202030204" pitchFamily="34" charset="0"/>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en-US" sz="1100" b="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chemeClr val="bg2"/>
                          </a:solidFill>
                          <a:latin typeface="Arial Narrow" panose="020B0606020202030204" pitchFamily="34"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chemeClr val="bg2"/>
                          </a:solidFill>
                          <a:latin typeface="Arial Narrow" panose="020B0606020202030204" pitchFamily="34" charset="0"/>
                          <a:ea typeface="+mn-ea"/>
                          <a:cs typeface="+mn-cs"/>
                          <a:sym typeface="Arial"/>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chemeClr val="bg2"/>
                          </a:solidFill>
                          <a:latin typeface="Arial Narrow" panose="020B060602020203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1679883"/>
                  </a:ext>
                </a:extLst>
              </a:tr>
              <a:tr h="278946">
                <a:tc>
                  <a:txBody>
                    <a:bodyPr/>
                    <a:lstStyle/>
                    <a:p>
                      <a:pPr algn="ctr"/>
                      <a:r>
                        <a:rPr lang="en-US" sz="1200" b="1" dirty="0">
                          <a:solidFill>
                            <a:schemeClr val="bg2"/>
                          </a:solidFill>
                          <a:latin typeface="Arial Narrow" panose="020B0606020202030204" pitchFamily="34" charset="0"/>
                        </a:rPr>
                        <a:t>Research Inventory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100" b="0" i="0" u="none" strike="noStrike" dirty="0">
                          <a:solidFill>
                            <a:schemeClr val="bg2"/>
                          </a:solidFill>
                          <a:effectLst/>
                          <a:latin typeface="Arial Narrow" panose="020B0606020202030204" pitchFamily="34" charset="0"/>
                        </a:rPr>
                        <a:t>&lt;500</a:t>
                      </a:r>
                      <a:endParaRPr lang="en-US" sz="1100" b="1" dirty="0">
                        <a:solidFill>
                          <a:schemeClr val="bg2"/>
                        </a:solidFill>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100" b="0" dirty="0">
                          <a:solidFill>
                            <a:schemeClr val="bg2"/>
                          </a:solidFill>
                          <a:latin typeface="Arial Narrow" panose="020B0606020202030204" pitchFamily="34" charset="0"/>
                        </a:rPr>
                        <a:t>1,253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100" b="0" dirty="0">
                          <a:solidFill>
                            <a:schemeClr val="bg2"/>
                          </a:solidFill>
                          <a:latin typeface="Arial Narrow" panose="020B0606020202030204" pitchFamily="34" charset="0"/>
                        </a:rPr>
                        <a:t>1,262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100" b="0" dirty="0">
                          <a:solidFill>
                            <a:schemeClr val="bg2"/>
                          </a:solidFill>
                          <a:latin typeface="Arial Narrow" panose="020B0606020202030204" pitchFamily="34" charset="0"/>
                        </a:rPr>
                        <a:t>1,258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100" b="0" dirty="0">
                          <a:solidFill>
                            <a:schemeClr val="bg2"/>
                          </a:solidFill>
                          <a:latin typeface="Arial Narrow" panose="020B0606020202030204" pitchFamily="34" charset="0"/>
                        </a:rPr>
                        <a:t>1,089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100" b="0" dirty="0">
                          <a:solidFill>
                            <a:schemeClr val="bg2"/>
                          </a:solidFill>
                          <a:latin typeface="Arial Narrow" panose="020B0606020202030204" pitchFamily="34" charset="0"/>
                        </a:rPr>
                        <a:t>576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100" b="0" dirty="0">
                          <a:solidFill>
                            <a:schemeClr val="bg2"/>
                          </a:solidFill>
                          <a:latin typeface="Arial Narrow" panose="020B0606020202030204" pitchFamily="34" charset="0"/>
                        </a:rPr>
                        <a:t>419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272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100" b="0" dirty="0">
                          <a:solidFill>
                            <a:schemeClr val="bg2"/>
                          </a:solidFill>
                          <a:latin typeface="Arial Narrow" panose="020B0606020202030204" pitchFamily="34" charset="0"/>
                        </a:rPr>
                        <a:t>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100" b="0" dirty="0">
                          <a:solidFill>
                            <a:schemeClr val="bg2"/>
                          </a:solidFill>
                          <a:latin typeface="Arial Narrow" panose="020B0606020202030204" pitchFamily="34" charset="0"/>
                        </a:rPr>
                        <a:t>357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158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100" b="0" i="0" u="none" strike="noStrike" dirty="0">
                          <a:solidFill>
                            <a:srgbClr val="000000"/>
                          </a:solidFill>
                          <a:effectLst/>
                          <a:latin typeface="Arial Narrow" panose="020B0606020202030204" pitchFamily="34" charset="0"/>
                        </a:rPr>
                        <a:t>748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l" fontAlgn="ctr"/>
                      <a:endParaRPr lang="en-US" sz="11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699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100" b="1" i="0" u="none" strike="noStrike" dirty="0">
                          <a:solidFill>
                            <a:srgbClr val="000000"/>
                          </a:solidFill>
                          <a:effectLst/>
                          <a:latin typeface="Arial Narrow" panose="020B0606020202030204" pitchFamily="34" charset="0"/>
                        </a:rPr>
                        <a:t>514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185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8911923"/>
                  </a:ext>
                </a:extLst>
              </a:tr>
              <a:tr h="311763">
                <a:tc gridSpan="17">
                  <a:txBody>
                    <a:bodyPr/>
                    <a:lstStyle/>
                    <a:p>
                      <a:pPr algn="ctr"/>
                      <a:r>
                        <a:rPr lang="en-US" sz="1300" b="1" i="0" u="none" strike="noStrike" dirty="0">
                          <a:solidFill>
                            <a:schemeClr val="bg2"/>
                          </a:solidFill>
                          <a:effectLst/>
                          <a:latin typeface="Arial Narrow" panose="020B0606020202030204" pitchFamily="34" charset="0"/>
                        </a:rPr>
                        <a:t>Contact Us Goals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1100" dirty="0">
                        <a:latin typeface="Arial Narrow" panose="020B060602020203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27186431"/>
                  </a:ext>
                </a:extLst>
              </a:tr>
              <a:tr h="459441">
                <a:tc>
                  <a:txBody>
                    <a:bodyPr/>
                    <a:lstStyle/>
                    <a:p>
                      <a:pPr algn="ctr"/>
                      <a:r>
                        <a:rPr lang="en-US" sz="1200" b="1" dirty="0">
                          <a:solidFill>
                            <a:schemeClr val="bg2"/>
                          </a:solidFill>
                          <a:latin typeface="Arial Narrow" panose="020B0606020202030204" pitchFamily="34" charset="0"/>
                        </a:rPr>
                        <a:t>% Resolved within 1 Day**2.52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0" algn="ctr" rtl="0">
                        <a:lnSpc>
                          <a:spcPct val="100000"/>
                        </a:lnSpc>
                        <a:spcBef>
                          <a:spcPts val="0"/>
                        </a:spcBef>
                        <a:spcAft>
                          <a:spcPts val="0"/>
                        </a:spcAft>
                        <a:buClr>
                          <a:srgbClr val="000000"/>
                        </a:buClr>
                        <a:buFont typeface="Arial"/>
                      </a:pPr>
                      <a:r>
                        <a:rPr lang="en-US" sz="1100" b="0" i="0" u="none" strike="noStrike" cap="none" dirty="0">
                          <a:solidFill>
                            <a:schemeClr val="bg2"/>
                          </a:solidFill>
                          <a:effectLst/>
                          <a:latin typeface="Arial Narrow" panose="020B0606020202030204" pitchFamily="34" charset="0"/>
                          <a:ea typeface="+mn-ea"/>
                          <a:cs typeface="+mn-cs"/>
                          <a:sym typeface="Arial"/>
                        </a:rPr>
                        <a:t>80.0%</a:t>
                      </a:r>
                    </a:p>
                  </a:txBody>
                  <a:tcPr marL="7619" marR="7619" marT="76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100" b="0" dirty="0">
                          <a:solidFill>
                            <a:schemeClr val="bg2"/>
                          </a:solidFill>
                          <a:latin typeface="Arial Narrow" panose="020B060602020203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44.7%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82.8%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98.0%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93.1%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92.2%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81.5%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91.2%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33.7%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b="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chemeClr val="bg2"/>
                          </a:solidFill>
                          <a:latin typeface="Arial Narrow" panose="020B0606020202030204" pitchFamily="34" charset="0"/>
                        </a:rPr>
                        <a:t>67.5%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chemeClr val="bg2"/>
                          </a:solidFill>
                          <a:latin typeface="Arial Narrow" panose="020B0606020202030204" pitchFamily="34" charset="0"/>
                        </a:rPr>
                        <a:t>46.7%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chemeClr val="bg2"/>
                          </a:solidFill>
                          <a:latin typeface="Arial Narrow" panose="020B0606020202030204" pitchFamily="34" charset="0"/>
                        </a:rPr>
                        <a:t>20.8%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9097262"/>
                  </a:ext>
                </a:extLst>
              </a:tr>
              <a:tr h="278946">
                <a:tc>
                  <a:txBody>
                    <a:bodyPr/>
                    <a:lstStyle/>
                    <a:p>
                      <a:pPr algn="ctr"/>
                      <a:r>
                        <a:rPr lang="en-US" sz="1200" b="1" dirty="0">
                          <a:solidFill>
                            <a:schemeClr val="bg2"/>
                          </a:solidFill>
                          <a:latin typeface="Arial Narrow" panose="020B0606020202030204" pitchFamily="34" charset="0"/>
                        </a:rPr>
                        <a:t>Average TAT (Days)**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0" algn="ctr" rtl="0">
                        <a:lnSpc>
                          <a:spcPct val="100000"/>
                        </a:lnSpc>
                        <a:spcBef>
                          <a:spcPts val="0"/>
                        </a:spcBef>
                        <a:spcAft>
                          <a:spcPts val="0"/>
                        </a:spcAft>
                        <a:buClr>
                          <a:srgbClr val="000000"/>
                        </a:buClr>
                        <a:buFont typeface="Arial"/>
                      </a:pPr>
                      <a:r>
                        <a:rPr lang="en-US" sz="1100" b="0" i="0" u="none" strike="noStrike" cap="none" dirty="0">
                          <a:solidFill>
                            <a:schemeClr val="bg2"/>
                          </a:solidFill>
                          <a:effectLst/>
                          <a:latin typeface="Arial Narrow" panose="020B0606020202030204" pitchFamily="34" charset="0"/>
                          <a:ea typeface="+mn-ea"/>
                          <a:cs typeface="+mn-cs"/>
                          <a:sym typeface="Arial"/>
                        </a:rPr>
                        <a:t>= &lt;1</a:t>
                      </a:r>
                    </a:p>
                  </a:txBody>
                  <a:tcPr marL="7619" marR="7619" marT="76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100" b="0" dirty="0">
                          <a:solidFill>
                            <a:schemeClr val="bg2"/>
                          </a:solidFill>
                          <a:latin typeface="Arial Narrow" panose="020B0606020202030204" pitchFamily="34" charset="0"/>
                        </a:rPr>
                        <a:t>4.54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2.23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1.18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1.02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0.99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0.99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1.07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2.94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1.09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b="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chemeClr val="bg2"/>
                          </a:solidFill>
                          <a:latin typeface="Arial Narrow" panose="020B0606020202030204" pitchFamily="34" charset="0"/>
                        </a:rPr>
                        <a:t>1.79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chemeClr val="bg2"/>
                          </a:solidFill>
                          <a:latin typeface="Arial Narrow" panose="020B0606020202030204" pitchFamily="34" charset="0"/>
                        </a:rPr>
                        <a:t>1.96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chemeClr val="bg2"/>
                          </a:solidFill>
                          <a:latin typeface="Arial Narrow" panose="020B0606020202030204" pitchFamily="34" charset="0"/>
                        </a:rPr>
                        <a:t>-0.17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6676830"/>
                  </a:ext>
                </a:extLst>
              </a:tr>
              <a:tr h="311763">
                <a:tc gridSpan="17">
                  <a:txBody>
                    <a:bodyPr/>
                    <a:lstStyle/>
                    <a:p>
                      <a:pPr algn="ctr"/>
                      <a:r>
                        <a:rPr lang="en-US" sz="1300" b="1" dirty="0">
                          <a:solidFill>
                            <a:schemeClr val="bg2"/>
                          </a:solidFill>
                          <a:latin typeface="Arial Narrow" panose="020B0606020202030204" pitchFamily="34" charset="0"/>
                        </a:rPr>
                        <a:t>Staffing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1100" dirty="0">
                        <a:latin typeface="Arial Narrow" panose="020B060602020203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4716212"/>
                  </a:ext>
                </a:extLst>
              </a:tr>
              <a:tr h="2789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2"/>
                          </a:solidFill>
                          <a:latin typeface="Arial Narrow" panose="020B0606020202030204" pitchFamily="34" charset="0"/>
                        </a:rPr>
                        <a:t>Attrition^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dirty="0">
                          <a:solidFill>
                            <a:schemeClr val="bg2"/>
                          </a:solidFill>
                          <a:effectLst/>
                          <a:latin typeface="Arial Narrow" panose="020B0606020202030204" pitchFamily="34" charset="0"/>
                          <a:ea typeface="+mn-ea"/>
                          <a:cs typeface="+mn-cs"/>
                          <a:sym typeface="Arial"/>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129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207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9801458"/>
                  </a:ext>
                </a:extLst>
              </a:tr>
              <a:tr h="459441">
                <a:tc>
                  <a:txBody>
                    <a:bodyPr/>
                    <a:lstStyle/>
                    <a:p>
                      <a:pPr algn="ctr"/>
                      <a:r>
                        <a:rPr lang="en-US" sz="1200" b="1" dirty="0">
                          <a:solidFill>
                            <a:schemeClr val="bg2"/>
                          </a:solidFill>
                          <a:latin typeface="Arial Narrow" panose="020B0606020202030204" pitchFamily="34" charset="0"/>
                        </a:rPr>
                        <a:t>Service Center Cumulative </a:t>
                      </a:r>
                    </a:p>
                    <a:p>
                      <a:pPr algn="ctr"/>
                      <a:r>
                        <a:rPr lang="en-US" sz="1200" b="1" dirty="0">
                          <a:solidFill>
                            <a:schemeClr val="bg2"/>
                          </a:solidFill>
                          <a:latin typeface="Arial Narrow" panose="020B0606020202030204" pitchFamily="34" charset="0"/>
                        </a:rPr>
                        <a:t>Turnover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0" algn="ctr" rtl="0">
                        <a:lnSpc>
                          <a:spcPct val="100000"/>
                        </a:lnSpc>
                        <a:spcBef>
                          <a:spcPts val="0"/>
                        </a:spcBef>
                        <a:spcAft>
                          <a:spcPts val="0"/>
                        </a:spcAft>
                        <a:buClr>
                          <a:srgbClr val="000000"/>
                        </a:buClr>
                        <a:buFont typeface="Arial"/>
                      </a:pPr>
                      <a:r>
                        <a:rPr lang="en-US" sz="1100" b="0" i="0" u="none" strike="noStrike" cap="none" dirty="0">
                          <a:solidFill>
                            <a:schemeClr val="bg2"/>
                          </a:solidFill>
                          <a:effectLst/>
                          <a:latin typeface="Arial Narrow" panose="020B0606020202030204" pitchFamily="34" charset="0"/>
                          <a:ea typeface="+mn-ea"/>
                          <a:cs typeface="+mn-cs"/>
                          <a:sym typeface="Arial"/>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Arial Narrow" panose="020B0606020202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8142962"/>
                  </a:ext>
                </a:extLst>
              </a:tr>
              <a:tr h="278946">
                <a:tc>
                  <a:txBody>
                    <a:bodyPr/>
                    <a:lstStyle/>
                    <a:p>
                      <a:pPr algn="ctr"/>
                      <a:r>
                        <a:rPr lang="en-US" sz="1200" b="1" dirty="0">
                          <a:solidFill>
                            <a:schemeClr val="bg2"/>
                          </a:solidFill>
                          <a:latin typeface="Arial Narrow" panose="020B0606020202030204" pitchFamily="34" charset="0"/>
                        </a:rPr>
                        <a:t>Productive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0" algn="ctr" rtl="0">
                        <a:lnSpc>
                          <a:spcPct val="100000"/>
                        </a:lnSpc>
                        <a:spcBef>
                          <a:spcPts val="0"/>
                        </a:spcBef>
                        <a:spcAft>
                          <a:spcPts val="0"/>
                        </a:spcAft>
                        <a:buClr>
                          <a:srgbClr val="000000"/>
                        </a:buClr>
                        <a:buFont typeface="Arial"/>
                      </a:pPr>
                      <a:r>
                        <a:rPr lang="en-US" sz="1100" b="0" i="0" u="none" strike="noStrike" cap="none" dirty="0">
                          <a:solidFill>
                            <a:schemeClr val="bg2"/>
                          </a:solidFill>
                          <a:effectLst/>
                          <a:latin typeface="Arial Narrow" panose="020B0606020202030204" pitchFamily="34" charset="0"/>
                          <a:ea typeface="+mn-ea"/>
                          <a:cs typeface="+mn-cs"/>
                          <a:sym typeface="Arial"/>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274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294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299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376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266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70033"/>
                  </a:ext>
                </a:extLst>
              </a:tr>
              <a:tr h="278946">
                <a:tc>
                  <a:txBody>
                    <a:bodyPr/>
                    <a:lstStyle/>
                    <a:p>
                      <a:pPr algn="ctr"/>
                      <a:r>
                        <a:rPr lang="en-US" sz="1200" b="1" dirty="0">
                          <a:solidFill>
                            <a:schemeClr val="bg2"/>
                          </a:solidFill>
                          <a:latin typeface="Arial Narrow" panose="020B0606020202030204" pitchFamily="34" charset="0"/>
                        </a:rPr>
                        <a:t>Headcount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0" algn="ctr" rtl="0">
                        <a:lnSpc>
                          <a:spcPct val="100000"/>
                        </a:lnSpc>
                        <a:spcBef>
                          <a:spcPts val="0"/>
                        </a:spcBef>
                        <a:spcAft>
                          <a:spcPts val="0"/>
                        </a:spcAft>
                        <a:buClr>
                          <a:srgbClr val="000000"/>
                        </a:buClr>
                        <a:buFont typeface="Arial"/>
                      </a:pPr>
                      <a:r>
                        <a:rPr lang="en-US" sz="1100" b="0" i="0" u="none" strike="noStrike" cap="none" dirty="0">
                          <a:solidFill>
                            <a:schemeClr val="bg2"/>
                          </a:solidFill>
                          <a:effectLst/>
                          <a:latin typeface="Arial Narrow" panose="020B0606020202030204" pitchFamily="34" charset="0"/>
                          <a:ea typeface="+mn-ea"/>
                          <a:cs typeface="+mn-cs"/>
                          <a:sym typeface="Arial"/>
                        </a:rPr>
                        <a:t>292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351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412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413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417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416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417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417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324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564435"/>
                  </a:ext>
                </a:extLst>
              </a:tr>
            </a:tbl>
          </a:graphicData>
        </a:graphic>
      </p:graphicFrame>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2504859" y="6032497"/>
          <a:ext cx="8326211" cy="722376"/>
        </p:xfrm>
        <a:graphic>
          <a:graphicData uri="http://schemas.openxmlformats.org/drawingml/2006/table">
            <a:tbl>
              <a:tblPr firstRow="1" bandRow="1">
                <a:tableStyleId>{5C22544A-7EE6-4342-B048-85BDC9FD1C3A}</a:tableStyleId>
              </a:tblPr>
              <a:tblGrid>
                <a:gridCol w="8326211">
                  <a:extLst>
                    <a:ext uri="{9D8B030D-6E8A-4147-A177-3AD203B41FA5}">
                      <a16:colId xmlns:a16="http://schemas.microsoft.com/office/drawing/2014/main" val="971086930"/>
                    </a:ext>
                  </a:extLst>
                </a:gridCol>
              </a:tblGrid>
              <a:tr h="671072">
                <a:tc>
                  <a:txBody>
                    <a:bodyPr/>
                    <a:lstStyle/>
                    <a:p>
                      <a:pPr marL="0" indent="0">
                        <a:spcBef>
                          <a:spcPct val="20000"/>
                        </a:spcBef>
                      </a:pPr>
                      <a:r>
                        <a:rPr lang="en-US" altLang="en-US" sz="900" b="0" dirty="0">
                          <a:solidFill>
                            <a:srgbClr val="000000"/>
                          </a:solidFill>
                          <a:latin typeface="Arial Narrow" panose="020B0606020202030204" pitchFamily="34" charset="0"/>
                        </a:rPr>
                        <a:t>*Service Exception and Education Program (SEEP) and Contact Us metrics include Medicare Markets.</a:t>
                      </a:r>
                    </a:p>
                    <a:p>
                      <a:pPr marL="0" indent="0">
                        <a:spcBef>
                          <a:spcPct val="20000"/>
                        </a:spcBef>
                      </a:pPr>
                      <a:r>
                        <a:rPr lang="en-US" altLang="en-US" sz="900" b="0" dirty="0">
                          <a:solidFill>
                            <a:srgbClr val="000000"/>
                          </a:solidFill>
                          <a:latin typeface="Arial Narrow" panose="020B0606020202030204" pitchFamily="34" charset="0"/>
                        </a:rPr>
                        <a:t>**Internal goal – NCQA only requires that we track timeliness; closed items only and may include duplicates</a:t>
                      </a:r>
                    </a:p>
                    <a:p>
                      <a:pPr marL="0" indent="0">
                        <a:spcBef>
                          <a:spcPct val="20000"/>
                        </a:spcBef>
                      </a:pPr>
                      <a:r>
                        <a:rPr lang="en-US" altLang="en-US" sz="900" b="0" dirty="0">
                          <a:solidFill>
                            <a:srgbClr val="000000"/>
                          </a:solidFill>
                          <a:latin typeface="Arial Narrow" panose="020B0606020202030204" pitchFamily="34" charset="0"/>
                        </a:rPr>
                        <a:t>***Full STIP Sample Includes Commercial, Medicare, and vendors</a:t>
                      </a:r>
                    </a:p>
                    <a:p>
                      <a:pPr marL="0" indent="0">
                        <a:spcBef>
                          <a:spcPct val="20000"/>
                        </a:spcBef>
                      </a:pPr>
                      <a:r>
                        <a:rPr lang="en-US" altLang="en-US" sz="900" b="0" dirty="0">
                          <a:solidFill>
                            <a:srgbClr val="000000"/>
                          </a:solidFill>
                          <a:latin typeface="Arial Narrow" panose="020B0606020202030204" pitchFamily="34" charset="0"/>
                        </a:rPr>
                        <a:t>^For Service Center - includes terminations, external transfers, and internal promotions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Tree>
    <p:extLst>
      <p:ext uri="{BB962C8B-B14F-4D97-AF65-F5344CB8AC3E}">
        <p14:creationId xmlns:p14="http://schemas.microsoft.com/office/powerpoint/2010/main" val="77335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commercial inbound call types</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98424" y="6306217"/>
          <a:ext cx="5056026" cy="393192"/>
        </p:xfrm>
        <a:graphic>
          <a:graphicData uri="http://schemas.openxmlformats.org/drawingml/2006/table">
            <a:tbl>
              <a:tblPr firstRow="1" bandRow="1">
                <a:tableStyleId>{5C22544A-7EE6-4342-B048-85BDC9FD1C3A}</a:tableStyleId>
              </a:tblPr>
              <a:tblGrid>
                <a:gridCol w="5056026">
                  <a:extLst>
                    <a:ext uri="{9D8B030D-6E8A-4147-A177-3AD203B41FA5}">
                      <a16:colId xmlns:a16="http://schemas.microsoft.com/office/drawing/2014/main" val="971086930"/>
                    </a:ext>
                  </a:extLst>
                </a:gridCol>
              </a:tblGrid>
              <a:tr h="266567">
                <a:tc>
                  <a:txBody>
                    <a:bodyPr/>
                    <a:lstStyle/>
                    <a:p>
                      <a:pPr marL="0" indent="0">
                        <a:spcBef>
                          <a:spcPct val="20000"/>
                        </a:spcBef>
                      </a:pPr>
                      <a:r>
                        <a:rPr lang="en-US" altLang="en-US" sz="900" b="0" dirty="0">
                          <a:solidFill>
                            <a:srgbClr val="000000"/>
                          </a:solidFill>
                          <a:latin typeface="Arial Narrow" panose="020B0606020202030204" pitchFamily="34" charset="0"/>
                        </a:rPr>
                        <a:t>- Data above will not match inbound call volume as multiple inquiry types can be asked by a member during one call.</a:t>
                      </a:r>
                    </a:p>
                    <a:p>
                      <a:pPr marL="0" indent="0">
                        <a:spcBef>
                          <a:spcPct val="20000"/>
                        </a:spcBef>
                      </a:pPr>
                      <a:r>
                        <a:rPr lang="en-US" altLang="en-US" sz="900" b="0" dirty="0">
                          <a:solidFill>
                            <a:srgbClr val="000000"/>
                          </a:solidFill>
                          <a:latin typeface="Arial Narrow" panose="020B0606020202030204" pitchFamily="34" charset="0"/>
                        </a:rPr>
                        <a:t>- The benefits category excludes Vision, Pharmacy and Dental benefit inquiries.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
        <p:nvSpPr>
          <p:cNvPr id="2" name="TextBox 1">
            <a:extLst>
              <a:ext uri="{FF2B5EF4-FFF2-40B4-BE49-F238E27FC236}">
                <a16:creationId xmlns:a16="http://schemas.microsoft.com/office/drawing/2014/main" id="{50EB4D98-DFE8-1922-ACD0-0867ADDBA76D}"/>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4" name="Table 3">
            <a:extLst>
              <a:ext uri="{FF2B5EF4-FFF2-40B4-BE49-F238E27FC236}">
                <a16:creationId xmlns:a16="http://schemas.microsoft.com/office/drawing/2014/main" id="{C4643C80-93CF-554F-2860-1D3300A24FBF}"/>
              </a:ext>
            </a:extLst>
          </p:cNvPr>
          <p:cNvGraphicFramePr>
            <a:graphicFrameLocks noGrp="1"/>
          </p:cNvGraphicFramePr>
          <p:nvPr/>
        </p:nvGraphicFramePr>
        <p:xfrm>
          <a:off x="173200" y="1176863"/>
          <a:ext cx="11629700" cy="5129349"/>
        </p:xfrm>
        <a:graphic>
          <a:graphicData uri="http://schemas.openxmlformats.org/drawingml/2006/table">
            <a:tbl>
              <a:tblPr firstRow="1" bandRow="1">
                <a:tableStyleId>{5C22544A-7EE6-4342-B048-85BDC9FD1C3A}</a:tableStyleId>
              </a:tblPr>
              <a:tblGrid>
                <a:gridCol w="1865129">
                  <a:extLst>
                    <a:ext uri="{9D8B030D-6E8A-4147-A177-3AD203B41FA5}">
                      <a16:colId xmlns:a16="http://schemas.microsoft.com/office/drawing/2014/main" val="181930398"/>
                    </a:ext>
                  </a:extLst>
                </a:gridCol>
                <a:gridCol w="562794">
                  <a:extLst>
                    <a:ext uri="{9D8B030D-6E8A-4147-A177-3AD203B41FA5}">
                      <a16:colId xmlns:a16="http://schemas.microsoft.com/office/drawing/2014/main" val="1070079980"/>
                    </a:ext>
                  </a:extLst>
                </a:gridCol>
                <a:gridCol w="572199">
                  <a:extLst>
                    <a:ext uri="{9D8B030D-6E8A-4147-A177-3AD203B41FA5}">
                      <a16:colId xmlns:a16="http://schemas.microsoft.com/office/drawing/2014/main" val="730090689"/>
                    </a:ext>
                  </a:extLst>
                </a:gridCol>
                <a:gridCol w="572199">
                  <a:extLst>
                    <a:ext uri="{9D8B030D-6E8A-4147-A177-3AD203B41FA5}">
                      <a16:colId xmlns:a16="http://schemas.microsoft.com/office/drawing/2014/main" val="1610624119"/>
                    </a:ext>
                  </a:extLst>
                </a:gridCol>
                <a:gridCol w="562794">
                  <a:extLst>
                    <a:ext uri="{9D8B030D-6E8A-4147-A177-3AD203B41FA5}">
                      <a16:colId xmlns:a16="http://schemas.microsoft.com/office/drawing/2014/main" val="3789221469"/>
                    </a:ext>
                  </a:extLst>
                </a:gridCol>
                <a:gridCol w="602295">
                  <a:extLst>
                    <a:ext uri="{9D8B030D-6E8A-4147-A177-3AD203B41FA5}">
                      <a16:colId xmlns:a16="http://schemas.microsoft.com/office/drawing/2014/main" val="2854973113"/>
                    </a:ext>
                  </a:extLst>
                </a:gridCol>
                <a:gridCol w="572199">
                  <a:extLst>
                    <a:ext uri="{9D8B030D-6E8A-4147-A177-3AD203B41FA5}">
                      <a16:colId xmlns:a16="http://schemas.microsoft.com/office/drawing/2014/main" val="2115628774"/>
                    </a:ext>
                  </a:extLst>
                </a:gridCol>
                <a:gridCol w="515767">
                  <a:extLst>
                    <a:ext uri="{9D8B030D-6E8A-4147-A177-3AD203B41FA5}">
                      <a16:colId xmlns:a16="http://schemas.microsoft.com/office/drawing/2014/main" val="440237238"/>
                    </a:ext>
                  </a:extLst>
                </a:gridCol>
                <a:gridCol w="600412">
                  <a:extLst>
                    <a:ext uri="{9D8B030D-6E8A-4147-A177-3AD203B41FA5}">
                      <a16:colId xmlns:a16="http://schemas.microsoft.com/office/drawing/2014/main" val="3340483881"/>
                    </a:ext>
                  </a:extLst>
                </a:gridCol>
                <a:gridCol w="581602">
                  <a:extLst>
                    <a:ext uri="{9D8B030D-6E8A-4147-A177-3AD203B41FA5}">
                      <a16:colId xmlns:a16="http://schemas.microsoft.com/office/drawing/2014/main" val="3935848207"/>
                    </a:ext>
                  </a:extLst>
                </a:gridCol>
                <a:gridCol w="553387">
                  <a:extLst>
                    <a:ext uri="{9D8B030D-6E8A-4147-A177-3AD203B41FA5}">
                      <a16:colId xmlns:a16="http://schemas.microsoft.com/office/drawing/2014/main" val="200910643"/>
                    </a:ext>
                  </a:extLst>
                </a:gridCol>
                <a:gridCol w="591006">
                  <a:extLst>
                    <a:ext uri="{9D8B030D-6E8A-4147-A177-3AD203B41FA5}">
                      <a16:colId xmlns:a16="http://schemas.microsoft.com/office/drawing/2014/main" val="1526066299"/>
                    </a:ext>
                  </a:extLst>
                </a:gridCol>
                <a:gridCol w="581602">
                  <a:extLst>
                    <a:ext uri="{9D8B030D-6E8A-4147-A177-3AD203B41FA5}">
                      <a16:colId xmlns:a16="http://schemas.microsoft.com/office/drawing/2014/main" val="2395292414"/>
                    </a:ext>
                  </a:extLst>
                </a:gridCol>
                <a:gridCol w="818450">
                  <a:extLst>
                    <a:ext uri="{9D8B030D-6E8A-4147-A177-3AD203B41FA5}">
                      <a16:colId xmlns:a16="http://schemas.microsoft.com/office/drawing/2014/main" val="3250530516"/>
                    </a:ext>
                  </a:extLst>
                </a:gridCol>
                <a:gridCol w="524702">
                  <a:extLst>
                    <a:ext uri="{9D8B030D-6E8A-4147-A177-3AD203B41FA5}">
                      <a16:colId xmlns:a16="http://schemas.microsoft.com/office/drawing/2014/main" val="3093338737"/>
                    </a:ext>
                  </a:extLst>
                </a:gridCol>
                <a:gridCol w="1046240">
                  <a:extLst>
                    <a:ext uri="{9D8B030D-6E8A-4147-A177-3AD203B41FA5}">
                      <a16:colId xmlns:a16="http://schemas.microsoft.com/office/drawing/2014/main" val="4050803311"/>
                    </a:ext>
                  </a:extLst>
                </a:gridCol>
                <a:gridCol w="506923">
                  <a:extLst>
                    <a:ext uri="{9D8B030D-6E8A-4147-A177-3AD203B41FA5}">
                      <a16:colId xmlns:a16="http://schemas.microsoft.com/office/drawing/2014/main" val="2556903724"/>
                    </a:ext>
                  </a:extLst>
                </a:gridCol>
              </a:tblGrid>
              <a:tr h="373044">
                <a:tc>
                  <a:txBody>
                    <a:bodyPr/>
                    <a:lstStyle/>
                    <a:p>
                      <a:pPr algn="ctr" rtl="0" fontAlgn="ctr"/>
                      <a:r>
                        <a:rPr lang="en-US" sz="1400" b="1" i="0" u="none" strike="noStrike" dirty="0">
                          <a:solidFill>
                            <a:srgbClr val="FFFFFF"/>
                          </a:solidFill>
                          <a:effectLst/>
                          <a:latin typeface="Arial Narrow" panose="020B0606020202030204" pitchFamily="34" charset="0"/>
                        </a:rPr>
                        <a:t>Category</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algn="ctr" rtl="0" fontAlgn="ctr"/>
                      <a:r>
                        <a:rPr lang="en-US" sz="1400" b="1" i="0" u="none" strike="noStrike">
                          <a:solidFill>
                            <a:srgbClr val="FFFFFF"/>
                          </a:solidFill>
                          <a:effectLst/>
                          <a:latin typeface="Arial Narrow" panose="020B0606020202030204" pitchFamily="34" charset="0"/>
                        </a:rPr>
                        <a:t>Jan</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Feb</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Mar</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Apr</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May</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Jun</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Jul</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Aug</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Sep</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Oct</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Nov</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Dec</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ctr"/>
                      <a:r>
                        <a:rPr lang="en-US" sz="1400" b="1" i="0" u="none" strike="noStrike">
                          <a:solidFill>
                            <a:srgbClr val="FFFFFF"/>
                          </a:solidFill>
                          <a:effectLst/>
                          <a:latin typeface="Arial Narrow" panose="020B0606020202030204" pitchFamily="34" charset="0"/>
                        </a:rPr>
                        <a:t>2024 YTD</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Jan-Nov 2023</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Var</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8279144"/>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Claims Inquiry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38,923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36,362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35,470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36,556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36,124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32,136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37,308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35,844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33,109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35,348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29,949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387,129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1006547"/>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Eligibility/Enrollment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31,310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23,730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22,872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23,003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22,326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21,636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26,280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26,211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24,089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25,195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21,756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268,408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4280827"/>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Benefits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24,295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20,789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20,897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20,454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21,041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18,733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22,297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21,386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18,866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20,407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17,307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226,472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6668760"/>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Provider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18,912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14,845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14,431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15,117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15,997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14,408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17,886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16,211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14,159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14,390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12,035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168,391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284728"/>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Pharmacy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13,371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11,168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12,860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11,203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9,596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7,907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9,470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9,388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8,415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8,368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7,846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109,592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1679883"/>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Program/Service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12,338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10,121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11,786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11,300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9,828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8,300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10,127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9,991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8,493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9,008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8,054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109,346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8911923"/>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Document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11,493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10,338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10,190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10,287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9,143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8,260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10,310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10,129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8,876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8,116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106,642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1916857"/>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Referrals/Authorizations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5,640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5,001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5,252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5,406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5,236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4,724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5,588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5,384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4,771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5,127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4,429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56,558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3479842"/>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Web Inquiry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6,802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5,124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4,927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4,566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4,001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3,643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4,540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4,737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3,966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3,830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3,030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dirty="0">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49,166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9111092"/>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Other Insurance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4,697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3,842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3,828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4,125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3,946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3,474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4,150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3,923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3,738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4,431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3,927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44,081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8531298"/>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Dental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2,123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1,956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1,906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1,999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1,882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1,745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20,060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4399380"/>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Vision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1,174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992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805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10,843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2918451"/>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Billing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1,261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668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747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dirty="0">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8,447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4593683"/>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Appeals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214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209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247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272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2,769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&lt;1%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&lt;1%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0208286"/>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Totals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172,553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145,265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146,402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145,800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141,003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126,689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152,061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147,129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131,892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139,332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119,778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1,567,904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8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800" b="0" i="0" u="none" strike="noStrike" dirty="0">
                          <a:solidFill>
                            <a:srgbClr val="000000"/>
                          </a:solidFill>
                          <a:effectLst/>
                          <a:latin typeface="Arial Narrow" panose="020B0606020202030204" pitchFamily="34" charset="0"/>
                        </a:rPr>
                        <a:t> </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800" b="0" i="0" u="none" strike="noStrike" dirty="0">
                          <a:solidFill>
                            <a:srgbClr val="000000"/>
                          </a:solidFill>
                          <a:effectLst/>
                          <a:latin typeface="Arial Narrow" panose="020B0606020202030204" pitchFamily="34" charset="0"/>
                        </a:rPr>
                        <a:t> </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78843760"/>
                  </a:ext>
                </a:extLst>
              </a:tr>
            </a:tbl>
          </a:graphicData>
        </a:graphic>
      </p:graphicFrame>
    </p:spTree>
    <p:extLst>
      <p:ext uri="{BB962C8B-B14F-4D97-AF65-F5344CB8AC3E}">
        <p14:creationId xmlns:p14="http://schemas.microsoft.com/office/powerpoint/2010/main" val="1414443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commercial inbound Benefit Inquiries</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0" y="6236246"/>
          <a:ext cx="5056026" cy="266567"/>
        </p:xfrm>
        <a:graphic>
          <a:graphicData uri="http://schemas.openxmlformats.org/drawingml/2006/table">
            <a:tbl>
              <a:tblPr firstRow="1" bandRow="1">
                <a:tableStyleId>{5C22544A-7EE6-4342-B048-85BDC9FD1C3A}</a:tableStyleId>
              </a:tblPr>
              <a:tblGrid>
                <a:gridCol w="5056026">
                  <a:extLst>
                    <a:ext uri="{9D8B030D-6E8A-4147-A177-3AD203B41FA5}">
                      <a16:colId xmlns:a16="http://schemas.microsoft.com/office/drawing/2014/main" val="971086930"/>
                    </a:ext>
                  </a:extLst>
                </a:gridCol>
              </a:tblGrid>
              <a:tr h="266567">
                <a:tc>
                  <a:txBody>
                    <a:bodyPr/>
                    <a:lstStyle/>
                    <a:p>
                      <a:pPr marL="171450" indent="-171450">
                        <a:spcBef>
                          <a:spcPct val="20000"/>
                        </a:spcBef>
                        <a:buFont typeface="Calibri" panose="020F0502020204030204" pitchFamily="34" charset="0"/>
                        <a:buChar char="‐"/>
                      </a:pPr>
                      <a:r>
                        <a:rPr lang="en-US" altLang="en-US" sz="900" b="0" dirty="0">
                          <a:solidFill>
                            <a:srgbClr val="000000"/>
                          </a:solidFill>
                          <a:latin typeface="Arial Narrow" panose="020B0606020202030204" pitchFamily="34" charset="0"/>
                        </a:rPr>
                        <a:t>Data above will not match inbound call volume because there can be multiple inquiries on one call.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
        <p:nvSpPr>
          <p:cNvPr id="2" name="TextBox 1">
            <a:extLst>
              <a:ext uri="{FF2B5EF4-FFF2-40B4-BE49-F238E27FC236}">
                <a16:creationId xmlns:a16="http://schemas.microsoft.com/office/drawing/2014/main" id="{4FD00287-D287-D3D6-A7D3-8A7E6D265397}"/>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4" name="Table 3">
            <a:extLst>
              <a:ext uri="{FF2B5EF4-FFF2-40B4-BE49-F238E27FC236}">
                <a16:creationId xmlns:a16="http://schemas.microsoft.com/office/drawing/2014/main" id="{BF7C54F6-1370-BC1F-8A3C-399C7616E68D}"/>
              </a:ext>
            </a:extLst>
          </p:cNvPr>
          <p:cNvGraphicFramePr>
            <a:graphicFrameLocks noGrp="1"/>
          </p:cNvGraphicFramePr>
          <p:nvPr/>
        </p:nvGraphicFramePr>
        <p:xfrm>
          <a:off x="173199" y="1176862"/>
          <a:ext cx="11629693" cy="4995334"/>
        </p:xfrm>
        <a:graphic>
          <a:graphicData uri="http://schemas.openxmlformats.org/drawingml/2006/table">
            <a:tbl>
              <a:tblPr firstRow="1" bandRow="1">
                <a:tableStyleId>{5C22544A-7EE6-4342-B048-85BDC9FD1C3A}</a:tableStyleId>
              </a:tblPr>
              <a:tblGrid>
                <a:gridCol w="1865128">
                  <a:extLst>
                    <a:ext uri="{9D8B030D-6E8A-4147-A177-3AD203B41FA5}">
                      <a16:colId xmlns:a16="http://schemas.microsoft.com/office/drawing/2014/main" val="181930398"/>
                    </a:ext>
                  </a:extLst>
                </a:gridCol>
                <a:gridCol w="562793">
                  <a:extLst>
                    <a:ext uri="{9D8B030D-6E8A-4147-A177-3AD203B41FA5}">
                      <a16:colId xmlns:a16="http://schemas.microsoft.com/office/drawing/2014/main" val="1070079980"/>
                    </a:ext>
                  </a:extLst>
                </a:gridCol>
                <a:gridCol w="572199">
                  <a:extLst>
                    <a:ext uri="{9D8B030D-6E8A-4147-A177-3AD203B41FA5}">
                      <a16:colId xmlns:a16="http://schemas.microsoft.com/office/drawing/2014/main" val="730090689"/>
                    </a:ext>
                  </a:extLst>
                </a:gridCol>
                <a:gridCol w="572199">
                  <a:extLst>
                    <a:ext uri="{9D8B030D-6E8A-4147-A177-3AD203B41FA5}">
                      <a16:colId xmlns:a16="http://schemas.microsoft.com/office/drawing/2014/main" val="3766456793"/>
                    </a:ext>
                  </a:extLst>
                </a:gridCol>
                <a:gridCol w="562793">
                  <a:extLst>
                    <a:ext uri="{9D8B030D-6E8A-4147-A177-3AD203B41FA5}">
                      <a16:colId xmlns:a16="http://schemas.microsoft.com/office/drawing/2014/main" val="3789221469"/>
                    </a:ext>
                  </a:extLst>
                </a:gridCol>
                <a:gridCol w="602295">
                  <a:extLst>
                    <a:ext uri="{9D8B030D-6E8A-4147-A177-3AD203B41FA5}">
                      <a16:colId xmlns:a16="http://schemas.microsoft.com/office/drawing/2014/main" val="2854973113"/>
                    </a:ext>
                  </a:extLst>
                </a:gridCol>
                <a:gridCol w="572199">
                  <a:extLst>
                    <a:ext uri="{9D8B030D-6E8A-4147-A177-3AD203B41FA5}">
                      <a16:colId xmlns:a16="http://schemas.microsoft.com/office/drawing/2014/main" val="2115628774"/>
                    </a:ext>
                  </a:extLst>
                </a:gridCol>
                <a:gridCol w="515766">
                  <a:extLst>
                    <a:ext uri="{9D8B030D-6E8A-4147-A177-3AD203B41FA5}">
                      <a16:colId xmlns:a16="http://schemas.microsoft.com/office/drawing/2014/main" val="440237238"/>
                    </a:ext>
                  </a:extLst>
                </a:gridCol>
                <a:gridCol w="600412">
                  <a:extLst>
                    <a:ext uri="{9D8B030D-6E8A-4147-A177-3AD203B41FA5}">
                      <a16:colId xmlns:a16="http://schemas.microsoft.com/office/drawing/2014/main" val="3340483881"/>
                    </a:ext>
                  </a:extLst>
                </a:gridCol>
                <a:gridCol w="581602">
                  <a:extLst>
                    <a:ext uri="{9D8B030D-6E8A-4147-A177-3AD203B41FA5}">
                      <a16:colId xmlns:a16="http://schemas.microsoft.com/office/drawing/2014/main" val="3935848207"/>
                    </a:ext>
                  </a:extLst>
                </a:gridCol>
                <a:gridCol w="553387">
                  <a:extLst>
                    <a:ext uri="{9D8B030D-6E8A-4147-A177-3AD203B41FA5}">
                      <a16:colId xmlns:a16="http://schemas.microsoft.com/office/drawing/2014/main" val="200910643"/>
                    </a:ext>
                  </a:extLst>
                </a:gridCol>
                <a:gridCol w="591006">
                  <a:extLst>
                    <a:ext uri="{9D8B030D-6E8A-4147-A177-3AD203B41FA5}">
                      <a16:colId xmlns:a16="http://schemas.microsoft.com/office/drawing/2014/main" val="1526066299"/>
                    </a:ext>
                  </a:extLst>
                </a:gridCol>
                <a:gridCol w="581602">
                  <a:extLst>
                    <a:ext uri="{9D8B030D-6E8A-4147-A177-3AD203B41FA5}">
                      <a16:colId xmlns:a16="http://schemas.microsoft.com/office/drawing/2014/main" val="2395292414"/>
                    </a:ext>
                  </a:extLst>
                </a:gridCol>
                <a:gridCol w="818449">
                  <a:extLst>
                    <a:ext uri="{9D8B030D-6E8A-4147-A177-3AD203B41FA5}">
                      <a16:colId xmlns:a16="http://schemas.microsoft.com/office/drawing/2014/main" val="3250530516"/>
                    </a:ext>
                  </a:extLst>
                </a:gridCol>
                <a:gridCol w="524702">
                  <a:extLst>
                    <a:ext uri="{9D8B030D-6E8A-4147-A177-3AD203B41FA5}">
                      <a16:colId xmlns:a16="http://schemas.microsoft.com/office/drawing/2014/main" val="3093338737"/>
                    </a:ext>
                  </a:extLst>
                </a:gridCol>
                <a:gridCol w="1046239">
                  <a:extLst>
                    <a:ext uri="{9D8B030D-6E8A-4147-A177-3AD203B41FA5}">
                      <a16:colId xmlns:a16="http://schemas.microsoft.com/office/drawing/2014/main" val="4050803311"/>
                    </a:ext>
                  </a:extLst>
                </a:gridCol>
                <a:gridCol w="506922">
                  <a:extLst>
                    <a:ext uri="{9D8B030D-6E8A-4147-A177-3AD203B41FA5}">
                      <a16:colId xmlns:a16="http://schemas.microsoft.com/office/drawing/2014/main" val="2556903724"/>
                    </a:ext>
                  </a:extLst>
                </a:gridCol>
              </a:tblGrid>
              <a:tr h="381746">
                <a:tc>
                  <a:txBody>
                    <a:bodyPr/>
                    <a:lstStyle/>
                    <a:p>
                      <a:pPr algn="ctr" rtl="0" fontAlgn="ctr"/>
                      <a:r>
                        <a:rPr lang="en-US" sz="1400" b="1" i="0" u="none" strike="noStrike" dirty="0">
                          <a:solidFill>
                            <a:srgbClr val="FFFFFF"/>
                          </a:solidFill>
                          <a:effectLst/>
                          <a:latin typeface="Arial Narrow" panose="020B0606020202030204" pitchFamily="34" charset="0"/>
                        </a:rPr>
                        <a:t>Category</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algn="ctr" rtl="0" fontAlgn="ctr"/>
                      <a:r>
                        <a:rPr lang="en-US" sz="1400" b="1" i="0" u="none" strike="noStrike" dirty="0">
                          <a:solidFill>
                            <a:srgbClr val="FFFFFF"/>
                          </a:solidFill>
                          <a:effectLst/>
                          <a:latin typeface="Arial Narrow" panose="020B0606020202030204" pitchFamily="34" charset="0"/>
                        </a:rPr>
                        <a:t>Jan</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Feb</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Mar</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Apr</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May</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Jun</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Jul</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Aug</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Sep</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Oct</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Nov</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Dec</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ctr"/>
                      <a:r>
                        <a:rPr lang="en-US" sz="1400" b="1" i="0" u="none" strike="noStrike">
                          <a:solidFill>
                            <a:srgbClr val="FFFFFF"/>
                          </a:solidFill>
                          <a:effectLst/>
                          <a:latin typeface="Arial Narrow" panose="020B0606020202030204" pitchFamily="34" charset="0"/>
                        </a:rPr>
                        <a:t>2024 YTD</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Jan-Nov 2023</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Var</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8279144"/>
                  </a:ext>
                </a:extLst>
              </a:tr>
              <a:tr h="329542">
                <a:tc>
                  <a:txBody>
                    <a:bodyPr/>
                    <a:lstStyle/>
                    <a:p>
                      <a:pPr algn="ctr" rtl="0" fontAlgn="ctr"/>
                      <a:r>
                        <a:rPr lang="en-US" sz="1200" b="1" i="0" u="none" strike="noStrike">
                          <a:solidFill>
                            <a:srgbClr val="000000"/>
                          </a:solidFill>
                          <a:effectLst/>
                          <a:latin typeface="Arial Narrow" panose="020B0606020202030204" pitchFamily="34" charset="0"/>
                        </a:rPr>
                        <a:t>Lab Services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3,900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3,451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3,674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3,765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3,736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3,226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3,810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3,720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3,359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3,615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3,081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39,337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1006547"/>
                  </a:ext>
                </a:extLst>
              </a:tr>
              <a:tr h="329542">
                <a:tc>
                  <a:txBody>
                    <a:bodyPr/>
                    <a:lstStyle/>
                    <a:p>
                      <a:pPr algn="ctr" rtl="0" fontAlgn="ctr"/>
                      <a:r>
                        <a:rPr lang="en-US" sz="1200" b="1" i="0" u="none" strike="noStrike" dirty="0">
                          <a:solidFill>
                            <a:srgbClr val="000000"/>
                          </a:solidFill>
                          <a:effectLst/>
                          <a:latin typeface="Arial Narrow" panose="020B0606020202030204" pitchFamily="34" charset="0"/>
                        </a:rPr>
                        <a:t>Cost Share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3,100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3,013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3,045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3,180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3,489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3,188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3,817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3,796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3,214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3,915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3,467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37,224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4280827"/>
                  </a:ext>
                </a:extLst>
              </a:tr>
              <a:tr h="329542">
                <a:tc>
                  <a:txBody>
                    <a:bodyPr/>
                    <a:lstStyle/>
                    <a:p>
                      <a:pPr algn="ctr" rtl="0" fontAlgn="ctr"/>
                      <a:r>
                        <a:rPr lang="en-US" sz="1200" b="1" i="0" u="none" strike="noStrike">
                          <a:solidFill>
                            <a:srgbClr val="000000"/>
                          </a:solidFill>
                          <a:effectLst/>
                          <a:latin typeface="Arial Narrow" panose="020B0606020202030204" pitchFamily="34" charset="0"/>
                        </a:rPr>
                        <a:t>Medical Care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3,416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2,894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2,811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2,776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2,832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2,503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2,838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2,741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2,380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2,504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2,064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29,759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6668760"/>
                  </a:ext>
                </a:extLst>
              </a:tr>
              <a:tr h="329542">
                <a:tc>
                  <a:txBody>
                    <a:bodyPr/>
                    <a:lstStyle/>
                    <a:p>
                      <a:pPr algn="ctr" rtl="0" fontAlgn="ctr"/>
                      <a:r>
                        <a:rPr lang="en-US" sz="1200" b="1" i="0" u="none" strike="noStrike">
                          <a:solidFill>
                            <a:srgbClr val="000000"/>
                          </a:solidFill>
                          <a:effectLst/>
                          <a:latin typeface="Arial Narrow" panose="020B0606020202030204" pitchFamily="34" charset="0"/>
                        </a:rPr>
                        <a:t>Surgery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2,932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2,494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2,470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2,520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2,404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2,066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2,459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2,335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2,077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2,314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1,909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25,980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284728"/>
                  </a:ext>
                </a:extLst>
              </a:tr>
              <a:tr h="329542">
                <a:tc>
                  <a:txBody>
                    <a:bodyPr/>
                    <a:lstStyle/>
                    <a:p>
                      <a:pPr algn="ctr" rtl="0" fontAlgn="ctr"/>
                      <a:r>
                        <a:rPr lang="en-US" sz="1200" b="1" i="0" u="none" strike="noStrike">
                          <a:solidFill>
                            <a:srgbClr val="000000"/>
                          </a:solidFill>
                          <a:effectLst/>
                          <a:latin typeface="Arial Narrow" panose="020B0606020202030204" pitchFamily="34" charset="0"/>
                        </a:rPr>
                        <a:t>Specialty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2,716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2,223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2,273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2,553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2,295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2,144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2,199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1,749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24,611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1679883"/>
                  </a:ext>
                </a:extLst>
              </a:tr>
              <a:tr h="329542">
                <a:tc>
                  <a:txBody>
                    <a:bodyPr/>
                    <a:lstStyle/>
                    <a:p>
                      <a:pPr algn="ctr" rtl="0" fontAlgn="ctr"/>
                      <a:r>
                        <a:rPr lang="en-US" sz="1200" b="1" i="0" u="none" strike="noStrike">
                          <a:solidFill>
                            <a:srgbClr val="000000"/>
                          </a:solidFill>
                          <a:effectLst/>
                          <a:latin typeface="Arial Narrow" panose="020B0606020202030204" pitchFamily="34" charset="0"/>
                        </a:rPr>
                        <a:t>Behavioral Health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2,397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1,943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1,757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1,698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1,354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19,580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8911923"/>
                  </a:ext>
                </a:extLst>
              </a:tr>
              <a:tr h="329542">
                <a:tc>
                  <a:txBody>
                    <a:bodyPr/>
                    <a:lstStyle/>
                    <a:p>
                      <a:pPr algn="ctr" rtl="0" fontAlgn="ctr"/>
                      <a:r>
                        <a:rPr lang="en-US" sz="1200" b="1" i="0" u="none" strike="noStrike">
                          <a:solidFill>
                            <a:srgbClr val="000000"/>
                          </a:solidFill>
                          <a:effectLst/>
                          <a:latin typeface="Arial Narrow" panose="020B0606020202030204" pitchFamily="34" charset="0"/>
                        </a:rPr>
                        <a:t>Routine Care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1,571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1,211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1,402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1,254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1,326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13,704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1916857"/>
                  </a:ext>
                </a:extLst>
              </a:tr>
              <a:tr h="329542">
                <a:tc>
                  <a:txBody>
                    <a:bodyPr/>
                    <a:lstStyle/>
                    <a:p>
                      <a:pPr algn="ctr" rtl="0" fontAlgn="ctr"/>
                      <a:r>
                        <a:rPr lang="en-US" sz="1200" b="1" i="0" u="none" strike="noStrike">
                          <a:solidFill>
                            <a:srgbClr val="000000"/>
                          </a:solidFill>
                          <a:effectLst/>
                          <a:latin typeface="Arial Narrow" panose="020B0606020202030204" pitchFamily="34" charset="0"/>
                        </a:rPr>
                        <a:t>Emergency/Urgent Care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973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887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862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780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644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3479842"/>
                  </a:ext>
                </a:extLst>
              </a:tr>
              <a:tr h="329542">
                <a:tc>
                  <a:txBody>
                    <a:bodyPr/>
                    <a:lstStyle/>
                    <a:p>
                      <a:pPr algn="ctr" rtl="0" fontAlgn="ctr"/>
                      <a:r>
                        <a:rPr lang="en-US" sz="1200" b="1" i="0" u="none" strike="noStrike">
                          <a:solidFill>
                            <a:srgbClr val="000000"/>
                          </a:solidFill>
                          <a:effectLst/>
                          <a:latin typeface="Arial Narrow" panose="020B0606020202030204" pitchFamily="34" charset="0"/>
                        </a:rPr>
                        <a:t>Durable Medical Equipment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803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695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621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8,136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9111092"/>
                  </a:ext>
                </a:extLst>
              </a:tr>
              <a:tr h="329542">
                <a:tc>
                  <a:txBody>
                    <a:bodyPr/>
                    <a:lstStyle/>
                    <a:p>
                      <a:pPr algn="ctr" rtl="0" fontAlgn="ctr"/>
                      <a:r>
                        <a:rPr lang="en-US" sz="1200" b="1" i="0" u="none" strike="noStrike">
                          <a:solidFill>
                            <a:srgbClr val="000000"/>
                          </a:solidFill>
                          <a:effectLst/>
                          <a:latin typeface="Arial Narrow" panose="020B0606020202030204" pitchFamily="34" charset="0"/>
                        </a:rPr>
                        <a:t>Fitness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1,034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5,884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8531298"/>
                  </a:ext>
                </a:extLst>
              </a:tr>
              <a:tr h="329542">
                <a:tc>
                  <a:txBody>
                    <a:bodyPr/>
                    <a:lstStyle/>
                    <a:p>
                      <a:pPr algn="ctr" rtl="0" fontAlgn="ctr"/>
                      <a:r>
                        <a:rPr lang="en-US" sz="1200" b="1" i="0" u="none" strike="noStrike">
                          <a:solidFill>
                            <a:srgbClr val="000000"/>
                          </a:solidFill>
                          <a:effectLst/>
                          <a:latin typeface="Arial Narrow" panose="020B0606020202030204" pitchFamily="34" charset="0"/>
                        </a:rPr>
                        <a:t>Other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754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541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478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451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5,730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4399380"/>
                  </a:ext>
                </a:extLst>
              </a:tr>
              <a:tr h="329542">
                <a:tc>
                  <a:txBody>
                    <a:bodyPr/>
                    <a:lstStyle/>
                    <a:p>
                      <a:pPr algn="ctr" rtl="0" fontAlgn="ctr"/>
                      <a:r>
                        <a:rPr lang="en-US" sz="1200" b="1" i="0" u="none" strike="noStrike">
                          <a:solidFill>
                            <a:srgbClr val="000000"/>
                          </a:solidFill>
                          <a:effectLst/>
                          <a:latin typeface="Arial Narrow" panose="020B0606020202030204" pitchFamily="34" charset="0"/>
                        </a:rPr>
                        <a:t>Maternity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413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372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363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3,869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2918451"/>
                  </a:ext>
                </a:extLst>
              </a:tr>
              <a:tr h="329542">
                <a:tc>
                  <a:txBody>
                    <a:bodyPr/>
                    <a:lstStyle/>
                    <a:p>
                      <a:pPr algn="ctr" rtl="0" fontAlgn="ctr"/>
                      <a:r>
                        <a:rPr lang="en-US" sz="1200" b="1" i="0" u="none" strike="noStrike">
                          <a:solidFill>
                            <a:srgbClr val="000000"/>
                          </a:solidFill>
                          <a:effectLst/>
                          <a:latin typeface="Arial Narrow" panose="020B0606020202030204" pitchFamily="34" charset="0"/>
                        </a:rPr>
                        <a:t>Infertility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286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209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2,561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4593683"/>
                  </a:ext>
                </a:extLst>
              </a:tr>
              <a:tr h="329542">
                <a:tc>
                  <a:txBody>
                    <a:bodyPr/>
                    <a:lstStyle/>
                    <a:p>
                      <a:pPr algn="ctr" rtl="0" fontAlgn="ctr"/>
                      <a:r>
                        <a:rPr lang="en-US" sz="1200" b="1" i="0" u="none" strike="noStrike">
                          <a:solidFill>
                            <a:srgbClr val="000000"/>
                          </a:solidFill>
                          <a:effectLst/>
                          <a:latin typeface="Arial Narrow" panose="020B0606020202030204" pitchFamily="34" charset="0"/>
                        </a:rPr>
                        <a:t>Totals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24,295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20,789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20,897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20,454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20,932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18,733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22,180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21,281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18,771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20,312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17,231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225,875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800" b="0" i="0" u="none" strike="noStrike" dirty="0">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800" b="0" i="0" u="none" strike="noStrike" dirty="0">
                          <a:solidFill>
                            <a:srgbClr val="000000"/>
                          </a:solidFill>
                          <a:effectLst/>
                          <a:latin typeface="Arial Narrow" panose="020B0606020202030204" pitchFamily="34" charset="0"/>
                        </a:rPr>
                        <a:t> </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800" b="0" i="0" u="none" strike="noStrike" dirty="0">
                          <a:solidFill>
                            <a:srgbClr val="000000"/>
                          </a:solidFill>
                          <a:effectLst/>
                          <a:latin typeface="Arial Narrow" panose="020B0606020202030204" pitchFamily="34" charset="0"/>
                        </a:rPr>
                        <a:t> </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78843760"/>
                  </a:ext>
                </a:extLst>
              </a:tr>
            </a:tbl>
          </a:graphicData>
        </a:graphic>
      </p:graphicFrame>
    </p:spTree>
    <p:extLst>
      <p:ext uri="{BB962C8B-B14F-4D97-AF65-F5344CB8AC3E}">
        <p14:creationId xmlns:p14="http://schemas.microsoft.com/office/powerpoint/2010/main" val="3317477293"/>
      </p:ext>
    </p:extLst>
  </p:cSld>
  <p:clrMapOvr>
    <a:masterClrMapping/>
  </p:clrMapOvr>
</p:sld>
</file>

<file path=ppt/theme/theme1.xml><?xml version="1.0" encoding="utf-8"?>
<a:theme xmlns:a="http://schemas.openxmlformats.org/drawingml/2006/main" name="Office Theme">
  <a:themeElements>
    <a:clrScheme name="Custom 2">
      <a:dk1>
        <a:srgbClr val="0D4877"/>
      </a:dk1>
      <a:lt1>
        <a:srgbClr val="FFFFFF"/>
      </a:lt1>
      <a:dk2>
        <a:srgbClr val="000000"/>
      </a:dk2>
      <a:lt2>
        <a:srgbClr val="E7E6E6"/>
      </a:lt2>
      <a:accent1>
        <a:srgbClr val="0D4877"/>
      </a:accent1>
      <a:accent2>
        <a:srgbClr val="2474BB"/>
      </a:accent2>
      <a:accent3>
        <a:srgbClr val="02C3FE"/>
      </a:accent3>
      <a:accent4>
        <a:srgbClr val="FD5D3B"/>
      </a:accent4>
      <a:accent5>
        <a:srgbClr val="DDDDDD"/>
      </a:accent5>
      <a:accent6>
        <a:srgbClr val="A3A3A3"/>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079D2B748EE74D81F98CF4862775DC" ma:contentTypeVersion="9" ma:contentTypeDescription="Create a new document." ma:contentTypeScope="" ma:versionID="e277f91de1eb08666b06e3d6bdfe5373">
  <xsd:schema xmlns:xsd="http://www.w3.org/2001/XMLSchema" xmlns:xs="http://www.w3.org/2001/XMLSchema" xmlns:p="http://schemas.microsoft.com/office/2006/metadata/properties" xmlns:ns2="4fd547bd-de5e-484e-b36f-a089762660f6" targetNamespace="http://schemas.microsoft.com/office/2006/metadata/properties" ma:root="true" ma:fieldsID="2a5b711c3dc408fe56c7efd1cc0dea8a" ns2:_="">
    <xsd:import namespace="4fd547bd-de5e-484e-b36f-a089762660f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d547bd-de5e-484e-b36f-a089762660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b3c37ec-05fe-4725-a6d6-2bdea46d985a"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fd547bd-de5e-484e-b36f-a089762660f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79AAFB5-5F15-4F53-9072-F22BA0C5A6AF}"/>
</file>

<file path=customXml/itemProps2.xml><?xml version="1.0" encoding="utf-8"?>
<ds:datastoreItem xmlns:ds="http://schemas.openxmlformats.org/officeDocument/2006/customXml" ds:itemID="{B0B84382-3AF2-4E18-A5F4-1677601435F6}"/>
</file>

<file path=customXml/itemProps3.xml><?xml version="1.0" encoding="utf-8"?>
<ds:datastoreItem xmlns:ds="http://schemas.openxmlformats.org/officeDocument/2006/customXml" ds:itemID="{46CBDBD5-2ED6-4A02-A529-A14E0352A832}"/>
</file>

<file path=docProps/app.xml><?xml version="1.0" encoding="utf-8"?>
<Properties xmlns="http://schemas.openxmlformats.org/officeDocument/2006/extended-properties" xmlns:vt="http://schemas.openxmlformats.org/officeDocument/2006/docPropsVTypes">
  <TotalTime>6716</TotalTime>
  <Words>9512</Words>
  <Application>Microsoft Office PowerPoint</Application>
  <PresentationFormat>Widescreen</PresentationFormat>
  <Paragraphs>5619</Paragraphs>
  <Slides>35</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Arial Narrow</vt:lpstr>
      <vt:lpstr>Calibri</vt:lpstr>
      <vt:lpstr>DM Sans Medium</vt:lpstr>
      <vt:lpstr>DM Sans</vt:lpstr>
      <vt:lpstr>Bebas Neue</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McGlinchey, Tracie</dc:creator>
  <cp:lastModifiedBy>Chappell, Kristen</cp:lastModifiedBy>
  <cp:revision>698</cp:revision>
  <cp:lastPrinted>2024-11-25T16:36:07Z</cp:lastPrinted>
  <dcterms:created xsi:type="dcterms:W3CDTF">2015-03-12T13:39:30Z</dcterms:created>
  <dcterms:modified xsi:type="dcterms:W3CDTF">2024-12-20T19:22:56Z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0x01010054079D2B748EE74D81F98CF4862775DC</vt:lpwstr>
  </property>
  <property fmtid="{D5CDD505-2E9C-101B-9397-08002B2CF9AE}" pid="3" name="_dlc_policyId">
    <vt:lpwstr/>
  </property>
  <property fmtid="{D5CDD505-2E9C-101B-9397-08002B2CF9AE}" pid="4" name="ItemRetentionFormula">
    <vt:lpwstr/>
  </property>
  <property fmtid="{D5CDD505-2E9C-101B-9397-08002B2CF9AE}" pid="5" name="_dlc_DocIdItemGuid">
    <vt:lpwstr>4dca8e14-98a2-4c1e-8174-08954dc16641</vt:lpwstr>
  </property>
  <property fmtid="{D5CDD505-2E9C-101B-9397-08002B2CF9AE}" pid="6" name="SharedWithUsers">
    <vt:lpwstr>56;#Tang, Yvonne</vt:lpwstr>
  </property>
</Properties>
</file>