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4"/>
  </p:sldMasterIdLst>
  <p:notesMasterIdLst>
    <p:notesMasterId r:id="rId30"/>
  </p:notesMasterIdLst>
  <p:handoutMasterIdLst>
    <p:handoutMasterId r:id="rId31"/>
  </p:handoutMasterIdLst>
  <p:sldIdLst>
    <p:sldId id="256" r:id="rId5"/>
    <p:sldId id="2147483226" r:id="rId6"/>
    <p:sldId id="2147483246" r:id="rId7"/>
    <p:sldId id="2147483243" r:id="rId8"/>
    <p:sldId id="2147483265" r:id="rId9"/>
    <p:sldId id="2147483248" r:id="rId10"/>
    <p:sldId id="2147483275" r:id="rId11"/>
    <p:sldId id="2147483249" r:id="rId12"/>
    <p:sldId id="276" r:id="rId13"/>
    <p:sldId id="325" r:id="rId14"/>
    <p:sldId id="2147483571" r:id="rId15"/>
    <p:sldId id="2147483575" r:id="rId16"/>
    <p:sldId id="2147483569" r:id="rId17"/>
    <p:sldId id="2147483576" r:id="rId18"/>
    <p:sldId id="2147483260" r:id="rId19"/>
    <p:sldId id="2147483244" r:id="rId20"/>
    <p:sldId id="2147481800" r:id="rId21"/>
    <p:sldId id="2147483247" r:id="rId22"/>
    <p:sldId id="2147483573" r:id="rId23"/>
    <p:sldId id="2147483574" r:id="rId24"/>
    <p:sldId id="2147483259" r:id="rId25"/>
    <p:sldId id="268" r:id="rId26"/>
    <p:sldId id="2147483277" r:id="rId27"/>
    <p:sldId id="2147483270" r:id="rId28"/>
    <p:sldId id="2147483264" r:id="rId2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Main" id="{19AA5092-B7CF-4A4F-B022-6CFF5553C369}">
          <p14:sldIdLst>
            <p14:sldId id="256"/>
            <p14:sldId id="2147483226"/>
            <p14:sldId id="2147483246"/>
            <p14:sldId id="2147483243"/>
            <p14:sldId id="2147483265"/>
            <p14:sldId id="2147483248"/>
            <p14:sldId id="2147483275"/>
            <p14:sldId id="2147483249"/>
            <p14:sldId id="276"/>
            <p14:sldId id="325"/>
            <p14:sldId id="2147483571"/>
            <p14:sldId id="2147483575"/>
            <p14:sldId id="2147483569"/>
            <p14:sldId id="2147483576"/>
            <p14:sldId id="2147483260"/>
            <p14:sldId id="2147483244"/>
            <p14:sldId id="2147481800"/>
            <p14:sldId id="2147483247"/>
            <p14:sldId id="2147483573"/>
            <p14:sldId id="2147483574"/>
            <p14:sldId id="2147483259"/>
            <p14:sldId id="268"/>
            <p14:sldId id="2147483277"/>
            <p14:sldId id="2147483270"/>
            <p14:sldId id="2147483264"/>
          </p14:sldIdLst>
        </p14:section>
      </p14:sectionLst>
    </p:ext>
    <p:ext uri="{EFAFB233-063F-42B5-8137-9DF3F51BA10A}">
      <p15:sldGuideLst xmlns:p15="http://schemas.microsoft.com/office/powerpoint/2012/main">
        <p15:guide id="1" orient="horz" pos="1224" userDrawn="1">
          <p15:clr>
            <a:srgbClr val="A4A3A4"/>
          </p15:clr>
        </p15:guide>
        <p15:guide id="2" pos="768" userDrawn="1">
          <p15:clr>
            <a:srgbClr val="A4A3A4"/>
          </p15:clr>
        </p15:guide>
        <p15:guide id="3" orient="horz" pos="2832" userDrawn="1">
          <p15:clr>
            <a:srgbClr val="A4A3A4"/>
          </p15:clr>
        </p15:guide>
        <p15:guide id="4" orient="horz" pos="36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520D09-D993-C688-A916-64546A035A6D}" name="Ma, Amber" initials="AM" userId="S::ama00001@bcbsmamd.net::efe3faf8-a6d4-46c0-9237-e957ef7b603d" providerId="AD"/>
  <p188:author id="{2463EE4E-DEEA-4133-03C9-7505DEB1346D}" name="Guerriere, Michael" initials="MG" userId="S::mguerr01@bcbsmamd.net::e0bc9127-bf90-42cd-aaa2-5a8f2f0110cd" providerId="AD"/>
  <p188:author id="{96914B5B-580F-EFA8-1327-7B0CD9443AAE}" name="Shah-Mara, Minita" initials="MS" userId="S::mshahm01@bcbsmamd.net::138f27ff-682a-45ef-8bb1-385cdea312fa" providerId="AD"/>
  <p188:author id="{21D6EB63-D3E0-BCB1-8464-2C4A828A7DAE}" name="Glenn, Johanna" initials="GJ" userId="S::jglenn02@bcbsmamd.net::ad7ff511-e78b-4785-9ff1-19bbf1e9f9a1" providerId="AD"/>
  <p188:author id="{2174E466-F836-D22E-148D-63FE34F6F1AD}" name="Bowers, Krista" initials="KB" userId="S::kbower01@bcbsmamd.net::97371b58-846b-4e27-9219-523b8dcbc942" providerId="AD"/>
  <p188:author id="{193E4B7E-9B20-C838-7B04-77D66698FB0B}" name="Reddy, Candace" initials="CR" userId="S::creddy03@bcbsmamd.net::26a64b4d-1c0b-407a-9a05-1fcad7cbc5e6" providerId="AD"/>
  <p188:author id="{603C2280-7ECD-9123-EED8-AB81EC00DFDC}" name="Gosline, Anna" initials="GA" userId="S::agosli01@bcbsmamd.net::e5592c77-7ad3-4b81-8ca6-e1c3dfa53ed8" providerId="AD"/>
  <p188:author id="{8B29B0C6-82DF-7E9C-BEB1-02A87AAB7ECA}" name="Neylon, Sean" initials="NS" userId="S::sneylo01@bcbsmamd.net::ec13c8a0-9743-4ccb-9dcf-9751747ed577" providerId="AD"/>
  <p188:author id="{BDB281CE-18AC-43EA-EEC2-BC8B0A544DAD}" name="Mcmahon, James" initials="" userId="S::jmcmah03@bcbsmamd.net::20447a86-36cf-466c-ac8e-b6f9ed8ae54b" providerId="AD"/>
  <p188:author id="{5F57A6F4-EA6A-46D7-BE70-CEF2E19F359C}" name="Noble, Carolyn" initials="CN" userId="S::cnoble01@bcbsmamd.net::88c4aa4f-928c-45fc-9dcf-6b6cede038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3AA"/>
    <a:srgbClr val="9DDBCC"/>
    <a:srgbClr val="BDD5EA"/>
    <a:srgbClr val="BBDDF8"/>
    <a:srgbClr val="FD5D3B"/>
    <a:srgbClr val="FEBEB2"/>
    <a:srgbClr val="DAECFF"/>
    <a:srgbClr val="2474BB"/>
    <a:srgbClr val="9FC8EC"/>
    <a:srgbClr val="CFE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4658"/>
  </p:normalViewPr>
  <p:slideViewPr>
    <p:cSldViewPr snapToGrid="0">
      <p:cViewPr varScale="1">
        <p:scale>
          <a:sx n="120" d="100"/>
          <a:sy n="120" d="100"/>
        </p:scale>
        <p:origin x="600" y="184"/>
      </p:cViewPr>
      <p:guideLst>
        <p:guide orient="horz" pos="1224"/>
        <p:guide pos="768"/>
        <p:guide orient="horz" pos="2832"/>
        <p:guide orient="horz" pos="369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EDC2-F8ED-0531-5CDD-1B16F244C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5823C-007E-1C4D-42BA-FC9FC4591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E839E-5880-3E5D-AB03-2B62CC6B53A8}"/>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FB690917-596F-2698-B074-663D6A3FFA06}"/>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632108BB-4CF1-CD2E-0EDE-79119EE3B3EB}"/>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97222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8726-6AE3-9644-965A-F9B83BD9F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087DF-9540-7D9C-9293-73DE3A4EA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7B5A8-A774-8771-4511-31EE87213D99}"/>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C59A481A-508B-1AC4-9FD9-341ACFE6B09E}"/>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8EF6D19B-7282-7339-43F6-7A607FB0B841}"/>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16</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3179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A65C7-A9D7-1E8E-5DC1-9BE630697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793ED-48FD-50D0-354A-C46E1EA32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2C47C-78EF-C6CF-04C7-E52D2BFFC9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34FC85-F03E-D2D3-1114-829C6D291B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8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DD7C-574E-E38D-9CCE-378D0DE55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9E615-C2A8-CC56-616A-0799671B4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713C9-4A3D-F65B-D9EE-536C6F4721CA}"/>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7B12490F-BE67-8ED6-C6AF-5314488EB180}"/>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71FE2452-EDDD-21C2-CCE6-6D06811EB088}"/>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19</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50748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47FE-CC05-740A-4ED4-C30A95727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7F3CF-11F7-7FAA-C693-8BF30C08B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A79C6-EA19-E4BB-6B87-B65C850DC102}"/>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132525D9-E82F-3EE7-7523-12581645909F}"/>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930D9113-92DB-36E6-CF45-0B02E1057530}"/>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20</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35058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7CC72-CF19-CF0C-403C-BD507C3E0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A7DE6-B58E-F54B-DDB2-6891EDEBA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E9770-A580-D215-0846-128B9B07B931}"/>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a:p>
        </p:txBody>
      </p:sp>
      <p:sp>
        <p:nvSpPr>
          <p:cNvPr id="4" name="Date Placeholder 3">
            <a:extLst>
              <a:ext uri="{FF2B5EF4-FFF2-40B4-BE49-F238E27FC236}">
                <a16:creationId xmlns:a16="http://schemas.microsoft.com/office/drawing/2014/main" id="{DEA47B2C-B60A-3917-1C9A-C0E86F0DACB8}"/>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ABFBED40-949E-5EA4-C239-2F488AF9D6F2}"/>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28666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587A2-5241-ED63-539C-7F6274271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73DE0-DE85-F90D-D79E-FE93E6336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889B-6FA4-D4BB-35E7-7FB256ED7F82}"/>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7D277EFA-6DD3-FDB3-FC66-B2F389F73B3F}"/>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7AE9AAD8-89FB-DB93-F7A9-5D9BC0A3AF5A}"/>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66300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F5B37-E442-01A7-0482-50F88C2EB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6266A-4889-9F6E-29C0-1C302AE79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A06B5-3C60-67D4-CC99-DF9E68BCC7BD}"/>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63704109-03CC-FE07-F23F-689183FAB73E}"/>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2BC7A2EF-39DE-FC71-5499-19EDCBA9C805}"/>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25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59793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8BB78-00C7-2C46-13B3-353B72A75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EAEB4-2778-C81F-86F2-0E0440687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712DF-DE9A-6843-E091-F4F7E4244F51}"/>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4BC21B34-ED7B-7BE6-E453-9CA7318C8707}"/>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51800025-317A-EE00-7AB6-42142A794280}"/>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45495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F3374-C72A-0DC6-6E73-56A82B058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A0F94-3332-0502-9FF3-A119A4C0B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BD0E1-F20E-1949-2E7D-707FF24220BB}"/>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7003F940-637B-BE40-3A8D-EA29EA7976E1}"/>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A9D0C460-E2A2-B887-899C-6B267803DFB8}"/>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7309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D7EC-2614-E8C5-93D7-4A979FDFE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BBD4D-9C58-986F-FE48-B18655541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074C1-1352-2147-4C6D-F2E4BE10C218}"/>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5F8D871D-B35E-5CD9-673C-53C06A94880A}"/>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E7965DCB-6624-55CE-D596-6C3A3CB4B736}"/>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89796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4F9F3-4A0E-9E48-D8DC-3E944F865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AD77D-4A63-CFF1-880F-3E49644EB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589C3-0FB3-8FA9-7AB5-45F4101C97C0}"/>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1AA5BCA7-E989-6B55-1718-27C63839010D}"/>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7A924755-EB69-2294-1D86-B132D3734C8F}"/>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7</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55830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success + Fear (not keeping up with other blues, and external in POV). &gt; Theme: Systemic issues in how we do everything (IT, data, risk, </a:t>
            </a:r>
            <a:r>
              <a:rPr lang="en-US" err="1"/>
              <a:t>etc</a:t>
            </a:r>
            <a:r>
              <a:rPr lang="en-US"/>
              <a:t>) </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1273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7AF3-81B4-73A1-8DF9-34D651301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9DE78-5AAA-BBD2-57ED-8505473CB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A6F7A-DA5B-373B-FD76-E56FE4300A94}"/>
              </a:ext>
            </a:extLst>
          </p:cNvPr>
          <p:cNvSpPr>
            <a:spLocks noGrp="1"/>
          </p:cNvSpPr>
          <p:nvPr>
            <p:ph type="body" idx="1"/>
          </p:nvPr>
        </p:nvSpPr>
        <p:spPr/>
        <p:txBody>
          <a:bodyPr/>
          <a:lstStyle/>
          <a:p>
            <a:pPr defTabSz="931774" eaLnBrk="0" fontAlgn="base" hangingPunct="0">
              <a:spcBef>
                <a:spcPct val="30000"/>
              </a:spcBef>
              <a:spcAft>
                <a:spcPct val="0"/>
              </a:spcAft>
              <a:defRPr/>
            </a:pPr>
            <a:r>
              <a:rPr lang="en-US"/>
              <a:t>Reskilling</a:t>
            </a:r>
          </a:p>
        </p:txBody>
      </p:sp>
      <p:sp>
        <p:nvSpPr>
          <p:cNvPr id="4" name="Date Placeholder 3">
            <a:extLst>
              <a:ext uri="{FF2B5EF4-FFF2-40B4-BE49-F238E27FC236}">
                <a16:creationId xmlns:a16="http://schemas.microsoft.com/office/drawing/2014/main" id="{BB9F4CC0-01A6-A918-238A-81671E75502C}"/>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1797E80A-855E-5834-D1D7-6A54D8A64AD0}"/>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11</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1567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prompts to explore if interested. </a:t>
            </a:r>
          </a:p>
          <a:p>
            <a:r>
              <a:rPr lang="en-US" err="1"/>
              <a:t>Heres</a:t>
            </a:r>
            <a:r>
              <a:rPr lang="en-US"/>
              <a:t> an example. </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13</a:t>
            </a:fld>
            <a:endParaRPr lang="en-US" altLang="en-US"/>
          </a:p>
        </p:txBody>
      </p:sp>
    </p:spTree>
    <p:extLst>
      <p:ext uri="{BB962C8B-B14F-4D97-AF65-F5344CB8AC3E}">
        <p14:creationId xmlns:p14="http://schemas.microsoft.com/office/powerpoint/2010/main" val="202556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F695-9C90-BE3D-89D7-12AEC3507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90684-A004-DE41-6588-F36C7374A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A0BB5-6266-2C30-120A-5228056F67AF}"/>
              </a:ext>
            </a:extLst>
          </p:cNvPr>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Date Placeholder 3">
            <a:extLst>
              <a:ext uri="{FF2B5EF4-FFF2-40B4-BE49-F238E27FC236}">
                <a16:creationId xmlns:a16="http://schemas.microsoft.com/office/drawing/2014/main" id="{3B733F34-46FD-8C0E-65DD-28F3FF519EBB}"/>
              </a:ext>
            </a:extLst>
          </p:cNvPr>
          <p:cNvSpPr>
            <a:spLocks noGrp="1"/>
          </p:cNvSpPr>
          <p:nvPr>
            <p:ph type="dt" idx="1"/>
          </p:nvPr>
        </p:nvSpPr>
        <p:spPr/>
        <p:txBody>
          <a:bodyPr/>
          <a:lstStyle/>
          <a:p>
            <a:pPr defTabSz="931774" fontAlgn="base">
              <a:spcBef>
                <a:spcPct val="0"/>
              </a:spcBef>
              <a:spcAft>
                <a:spcPct val="0"/>
              </a:spcAft>
              <a:defRPr/>
            </a:pPr>
            <a:r>
              <a:rPr lang="en-US">
                <a:solidFill>
                  <a:prstClr val="black"/>
                </a:solidFill>
                <a:latin typeface="Calibri" pitchFamily="34" charset="0"/>
              </a:rPr>
              <a:t>2/9/2016</a:t>
            </a:r>
          </a:p>
        </p:txBody>
      </p:sp>
      <p:sp>
        <p:nvSpPr>
          <p:cNvPr id="5" name="Slide Number Placeholder 4">
            <a:extLst>
              <a:ext uri="{FF2B5EF4-FFF2-40B4-BE49-F238E27FC236}">
                <a16:creationId xmlns:a16="http://schemas.microsoft.com/office/drawing/2014/main" id="{D4CB8879-BD8D-86BB-D967-E2A84B0F7544}"/>
              </a:ext>
            </a:extLst>
          </p:cNvPr>
          <p:cNvSpPr>
            <a:spLocks noGrp="1"/>
          </p:cNvSpPr>
          <p:nvPr>
            <p:ph type="sldNum" sz="quarter" idx="5"/>
          </p:nvPr>
        </p:nvSpPr>
        <p:spPr/>
        <p:txBody>
          <a:bodyPr/>
          <a:lstStyle/>
          <a:p>
            <a:pPr defTabSz="931774" fontAlgn="base">
              <a:spcBef>
                <a:spcPct val="0"/>
              </a:spcBef>
              <a:spcAft>
                <a:spcPct val="0"/>
              </a:spcAft>
              <a:defRPr/>
            </a:pPr>
            <a:fld id="{94228AB9-9B89-4876-849B-77CEC0A44651}" type="slidenum">
              <a:rPr lang="en-US" altLang="en-US">
                <a:solidFill>
                  <a:prstClr val="black"/>
                </a:solidFill>
                <a:latin typeface="Calibri" pitchFamily="34" charset="0"/>
              </a:rPr>
              <a:pPr defTabSz="931774" fontAlgn="base">
                <a:spcBef>
                  <a:spcPct val="0"/>
                </a:spcBef>
                <a:spcAft>
                  <a:spcPct val="0"/>
                </a:spcAft>
                <a:defRPr/>
              </a:pPr>
              <a:t>14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919788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3" name="Picture 12" descr="Shape, rectangle&#10;&#10;Description automatically generated">
            <a:extLst>
              <a:ext uri="{FF2B5EF4-FFF2-40B4-BE49-F238E27FC236}">
                <a16:creationId xmlns:a16="http://schemas.microsoft.com/office/drawing/2014/main" id="{9ECAB1C2-799F-7A09-4D91-002B13493F37}"/>
              </a:ext>
            </a:extLst>
          </p:cNvPr>
          <p:cNvPicPr>
            <a:picLocks noChangeAspect="1"/>
          </p:cNvPicPr>
          <p:nvPr userDrawn="1"/>
        </p:nvPicPr>
        <p:blipFill rotWithShape="1">
          <a:blip r:embed="rId2"/>
          <a:srcRect b="2587"/>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88BA06B7-74B7-2D00-5DB2-E8D86C71A2B5}"/>
              </a:ext>
            </a:extLst>
          </p:cNvPr>
          <p:cNvPicPr>
            <a:picLocks noChangeAspect="1"/>
          </p:cNvPicPr>
          <p:nvPr userDrawn="1"/>
        </p:nvPicPr>
        <p:blipFill>
          <a:blip r:embed="rId3"/>
          <a:stretch>
            <a:fillRect/>
          </a:stretch>
        </p:blipFill>
        <p:spPr>
          <a:xfrm>
            <a:off x="2165717" y="1117194"/>
            <a:ext cx="1204167" cy="480543"/>
          </a:xfrm>
          <a:prstGeom prst="rect">
            <a:avLst/>
          </a:prstGeom>
        </p:spPr>
      </p:pic>
      <p:sp>
        <p:nvSpPr>
          <p:cNvPr id="20" name="Text Placeholder 2">
            <a:extLst>
              <a:ext uri="{FF2B5EF4-FFF2-40B4-BE49-F238E27FC236}">
                <a16:creationId xmlns:a16="http://schemas.microsoft.com/office/drawing/2014/main" id="{7951D426-0F84-7028-6758-96F6EB013B64}"/>
              </a:ext>
            </a:extLst>
          </p:cNvPr>
          <p:cNvSpPr txBox="1">
            <a:spLocks/>
          </p:cNvSpPr>
          <p:nvPr userDrawn="1"/>
        </p:nvSpPr>
        <p:spPr>
          <a:xfrm>
            <a:off x="5330124" y="6427851"/>
            <a:ext cx="6711696" cy="506349"/>
          </a:xfrm>
          <a:prstGeom prst="rect">
            <a:avLst/>
          </a:prstGeom>
        </p:spPr>
        <p:txBody>
          <a:bodyPr/>
          <a:lstStyle>
            <a:lvl1pPr marL="0" indent="0" algn="l" defTabSz="914400" rtl="0" eaLnBrk="1" latinLnBrk="0" hangingPunct="1">
              <a:lnSpc>
                <a:spcPct val="90000"/>
              </a:lnSpc>
              <a:spcBef>
                <a:spcPts val="1000"/>
              </a:spcBef>
              <a:buFontTx/>
              <a:buNone/>
              <a:defRPr sz="1600" kern="1200" spc="0">
                <a:solidFill>
                  <a:schemeClr val="bg1"/>
                </a:solidFill>
                <a:latin typeface="DM Sans"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spc="0">
                <a:solidFill>
                  <a:schemeClr val="accent1"/>
                </a:solidFill>
                <a:latin typeface="DM Sans" pitchFamily="2" charset="77"/>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00250" indent="-17145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100"/>
              </a:lnSpc>
              <a:spcBef>
                <a:spcPts val="1000"/>
              </a:spcBef>
              <a:spcAft>
                <a:spcPts val="0"/>
              </a:spcAft>
              <a:buClrTx/>
              <a:buSzTx/>
              <a:buFontTx/>
              <a:buNone/>
              <a:tabLst/>
              <a:defRPr/>
            </a:pPr>
            <a:r>
              <a:rPr kumimoji="0" lang="en-US" sz="600" b="0" i="0" u="none" strike="noStrike" kern="1200" cap="none" spc="0" normalizeH="0" baseline="0" noProof="0">
                <a:ln>
                  <a:noFill/>
                </a:ln>
                <a:solidFill>
                  <a:prstClr val="white">
                    <a:lumMod val="75000"/>
                  </a:prstClr>
                </a:solidFill>
                <a:effectLst/>
                <a:uLnTx/>
                <a:uFillTx/>
                <a:latin typeface="DM Sans" pitchFamily="2" charset="77"/>
                <a:ea typeface="+mn-ea"/>
                <a:cs typeface="+mn-cs"/>
              </a:rPr>
              <a:t>BLUE </a:t>
            </a:r>
            <a:r>
              <a:rPr lang="en-US" sz="600">
                <a:solidFill>
                  <a:prstClr val="white">
                    <a:lumMod val="75000"/>
                  </a:prstClr>
                </a:solidFill>
              </a:rPr>
              <a:t>CROSS</a:t>
            </a:r>
            <a:r>
              <a:rPr kumimoji="0" lang="en-US" sz="600" b="0" i="0" u="none" strike="noStrike" kern="1200" cap="none" spc="0" normalizeH="0" baseline="0" noProof="0">
                <a:ln>
                  <a:noFill/>
                </a:ln>
                <a:solidFill>
                  <a:prstClr val="white">
                    <a:lumMod val="75000"/>
                  </a:prstClr>
                </a:solidFill>
                <a:effectLst/>
                <a:uLnTx/>
                <a:uFillTx/>
                <a:latin typeface="DM Sans" pitchFamily="2" charset="77"/>
                <a:ea typeface="+mn-ea"/>
                <a:cs typeface="+mn-cs"/>
              </a:rPr>
              <a:t> BLUE SHIELD OF MASSACHUSETTS    |   </a:t>
            </a:r>
            <a:r>
              <a:rPr kumimoji="0" lang="en-US" sz="600" b="1" i="0" u="none" strike="noStrike" kern="1200" cap="none" spc="300" normalizeH="0" baseline="0" noProof="0">
                <a:ln>
                  <a:noFill/>
                </a:ln>
                <a:solidFill>
                  <a:prstClr val="white">
                    <a:lumMod val="75000"/>
                  </a:prstClr>
                </a:solidFill>
                <a:effectLst/>
                <a:uLnTx/>
                <a:uFillTx/>
                <a:latin typeface="DM Sans" pitchFamily="2" charset="77"/>
                <a:ea typeface="+mn-ea"/>
                <a:cs typeface="+mn-cs"/>
              </a:rPr>
              <a:t>CONFIDENTIAL – NOT FOR DISTRIBUTION</a:t>
            </a:r>
          </a:p>
          <a:p>
            <a:pPr marL="0" marR="0" lvl="0" indent="0" algn="r" defTabSz="914400" rtl="0" eaLnBrk="1" fontAlgn="auto" latinLnBrk="0" hangingPunct="1">
              <a:lnSpc>
                <a:spcPts val="100"/>
              </a:lnSpc>
              <a:spcBef>
                <a:spcPts val="1000"/>
              </a:spcBef>
              <a:spcAft>
                <a:spcPts val="0"/>
              </a:spcAft>
              <a:buClrTx/>
              <a:buSzTx/>
              <a:buFontTx/>
              <a:buNone/>
              <a:tabLst/>
              <a:defRPr/>
            </a:pPr>
            <a:r>
              <a:rPr kumimoji="0" lang="en-US" sz="600" b="0" i="0" u="none" strike="noStrike" kern="1200" cap="none" spc="0" normalizeH="0" baseline="0" noProof="0">
                <a:ln>
                  <a:noFill/>
                </a:ln>
                <a:solidFill>
                  <a:prstClr val="white">
                    <a:lumMod val="75000"/>
                  </a:prstClr>
                </a:solidFill>
                <a:effectLst/>
                <a:uLnTx/>
                <a:uFillTx/>
                <a:latin typeface="DM Sans" pitchFamily="2" charset="77"/>
                <a:ea typeface="+mn-ea"/>
                <a:cs typeface="+mn-cs"/>
              </a:rPr>
              <a:t>Blue Cross Blue Shield of Massachusetts is an Independent Licensee of the Blue Cross and Blue Shield Association</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993848" y="1997396"/>
            <a:ext cx="7835952" cy="612649"/>
          </a:xfrm>
          <a:prstGeom prst="rect">
            <a:avLst/>
          </a:prstGeom>
        </p:spPr>
        <p:txBody>
          <a:bodyPr/>
          <a:lstStyle>
            <a:lvl1pPr marL="0" indent="0">
              <a:lnSpc>
                <a:spcPts val="5600"/>
              </a:lnSpc>
              <a:buNone/>
              <a:defRPr sz="60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marL="0" marR="0" lvl="0" indent="0" algn="l" defTabSz="914400" rtl="0" eaLnBrk="1" fontAlgn="auto" latinLnBrk="0" hangingPunct="1">
              <a:lnSpc>
                <a:spcPts val="5600"/>
              </a:lnSpc>
              <a:spcBef>
                <a:spcPts val="1000"/>
              </a:spcBef>
              <a:spcAft>
                <a:spcPts val="0"/>
              </a:spcAft>
              <a:buClrTx/>
              <a:buSzTx/>
              <a:buFont typeface="Arial" panose="020B0604020202020204" pitchFamily="34" charset="0"/>
              <a:buNone/>
              <a:tabLst/>
              <a:defRPr/>
            </a:pPr>
            <a:r>
              <a:rPr lang="en-US"/>
              <a:t>Cover title:</a:t>
            </a:r>
            <a:br>
              <a:rPr lang="en-US"/>
            </a:br>
            <a:r>
              <a:rPr lang="en-US"/>
              <a:t>(</a:t>
            </a:r>
            <a:r>
              <a:rPr lang="en-US" err="1"/>
              <a:t>bebas</a:t>
            </a:r>
            <a:r>
              <a:rPr lang="en-US"/>
              <a:t> Neue – 60PT)</a:t>
            </a:r>
          </a:p>
        </p:txBody>
      </p:sp>
      <p:sp>
        <p:nvSpPr>
          <p:cNvPr id="6" name="Text Placeholder 12">
            <a:extLst>
              <a:ext uri="{FF2B5EF4-FFF2-40B4-BE49-F238E27FC236}">
                <a16:creationId xmlns:a16="http://schemas.microsoft.com/office/drawing/2014/main" id="{BFC550EF-E038-7870-F76C-E0302E03D224}"/>
              </a:ext>
            </a:extLst>
          </p:cNvPr>
          <p:cNvSpPr>
            <a:spLocks noGrp="1"/>
          </p:cNvSpPr>
          <p:nvPr>
            <p:ph type="body" sz="quarter" idx="12" hasCustomPrompt="1"/>
          </p:nvPr>
        </p:nvSpPr>
        <p:spPr>
          <a:xfrm>
            <a:off x="1981200" y="3657600"/>
            <a:ext cx="6711696" cy="506349"/>
          </a:xfrm>
          <a:prstGeom prst="rect">
            <a:avLst/>
          </a:prstGeom>
        </p:spPr>
        <p:txBody>
          <a:bodyPr/>
          <a:lstStyle>
            <a:lvl1pPr marL="0" indent="0">
              <a:buFontTx/>
              <a:buNone/>
              <a:defRPr sz="1800" b="1" spc="0">
                <a:solidFill>
                  <a:schemeClr val="bg1"/>
                </a:solidFill>
                <a:latin typeface="Georgia" panose="02040502050405020303" pitchFamily="18" charset="0"/>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Presented by: Georgia – Bold – 18pt - White</a:t>
            </a:r>
          </a:p>
        </p:txBody>
      </p:sp>
      <p:sp>
        <p:nvSpPr>
          <p:cNvPr id="21" name="Text Placeholder 12">
            <a:extLst>
              <a:ext uri="{FF2B5EF4-FFF2-40B4-BE49-F238E27FC236}">
                <a16:creationId xmlns:a16="http://schemas.microsoft.com/office/drawing/2014/main" id="{5FBCB2DC-2196-936D-0CEC-D2B51AD434CA}"/>
              </a:ext>
            </a:extLst>
          </p:cNvPr>
          <p:cNvSpPr>
            <a:spLocks noGrp="1"/>
          </p:cNvSpPr>
          <p:nvPr>
            <p:ph type="body" sz="quarter" idx="17" hasCustomPrompt="1"/>
          </p:nvPr>
        </p:nvSpPr>
        <p:spPr>
          <a:xfrm>
            <a:off x="1981200" y="4201866"/>
            <a:ext cx="6711696" cy="827334"/>
          </a:xfrm>
          <a:prstGeom prst="rect">
            <a:avLst/>
          </a:prstGeom>
        </p:spPr>
        <p:txBody>
          <a:bodyPr/>
          <a:lstStyle>
            <a:lvl1pPr marL="0" indent="0">
              <a:buFontTx/>
              <a:buNone/>
              <a:defRPr sz="1400" b="0" spc="0">
                <a:solidFill>
                  <a:schemeClr val="bg1"/>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VANUE: ALL CAPS - DM Sans – Regular – 14pt –White</a:t>
            </a:r>
            <a:br>
              <a:rPr lang="en-US"/>
            </a:br>
            <a:r>
              <a:rPr lang="en-US"/>
              <a:t>DATE: ALL CAPS - DM Sans – Regular – 14pt – White </a:t>
            </a:r>
          </a:p>
        </p:txBody>
      </p:sp>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8" y="2514601"/>
            <a:ext cx="2362201" cy="251781"/>
          </a:xfrm>
          <a:prstGeom prst="rect">
            <a:avLst/>
          </a:prstGeom>
        </p:spPr>
        <p:txBody>
          <a:bodyPr wrap="none" lIns="0" tIns="0" rIns="0" bIns="0"/>
          <a:lstStyle>
            <a:lvl1pPr marL="0" indent="0" algn="l">
              <a:buNone/>
              <a:defRPr sz="1200" b="1" i="0" cap="all" spc="0" baseline="0">
                <a:solidFill>
                  <a:schemeClr val="accent1"/>
                </a:solidFill>
                <a:latin typeface="DM Sans" pitchFamily="2" charset="77"/>
              </a:defRPr>
            </a:lvl1pPr>
          </a:lstStyle>
          <a:p>
            <a:pPr lvl="0"/>
            <a:r>
              <a:rPr lang="en-US"/>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1" y="3730753"/>
            <a:ext cx="6705600" cy="396875"/>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1801" kern="1200" cap="all" spc="0" baseline="0" dirty="0">
                <a:solidFill>
                  <a:srgbClr val="0D4877"/>
                </a:solidFill>
                <a:latin typeface="DM Sans" pitchFamily="2" charset="77"/>
                <a:ea typeface="+mn-ea"/>
                <a:cs typeface="+mn-cs"/>
              </a:defRPr>
            </a:lvl1pPr>
          </a:lstStyle>
          <a:p>
            <a:pPr fontAlgn="auto">
              <a:spcAft>
                <a:spcPts val="0"/>
              </a:spcAft>
            </a:pPr>
            <a:r>
              <a:rPr lang="en-US" sz="1801">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1" y="3124201"/>
            <a:ext cx="6705600" cy="6096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5125" y="410289"/>
            <a:ext cx="1133476" cy="457200"/>
          </a:xfrm>
          <a:prstGeom prst="rect">
            <a:avLst/>
          </a:prstGeom>
        </p:spPr>
      </p:pic>
    </p:spTree>
    <p:extLst>
      <p:ext uri="{BB962C8B-B14F-4D97-AF65-F5344CB8AC3E}">
        <p14:creationId xmlns:p14="http://schemas.microsoft.com/office/powerpoint/2010/main" val="11209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2"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6" indent="0">
              <a:buNone/>
              <a:defRPr sz="4800">
                <a:solidFill>
                  <a:srgbClr val="FD5D3B"/>
                </a:solidFill>
                <a:latin typeface="Bebas Neue" panose="020B0606020202050201" pitchFamily="34" charset="77"/>
              </a:defRPr>
            </a:lvl2pPr>
            <a:lvl3pPr marL="914411" indent="0">
              <a:buNone/>
              <a:defRPr sz="4800">
                <a:solidFill>
                  <a:srgbClr val="FD5D3B"/>
                </a:solidFill>
                <a:latin typeface="Bebas Neue" panose="020B0606020202050201" pitchFamily="34" charset="77"/>
              </a:defRPr>
            </a:lvl3pPr>
            <a:lvl4pPr marL="1371617" indent="0">
              <a:buNone/>
              <a:defRPr sz="4800">
                <a:solidFill>
                  <a:srgbClr val="FD5D3B"/>
                </a:solidFill>
                <a:latin typeface="Bebas Neue" panose="020B0606020202050201" pitchFamily="34" charset="77"/>
              </a:defRPr>
            </a:lvl4pPr>
            <a:lvl5pPr marL="1828823"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260224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1" y="3124201"/>
            <a:ext cx="6705600" cy="6096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3801"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1" y="3733801"/>
            <a:ext cx="4572000" cy="304800"/>
          </a:xfrm>
          <a:prstGeom prst="rect">
            <a:avLst/>
          </a:prstGeom>
        </p:spPr>
        <p:txBody>
          <a:bodyPr lIns="0" tIns="0" rIns="0" bIns="0"/>
          <a:lstStyle>
            <a:lvl1pPr marL="0" indent="0">
              <a:buNone/>
              <a:defRPr sz="1801" b="0" i="0" cap="all" spc="0" baseline="0">
                <a:solidFill>
                  <a:schemeClr val="bg1"/>
                </a:solidFill>
                <a:latin typeface="DM Sans" pitchFamily="2" charset="77"/>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Lst>
            </a:pPr>
            <a:r>
              <a:rPr lang="en-US" sz="549" b="0" i="0" u="none" strike="noStrike">
                <a:solidFill>
                  <a:schemeClr val="accent5"/>
                </a:solidFill>
                <a:effectLst/>
                <a:latin typeface="Roboto" charset="0"/>
              </a:rPr>
              <a:t>Blue Cross Blue Shield of Massachusetts is an Independent Licensee of the Blue Cross and Blue Shield Association.</a:t>
            </a:r>
            <a:endParaRPr lang="en-US" sz="549">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199"/>
            <a:ext cx="1438276" cy="1438275"/>
          </a:xfrm>
          <a:prstGeom prst="rect">
            <a:avLst/>
          </a:prstGeom>
        </p:spPr>
      </p:pic>
    </p:spTree>
    <p:extLst>
      <p:ext uri="{BB962C8B-B14F-4D97-AF65-F5344CB8AC3E}">
        <p14:creationId xmlns:p14="http://schemas.microsoft.com/office/powerpoint/2010/main" val="19289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1" y="1447801"/>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6" indent="0" algn="r">
              <a:buNone/>
              <a:defRPr/>
            </a:lvl2pPr>
            <a:lvl3pPr marL="914411" indent="0" algn="r">
              <a:buNone/>
              <a:defRPr/>
            </a:lvl3pPr>
            <a:lvl4pPr marL="1371617" indent="0" algn="r">
              <a:buNone/>
              <a:defRPr/>
            </a:lvl4pPr>
            <a:lvl5pPr marL="1828823"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2" y="1447801"/>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1"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1" b="0" i="0" baseline="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1"/>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17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8"/>
            <a:ext cx="10624100" cy="2046475"/>
          </a:xfrm>
          <a:prstGeom prst="rect">
            <a:avLst/>
          </a:prstGeom>
        </p:spPr>
        <p:txBody>
          <a:bodyPr/>
          <a:lstStyle>
            <a:lvl1pPr marL="0" marR="0" indent="0" algn="l" defTabSz="914411" rtl="0" eaLnBrk="1" fontAlgn="auto" latinLnBrk="0" hangingPunct="1">
              <a:lnSpc>
                <a:spcPct val="100000"/>
              </a:lnSpc>
              <a:spcBef>
                <a:spcPts val="1001"/>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11" rtl="0" eaLnBrk="1" fontAlgn="auto" latinLnBrk="0" hangingPunct="1">
              <a:lnSpc>
                <a:spcPct val="100000"/>
              </a:lnSpc>
              <a:spcBef>
                <a:spcPts val="1001"/>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1" y="2362200"/>
            <a:ext cx="104394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10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6" y="1673353"/>
            <a:ext cx="2600325" cy="2447925"/>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1" y="1673352"/>
            <a:ext cx="3865774"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1" cy="17526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6" y="1673352"/>
            <a:ext cx="3941975" cy="3210612"/>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401"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28291734"/>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2" y="5124407"/>
            <a:ext cx="7010400" cy="3048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2" y="3659580"/>
            <a:ext cx="8077200" cy="845404"/>
          </a:xfrm>
          <a:prstGeom prst="rect">
            <a:avLst/>
          </a:prstGeom>
        </p:spPr>
        <p:txBody>
          <a:bodyPr/>
          <a:lstStyle>
            <a:lvl1pPr marL="0" marR="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1"/>
            <a:ext cx="2133600" cy="3048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2" y="1676400"/>
            <a:ext cx="8127778" cy="17526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2" y="3507180"/>
            <a:ext cx="80010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2" y="4650180"/>
            <a:ext cx="80010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602310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2" y="5124407"/>
            <a:ext cx="7010400" cy="3048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2" y="3659580"/>
            <a:ext cx="8077200" cy="457200"/>
          </a:xfrm>
          <a:prstGeom prst="rect">
            <a:avLst/>
          </a:prstGeom>
        </p:spPr>
        <p:txBody>
          <a:bodyPr/>
          <a:lstStyle>
            <a:lvl1pPr marL="0" marR="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1"/>
            <a:ext cx="2133600" cy="3048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2" y="1676400"/>
            <a:ext cx="8127778" cy="17526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2" y="4300711"/>
            <a:ext cx="8077200" cy="457200"/>
          </a:xfrm>
          <a:prstGeom prst="rect">
            <a:avLst/>
          </a:prstGeom>
        </p:spPr>
        <p:txBody>
          <a:bodyPr/>
          <a:lstStyle>
            <a:lvl1pPr marL="0" marR="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11"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412064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1" spc="0">
                <a:solidFill>
                  <a:schemeClr val="accent1"/>
                </a:solidFill>
                <a:latin typeface="DM Sans" pitchFamily="2" charset="77"/>
              </a:defRPr>
            </a:lvl2pPr>
            <a:lvl3pPr>
              <a:defRPr sz="1600" spc="0">
                <a:solidFill>
                  <a:schemeClr val="accent1"/>
                </a:solidFill>
                <a:latin typeface="DM Sans" pitchFamily="2" charset="77"/>
              </a:defRPr>
            </a:lvl3pPr>
            <a:lvl4pPr>
              <a:defRPr sz="1401"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718584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0" y="1676400"/>
            <a:ext cx="4809746"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1" spc="0">
                <a:solidFill>
                  <a:schemeClr val="accent1"/>
                </a:solidFill>
                <a:latin typeface="DM Sans" pitchFamily="2" charset="77"/>
              </a:defRPr>
            </a:lvl3pPr>
            <a:lvl4pPr>
              <a:defRPr sz="1600" spc="0">
                <a:solidFill>
                  <a:schemeClr val="accent1"/>
                </a:solidFill>
                <a:latin typeface="DM Sans" pitchFamily="2" charset="77"/>
              </a:defRPr>
            </a:lvl4pPr>
            <a:lvl5pPr>
              <a:defRPr sz="1401"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6"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1" spc="0">
                <a:solidFill>
                  <a:schemeClr val="accent1"/>
                </a:solidFill>
                <a:latin typeface="DM Sans" pitchFamily="2" charset="77"/>
              </a:defRPr>
            </a:lvl3pPr>
            <a:lvl4pPr>
              <a:defRPr sz="1600" spc="0">
                <a:solidFill>
                  <a:schemeClr val="accent1"/>
                </a:solidFill>
                <a:latin typeface="DM Sans" pitchFamily="2" charset="77"/>
              </a:defRPr>
            </a:lvl4pPr>
            <a:lvl5pPr>
              <a:defRPr sz="1401"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1" y="1371600"/>
            <a:ext cx="4810124" cy="914400"/>
          </a:xfrm>
          <a:prstGeom prst="rect">
            <a:avLst/>
          </a:prstGeom>
        </p:spPr>
        <p:txBody>
          <a:bodyPr/>
          <a:lstStyle>
            <a:lvl1pPr marL="0" indent="0">
              <a:buNone/>
              <a:defRPr sz="1401"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4" y="1371600"/>
            <a:ext cx="4810124" cy="914400"/>
          </a:xfrm>
          <a:prstGeom prst="rect">
            <a:avLst/>
          </a:prstGeom>
        </p:spPr>
        <p:txBody>
          <a:bodyPr/>
          <a:lstStyle>
            <a:lvl1pPr marL="0" indent="0">
              <a:buNone/>
              <a:defRPr sz="1401"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380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17E95-FD2A-A5BE-591F-58093849EBD9}"/>
              </a:ext>
            </a:extLst>
          </p:cNvPr>
          <p:cNvSpPr/>
          <p:nvPr userDrawn="1"/>
        </p:nvSpPr>
        <p:spPr>
          <a:xfrm>
            <a:off x="0" y="0"/>
            <a:ext cx="7757652"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6" name="TextBox 5">
            <a:extLst>
              <a:ext uri="{FF2B5EF4-FFF2-40B4-BE49-F238E27FC236}">
                <a16:creationId xmlns:a16="http://schemas.microsoft.com/office/drawing/2014/main" id="{71FC6AC1-EE0C-112E-F960-4CCB7C50F600}"/>
              </a:ext>
            </a:extLst>
          </p:cNvPr>
          <p:cNvSpPr txBox="1"/>
          <p:nvPr userDrawn="1"/>
        </p:nvSpPr>
        <p:spPr>
          <a:xfrm>
            <a:off x="8155204" y="1217056"/>
            <a:ext cx="3539492" cy="369332"/>
          </a:xfrm>
          <a:prstGeom prst="rect">
            <a:avLst/>
          </a:prstGeom>
          <a:noFill/>
          <a:ln>
            <a:noFill/>
          </a:ln>
        </p:spPr>
        <p:txBody>
          <a:bodyPr wrap="square" rtlCol="0">
            <a:spAutoFit/>
          </a:bodyPr>
          <a:lstStyle/>
          <a:p>
            <a:pPr fontAlgn="auto">
              <a:spcBef>
                <a:spcPts val="0"/>
              </a:spcBef>
              <a:spcAft>
                <a:spcPts val="900"/>
              </a:spcAft>
              <a:buClr>
                <a:srgbClr val="000000"/>
              </a:buClr>
              <a:defRPr/>
            </a:pPr>
            <a:r>
              <a:rPr lang="en-US" b="1">
                <a:solidFill>
                  <a:srgbClr val="2474BA"/>
                </a:solidFill>
                <a:latin typeface="DM Sans" pitchFamily="2" charset="0"/>
              </a:rPr>
              <a:t>Discussion questions:</a:t>
            </a:r>
          </a:p>
        </p:txBody>
      </p:sp>
      <p:cxnSp>
        <p:nvCxnSpPr>
          <p:cNvPr id="7" name="Straight Connector 6">
            <a:extLst>
              <a:ext uri="{FF2B5EF4-FFF2-40B4-BE49-F238E27FC236}">
                <a16:creationId xmlns:a16="http://schemas.microsoft.com/office/drawing/2014/main" id="{57A21BCB-0BCE-A500-3D21-228C67DE504C}"/>
              </a:ext>
            </a:extLst>
          </p:cNvPr>
          <p:cNvCxnSpPr>
            <a:cxnSpLocks/>
          </p:cNvCxnSpPr>
          <p:nvPr userDrawn="1"/>
        </p:nvCxnSpPr>
        <p:spPr>
          <a:xfrm flipH="1">
            <a:off x="8251852" y="1676400"/>
            <a:ext cx="2500942" cy="0"/>
          </a:xfrm>
          <a:prstGeom prst="line">
            <a:avLst/>
          </a:prstGeom>
          <a:noFill/>
          <a:ln w="38100" cap="flat" cmpd="sng" algn="ctr">
            <a:solidFill>
              <a:srgbClr val="DDDDDD"/>
            </a:solidFill>
            <a:prstDash val="solid"/>
            <a:miter lim="800000"/>
          </a:ln>
          <a:effectLst/>
        </p:spPr>
      </p:cxnSp>
      <p:cxnSp>
        <p:nvCxnSpPr>
          <p:cNvPr id="8" name="Straight Connector 7">
            <a:extLst>
              <a:ext uri="{FF2B5EF4-FFF2-40B4-BE49-F238E27FC236}">
                <a16:creationId xmlns:a16="http://schemas.microsoft.com/office/drawing/2014/main" id="{A84D0635-E0A6-A3DF-1B9C-F994676FF6E5}"/>
              </a:ext>
            </a:extLst>
          </p:cNvPr>
          <p:cNvCxnSpPr>
            <a:cxnSpLocks/>
          </p:cNvCxnSpPr>
          <p:nvPr userDrawn="1"/>
        </p:nvCxnSpPr>
        <p:spPr>
          <a:xfrm>
            <a:off x="0" y="1295400"/>
            <a:ext cx="3160295" cy="0"/>
          </a:xfrm>
          <a:prstGeom prst="line">
            <a:avLst/>
          </a:prstGeom>
          <a:noFill/>
          <a:ln w="203200" cap="flat" cmpd="sng" algn="ctr">
            <a:solidFill>
              <a:srgbClr val="2474BA"/>
            </a:solidFill>
            <a:prstDash val="solid"/>
            <a:miter lim="800000"/>
          </a:ln>
          <a:effectLst/>
        </p:spPr>
      </p:cxnSp>
      <p:sp>
        <p:nvSpPr>
          <p:cNvPr id="12" name="Text Placeholder 12">
            <a:extLst>
              <a:ext uri="{FF2B5EF4-FFF2-40B4-BE49-F238E27FC236}">
                <a16:creationId xmlns:a16="http://schemas.microsoft.com/office/drawing/2014/main" id="{2A6D31F9-D5B0-DFEC-D887-AE92548363A9}"/>
              </a:ext>
            </a:extLst>
          </p:cNvPr>
          <p:cNvSpPr>
            <a:spLocks noGrp="1"/>
          </p:cNvSpPr>
          <p:nvPr>
            <p:ph type="body" sz="quarter" idx="13" hasCustomPrompt="1"/>
          </p:nvPr>
        </p:nvSpPr>
        <p:spPr>
          <a:xfrm>
            <a:off x="8223504" y="1896012"/>
            <a:ext cx="3564872" cy="3056988"/>
          </a:xfrm>
          <a:prstGeom prst="rect">
            <a:avLst/>
          </a:prstGeom>
        </p:spPr>
        <p:txBody>
          <a:bodyPr/>
          <a:lstStyle>
            <a:lvl1pPr marL="285750" indent="-285750">
              <a:lnSpc>
                <a:spcPts val="1680"/>
              </a:lnSpc>
              <a:buFont typeface="Arial" panose="020B0604020202020204" pitchFamily="34" charset="0"/>
              <a:buChar char="•"/>
              <a:defRPr sz="1400" spc="0">
                <a:solidFill>
                  <a:schemeClr val="tx2"/>
                </a:solidFill>
                <a:latin typeface="DM Sans" pitchFamily="2" charset="77"/>
              </a:defRPr>
            </a:lvl1pPr>
            <a:lvl2pPr marL="742950" indent="-285750">
              <a:buFont typeface="DM Sans" pitchFamily="2" charset="0"/>
              <a:buChar char="–"/>
              <a:defRPr sz="1400" spc="0">
                <a:solidFill>
                  <a:schemeClr val="tx2"/>
                </a:solidFill>
                <a:latin typeface="DM Sans" pitchFamily="2" charset="77"/>
              </a:defRPr>
            </a:lvl2pPr>
            <a:lvl3pPr marL="1200150" indent="-285750">
              <a:buFont typeface="Courier New" panose="02070309020205020404" pitchFamily="49" charset="0"/>
              <a:buChar char="o"/>
              <a:defRPr sz="14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List of discussion questions (DM Sans – Regular– 14pt – Black)</a:t>
            </a:r>
          </a:p>
          <a:p>
            <a:pPr lvl="1"/>
            <a:r>
              <a:rPr lang="en-US"/>
              <a:t>Bullet level 2 – dash (DM Sans – Regular or Bold as needed – 14pt – Black)</a:t>
            </a:r>
          </a:p>
          <a:p>
            <a:pPr lvl="2"/>
            <a:r>
              <a:rPr lang="en-US"/>
              <a:t>Bullet level 3 – hallow circle (DM Sans – Regular or Bold as needed – 14pt – Black)</a:t>
            </a:r>
          </a:p>
          <a:p>
            <a:pPr lvl="1"/>
            <a:endParaRPr lang="en-US"/>
          </a:p>
          <a:p>
            <a:pPr lvl="0"/>
            <a:endParaRPr lang="en-US"/>
          </a:p>
        </p:txBody>
      </p:sp>
      <p:sp>
        <p:nvSpPr>
          <p:cNvPr id="13" name="TextBox 12">
            <a:extLst>
              <a:ext uri="{FF2B5EF4-FFF2-40B4-BE49-F238E27FC236}">
                <a16:creationId xmlns:a16="http://schemas.microsoft.com/office/drawing/2014/main" id="{04449AE6-632B-437B-9843-937FE4D7D127}"/>
              </a:ext>
            </a:extLst>
          </p:cNvPr>
          <p:cNvSpPr txBox="1"/>
          <p:nvPr userDrawn="1"/>
        </p:nvSpPr>
        <p:spPr>
          <a:xfrm>
            <a:off x="340304" y="152400"/>
            <a:ext cx="2098096" cy="846386"/>
          </a:xfrm>
          <a:prstGeom prst="rect">
            <a:avLst/>
          </a:prstGeom>
          <a:noFill/>
          <a:ln>
            <a:noFill/>
          </a:ln>
        </p:spPr>
        <p:txBody>
          <a:bodyPr wrap="square" rtlCol="0">
            <a:spAutoFit/>
          </a:bodyPr>
          <a:lstStyle/>
          <a:p>
            <a:pPr fontAlgn="auto">
              <a:spcBef>
                <a:spcPts val="0"/>
              </a:spcBef>
              <a:spcAft>
                <a:spcPts val="900"/>
              </a:spcAft>
              <a:buClr>
                <a:srgbClr val="000000"/>
              </a:buClr>
              <a:defRPr/>
            </a:pPr>
            <a:r>
              <a:rPr lang="en-US" sz="4900" b="0" i="0">
                <a:solidFill>
                  <a:schemeClr val="accent4"/>
                </a:solidFill>
                <a:latin typeface="Bebas Neue" panose="020B0606020202050201" pitchFamily="34" charset="77"/>
              </a:rPr>
              <a:t>SUMMARY</a:t>
            </a:r>
          </a:p>
        </p:txBody>
      </p:sp>
      <p:sp>
        <p:nvSpPr>
          <p:cNvPr id="4" name="Text Placeholder 12">
            <a:extLst>
              <a:ext uri="{FF2B5EF4-FFF2-40B4-BE49-F238E27FC236}">
                <a16:creationId xmlns:a16="http://schemas.microsoft.com/office/drawing/2014/main" id="{F0711AEA-CF0D-53FE-D81A-B0135770CD46}"/>
              </a:ext>
            </a:extLst>
          </p:cNvPr>
          <p:cNvSpPr>
            <a:spLocks noGrp="1"/>
          </p:cNvSpPr>
          <p:nvPr>
            <p:ph type="body" sz="quarter" idx="16" hasCustomPrompt="1"/>
          </p:nvPr>
        </p:nvSpPr>
        <p:spPr>
          <a:xfrm>
            <a:off x="327424" y="1896012"/>
            <a:ext cx="6987776" cy="3056988"/>
          </a:xfrm>
          <a:prstGeom prst="rect">
            <a:avLst/>
          </a:prstGeom>
        </p:spPr>
        <p:txBody>
          <a:bodyPr/>
          <a:lstStyle>
            <a:lvl1pPr marL="285750" indent="-285750">
              <a:lnSpc>
                <a:spcPts val="16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You should be able to fill this in with the story arch summary. (DM Sans – Regular– 16pt – Black)</a:t>
            </a:r>
          </a:p>
          <a:p>
            <a:pPr lvl="1"/>
            <a:r>
              <a:rPr lang="en-US"/>
              <a:t>Bullet level 2 – dash (DM Sans – Regular or Bold as needed – 16pt – Black)</a:t>
            </a:r>
          </a:p>
          <a:p>
            <a:pPr lvl="2"/>
            <a:r>
              <a:rPr lang="en-US"/>
              <a:t>Bullet level 3 – hallow circle (DM Sans – Regular or Bold as needed – 16pt – Black)</a:t>
            </a:r>
          </a:p>
          <a:p>
            <a:pPr lvl="1"/>
            <a:endParaRPr lang="en-US"/>
          </a:p>
          <a:p>
            <a:pPr lvl="0"/>
            <a:endParaRPr lang="en-US"/>
          </a:p>
        </p:txBody>
      </p:sp>
    </p:spTree>
    <p:extLst>
      <p:ext uri="{BB962C8B-B14F-4D97-AF65-F5344CB8AC3E}">
        <p14:creationId xmlns:p14="http://schemas.microsoft.com/office/powerpoint/2010/main" val="346567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30" y="1754124"/>
            <a:ext cx="2514601"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1"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1"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1" y="381000"/>
            <a:ext cx="6714747"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0" y="6136719"/>
            <a:ext cx="2141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1" rIns="45721">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8" y="4038600"/>
            <a:ext cx="205740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3" y="2853956"/>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3" y="4358099"/>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3" y="2853956"/>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3" y="4358099"/>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2" y="2853956"/>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2" y="4358099"/>
            <a:ext cx="2401698" cy="921489"/>
          </a:xfrm>
          <a:prstGeom prst="rect">
            <a:avLst/>
          </a:prstGeom>
        </p:spPr>
        <p:txBody>
          <a:bodyPr anchor="ctr" anchorCtr="0"/>
          <a:lstStyle>
            <a:lvl1pPr marL="0" indent="0" algn="ctr">
              <a:buNone/>
              <a:defRPr sz="1401" spc="0">
                <a:solidFill>
                  <a:schemeClr val="accent1"/>
                </a:solidFill>
                <a:latin typeface="DM Sans" pitchFamily="2" charset="77"/>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92666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7" y="2108774"/>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7" y="2108774"/>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7" y="2108774"/>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4"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4"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9"/>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1" y="381000"/>
            <a:ext cx="80101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0" y="5987299"/>
            <a:ext cx="2141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1" rIns="45721">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9"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1"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7"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7" y="243625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309348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7" y="2258194"/>
            <a:ext cx="2257454"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7" y="2258194"/>
            <a:ext cx="2257454"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7" y="2258194"/>
            <a:ext cx="2257454"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4"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4"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0" y="6136719"/>
            <a:ext cx="2141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1" rIns="45721">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9"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1"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7"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7" y="2585675"/>
            <a:ext cx="1895394" cy="921489"/>
          </a:xfrm>
          <a:prstGeom prst="rect">
            <a:avLst/>
          </a:prstGeom>
        </p:spPr>
        <p:txBody>
          <a:bodyPr/>
          <a:lstStyle>
            <a:lvl1pPr marL="0" indent="0" algn="ctr">
              <a:buNone/>
              <a:defRPr sz="1801"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marL="0" indent="0" algn="ctr">
              <a:buNone/>
              <a:defRPr spc="0">
                <a:solidFill>
                  <a:schemeClr val="accent4"/>
                </a:solidFill>
                <a:latin typeface="DM Sans" pitchFamily="2" charset="77"/>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6" y="381000"/>
            <a:ext cx="80101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91566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51" y="2235692"/>
            <a:ext cx="3421061" cy="685800"/>
          </a:xfrm>
          <a:prstGeom prst="rect">
            <a:avLst/>
          </a:prstGeom>
        </p:spPr>
        <p:txBody>
          <a:bodyPr/>
          <a:lstStyle>
            <a:lvl1pPr marL="122240" indent="-122240">
              <a:buFont typeface="Arial" panose="020B0604020202020204" pitchFamily="34" charset="0"/>
              <a:buChar char="•"/>
              <a:tabLst/>
              <a:defRPr sz="1401" spc="0">
                <a:solidFill>
                  <a:schemeClr val="accent1"/>
                </a:solidFill>
                <a:latin typeface="DM Sans" pitchFamily="2" charset="77"/>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1" y="3120229"/>
            <a:ext cx="3421474" cy="940427"/>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lvl="0" indent="-122240" algn="l" defTabSz="914411" rtl="0" eaLnBrk="1" latinLnBrk="0" hangingPunct="1">
              <a:lnSpc>
                <a:spcPct val="90000"/>
              </a:lnSpc>
              <a:spcBef>
                <a:spcPts val="1001"/>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1" y="4347734"/>
            <a:ext cx="3421474" cy="1635341"/>
          </a:xfrm>
          <a:prstGeom prst="rect">
            <a:avLst/>
          </a:prstGeom>
        </p:spPr>
        <p:txBody>
          <a:bodyPr/>
          <a:lstStyle>
            <a:lvl1pPr marL="285753" marR="0" indent="-285753" algn="l" defTabSz="914411" rtl="0" eaLnBrk="1" fontAlgn="auto" latinLnBrk="0" hangingPunct="1">
              <a:lnSpc>
                <a:spcPct val="90000"/>
              </a:lnSpc>
              <a:spcBef>
                <a:spcPts val="1001"/>
              </a:spcBef>
              <a:spcAft>
                <a:spcPts val="0"/>
              </a:spcAft>
              <a:buClrTx/>
              <a:buSzTx/>
              <a:buFont typeface="Arial" panose="020B0604020202020204" pitchFamily="34" charset="0"/>
              <a:buChar char="•"/>
              <a:tabLst/>
              <a:defRPr lang="en-US" sz="1401" kern="1200" spc="0" dirty="0">
                <a:solidFill>
                  <a:schemeClr val="accent1"/>
                </a:solidFill>
                <a:latin typeface="DM Sans" pitchFamily="2" charset="77"/>
                <a:ea typeface="+mn-ea"/>
                <a:cs typeface="+mn-cs"/>
              </a:defRPr>
            </a:lvl1pPr>
          </a:lstStyle>
          <a:p>
            <a:pPr marL="122240" lvl="0" indent="-122240" algn="l" defTabSz="914411" rtl="0" eaLnBrk="1" latinLnBrk="0" hangingPunct="1">
              <a:lnSpc>
                <a:spcPct val="90000"/>
              </a:lnSpc>
              <a:spcBef>
                <a:spcPts val="1001"/>
              </a:spcBef>
              <a:buFont typeface="Arial" panose="020B0604020202020204" pitchFamily="34" charset="0"/>
              <a:buChar char="•"/>
              <a:tabLst/>
            </a:pPr>
            <a:r>
              <a:rPr lang="en-US"/>
              <a:t>Small bullet sample small bullet sample small bullet sample small bullet sample</a:t>
            </a:r>
          </a:p>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6"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5" y="2219981"/>
            <a:ext cx="3459520" cy="701512"/>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6"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5" y="3120229"/>
            <a:ext cx="3459520" cy="940427"/>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6"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5" y="4357692"/>
            <a:ext cx="3459520" cy="1625383"/>
          </a:xfrm>
          <a:prstGeom prst="rect">
            <a:avLst/>
          </a:prstGeom>
        </p:spPr>
        <p:txBody>
          <a:bodyPr/>
          <a:lstStyle>
            <a:lvl1pPr marL="285753" indent="-285753">
              <a:buFont typeface="Arial" panose="020B0604020202020204" pitchFamily="34" charset="0"/>
              <a:buChar char="•"/>
              <a:defRPr lang="en-US" sz="1401" kern="1200" spc="0" dirty="0">
                <a:solidFill>
                  <a:schemeClr val="accent1"/>
                </a:solidFill>
                <a:latin typeface="DM Sans" pitchFamily="2" charset="77"/>
                <a:ea typeface="+mn-ea"/>
                <a:cs typeface="+mn-cs"/>
              </a:defRPr>
            </a:lvl1pPr>
          </a:lstStyle>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40" marR="0" lvl="0" indent="-122240" algn="l" defTabSz="914411" rtl="0" eaLnBrk="1" fontAlgn="auto" latinLnBrk="0" hangingPunct="1">
              <a:lnSpc>
                <a:spcPct val="90000"/>
              </a:lnSpc>
              <a:spcBef>
                <a:spcPts val="1001"/>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30"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30"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30"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5" y="1517967"/>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6" y="1517967"/>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6" y="381000"/>
            <a:ext cx="80101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71666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800"/>
            <a:ext cx="3359150" cy="4883427"/>
          </a:xfrm>
          <a:prstGeom prst="rect">
            <a:avLst/>
          </a:prstGeom>
        </p:spPr>
        <p:txBody>
          <a:bodyPr anchor="ctr"/>
          <a:lstStyle>
            <a:lvl1pPr>
              <a:defRPr sz="2400">
                <a:solidFill>
                  <a:srgbClr val="1E4873"/>
                </a:solidFill>
                <a:latin typeface="DM Sans" pitchFamily="2" charset="77"/>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9" y="457201"/>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9" y="1447663"/>
            <a:ext cx="6172201" cy="4873625"/>
          </a:xfrm>
          <a:prstGeom prst="rect">
            <a:avLst/>
          </a:prstGeom>
        </p:spPr>
        <p:txBody>
          <a:bodyPr anchor="ctr"/>
          <a:lstStyle>
            <a:lvl1pPr marL="0" indent="0" algn="ctr">
              <a:buNone/>
              <a:defRPr sz="1801"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9" y="1013793"/>
            <a:ext cx="6276629" cy="365125"/>
          </a:xfrm>
          <a:prstGeom prst="rect">
            <a:avLst/>
          </a:prstGeom>
        </p:spPr>
        <p:txBody>
          <a:bodyPr/>
          <a:lstStyle>
            <a:lvl1pPr marL="0" indent="0">
              <a:buNone/>
              <a:defRPr sz="1600" baseline="0">
                <a:latin typeface="DM Sans" pitchFamily="2" charset="77"/>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44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8" y="4191000"/>
            <a:ext cx="7543801" cy="9144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61" y="2965375"/>
            <a:ext cx="2987042" cy="253083"/>
          </a:xfrm>
          <a:prstGeom prst="rect">
            <a:avLst/>
          </a:prstGeom>
        </p:spPr>
        <p:txBody>
          <a:bodyPr wrap="square" lIns="0" tIns="0" rIns="0" bIns="0">
            <a:spAutoFit/>
          </a:bodyPr>
          <a:lstStyle>
            <a:lvl1pPr marL="0" indent="0">
              <a:buNone/>
              <a:defRPr sz="1801" b="1" i="0" cap="all" spc="0" baseline="0">
                <a:solidFill>
                  <a:schemeClr val="bg1"/>
                </a:solidFill>
                <a:latin typeface="DM Sans" pitchFamily="2" charset="77"/>
              </a:defRPr>
            </a:lvl1pPr>
          </a:lstStyle>
          <a:p>
            <a:pPr lvl="0"/>
            <a:r>
              <a:rPr lang="en-US" sz="1801"/>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6" indent="0">
              <a:buNone/>
              <a:defRPr sz="4800">
                <a:solidFill>
                  <a:srgbClr val="FD5D3B"/>
                </a:solidFill>
                <a:latin typeface="Bebas Neue" panose="020B0606020202050201" pitchFamily="34" charset="77"/>
              </a:defRPr>
            </a:lvl2pPr>
            <a:lvl3pPr marL="914411" indent="0">
              <a:buNone/>
              <a:defRPr sz="4800">
                <a:solidFill>
                  <a:srgbClr val="FD5D3B"/>
                </a:solidFill>
                <a:latin typeface="Bebas Neue" panose="020B0606020202050201" pitchFamily="34" charset="77"/>
              </a:defRPr>
            </a:lvl3pPr>
            <a:lvl4pPr marL="1371617" indent="0">
              <a:buNone/>
              <a:defRPr sz="4800">
                <a:solidFill>
                  <a:srgbClr val="FD5D3B"/>
                </a:solidFill>
                <a:latin typeface="Bebas Neue" panose="020B0606020202050201" pitchFamily="34" charset="77"/>
              </a:defRPr>
            </a:lvl4pPr>
            <a:lvl5pPr marL="1828823"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 pos="4794311" algn="l"/>
              </a:tabLst>
            </a:pPr>
            <a:r>
              <a:rPr lang="en-US" sz="549" b="0" i="0" u="none" strike="noStrike">
                <a:solidFill>
                  <a:schemeClr val="accent6"/>
                </a:solidFill>
                <a:effectLst/>
                <a:latin typeface="Roboto" charset="0"/>
              </a:rPr>
              <a:t>Blue Cross Blue Shield of Massachusetts is an Independent Licensee of the Blue Cross and Blue Shield Association.</a:t>
            </a:r>
            <a:endParaRPr lang="en-US" sz="549">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6" y="6245353"/>
            <a:ext cx="3829573" cy="24622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6" cy="457200"/>
          </a:xfrm>
          <a:prstGeom prst="rect">
            <a:avLst/>
          </a:prstGeom>
        </p:spPr>
      </p:pic>
    </p:spTree>
    <p:extLst>
      <p:ext uri="{BB962C8B-B14F-4D97-AF65-F5344CB8AC3E}">
        <p14:creationId xmlns:p14="http://schemas.microsoft.com/office/powerpoint/2010/main" val="3162382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 2 lines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304800"/>
            <a:ext cx="102870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a:t>
            </a:r>
            <a:br>
              <a:rPr lang="en-US"/>
            </a:br>
            <a:r>
              <a:rPr lang="en-US"/>
              <a:t>(DM Sans – Bold – 25pt - Dark Blue)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Tree>
    <p:extLst>
      <p:ext uri="{BB962C8B-B14F-4D97-AF65-F5344CB8AC3E}">
        <p14:creationId xmlns:p14="http://schemas.microsoft.com/office/powerpoint/2010/main" val="1910930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88854"/>
            <a:ext cx="3160295" cy="0"/>
          </a:xfrm>
          <a:prstGeom prst="line">
            <a:avLst/>
          </a:prstGeom>
          <a:noFill/>
          <a:ln w="203200" cap="flat" cmpd="sng" algn="ctr">
            <a:solidFill>
              <a:srgbClr val="FD5D3B"/>
            </a:solidFill>
            <a:prstDash val="solid"/>
            <a:miter lim="800000"/>
          </a:ln>
          <a:effectLst/>
        </p:spPr>
      </p:cxnSp>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hasCustomPrompt="1"/>
          </p:nvPr>
        </p:nvSpPr>
        <p:spPr>
          <a:xfrm>
            <a:off x="457200" y="2200812"/>
            <a:ext cx="10896599" cy="3895188"/>
          </a:xfrm>
          <a:prstGeom prst="rect">
            <a:avLst/>
          </a:prstGeom>
        </p:spPr>
        <p:txBody>
          <a:bodyPr/>
          <a:lstStyle>
            <a:lvl1pPr marL="342900" indent="-342900">
              <a:buFont typeface="Arial" panose="020B0604020202020204" pitchFamily="34" charset="0"/>
              <a:buChar char="•"/>
              <a:defRPr sz="1500"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15pt (min 12pt) - Black</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228600"/>
            <a:ext cx="99060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                                                 (DM Sans – bold – 25pt – dark blue)</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1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11pt – Black)</a:t>
            </a:r>
          </a:p>
        </p:txBody>
      </p:sp>
      <p:sp>
        <p:nvSpPr>
          <p:cNvPr id="10" name="Text Placeholder 12">
            <a:extLst>
              <a:ext uri="{FF2B5EF4-FFF2-40B4-BE49-F238E27FC236}">
                <a16:creationId xmlns:a16="http://schemas.microsoft.com/office/drawing/2014/main" id="{8D4603B6-3291-7312-02B7-1ACBDAC3056F}"/>
              </a:ext>
            </a:extLst>
          </p:cNvPr>
          <p:cNvSpPr>
            <a:spLocks noGrp="1"/>
          </p:cNvSpPr>
          <p:nvPr>
            <p:ph type="body" sz="quarter" idx="14" hasCustomPrompt="1"/>
          </p:nvPr>
        </p:nvSpPr>
        <p:spPr>
          <a:xfrm>
            <a:off x="457200" y="990600"/>
            <a:ext cx="9906000" cy="654985"/>
          </a:xfrm>
          <a:prstGeom prst="rect">
            <a:avLst/>
          </a:prstGeom>
        </p:spPr>
        <p:txBody>
          <a:bodyPr/>
          <a:lstStyle>
            <a:lvl1pPr marL="0" indent="0">
              <a:lnSpc>
                <a:spcPts val="2120"/>
              </a:lnSpc>
              <a:buFontTx/>
              <a:buNone/>
              <a:defRPr sz="1600" spc="0">
                <a:solidFill>
                  <a:schemeClr val="accent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Subheads give a bit more details and color and help put the words, data or images below in context                   (DM Sans – Regular– 16pt – Black)</a:t>
            </a:r>
          </a:p>
        </p:txBody>
      </p:sp>
    </p:spTree>
    <p:extLst>
      <p:ext uri="{BB962C8B-B14F-4D97-AF65-F5344CB8AC3E}">
        <p14:creationId xmlns:p14="http://schemas.microsoft.com/office/powerpoint/2010/main" val="110493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Content Slide - 2 lines title without subhea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C1A22A7-BA09-4435-AC24-EFD2A2EA77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AC1A22A7-BA09-4435-AC24-EFD2A2EA77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304800"/>
            <a:ext cx="10287000" cy="347137"/>
          </a:xfrm>
          <a:prstGeom prst="rect">
            <a:avLst/>
          </a:prstGeom>
        </p:spPr>
        <p:txBody>
          <a:bodyPr/>
          <a:lstStyle>
            <a:lvl1pPr marL="0" indent="0" rtl="0">
              <a:lnSpc>
                <a:spcPts val="2880"/>
              </a:lnSpc>
              <a:buNone/>
              <a:defRPr sz="2500" b="1" cap="none" spc="0" baseline="0">
                <a:solidFill>
                  <a:srgbClr val="1E4873"/>
                </a:solidFill>
                <a:latin typeface="DM Sans" pitchFamily="2" charset="77"/>
              </a:defRPr>
            </a:lvl1pPr>
          </a:lstStyle>
          <a:p>
            <a:pPr lvl="0"/>
            <a:r>
              <a:rPr lang="en-US"/>
              <a:t>Headlines should largely be in full sentences.</a:t>
            </a:r>
            <a:br>
              <a:rPr lang="en-US"/>
            </a:br>
            <a:r>
              <a:rPr lang="en-US"/>
              <a:t>(DM Sans – Bold – 25pt - Dark Blue) </a:t>
            </a:r>
          </a:p>
        </p:txBody>
      </p:sp>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rtl="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0D4A1F90-BFA7-EDD1-8F8D-69062D82564F}"/>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rtl="0">
              <a:lnSpc>
                <a:spcPts val="1880"/>
              </a:lnSpc>
              <a:buFont typeface="Arial" panose="020B0604020202020204" pitchFamily="34" charset="0"/>
              <a:buChar char="•"/>
              <a:defRPr sz="1600" spc="0">
                <a:solidFill>
                  <a:schemeClr val="tx2"/>
                </a:solidFill>
                <a:latin typeface="DM Sans" pitchFamily="2" charset="77"/>
              </a:defRPr>
            </a:lvl1pPr>
            <a:lvl2pPr marL="742950" indent="-285750" rtl="0">
              <a:buFont typeface="DM Sans" pitchFamily="2" charset="0"/>
              <a:buChar char="—"/>
              <a:defRPr sz="1600" spc="0">
                <a:solidFill>
                  <a:schemeClr val="tx2"/>
                </a:solidFill>
                <a:latin typeface="DM Sans" pitchFamily="2" charset="77"/>
              </a:defRPr>
            </a:lvl2pPr>
            <a:lvl3pPr marL="1200150" indent="-285750" rtl="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(min 12pt) – Black).</a:t>
            </a:r>
          </a:p>
          <a:p>
            <a:pPr lvl="0"/>
            <a:r>
              <a:rPr lang="en-US"/>
              <a:t>Bullet – level 1 – solid circle (DM Sans – Regular or Bold as needed – 16pt (min 12pt)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(min 12pt)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(min 12pt) – Black).</a:t>
            </a:r>
          </a:p>
          <a:p>
            <a:pPr lvl="1"/>
            <a:endParaRPr lang="en-US"/>
          </a:p>
        </p:txBody>
      </p:sp>
    </p:spTree>
    <p:extLst>
      <p:ext uri="{BB962C8B-B14F-4D97-AF65-F5344CB8AC3E}">
        <p14:creationId xmlns:p14="http://schemas.microsoft.com/office/powerpoint/2010/main" val="30222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eneral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78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2 lines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304800"/>
            <a:ext cx="102870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a:t>
            </a:r>
            <a:br>
              <a:rPr lang="en-US"/>
            </a:br>
            <a:r>
              <a:rPr lang="en-US"/>
              <a:t>(DM Sans – Bold – 25pt - Dark Blue)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Tree>
    <p:extLst>
      <p:ext uri="{BB962C8B-B14F-4D97-AF65-F5344CB8AC3E}">
        <p14:creationId xmlns:p14="http://schemas.microsoft.com/office/powerpoint/2010/main" val="3150568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ub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C2051-AD6C-67A5-F0D3-05619AFA66BA}"/>
              </a:ext>
            </a:extLst>
          </p:cNvPr>
          <p:cNvSpPr>
            <a:spLocks noGrp="1"/>
          </p:cNvSpPr>
          <p:nvPr>
            <p:ph idx="1" hasCustomPrompt="1"/>
          </p:nvPr>
        </p:nvSpPr>
        <p:spPr>
          <a:xfrm>
            <a:off x="555460" y="1850929"/>
            <a:ext cx="11081080" cy="390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3C9B4C8F-129E-B42F-4F02-9B7E1E5D470D}"/>
              </a:ext>
            </a:extLst>
          </p:cNvPr>
          <p:cNvSpPr>
            <a:spLocks noGrp="1"/>
          </p:cNvSpPr>
          <p:nvPr>
            <p:ph type="title" hasCustomPrompt="1"/>
          </p:nvPr>
        </p:nvSpPr>
        <p:spPr>
          <a:xfrm>
            <a:off x="555193" y="365125"/>
            <a:ext cx="11091552" cy="601479"/>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CB851D0D-E6AB-74A4-E204-0FFE78147318}"/>
              </a:ext>
            </a:extLst>
          </p:cNvPr>
          <p:cNvSpPr>
            <a:spLocks noGrp="1"/>
          </p:cNvSpPr>
          <p:nvPr>
            <p:ph type="body" sz="quarter" idx="10" hasCustomPrompt="1"/>
          </p:nvPr>
        </p:nvSpPr>
        <p:spPr>
          <a:xfrm>
            <a:off x="565663" y="1071563"/>
            <a:ext cx="11081081" cy="588962"/>
          </a:xfrm>
        </p:spPr>
        <p:txBody>
          <a:bodyPr>
            <a:normAutofit/>
          </a:bodyPr>
          <a:lstStyle>
            <a:lvl1pPr>
              <a:defRPr sz="18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a:t>Click to sub title</a:t>
            </a:r>
          </a:p>
        </p:txBody>
      </p:sp>
      <p:sp>
        <p:nvSpPr>
          <p:cNvPr id="5" name="Slide Number Placeholder 4">
            <a:extLst>
              <a:ext uri="{FF2B5EF4-FFF2-40B4-BE49-F238E27FC236}">
                <a16:creationId xmlns:a16="http://schemas.microsoft.com/office/drawing/2014/main" id="{BDCF6676-4984-9741-6D7B-E43685C46804}"/>
              </a:ext>
            </a:extLst>
          </p:cNvPr>
          <p:cNvSpPr>
            <a:spLocks noGrp="1"/>
          </p:cNvSpPr>
          <p:nvPr>
            <p:ph type="sldNum" sz="quarter" idx="11"/>
          </p:nvPr>
        </p:nvSpPr>
        <p:spPr>
          <a:xfrm>
            <a:off x="9448800" y="6492875"/>
            <a:ext cx="2743200" cy="365125"/>
          </a:xfrm>
          <a:prstGeom prst="rect">
            <a:avLst/>
          </a:prstGeom>
        </p:spPr>
        <p:txBody>
          <a:bodyPr/>
          <a:lstStyle/>
          <a:p>
            <a:fld id="{93EAEA62-9B78-6641-A923-B630EAD4B3C5}" type="slidenum">
              <a:rPr lang="en-GB" smtClean="0"/>
              <a:t>‹#›</a:t>
            </a:fld>
            <a:endParaRPr lang="en-GB"/>
          </a:p>
        </p:txBody>
      </p:sp>
      <p:sp>
        <p:nvSpPr>
          <p:cNvPr id="2" name="TextBox 1">
            <a:extLst>
              <a:ext uri="{FF2B5EF4-FFF2-40B4-BE49-F238E27FC236}">
                <a16:creationId xmlns:a16="http://schemas.microsoft.com/office/drawing/2014/main" id="{CBFC60DB-1ACB-9BFB-F044-6AFD37B4939F}"/>
              </a:ext>
            </a:extLst>
          </p:cNvPr>
          <p:cNvSpPr txBox="1"/>
          <p:nvPr userDrawn="1"/>
        </p:nvSpPr>
        <p:spPr>
          <a:xfrm>
            <a:off x="469900" y="6477000"/>
            <a:ext cx="5355167" cy="107722"/>
          </a:xfrm>
          <a:prstGeom prst="rect">
            <a:avLst/>
          </a:prstGeom>
          <a:noFill/>
        </p:spPr>
        <p:txBody>
          <a:bodyPr wrap="square" lIns="0" tIns="0" rIns="0" bIns="0" rtlCol="0">
            <a:spAutoFit/>
          </a:bodyPr>
          <a:lstStyle/>
          <a:p>
            <a:r>
              <a:rPr lang="en-US" sz="700" noProof="0">
                <a:solidFill>
                  <a:schemeClr val="tx1"/>
                </a:solidFill>
                <a:latin typeface="Open Sans" panose="020B0606030504020204" pitchFamily="34" charset="0"/>
                <a:ea typeface="Open Sans" panose="020B0606030504020204" pitchFamily="34" charset="0"/>
                <a:cs typeface="Open Sans" panose="020B0606030504020204" pitchFamily="34" charset="0"/>
              </a:rPr>
              <a:t>Copyright © 2024 Deloitte Development LLC. All rights reserved.</a:t>
            </a:r>
          </a:p>
        </p:txBody>
      </p:sp>
    </p:spTree>
    <p:extLst>
      <p:ext uri="{BB962C8B-B14F-4D97-AF65-F5344CB8AC3E}">
        <p14:creationId xmlns:p14="http://schemas.microsoft.com/office/powerpoint/2010/main" val="70775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 1 line title with no subhea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FE6ED7-2623-40DC-CFC9-C0FA97EBC266}"/>
              </a:ext>
            </a:extLst>
          </p:cNvPr>
          <p:cNvGraphicFramePr>
            <a:graphicFrameLocks noChangeAspect="1"/>
          </p:cNvGraphicFramePr>
          <p:nvPr userDrawn="1">
            <p:custDataLst>
              <p:tags r:id="rId1"/>
            </p:custDataLst>
            <p:extLst>
              <p:ext uri="{D42A27DB-BD31-4B8C-83A1-F6EECF244321}">
                <p14:modId xmlns:p14="http://schemas.microsoft.com/office/powerpoint/2010/main" val="13954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D7FE6ED7-2623-40DC-CFC9-C0FA97EBC2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457200"/>
            <a:ext cx="10210800" cy="347137"/>
          </a:xfrm>
          <a:prstGeom prst="rect">
            <a:avLst/>
          </a:prstGeom>
        </p:spPr>
        <p:txBody>
          <a:bodyPr/>
          <a:lstStyle>
            <a:lvl1pPr marL="0" indent="0" rtl="0">
              <a:lnSpc>
                <a:spcPts val="2880"/>
              </a:lnSpc>
              <a:buNone/>
              <a:defRPr sz="2500" b="1" cap="none" spc="0" baseline="0">
                <a:solidFill>
                  <a:srgbClr val="1E4873"/>
                </a:solidFill>
                <a:latin typeface="DM Sans" pitchFamily="2" charset="77"/>
              </a:defRPr>
            </a:lvl1pPr>
          </a:lstStyle>
          <a:p>
            <a:pPr lvl="0"/>
            <a:r>
              <a:rPr lang="en-US"/>
              <a:t>Headlines should largely be in full sentences.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rtl="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rtl="0">
              <a:lnSpc>
                <a:spcPts val="1880"/>
              </a:lnSpc>
              <a:buFont typeface="Arial" panose="020B0604020202020204" pitchFamily="34" charset="0"/>
              <a:buChar char="•"/>
              <a:defRPr sz="1600" spc="0">
                <a:solidFill>
                  <a:schemeClr val="tx2"/>
                </a:solidFill>
                <a:latin typeface="DM Sans" pitchFamily="2" charset="77"/>
              </a:defRPr>
            </a:lvl1pPr>
            <a:lvl2pPr marL="742950" indent="-285750" rtl="0">
              <a:buFont typeface="DM Sans" pitchFamily="2" charset="0"/>
              <a:buChar char="—"/>
              <a:defRPr sz="1600" spc="0">
                <a:solidFill>
                  <a:schemeClr val="tx2"/>
                </a:solidFill>
                <a:latin typeface="DM Sans" pitchFamily="2" charset="77"/>
              </a:defRPr>
            </a:lvl2pPr>
            <a:lvl3pPr marL="1200150" indent="-285750" rtl="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(min 12pt) – Black).</a:t>
            </a:r>
          </a:p>
          <a:p>
            <a:pPr lvl="0"/>
            <a:r>
              <a:rPr lang="en-US"/>
              <a:t>Bullet – level 1 – solid circle (DM Sans – Regular or Bold as needed – 16pt (min 12pt)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(min 12pt)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(min 12pt) – Black).</a:t>
            </a:r>
          </a:p>
          <a:p>
            <a:pPr lvl="1"/>
            <a:endParaRPr lang="en-US"/>
          </a:p>
        </p:txBody>
      </p:sp>
    </p:spTree>
    <p:extLst>
      <p:ext uri="{BB962C8B-B14F-4D97-AF65-F5344CB8AC3E}">
        <p14:creationId xmlns:p14="http://schemas.microsoft.com/office/powerpoint/2010/main" val="335594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1 line 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E8A372-2A0E-0793-44F6-3354F1575282}"/>
              </a:ext>
            </a:extLst>
          </p:cNvPr>
          <p:cNvCxnSpPr>
            <a:cxnSpLocks/>
          </p:cNvCxnSpPr>
          <p:nvPr userDrawn="1"/>
        </p:nvCxnSpPr>
        <p:spPr>
          <a:xfrm>
            <a:off x="0" y="1371600"/>
            <a:ext cx="3160295" cy="0"/>
          </a:xfrm>
          <a:prstGeom prst="line">
            <a:avLst/>
          </a:prstGeom>
          <a:noFill/>
          <a:ln w="203200" cap="flat" cmpd="sng" algn="ctr">
            <a:solidFill>
              <a:srgbClr val="FD5D3B"/>
            </a:solidFill>
            <a:prstDash val="solid"/>
            <a:miter lim="800000"/>
          </a:ln>
          <a:effectLst/>
        </p:spPr>
      </p:cxn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457200" y="457200"/>
            <a:ext cx="10210800" cy="347137"/>
          </a:xfrm>
          <a:prstGeom prst="rect">
            <a:avLst/>
          </a:prstGeom>
        </p:spPr>
        <p:txBody>
          <a:bodyPr/>
          <a:lstStyle>
            <a:lvl1pPr marL="0" indent="0">
              <a:lnSpc>
                <a:spcPts val="2880"/>
              </a:lnSpc>
              <a:buNone/>
              <a:defRPr sz="2500" b="1" cap="none" spc="0" baseline="0">
                <a:solidFill>
                  <a:srgbClr val="1E4873"/>
                </a:solidFill>
                <a:latin typeface="DM Sans" pitchFamily="2" charset="77"/>
              </a:defRPr>
            </a:lvl1pPr>
          </a:lstStyle>
          <a:p>
            <a:pPr lvl="0"/>
            <a:r>
              <a:rPr lang="en-US"/>
              <a:t>Headlines should largely be in full sentences. </a:t>
            </a:r>
          </a:p>
        </p:txBody>
      </p:sp>
      <p:sp>
        <p:nvSpPr>
          <p:cNvPr id="9" name="Text Placeholder 12">
            <a:extLst>
              <a:ext uri="{FF2B5EF4-FFF2-40B4-BE49-F238E27FC236}">
                <a16:creationId xmlns:a16="http://schemas.microsoft.com/office/drawing/2014/main" id="{8451F656-30E0-5005-1E75-43A00276A30D}"/>
              </a:ext>
            </a:extLst>
          </p:cNvPr>
          <p:cNvSpPr>
            <a:spLocks noGrp="1"/>
          </p:cNvSpPr>
          <p:nvPr>
            <p:ph type="body" sz="quarter" idx="13" hasCustomPrompt="1"/>
          </p:nvPr>
        </p:nvSpPr>
        <p:spPr>
          <a:xfrm>
            <a:off x="457200" y="6400799"/>
            <a:ext cx="10896599" cy="329675"/>
          </a:xfrm>
          <a:prstGeom prst="rect">
            <a:avLst/>
          </a:prstGeom>
        </p:spPr>
        <p:txBody>
          <a:bodyPr/>
          <a:lstStyle>
            <a:lvl1pPr marL="0" indent="0">
              <a:buFontTx/>
              <a:buNone/>
              <a:defRPr sz="1000" i="1" spc="0">
                <a:solidFill>
                  <a:schemeClr val="tx2"/>
                </a:solidFill>
                <a:latin typeface="DM Sans" pitchFamily="2" charset="77"/>
              </a:defRPr>
            </a:lvl1pPr>
            <a:lvl2pPr marL="457200" indent="0">
              <a:buFont typeface="Arial" panose="020B0604020202020204" pitchFamily="34" charset="0"/>
              <a:buNone/>
              <a:defRPr sz="1800" spc="0">
                <a:solidFill>
                  <a:schemeClr val="accent1"/>
                </a:solidFill>
                <a:latin typeface="DM Sans" pitchFamily="2" charset="77"/>
              </a:defRPr>
            </a:lvl2pPr>
            <a:lvl3pPr marL="1200150" indent="-285750">
              <a:buFont typeface="Arial" panose="020B0604020202020204" pitchFamily="34" charset="0"/>
              <a:buChar char="•"/>
              <a:defRPr sz="1600" spc="0">
                <a:solidFill>
                  <a:schemeClr val="accent1"/>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Notes/sources: (DM Sans – Regular Italic – 10pt – Black)</a:t>
            </a:r>
          </a:p>
        </p:txBody>
      </p:sp>
      <p:sp>
        <p:nvSpPr>
          <p:cNvPr id="4" name="Text Placeholder 12">
            <a:extLst>
              <a:ext uri="{FF2B5EF4-FFF2-40B4-BE49-F238E27FC236}">
                <a16:creationId xmlns:a16="http://schemas.microsoft.com/office/drawing/2014/main" id="{BEDF0210-310E-E692-3953-BF1C03E3D6A7}"/>
              </a:ext>
            </a:extLst>
          </p:cNvPr>
          <p:cNvSpPr>
            <a:spLocks noGrp="1"/>
          </p:cNvSpPr>
          <p:nvPr>
            <p:ph type="body" sz="quarter" idx="15" hasCustomPrompt="1"/>
          </p:nvPr>
        </p:nvSpPr>
        <p:spPr>
          <a:xfrm>
            <a:off x="457200" y="1707219"/>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Body paragraph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Tree>
    <p:extLst>
      <p:ext uri="{BB962C8B-B14F-4D97-AF65-F5344CB8AC3E}">
        <p14:creationId xmlns:p14="http://schemas.microsoft.com/office/powerpoint/2010/main" val="266957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Divider Title (</a:t>
            </a:r>
            <a:r>
              <a:rPr lang="en-US" err="1"/>
              <a:t>Bebas</a:t>
            </a:r>
            <a:r>
              <a:rPr lang="en-US"/>
              <a:t> Neue – 48pt – orange)</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84D0635-E0A6-A3DF-1B9C-F994676FF6E5}"/>
              </a:ext>
            </a:extLst>
          </p:cNvPr>
          <p:cNvCxnSpPr>
            <a:cxnSpLocks/>
          </p:cNvCxnSpPr>
          <p:nvPr userDrawn="1"/>
        </p:nvCxnSpPr>
        <p:spPr>
          <a:xfrm>
            <a:off x="0" y="1295400"/>
            <a:ext cx="3160295" cy="0"/>
          </a:xfrm>
          <a:prstGeom prst="line">
            <a:avLst/>
          </a:prstGeom>
          <a:noFill/>
          <a:ln w="203200" cap="flat" cmpd="sng" algn="ctr">
            <a:solidFill>
              <a:srgbClr val="2474BA"/>
            </a:solidFill>
            <a:prstDash val="solid"/>
            <a:miter lim="800000"/>
          </a:ln>
          <a:effectLst/>
        </p:spPr>
      </p:cxnSp>
      <p:sp>
        <p:nvSpPr>
          <p:cNvPr id="2" name="Text Placeholder 12">
            <a:extLst>
              <a:ext uri="{FF2B5EF4-FFF2-40B4-BE49-F238E27FC236}">
                <a16:creationId xmlns:a16="http://schemas.microsoft.com/office/drawing/2014/main" id="{11D39B21-FE1F-4E6C-7174-0B2F8279D416}"/>
              </a:ext>
            </a:extLst>
          </p:cNvPr>
          <p:cNvSpPr>
            <a:spLocks noGrp="1"/>
          </p:cNvSpPr>
          <p:nvPr>
            <p:ph type="body" sz="quarter" idx="15" hasCustomPrompt="1"/>
          </p:nvPr>
        </p:nvSpPr>
        <p:spPr>
          <a:xfrm>
            <a:off x="457200" y="1676402"/>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Repeat discussion questions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
        <p:nvSpPr>
          <p:cNvPr id="3" name="TextBox 2">
            <a:extLst>
              <a:ext uri="{FF2B5EF4-FFF2-40B4-BE49-F238E27FC236}">
                <a16:creationId xmlns:a16="http://schemas.microsoft.com/office/drawing/2014/main" id="{9DC18816-5B00-D6C4-6B63-0D89D2DC3C09}"/>
              </a:ext>
            </a:extLst>
          </p:cNvPr>
          <p:cNvSpPr txBox="1"/>
          <p:nvPr userDrawn="1"/>
        </p:nvSpPr>
        <p:spPr>
          <a:xfrm>
            <a:off x="340304" y="152400"/>
            <a:ext cx="8803696" cy="8463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900"/>
              </a:spcAft>
              <a:buClr>
                <a:srgbClr val="000000"/>
              </a:buClr>
              <a:buSzTx/>
              <a:buFontTx/>
              <a:buNone/>
              <a:tabLst/>
              <a:defRPr/>
            </a:pPr>
            <a:r>
              <a:rPr lang="en-US" sz="4900" b="0" i="0">
                <a:solidFill>
                  <a:schemeClr val="accent4"/>
                </a:solidFill>
                <a:latin typeface="Bebas Neue" panose="020B0606020202050201" pitchFamily="34" charset="77"/>
              </a:rPr>
              <a:t>Discussion Questions</a:t>
            </a:r>
          </a:p>
        </p:txBody>
      </p:sp>
    </p:spTree>
    <p:extLst>
      <p:ext uri="{BB962C8B-B14F-4D97-AF65-F5344CB8AC3E}">
        <p14:creationId xmlns:p14="http://schemas.microsoft.com/office/powerpoint/2010/main" val="44646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84D0635-E0A6-A3DF-1B9C-F994676FF6E5}"/>
              </a:ext>
            </a:extLst>
          </p:cNvPr>
          <p:cNvCxnSpPr>
            <a:cxnSpLocks/>
          </p:cNvCxnSpPr>
          <p:nvPr userDrawn="1"/>
        </p:nvCxnSpPr>
        <p:spPr>
          <a:xfrm>
            <a:off x="0" y="1295400"/>
            <a:ext cx="3160295" cy="0"/>
          </a:xfrm>
          <a:prstGeom prst="line">
            <a:avLst/>
          </a:prstGeom>
          <a:noFill/>
          <a:ln w="203200" cap="flat" cmpd="sng" algn="ctr">
            <a:solidFill>
              <a:srgbClr val="2474BA"/>
            </a:solidFill>
            <a:prstDash val="solid"/>
            <a:miter lim="800000"/>
          </a:ln>
          <a:effectLst/>
        </p:spPr>
      </p:cxnSp>
      <p:sp>
        <p:nvSpPr>
          <p:cNvPr id="2" name="Text Placeholder 12">
            <a:extLst>
              <a:ext uri="{FF2B5EF4-FFF2-40B4-BE49-F238E27FC236}">
                <a16:creationId xmlns:a16="http://schemas.microsoft.com/office/drawing/2014/main" id="{9DAF1A0A-3D24-0E2D-12D0-4E82D82206C7}"/>
              </a:ext>
            </a:extLst>
          </p:cNvPr>
          <p:cNvSpPr>
            <a:spLocks noGrp="1"/>
          </p:cNvSpPr>
          <p:nvPr>
            <p:ph type="body" sz="quarter" idx="15" hasCustomPrompt="1"/>
          </p:nvPr>
        </p:nvSpPr>
        <p:spPr>
          <a:xfrm>
            <a:off x="457200" y="1676402"/>
            <a:ext cx="10896599" cy="4541181"/>
          </a:xfrm>
          <a:prstGeom prst="rect">
            <a:avLst/>
          </a:prstGeom>
        </p:spPr>
        <p:txBody>
          <a:bodyPr/>
          <a:lstStyle>
            <a:lvl1pPr marL="342900" indent="-342900">
              <a:lnSpc>
                <a:spcPts val="1880"/>
              </a:lnSpc>
              <a:buFont typeface="Arial" panose="020B0604020202020204" pitchFamily="34" charset="0"/>
              <a:buChar char="•"/>
              <a:defRPr sz="1600" spc="0">
                <a:solidFill>
                  <a:schemeClr val="tx2"/>
                </a:solidFill>
                <a:latin typeface="DM Sans" pitchFamily="2" charset="77"/>
              </a:defRPr>
            </a:lvl1pPr>
            <a:lvl2pPr marL="742950" indent="-285750">
              <a:buFont typeface="DM Sans" pitchFamily="2" charset="0"/>
              <a:buChar char="—"/>
              <a:defRPr sz="1600" spc="0">
                <a:solidFill>
                  <a:schemeClr val="tx2"/>
                </a:solidFill>
                <a:latin typeface="DM Sans" pitchFamily="2" charset="77"/>
              </a:defRPr>
            </a:lvl2pPr>
            <a:lvl3pPr marL="1200150" indent="-285750">
              <a:buFont typeface="Courier New" panose="02070309020205020404" pitchFamily="49" charset="0"/>
              <a:buChar char="o"/>
              <a:defRPr sz="1600" spc="0">
                <a:solidFill>
                  <a:schemeClr val="tx2"/>
                </a:solidFill>
                <a:latin typeface="DM Sans" pitchFamily="2" charset="77"/>
              </a:defRPr>
            </a:lvl3pPr>
            <a:lvl4pPr marL="1657350" indent="-285750">
              <a:buFont typeface="Arial" panose="020B0604020202020204" pitchFamily="34" charset="0"/>
              <a:buChar char="•"/>
              <a:defRPr sz="1400" spc="0">
                <a:solidFill>
                  <a:schemeClr val="accent1"/>
                </a:solidFill>
                <a:latin typeface="DM Sans" pitchFamily="2" charset="77"/>
              </a:defRPr>
            </a:lvl4pPr>
            <a:lvl5pPr marL="2000250" indent="-171450">
              <a:buFont typeface="Arial" panose="020B0604020202020204" pitchFamily="34" charset="0"/>
              <a:buChar char="•"/>
              <a:defRPr sz="1200" spc="0">
                <a:solidFill>
                  <a:schemeClr val="accent1"/>
                </a:solidFill>
                <a:latin typeface="DM Sans" pitchFamily="2" charset="77"/>
              </a:defRPr>
            </a:lvl5pPr>
          </a:lstStyle>
          <a:p>
            <a:pPr lvl="0"/>
            <a:r>
              <a:rPr lang="en-US"/>
              <a:t>Key considerations (DM Sans – Regular or Bold as needed – 16pt – Black).</a:t>
            </a:r>
          </a:p>
          <a:p>
            <a:pPr lvl="0"/>
            <a:r>
              <a:rPr lang="en-US"/>
              <a:t>Bullet – level 1 – solid circle (DM Sans – Regular or Bold as needed – 16pt – Black).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2 – dash (DM Sans – Regular or Bold as needed – 16pt – Black).</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Bullet – level 3 – hollow circle (DM Sans – Regular or Bold as needed – 16pt – Black).</a:t>
            </a:r>
          </a:p>
          <a:p>
            <a:pPr lvl="1"/>
            <a:endParaRPr lang="en-US"/>
          </a:p>
        </p:txBody>
      </p:sp>
      <p:sp>
        <p:nvSpPr>
          <p:cNvPr id="3" name="TextBox 2">
            <a:extLst>
              <a:ext uri="{FF2B5EF4-FFF2-40B4-BE49-F238E27FC236}">
                <a16:creationId xmlns:a16="http://schemas.microsoft.com/office/drawing/2014/main" id="{6C23971E-5988-52DE-72A5-CBAB39FDE037}"/>
              </a:ext>
            </a:extLst>
          </p:cNvPr>
          <p:cNvSpPr txBox="1"/>
          <p:nvPr userDrawn="1"/>
        </p:nvSpPr>
        <p:spPr>
          <a:xfrm>
            <a:off x="340304" y="152400"/>
            <a:ext cx="8803696" cy="846386"/>
          </a:xfrm>
          <a:prstGeom prst="rect">
            <a:avLst/>
          </a:prstGeom>
          <a:noFill/>
          <a:ln>
            <a:noFill/>
          </a:ln>
        </p:spPr>
        <p:txBody>
          <a:bodyPr wrap="square" rtlCol="0">
            <a:spAutoFit/>
          </a:bodyPr>
          <a:lstStyle/>
          <a:p>
            <a:pPr fontAlgn="auto">
              <a:spcBef>
                <a:spcPts val="0"/>
              </a:spcBef>
              <a:spcAft>
                <a:spcPts val="900"/>
              </a:spcAft>
              <a:buClr>
                <a:srgbClr val="000000"/>
              </a:buClr>
              <a:defRPr/>
            </a:pPr>
            <a:r>
              <a:rPr lang="en-US" sz="4900" b="0" i="0">
                <a:solidFill>
                  <a:schemeClr val="accent4"/>
                </a:solidFill>
                <a:latin typeface="Bebas Neue" panose="020B0606020202050201" pitchFamily="34" charset="77"/>
              </a:rPr>
              <a:t>KEY CONSIDERATIONS</a:t>
            </a:r>
          </a:p>
        </p:txBody>
      </p:sp>
    </p:spTree>
    <p:extLst>
      <p:ext uri="{BB962C8B-B14F-4D97-AF65-F5344CB8AC3E}">
        <p14:creationId xmlns:p14="http://schemas.microsoft.com/office/powerpoint/2010/main" val="319577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1" y="3124200"/>
            <a:ext cx="6705600" cy="540917"/>
          </a:xfrm>
          <a:prstGeom prst="rect">
            <a:avLst/>
          </a:prstGeom>
        </p:spPr>
        <p:txBody>
          <a:bodyPr wrap="square" lIns="0" tIns="0" rIns="0" bIns="0">
            <a:noAutofit/>
          </a:bodyPr>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6601"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1" y="3733801"/>
            <a:ext cx="4572000" cy="304800"/>
          </a:xfrm>
          <a:prstGeom prst="rect">
            <a:avLst/>
          </a:prstGeom>
        </p:spPr>
        <p:txBody>
          <a:bodyPr lIns="0" tIns="0" rIns="0" bIns="0"/>
          <a:lstStyle>
            <a:lvl1pPr marL="0" indent="0">
              <a:buNone/>
              <a:defRPr sz="1801" b="0" i="0" cap="all" spc="0" baseline="0">
                <a:solidFill>
                  <a:schemeClr val="bg1"/>
                </a:solidFill>
                <a:latin typeface="DM Sans" pitchFamily="2" charset="77"/>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6"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 pos="4794311" algn="l"/>
              </a:tabLst>
            </a:pPr>
            <a:r>
              <a:rPr lang="en-US" sz="549" b="0" i="0" u="none" strike="noStrike">
                <a:solidFill>
                  <a:schemeClr val="accent6"/>
                </a:solidFill>
                <a:effectLst/>
                <a:latin typeface="Roboto" charset="0"/>
              </a:rPr>
              <a:t>Blue Cross Blue Shield of Massachusetts is an Independent Licensee of the Blue Cross and Blue Shield Association.</a:t>
            </a:r>
            <a:endParaRPr lang="en-US" sz="549">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6" y="6245353"/>
            <a:ext cx="3829573" cy="24622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78961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1" y="3124201"/>
            <a:ext cx="6705600" cy="609600"/>
          </a:xfrm>
          <a:prstGeom prst="rect">
            <a:avLst/>
          </a:prstGeom>
        </p:spPr>
        <p:txBody>
          <a:bodyPr lIns="0" tIns="0" rIns="0" bIns="0"/>
          <a:lstStyle>
            <a:lvl1pPr marL="0" indent="0" algn="l" defTabSz="914411" rtl="0" eaLnBrk="1" fontAlgn="auto" latinLnBrk="0" hangingPunct="1">
              <a:lnSpc>
                <a:spcPct val="90000"/>
              </a:lnSpc>
              <a:spcBef>
                <a:spcPts val="1001"/>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1">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1" y="3733801"/>
            <a:ext cx="6705600" cy="304800"/>
          </a:xfrm>
          <a:prstGeom prst="rect">
            <a:avLst/>
          </a:prstGeom>
        </p:spPr>
        <p:txBody>
          <a:bodyPr lIns="0" tIns="0" rIns="0" bIns="0"/>
          <a:lstStyle>
            <a:lvl1pPr marL="0" indent="0">
              <a:buNone/>
              <a:defRPr sz="1801" b="0" i="0" cap="all" spc="0" baseline="0">
                <a:solidFill>
                  <a:schemeClr val="accent1"/>
                </a:solidFill>
                <a:latin typeface="DM Sans" pitchFamily="2" charset="77"/>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1"/>
            <a:ext cx="5257801" cy="84510"/>
          </a:xfrm>
          <a:prstGeom prst="rect">
            <a:avLst/>
          </a:prstGeom>
        </p:spPr>
        <p:txBody>
          <a:bodyPr wrap="square" lIns="0" tIns="0" rIns="0" bIns="0">
            <a:spAutoFit/>
          </a:bodyPr>
          <a:lstStyle/>
          <a:p>
            <a:pPr marL="0" indent="0" algn="r">
              <a:tabLst>
                <a:tab pos="2567021" algn="l"/>
                <a:tab pos="4794311" algn="l"/>
              </a:tabLst>
            </a:pPr>
            <a:r>
              <a:rPr lang="en-US" sz="549" b="0" i="0" u="none" strike="noStrike">
                <a:solidFill>
                  <a:schemeClr val="accent6"/>
                </a:solidFill>
                <a:effectLst/>
                <a:latin typeface="Roboto" charset="0"/>
              </a:rPr>
              <a:t>Blue Cross Blue Shield of Massachusetts is an Independent Licensee of the Blue Cross and Blue Shield Association.</a:t>
            </a:r>
            <a:endParaRPr lang="en-US" sz="549">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6" y="6245353"/>
            <a:ext cx="3829573" cy="246221"/>
          </a:xfrm>
          <a:prstGeom prst="rect">
            <a:avLst/>
          </a:prstGeom>
          <a:noFill/>
        </p:spPr>
        <p:txBody>
          <a:bodyPr wrap="none" lIns="0" tIns="0" rIns="0" bIns="0" rtlCol="0">
            <a:spAutoFit/>
          </a:bodyPr>
          <a:lstStyle/>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1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7" y="411481"/>
            <a:ext cx="1181708" cy="476975"/>
          </a:xfrm>
          <a:prstGeom prst="rect">
            <a:avLst/>
          </a:prstGeom>
        </p:spPr>
      </p:pic>
    </p:spTree>
    <p:extLst>
      <p:ext uri="{BB962C8B-B14F-4D97-AF65-F5344CB8AC3E}">
        <p14:creationId xmlns:p14="http://schemas.microsoft.com/office/powerpoint/2010/main" val="178829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E320FA-D1A4-C298-ADB3-9C442805B234}"/>
              </a:ext>
            </a:extLst>
          </p:cNvPr>
          <p:cNvGraphicFramePr>
            <a:graphicFrameLocks noChangeAspect="1"/>
          </p:cNvGraphicFramePr>
          <p:nvPr userDrawn="1">
            <p:custDataLst>
              <p:tags r:id="rId33"/>
            </p:custDataLst>
            <p:extLst>
              <p:ext uri="{D42A27DB-BD31-4B8C-83A1-F6EECF244321}">
                <p14:modId xmlns:p14="http://schemas.microsoft.com/office/powerpoint/2010/main" val="2870868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60" imgH="360" progId="TCLayout.ActiveDocument.1">
                  <p:embed/>
                </p:oleObj>
              </mc:Choice>
              <mc:Fallback>
                <p:oleObj name="think-cell Slide" r:id="rId35" imgW="360" imgH="360" progId="TCLayout.ActiveDocument.1">
                  <p:embed/>
                  <p:pic>
                    <p:nvPicPr>
                      <p:cNvPr id="4" name="think-cell data - do not delete" hidden="1">
                        <a:extLst>
                          <a:ext uri="{FF2B5EF4-FFF2-40B4-BE49-F238E27FC236}">
                            <a16:creationId xmlns:a16="http://schemas.microsoft.com/office/drawing/2014/main" id="{82E320FA-D1A4-C298-ADB3-9C442805B23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13E8DA8-2C00-87DD-48DC-861C2F53D8F2}"/>
              </a:ext>
            </a:extLst>
          </p:cNvPr>
          <p:cNvSpPr/>
          <p:nvPr userDrawn="1"/>
        </p:nvSpPr>
        <p:spPr>
          <a:xfrm>
            <a:off x="10744200" y="4114800"/>
            <a:ext cx="1447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E4EC93-3E5C-1983-84A5-1801E319B3FD}"/>
              </a:ext>
            </a:extLst>
          </p:cNvPr>
          <p:cNvSpPr txBox="1"/>
          <p:nvPr userDrawn="1"/>
        </p:nvSpPr>
        <p:spPr>
          <a:xfrm>
            <a:off x="11601036" y="6480649"/>
            <a:ext cx="837372" cy="276999"/>
          </a:xfrm>
          <a:prstGeom prst="rect">
            <a:avLst/>
          </a:prstGeom>
          <a:noFill/>
        </p:spPr>
        <p:txBody>
          <a:bodyPr wrap="square">
            <a:spAutoFit/>
          </a:bodyPr>
          <a:lstStyle/>
          <a:p>
            <a:fld id="{9FD05BBB-0E6C-45FC-B6AD-A481CDED7F75}" type="slidenum">
              <a:rPr kumimoji="0" lang="en-US" sz="1200" b="0" i="0" u="none" strike="noStrike" kern="1200" cap="none" spc="300" normalizeH="0" baseline="0" noProof="0" smtClean="0">
                <a:ln>
                  <a:noFill/>
                </a:ln>
                <a:solidFill>
                  <a:schemeClr val="bg2">
                    <a:lumMod val="75000"/>
                  </a:schemeClr>
                </a:solidFill>
                <a:effectLst/>
                <a:uLnTx/>
                <a:uFillTx/>
                <a:latin typeface="DM Sans Medium" pitchFamily="2" charset="77"/>
                <a:ea typeface="Tahoma" panose="020B0604030504040204" pitchFamily="34" charset="0"/>
                <a:cs typeface="Calibri" panose="020F0502020204030204" pitchFamily="34" charset="0"/>
              </a:rPr>
              <a:pPr/>
              <a:t>‹#›</a:t>
            </a:fld>
            <a:endParaRPr lang="en-US" sz="1200" b="0">
              <a:solidFill>
                <a:schemeClr val="bg2">
                  <a:lumMod val="75000"/>
                </a:schemeClr>
              </a:solidFill>
            </a:endParaRPr>
          </a:p>
        </p:txBody>
      </p:sp>
      <p:pic>
        <p:nvPicPr>
          <p:cNvPr id="6" name="Picture 5" descr="A picture containing object, clock, drawing&#10;&#10;Description automatically generated">
            <a:extLst>
              <a:ext uri="{FF2B5EF4-FFF2-40B4-BE49-F238E27FC236}">
                <a16:creationId xmlns:a16="http://schemas.microsoft.com/office/drawing/2014/main" id="{93A61CE8-7907-93BE-169E-855F2CE7F67C}"/>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744200" y="457200"/>
            <a:ext cx="1060862" cy="427911"/>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91" r:id="rId2"/>
    <p:sldLayoutId id="2147484596" r:id="rId3"/>
    <p:sldLayoutId id="2147484597" r:id="rId4"/>
    <p:sldLayoutId id="2147484560" r:id="rId5"/>
    <p:sldLayoutId id="2147484592" r:id="rId6"/>
    <p:sldLayoutId id="2147484595"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 id="2147484640" r:id="rId24"/>
    <p:sldLayoutId id="2147484641" r:id="rId25"/>
    <p:sldLayoutId id="2147484648" r:id="rId26"/>
    <p:sldLayoutId id="2147484651" r:id="rId27"/>
    <p:sldLayoutId id="2147484652" r:id="rId28"/>
    <p:sldLayoutId id="2147484653" r:id="rId29"/>
    <p:sldLayoutId id="2147484654" r:id="rId30"/>
    <p:sldLayoutId id="214748465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7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notesSlide" Target="../notesSlides/notesSlide12.xml"/><Relationship Id="rId7" Type="http://schemas.openxmlformats.org/officeDocument/2006/relationships/image" Target="../media/image84.svg"/><Relationship Id="rId12" Type="http://schemas.openxmlformats.org/officeDocument/2006/relationships/image" Target="../media/image89.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2.emf"/><Relationship Id="rId10" Type="http://schemas.openxmlformats.org/officeDocument/2006/relationships/image" Target="../media/image87.png"/><Relationship Id="rId4" Type="http://schemas.openxmlformats.org/officeDocument/2006/relationships/oleObject" Target="../embeddings/oleObject6.bin"/><Relationship Id="rId9" Type="http://schemas.openxmlformats.org/officeDocument/2006/relationships/image" Target="../media/image8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1.xml"/><Relationship Id="rId1" Type="http://schemas.openxmlformats.org/officeDocument/2006/relationships/tags" Target="../tags/tag9.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70.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notesSlide" Target="../notesSlides/notesSlide2.xml"/><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slideLayout" Target="../slideLayouts/slideLayout3.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tags" Target="../tags/tag4.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emf"/><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sv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oleObject" Target="../embeddings/oleObject4.bin"/><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60.svg"/><Relationship Id="rId1" Type="http://schemas.openxmlformats.org/officeDocument/2006/relationships/slideLayout" Target="../slideLayouts/slideLayout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CDC50E-245D-9C54-FC23-7DE40F59537D}"/>
              </a:ext>
            </a:extLst>
          </p:cNvPr>
          <p:cNvSpPr>
            <a:spLocks noGrp="1"/>
          </p:cNvSpPr>
          <p:nvPr>
            <p:ph type="body" sz="quarter" idx="15"/>
          </p:nvPr>
        </p:nvSpPr>
        <p:spPr>
          <a:xfrm>
            <a:off x="1993847" y="1997396"/>
            <a:ext cx="9357644" cy="612649"/>
          </a:xfrm>
        </p:spPr>
        <p:txBody>
          <a:bodyPr/>
          <a:lstStyle/>
          <a:p>
            <a:r>
              <a:rPr lang="en-US" dirty="0">
                <a:latin typeface="Bebas Neue"/>
              </a:rPr>
              <a:t>AI STRATEGY discussion</a:t>
            </a:r>
          </a:p>
        </p:txBody>
      </p:sp>
      <p:sp>
        <p:nvSpPr>
          <p:cNvPr id="3" name="Text Placeholder 2">
            <a:extLst>
              <a:ext uri="{FF2B5EF4-FFF2-40B4-BE49-F238E27FC236}">
                <a16:creationId xmlns:a16="http://schemas.microsoft.com/office/drawing/2014/main" id="{2F4D158E-BEA3-8271-9CD3-9AECF8707AAC}"/>
              </a:ext>
            </a:extLst>
          </p:cNvPr>
          <p:cNvSpPr>
            <a:spLocks noGrp="1"/>
          </p:cNvSpPr>
          <p:nvPr>
            <p:ph type="body" sz="quarter" idx="12"/>
          </p:nvPr>
        </p:nvSpPr>
        <p:spPr>
          <a:xfrm>
            <a:off x="1981200" y="3340729"/>
            <a:ext cx="9272954" cy="506349"/>
          </a:xfrm>
        </p:spPr>
        <p:txBody>
          <a:bodyPr/>
          <a:lstStyle/>
          <a:p>
            <a:r>
              <a:rPr lang="en-US" dirty="0"/>
              <a:t>EMT</a:t>
            </a:r>
          </a:p>
          <a:p>
            <a:r>
              <a:rPr lang="en-US" dirty="0"/>
              <a:t>Prem Somasundaram, Sophie Clarke, Minita Shah-Mara</a:t>
            </a:r>
          </a:p>
        </p:txBody>
      </p:sp>
      <p:sp>
        <p:nvSpPr>
          <p:cNvPr id="4" name="Text Placeholder 3">
            <a:extLst>
              <a:ext uri="{FF2B5EF4-FFF2-40B4-BE49-F238E27FC236}">
                <a16:creationId xmlns:a16="http://schemas.microsoft.com/office/drawing/2014/main" id="{6A8DE819-6C1D-EC60-8D8D-27F4CB1F0C47}"/>
              </a:ext>
            </a:extLst>
          </p:cNvPr>
          <p:cNvSpPr>
            <a:spLocks noGrp="1"/>
          </p:cNvSpPr>
          <p:nvPr>
            <p:ph type="body" sz="quarter" idx="17"/>
          </p:nvPr>
        </p:nvSpPr>
        <p:spPr>
          <a:xfrm>
            <a:off x="1981200" y="4024066"/>
            <a:ext cx="6711696" cy="827334"/>
          </a:xfrm>
        </p:spPr>
        <p:txBody>
          <a:bodyPr/>
          <a:lstStyle/>
          <a:p>
            <a:r>
              <a:rPr lang="en-US" dirty="0"/>
              <a:t>October 21, 2025</a:t>
            </a:r>
          </a:p>
        </p:txBody>
      </p:sp>
    </p:spTree>
    <p:extLst>
      <p:ext uri="{BB962C8B-B14F-4D97-AF65-F5344CB8AC3E}">
        <p14:creationId xmlns:p14="http://schemas.microsoft.com/office/powerpoint/2010/main" val="38281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B033-55F0-A0E0-FA75-061E17CDEB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D6B436-BD9A-5851-0F12-7B7395BC18BA}"/>
              </a:ext>
            </a:extLst>
          </p:cNvPr>
          <p:cNvSpPr>
            <a:spLocks noGrp="1"/>
          </p:cNvSpPr>
          <p:nvPr>
            <p:ph type="body" sz="quarter" idx="10"/>
          </p:nvPr>
        </p:nvSpPr>
        <p:spPr>
          <a:xfrm>
            <a:off x="156577" y="100729"/>
            <a:ext cx="9783338" cy="329675"/>
          </a:xfrm>
        </p:spPr>
        <p:txBody>
          <a:bodyPr/>
          <a:lstStyle/>
          <a:p>
            <a:r>
              <a:rPr lang="en-US"/>
              <a:t>To drive AI adoption, leaders must embody Blue behaviors, moving the organization from a steady-state to an opportunity-seizing mindset.</a:t>
            </a:r>
          </a:p>
        </p:txBody>
      </p:sp>
      <p:pic>
        <p:nvPicPr>
          <p:cNvPr id="8" name="Picture 7">
            <a:extLst>
              <a:ext uri="{FF2B5EF4-FFF2-40B4-BE49-F238E27FC236}">
                <a16:creationId xmlns:a16="http://schemas.microsoft.com/office/drawing/2014/main" id="{020CE4D7-5C8F-E441-2BA5-6F883BEFF122}"/>
              </a:ext>
            </a:extLst>
          </p:cNvPr>
          <p:cNvPicPr>
            <a:picLocks noChangeAspect="1"/>
          </p:cNvPicPr>
          <p:nvPr/>
        </p:nvPicPr>
        <p:blipFill>
          <a:blip r:embed="rId3"/>
          <a:stretch>
            <a:fillRect/>
          </a:stretch>
        </p:blipFill>
        <p:spPr>
          <a:xfrm>
            <a:off x="755224" y="1635321"/>
            <a:ext cx="3652583" cy="3587358"/>
          </a:xfrm>
          <a:prstGeom prst="rect">
            <a:avLst/>
          </a:prstGeom>
        </p:spPr>
      </p:pic>
      <p:sp>
        <p:nvSpPr>
          <p:cNvPr id="9" name="Text Placeholder 1">
            <a:extLst>
              <a:ext uri="{FF2B5EF4-FFF2-40B4-BE49-F238E27FC236}">
                <a16:creationId xmlns:a16="http://schemas.microsoft.com/office/drawing/2014/main" id="{A67A10AA-CC5E-4EAF-C74C-FF3B8F12CBA3}"/>
              </a:ext>
            </a:extLst>
          </p:cNvPr>
          <p:cNvSpPr txBox="1">
            <a:spLocks/>
          </p:cNvSpPr>
          <p:nvPr/>
        </p:nvSpPr>
        <p:spPr>
          <a:xfrm>
            <a:off x="297402" y="5595092"/>
            <a:ext cx="10785125" cy="477015"/>
          </a:xfrm>
          <a:prstGeom prst="rect">
            <a:avLst/>
          </a:prstGeom>
        </p:spPr>
        <p:txBody>
          <a:bodyPr lIns="91440" tIns="45720" rIns="91440" bIns="45720" anchor="t"/>
          <a:lstStyle>
            <a:lvl1pPr marL="0" indent="0" algn="l" defTabSz="914400" rtl="0" eaLnBrk="1" latinLnBrk="0" hangingPunct="1">
              <a:lnSpc>
                <a:spcPts val="2880"/>
              </a:lnSpc>
              <a:spcBef>
                <a:spcPts val="1000"/>
              </a:spcBef>
              <a:buFont typeface="Arial" panose="020B0604020202020204" pitchFamily="34" charset="0"/>
              <a:buNone/>
              <a:defRPr sz="2500" b="1" kern="1200" cap="none" spc="0" baseline="0">
                <a:solidFill>
                  <a:srgbClr val="1E4873"/>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DM Sans"/>
                <a:ea typeface="+mn-ea"/>
                <a:cs typeface="+mn-cs"/>
              </a:rPr>
              <a:t>Throughout our adoption and rollout we will which emphasize the </a:t>
            </a:r>
            <a:r>
              <a:rPr kumimoji="0" lang="en-US" sz="1400" b="1" i="0" u="none" strike="noStrike" kern="1200" cap="none" spc="0" normalizeH="0" baseline="0" noProof="0">
                <a:ln>
                  <a:noFill/>
                </a:ln>
                <a:solidFill>
                  <a:srgbClr val="000000"/>
                </a:solidFill>
                <a:effectLst/>
                <a:uLnTx/>
                <a:uFillTx/>
                <a:latin typeface="DM Sans"/>
                <a:ea typeface="+mn-ea"/>
                <a:cs typeface="+mn-cs"/>
              </a:rPr>
              <a:t>continuous loop of experimentation, feedback, and adaptation – which </a:t>
            </a:r>
            <a:r>
              <a:rPr kumimoji="0" lang="en-US" sz="1400" b="0" i="0" u="none" strike="noStrike" kern="1200" cap="none" spc="0" normalizeH="0" baseline="0" noProof="0">
                <a:ln>
                  <a:noFill/>
                </a:ln>
                <a:solidFill>
                  <a:srgbClr val="000000"/>
                </a:solidFill>
                <a:effectLst/>
                <a:uLnTx/>
                <a:uFillTx/>
                <a:latin typeface="DM Sans"/>
                <a:ea typeface="+mn-ea"/>
                <a:cs typeface="+mn-cs"/>
              </a:rPr>
              <a:t>aligns with our broader culture goals.</a:t>
            </a:r>
          </a:p>
        </p:txBody>
      </p:sp>
      <p:pic>
        <p:nvPicPr>
          <p:cNvPr id="19" name="Picture 18">
            <a:extLst>
              <a:ext uri="{FF2B5EF4-FFF2-40B4-BE49-F238E27FC236}">
                <a16:creationId xmlns:a16="http://schemas.microsoft.com/office/drawing/2014/main" id="{EEADEC7F-FF48-BD6A-4E57-4D18078E62D5}"/>
              </a:ext>
            </a:extLst>
          </p:cNvPr>
          <p:cNvPicPr>
            <a:picLocks noChangeAspect="1"/>
          </p:cNvPicPr>
          <p:nvPr/>
        </p:nvPicPr>
        <p:blipFill>
          <a:blip r:embed="rId4"/>
          <a:srcRect l="4707" t="16202" r="2918" b="6420"/>
          <a:stretch>
            <a:fillRect/>
          </a:stretch>
        </p:blipFill>
        <p:spPr>
          <a:xfrm>
            <a:off x="4582162" y="1810512"/>
            <a:ext cx="7206085" cy="3412167"/>
          </a:xfrm>
          <a:prstGeom prst="rect">
            <a:avLst/>
          </a:prstGeom>
        </p:spPr>
      </p:pic>
    </p:spTree>
    <p:extLst>
      <p:ext uri="{BB962C8B-B14F-4D97-AF65-F5344CB8AC3E}">
        <p14:creationId xmlns:p14="http://schemas.microsoft.com/office/powerpoint/2010/main" val="170700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3BDC-F183-40AD-4541-394BB3052022}"/>
            </a:ext>
          </a:extLst>
        </p:cNvPr>
        <p:cNvGrpSpPr/>
        <p:nvPr/>
      </p:nvGrpSpPr>
      <p:grpSpPr>
        <a:xfrm>
          <a:off x="0" y="0"/>
          <a:ext cx="0" cy="0"/>
          <a:chOff x="0" y="0"/>
          <a:chExt cx="0" cy="0"/>
        </a:xfrm>
      </p:grpSpPr>
      <p:graphicFrame>
        <p:nvGraphicFramePr>
          <p:cNvPr id="42" name="think-cell data - do not delete" hidden="1">
            <a:extLst>
              <a:ext uri="{FF2B5EF4-FFF2-40B4-BE49-F238E27FC236}">
                <a16:creationId xmlns:a16="http://schemas.microsoft.com/office/drawing/2014/main" id="{EB11CD49-FB0F-41CA-0EEC-0936F6A9E3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2" name="think-cell data - do not delete" hidden="1">
                        <a:extLst>
                          <a:ext uri="{FF2B5EF4-FFF2-40B4-BE49-F238E27FC236}">
                            <a16:creationId xmlns:a16="http://schemas.microsoft.com/office/drawing/2014/main" id="{EB11CD49-FB0F-41CA-0EEC-0936F6A9E3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43FD3BC-312C-8933-AD79-565296CDCEED}"/>
              </a:ext>
            </a:extLst>
          </p:cNvPr>
          <p:cNvSpPr>
            <a:spLocks noGrp="1"/>
          </p:cNvSpPr>
          <p:nvPr>
            <p:ph type="body" sz="quarter" idx="10"/>
          </p:nvPr>
        </p:nvSpPr>
        <p:spPr>
          <a:xfrm>
            <a:off x="457199" y="304800"/>
            <a:ext cx="11527277" cy="952355"/>
          </a:xfrm>
          <a:solidFill>
            <a:schemeClr val="bg1"/>
          </a:solidFill>
        </p:spPr>
        <p:txBody>
          <a:bodyPr lIns="91440" tIns="45720" rIns="91440" bIns="45720" anchor="t"/>
          <a:lstStyle/>
          <a:p>
            <a:r>
              <a:rPr lang="en-US">
                <a:latin typeface="DM Sans"/>
              </a:rPr>
              <a:t>Our AI workforce transformation aims to drive fluency, shift mindsets, and deliver results across all levels of our organization. </a:t>
            </a:r>
          </a:p>
        </p:txBody>
      </p:sp>
      <p:graphicFrame>
        <p:nvGraphicFramePr>
          <p:cNvPr id="61" name="Table 60">
            <a:extLst>
              <a:ext uri="{FF2B5EF4-FFF2-40B4-BE49-F238E27FC236}">
                <a16:creationId xmlns:a16="http://schemas.microsoft.com/office/drawing/2014/main" id="{31D9A3E7-07F4-F0E8-0A03-80DC9DE1F3B7}"/>
              </a:ext>
            </a:extLst>
          </p:cNvPr>
          <p:cNvGraphicFramePr>
            <a:graphicFrameLocks noGrp="1"/>
          </p:cNvGraphicFramePr>
          <p:nvPr/>
        </p:nvGraphicFramePr>
        <p:xfrm>
          <a:off x="230588" y="1584843"/>
          <a:ext cx="11624807" cy="4455160"/>
        </p:xfrm>
        <a:graphic>
          <a:graphicData uri="http://schemas.openxmlformats.org/drawingml/2006/table">
            <a:tbl>
              <a:tblPr firstRow="1" bandRow="1">
                <a:tableStyleId>{5A111915-BE36-4E01-A7E5-04B1672EAD32}</a:tableStyleId>
              </a:tblPr>
              <a:tblGrid>
                <a:gridCol w="1069417">
                  <a:extLst>
                    <a:ext uri="{9D8B030D-6E8A-4147-A177-3AD203B41FA5}">
                      <a16:colId xmlns:a16="http://schemas.microsoft.com/office/drawing/2014/main" val="3327377558"/>
                    </a:ext>
                  </a:extLst>
                </a:gridCol>
                <a:gridCol w="2127007">
                  <a:extLst>
                    <a:ext uri="{9D8B030D-6E8A-4147-A177-3AD203B41FA5}">
                      <a16:colId xmlns:a16="http://schemas.microsoft.com/office/drawing/2014/main" val="540792782"/>
                    </a:ext>
                  </a:extLst>
                </a:gridCol>
                <a:gridCol w="2282025">
                  <a:extLst>
                    <a:ext uri="{9D8B030D-6E8A-4147-A177-3AD203B41FA5}">
                      <a16:colId xmlns:a16="http://schemas.microsoft.com/office/drawing/2014/main" val="3359183357"/>
                    </a:ext>
                  </a:extLst>
                </a:gridCol>
                <a:gridCol w="2464904">
                  <a:extLst>
                    <a:ext uri="{9D8B030D-6E8A-4147-A177-3AD203B41FA5}">
                      <a16:colId xmlns:a16="http://schemas.microsoft.com/office/drawing/2014/main" val="2137072292"/>
                    </a:ext>
                  </a:extLst>
                </a:gridCol>
                <a:gridCol w="3681454">
                  <a:extLst>
                    <a:ext uri="{9D8B030D-6E8A-4147-A177-3AD203B41FA5}">
                      <a16:colId xmlns:a16="http://schemas.microsoft.com/office/drawing/2014/main" val="885903178"/>
                    </a:ext>
                  </a:extLst>
                </a:gridCol>
              </a:tblGrid>
              <a:tr h="370840">
                <a:tc>
                  <a:txBody>
                    <a:bodyPr/>
                    <a:lstStyle/>
                    <a:p>
                      <a:pPr marL="0" algn="l" defTabSz="914400" rtl="0" eaLnBrk="1" latinLnBrk="0" hangingPunct="1"/>
                      <a:endParaRPr sz="1400" b="1" kern="1200">
                        <a:solidFill>
                          <a:schemeClr val="tx2"/>
                        </a:solidFill>
                        <a:latin typeface="DM Sans" pitchFamily="2" charset="0"/>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gridSpan="3">
                  <a:txBody>
                    <a:bodyPr/>
                    <a:lstStyle/>
                    <a:p>
                      <a:pPr algn="ctr"/>
                      <a:r>
                        <a:rPr lang="en-US" sz="1200" b="1">
                          <a:solidFill>
                            <a:schemeClr val="bg1"/>
                          </a:solidFill>
                          <a:latin typeface="DM Sans"/>
                        </a:rPr>
                        <a:t>Three core goals of our workforce readiness &amp; transformation strategy</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sz="1400" b="0">
                        <a:solidFill>
                          <a:schemeClr val="tx2"/>
                        </a:solidFill>
                        <a:latin typeface="DM Sans" pitchFamily="2" charset="0"/>
                      </a:endParaRPr>
                    </a:p>
                  </a:txBody>
                  <a:tcPr>
                    <a:lnL>
                      <a:noFill/>
                    </a:lnL>
                    <a:solidFill>
                      <a:schemeClr val="bg1">
                        <a:lumMod val="95000"/>
                      </a:schemeClr>
                    </a:solidFill>
                  </a:tcPr>
                </a:tc>
                <a:tc>
                  <a:txBody>
                    <a:bodyPr/>
                    <a:lstStyle/>
                    <a:p>
                      <a:endParaRPr lang="en-US" sz="1200">
                        <a:solidFill>
                          <a:schemeClr val="tx2"/>
                        </a:solidFill>
                        <a:latin typeface="DM Sans" pitchFamily="2" charset="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27916"/>
                  </a:ext>
                </a:extLst>
              </a:tr>
              <a:tr h="0">
                <a:tc>
                  <a:txBody>
                    <a:bodyPr/>
                    <a:lstStyle/>
                    <a:p>
                      <a:pPr marL="0" algn="l" defTabSz="914400" rtl="0" eaLnBrk="1" latinLnBrk="0" hangingPunct="1"/>
                      <a:endParaRPr sz="1400" b="1" kern="1200">
                        <a:solidFill>
                          <a:schemeClr val="tx2"/>
                        </a:solidFill>
                        <a:latin typeface="DM Sans" pitchFamily="2" charset="0"/>
                        <a:ea typeface="+mn-ea"/>
                        <a:cs typeface="+mn-cs"/>
                      </a:endParaRPr>
                    </a:p>
                  </a:txBody>
                  <a:tcPr>
                    <a:lnL w="6350" cap="flat" cmpd="sng" algn="ctr">
                      <a:noFill/>
                      <a:prstDash val="solid"/>
                      <a:miter lim="800000"/>
                    </a:lnL>
                    <a:lnR>
                      <a:noFill/>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chemeClr val="bg1"/>
                          </a:solidFill>
                          <a:latin typeface="DM Sans"/>
                        </a:rPr>
                        <a:t>Equip with fluency</a:t>
                      </a:r>
                    </a:p>
                    <a:p>
                      <a:pPr algn="ctr"/>
                      <a:r>
                        <a:rPr lang="en-US" sz="1200" b="0">
                          <a:solidFill>
                            <a:schemeClr val="bg1"/>
                          </a:solidFill>
                          <a:latin typeface="DM Sans"/>
                          <a:ea typeface="Open Sans"/>
                          <a:cs typeface="Open Sans"/>
                        </a:rPr>
                        <a:t>to enable practical, day-to day use of new tools</a:t>
                      </a:r>
                    </a:p>
                  </a:txBody>
                  <a:tcPr>
                    <a:lnL>
                      <a:noFill/>
                    </a:lnL>
                    <a:lnR>
                      <a:noFill/>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1">
                          <a:solidFill>
                            <a:schemeClr val="tx2"/>
                          </a:solidFill>
                          <a:latin typeface="DM Sans"/>
                        </a:rPr>
                        <a:t>Foster new mindsets</a:t>
                      </a:r>
                    </a:p>
                    <a:p>
                      <a:pPr algn="ctr"/>
                      <a:r>
                        <a:rPr lang="en-US" sz="1200" b="0">
                          <a:solidFill>
                            <a:schemeClr val="tx2"/>
                          </a:solidFill>
                          <a:latin typeface="DM Sans"/>
                          <a:ea typeface="Open Sans"/>
                          <a:cs typeface="Open Sans"/>
                        </a:rPr>
                        <a:t>through storytelling and role modeling.</a:t>
                      </a:r>
                    </a:p>
                  </a:txBody>
                  <a:tcPr>
                    <a:lnL>
                      <a:noFill/>
                    </a:lnL>
                    <a:lnR>
                      <a:noFill/>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5EC3AA"/>
                    </a:solidFill>
                  </a:tcPr>
                </a:tc>
                <a:tc>
                  <a:txBody>
                    <a:bodyPr/>
                    <a:lstStyle/>
                    <a:p>
                      <a:pPr algn="ctr"/>
                      <a:r>
                        <a:rPr lang="en-US" sz="1200" b="1">
                          <a:solidFill>
                            <a:schemeClr val="tx2"/>
                          </a:solidFill>
                          <a:latin typeface="DM Sans"/>
                        </a:rPr>
                        <a:t>Deliver through application</a:t>
                      </a:r>
                      <a:br>
                        <a:rPr lang="en-US" sz="1200">
                          <a:solidFill>
                            <a:srgbClr val="000000"/>
                          </a:solidFill>
                          <a:latin typeface="DM Sans"/>
                        </a:rPr>
                      </a:br>
                      <a:r>
                        <a:rPr lang="en-US" sz="1200" b="0">
                          <a:solidFill>
                            <a:schemeClr val="tx2"/>
                          </a:solidFill>
                          <a:latin typeface="DM Sans"/>
                        </a:rPr>
                        <a:t>with hands-on practice to turn ideas into reality. </a:t>
                      </a:r>
                      <a:endParaRPr lang="en-US" sz="1200" b="0">
                        <a:solidFill>
                          <a:schemeClr val="tx2"/>
                        </a:solidFill>
                        <a:latin typeface="DM Sans"/>
                        <a:ea typeface="Open Sans"/>
                        <a:cs typeface="Open Sans"/>
                      </a:endParaRPr>
                    </a:p>
                  </a:txBody>
                  <a:tcPr>
                    <a:lnL>
                      <a:noFill/>
                    </a:lnL>
                    <a:lnR>
                      <a:noFill/>
                    </a:lnR>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i="1">
                          <a:solidFill>
                            <a:schemeClr val="tx2"/>
                          </a:solidFill>
                          <a:latin typeface="DM Sans"/>
                        </a:rPr>
                        <a:t>Example tactics to support goals</a:t>
                      </a:r>
                    </a:p>
                  </a:txBody>
                  <a:tcPr anchor="b">
                    <a:lnL>
                      <a:noFill/>
                    </a:lnL>
                    <a:lnR w="6350" cap="flat" cmpd="sng" algn="ctr">
                      <a:noFill/>
                      <a:prstDash val="solid"/>
                      <a:miter lim="800000"/>
                    </a:lnR>
                    <a:lnT w="6350" cap="flat" cmpd="sng" algn="ctr">
                      <a:noFill/>
                      <a:prstDash val="solid"/>
                      <a:miter lim="800000"/>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954047"/>
                  </a:ext>
                </a:extLst>
              </a:tr>
              <a:tr h="469054">
                <a:tc>
                  <a:txBody>
                    <a:bodyPr/>
                    <a:lstStyle/>
                    <a:p>
                      <a:pPr>
                        <a:spcBef>
                          <a:spcPts val="600"/>
                        </a:spcBef>
                      </a:pPr>
                      <a:r>
                        <a:rPr lang="en-US" sz="1200" b="1">
                          <a:solidFill>
                            <a:schemeClr val="tx2"/>
                          </a:solidFill>
                          <a:latin typeface="DM Sans"/>
                        </a:rPr>
                        <a:t>Executive leaders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ctr">
                        <a:spcBef>
                          <a:spcPts val="600"/>
                        </a:spcBef>
                        <a:buFont typeface="Arial" panose="020B0604020202020204" pitchFamily="34" charset="0"/>
                        <a:buNone/>
                      </a:pPr>
                      <a:r>
                        <a:rPr lang="en-US" sz="1200" kern="1200">
                          <a:solidFill>
                            <a:schemeClr val="tx2"/>
                          </a:solidFill>
                          <a:effectLst/>
                          <a:latin typeface="DM Sans"/>
                          <a:ea typeface="+mn-ea"/>
                          <a:cs typeface="+mn-cs"/>
                        </a:rPr>
                        <a:t>Become AI fluent for purpose of driving strategy &amp; culture</a:t>
                      </a:r>
                      <a:endParaRPr lang="en-US" sz="1200" b="0" kern="1200">
                        <a:solidFill>
                          <a:schemeClr val="tx2"/>
                        </a:solidFill>
                        <a:effectLst/>
                        <a:latin typeface="DM Sans"/>
                        <a:ea typeface="+mn-ea"/>
                        <a:cs typeface="+mn-cs"/>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ctr">
                        <a:spcBef>
                          <a:spcPts val="600"/>
                        </a:spcBef>
                        <a:buFont typeface="Arial" panose="020B0604020202020204" pitchFamily="34" charset="0"/>
                        <a:buNone/>
                      </a:pPr>
                      <a:r>
                        <a:rPr lang="en-US" sz="1200" kern="1200">
                          <a:solidFill>
                            <a:schemeClr val="tx2"/>
                          </a:solidFill>
                          <a:effectLst/>
                          <a:latin typeface="DM Sans"/>
                          <a:ea typeface="+mn-ea"/>
                          <a:cs typeface="+mn-cs"/>
                        </a:rPr>
                        <a:t>Foster culture of innovation with compelling narrative and role model </a:t>
                      </a:r>
                      <a:r>
                        <a:rPr lang="en-US" sz="1200" b="0" kern="1200">
                          <a:solidFill>
                            <a:schemeClr val="tx2"/>
                          </a:solidFill>
                          <a:effectLst/>
                          <a:latin typeface="DM Sans"/>
                          <a:ea typeface="+mn-ea"/>
                          <a:cs typeface="+mn-cs"/>
                        </a:rPr>
                        <a:t>visible engagement and AI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Shape </a:t>
                      </a:r>
                      <a:r>
                        <a:rPr lang="en-US" sz="1200">
                          <a:solidFill>
                            <a:schemeClr val="tx2"/>
                          </a:solidFill>
                          <a:latin typeface="DM Sans"/>
                        </a:rPr>
                        <a:t>Enterprise AI strategy to meet their needs &amp; own functional AI-strategies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Attend today’s</a:t>
                      </a:r>
                      <a:r>
                        <a:rPr lang="en-US" sz="1200" b="1" i="1" kern="1200">
                          <a:solidFill>
                            <a:schemeClr val="tx2"/>
                          </a:solidFill>
                          <a:effectLst/>
                          <a:latin typeface="DM Sans"/>
                          <a:ea typeface="+mn-ea"/>
                          <a:cs typeface="+mn-cs"/>
                        </a:rPr>
                        <a:t> </a:t>
                      </a:r>
                      <a:r>
                        <a:rPr lang="en-US" sz="1200" b="0" i="1" kern="1200">
                          <a:solidFill>
                            <a:schemeClr val="tx2"/>
                          </a:solidFill>
                          <a:effectLst/>
                          <a:latin typeface="DM Sans"/>
                          <a:ea typeface="+mn-ea"/>
                          <a:cs typeface="+mn-cs"/>
                        </a:rPr>
                        <a:t>½ Day AI Executive Offsite to activate leaders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Adopt leadership roles in AI roadmap creation via broader AI governance structure</a:t>
                      </a:r>
                      <a:endParaRPr lang="en-US" sz="1200" b="0">
                        <a:solidFill>
                          <a:schemeClr val="tx2"/>
                        </a:solidFill>
                        <a:latin typeface="DM Sans"/>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57893267"/>
                  </a:ext>
                </a:extLst>
              </a:tr>
              <a:tr h="370840">
                <a:tc>
                  <a:txBody>
                    <a:bodyPr/>
                    <a:lstStyle/>
                    <a:p>
                      <a:pPr>
                        <a:spcBef>
                          <a:spcPts val="600"/>
                        </a:spcBef>
                      </a:pPr>
                      <a:r>
                        <a:rPr lang="en-US" sz="1200" b="1">
                          <a:solidFill>
                            <a:schemeClr val="tx2"/>
                          </a:solidFill>
                          <a:latin typeface="DM Sans"/>
                        </a:rPr>
                        <a:t>Director+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Become AI fluent for purpose of owning use cases &amp; driving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600"/>
                        </a:spcBef>
                        <a:spcAft>
                          <a:spcPts val="0"/>
                        </a:spcAft>
                        <a:buClrTx/>
                        <a:buSzTx/>
                        <a:buFont typeface="Arial" panose="020B0604020202020204" pitchFamily="34" charset="0"/>
                        <a:buNone/>
                      </a:pPr>
                      <a:r>
                        <a:rPr lang="en-US" sz="1200" kern="1200">
                          <a:solidFill>
                            <a:schemeClr val="tx2"/>
                          </a:solidFill>
                          <a:effectLst/>
                          <a:latin typeface="DM Sans"/>
                          <a:ea typeface="+mn-ea"/>
                          <a:cs typeface="+mn-cs"/>
                        </a:rPr>
                        <a:t>Foster culture of innovation with compelling narrative and e</a:t>
                      </a:r>
                      <a:r>
                        <a:rPr lang="en-US" sz="1200" b="0" kern="1200">
                          <a:solidFill>
                            <a:schemeClr val="tx2"/>
                          </a:solidFill>
                          <a:effectLst/>
                          <a:latin typeface="DM Sans"/>
                          <a:ea typeface="+mn-ea"/>
                          <a:cs typeface="+mn-cs"/>
                        </a:rPr>
                        <a:t>mpower teams</a:t>
                      </a:r>
                      <a:r>
                        <a:rPr lang="en-US" sz="1200" kern="1200">
                          <a:solidFill>
                            <a:schemeClr val="tx2"/>
                          </a:solidFill>
                          <a:effectLst/>
                          <a:latin typeface="DM Sans"/>
                          <a:ea typeface="+mn-ea"/>
                          <a:cs typeface="+mn-cs"/>
                        </a:rPr>
                        <a:t> to drive AI divisional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Understand Enterprise AI strategy and own functional use case development &amp; re-imagining of existing processes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Attend G+ Session to align on leader expectations with AI adoption and experimentation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Play key contributor role in AI roadmap creation via broader AI governance structure</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08342567"/>
                  </a:ext>
                </a:extLst>
              </a:tr>
              <a:tr h="370840">
                <a:tc>
                  <a:txBody>
                    <a:bodyPr/>
                    <a:lstStyle/>
                    <a:p>
                      <a:pPr>
                        <a:spcBef>
                          <a:spcPts val="600"/>
                        </a:spcBef>
                      </a:pPr>
                      <a:r>
                        <a:rPr lang="en-US" sz="1200" b="1">
                          <a:solidFill>
                            <a:schemeClr val="tx2"/>
                          </a:solidFill>
                          <a:latin typeface="DM Sans"/>
                        </a:rPr>
                        <a:t>AI Champions</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kern="1200">
                          <a:solidFill>
                            <a:schemeClr val="tx2"/>
                          </a:solidFill>
                          <a:effectLst/>
                          <a:latin typeface="DM Sans"/>
                          <a:ea typeface="+mn-ea"/>
                          <a:cs typeface="+mn-cs"/>
                        </a:rPr>
                        <a:t>Become AI fluent for purpose of championing  use and encourage teams to drive adoption</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600"/>
                        </a:spcBef>
                        <a:spcAft>
                          <a:spcPts val="0"/>
                        </a:spcAft>
                        <a:buClrTx/>
                        <a:buSzTx/>
                        <a:buFont typeface="Arial" panose="020B0604020202020204" pitchFamily="34" charset="0"/>
                        <a:buNone/>
                      </a:pPr>
                      <a:r>
                        <a:rPr lang="en-US" sz="1200" b="0" kern="1200">
                          <a:solidFill>
                            <a:schemeClr val="tx2"/>
                          </a:solidFill>
                          <a:effectLst/>
                          <a:latin typeface="DM Sans"/>
                          <a:ea typeface="+mn-ea"/>
                          <a:cs typeface="+mn-cs"/>
                        </a:rPr>
                        <a:t>Champion AI adoption and innovation mindset through  role modeling &amp; influence</a:t>
                      </a:r>
                      <a:endParaRPr lang="en-US" sz="1200" kern="1200">
                        <a:solidFill>
                          <a:schemeClr val="tx2"/>
                        </a:solidFill>
                        <a:effectLst/>
                        <a:latin typeface="DM Sans"/>
                        <a:ea typeface="+mn-ea"/>
                        <a:cs typeface="+mn-cs"/>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600"/>
                        </a:spcBef>
                        <a:spcAft>
                          <a:spcPts val="0"/>
                        </a:spcAft>
                        <a:buClrTx/>
                        <a:buSzTx/>
                        <a:buFont typeface="Arial" panose="020B0604020202020204" pitchFamily="34" charset="0"/>
                        <a:buNone/>
                      </a:pPr>
                      <a:r>
                        <a:rPr lang="en-US" sz="1200" kern="1200">
                          <a:solidFill>
                            <a:schemeClr val="tx2"/>
                          </a:solidFill>
                          <a:effectLst/>
                          <a:latin typeface="DM Sans"/>
                          <a:ea typeface="+mn-ea"/>
                          <a:cs typeface="+mn-cs"/>
                        </a:rPr>
                        <a:t>Showcase how tools can be leveraged through hosting use-case experimentation sessions.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Join AI Champion Network (November launch) to obtain access to tools &amp; supports to empower teams &amp; peers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17386515"/>
                  </a:ext>
                </a:extLst>
              </a:tr>
              <a:tr h="370840">
                <a:tc>
                  <a:txBody>
                    <a:bodyPr/>
                    <a:lstStyle/>
                    <a:p>
                      <a:pPr>
                        <a:spcBef>
                          <a:spcPts val="600"/>
                        </a:spcBef>
                      </a:pPr>
                      <a:r>
                        <a:rPr lang="en-US" sz="1200" b="1">
                          <a:solidFill>
                            <a:schemeClr val="tx2"/>
                          </a:solidFill>
                          <a:latin typeface="DM Sans"/>
                        </a:rPr>
                        <a:t>All associates</a:t>
                      </a:r>
                    </a:p>
                  </a:txBody>
                  <a:tcPr>
                    <a:lnT w="12700" cap="flat" cmpd="sng" algn="ctr">
                      <a:solidFill>
                        <a:schemeClr val="tx2"/>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200" b="0">
                          <a:solidFill>
                            <a:schemeClr val="tx2"/>
                          </a:solidFill>
                          <a:latin typeface="DM Sans"/>
                        </a:rPr>
                        <a:t>Become AI fluent to drive day-to-day personal effectiveness </a:t>
                      </a:r>
                    </a:p>
                  </a:txBody>
                  <a:tcPr>
                    <a:lnT w="12700" cap="flat" cmpd="sng" algn="ctr">
                      <a:solidFill>
                        <a:schemeClr val="tx2"/>
                      </a:solidFill>
                      <a:prstDash val="solid"/>
                      <a:round/>
                      <a:headEnd type="none" w="med" len="med"/>
                      <a:tailEnd type="none" w="med" len="med"/>
                    </a:lnT>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2"/>
                          </a:solidFill>
                          <a:latin typeface="DM Sans"/>
                        </a:rPr>
                        <a:t>Experiment with available AI tools</a:t>
                      </a:r>
                    </a:p>
                  </a:txBody>
                  <a:tcPr>
                    <a:lnT w="12700" cap="flat" cmpd="sng" algn="ctr">
                      <a:solidFill>
                        <a:schemeClr val="tx2"/>
                      </a:solidFill>
                      <a:prstDash val="solid"/>
                      <a:round/>
                      <a:headEnd type="none" w="med" len="med"/>
                      <a:tailEnd type="none" w="med" len="med"/>
                    </a:lnT>
                  </a:tcPr>
                </a:tc>
                <a:tc>
                  <a:txBody>
                    <a:bodyPr/>
                    <a:lstStyle/>
                    <a:p>
                      <a:pPr algn="ctr">
                        <a:spcBef>
                          <a:spcPts val="600"/>
                        </a:spcBef>
                      </a:pPr>
                      <a:r>
                        <a:rPr lang="en-US" sz="1200" b="0">
                          <a:solidFill>
                            <a:schemeClr val="tx2"/>
                          </a:solidFill>
                          <a:latin typeface="DM Sans"/>
                        </a:rPr>
                        <a:t>Identify use cases for AI-enabled efficiencies in day-to-day work.</a:t>
                      </a:r>
                      <a:endParaRPr lang="en-US" sz="1200">
                        <a:solidFill>
                          <a:schemeClr val="tx2"/>
                        </a:solidFill>
                        <a:latin typeface="DM Sans"/>
                      </a:endParaRPr>
                    </a:p>
                  </a:txBody>
                  <a:tcPr>
                    <a:lnT w="12700" cap="flat" cmpd="sng" algn="ctr">
                      <a:solidFill>
                        <a:schemeClr val="tx2"/>
                      </a:solidFill>
                      <a:prstDash val="solid"/>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1" kern="1200">
                          <a:solidFill>
                            <a:schemeClr val="tx2"/>
                          </a:solidFill>
                          <a:effectLst/>
                          <a:latin typeface="DM Sans"/>
                          <a:ea typeface="+mn-ea"/>
                          <a:cs typeface="+mn-cs"/>
                        </a:rPr>
                        <a:t>Attend introductory tool agnostic AI Fluency Learning Series, including prompting basics (November launch)</a:t>
                      </a:r>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192120656"/>
                  </a:ext>
                </a:extLst>
              </a:tr>
            </a:tbl>
          </a:graphicData>
        </a:graphic>
      </p:graphicFrame>
    </p:spTree>
    <p:extLst>
      <p:ext uri="{BB962C8B-B14F-4D97-AF65-F5344CB8AC3E}">
        <p14:creationId xmlns:p14="http://schemas.microsoft.com/office/powerpoint/2010/main" val="341421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CF6E4-B614-2813-F283-48141A4119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29FE0C5-5BA9-BB43-22E9-9CA184576462}"/>
              </a:ext>
            </a:extLst>
          </p:cNvPr>
          <p:cNvSpPr>
            <a:spLocks noGrp="1"/>
          </p:cNvSpPr>
          <p:nvPr>
            <p:ph type="body" sz="quarter" idx="10"/>
          </p:nvPr>
        </p:nvSpPr>
        <p:spPr/>
        <p:txBody>
          <a:bodyPr/>
          <a:lstStyle/>
          <a:p>
            <a:r>
              <a:rPr lang="en-US" dirty="0"/>
              <a:t>NEXT STEPS</a:t>
            </a:r>
          </a:p>
        </p:txBody>
      </p:sp>
      <p:pic>
        <p:nvPicPr>
          <p:cNvPr id="3" name="Graphic 2" descr="Rewind with solid fill">
            <a:extLst>
              <a:ext uri="{FF2B5EF4-FFF2-40B4-BE49-F238E27FC236}">
                <a16:creationId xmlns:a16="http://schemas.microsoft.com/office/drawing/2014/main" id="{CB4FBADC-AD06-77E9-623E-7BFCFD5AC6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022600" y="3009901"/>
            <a:ext cx="622300" cy="622300"/>
          </a:xfrm>
          <a:prstGeom prst="rect">
            <a:avLst/>
          </a:prstGeom>
        </p:spPr>
      </p:pic>
    </p:spTree>
    <p:extLst>
      <p:ext uri="{BB962C8B-B14F-4D97-AF65-F5344CB8AC3E}">
        <p14:creationId xmlns:p14="http://schemas.microsoft.com/office/powerpoint/2010/main" val="208043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0C41FA-4E44-6715-B341-8B38A70AB5BC}"/>
              </a:ext>
            </a:extLst>
          </p:cNvPr>
          <p:cNvSpPr>
            <a:spLocks noGrp="1"/>
          </p:cNvSpPr>
          <p:nvPr>
            <p:ph type="body" sz="quarter" idx="10"/>
          </p:nvPr>
        </p:nvSpPr>
        <p:spPr>
          <a:xfrm>
            <a:off x="270588" y="295775"/>
            <a:ext cx="10210800" cy="347137"/>
          </a:xfrm>
        </p:spPr>
        <p:txBody>
          <a:bodyPr/>
          <a:lstStyle/>
          <a:p>
            <a:r>
              <a:rPr lang="en-US">
                <a:solidFill>
                  <a:schemeClr val="accent1"/>
                </a:solidFill>
                <a:latin typeface="DM Sans" pitchFamily="2" charset="0"/>
              </a:rPr>
              <a:t>We will use a rolling launch, helping associates understand why AI is important, it’s benefits and, how they can engage and learn.</a:t>
            </a:r>
          </a:p>
        </p:txBody>
      </p:sp>
      <p:sp>
        <p:nvSpPr>
          <p:cNvPr id="6" name="Text Placeholder 5">
            <a:extLst>
              <a:ext uri="{FF2B5EF4-FFF2-40B4-BE49-F238E27FC236}">
                <a16:creationId xmlns:a16="http://schemas.microsoft.com/office/drawing/2014/main" id="{49B01FDF-C5DD-0D6D-C96F-E5D28C3F7B7E}"/>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823C27DE-5EF0-D786-CD82-70AE853FAD19}"/>
              </a:ext>
            </a:extLst>
          </p:cNvPr>
          <p:cNvSpPr>
            <a:spLocks noGrp="1"/>
          </p:cNvSpPr>
          <p:nvPr>
            <p:ph type="body" sz="quarter" idx="15"/>
          </p:nvPr>
        </p:nvSpPr>
        <p:spPr>
          <a:xfrm>
            <a:off x="457200" y="1635684"/>
            <a:ext cx="10896599" cy="4541181"/>
          </a:xfrm>
        </p:spPr>
        <p:txBody>
          <a:bodyPr/>
          <a:lstStyle/>
          <a:p>
            <a:pPr marL="0" indent="0">
              <a:buNone/>
            </a:pPr>
            <a:r>
              <a:rPr lang="en-US" b="1" dirty="0"/>
              <a:t>Next Steps: Bluefield Rollout</a:t>
            </a:r>
          </a:p>
        </p:txBody>
      </p:sp>
      <p:sp>
        <p:nvSpPr>
          <p:cNvPr id="9" name="TextBox 8">
            <a:extLst>
              <a:ext uri="{FF2B5EF4-FFF2-40B4-BE49-F238E27FC236}">
                <a16:creationId xmlns:a16="http://schemas.microsoft.com/office/drawing/2014/main" id="{C7408457-0C31-CA37-160F-028F1A4E3D60}"/>
              </a:ext>
            </a:extLst>
          </p:cNvPr>
          <p:cNvSpPr txBox="1"/>
          <p:nvPr/>
        </p:nvSpPr>
        <p:spPr>
          <a:xfrm>
            <a:off x="457200" y="2023224"/>
            <a:ext cx="5998464" cy="1600438"/>
          </a:xfrm>
          <a:prstGeom prst="rect">
            <a:avLst/>
          </a:prstGeom>
          <a:noFill/>
        </p:spPr>
        <p:txBody>
          <a:bodyPr wrap="square">
            <a:spAutoFit/>
          </a:bodyPr>
          <a:lstStyle/>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ea typeface="Aptos" panose="020B0004020202020204" pitchFamily="34" charset="0"/>
                <a:cs typeface="Times New Roman"/>
              </a:rPr>
              <a:t>11/4: Leader Preparedness </a:t>
            </a:r>
            <a:r>
              <a:rPr lang="en-US" sz="1400" kern="100" dirty="0">
                <a:solidFill>
                  <a:schemeClr val="tx2"/>
                </a:solidFill>
                <a:latin typeface="DM Sans" pitchFamily="2" charset="0"/>
                <a:cs typeface="Times New Roman"/>
              </a:rPr>
              <a:t>at G+ Breakfast</a:t>
            </a:r>
          </a:p>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ea typeface="Aptos" panose="020B0004020202020204" pitchFamily="34" charset="0"/>
                <a:cs typeface="Times New Roman"/>
              </a:rPr>
              <a:t>11/5: Enterprise-wide introduction</a:t>
            </a:r>
            <a:r>
              <a:rPr lang="en-US" sz="1400" kern="100" dirty="0">
                <a:solidFill>
                  <a:schemeClr val="accent2"/>
                </a:solidFill>
                <a:latin typeface="DM Sans" pitchFamily="2" charset="0"/>
                <a:ea typeface="Aptos" panose="020B0004020202020204" pitchFamily="34" charset="0"/>
                <a:cs typeface="Times New Roman"/>
              </a:rPr>
              <a:t> </a:t>
            </a:r>
            <a:r>
              <a:rPr lang="en-US" sz="1400" kern="100" dirty="0">
                <a:solidFill>
                  <a:schemeClr val="tx2"/>
                </a:solidFill>
                <a:latin typeface="DM Sans" pitchFamily="2" charset="0"/>
                <a:ea typeface="Aptos" panose="020B0004020202020204" pitchFamily="34" charset="0"/>
                <a:cs typeface="Times New Roman"/>
              </a:rPr>
              <a:t>of </a:t>
            </a:r>
            <a:r>
              <a:rPr lang="en-US" sz="1400" kern="100" dirty="0" err="1">
                <a:solidFill>
                  <a:schemeClr val="tx2"/>
                </a:solidFill>
                <a:latin typeface="DM Sans" pitchFamily="2" charset="0"/>
                <a:ea typeface="Aptos" panose="020B0004020202020204" pitchFamily="34" charset="0"/>
                <a:cs typeface="Times New Roman"/>
              </a:rPr>
              <a:t>BlueField</a:t>
            </a:r>
            <a:endParaRPr lang="en-US" sz="1400" kern="100" dirty="0">
              <a:solidFill>
                <a:schemeClr val="tx2"/>
              </a:solidFill>
              <a:latin typeface="DM Sans" pitchFamily="2" charset="0"/>
              <a:ea typeface="Aptos" panose="020B0004020202020204" pitchFamily="34" charset="0"/>
              <a:cs typeface="Times New Roman"/>
            </a:endParaRPr>
          </a:p>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cs typeface="Times New Roman"/>
              </a:rPr>
              <a:t>Nov – Jan: AI Experimentation workshops</a:t>
            </a:r>
            <a:r>
              <a:rPr lang="en-US" sz="1400" b="1" kern="100" dirty="0">
                <a:solidFill>
                  <a:schemeClr val="tx2"/>
                </a:solidFill>
                <a:latin typeface="DM Sans" pitchFamily="2" charset="0"/>
                <a:cs typeface="Times New Roman"/>
              </a:rPr>
              <a:t>, </a:t>
            </a:r>
            <a:r>
              <a:rPr lang="en-US" sz="1400" kern="100" dirty="0">
                <a:solidFill>
                  <a:schemeClr val="tx2"/>
                </a:solidFill>
                <a:latin typeface="DM Sans" pitchFamily="2" charset="0"/>
                <a:cs typeface="Times New Roman"/>
              </a:rPr>
              <a:t>for users to </a:t>
            </a:r>
            <a:r>
              <a:rPr lang="en-US" sz="1400" kern="100" dirty="0">
                <a:solidFill>
                  <a:schemeClr val="tx2"/>
                </a:solidFill>
                <a:latin typeface="DM Sans" pitchFamily="2" charset="0"/>
                <a:ea typeface="Aptos" panose="020B0004020202020204" pitchFamily="34" charset="0"/>
                <a:cs typeface="Times New Roman"/>
              </a:rPr>
              <a:t>learn and explore </a:t>
            </a:r>
            <a:endParaRPr lang="en-US" sz="1400" kern="100" dirty="0">
              <a:solidFill>
                <a:schemeClr val="tx2"/>
              </a:solidFill>
              <a:latin typeface="DM Sans" pitchFamily="2" charset="0"/>
              <a:cs typeface="Times New Roman"/>
            </a:endParaRPr>
          </a:p>
          <a:p>
            <a:pPr marL="285750" indent="-285750">
              <a:spcBef>
                <a:spcPts val="0"/>
              </a:spcBef>
              <a:spcAft>
                <a:spcPts val="0"/>
              </a:spcAft>
              <a:buFont typeface="Arial" panose="020B0604020202020204" pitchFamily="34" charset="0"/>
              <a:buChar char="•"/>
            </a:pPr>
            <a:r>
              <a:rPr lang="en-US" sz="1400" b="1" kern="100" dirty="0">
                <a:solidFill>
                  <a:schemeClr val="accent2"/>
                </a:solidFill>
                <a:latin typeface="DM Sans" pitchFamily="2" charset="0"/>
                <a:ea typeface="Aptos" panose="020B0004020202020204" pitchFamily="34" charset="0"/>
                <a:cs typeface="Times New Roman"/>
              </a:rPr>
              <a:t>Ongoing communication and learning events </a:t>
            </a:r>
            <a:r>
              <a:rPr lang="en-US" sz="1400" kern="100" dirty="0">
                <a:solidFill>
                  <a:schemeClr val="tx2"/>
                </a:solidFill>
                <a:latin typeface="DM Sans" pitchFamily="2" charset="0"/>
                <a:ea typeface="Aptos" panose="020B0004020202020204" pitchFamily="34" charset="0"/>
                <a:cs typeface="Times New Roman"/>
              </a:rPr>
              <a:t>to continue the narrative and share information (e.g. G+ Meeting, Company Connect, etc.)  </a:t>
            </a:r>
          </a:p>
        </p:txBody>
      </p:sp>
      <p:grpSp>
        <p:nvGrpSpPr>
          <p:cNvPr id="13" name="Group 12">
            <a:extLst>
              <a:ext uri="{FF2B5EF4-FFF2-40B4-BE49-F238E27FC236}">
                <a16:creationId xmlns:a16="http://schemas.microsoft.com/office/drawing/2014/main" id="{09A9A3E0-AC31-B0F6-C4F2-6526FE4B9D53}"/>
              </a:ext>
            </a:extLst>
          </p:cNvPr>
          <p:cNvGrpSpPr/>
          <p:nvPr/>
        </p:nvGrpSpPr>
        <p:grpSpPr>
          <a:xfrm>
            <a:off x="6554490" y="1465302"/>
            <a:ext cx="5180310" cy="3038381"/>
            <a:chOff x="5531753" y="1691730"/>
            <a:chExt cx="5232919" cy="3179896"/>
          </a:xfrm>
        </p:grpSpPr>
        <p:pic>
          <p:nvPicPr>
            <p:cNvPr id="11" name="Picture 10">
              <a:extLst>
                <a:ext uri="{FF2B5EF4-FFF2-40B4-BE49-F238E27FC236}">
                  <a16:creationId xmlns:a16="http://schemas.microsoft.com/office/drawing/2014/main" id="{4C7000F1-9625-E065-FDD7-3D5FC2E47986}"/>
                </a:ext>
              </a:extLst>
            </p:cNvPr>
            <p:cNvPicPr>
              <a:picLocks noChangeAspect="1"/>
            </p:cNvPicPr>
            <p:nvPr/>
          </p:nvPicPr>
          <p:blipFill>
            <a:blip r:embed="rId3"/>
            <a:srcRect l="1" t="11433" r="30277" b="2916"/>
            <a:stretch>
              <a:fillRect/>
            </a:stretch>
          </p:blipFill>
          <p:spPr>
            <a:xfrm>
              <a:off x="5531753" y="1691730"/>
              <a:ext cx="5232919" cy="3179896"/>
            </a:xfrm>
            <a:prstGeom prst="rect">
              <a:avLst/>
            </a:prstGeom>
            <a:ln>
              <a:solidFill>
                <a:schemeClr val="accent6"/>
              </a:solidFill>
            </a:ln>
          </p:spPr>
        </p:pic>
        <p:sp>
          <p:nvSpPr>
            <p:cNvPr id="12" name="Rectangle 11">
              <a:extLst>
                <a:ext uri="{FF2B5EF4-FFF2-40B4-BE49-F238E27FC236}">
                  <a16:creationId xmlns:a16="http://schemas.microsoft.com/office/drawing/2014/main" id="{51FE37AD-EEF6-A9AC-2763-07459119016D}"/>
                </a:ext>
              </a:extLst>
            </p:cNvPr>
            <p:cNvSpPr/>
            <p:nvPr/>
          </p:nvSpPr>
          <p:spPr>
            <a:xfrm>
              <a:off x="10356980" y="2895600"/>
              <a:ext cx="407692" cy="127518"/>
            </a:xfrm>
            <a:prstGeom prst="rect">
              <a:avLst/>
            </a:prstGeom>
            <a:solidFill>
              <a:srgbClr val="F15D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9F30E07-BFB8-393D-7774-7D810D2D95B7}"/>
              </a:ext>
            </a:extLst>
          </p:cNvPr>
          <p:cNvSpPr txBox="1"/>
          <p:nvPr/>
        </p:nvSpPr>
        <p:spPr>
          <a:xfrm>
            <a:off x="457200" y="4777145"/>
            <a:ext cx="10874007" cy="1231106"/>
          </a:xfrm>
          <a:prstGeom prst="rect">
            <a:avLst/>
          </a:prstGeom>
          <a:noFill/>
        </p:spPr>
        <p:txBody>
          <a:bodyPr wrap="square">
            <a:spAutoFit/>
          </a:bodyPr>
          <a:lstStyle/>
          <a:p>
            <a:pPr marL="0" indent="0">
              <a:buNone/>
            </a:pPr>
            <a:r>
              <a:rPr lang="en-US" sz="1600" b="1" dirty="0">
                <a:solidFill>
                  <a:schemeClr val="tx2"/>
                </a:solidFill>
                <a:latin typeface="DM Sans" pitchFamily="2" charset="77"/>
              </a:rPr>
              <a:t>Next Steps: Business Transformation Opportunities </a:t>
            </a:r>
          </a:p>
          <a:p>
            <a:pPr marL="285750" indent="-285750">
              <a:buFont typeface="Arial" panose="020B0604020202020204" pitchFamily="34" charset="0"/>
              <a:buChar char="•"/>
            </a:pPr>
            <a:r>
              <a:rPr lang="en-US" sz="1400" b="1" kern="100" dirty="0">
                <a:solidFill>
                  <a:schemeClr val="accent2"/>
                </a:solidFill>
                <a:latin typeface="DM Sans" pitchFamily="2" charset="0"/>
                <a:cs typeface="Times New Roman"/>
              </a:rPr>
              <a:t>Ongoing: Identify highest priority functions </a:t>
            </a:r>
            <a:r>
              <a:rPr lang="en-US" sz="1400" kern="100" dirty="0">
                <a:solidFill>
                  <a:schemeClr val="tx2"/>
                </a:solidFill>
                <a:latin typeface="DM Sans" pitchFamily="2" charset="0"/>
                <a:cs typeface="Times New Roman"/>
              </a:rPr>
              <a:t>with greatest value opportunities</a:t>
            </a:r>
          </a:p>
          <a:p>
            <a:pPr marL="285750" indent="-285750">
              <a:buFont typeface="Arial" panose="020B0604020202020204" pitchFamily="34" charset="0"/>
              <a:buChar char="•"/>
            </a:pPr>
            <a:r>
              <a:rPr lang="en-US" sz="1400" b="1" kern="100" dirty="0">
                <a:solidFill>
                  <a:schemeClr val="accent2"/>
                </a:solidFill>
                <a:latin typeface="DM Sans" pitchFamily="2" charset="0"/>
                <a:cs typeface="Times New Roman"/>
              </a:rPr>
              <a:t>Nov – Jan: Divisional AI Roadmap </a:t>
            </a:r>
            <a:r>
              <a:rPr lang="en-US" sz="1400" kern="100" dirty="0">
                <a:solidFill>
                  <a:schemeClr val="tx2"/>
                </a:solidFill>
                <a:latin typeface="DM Sans" pitchFamily="2" charset="0"/>
                <a:cs typeface="Times New Roman"/>
              </a:rPr>
              <a:t>co-creation workshops supported by Deloitte</a:t>
            </a:r>
          </a:p>
          <a:p>
            <a:pPr marL="285750" indent="-285750">
              <a:buFont typeface="Arial" panose="020B0604020202020204" pitchFamily="34" charset="0"/>
              <a:buChar char="•"/>
            </a:pPr>
            <a:r>
              <a:rPr lang="en-US" sz="1400" b="1" kern="100" dirty="0">
                <a:solidFill>
                  <a:schemeClr val="accent2"/>
                </a:solidFill>
                <a:latin typeface="DM Sans" pitchFamily="2" charset="0"/>
                <a:cs typeface="Times New Roman"/>
              </a:rPr>
              <a:t>Nov+: AI Lab </a:t>
            </a:r>
            <a:r>
              <a:rPr lang="en-US" sz="1400" kern="100" dirty="0">
                <a:solidFill>
                  <a:schemeClr val="tx2"/>
                </a:solidFill>
                <a:latin typeface="DM Sans" pitchFamily="2" charset="0"/>
                <a:cs typeface="Times New Roman"/>
              </a:rPr>
              <a:t>operational for rapid prototyping opportunities </a:t>
            </a:r>
          </a:p>
          <a:p>
            <a:pPr marL="0" indent="0">
              <a:buNone/>
            </a:pPr>
            <a:endParaRPr lang="en-US" sz="1600" b="1" dirty="0">
              <a:solidFill>
                <a:schemeClr val="tx2"/>
              </a:solidFill>
              <a:latin typeface="DM Sans" pitchFamily="2" charset="77"/>
            </a:endParaRPr>
          </a:p>
        </p:txBody>
      </p:sp>
    </p:spTree>
    <p:extLst>
      <p:ext uri="{BB962C8B-B14F-4D97-AF65-F5344CB8AC3E}">
        <p14:creationId xmlns:p14="http://schemas.microsoft.com/office/powerpoint/2010/main" val="136358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F53E9-6EE7-B8ED-1C68-3DD0C527B5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0406DE-5B6E-6170-E192-F2B5738FDD04}"/>
              </a:ext>
            </a:extLst>
          </p:cNvPr>
          <p:cNvSpPr>
            <a:spLocks noGrp="1"/>
          </p:cNvSpPr>
          <p:nvPr>
            <p:ph type="body" sz="quarter" idx="10"/>
          </p:nvPr>
        </p:nvSpPr>
        <p:spPr>
          <a:xfrm>
            <a:off x="457200" y="304800"/>
            <a:ext cx="10811164" cy="784697"/>
          </a:xfrm>
        </p:spPr>
        <p:txBody>
          <a:bodyPr/>
          <a:lstStyle/>
          <a:p>
            <a:r>
              <a:rPr lang="en-US" dirty="0"/>
              <a:t>Next steps to create and action our AI roadmap</a:t>
            </a:r>
          </a:p>
          <a:p>
            <a:pPr fontAlgn="auto">
              <a:spcAft>
                <a:spcPts val="0"/>
              </a:spcAft>
            </a:pPr>
            <a:r>
              <a:rPr lang="en-US" dirty="0"/>
              <a:t> </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62386708-6AC3-51D4-E16E-786326C433C7}"/>
                  </a:ext>
                </a:extLst>
              </p:cNvPr>
              <p:cNvGraphicFramePr>
                <a:graphicFrameLocks noChangeAspect="1"/>
              </p:cNvGraphicFramePr>
              <p:nvPr/>
            </p:nvGraphicFramePr>
            <p:xfrm>
              <a:off x="457200" y="3553456"/>
              <a:ext cx="3414409" cy="1920605"/>
            </p:xfrm>
            <a:graphic>
              <a:graphicData uri="http://schemas.microsoft.com/office/powerpoint/2016/slidezoom">
                <pslz:sldZm>
                  <pslz:sldZmObj sldId="2147483244" cId="237765720">
                    <pslz:zmPr id="{A5966DA5-5D69-4719-8D32-25389D4CCB65}" returnToParent="0" transitionDur="1000">
                      <p166:blipFill xmlns:p166="http://schemas.microsoft.com/office/powerpoint/2016/6/main">
                        <a:blip r:embed="rId3"/>
                        <a:stretch>
                          <a:fillRect/>
                        </a:stretch>
                      </p166:blipFill>
                      <p166:spPr xmlns:p166="http://schemas.microsoft.com/office/powerpoint/2016/6/main">
                        <a:xfrm>
                          <a:off x="0" y="0"/>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4" name="Slide Zoom 3">
                <a:extLst>
                  <a:ext uri="{FF2B5EF4-FFF2-40B4-BE49-F238E27FC236}">
                    <a16:creationId xmlns:a16="http://schemas.microsoft.com/office/drawing/2014/main" id="{D164876D-9D28-B39A-966C-41166034080F}"/>
                  </a:ext>
                </a:extLst>
              </p:cNvPr>
              <p:cNvPicPr>
                <a:picLocks noGrp="1" noRot="1" noChangeAspect="1" noMove="1" noResize="1" noEditPoints="1" noAdjustHandles="1" noChangeArrowheads="1" noChangeShapeType="1"/>
              </p:cNvPicPr>
              <p:nvPr/>
            </p:nvPicPr>
            <p:blipFill>
              <a:blip r:embed="rId4"/>
              <a:stretch>
                <a:fillRect/>
              </a:stretch>
            </p:blipFill>
            <p:spPr>
              <a:xfrm>
                <a:off x="457200" y="3553456"/>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
        <p:nvSpPr>
          <p:cNvPr id="2" name="Oval 1">
            <a:extLst>
              <a:ext uri="{FF2B5EF4-FFF2-40B4-BE49-F238E27FC236}">
                <a16:creationId xmlns:a16="http://schemas.microsoft.com/office/drawing/2014/main" id="{846C1750-FA84-3758-0BB7-D07DE9D5BAE4}"/>
              </a:ext>
            </a:extLst>
          </p:cNvPr>
          <p:cNvSpPr/>
          <p:nvPr/>
        </p:nvSpPr>
        <p:spPr>
          <a:xfrm>
            <a:off x="16537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TextBox 5">
            <a:extLst>
              <a:ext uri="{FF2B5EF4-FFF2-40B4-BE49-F238E27FC236}">
                <a16:creationId xmlns:a16="http://schemas.microsoft.com/office/drawing/2014/main" id="{222D7DF5-87FC-05BC-6C4D-312420D8D729}"/>
              </a:ext>
            </a:extLst>
          </p:cNvPr>
          <p:cNvSpPr txBox="1"/>
          <p:nvPr/>
        </p:nvSpPr>
        <p:spPr>
          <a:xfrm>
            <a:off x="69066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Identify highest priority functions with greatest value opportunities</a:t>
            </a:r>
            <a:endParaRPr lang="en-US" sz="1600" dirty="0"/>
          </a:p>
        </p:txBody>
      </p:sp>
      <p:sp>
        <p:nvSpPr>
          <p:cNvPr id="7" name="Oval 6">
            <a:extLst>
              <a:ext uri="{FF2B5EF4-FFF2-40B4-BE49-F238E27FC236}">
                <a16:creationId xmlns:a16="http://schemas.microsoft.com/office/drawing/2014/main" id="{3DEDB8C7-18D6-34EC-B34F-C7F938D451A9}"/>
              </a:ext>
            </a:extLst>
          </p:cNvPr>
          <p:cNvSpPr/>
          <p:nvPr/>
        </p:nvSpPr>
        <p:spPr>
          <a:xfrm>
            <a:off x="394943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a:extLst>
              <a:ext uri="{FF2B5EF4-FFF2-40B4-BE49-F238E27FC236}">
                <a16:creationId xmlns:a16="http://schemas.microsoft.com/office/drawing/2014/main" id="{112C39CD-215C-96FE-C85D-F524D1489D62}"/>
              </a:ext>
            </a:extLst>
          </p:cNvPr>
          <p:cNvSpPr txBox="1"/>
          <p:nvPr/>
        </p:nvSpPr>
        <p:spPr>
          <a:xfrm>
            <a:off x="447472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Develop use cases for agentic workflows based on the art of the possible</a:t>
            </a:r>
            <a:endParaRPr lang="en-US" sz="1600" dirty="0"/>
          </a:p>
        </p:txBody>
      </p:sp>
      <p:sp>
        <p:nvSpPr>
          <p:cNvPr id="10" name="TextBox 9">
            <a:extLst>
              <a:ext uri="{FF2B5EF4-FFF2-40B4-BE49-F238E27FC236}">
                <a16:creationId xmlns:a16="http://schemas.microsoft.com/office/drawing/2014/main" id="{F0F4A501-D3FC-91CC-FD9A-988C6D5625E3}"/>
              </a:ext>
            </a:extLst>
          </p:cNvPr>
          <p:cNvSpPr txBox="1"/>
          <p:nvPr/>
        </p:nvSpPr>
        <p:spPr>
          <a:xfrm>
            <a:off x="447472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1" name="TextBox 10">
            <a:extLst>
              <a:ext uri="{FF2B5EF4-FFF2-40B4-BE49-F238E27FC236}">
                <a16:creationId xmlns:a16="http://schemas.microsoft.com/office/drawing/2014/main" id="{C0C8B4C9-5C92-C3E7-E184-9BFFB201A4B9}"/>
              </a:ext>
            </a:extLst>
          </p:cNvPr>
          <p:cNvSpPr txBox="1"/>
          <p:nvPr/>
        </p:nvSpPr>
        <p:spPr>
          <a:xfrm>
            <a:off x="69066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2" name="Oval 11">
            <a:extLst>
              <a:ext uri="{FF2B5EF4-FFF2-40B4-BE49-F238E27FC236}">
                <a16:creationId xmlns:a16="http://schemas.microsoft.com/office/drawing/2014/main" id="{7E970525-B625-EEEE-0658-8B27BB017A2A}"/>
              </a:ext>
            </a:extLst>
          </p:cNvPr>
          <p:cNvSpPr/>
          <p:nvPr/>
        </p:nvSpPr>
        <p:spPr>
          <a:xfrm>
            <a:off x="7795098"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TextBox 12">
            <a:extLst>
              <a:ext uri="{FF2B5EF4-FFF2-40B4-BE49-F238E27FC236}">
                <a16:creationId xmlns:a16="http://schemas.microsoft.com/office/drawing/2014/main" id="{DE290CC4-836F-2E83-296B-4F54C5C12F64}"/>
              </a:ext>
            </a:extLst>
          </p:cNvPr>
          <p:cNvSpPr txBox="1"/>
          <p:nvPr/>
        </p:nvSpPr>
        <p:spPr>
          <a:xfrm>
            <a:off x="8320391"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Value &amp; prioritize AI use cases and determine approach to action</a:t>
            </a:r>
            <a:endParaRPr lang="en-US" sz="1600" dirty="0"/>
          </a:p>
        </p:txBody>
      </p:sp>
      <p:sp>
        <p:nvSpPr>
          <p:cNvPr id="14" name="TextBox 13">
            <a:extLst>
              <a:ext uri="{FF2B5EF4-FFF2-40B4-BE49-F238E27FC236}">
                <a16:creationId xmlns:a16="http://schemas.microsoft.com/office/drawing/2014/main" id="{B64FCAD6-2F16-BC8A-144D-06E525DB77DA}"/>
              </a:ext>
            </a:extLst>
          </p:cNvPr>
          <p:cNvSpPr txBox="1"/>
          <p:nvPr/>
        </p:nvSpPr>
        <p:spPr>
          <a:xfrm>
            <a:off x="8320390" y="2590026"/>
            <a:ext cx="3440349" cy="1015663"/>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assess feasibility (technical complexity, cost, architecture alignment) and business impact (value, speed to execution, reach) and determine best build/buy/partner approach to action</a:t>
            </a:r>
            <a:endParaRPr lang="en-US" sz="1200" dirty="0"/>
          </a:p>
        </p:txBody>
      </p:sp>
      <p:sp>
        <p:nvSpPr>
          <p:cNvPr id="15" name="Rectangle 14">
            <a:extLst>
              <a:ext uri="{FF2B5EF4-FFF2-40B4-BE49-F238E27FC236}">
                <a16:creationId xmlns:a16="http://schemas.microsoft.com/office/drawing/2014/main" id="{434D25DF-5163-0364-9B85-31766D35C03F}"/>
              </a:ext>
            </a:extLst>
          </p:cNvPr>
          <p:cNvSpPr/>
          <p:nvPr/>
        </p:nvSpPr>
        <p:spPr>
          <a:xfrm>
            <a:off x="389106" y="5658727"/>
            <a:ext cx="11439728" cy="83099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0"/>
              </a:rPr>
              <a:t>While we intend to partner with Deloitte to rapidly launch this process, this must be established as a continuous process that includes piloting, scaling, and outcome tracking, is aligned via governance with the AI risk committee, and is coordinated with strategic and financial business planning and resource allocation</a:t>
            </a:r>
          </a:p>
        </p:txBody>
      </p:sp>
      <p:sp>
        <p:nvSpPr>
          <p:cNvPr id="16" name="TextBox 15">
            <a:extLst>
              <a:ext uri="{FF2B5EF4-FFF2-40B4-BE49-F238E27FC236}">
                <a16:creationId xmlns:a16="http://schemas.microsoft.com/office/drawing/2014/main" id="{E3F3E5EF-3EF7-3774-8C37-343221515DC5}"/>
              </a:ext>
            </a:extLst>
          </p:cNvPr>
          <p:cNvSpPr txBox="1"/>
          <p:nvPr/>
        </p:nvSpPr>
        <p:spPr>
          <a:xfrm>
            <a:off x="69066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OPPORTUNITY IDENTIFICATION</a:t>
            </a:r>
            <a:endParaRPr lang="en-US" sz="1200" dirty="0">
              <a:solidFill>
                <a:schemeClr val="accent4"/>
              </a:solidFill>
            </a:endParaRPr>
          </a:p>
        </p:txBody>
      </p:sp>
      <p:sp>
        <p:nvSpPr>
          <p:cNvPr id="17" name="TextBox 16">
            <a:extLst>
              <a:ext uri="{FF2B5EF4-FFF2-40B4-BE49-F238E27FC236}">
                <a16:creationId xmlns:a16="http://schemas.microsoft.com/office/drawing/2014/main" id="{04E654C6-4832-4FD7-B5F2-61001FEACF44}"/>
              </a:ext>
            </a:extLst>
          </p:cNvPr>
          <p:cNvSpPr txBox="1"/>
          <p:nvPr/>
        </p:nvSpPr>
        <p:spPr>
          <a:xfrm>
            <a:off x="447472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BUSINESS/TECH CO-CREATION</a:t>
            </a:r>
            <a:endParaRPr lang="en-US" sz="1200" dirty="0">
              <a:solidFill>
                <a:schemeClr val="accent4"/>
              </a:solidFill>
            </a:endParaRPr>
          </a:p>
        </p:txBody>
      </p:sp>
      <p:sp>
        <p:nvSpPr>
          <p:cNvPr id="18" name="TextBox 17">
            <a:extLst>
              <a:ext uri="{FF2B5EF4-FFF2-40B4-BE49-F238E27FC236}">
                <a16:creationId xmlns:a16="http://schemas.microsoft.com/office/drawing/2014/main" id="{11901E05-9F15-DE9D-6FD7-2968C47FDB9A}"/>
              </a:ext>
            </a:extLst>
          </p:cNvPr>
          <p:cNvSpPr txBox="1"/>
          <p:nvPr/>
        </p:nvSpPr>
        <p:spPr>
          <a:xfrm>
            <a:off x="8381999"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SOLUTION PRIORITIZATION &amp; PLANNING</a:t>
            </a:r>
            <a:endParaRPr lang="en-US" sz="1200" dirty="0">
              <a:solidFill>
                <a:schemeClr val="accent4"/>
              </a:solidFill>
            </a:endParaRPr>
          </a:p>
        </p:txBody>
      </p:sp>
      <p:pic>
        <p:nvPicPr>
          <p:cNvPr id="19" name="Picture 18">
            <a:extLst>
              <a:ext uri="{FF2B5EF4-FFF2-40B4-BE49-F238E27FC236}">
                <a16:creationId xmlns:a16="http://schemas.microsoft.com/office/drawing/2014/main" id="{0A02478E-6E94-BB42-FCAA-979281F88025}"/>
              </a:ext>
            </a:extLst>
          </p:cNvPr>
          <p:cNvPicPr>
            <a:picLocks noChangeAspect="1"/>
          </p:cNvPicPr>
          <p:nvPr/>
        </p:nvPicPr>
        <p:blipFill>
          <a:blip r:embed="rId5"/>
          <a:stretch>
            <a:fillRect/>
          </a:stretch>
        </p:blipFill>
        <p:spPr>
          <a:xfrm>
            <a:off x="4474723" y="3683375"/>
            <a:ext cx="3414409" cy="1660765"/>
          </a:xfrm>
          <a:prstGeom prst="rect">
            <a:avLst/>
          </a:prstGeom>
          <a:ln>
            <a:solidFill>
              <a:schemeClr val="bg1">
                <a:lumMod val="85000"/>
              </a:schemeClr>
            </a:solidFill>
          </a:ln>
          <a:effectLst>
            <a:outerShdw blurRad="50800" dist="38100" dir="2700000" algn="tl"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7EBFEE11-4FAB-78DB-C01A-F123E27E34FD}"/>
                  </a:ext>
                </a:extLst>
              </p:cNvPr>
              <p:cNvGraphicFramePr>
                <a:graphicFrameLocks noChangeAspect="1"/>
              </p:cNvGraphicFramePr>
              <p:nvPr/>
            </p:nvGraphicFramePr>
            <p:xfrm>
              <a:off x="8381999" y="3678194"/>
              <a:ext cx="3048000" cy="1714500"/>
            </p:xfrm>
            <a:graphic>
              <a:graphicData uri="http://schemas.microsoft.com/office/powerpoint/2016/slidezoom">
                <pslz:sldZm>
                  <pslz:sldZmObj sldId="2147481800" cId="650921477">
                    <pslz:zmPr id="{D30C3B8D-7AAD-4B9E-8520-E0A194BE13E6}"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21" name="Slide Zoom 20">
                <a:extLst>
                  <a:ext uri="{FF2B5EF4-FFF2-40B4-BE49-F238E27FC236}">
                    <a16:creationId xmlns:a16="http://schemas.microsoft.com/office/drawing/2014/main" id="{648D98CF-6FBE-CCCC-726F-21161AB8987D}"/>
                  </a:ext>
                </a:extLst>
              </p:cNvPr>
              <p:cNvPicPr>
                <a:picLocks noGrp="1" noRot="1" noChangeAspect="1" noMove="1" noResize="1" noEditPoints="1" noAdjustHandles="1" noChangeArrowheads="1" noChangeShapeType="1"/>
              </p:cNvPicPr>
              <p:nvPr/>
            </p:nvPicPr>
            <p:blipFill>
              <a:blip r:embed="rId7"/>
              <a:stretch>
                <a:fillRect/>
              </a:stretch>
            </p:blipFill>
            <p:spPr>
              <a:xfrm>
                <a:off x="8381999" y="3678194"/>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Tree>
    <p:extLst>
      <p:ext uri="{BB962C8B-B14F-4D97-AF65-F5344CB8AC3E}">
        <p14:creationId xmlns:p14="http://schemas.microsoft.com/office/powerpoint/2010/main" val="422107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97BA-F178-5793-BCF2-5D6C8EAF31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EB25E2-76C7-77FE-2258-1D26887892E6}"/>
              </a:ext>
            </a:extLst>
          </p:cNvPr>
          <p:cNvSpPr>
            <a:spLocks noGrp="1"/>
          </p:cNvSpPr>
          <p:nvPr>
            <p:ph type="body" sz="quarter" idx="10"/>
          </p:nvPr>
        </p:nvSpPr>
        <p:spPr/>
        <p:txBody>
          <a:bodyPr/>
          <a:lstStyle/>
          <a:p>
            <a:r>
              <a:rPr lang="en-US" dirty="0"/>
              <a:t>APPENDIX</a:t>
            </a:r>
          </a:p>
        </p:txBody>
      </p:sp>
    </p:spTree>
    <p:extLst>
      <p:ext uri="{BB962C8B-B14F-4D97-AF65-F5344CB8AC3E}">
        <p14:creationId xmlns:p14="http://schemas.microsoft.com/office/powerpoint/2010/main" val="181641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8522-B863-E3D5-E59E-105B942B32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62C1C2-2828-BF37-96E9-EFD51E3D791C}"/>
              </a:ext>
            </a:extLst>
          </p:cNvPr>
          <p:cNvSpPr>
            <a:spLocks noGrp="1"/>
          </p:cNvSpPr>
          <p:nvPr>
            <p:ph type="body" sz="quarter" idx="10"/>
          </p:nvPr>
        </p:nvSpPr>
        <p:spPr>
          <a:xfrm>
            <a:off x="457200" y="304800"/>
            <a:ext cx="10428051" cy="804153"/>
          </a:xfrm>
        </p:spPr>
        <p:txBody>
          <a:bodyPr/>
          <a:lstStyle/>
          <a:p>
            <a:r>
              <a:rPr lang="en-US" dirty="0"/>
              <a:t>Initial sizing of business unit innovation opportunities</a:t>
            </a:r>
          </a:p>
          <a:p>
            <a:pPr fontAlgn="auto">
              <a:spcAft>
                <a:spcPts val="0"/>
              </a:spcAft>
            </a:pPr>
            <a:r>
              <a:rPr lang="en-US" dirty="0"/>
              <a:t> </a:t>
            </a:r>
          </a:p>
        </p:txBody>
      </p:sp>
      <p:grpSp>
        <p:nvGrpSpPr>
          <p:cNvPr id="164" name="Group 163">
            <a:extLst>
              <a:ext uri="{FF2B5EF4-FFF2-40B4-BE49-F238E27FC236}">
                <a16:creationId xmlns:a16="http://schemas.microsoft.com/office/drawing/2014/main" id="{B9DD2462-6DC5-662C-6637-30FD8DB81C4A}"/>
              </a:ext>
            </a:extLst>
          </p:cNvPr>
          <p:cNvGrpSpPr/>
          <p:nvPr/>
        </p:nvGrpSpPr>
        <p:grpSpPr>
          <a:xfrm>
            <a:off x="93720" y="1597303"/>
            <a:ext cx="12004560" cy="4626025"/>
            <a:chOff x="93720" y="1597303"/>
            <a:chExt cx="12004560" cy="4626025"/>
          </a:xfrm>
        </p:grpSpPr>
        <p:sp>
          <p:nvSpPr>
            <p:cNvPr id="87" name="Pentagon 15">
              <a:extLst>
                <a:ext uri="{FF2B5EF4-FFF2-40B4-BE49-F238E27FC236}">
                  <a16:creationId xmlns:a16="http://schemas.microsoft.com/office/drawing/2014/main" id="{91CC02BE-1027-4772-BD56-0DF1FED3281C}"/>
                </a:ext>
              </a:extLst>
            </p:cNvPr>
            <p:cNvSpPr/>
            <p:nvPr/>
          </p:nvSpPr>
          <p:spPr>
            <a:xfrm>
              <a:off x="585280" y="1597303"/>
              <a:ext cx="1732000" cy="512064"/>
            </a:xfrm>
            <a:prstGeom prst="homePlate">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Product, Sales, &amp; Marketing</a:t>
              </a:r>
            </a:p>
          </p:txBody>
        </p:sp>
        <p:sp>
          <p:nvSpPr>
            <p:cNvPr id="88" name="Chevron 17">
              <a:extLst>
                <a:ext uri="{FF2B5EF4-FFF2-40B4-BE49-F238E27FC236}">
                  <a16:creationId xmlns:a16="http://schemas.microsoft.com/office/drawing/2014/main" id="{12746FB4-379B-36EE-1CD3-A3A241D49B2E}"/>
                </a:ext>
              </a:extLst>
            </p:cNvPr>
            <p:cNvSpPr/>
            <p:nvPr/>
          </p:nvSpPr>
          <p:spPr>
            <a:xfrm>
              <a:off x="2199475"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Enrollment &amp; Billing</a:t>
              </a:r>
            </a:p>
          </p:txBody>
        </p:sp>
        <p:sp>
          <p:nvSpPr>
            <p:cNvPr id="89" name="Chevron 18">
              <a:extLst>
                <a:ext uri="{FF2B5EF4-FFF2-40B4-BE49-F238E27FC236}">
                  <a16:creationId xmlns:a16="http://schemas.microsoft.com/office/drawing/2014/main" id="{DE5722FB-6803-F1F1-FEBA-6DBD705BADDC}"/>
                </a:ext>
              </a:extLst>
            </p:cNvPr>
            <p:cNvSpPr/>
            <p:nvPr/>
          </p:nvSpPr>
          <p:spPr>
            <a:xfrm>
              <a:off x="3804444"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Network &amp; Provider Operations</a:t>
              </a:r>
            </a:p>
          </p:txBody>
        </p:sp>
        <p:sp>
          <p:nvSpPr>
            <p:cNvPr id="90" name="Chevron 24">
              <a:extLst>
                <a:ext uri="{FF2B5EF4-FFF2-40B4-BE49-F238E27FC236}">
                  <a16:creationId xmlns:a16="http://schemas.microsoft.com/office/drawing/2014/main" id="{399C3552-A3EC-D184-4CEC-C893A50919A3}"/>
                </a:ext>
              </a:extLst>
            </p:cNvPr>
            <p:cNvSpPr/>
            <p:nvPr/>
          </p:nvSpPr>
          <p:spPr>
            <a:xfrm>
              <a:off x="7006534"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Claims</a:t>
              </a:r>
            </a:p>
          </p:txBody>
        </p:sp>
        <p:sp>
          <p:nvSpPr>
            <p:cNvPr id="91" name="Chevron 24">
              <a:extLst>
                <a:ext uri="{FF2B5EF4-FFF2-40B4-BE49-F238E27FC236}">
                  <a16:creationId xmlns:a16="http://schemas.microsoft.com/office/drawing/2014/main" id="{9C80FC58-E956-BAD7-0E08-DE2AAFC13BA5}"/>
                </a:ext>
              </a:extLst>
            </p:cNvPr>
            <p:cNvSpPr/>
            <p:nvPr/>
          </p:nvSpPr>
          <p:spPr>
            <a:xfrm>
              <a:off x="8620657"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Member and Provider Service</a:t>
              </a:r>
            </a:p>
          </p:txBody>
        </p:sp>
        <p:sp>
          <p:nvSpPr>
            <p:cNvPr id="92" name="Chevron 24">
              <a:extLst>
                <a:ext uri="{FF2B5EF4-FFF2-40B4-BE49-F238E27FC236}">
                  <a16:creationId xmlns:a16="http://schemas.microsoft.com/office/drawing/2014/main" id="{25A6EE2C-ACF4-C0B4-5675-1BD9FA3DEFB6}"/>
                </a:ext>
              </a:extLst>
            </p:cNvPr>
            <p:cNvSpPr/>
            <p:nvPr/>
          </p:nvSpPr>
          <p:spPr>
            <a:xfrm>
              <a:off x="5410938"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Clinical Operations (UM &amp; CM)</a:t>
              </a:r>
            </a:p>
          </p:txBody>
        </p:sp>
        <p:sp>
          <p:nvSpPr>
            <p:cNvPr id="93" name="Chevron 24">
              <a:extLst>
                <a:ext uri="{FF2B5EF4-FFF2-40B4-BE49-F238E27FC236}">
                  <a16:creationId xmlns:a16="http://schemas.microsoft.com/office/drawing/2014/main" id="{4494E31D-8B68-BB12-6A7F-2F79F9A6763B}"/>
                </a:ext>
              </a:extLst>
            </p:cNvPr>
            <p:cNvSpPr/>
            <p:nvPr/>
          </p:nvSpPr>
          <p:spPr>
            <a:xfrm>
              <a:off x="10229223" y="1597303"/>
              <a:ext cx="1732000" cy="512064"/>
            </a:xfrm>
            <a:prstGeom prst="chevron">
              <a:avLst/>
            </a:prstGeom>
            <a:solidFill>
              <a:srgbClr val="156082">
                <a:lumMod val="20000"/>
                <a:lumOff val="80000"/>
              </a:srgbClr>
            </a:solidFill>
            <a:ln w="19050" cap="flat" cmpd="sng" algn="ctr">
              <a:solidFill>
                <a:srgbClr val="0F9ED5"/>
              </a:solidFill>
              <a:prstDash val="solid"/>
              <a:miter lim="800000"/>
            </a:ln>
            <a:effectLst/>
          </p:spPr>
          <p:txBody>
            <a:bodyPr lIns="26145" rIns="26145" rtlCol="0" anchor="ctr"/>
            <a:lstStyle/>
            <a:p>
              <a:pPr marL="0" marR="0" lvl="0" indent="0" algn="ctr" defTabSz="5228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ysClr val="windowText" lastClr="000000"/>
                  </a:solidFill>
                  <a:effectLst/>
                  <a:uLnTx/>
                  <a:uFillTx/>
                  <a:latin typeface="DM Sans" pitchFamily="2" charset="0"/>
                  <a:ea typeface="Open Sans"/>
                  <a:cs typeface="Open Sans"/>
                </a:rPr>
                <a:t>Corporate &amp; Enabling Functions</a:t>
              </a:r>
            </a:p>
          </p:txBody>
        </p:sp>
        <p:sp>
          <p:nvSpPr>
            <p:cNvPr id="94" name="Rectangle 93">
              <a:extLst>
                <a:ext uri="{FF2B5EF4-FFF2-40B4-BE49-F238E27FC236}">
                  <a16:creationId xmlns:a16="http://schemas.microsoft.com/office/drawing/2014/main" id="{9E8113F7-B26B-373E-39E5-A32027EAAA9B}"/>
                </a:ext>
              </a:extLst>
            </p:cNvPr>
            <p:cNvSpPr/>
            <p:nvPr/>
          </p:nvSpPr>
          <p:spPr>
            <a:xfrm>
              <a:off x="94612" y="2161425"/>
              <a:ext cx="12003668" cy="4061903"/>
            </a:xfrm>
            <a:prstGeom prst="rect">
              <a:avLst/>
            </a:prstGeom>
            <a:noFill/>
            <a:ln w="28575" cap="flat" cmpd="sng" algn="ctr">
              <a:solidFill>
                <a:srgbClr val="C0504D">
                  <a:lumMod val="20000"/>
                  <a:lumOff val="80000"/>
                </a:srgbClr>
              </a:solidFill>
              <a:prstDash val="solid"/>
              <a:miter lim="800000"/>
            </a:ln>
            <a:effectLst/>
          </p:spPr>
          <p:txBody>
            <a:bodyPr rtlCol="0" anchor="ctr"/>
            <a:lstStyle/>
            <a:p>
              <a:pPr algn="ctr" defTabSz="721245" fontAlgn="auto">
                <a:spcBef>
                  <a:spcPts val="0"/>
                </a:spcBef>
                <a:spcAft>
                  <a:spcPts val="0"/>
                </a:spcAft>
                <a:defRPr/>
              </a:pPr>
              <a:endParaRPr lang="en-US" sz="1100" b="1" kern="0">
                <a:solidFill>
                  <a:srgbClr val="FFFFFF"/>
                </a:solidFill>
                <a:latin typeface="DM Sans" pitchFamily="2" charset="0"/>
                <a:ea typeface="Open Sans" panose="020B0606030504020204" pitchFamily="34" charset="0"/>
                <a:cs typeface="Open Sans" panose="020B0606030504020204" pitchFamily="34" charset="0"/>
              </a:endParaRPr>
            </a:p>
          </p:txBody>
        </p:sp>
        <p:sp>
          <p:nvSpPr>
            <p:cNvPr id="95" name="object 73">
              <a:extLst>
                <a:ext uri="{FF2B5EF4-FFF2-40B4-BE49-F238E27FC236}">
                  <a16:creationId xmlns:a16="http://schemas.microsoft.com/office/drawing/2014/main" id="{32DB5C53-CC52-2F2F-9006-89867C07EC4D}"/>
                </a:ext>
              </a:extLst>
            </p:cNvPr>
            <p:cNvSpPr txBox="1"/>
            <p:nvPr/>
          </p:nvSpPr>
          <p:spPr>
            <a:xfrm>
              <a:off x="93720" y="2176136"/>
              <a:ext cx="363479" cy="4047192"/>
            </a:xfrm>
            <a:prstGeom prst="rect">
              <a:avLst/>
            </a:prstGeom>
            <a:solidFill>
              <a:srgbClr val="C0504D">
                <a:lumMod val="20000"/>
                <a:lumOff val="80000"/>
              </a:srgbClr>
            </a:solidFill>
          </p:spPr>
          <p:txBody>
            <a:bodyPr vert="vert270" wrap="square" lIns="0" tIns="0" rIns="0" bIns="0" rtlCol="0" anchor="ctr">
              <a:noAutofit/>
            </a:bodyPr>
            <a:lstStyle/>
            <a:p>
              <a:pPr marL="12700" algn="ctr" fontAlgn="auto">
                <a:lnSpc>
                  <a:spcPts val="955"/>
                </a:lnSpc>
                <a:spcBef>
                  <a:spcPts val="0"/>
                </a:spcBef>
                <a:spcAft>
                  <a:spcPts val="0"/>
                </a:spcAft>
                <a:defRPr/>
              </a:pPr>
              <a:r>
                <a:rPr lang="en-US" sz="800" b="1" kern="0">
                  <a:solidFill>
                    <a:prstClr val="black"/>
                  </a:solidFill>
                  <a:latin typeface="DM Sans" pitchFamily="2" charset="0"/>
                  <a:cs typeface="Calibri"/>
                </a:rPr>
                <a:t>Business Unit Innovation</a:t>
              </a:r>
              <a:endParaRPr lang="en-US" sz="800" kern="0">
                <a:solidFill>
                  <a:prstClr val="black"/>
                </a:solidFill>
                <a:latin typeface="DM Sans" pitchFamily="2" charset="0"/>
                <a:cs typeface="Calibri"/>
              </a:endParaRPr>
            </a:p>
          </p:txBody>
        </p:sp>
        <p:sp>
          <p:nvSpPr>
            <p:cNvPr id="96" name="Rectangle: Rounded Corners 95">
              <a:extLst>
                <a:ext uri="{FF2B5EF4-FFF2-40B4-BE49-F238E27FC236}">
                  <a16:creationId xmlns:a16="http://schemas.microsoft.com/office/drawing/2014/main" id="{6E68DBB5-61C6-9B0E-35ED-F0C58A29A854}"/>
                </a:ext>
              </a:extLst>
            </p:cNvPr>
            <p:cNvSpPr/>
            <p:nvPr/>
          </p:nvSpPr>
          <p:spPr>
            <a:xfrm>
              <a:off x="2228000" y="2296447"/>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Enrollment Automation</a:t>
              </a:r>
            </a:p>
          </p:txBody>
        </p:sp>
        <p:sp>
          <p:nvSpPr>
            <p:cNvPr id="97" name="Rectangle: Rounded Corners 96">
              <a:extLst>
                <a:ext uri="{FF2B5EF4-FFF2-40B4-BE49-F238E27FC236}">
                  <a16:creationId xmlns:a16="http://schemas.microsoft.com/office/drawing/2014/main" id="{735398EB-5967-6E84-B3A0-A542F92C9CD1}"/>
                </a:ext>
              </a:extLst>
            </p:cNvPr>
            <p:cNvSpPr/>
            <p:nvPr/>
          </p:nvSpPr>
          <p:spPr>
            <a:xfrm>
              <a:off x="2228000" y="269306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800" kern="0">
                  <a:solidFill>
                    <a:prstClr val="black"/>
                  </a:solidFill>
                  <a:latin typeface="DM Sans" pitchFamily="2" charset="0"/>
                </a:rPr>
                <a:t>Member Communication and Personalization</a:t>
              </a:r>
            </a:p>
          </p:txBody>
        </p:sp>
        <p:sp>
          <p:nvSpPr>
            <p:cNvPr id="98" name="Rectangle: Rounded Corners 97">
              <a:extLst>
                <a:ext uri="{FF2B5EF4-FFF2-40B4-BE49-F238E27FC236}">
                  <a16:creationId xmlns:a16="http://schemas.microsoft.com/office/drawing/2014/main" id="{67569677-CF99-B844-62FD-EEF835DE3F71}"/>
                </a:ext>
              </a:extLst>
            </p:cNvPr>
            <p:cNvSpPr/>
            <p:nvPr/>
          </p:nvSpPr>
          <p:spPr>
            <a:xfrm>
              <a:off x="2228000" y="30896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Rev Cycle Management</a:t>
              </a:r>
            </a:p>
          </p:txBody>
        </p:sp>
        <p:sp>
          <p:nvSpPr>
            <p:cNvPr id="99" name="Rectangle: Rounded Corners 98">
              <a:extLst>
                <a:ext uri="{FF2B5EF4-FFF2-40B4-BE49-F238E27FC236}">
                  <a16:creationId xmlns:a16="http://schemas.microsoft.com/office/drawing/2014/main" id="{F5E3A968-5FB2-B351-450F-F22839F124E7}"/>
                </a:ext>
              </a:extLst>
            </p:cNvPr>
            <p:cNvSpPr/>
            <p:nvPr/>
          </p:nvSpPr>
          <p:spPr>
            <a:xfrm>
              <a:off x="2228000" y="3486289"/>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Financial Forecasting</a:t>
              </a:r>
            </a:p>
          </p:txBody>
        </p:sp>
        <p:sp>
          <p:nvSpPr>
            <p:cNvPr id="100" name="Rectangle: Rounded Corners 99">
              <a:extLst>
                <a:ext uri="{FF2B5EF4-FFF2-40B4-BE49-F238E27FC236}">
                  <a16:creationId xmlns:a16="http://schemas.microsoft.com/office/drawing/2014/main" id="{95C06F38-C164-F2F5-9EB2-AD7EF09E9A3B}"/>
                </a:ext>
              </a:extLst>
            </p:cNvPr>
            <p:cNvSpPr/>
            <p:nvPr/>
          </p:nvSpPr>
          <p:spPr>
            <a:xfrm>
              <a:off x="2228000" y="38847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Payment &amp; Billing Reconciliation</a:t>
              </a:r>
            </a:p>
          </p:txBody>
        </p:sp>
        <p:sp>
          <p:nvSpPr>
            <p:cNvPr id="101" name="Rectangle: Rounded Corners 100">
              <a:extLst>
                <a:ext uri="{FF2B5EF4-FFF2-40B4-BE49-F238E27FC236}">
                  <a16:creationId xmlns:a16="http://schemas.microsoft.com/office/drawing/2014/main" id="{03D5B946-2924-C90B-CB1B-C3AC000420FE}"/>
                </a:ext>
              </a:extLst>
            </p:cNvPr>
            <p:cNvSpPr/>
            <p:nvPr/>
          </p:nvSpPr>
          <p:spPr>
            <a:xfrm>
              <a:off x="5513439" y="2296447"/>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Health &amp; Medical Management Call Prep</a:t>
              </a:r>
            </a:p>
          </p:txBody>
        </p:sp>
        <p:sp>
          <p:nvSpPr>
            <p:cNvPr id="102" name="Rectangle: Rounded Corners 101">
              <a:extLst>
                <a:ext uri="{FF2B5EF4-FFF2-40B4-BE49-F238E27FC236}">
                  <a16:creationId xmlns:a16="http://schemas.microsoft.com/office/drawing/2014/main" id="{7276B027-2046-DA39-3F39-331D0875D398}"/>
                </a:ext>
              </a:extLst>
            </p:cNvPr>
            <p:cNvSpPr/>
            <p:nvPr/>
          </p:nvSpPr>
          <p:spPr>
            <a:xfrm>
              <a:off x="5513439" y="3092878"/>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Case Management Assist</a:t>
              </a:r>
            </a:p>
          </p:txBody>
        </p:sp>
        <p:sp>
          <p:nvSpPr>
            <p:cNvPr id="103" name="Rectangle: Rounded Corners 102">
              <a:extLst>
                <a:ext uri="{FF2B5EF4-FFF2-40B4-BE49-F238E27FC236}">
                  <a16:creationId xmlns:a16="http://schemas.microsoft.com/office/drawing/2014/main" id="{93A66057-B1E0-A6D6-2DA3-293C866D87DB}"/>
                </a:ext>
              </a:extLst>
            </p:cNvPr>
            <p:cNvSpPr/>
            <p:nvPr/>
          </p:nvSpPr>
          <p:spPr>
            <a:xfrm>
              <a:off x="10451513" y="2659716"/>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Employee Onboarding</a:t>
              </a:r>
            </a:p>
          </p:txBody>
        </p:sp>
        <p:sp>
          <p:nvSpPr>
            <p:cNvPr id="104" name="Rectangle: Rounded Corners 103">
              <a:extLst>
                <a:ext uri="{FF2B5EF4-FFF2-40B4-BE49-F238E27FC236}">
                  <a16:creationId xmlns:a16="http://schemas.microsoft.com/office/drawing/2014/main" id="{FA5D1B8A-5AD5-3FDE-AF78-3D77C310EF48}"/>
                </a:ext>
              </a:extLst>
            </p:cNvPr>
            <p:cNvSpPr/>
            <p:nvPr/>
          </p:nvSpPr>
          <p:spPr>
            <a:xfrm>
              <a:off x="10451513" y="3056330"/>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Training and Development</a:t>
              </a:r>
            </a:p>
          </p:txBody>
        </p:sp>
        <p:sp>
          <p:nvSpPr>
            <p:cNvPr id="105" name="Rectangle: Rounded Corners 104">
              <a:extLst>
                <a:ext uri="{FF2B5EF4-FFF2-40B4-BE49-F238E27FC236}">
                  <a16:creationId xmlns:a16="http://schemas.microsoft.com/office/drawing/2014/main" id="{6BBC687D-B3B7-EE01-3B27-FCCACF060C51}"/>
                </a:ext>
              </a:extLst>
            </p:cNvPr>
            <p:cNvSpPr/>
            <p:nvPr/>
          </p:nvSpPr>
          <p:spPr>
            <a:xfrm>
              <a:off x="10451513" y="3867616"/>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Compliance Monitoring</a:t>
              </a:r>
            </a:p>
          </p:txBody>
        </p:sp>
        <p:sp>
          <p:nvSpPr>
            <p:cNvPr id="106" name="Rectangle: Rounded Corners 105">
              <a:extLst>
                <a:ext uri="{FF2B5EF4-FFF2-40B4-BE49-F238E27FC236}">
                  <a16:creationId xmlns:a16="http://schemas.microsoft.com/office/drawing/2014/main" id="{7CD7258F-7200-E7A5-538B-37CCB7F44649}"/>
                </a:ext>
              </a:extLst>
            </p:cNvPr>
            <p:cNvSpPr/>
            <p:nvPr/>
          </p:nvSpPr>
          <p:spPr>
            <a:xfrm>
              <a:off x="10451513" y="4264230"/>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Fraud Detection</a:t>
              </a:r>
            </a:p>
          </p:txBody>
        </p:sp>
        <p:sp>
          <p:nvSpPr>
            <p:cNvPr id="107" name="Rectangle: Rounded Corners 106">
              <a:extLst>
                <a:ext uri="{FF2B5EF4-FFF2-40B4-BE49-F238E27FC236}">
                  <a16:creationId xmlns:a16="http://schemas.microsoft.com/office/drawing/2014/main" id="{58E1E598-EC7F-A7EF-F0D1-7C807027C1AA}"/>
                </a:ext>
              </a:extLst>
            </p:cNvPr>
            <p:cNvSpPr/>
            <p:nvPr/>
          </p:nvSpPr>
          <p:spPr>
            <a:xfrm>
              <a:off x="585280" y="2296447"/>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Personalized Marketing</a:t>
              </a:r>
            </a:p>
          </p:txBody>
        </p:sp>
        <p:sp>
          <p:nvSpPr>
            <p:cNvPr id="108" name="Rectangle: Rounded Corners 107">
              <a:extLst>
                <a:ext uri="{FF2B5EF4-FFF2-40B4-BE49-F238E27FC236}">
                  <a16:creationId xmlns:a16="http://schemas.microsoft.com/office/drawing/2014/main" id="{CF771005-92B0-CC64-7CBA-B188AC100A52}"/>
                </a:ext>
              </a:extLst>
            </p:cNvPr>
            <p:cNvSpPr/>
            <p:nvPr/>
          </p:nvSpPr>
          <p:spPr>
            <a:xfrm>
              <a:off x="585280" y="269306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Virtual Sales Agent</a:t>
              </a:r>
            </a:p>
          </p:txBody>
        </p:sp>
        <p:sp>
          <p:nvSpPr>
            <p:cNvPr id="109" name="Rectangle: Rounded Corners 108">
              <a:extLst>
                <a:ext uri="{FF2B5EF4-FFF2-40B4-BE49-F238E27FC236}">
                  <a16:creationId xmlns:a16="http://schemas.microsoft.com/office/drawing/2014/main" id="{35FBF7B3-4B9F-C7CD-DB1E-4E72E8E072C5}"/>
                </a:ext>
              </a:extLst>
            </p:cNvPr>
            <p:cNvSpPr/>
            <p:nvPr/>
          </p:nvSpPr>
          <p:spPr>
            <a:xfrm>
              <a:off x="585280" y="30896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Digital Assets</a:t>
              </a:r>
            </a:p>
          </p:txBody>
        </p:sp>
        <p:sp>
          <p:nvSpPr>
            <p:cNvPr id="110" name="Rectangle: Rounded Corners 109">
              <a:extLst>
                <a:ext uri="{FF2B5EF4-FFF2-40B4-BE49-F238E27FC236}">
                  <a16:creationId xmlns:a16="http://schemas.microsoft.com/office/drawing/2014/main" id="{6860E499-8AB2-2E5E-C24D-43BA5985D3A4}"/>
                </a:ext>
              </a:extLst>
            </p:cNvPr>
            <p:cNvSpPr/>
            <p:nvPr/>
          </p:nvSpPr>
          <p:spPr>
            <a:xfrm>
              <a:off x="3870720" y="2296447"/>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800" kern="0">
                  <a:solidFill>
                    <a:prstClr val="white"/>
                  </a:solidFill>
                  <a:latin typeface="DM Sans" pitchFamily="2" charset="0"/>
                </a:rPr>
                <a:t>Provider Contract Auto-Configuration &amp; Lifecycle</a:t>
              </a:r>
            </a:p>
          </p:txBody>
        </p:sp>
        <p:sp>
          <p:nvSpPr>
            <p:cNvPr id="111" name="Rectangle: Rounded Corners 110">
              <a:extLst>
                <a:ext uri="{FF2B5EF4-FFF2-40B4-BE49-F238E27FC236}">
                  <a16:creationId xmlns:a16="http://schemas.microsoft.com/office/drawing/2014/main" id="{05139539-F1AB-79FC-42A6-AA10A516B2EC}"/>
                </a:ext>
              </a:extLst>
            </p:cNvPr>
            <p:cNvSpPr/>
            <p:nvPr/>
          </p:nvSpPr>
          <p:spPr>
            <a:xfrm>
              <a:off x="3870720" y="2693529"/>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Provider Credentialing</a:t>
              </a:r>
            </a:p>
          </p:txBody>
        </p:sp>
        <p:sp>
          <p:nvSpPr>
            <p:cNvPr id="112" name="Rectangle: Rounded Corners 111">
              <a:extLst>
                <a:ext uri="{FF2B5EF4-FFF2-40B4-BE49-F238E27FC236}">
                  <a16:creationId xmlns:a16="http://schemas.microsoft.com/office/drawing/2014/main" id="{EDA7DC1D-EB95-1F6C-6A73-03867BAFBCA9}"/>
                </a:ext>
              </a:extLst>
            </p:cNvPr>
            <p:cNvSpPr/>
            <p:nvPr/>
          </p:nvSpPr>
          <p:spPr>
            <a:xfrm>
              <a:off x="3870720" y="3090611"/>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Provider Data Management</a:t>
              </a:r>
            </a:p>
          </p:txBody>
        </p:sp>
        <p:sp>
          <p:nvSpPr>
            <p:cNvPr id="113" name="Rectangle: Rounded Corners 112">
              <a:extLst>
                <a:ext uri="{FF2B5EF4-FFF2-40B4-BE49-F238E27FC236}">
                  <a16:creationId xmlns:a16="http://schemas.microsoft.com/office/drawing/2014/main" id="{BBB5E5BC-540D-ED59-C9D0-A26B474FEAEB}"/>
                </a:ext>
              </a:extLst>
            </p:cNvPr>
            <p:cNvSpPr/>
            <p:nvPr/>
          </p:nvSpPr>
          <p:spPr>
            <a:xfrm>
              <a:off x="7156158" y="2296447"/>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Claims Processing</a:t>
              </a:r>
            </a:p>
          </p:txBody>
        </p:sp>
        <p:sp>
          <p:nvSpPr>
            <p:cNvPr id="114" name="Rectangle: Rounded Corners 113">
              <a:extLst>
                <a:ext uri="{FF2B5EF4-FFF2-40B4-BE49-F238E27FC236}">
                  <a16:creationId xmlns:a16="http://schemas.microsoft.com/office/drawing/2014/main" id="{83C68647-1AB2-2E14-F533-0B9D04F9BF98}"/>
                </a:ext>
              </a:extLst>
            </p:cNvPr>
            <p:cNvSpPr/>
            <p:nvPr/>
          </p:nvSpPr>
          <p:spPr>
            <a:xfrm>
              <a:off x="3870720" y="3487693"/>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In-Network Negotiation</a:t>
              </a:r>
            </a:p>
          </p:txBody>
        </p:sp>
        <p:sp>
          <p:nvSpPr>
            <p:cNvPr id="115" name="Rectangle: Rounded Corners 114">
              <a:extLst>
                <a:ext uri="{FF2B5EF4-FFF2-40B4-BE49-F238E27FC236}">
                  <a16:creationId xmlns:a16="http://schemas.microsoft.com/office/drawing/2014/main" id="{3DFF9BE7-2FD2-7C85-F352-18769A07EDDF}"/>
                </a:ext>
              </a:extLst>
            </p:cNvPr>
            <p:cNvSpPr/>
            <p:nvPr/>
          </p:nvSpPr>
          <p:spPr>
            <a:xfrm>
              <a:off x="8798878" y="4279517"/>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black"/>
                  </a:solidFill>
                  <a:latin typeface="DM Sans" pitchFamily="2" charset="0"/>
                </a:rPr>
                <a:t>Reporting &amp; Analytics</a:t>
              </a:r>
            </a:p>
          </p:txBody>
        </p:sp>
        <p:sp>
          <p:nvSpPr>
            <p:cNvPr id="116" name="Rectangle: Rounded Corners 115">
              <a:extLst>
                <a:ext uri="{FF2B5EF4-FFF2-40B4-BE49-F238E27FC236}">
                  <a16:creationId xmlns:a16="http://schemas.microsoft.com/office/drawing/2014/main" id="{97E3CEFA-64D7-073E-39B8-9C5DDB315FF3}"/>
                </a:ext>
              </a:extLst>
            </p:cNvPr>
            <p:cNvSpPr/>
            <p:nvPr/>
          </p:nvSpPr>
          <p:spPr>
            <a:xfrm>
              <a:off x="8798878" y="3486289"/>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black"/>
                  </a:solidFill>
                  <a:latin typeface="DM Sans" pitchFamily="2" charset="0"/>
                </a:rPr>
                <a:t>Intelligent Call Routing</a:t>
              </a:r>
            </a:p>
          </p:txBody>
        </p:sp>
        <p:sp>
          <p:nvSpPr>
            <p:cNvPr id="117" name="Rectangle: Rounded Corners 116">
              <a:extLst>
                <a:ext uri="{FF2B5EF4-FFF2-40B4-BE49-F238E27FC236}">
                  <a16:creationId xmlns:a16="http://schemas.microsoft.com/office/drawing/2014/main" id="{FC715004-7CAF-75B0-EA6E-413A4E1DEB30}"/>
                </a:ext>
              </a:extLst>
            </p:cNvPr>
            <p:cNvSpPr/>
            <p:nvPr/>
          </p:nvSpPr>
          <p:spPr>
            <a:xfrm>
              <a:off x="5513439" y="3489492"/>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Clinical Call Summary</a:t>
              </a:r>
            </a:p>
          </p:txBody>
        </p:sp>
        <p:sp>
          <p:nvSpPr>
            <p:cNvPr id="118" name="Rectangle: Rounded Corners 117">
              <a:extLst>
                <a:ext uri="{FF2B5EF4-FFF2-40B4-BE49-F238E27FC236}">
                  <a16:creationId xmlns:a16="http://schemas.microsoft.com/office/drawing/2014/main" id="{57C7637F-632C-7891-6EAD-53BD9A0BD463}"/>
                </a:ext>
              </a:extLst>
            </p:cNvPr>
            <p:cNvSpPr/>
            <p:nvPr/>
          </p:nvSpPr>
          <p:spPr>
            <a:xfrm>
              <a:off x="8798878" y="3882903"/>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Contact Transcription &amp; Summarization</a:t>
              </a:r>
            </a:p>
          </p:txBody>
        </p:sp>
        <p:sp>
          <p:nvSpPr>
            <p:cNvPr id="119" name="Rectangle: Rounded Corners 118">
              <a:extLst>
                <a:ext uri="{FF2B5EF4-FFF2-40B4-BE49-F238E27FC236}">
                  <a16:creationId xmlns:a16="http://schemas.microsoft.com/office/drawing/2014/main" id="{8B2422C5-B1D2-964F-F74F-37B98B6E62CA}"/>
                </a:ext>
              </a:extLst>
            </p:cNvPr>
            <p:cNvSpPr/>
            <p:nvPr/>
          </p:nvSpPr>
          <p:spPr>
            <a:xfrm>
              <a:off x="8798878" y="2693061"/>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Member Self-Service Agent (IVR, Chat)</a:t>
              </a:r>
            </a:p>
          </p:txBody>
        </p:sp>
        <p:sp>
          <p:nvSpPr>
            <p:cNvPr id="120" name="Rectangle: Rounded Corners 119">
              <a:extLst>
                <a:ext uri="{FF2B5EF4-FFF2-40B4-BE49-F238E27FC236}">
                  <a16:creationId xmlns:a16="http://schemas.microsoft.com/office/drawing/2014/main" id="{0A7D4A2C-C935-306A-0A6E-8E16D19F2D78}"/>
                </a:ext>
              </a:extLst>
            </p:cNvPr>
            <p:cNvSpPr/>
            <p:nvPr/>
          </p:nvSpPr>
          <p:spPr>
            <a:xfrm>
              <a:off x="7156158" y="2692998"/>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Claims Audit</a:t>
              </a:r>
            </a:p>
          </p:txBody>
        </p:sp>
        <p:sp>
          <p:nvSpPr>
            <p:cNvPr id="121" name="Rectangle: Rounded Corners 120">
              <a:extLst>
                <a:ext uri="{FF2B5EF4-FFF2-40B4-BE49-F238E27FC236}">
                  <a16:creationId xmlns:a16="http://schemas.microsoft.com/office/drawing/2014/main" id="{E355F431-AAEA-D06E-1C1A-3058A6556E35}"/>
                </a:ext>
              </a:extLst>
            </p:cNvPr>
            <p:cNvSpPr/>
            <p:nvPr/>
          </p:nvSpPr>
          <p:spPr>
            <a:xfrm>
              <a:off x="585280" y="388477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srgbClr val="000000"/>
                  </a:solidFill>
                  <a:latin typeface="DM Sans" pitchFamily="2" charset="0"/>
                </a:rPr>
                <a:t>RFP Response Generation</a:t>
              </a:r>
            </a:p>
          </p:txBody>
        </p:sp>
        <p:sp>
          <p:nvSpPr>
            <p:cNvPr id="122" name="Rectangle: Rounded Corners 121">
              <a:extLst>
                <a:ext uri="{FF2B5EF4-FFF2-40B4-BE49-F238E27FC236}">
                  <a16:creationId xmlns:a16="http://schemas.microsoft.com/office/drawing/2014/main" id="{43699D2B-0582-D24D-8230-6168E09D2BB0}"/>
                </a:ext>
              </a:extLst>
            </p:cNvPr>
            <p:cNvSpPr/>
            <p:nvPr/>
          </p:nvSpPr>
          <p:spPr>
            <a:xfrm>
              <a:off x="581233" y="4270893"/>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AI Analytics-Driven Product Design</a:t>
              </a:r>
            </a:p>
          </p:txBody>
        </p:sp>
        <p:sp>
          <p:nvSpPr>
            <p:cNvPr id="123" name="Rectangle: Rounded Corners 122">
              <a:extLst>
                <a:ext uri="{FF2B5EF4-FFF2-40B4-BE49-F238E27FC236}">
                  <a16:creationId xmlns:a16="http://schemas.microsoft.com/office/drawing/2014/main" id="{484BFB4C-FFCC-2836-A9C7-63B85B601442}"/>
                </a:ext>
              </a:extLst>
            </p:cNvPr>
            <p:cNvSpPr/>
            <p:nvPr/>
          </p:nvSpPr>
          <p:spPr>
            <a:xfrm>
              <a:off x="2228000" y="4279201"/>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white"/>
                  </a:solidFill>
                  <a:latin typeface="DM Sans" pitchFamily="2" charset="0"/>
                </a:rPr>
                <a:t>Benefit Configuration &amp; Verification</a:t>
              </a:r>
            </a:p>
          </p:txBody>
        </p:sp>
        <p:sp>
          <p:nvSpPr>
            <p:cNvPr id="124" name="Rectangle: Rounded Corners 123">
              <a:extLst>
                <a:ext uri="{FF2B5EF4-FFF2-40B4-BE49-F238E27FC236}">
                  <a16:creationId xmlns:a16="http://schemas.microsoft.com/office/drawing/2014/main" id="{5461FC97-8FF9-620D-A9B2-3D3597A8B7B5}"/>
                </a:ext>
              </a:extLst>
            </p:cNvPr>
            <p:cNvSpPr/>
            <p:nvPr/>
          </p:nvSpPr>
          <p:spPr>
            <a:xfrm>
              <a:off x="571316" y="467613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srgbClr val="000000"/>
                  </a:solidFill>
                  <a:latin typeface="DM Sans" pitchFamily="2" charset="0"/>
                </a:rPr>
                <a:t>Underwriting</a:t>
              </a:r>
            </a:p>
          </p:txBody>
        </p:sp>
        <p:sp>
          <p:nvSpPr>
            <p:cNvPr id="125" name="Rectangle: Rounded Corners 124">
              <a:extLst>
                <a:ext uri="{FF2B5EF4-FFF2-40B4-BE49-F238E27FC236}">
                  <a16:creationId xmlns:a16="http://schemas.microsoft.com/office/drawing/2014/main" id="{F2FA4ACE-E6C1-33F3-B213-B4C7AB29FB68}"/>
                </a:ext>
              </a:extLst>
            </p:cNvPr>
            <p:cNvSpPr/>
            <p:nvPr/>
          </p:nvSpPr>
          <p:spPr>
            <a:xfrm>
              <a:off x="5513439" y="4679334"/>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Pharmacy Operations</a:t>
              </a:r>
            </a:p>
          </p:txBody>
        </p:sp>
        <p:sp>
          <p:nvSpPr>
            <p:cNvPr id="126" name="Rectangle: Rounded Corners 125">
              <a:extLst>
                <a:ext uri="{FF2B5EF4-FFF2-40B4-BE49-F238E27FC236}">
                  <a16:creationId xmlns:a16="http://schemas.microsoft.com/office/drawing/2014/main" id="{2C4C5D83-1F0F-EA50-A426-39642A2C24B4}"/>
                </a:ext>
              </a:extLst>
            </p:cNvPr>
            <p:cNvSpPr/>
            <p:nvPr/>
          </p:nvSpPr>
          <p:spPr>
            <a:xfrm>
              <a:off x="7156158" y="3089549"/>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white"/>
                  </a:solidFill>
                  <a:latin typeface="DM Sans" pitchFamily="2" charset="0"/>
                </a:rPr>
                <a:t>Fraud, Waste &amp; Abuse</a:t>
              </a:r>
            </a:p>
          </p:txBody>
        </p:sp>
        <p:sp>
          <p:nvSpPr>
            <p:cNvPr id="127" name="Rectangle: Rounded Corners 126">
              <a:extLst>
                <a:ext uri="{FF2B5EF4-FFF2-40B4-BE49-F238E27FC236}">
                  <a16:creationId xmlns:a16="http://schemas.microsoft.com/office/drawing/2014/main" id="{5A51D505-B851-2DAE-BCA6-015D5CC36203}"/>
                </a:ext>
              </a:extLst>
            </p:cNvPr>
            <p:cNvSpPr/>
            <p:nvPr/>
          </p:nvSpPr>
          <p:spPr>
            <a:xfrm>
              <a:off x="7156158" y="3486100"/>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80000"/>
                </a:lnSpc>
                <a:spcBef>
                  <a:spcPts val="0"/>
                </a:spcBef>
                <a:spcAft>
                  <a:spcPts val="0"/>
                </a:spcAft>
                <a:defRPr/>
              </a:pPr>
              <a:r>
                <a:rPr lang="en-US" sz="800">
                  <a:solidFill>
                    <a:prstClr val="black"/>
                  </a:solidFill>
                  <a:latin typeface="DM Sans" pitchFamily="2" charset="0"/>
                </a:rPr>
                <a:t>Explanation of Benefits Personalization &amp; Summarization</a:t>
              </a:r>
            </a:p>
          </p:txBody>
        </p:sp>
        <p:sp>
          <p:nvSpPr>
            <p:cNvPr id="128" name="Rectangle: Rounded Corners 127">
              <a:extLst>
                <a:ext uri="{FF2B5EF4-FFF2-40B4-BE49-F238E27FC236}">
                  <a16:creationId xmlns:a16="http://schemas.microsoft.com/office/drawing/2014/main" id="{B900D353-BCA9-9B09-758F-D03E9CE05387}"/>
                </a:ext>
              </a:extLst>
            </p:cNvPr>
            <p:cNvSpPr/>
            <p:nvPr/>
          </p:nvSpPr>
          <p:spPr>
            <a:xfrm>
              <a:off x="7156158" y="3882651"/>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Grievance &amp; Appeal Decision Support</a:t>
              </a:r>
            </a:p>
          </p:txBody>
        </p:sp>
        <p:sp>
          <p:nvSpPr>
            <p:cNvPr id="129" name="Rectangle: Rounded Corners 128">
              <a:extLst>
                <a:ext uri="{FF2B5EF4-FFF2-40B4-BE49-F238E27FC236}">
                  <a16:creationId xmlns:a16="http://schemas.microsoft.com/office/drawing/2014/main" id="{B82F4600-EB89-A639-5A81-29793948B7C2}"/>
                </a:ext>
              </a:extLst>
            </p:cNvPr>
            <p:cNvSpPr/>
            <p:nvPr/>
          </p:nvSpPr>
          <p:spPr>
            <a:xfrm>
              <a:off x="8798878" y="4676131"/>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black"/>
                  </a:solidFill>
                  <a:latin typeface="DM Sans" pitchFamily="2" charset="0"/>
                </a:rPr>
                <a:t>Quality Management</a:t>
              </a:r>
            </a:p>
          </p:txBody>
        </p:sp>
        <p:sp>
          <p:nvSpPr>
            <p:cNvPr id="130" name="Rectangle: Rounded Corners 129">
              <a:extLst>
                <a:ext uri="{FF2B5EF4-FFF2-40B4-BE49-F238E27FC236}">
                  <a16:creationId xmlns:a16="http://schemas.microsoft.com/office/drawing/2014/main" id="{3A6ED451-0309-C3E4-AE17-152A3DCD4065}"/>
                </a:ext>
              </a:extLst>
            </p:cNvPr>
            <p:cNvSpPr/>
            <p:nvPr/>
          </p:nvSpPr>
          <p:spPr>
            <a:xfrm>
              <a:off x="10462942" y="3459245"/>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800" kern="0">
                  <a:solidFill>
                    <a:prstClr val="black"/>
                  </a:solidFill>
                  <a:latin typeface="DM Sans" pitchFamily="2" charset="0"/>
                </a:rPr>
                <a:t>Candidate Rec. / Prioritization &amp; Scheduling</a:t>
              </a:r>
            </a:p>
          </p:txBody>
        </p:sp>
        <p:sp>
          <p:nvSpPr>
            <p:cNvPr id="131" name="Rectangle: Rounded Corners 130">
              <a:extLst>
                <a:ext uri="{FF2B5EF4-FFF2-40B4-BE49-F238E27FC236}">
                  <a16:creationId xmlns:a16="http://schemas.microsoft.com/office/drawing/2014/main" id="{D3F589E4-0A99-67AB-1B7A-33A794D332A7}"/>
                </a:ext>
              </a:extLst>
            </p:cNvPr>
            <p:cNvSpPr/>
            <p:nvPr/>
          </p:nvSpPr>
          <p:spPr>
            <a:xfrm>
              <a:off x="10462941" y="4660844"/>
              <a:ext cx="1469943" cy="292608"/>
            </a:xfrm>
            <a:prstGeom prst="roundRect">
              <a:avLst/>
            </a:prstGeom>
            <a:solidFill>
              <a:srgbClr val="AAD4F6"/>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kern="0">
                  <a:solidFill>
                    <a:prstClr val="black"/>
                  </a:solidFill>
                  <a:latin typeface="DM Sans" pitchFamily="2" charset="0"/>
                </a:rPr>
                <a:t>Audit Prep &amp; Response</a:t>
              </a:r>
            </a:p>
          </p:txBody>
        </p:sp>
        <p:sp>
          <p:nvSpPr>
            <p:cNvPr id="132" name="Rectangle: Rounded Corners 131">
              <a:extLst>
                <a:ext uri="{FF2B5EF4-FFF2-40B4-BE49-F238E27FC236}">
                  <a16:creationId xmlns:a16="http://schemas.microsoft.com/office/drawing/2014/main" id="{843E59DA-FB94-460E-0034-76ACE1EA9A33}"/>
                </a:ext>
              </a:extLst>
            </p:cNvPr>
            <p:cNvSpPr/>
            <p:nvPr/>
          </p:nvSpPr>
          <p:spPr>
            <a:xfrm>
              <a:off x="5513439" y="3885790"/>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80000"/>
                </a:lnSpc>
                <a:spcBef>
                  <a:spcPts val="0"/>
                </a:spcBef>
                <a:spcAft>
                  <a:spcPts val="0"/>
                </a:spcAft>
                <a:defRPr/>
              </a:pPr>
              <a:r>
                <a:rPr lang="en-US" sz="800">
                  <a:solidFill>
                    <a:prstClr val="white"/>
                  </a:solidFill>
                  <a:latin typeface="DM Sans" pitchFamily="2" charset="0"/>
                </a:rPr>
                <a:t>Predictive Care Management (incl. interventions)</a:t>
              </a:r>
              <a:endParaRPr lang="en-US" sz="800" kern="0">
                <a:solidFill>
                  <a:prstClr val="white"/>
                </a:solidFill>
                <a:latin typeface="DM Sans" pitchFamily="2" charset="0"/>
              </a:endParaRPr>
            </a:p>
          </p:txBody>
        </p:sp>
        <p:sp>
          <p:nvSpPr>
            <p:cNvPr id="133" name="Rectangle: Rounded Corners 132">
              <a:extLst>
                <a:ext uri="{FF2B5EF4-FFF2-40B4-BE49-F238E27FC236}">
                  <a16:creationId xmlns:a16="http://schemas.microsoft.com/office/drawing/2014/main" id="{6C21D326-C820-A8C5-9888-70126C7933BB}"/>
                </a:ext>
              </a:extLst>
            </p:cNvPr>
            <p:cNvSpPr/>
            <p:nvPr/>
          </p:nvSpPr>
          <p:spPr>
            <a:xfrm>
              <a:off x="10451513" y="5454072"/>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800">
                  <a:solidFill>
                    <a:prstClr val="white"/>
                  </a:solidFill>
                  <a:latin typeface="DM Sans" pitchFamily="2" charset="0"/>
                </a:rPr>
                <a:t>Legal &amp; Contract Lifecycle Management Assistant</a:t>
              </a:r>
            </a:p>
          </p:txBody>
        </p:sp>
        <p:sp>
          <p:nvSpPr>
            <p:cNvPr id="134" name="Rectangle: Rounded Corners 133">
              <a:extLst>
                <a:ext uri="{FF2B5EF4-FFF2-40B4-BE49-F238E27FC236}">
                  <a16:creationId xmlns:a16="http://schemas.microsoft.com/office/drawing/2014/main" id="{C7629DC3-6049-C040-DBBC-BBFE68A93FF4}"/>
                </a:ext>
              </a:extLst>
            </p:cNvPr>
            <p:cNvSpPr/>
            <p:nvPr/>
          </p:nvSpPr>
          <p:spPr>
            <a:xfrm>
              <a:off x="585280" y="3486289"/>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Marketing Content Generation</a:t>
              </a:r>
            </a:p>
          </p:txBody>
        </p:sp>
        <p:sp>
          <p:nvSpPr>
            <p:cNvPr id="135" name="Rectangle: Rounded Corners 134">
              <a:extLst>
                <a:ext uri="{FF2B5EF4-FFF2-40B4-BE49-F238E27FC236}">
                  <a16:creationId xmlns:a16="http://schemas.microsoft.com/office/drawing/2014/main" id="{2651A6F4-21DB-ED91-6D6E-5D6CEE91AB8A}"/>
                </a:ext>
              </a:extLst>
            </p:cNvPr>
            <p:cNvSpPr/>
            <p:nvPr/>
          </p:nvSpPr>
          <p:spPr>
            <a:xfrm>
              <a:off x="3870720" y="3884775"/>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white"/>
                  </a:solidFill>
                  <a:latin typeface="DM Sans" pitchFamily="2" charset="0"/>
                </a:rPr>
                <a:t>Provider Network  and Performance</a:t>
              </a:r>
            </a:p>
          </p:txBody>
        </p:sp>
        <p:sp>
          <p:nvSpPr>
            <p:cNvPr id="136" name="Rectangle: Rounded Corners 135">
              <a:extLst>
                <a:ext uri="{FF2B5EF4-FFF2-40B4-BE49-F238E27FC236}">
                  <a16:creationId xmlns:a16="http://schemas.microsoft.com/office/drawing/2014/main" id="{B9E0E977-2D0C-BE6A-2300-8F37CBF5153C}"/>
                </a:ext>
              </a:extLst>
            </p:cNvPr>
            <p:cNvSpPr/>
            <p:nvPr/>
          </p:nvSpPr>
          <p:spPr>
            <a:xfrm>
              <a:off x="7156158" y="4279201"/>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a:solidFill>
                    <a:prstClr val="white"/>
                  </a:solidFill>
                  <a:latin typeface="DM Sans" pitchFamily="2" charset="0"/>
                </a:rPr>
                <a:t>Payment Integrity</a:t>
              </a:r>
            </a:p>
          </p:txBody>
        </p:sp>
        <p:sp>
          <p:nvSpPr>
            <p:cNvPr id="137" name="Rectangle: Rounded Corners 136">
              <a:extLst>
                <a:ext uri="{FF2B5EF4-FFF2-40B4-BE49-F238E27FC236}">
                  <a16:creationId xmlns:a16="http://schemas.microsoft.com/office/drawing/2014/main" id="{0F7774BC-781B-869D-1E70-268E1ED3F04E}"/>
                </a:ext>
              </a:extLst>
            </p:cNvPr>
            <p:cNvSpPr/>
            <p:nvPr/>
          </p:nvSpPr>
          <p:spPr>
            <a:xfrm>
              <a:off x="571315" y="5045974"/>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800" kern="0">
                  <a:solidFill>
                    <a:prstClr val="white"/>
                  </a:solidFill>
                  <a:latin typeface="DM Sans" pitchFamily="2" charset="0"/>
                </a:rPr>
                <a:t>Risk Adjustment Assistant &amp; Coding Recommend.</a:t>
              </a:r>
            </a:p>
          </p:txBody>
        </p:sp>
        <p:sp>
          <p:nvSpPr>
            <p:cNvPr id="138" name="Rectangle: Rounded Corners 137">
              <a:extLst>
                <a:ext uri="{FF2B5EF4-FFF2-40B4-BE49-F238E27FC236}">
                  <a16:creationId xmlns:a16="http://schemas.microsoft.com/office/drawing/2014/main" id="{2937D1EA-D78A-9FD2-73B9-1533E1D882C6}"/>
                </a:ext>
              </a:extLst>
            </p:cNvPr>
            <p:cNvSpPr/>
            <p:nvPr/>
          </p:nvSpPr>
          <p:spPr>
            <a:xfrm>
              <a:off x="8798878" y="3089675"/>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Member Service Voice AI</a:t>
              </a:r>
            </a:p>
          </p:txBody>
        </p:sp>
        <p:sp>
          <p:nvSpPr>
            <p:cNvPr id="139" name="Rectangle: Rounded Corners 138">
              <a:extLst>
                <a:ext uri="{FF2B5EF4-FFF2-40B4-BE49-F238E27FC236}">
                  <a16:creationId xmlns:a16="http://schemas.microsoft.com/office/drawing/2014/main" id="{869B33E2-6709-0762-1489-BDFB8B0729F9}"/>
                </a:ext>
              </a:extLst>
            </p:cNvPr>
            <p:cNvSpPr/>
            <p:nvPr/>
          </p:nvSpPr>
          <p:spPr>
            <a:xfrm>
              <a:off x="10448579" y="5057458"/>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Cybersecurity Monitoring</a:t>
              </a:r>
            </a:p>
          </p:txBody>
        </p:sp>
        <p:sp>
          <p:nvSpPr>
            <p:cNvPr id="140" name="Rectangle: Rounded Corners 139">
              <a:extLst>
                <a:ext uri="{FF2B5EF4-FFF2-40B4-BE49-F238E27FC236}">
                  <a16:creationId xmlns:a16="http://schemas.microsoft.com/office/drawing/2014/main" id="{525B3F44-C5CD-8BEA-9790-3F5C1C8EEA04}"/>
                </a:ext>
              </a:extLst>
            </p:cNvPr>
            <p:cNvSpPr/>
            <p:nvPr/>
          </p:nvSpPr>
          <p:spPr>
            <a:xfrm>
              <a:off x="5513439" y="4282720"/>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Ongoing Member Engagement</a:t>
              </a:r>
            </a:p>
          </p:txBody>
        </p:sp>
        <p:sp>
          <p:nvSpPr>
            <p:cNvPr id="141" name="Rectangle: Rounded Corners 140">
              <a:extLst>
                <a:ext uri="{FF2B5EF4-FFF2-40B4-BE49-F238E27FC236}">
                  <a16:creationId xmlns:a16="http://schemas.microsoft.com/office/drawing/2014/main" id="{CB04D01E-11D7-C547-59AE-7263CAF88AD9}"/>
                </a:ext>
              </a:extLst>
            </p:cNvPr>
            <p:cNvSpPr/>
            <p:nvPr/>
          </p:nvSpPr>
          <p:spPr>
            <a:xfrm>
              <a:off x="5513439" y="2696264"/>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Prior Authorization</a:t>
              </a:r>
            </a:p>
          </p:txBody>
        </p:sp>
        <p:sp>
          <p:nvSpPr>
            <p:cNvPr id="142" name="Rectangle: Rounded Corners 141">
              <a:extLst>
                <a:ext uri="{FF2B5EF4-FFF2-40B4-BE49-F238E27FC236}">
                  <a16:creationId xmlns:a16="http://schemas.microsoft.com/office/drawing/2014/main" id="{9031AF85-B9D4-140C-5A77-4386225A7384}"/>
                </a:ext>
              </a:extLst>
            </p:cNvPr>
            <p:cNvSpPr/>
            <p:nvPr/>
          </p:nvSpPr>
          <p:spPr>
            <a:xfrm>
              <a:off x="8798878" y="2296447"/>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r>
                <a:rPr lang="en-US" sz="900" kern="0">
                  <a:solidFill>
                    <a:prstClr val="white"/>
                  </a:solidFill>
                  <a:latin typeface="DM Sans" pitchFamily="2" charset="0"/>
                </a:rPr>
                <a:t>CSR Agent Assist (Benefit)</a:t>
              </a:r>
            </a:p>
          </p:txBody>
        </p:sp>
        <p:sp>
          <p:nvSpPr>
            <p:cNvPr id="143" name="Rectangle: Rounded Corners 142">
              <a:extLst>
                <a:ext uri="{FF2B5EF4-FFF2-40B4-BE49-F238E27FC236}">
                  <a16:creationId xmlns:a16="http://schemas.microsoft.com/office/drawing/2014/main" id="{B19B1F5D-4D60-F67E-E70B-C15976666A74}"/>
                </a:ext>
              </a:extLst>
            </p:cNvPr>
            <p:cNvSpPr/>
            <p:nvPr/>
          </p:nvSpPr>
          <p:spPr>
            <a:xfrm>
              <a:off x="10451512" y="5840092"/>
              <a:ext cx="1469943" cy="292608"/>
            </a:xfrm>
            <a:prstGeom prst="roundRect">
              <a:avLst/>
            </a:prstGeom>
            <a:solidFill>
              <a:srgbClr val="558ED5"/>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Finance Operations</a:t>
              </a:r>
            </a:p>
          </p:txBody>
        </p:sp>
        <p:sp>
          <p:nvSpPr>
            <p:cNvPr id="144" name="Rectangle: Rounded Corners 143">
              <a:extLst>
                <a:ext uri="{FF2B5EF4-FFF2-40B4-BE49-F238E27FC236}">
                  <a16:creationId xmlns:a16="http://schemas.microsoft.com/office/drawing/2014/main" id="{0A0EB8FD-8122-89C7-1100-E23018D35FC1}"/>
                </a:ext>
              </a:extLst>
            </p:cNvPr>
            <p:cNvSpPr/>
            <p:nvPr/>
          </p:nvSpPr>
          <p:spPr>
            <a:xfrm>
              <a:off x="10451512" y="2296447"/>
              <a:ext cx="1469943" cy="292608"/>
            </a:xfrm>
            <a:prstGeom prst="roundRect">
              <a:avLst/>
            </a:prstGeom>
            <a:solidFill>
              <a:srgbClr val="1F497D"/>
            </a:solidFill>
            <a:ln w="12700" cap="flat" cmpd="sng" algn="ctr">
              <a:noFill/>
              <a:prstDash val="solid"/>
              <a:miter lim="800000"/>
            </a:ln>
            <a:effectLst/>
          </p:spPr>
          <p:txBody>
            <a:bodyPr rtlCol="0" anchor="ctr"/>
            <a:lstStyle/>
            <a:p>
              <a:pPr algn="ctr" fontAlgn="auto">
                <a:lnSpc>
                  <a:spcPct val="90000"/>
                </a:lnSpc>
                <a:spcBef>
                  <a:spcPts val="0"/>
                </a:spcBef>
                <a:spcAft>
                  <a:spcPts val="0"/>
                </a:spcAft>
              </a:pPr>
              <a:r>
                <a:rPr lang="en-US" sz="900">
                  <a:solidFill>
                    <a:prstClr val="white"/>
                  </a:solidFill>
                  <a:latin typeface="DM Sans" pitchFamily="2" charset="0"/>
                </a:rPr>
                <a:t>IT Development</a:t>
              </a:r>
            </a:p>
          </p:txBody>
        </p:sp>
        <p:sp>
          <p:nvSpPr>
            <p:cNvPr id="145" name="Star: 5 Points 144">
              <a:extLst>
                <a:ext uri="{FF2B5EF4-FFF2-40B4-BE49-F238E27FC236}">
                  <a16:creationId xmlns:a16="http://schemas.microsoft.com/office/drawing/2014/main" id="{D86EC5C0-5A69-71C1-62B7-F8865CCD55B2}"/>
                </a:ext>
              </a:extLst>
            </p:cNvPr>
            <p:cNvSpPr/>
            <p:nvPr/>
          </p:nvSpPr>
          <p:spPr>
            <a:xfrm>
              <a:off x="10543997" y="2333393"/>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sp>
          <p:nvSpPr>
            <p:cNvPr id="146" name="Star: 5 Points 145">
              <a:extLst>
                <a:ext uri="{FF2B5EF4-FFF2-40B4-BE49-F238E27FC236}">
                  <a16:creationId xmlns:a16="http://schemas.microsoft.com/office/drawing/2014/main" id="{7DEC1DA7-34C0-B72F-8DEC-49D2A9C75CCC}"/>
                </a:ext>
              </a:extLst>
            </p:cNvPr>
            <p:cNvSpPr/>
            <p:nvPr/>
          </p:nvSpPr>
          <p:spPr>
            <a:xfrm>
              <a:off x="4048937" y="1844798"/>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sp>
          <p:nvSpPr>
            <p:cNvPr id="147" name="Star: 5 Points 146">
              <a:extLst>
                <a:ext uri="{FF2B5EF4-FFF2-40B4-BE49-F238E27FC236}">
                  <a16:creationId xmlns:a16="http://schemas.microsoft.com/office/drawing/2014/main" id="{9422C35F-D632-81A6-6DA0-C16B73B5690C}"/>
                </a:ext>
              </a:extLst>
            </p:cNvPr>
            <p:cNvSpPr/>
            <p:nvPr/>
          </p:nvSpPr>
          <p:spPr>
            <a:xfrm>
              <a:off x="5653906" y="1844798"/>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sp>
          <p:nvSpPr>
            <p:cNvPr id="148" name="Star: 5 Points 147">
              <a:extLst>
                <a:ext uri="{FF2B5EF4-FFF2-40B4-BE49-F238E27FC236}">
                  <a16:creationId xmlns:a16="http://schemas.microsoft.com/office/drawing/2014/main" id="{2180C2EF-CF92-2547-94C6-AB7EB6733F73}"/>
                </a:ext>
              </a:extLst>
            </p:cNvPr>
            <p:cNvSpPr/>
            <p:nvPr/>
          </p:nvSpPr>
          <p:spPr>
            <a:xfrm>
              <a:off x="8842423" y="1844798"/>
              <a:ext cx="182880" cy="182880"/>
            </a:xfrm>
            <a:prstGeom prst="star5">
              <a:avLst/>
            </a:prstGeom>
            <a:solidFill>
              <a:srgbClr val="F79646"/>
            </a:solidFill>
            <a:ln w="12700" cap="flat" cmpd="sng" algn="ctr">
              <a:noFill/>
              <a:prstDash val="solid"/>
              <a:miter lim="800000"/>
            </a:ln>
            <a:effectLst/>
          </p:spPr>
          <p:txBody>
            <a:bodyPr rtlCol="0" anchor="ctr"/>
            <a:lstStyle/>
            <a:p>
              <a:pPr algn="ctr" fontAlgn="auto">
                <a:lnSpc>
                  <a:spcPct val="90000"/>
                </a:lnSpc>
                <a:spcBef>
                  <a:spcPts val="0"/>
                </a:spcBef>
                <a:spcAft>
                  <a:spcPts val="0"/>
                </a:spcAft>
                <a:defRPr/>
              </a:pPr>
              <a:endParaRPr lang="en-US" sz="900" kern="0">
                <a:solidFill>
                  <a:srgbClr val="FFFFFF"/>
                </a:solidFill>
                <a:latin typeface="DM Sans" pitchFamily="2" charset="0"/>
              </a:endParaRPr>
            </a:p>
          </p:txBody>
        </p:sp>
        <p:pic>
          <p:nvPicPr>
            <p:cNvPr id="149" name="Graphic 148" descr="Checkmark with solid fill">
              <a:extLst>
                <a:ext uri="{FF2B5EF4-FFF2-40B4-BE49-F238E27FC236}">
                  <a16:creationId xmlns:a16="http://schemas.microsoft.com/office/drawing/2014/main" id="{F9B89BBA-D1DB-DAEA-1E10-F4334CB74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5326" y="2319877"/>
              <a:ext cx="137160" cy="137160"/>
            </a:xfrm>
            <a:prstGeom prst="rect">
              <a:avLst/>
            </a:prstGeom>
          </p:spPr>
        </p:pic>
        <p:pic>
          <p:nvPicPr>
            <p:cNvPr id="150" name="Graphic 149" descr="Checkmark with solid fill">
              <a:extLst>
                <a:ext uri="{FF2B5EF4-FFF2-40B4-BE49-F238E27FC236}">
                  <a16:creationId xmlns:a16="http://schemas.microsoft.com/office/drawing/2014/main" id="{8B9FCC00-FF78-8FAF-974F-D1155A905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1090" y="2319877"/>
              <a:ext cx="137160" cy="137160"/>
            </a:xfrm>
            <a:prstGeom prst="rect">
              <a:avLst/>
            </a:prstGeom>
          </p:spPr>
        </p:pic>
      </p:grpSp>
      <p:sp>
        <p:nvSpPr>
          <p:cNvPr id="151" name="Rectangle: Rounded Corners 150">
            <a:extLst>
              <a:ext uri="{FF2B5EF4-FFF2-40B4-BE49-F238E27FC236}">
                <a16:creationId xmlns:a16="http://schemas.microsoft.com/office/drawing/2014/main" id="{5EA1DB8F-D5DA-9207-BF7F-BCFFE97A0A2A}"/>
              </a:ext>
            </a:extLst>
          </p:cNvPr>
          <p:cNvSpPr/>
          <p:nvPr/>
        </p:nvSpPr>
        <p:spPr>
          <a:xfrm>
            <a:off x="457197" y="6262271"/>
            <a:ext cx="11641083" cy="558649"/>
          </a:xfrm>
          <a:prstGeom prst="roundRect">
            <a:avLst/>
          </a:prstGeom>
          <a:solidFill>
            <a:schemeClr val="bg1"/>
          </a:solidFill>
          <a:ln w="25400" cap="flat" cmpd="sng" algn="ctr">
            <a:solidFill>
              <a:srgbClr val="CCFFFF"/>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2" name="TextBox 151">
            <a:extLst>
              <a:ext uri="{FF2B5EF4-FFF2-40B4-BE49-F238E27FC236}">
                <a16:creationId xmlns:a16="http://schemas.microsoft.com/office/drawing/2014/main" id="{79D06CE1-53A5-A006-1CE8-E6DB49F8DB1E}"/>
              </a:ext>
            </a:extLst>
          </p:cNvPr>
          <p:cNvSpPr txBox="1"/>
          <p:nvPr/>
        </p:nvSpPr>
        <p:spPr>
          <a:xfrm>
            <a:off x="606847" y="6375560"/>
            <a:ext cx="3797487"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DM Sans" pitchFamily="2" charset="0"/>
                <a:ea typeface="+mn-ea"/>
                <a:cs typeface="+mn-cs"/>
              </a:rPr>
              <a:t>Key </a:t>
            </a:r>
            <a:r>
              <a:rPr kumimoji="0" lang="en-US" sz="1100" i="0" u="none" strike="noStrike" kern="0" cap="none" spc="0" normalizeH="0" baseline="0" noProof="0">
                <a:ln>
                  <a:noFill/>
                </a:ln>
                <a:solidFill>
                  <a:srgbClr val="000000"/>
                </a:solidFill>
                <a:effectLst/>
                <a:uLnTx/>
                <a:uFillTx/>
                <a:latin typeface="DM Sans" pitchFamily="2" charset="0"/>
                <a:ea typeface="+mn-ea"/>
                <a:cs typeface="+mn-cs"/>
              </a:rPr>
              <a:t>(Attractiveness </a:t>
            </a:r>
            <a:r>
              <a:rPr kumimoji="0" lang="en-US" sz="1100" i="1" u="none" strike="noStrike" kern="0" cap="none" spc="0" normalizeH="0" baseline="0" noProof="0">
                <a:ln>
                  <a:noFill/>
                </a:ln>
                <a:solidFill>
                  <a:srgbClr val="000000"/>
                </a:solidFill>
                <a:effectLst/>
                <a:uLnTx/>
                <a:uFillTx/>
                <a:latin typeface="DM Sans" pitchFamily="2" charset="0"/>
                <a:ea typeface="+mn-ea"/>
                <a:cs typeface="+mn-cs"/>
              </a:rPr>
              <a:t>based on Opportunity Value &amp; Cost</a:t>
            </a:r>
            <a:r>
              <a:rPr kumimoji="0" lang="en-US" sz="1100" i="0" u="none" strike="noStrike" kern="0" cap="none" spc="0" normalizeH="0" baseline="0" noProof="0">
                <a:ln>
                  <a:noFill/>
                </a:ln>
                <a:solidFill>
                  <a:srgbClr val="000000"/>
                </a:solidFill>
                <a:effectLst/>
                <a:uLnTx/>
                <a:uFillTx/>
                <a:latin typeface="DM Sans" pitchFamily="2" charset="0"/>
                <a:ea typeface="+mn-ea"/>
                <a:cs typeface="+mn-cs"/>
              </a:rPr>
              <a:t>)</a:t>
            </a:r>
            <a:r>
              <a:rPr kumimoji="0" lang="en-US" sz="1100" b="1" i="0" u="none" strike="noStrike" kern="0" cap="none" spc="0" normalizeH="0" baseline="0" noProof="0">
                <a:ln>
                  <a:noFill/>
                </a:ln>
                <a:solidFill>
                  <a:srgbClr val="000000"/>
                </a:solidFill>
                <a:effectLst/>
                <a:uLnTx/>
                <a:uFillTx/>
                <a:latin typeface="DM Sans" pitchFamily="2" charset="0"/>
                <a:ea typeface="+mn-ea"/>
                <a:cs typeface="+mn-cs"/>
              </a:rPr>
              <a:t>:</a:t>
            </a:r>
          </a:p>
        </p:txBody>
      </p:sp>
      <p:sp>
        <p:nvSpPr>
          <p:cNvPr id="153" name="Rectangle 152">
            <a:extLst>
              <a:ext uri="{FF2B5EF4-FFF2-40B4-BE49-F238E27FC236}">
                <a16:creationId xmlns:a16="http://schemas.microsoft.com/office/drawing/2014/main" id="{C715052F-BBD2-165A-FEC0-5A523743D404}"/>
              </a:ext>
            </a:extLst>
          </p:cNvPr>
          <p:cNvSpPr/>
          <p:nvPr/>
        </p:nvSpPr>
        <p:spPr>
          <a:xfrm>
            <a:off x="4448856" y="6408580"/>
            <a:ext cx="91440" cy="91440"/>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54" name="TextBox 153">
            <a:extLst>
              <a:ext uri="{FF2B5EF4-FFF2-40B4-BE49-F238E27FC236}">
                <a16:creationId xmlns:a16="http://schemas.microsoft.com/office/drawing/2014/main" id="{0F00BAD3-DB7F-FB42-A461-05930B606FA8}"/>
              </a:ext>
            </a:extLst>
          </p:cNvPr>
          <p:cNvSpPr txBox="1"/>
          <p:nvPr/>
        </p:nvSpPr>
        <p:spPr>
          <a:xfrm>
            <a:off x="4630541" y="6369662"/>
            <a:ext cx="46583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High</a:t>
            </a:r>
          </a:p>
        </p:txBody>
      </p:sp>
      <p:sp>
        <p:nvSpPr>
          <p:cNvPr id="155" name="Rectangle 154">
            <a:extLst>
              <a:ext uri="{FF2B5EF4-FFF2-40B4-BE49-F238E27FC236}">
                <a16:creationId xmlns:a16="http://schemas.microsoft.com/office/drawing/2014/main" id="{FDDB4B4B-622D-193F-5C0A-D27F69E6E636}"/>
              </a:ext>
            </a:extLst>
          </p:cNvPr>
          <p:cNvSpPr/>
          <p:nvPr/>
        </p:nvSpPr>
        <p:spPr>
          <a:xfrm>
            <a:off x="5251646" y="6408580"/>
            <a:ext cx="91440" cy="91440"/>
          </a:xfrm>
          <a:prstGeom prst="rect">
            <a:avLst/>
          </a:prstGeom>
          <a:solidFill>
            <a:srgbClr val="1F497D">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56" name="TextBox 155">
            <a:extLst>
              <a:ext uri="{FF2B5EF4-FFF2-40B4-BE49-F238E27FC236}">
                <a16:creationId xmlns:a16="http://schemas.microsoft.com/office/drawing/2014/main" id="{30D5D5B0-AC85-EF54-8A70-85DC4EF03B87}"/>
              </a:ext>
            </a:extLst>
          </p:cNvPr>
          <p:cNvSpPr txBox="1"/>
          <p:nvPr/>
        </p:nvSpPr>
        <p:spPr>
          <a:xfrm>
            <a:off x="6345341" y="6369662"/>
            <a:ext cx="45720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Low</a:t>
            </a:r>
          </a:p>
        </p:txBody>
      </p:sp>
      <p:sp>
        <p:nvSpPr>
          <p:cNvPr id="157" name="Rectangle 156">
            <a:extLst>
              <a:ext uri="{FF2B5EF4-FFF2-40B4-BE49-F238E27FC236}">
                <a16:creationId xmlns:a16="http://schemas.microsoft.com/office/drawing/2014/main" id="{CA9724E8-49AC-6D98-1082-A424CCF35AB6}"/>
              </a:ext>
            </a:extLst>
          </p:cNvPr>
          <p:cNvSpPr/>
          <p:nvPr/>
        </p:nvSpPr>
        <p:spPr>
          <a:xfrm>
            <a:off x="6163656" y="6408580"/>
            <a:ext cx="91440" cy="91440"/>
          </a:xfrm>
          <a:prstGeom prst="rect">
            <a:avLst/>
          </a:prstGeom>
          <a:solidFill>
            <a:srgbClr val="AAD4F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58" name="TextBox 157">
            <a:extLst>
              <a:ext uri="{FF2B5EF4-FFF2-40B4-BE49-F238E27FC236}">
                <a16:creationId xmlns:a16="http://schemas.microsoft.com/office/drawing/2014/main" id="{5BF64454-93FA-4D5E-C131-FA3D0E676547}"/>
              </a:ext>
            </a:extLst>
          </p:cNvPr>
          <p:cNvSpPr txBox="1"/>
          <p:nvPr/>
        </p:nvSpPr>
        <p:spPr>
          <a:xfrm>
            <a:off x="5433331" y="6369662"/>
            <a:ext cx="64008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Medium</a:t>
            </a:r>
          </a:p>
        </p:txBody>
      </p:sp>
      <p:sp>
        <p:nvSpPr>
          <p:cNvPr id="159" name="TextBox 158">
            <a:extLst>
              <a:ext uri="{FF2B5EF4-FFF2-40B4-BE49-F238E27FC236}">
                <a16:creationId xmlns:a16="http://schemas.microsoft.com/office/drawing/2014/main" id="{5D5E71A0-93BB-8687-D2B8-84BA79D997A0}"/>
              </a:ext>
            </a:extLst>
          </p:cNvPr>
          <p:cNvSpPr txBox="1"/>
          <p:nvPr/>
        </p:nvSpPr>
        <p:spPr>
          <a:xfrm>
            <a:off x="4631736" y="6552078"/>
            <a:ext cx="237744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DM Sans" pitchFamily="2" charset="0"/>
                <a:ea typeface="+mn-ea"/>
                <a:cs typeface="+mn-cs"/>
              </a:rPr>
              <a:t>Pre-Screened Top Opportunities</a:t>
            </a:r>
          </a:p>
        </p:txBody>
      </p:sp>
      <p:sp>
        <p:nvSpPr>
          <p:cNvPr id="160" name="Star: 5 Points 159">
            <a:extLst>
              <a:ext uri="{FF2B5EF4-FFF2-40B4-BE49-F238E27FC236}">
                <a16:creationId xmlns:a16="http://schemas.microsoft.com/office/drawing/2014/main" id="{3BD4D71D-8A54-E6A7-86A7-EFAFAD730BA9}"/>
              </a:ext>
            </a:extLst>
          </p:cNvPr>
          <p:cNvSpPr/>
          <p:nvPr/>
        </p:nvSpPr>
        <p:spPr>
          <a:xfrm>
            <a:off x="4404334" y="6568136"/>
            <a:ext cx="137160" cy="137160"/>
          </a:xfrm>
          <a:prstGeom prst="star5">
            <a:avLst/>
          </a:prstGeom>
          <a:solidFill>
            <a:srgbClr val="F7964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sp>
        <p:nvSpPr>
          <p:cNvPr id="161" name="TextBox 160">
            <a:extLst>
              <a:ext uri="{FF2B5EF4-FFF2-40B4-BE49-F238E27FC236}">
                <a16:creationId xmlns:a16="http://schemas.microsoft.com/office/drawing/2014/main" id="{E95649B1-44E0-F7C1-31C4-6340EE2CF387}"/>
              </a:ext>
            </a:extLst>
          </p:cNvPr>
          <p:cNvSpPr txBox="1"/>
          <p:nvPr/>
        </p:nvSpPr>
        <p:spPr>
          <a:xfrm>
            <a:off x="7107275" y="6330126"/>
            <a:ext cx="3487630" cy="461665"/>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DM Sans" pitchFamily="2" charset="0"/>
                <a:ea typeface="+mn-ea"/>
                <a:cs typeface="+mn-cs"/>
              </a:rPr>
              <a:t>High: </a:t>
            </a:r>
            <a:r>
              <a:rPr kumimoji="0" lang="en-US" sz="1000" b="0" i="0" u="none" strike="noStrike" kern="0" cap="none" spc="0" normalizeH="0" baseline="0" noProof="0" dirty="0">
                <a:ln>
                  <a:noFill/>
                </a:ln>
                <a:solidFill>
                  <a:srgbClr val="000000"/>
                </a:solidFill>
                <a:effectLst/>
                <a:uLnTx/>
                <a:uFillTx/>
                <a:latin typeface="DM Sans" pitchFamily="2" charset="0"/>
                <a:ea typeface="+mn-ea"/>
                <a:cs typeface="+mn-cs"/>
              </a:rPr>
              <a:t>High Potential</a:t>
            </a:r>
            <a:r>
              <a:rPr lang="en-US" sz="1000" kern="0" dirty="0">
                <a:solidFill>
                  <a:srgbClr val="000000"/>
                </a:solidFill>
                <a:latin typeface="DM Sans" pitchFamily="2" charset="0"/>
              </a:rPr>
              <a:t> Value, higher cost savings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DM Sans" pitchFamily="2" charset="0"/>
                <a:ea typeface="+mn-ea"/>
                <a:cs typeface="+mn-cs"/>
              </a:rPr>
              <a:t>Medium: </a:t>
            </a:r>
            <a:r>
              <a:rPr kumimoji="0" lang="en-US" sz="1000" b="0" i="0" u="none" strike="noStrike" kern="0" cap="none" spc="0" normalizeH="0" baseline="0" noProof="0" dirty="0">
                <a:ln>
                  <a:noFill/>
                </a:ln>
                <a:solidFill>
                  <a:srgbClr val="000000"/>
                </a:solidFill>
                <a:effectLst/>
                <a:uLnTx/>
                <a:uFillTx/>
                <a:latin typeface="DM Sans" pitchFamily="2" charset="0"/>
                <a:ea typeface="+mn-ea"/>
                <a:cs typeface="+mn-cs"/>
              </a:rPr>
              <a:t>Moderate Potential value, medium cost savings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0" dirty="0">
                <a:solidFill>
                  <a:srgbClr val="000000"/>
                </a:solidFill>
                <a:latin typeface="DM Sans" pitchFamily="2" charset="0"/>
              </a:rPr>
              <a:t>Low: </a:t>
            </a:r>
            <a:r>
              <a:rPr lang="en-US" sz="1000" kern="0" dirty="0">
                <a:solidFill>
                  <a:srgbClr val="000000"/>
                </a:solidFill>
                <a:latin typeface="DM Sans" pitchFamily="2" charset="0"/>
              </a:rPr>
              <a:t>Low Potential Value; lower cost savings</a:t>
            </a:r>
            <a:endParaRPr kumimoji="0" lang="en-US" sz="1000" b="0" i="0" u="none" strike="noStrike" kern="0" cap="none" spc="0" normalizeH="0" baseline="0" noProof="0" dirty="0">
              <a:ln>
                <a:noFill/>
              </a:ln>
              <a:solidFill>
                <a:srgbClr val="000000"/>
              </a:solidFill>
              <a:effectLst/>
              <a:uLnTx/>
              <a:uFillTx/>
              <a:latin typeface="DM Sans" pitchFamily="2" charset="0"/>
              <a:ea typeface="+mn-ea"/>
              <a:cs typeface="+mn-cs"/>
            </a:endParaRPr>
          </a:p>
        </p:txBody>
      </p:sp>
      <p:sp>
        <p:nvSpPr>
          <p:cNvPr id="162" name="TextBox 161">
            <a:extLst>
              <a:ext uri="{FF2B5EF4-FFF2-40B4-BE49-F238E27FC236}">
                <a16:creationId xmlns:a16="http://schemas.microsoft.com/office/drawing/2014/main" id="{A4A02BAC-95C2-B20A-6F95-2DFC6C173629}"/>
              </a:ext>
            </a:extLst>
          </p:cNvPr>
          <p:cNvSpPr txBox="1"/>
          <p:nvPr/>
        </p:nvSpPr>
        <p:spPr>
          <a:xfrm>
            <a:off x="2041258" y="6552078"/>
            <a:ext cx="2377440"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0">
                <a:solidFill>
                  <a:srgbClr val="000000"/>
                </a:solidFill>
                <a:latin typeface="DM Sans" pitchFamily="2" charset="0"/>
              </a:rPr>
              <a:t>In-Progress/Active Solutions</a:t>
            </a:r>
            <a:endParaRPr kumimoji="0" lang="en-US" sz="1100" b="0" i="0" u="none" strike="noStrike" kern="0" cap="none" spc="0" normalizeH="0" baseline="0" noProof="0">
              <a:ln>
                <a:noFill/>
              </a:ln>
              <a:solidFill>
                <a:srgbClr val="000000"/>
              </a:solidFill>
              <a:effectLst/>
              <a:uLnTx/>
              <a:uFillTx/>
              <a:latin typeface="DM Sans" pitchFamily="2" charset="0"/>
              <a:ea typeface="+mn-ea"/>
              <a:cs typeface="+mn-cs"/>
            </a:endParaRPr>
          </a:p>
        </p:txBody>
      </p:sp>
      <p:pic>
        <p:nvPicPr>
          <p:cNvPr id="163" name="Graphic 162" descr="Checkmark with solid fill">
            <a:extLst>
              <a:ext uri="{FF2B5EF4-FFF2-40B4-BE49-F238E27FC236}">
                <a16:creationId xmlns:a16="http://schemas.microsoft.com/office/drawing/2014/main" id="{CBA92005-6715-7862-7290-7485218538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1906" y="6585217"/>
            <a:ext cx="137160" cy="137160"/>
          </a:xfrm>
          <a:prstGeom prst="rect">
            <a:avLst/>
          </a:prstGeom>
        </p:spPr>
      </p:pic>
    </p:spTree>
    <p:extLst>
      <p:ext uri="{BB962C8B-B14F-4D97-AF65-F5344CB8AC3E}">
        <p14:creationId xmlns:p14="http://schemas.microsoft.com/office/powerpoint/2010/main" val="23776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6D12-E2FF-48BB-653F-7C1A446DBD4A}"/>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1D82BD0D-BB0E-FC21-3F99-1D505D11C74B}"/>
              </a:ext>
            </a:extLst>
          </p:cNvPr>
          <p:cNvSpPr>
            <a:spLocks noGrp="1"/>
          </p:cNvSpPr>
          <p:nvPr>
            <p:ph type="title"/>
          </p:nvPr>
        </p:nvSpPr>
        <p:spPr>
          <a:xfrm>
            <a:off x="469900" y="402587"/>
            <a:ext cx="11091552" cy="601479"/>
          </a:xfrm>
        </p:spPr>
        <p:txBody>
          <a:bodyPr vert="horz" lIns="0" tIns="0" rIns="0" bIns="0" rtlCol="0" anchor="t" anchorCtr="0">
            <a:noAutofit/>
          </a:bodyPr>
          <a:lstStyle/>
          <a:p>
            <a:r>
              <a:rPr lang="en-US" sz="2400" b="0">
                <a:latin typeface="Open Sans Light" panose="020B0306030504020204" pitchFamily="34" charset="0"/>
                <a:ea typeface="Open Sans Light" panose="020B0306030504020204" pitchFamily="34" charset="0"/>
                <a:cs typeface="Open Sans Light" panose="020B0306030504020204" pitchFamily="34" charset="0"/>
              </a:rPr>
              <a:t>Framework for pre-screening AI opportunities / use cases </a:t>
            </a:r>
          </a:p>
        </p:txBody>
      </p:sp>
      <p:grpSp>
        <p:nvGrpSpPr>
          <p:cNvPr id="13" name="General_Border_61">
            <a:extLst>
              <a:ext uri="{FF2B5EF4-FFF2-40B4-BE49-F238E27FC236}">
                <a16:creationId xmlns:a16="http://schemas.microsoft.com/office/drawing/2014/main" id="{4A61D4FC-6C07-310E-8197-D38012082FFC}"/>
              </a:ext>
            </a:extLst>
          </p:cNvPr>
          <p:cNvGrpSpPr>
            <a:grpSpLocks noChangeAspect="1"/>
          </p:cNvGrpSpPr>
          <p:nvPr/>
        </p:nvGrpSpPr>
        <p:grpSpPr bwMode="auto">
          <a:xfrm>
            <a:off x="5376" y="3657"/>
            <a:ext cx="340" cy="341"/>
            <a:chOff x="5376" y="3657"/>
            <a:chExt cx="340" cy="341"/>
          </a:xfrm>
          <a:solidFill>
            <a:schemeClr val="accent3"/>
          </a:solidFill>
        </p:grpSpPr>
        <p:sp>
          <p:nvSpPr>
            <p:cNvPr id="17" name="Freeform 809">
              <a:extLst>
                <a:ext uri="{FF2B5EF4-FFF2-40B4-BE49-F238E27FC236}">
                  <a16:creationId xmlns:a16="http://schemas.microsoft.com/office/drawing/2014/main" id="{2DC0BFB7-15DD-87DF-C9F5-9F02DEDA946C}"/>
                </a:ext>
              </a:extLst>
            </p:cNvPr>
            <p:cNvSpPr>
              <a:spLocks noEditPoints="1"/>
            </p:cNvSpPr>
            <p:nvPr/>
          </p:nvSpPr>
          <p:spPr bwMode="auto">
            <a:xfrm>
              <a:off x="5454" y="3721"/>
              <a:ext cx="184" cy="198"/>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810">
              <a:extLst>
                <a:ext uri="{FF2B5EF4-FFF2-40B4-BE49-F238E27FC236}">
                  <a16:creationId xmlns:a16="http://schemas.microsoft.com/office/drawing/2014/main" id="{0E01FF83-ECC6-3310-8973-E5DE4F05E628}"/>
                </a:ext>
              </a:extLst>
            </p:cNvPr>
            <p:cNvSpPr>
              <a:spLocks noEditPoints="1"/>
            </p:cNvSpPr>
            <p:nvPr/>
          </p:nvSpPr>
          <p:spPr bwMode="auto">
            <a:xfrm>
              <a:off x="5376" y="36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pattFill>
              <a:fgClr>
                <a:schemeClr val="accent4"/>
              </a:fgClr>
              <a:bgClr>
                <a:schemeClr val="accent4"/>
              </a:bgClr>
            </a:patt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1" name="Isosceles Triangle 20">
            <a:extLst>
              <a:ext uri="{FF2B5EF4-FFF2-40B4-BE49-F238E27FC236}">
                <a16:creationId xmlns:a16="http://schemas.microsoft.com/office/drawing/2014/main" id="{E2B2D9FE-0BF9-F1F0-466A-6C51F585A3CB}"/>
              </a:ext>
            </a:extLst>
          </p:cNvPr>
          <p:cNvSpPr/>
          <p:nvPr/>
        </p:nvSpPr>
        <p:spPr>
          <a:xfrm rot="5400000" flipH="1">
            <a:off x="3537578" y="2695113"/>
            <a:ext cx="3084553" cy="2954683"/>
          </a:xfrm>
          <a:prstGeom prst="triangl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DM Sans" pitchFamily="2" charset="0"/>
            </a:endParaRPr>
          </a:p>
        </p:txBody>
      </p:sp>
      <p:graphicFrame>
        <p:nvGraphicFramePr>
          <p:cNvPr id="44" name="Table 8">
            <a:extLst>
              <a:ext uri="{FF2B5EF4-FFF2-40B4-BE49-F238E27FC236}">
                <a16:creationId xmlns:a16="http://schemas.microsoft.com/office/drawing/2014/main" id="{D2D978DC-D748-4A6D-7CEA-996FA2F083A4}"/>
              </a:ext>
            </a:extLst>
          </p:cNvPr>
          <p:cNvGraphicFramePr>
            <a:graphicFrameLocks noGrp="1"/>
          </p:cNvGraphicFramePr>
          <p:nvPr/>
        </p:nvGraphicFramePr>
        <p:xfrm>
          <a:off x="4588991" y="1233163"/>
          <a:ext cx="7223759" cy="5090160"/>
        </p:xfrm>
        <a:graphic>
          <a:graphicData uri="http://schemas.openxmlformats.org/drawingml/2006/table">
            <a:tbl>
              <a:tblPr firstRow="1" bandRow="1"/>
              <a:tblGrid>
                <a:gridCol w="1280160">
                  <a:extLst>
                    <a:ext uri="{9D8B030D-6E8A-4147-A177-3AD203B41FA5}">
                      <a16:colId xmlns:a16="http://schemas.microsoft.com/office/drawing/2014/main" val="830868168"/>
                    </a:ext>
                  </a:extLst>
                </a:gridCol>
                <a:gridCol w="2377439">
                  <a:extLst>
                    <a:ext uri="{9D8B030D-6E8A-4147-A177-3AD203B41FA5}">
                      <a16:colId xmlns:a16="http://schemas.microsoft.com/office/drawing/2014/main" val="4208829715"/>
                    </a:ext>
                  </a:extLst>
                </a:gridCol>
                <a:gridCol w="3566160">
                  <a:extLst>
                    <a:ext uri="{9D8B030D-6E8A-4147-A177-3AD203B41FA5}">
                      <a16:colId xmlns:a16="http://schemas.microsoft.com/office/drawing/2014/main" val="3912088859"/>
                    </a:ext>
                  </a:extLst>
                </a:gridCol>
              </a:tblGrid>
              <a:tr h="233917">
                <a:tc>
                  <a:txBody>
                    <a:bodyPr/>
                    <a:lstStyle>
                      <a:lvl1pPr marL="0" algn="l" defTabSz="914400" rtl="0" eaLnBrk="1" latinLnBrk="0" hangingPunct="1">
                        <a:defRPr sz="1400" b="1" kern="1200">
                          <a:solidFill>
                            <a:schemeClr val="lt1"/>
                          </a:solidFill>
                          <a:latin typeface="Arial" panose="020B0604020202020204"/>
                        </a:defRPr>
                      </a:lvl1pPr>
                      <a:lvl2pPr marL="457200" algn="l" defTabSz="914400" rtl="0" eaLnBrk="1" latinLnBrk="0" hangingPunct="1">
                        <a:defRPr sz="1400" b="1" kern="1200">
                          <a:solidFill>
                            <a:schemeClr val="lt1"/>
                          </a:solidFill>
                          <a:latin typeface="Arial" panose="020B0604020202020204"/>
                        </a:defRPr>
                      </a:lvl2pPr>
                      <a:lvl3pPr marL="914400" algn="l" defTabSz="914400" rtl="0" eaLnBrk="1" latinLnBrk="0" hangingPunct="1">
                        <a:defRPr sz="1400" b="1" kern="1200">
                          <a:solidFill>
                            <a:schemeClr val="lt1"/>
                          </a:solidFill>
                          <a:latin typeface="Arial" panose="020B0604020202020204"/>
                        </a:defRPr>
                      </a:lvl3pPr>
                      <a:lvl4pPr marL="1371600" algn="l" defTabSz="914400" rtl="0" eaLnBrk="1" latinLnBrk="0" hangingPunct="1">
                        <a:defRPr sz="1400" b="1" kern="1200">
                          <a:solidFill>
                            <a:schemeClr val="lt1"/>
                          </a:solidFill>
                          <a:latin typeface="Arial" panose="020B0604020202020204"/>
                        </a:defRPr>
                      </a:lvl4pPr>
                      <a:lvl5pPr marL="1828800" algn="l" defTabSz="914400" rtl="0" eaLnBrk="1" latinLnBrk="0" hangingPunct="1">
                        <a:defRPr sz="1400" b="1" kern="1200">
                          <a:solidFill>
                            <a:schemeClr val="lt1"/>
                          </a:solidFill>
                          <a:latin typeface="Arial" panose="020B0604020202020204"/>
                        </a:defRPr>
                      </a:lvl5pPr>
                      <a:lvl6pPr marL="2286000" algn="l" defTabSz="914400" rtl="0" eaLnBrk="1" latinLnBrk="0" hangingPunct="1">
                        <a:defRPr sz="1400" b="1" kern="1200">
                          <a:solidFill>
                            <a:schemeClr val="lt1"/>
                          </a:solidFill>
                          <a:latin typeface="Arial" panose="020B0604020202020204"/>
                        </a:defRPr>
                      </a:lvl6pPr>
                      <a:lvl7pPr marL="2743200" algn="l" defTabSz="914400" rtl="0" eaLnBrk="1" latinLnBrk="0" hangingPunct="1">
                        <a:defRPr sz="1400" b="1" kern="1200">
                          <a:solidFill>
                            <a:schemeClr val="lt1"/>
                          </a:solidFill>
                          <a:latin typeface="Arial" panose="020B0604020202020204"/>
                        </a:defRPr>
                      </a:lvl7pPr>
                      <a:lvl8pPr marL="3200400" algn="l" defTabSz="914400" rtl="0" eaLnBrk="1" latinLnBrk="0" hangingPunct="1">
                        <a:defRPr sz="1400" b="1" kern="1200">
                          <a:solidFill>
                            <a:schemeClr val="lt1"/>
                          </a:solidFill>
                          <a:latin typeface="Arial" panose="020B0604020202020204"/>
                        </a:defRPr>
                      </a:lvl8pPr>
                      <a:lvl9pPr marL="3657600" algn="l" defTabSz="914400" rtl="0" eaLnBrk="1" latinLnBrk="0" hangingPunct="1">
                        <a:defRPr sz="1400" b="1" kern="1200">
                          <a:solidFill>
                            <a:schemeClr val="lt1"/>
                          </a:solidFill>
                          <a:latin typeface="Arial" panose="020B0604020202020204"/>
                        </a:defRPr>
                      </a:lvl9pPr>
                    </a:lstStyle>
                    <a:p>
                      <a:pPr algn="l"/>
                      <a:r>
                        <a:rPr lang="en-US" sz="1000">
                          <a:solidFill>
                            <a:srgbClr val="000000"/>
                          </a:solidFill>
                          <a:latin typeface="DM Sans" pitchFamily="2" charset="0"/>
                        </a:rPr>
                        <a:t>DIMENSION</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400" b="1" kern="1200">
                          <a:solidFill>
                            <a:schemeClr val="lt1"/>
                          </a:solidFill>
                          <a:latin typeface="Arial" panose="020B0604020202020204"/>
                        </a:defRPr>
                      </a:lvl1pPr>
                      <a:lvl2pPr marL="457200" algn="l" defTabSz="914400" rtl="0" eaLnBrk="1" latinLnBrk="0" hangingPunct="1">
                        <a:defRPr sz="1400" b="1" kern="1200">
                          <a:solidFill>
                            <a:schemeClr val="lt1"/>
                          </a:solidFill>
                          <a:latin typeface="Arial" panose="020B0604020202020204"/>
                        </a:defRPr>
                      </a:lvl2pPr>
                      <a:lvl3pPr marL="914400" algn="l" defTabSz="914400" rtl="0" eaLnBrk="1" latinLnBrk="0" hangingPunct="1">
                        <a:defRPr sz="1400" b="1" kern="1200">
                          <a:solidFill>
                            <a:schemeClr val="lt1"/>
                          </a:solidFill>
                          <a:latin typeface="Arial" panose="020B0604020202020204"/>
                        </a:defRPr>
                      </a:lvl3pPr>
                      <a:lvl4pPr marL="1371600" algn="l" defTabSz="914400" rtl="0" eaLnBrk="1" latinLnBrk="0" hangingPunct="1">
                        <a:defRPr sz="1400" b="1" kern="1200">
                          <a:solidFill>
                            <a:schemeClr val="lt1"/>
                          </a:solidFill>
                          <a:latin typeface="Arial" panose="020B0604020202020204"/>
                        </a:defRPr>
                      </a:lvl4pPr>
                      <a:lvl5pPr marL="1828800" algn="l" defTabSz="914400" rtl="0" eaLnBrk="1" latinLnBrk="0" hangingPunct="1">
                        <a:defRPr sz="1400" b="1" kern="1200">
                          <a:solidFill>
                            <a:schemeClr val="lt1"/>
                          </a:solidFill>
                          <a:latin typeface="Arial" panose="020B0604020202020204"/>
                        </a:defRPr>
                      </a:lvl5pPr>
                      <a:lvl6pPr marL="2286000" algn="l" defTabSz="914400" rtl="0" eaLnBrk="1" latinLnBrk="0" hangingPunct="1">
                        <a:defRPr sz="1400" b="1" kern="1200">
                          <a:solidFill>
                            <a:schemeClr val="lt1"/>
                          </a:solidFill>
                          <a:latin typeface="Arial" panose="020B0604020202020204"/>
                        </a:defRPr>
                      </a:lvl6pPr>
                      <a:lvl7pPr marL="2743200" algn="l" defTabSz="914400" rtl="0" eaLnBrk="1" latinLnBrk="0" hangingPunct="1">
                        <a:defRPr sz="1400" b="1" kern="1200">
                          <a:solidFill>
                            <a:schemeClr val="lt1"/>
                          </a:solidFill>
                          <a:latin typeface="Arial" panose="020B0604020202020204"/>
                        </a:defRPr>
                      </a:lvl7pPr>
                      <a:lvl8pPr marL="3200400" algn="l" defTabSz="914400" rtl="0" eaLnBrk="1" latinLnBrk="0" hangingPunct="1">
                        <a:defRPr sz="1400" b="1" kern="1200">
                          <a:solidFill>
                            <a:schemeClr val="lt1"/>
                          </a:solidFill>
                          <a:latin typeface="Arial" panose="020B0604020202020204"/>
                        </a:defRPr>
                      </a:lvl8pPr>
                      <a:lvl9pPr marL="3657600" algn="l" defTabSz="914400" rtl="0" eaLnBrk="1" latinLnBrk="0" hangingPunct="1">
                        <a:defRPr sz="1400" b="1" kern="1200">
                          <a:solidFill>
                            <a:schemeClr val="lt1"/>
                          </a:solidFill>
                          <a:latin typeface="Arial" panose="020B0604020202020204"/>
                        </a:defRPr>
                      </a:lvl9pPr>
                    </a:lstStyle>
                    <a:p>
                      <a:pPr algn="l"/>
                      <a:r>
                        <a:rPr lang="en-US" sz="1000">
                          <a:solidFill>
                            <a:srgbClr val="000000"/>
                          </a:solidFill>
                          <a:latin typeface="DM Sans" pitchFamily="2" charset="0"/>
                        </a:rPr>
                        <a:t>OUTCOMES</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a:r>
                        <a:rPr lang="en-US" sz="1000" b="1">
                          <a:latin typeface="DM Sans" pitchFamily="2" charset="0"/>
                        </a:rPr>
                        <a:t>SCORING</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F2F2F2"/>
                    </a:solidFill>
                  </a:tcPr>
                </a:tc>
                <a:extLst>
                  <a:ext uri="{0D108BD9-81ED-4DB2-BD59-A6C34878D82A}">
                    <a16:rowId xmlns:a16="http://schemas.microsoft.com/office/drawing/2014/main" val="3629534210"/>
                  </a:ext>
                </a:extLst>
              </a:tr>
              <a:tr h="233917">
                <a:tc gridSpan="3">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bg1"/>
                          </a:solidFill>
                          <a:latin typeface="DM Sans" pitchFamily="2" charset="0"/>
                          <a:ea typeface="+mn-ea"/>
                          <a:cs typeface="+mn-cs"/>
                        </a:rPr>
                        <a:t>FEASIBILITY</a:t>
                      </a:r>
                    </a:p>
                  </a:txBody>
                  <a:tcPr marR="0">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86BC25"/>
                    </a:solidFill>
                  </a:tcPr>
                </a:tc>
                <a:tc hMerge="1">
                  <a:txBody>
                    <a:bodyPr/>
                    <a:lstStyle/>
                    <a:p>
                      <a:endParaRPr lang="en-US"/>
                    </a:p>
                  </a:txBody>
                  <a:tcPr marR="0"/>
                </a:tc>
                <a:tc hMerge="1">
                  <a:txBody>
                    <a:bodyPr/>
                    <a:lstStyle/>
                    <a:p>
                      <a:endParaRPr lang="en-US"/>
                    </a:p>
                  </a:txBody>
                  <a:tcPr marR="0">
                    <a:lnL w="12700" cap="flat" cmpd="sng" algn="ctr">
                      <a:solidFill>
                        <a:schemeClr val="bg1">
                          <a:lumMod val="75000"/>
                        </a:schemeClr>
                      </a:solidFill>
                      <a:prstDash val="sysDot"/>
                      <a:round/>
                      <a:headEnd type="none" w="med" len="med"/>
                      <a:tailEnd type="none" w="med" len="med"/>
                    </a:lnL>
                  </a:tcPr>
                </a:tc>
                <a:extLst>
                  <a:ext uri="{0D108BD9-81ED-4DB2-BD59-A6C34878D82A}">
                    <a16:rowId xmlns:a16="http://schemas.microsoft.com/office/drawing/2014/main" val="2515933318"/>
                  </a:ext>
                </a:extLst>
              </a:tr>
              <a:tr h="614033">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900" b="1">
                          <a:solidFill>
                            <a:srgbClr val="000000"/>
                          </a:solidFill>
                          <a:latin typeface="DM Sans" pitchFamily="2" charset="0"/>
                        </a:rPr>
                        <a:t>Technical &amp; Data Complexity</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Data Availability &amp; Data Security</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Data Modification Requirements</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Delivery Time</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Ethical AI Design &amp; Use, AI Governance, Bias Monitoring</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228600" indent="-228600">
                        <a:buFont typeface="+mj-lt"/>
                        <a:buAutoNum type="arabicPeriod"/>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Low Complexity / Implementation 1-2 Months</a:t>
                      </a:r>
                    </a:p>
                    <a:p>
                      <a:pPr marL="228600" indent="-228600">
                        <a:buFont typeface="+mj-lt"/>
                        <a:buAutoNum type="arabicPeriod"/>
                      </a:pPr>
                      <a:r>
                        <a:rPr lang="en-US" sz="800" b="1" i="0" kern="1200">
                          <a:solidFill>
                            <a:srgbClr val="000000"/>
                          </a:solidFill>
                          <a:latin typeface="DM Sans" pitchFamily="2" charset="0"/>
                          <a:ea typeface="+mn-ea"/>
                          <a:cs typeface="+mn-cs"/>
                        </a:rPr>
                        <a:t>Medium: </a:t>
                      </a:r>
                      <a:r>
                        <a:rPr lang="en-US" sz="800" i="0" kern="1200">
                          <a:solidFill>
                            <a:srgbClr val="000000"/>
                          </a:solidFill>
                          <a:latin typeface="DM Sans" pitchFamily="2" charset="0"/>
                          <a:ea typeface="+mn-ea"/>
                          <a:cs typeface="+mn-cs"/>
                        </a:rPr>
                        <a:t>Medium Complexity / Implementation 2-4 Months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mn-ea"/>
                          <a:cs typeface="+mn-cs"/>
                        </a:rPr>
                        <a:t>High: </a:t>
                      </a:r>
                      <a:r>
                        <a:rPr lang="en-US" sz="800" b="0" i="0" kern="1200">
                          <a:solidFill>
                            <a:srgbClr val="000000"/>
                          </a:solidFill>
                          <a:latin typeface="DM Sans" pitchFamily="2" charset="0"/>
                          <a:ea typeface="+mn-ea"/>
                          <a:cs typeface="+mn-cs"/>
                        </a:rPr>
                        <a:t>High</a:t>
                      </a:r>
                      <a:r>
                        <a:rPr lang="en-US" sz="800" i="0" kern="1200">
                          <a:solidFill>
                            <a:srgbClr val="000000"/>
                          </a:solidFill>
                          <a:latin typeface="DM Sans" pitchFamily="2" charset="0"/>
                          <a:ea typeface="+mn-ea"/>
                          <a:cs typeface="+mn-cs"/>
                        </a:rPr>
                        <a:t> Complexity / Implementation &gt;4 Months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587287"/>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900" b="1">
                          <a:solidFill>
                            <a:srgbClr val="000000"/>
                          </a:solidFill>
                          <a:latin typeface="DM Sans" pitchFamily="2" charset="0"/>
                        </a:rPr>
                        <a:t>Cost to achieve (One time &amp; Ongoing Cost)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One time Implementation Cost</a:t>
                      </a:r>
                    </a:p>
                    <a:p>
                      <a:pPr marL="173736" indent="-171450" algn="l" defTabSz="1011966">
                        <a:spcBef>
                          <a:spcPts val="0"/>
                        </a:spcBef>
                        <a:buFont typeface="Wingdings" panose="05000000000000000000" pitchFamily="2" charset="2"/>
                        <a:buChar char="§"/>
                        <a:defRPr/>
                      </a:pPr>
                      <a:r>
                        <a:rPr lang="en-US" sz="900" i="1" kern="1200">
                          <a:solidFill>
                            <a:srgbClr val="000000"/>
                          </a:solidFill>
                          <a:latin typeface="DM Sans" pitchFamily="2" charset="0"/>
                          <a:ea typeface="+mn-ea"/>
                          <a:cs typeface="+mn-cs"/>
                        </a:rPr>
                        <a:t>Ongoing &amp; Maintenance </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228600" indent="-228600">
                        <a:buFont typeface="+mj-lt"/>
                        <a:buAutoNum type="arabicPeriod"/>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Cost &lt;$250,000</a:t>
                      </a:r>
                    </a:p>
                    <a:p>
                      <a:pPr marL="228600" indent="-228600">
                        <a:buFont typeface="+mj-lt"/>
                        <a:buAutoNum type="arabicPeriod"/>
                      </a:pPr>
                      <a:r>
                        <a:rPr lang="en-US" sz="800" b="1" i="0" kern="1200">
                          <a:solidFill>
                            <a:srgbClr val="000000"/>
                          </a:solidFill>
                          <a:latin typeface="DM Sans" pitchFamily="2" charset="0"/>
                          <a:ea typeface="+mn-ea"/>
                          <a:cs typeface="+mn-cs"/>
                        </a:rPr>
                        <a:t>Medium: </a:t>
                      </a:r>
                      <a:r>
                        <a:rPr lang="en-US" sz="800" i="0" kern="1200">
                          <a:solidFill>
                            <a:srgbClr val="000000"/>
                          </a:solidFill>
                          <a:latin typeface="DM Sans" pitchFamily="2" charset="0"/>
                          <a:ea typeface="+mn-ea"/>
                          <a:cs typeface="+mn-cs"/>
                        </a:rPr>
                        <a:t>Cost $250,000 - $500,000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mn-ea"/>
                          <a:cs typeface="+mn-cs"/>
                        </a:rPr>
                        <a:t>High: </a:t>
                      </a:r>
                      <a:r>
                        <a:rPr lang="en-US" sz="800" i="0" kern="1200">
                          <a:solidFill>
                            <a:srgbClr val="000000"/>
                          </a:solidFill>
                          <a:latin typeface="DM Sans" pitchFamily="2" charset="0"/>
                          <a:ea typeface="+mn-ea"/>
                          <a:cs typeface="+mn-cs"/>
                        </a:rPr>
                        <a:t>Cost &gt;$500,000</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70409104"/>
                  </a:ext>
                </a:extLst>
              </a:tr>
              <a:tr h="438595">
                <a:tc>
                  <a:txBody>
                    <a:bodyPr/>
                    <a:lstStyle/>
                    <a:p>
                      <a:r>
                        <a:rPr lang="en-US" sz="900" b="1">
                          <a:solidFill>
                            <a:srgbClr val="000000"/>
                          </a:solidFill>
                          <a:latin typeface="DM Sans" pitchFamily="2" charset="0"/>
                          <a:cs typeface="Arial" panose="020B0604020202020204" pitchFamily="34" charset="0"/>
                        </a:rPr>
                        <a:t>Architecture Alignment</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Tech Impact</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Integrations, AI &amp; Data Impact </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chemeClr val="tx1"/>
                          </a:solidFill>
                          <a:latin typeface="DM Sans" pitchFamily="2" charset="0"/>
                          <a:ea typeface="+mn-ea"/>
                          <a:cs typeface="+mn-cs"/>
                        </a:rPr>
                        <a:t>System/data needs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chemeClr val="tx1"/>
                          </a:solidFill>
                          <a:latin typeface="DM Sans" pitchFamily="2" charset="0"/>
                          <a:ea typeface="+mn-ea"/>
                          <a:cs typeface="+mn-cs"/>
                        </a:rPr>
                        <a:t>Target capabilities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a:t>
                      </a:r>
                      <a:r>
                        <a:rPr lang="en-US" sz="800" i="0" kern="1200">
                          <a:solidFill>
                            <a:srgbClr val="000000"/>
                          </a:solidFill>
                          <a:latin typeface="DM Sans" pitchFamily="2" charset="0"/>
                          <a:ea typeface="Noto Sans" panose="020B0502040504020204" pitchFamily="34" charset="0"/>
                          <a:cs typeface="Noto Sans" panose="020B0502040504020204" pitchFamily="34" charset="0"/>
                        </a:rPr>
                        <a:t> Minimal impact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Medium</a:t>
                      </a:r>
                      <a:r>
                        <a:rPr lang="en-US" sz="800" i="0" kern="1200">
                          <a:solidFill>
                            <a:srgbClr val="000000"/>
                          </a:solidFill>
                          <a:latin typeface="DM Sans" pitchFamily="2" charset="0"/>
                          <a:ea typeface="Noto Sans" panose="020B0502040504020204" pitchFamily="34" charset="0"/>
                          <a:cs typeface="Noto Sans" panose="020B0502040504020204" pitchFamily="34" charset="0"/>
                        </a:rPr>
                        <a:t>: Reuse existing tech stack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a:t>
                      </a:r>
                      <a:r>
                        <a:rPr lang="en-US" sz="800" i="0" kern="1200">
                          <a:solidFill>
                            <a:srgbClr val="000000"/>
                          </a:solidFill>
                          <a:latin typeface="DM Sans" pitchFamily="2" charset="0"/>
                          <a:ea typeface="Noto Sans" panose="020B0502040504020204" pitchFamily="34" charset="0"/>
                          <a:cs typeface="Noto Sans" panose="020B0502040504020204" pitchFamily="34" charset="0"/>
                        </a:rPr>
                        <a:t>: Custom development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174016"/>
                  </a:ext>
                </a:extLst>
              </a:tr>
              <a:tr h="438595">
                <a:tc>
                  <a:txBody>
                    <a:bodyPr/>
                    <a:lstStyle/>
                    <a:p>
                      <a:r>
                        <a:rPr lang="en-US" sz="900" b="1">
                          <a:solidFill>
                            <a:srgbClr val="000000"/>
                          </a:solidFill>
                          <a:latin typeface="DM Sans" pitchFamily="2" charset="0"/>
                          <a:cs typeface="Arial" panose="020B0604020202020204" pitchFamily="34" charset="0"/>
                        </a:rPr>
                        <a:t>Related initiatives/efforts</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Ongoing initiatives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External vendor efforts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lgn="l">
                        <a:buFont typeface="+mj-lt"/>
                        <a:buAutoNum type="arabicPeriod"/>
                      </a:pPr>
                      <a:r>
                        <a:rPr lang="en-US" sz="800" b="1">
                          <a:solidFill>
                            <a:srgbClr val="000000"/>
                          </a:solidFill>
                          <a:latin typeface="DM Sans" pitchFamily="2" charset="0"/>
                        </a:rPr>
                        <a:t>Low: </a:t>
                      </a:r>
                      <a:r>
                        <a:rPr lang="en-US" sz="800" b="0">
                          <a:solidFill>
                            <a:srgbClr val="000000"/>
                          </a:solidFill>
                          <a:latin typeface="DM Sans" pitchFamily="2" charset="0"/>
                        </a:rPr>
                        <a:t>No ongoing initiatives, no reliance on strategic partners</a:t>
                      </a:r>
                    </a:p>
                    <a:p>
                      <a:pPr marL="228600" indent="-228600" algn="l">
                        <a:buFont typeface="+mj-lt"/>
                        <a:buAutoNum type="arabicPeriod"/>
                      </a:pPr>
                      <a:r>
                        <a:rPr lang="en-US" sz="800" b="1">
                          <a:solidFill>
                            <a:srgbClr val="000000"/>
                          </a:solidFill>
                          <a:latin typeface="DM Sans" pitchFamily="2" charset="0"/>
                        </a:rPr>
                        <a:t>Medium: </a:t>
                      </a:r>
                      <a:r>
                        <a:rPr lang="en-US" sz="800" b="0">
                          <a:solidFill>
                            <a:srgbClr val="000000"/>
                          </a:solidFill>
                          <a:latin typeface="DM Sans" pitchFamily="2" charset="0"/>
                        </a:rPr>
                        <a:t>Moderate dependency on ongoing initiatives, moderate reliance on vendors</a:t>
                      </a:r>
                    </a:p>
                    <a:p>
                      <a:pPr marL="228600" indent="-228600" algn="l">
                        <a:buFont typeface="+mj-lt"/>
                        <a:buAutoNum type="arabicPeriod"/>
                      </a:pPr>
                      <a:r>
                        <a:rPr lang="en-US" sz="800" b="1">
                          <a:solidFill>
                            <a:srgbClr val="000000"/>
                          </a:solidFill>
                          <a:latin typeface="DM Sans" pitchFamily="2" charset="0"/>
                        </a:rPr>
                        <a:t>High:</a:t>
                      </a:r>
                      <a:r>
                        <a:rPr lang="en-US" sz="800">
                          <a:solidFill>
                            <a:srgbClr val="000000"/>
                          </a:solidFill>
                          <a:latin typeface="DM Sans" pitchFamily="2" charset="0"/>
                        </a:rPr>
                        <a:t> High dependency on ongoing initiatives, high dependency on external vendors</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7889004"/>
                  </a:ext>
                </a:extLst>
              </a:tr>
              <a:tr h="233917">
                <a:tc gridSpan="3">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1000" b="1">
                          <a:solidFill>
                            <a:schemeClr val="bg1"/>
                          </a:solidFill>
                          <a:latin typeface="DM Sans" pitchFamily="2" charset="0"/>
                        </a:rPr>
                        <a:t>BUSINESS IMPACT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003865"/>
                    </a:solidFill>
                  </a:tcPr>
                </a:tc>
                <a:tc hMerge="1">
                  <a:txBody>
                    <a:bodyPr/>
                    <a:lstStyle/>
                    <a:p>
                      <a:endParaRPr lang="en-US" sz="1100"/>
                    </a:p>
                  </a:txBody>
                  <a:tcPr marR="0"/>
                </a:tc>
                <a:tc hMerge="1">
                  <a:txBody>
                    <a:bodyPr/>
                    <a:lstStyle/>
                    <a:p>
                      <a:endParaRPr lang="en-US" sz="1100"/>
                    </a:p>
                  </a:txBody>
                  <a:tcPr marR="0">
                    <a:lnL w="12700" cap="flat" cmpd="sng" algn="ctr">
                      <a:solidFill>
                        <a:schemeClr val="bg1">
                          <a:lumMod val="75000"/>
                        </a:schemeClr>
                      </a:solidFill>
                      <a:prstDash val="sysDot"/>
                      <a:round/>
                      <a:headEnd type="none" w="med" len="med"/>
                      <a:tailEnd type="none" w="med" len="med"/>
                    </a:lnL>
                    <a:lnT w="12700" cap="flat" cmpd="sng" algn="ctr">
                      <a:solidFill>
                        <a:schemeClr val="bg1">
                          <a:lumMod val="75000"/>
                        </a:schemeClr>
                      </a:solidFill>
                      <a:prstDash val="sysDot"/>
                      <a:round/>
                      <a:headEnd type="none" w="med" len="med"/>
                      <a:tailEnd type="none" w="med" len="med"/>
                    </a:lnT>
                  </a:tcPr>
                </a:tc>
                <a:extLst>
                  <a:ext uri="{0D108BD9-81ED-4DB2-BD59-A6C34878D82A}">
                    <a16:rowId xmlns:a16="http://schemas.microsoft.com/office/drawing/2014/main" val="2846875761"/>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marR="0" lvl="0" indent="0" algn="l" defTabSz="1011966"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DM Sans" pitchFamily="2" charset="0"/>
                          <a:cs typeface="Arial" panose="020B0604020202020204" pitchFamily="34" charset="0"/>
                        </a:rPr>
                        <a:t>Value Potential (Savings)</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Reduced Associate Hours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Reduced Admin. Expenses</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Improved Customer / Associate Experience</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indent="0">
                        <a:buNone/>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a:t>
                      </a:r>
                      <a:r>
                        <a:rPr lang="en-US" sz="800" i="0" kern="1200">
                          <a:solidFill>
                            <a:srgbClr val="000000"/>
                          </a:solidFill>
                          <a:latin typeface="DM Sans" pitchFamily="2" charset="0"/>
                          <a:ea typeface="Noto Sans" panose="020B0502040504020204" pitchFamily="34" charset="0"/>
                          <a:cs typeface="Noto Sans" panose="020B0502040504020204" pitchFamily="34" charset="0"/>
                        </a:rPr>
                        <a:t> &lt;$50,000 or &lt;1,000 hours saved per year, </a:t>
                      </a:r>
                      <a:r>
                        <a:rPr lang="en-US" sz="800" b="0">
                          <a:solidFill>
                            <a:srgbClr val="000000"/>
                          </a:solidFill>
                          <a:latin typeface="DM Sans" pitchFamily="2" charset="0"/>
                        </a:rPr>
                        <a:t>1-5% improvement in admin efficiency</a:t>
                      </a:r>
                      <a:endParaRPr lang="en-US" sz="800" i="0" kern="1200">
                        <a:solidFill>
                          <a:srgbClr val="000000"/>
                        </a:solidFill>
                        <a:latin typeface="DM Sans" pitchFamily="2"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mn-ea"/>
                          <a:cs typeface="+mn-cs"/>
                        </a:rPr>
                        <a:t>Medium:</a:t>
                      </a:r>
                      <a:r>
                        <a:rPr lang="en-US" sz="800" i="0" kern="1200">
                          <a:solidFill>
                            <a:srgbClr val="000000"/>
                          </a:solidFill>
                          <a:latin typeface="DM Sans" pitchFamily="2" charset="0"/>
                          <a:ea typeface="+mn-ea"/>
                          <a:cs typeface="+mn-cs"/>
                        </a:rPr>
                        <a:t> $50,000 - $500,000 or 1,000-10,000 saved per year, </a:t>
                      </a:r>
                      <a:r>
                        <a:rPr lang="en-US" sz="800" b="0">
                          <a:solidFill>
                            <a:srgbClr val="000000"/>
                          </a:solidFill>
                          <a:latin typeface="DM Sans" pitchFamily="2" charset="0"/>
                        </a:rPr>
                        <a:t>5-10% improvement in admin efficiency</a:t>
                      </a:r>
                      <a:endParaRPr lang="en-US" sz="800" i="0" kern="1200">
                        <a:solidFill>
                          <a:srgbClr val="000000"/>
                        </a:solidFill>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a:t>
                      </a:r>
                      <a:r>
                        <a:rPr lang="en-US" sz="800" i="0" kern="1200">
                          <a:solidFill>
                            <a:srgbClr val="000000"/>
                          </a:solidFill>
                          <a:latin typeface="DM Sans" pitchFamily="2" charset="0"/>
                          <a:ea typeface="Noto Sans" panose="020B0502040504020204" pitchFamily="34" charset="0"/>
                          <a:cs typeface="Noto Sans" panose="020B0502040504020204" pitchFamily="34" charset="0"/>
                        </a:rPr>
                        <a:t> &gt; $500,000 &gt;10,000 hours saved per year, </a:t>
                      </a:r>
                      <a:r>
                        <a:rPr lang="en-US" sz="800" b="0">
                          <a:solidFill>
                            <a:srgbClr val="000000"/>
                          </a:solidFill>
                          <a:latin typeface="DM Sans" pitchFamily="2" charset="0"/>
                        </a:rPr>
                        <a:t>10-20% improvement in admin efficiency</a:t>
                      </a:r>
                      <a:endParaRPr lang="en-US" sz="800" i="1" kern="1200">
                        <a:solidFill>
                          <a:srgbClr val="000000"/>
                        </a:solidFill>
                        <a:latin typeface="DM Sans" pitchFamily="2" charset="0"/>
                        <a:ea typeface="+mn-ea"/>
                        <a:cs typeface="+mn-cs"/>
                      </a:endParaRP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8584513"/>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marR="0" lvl="0" indent="0" algn="l" defTabSz="1011966"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DM Sans" pitchFamily="2" charset="0"/>
                          <a:cs typeface="Arial" panose="020B0604020202020204" pitchFamily="34" charset="0"/>
                        </a:rPr>
                        <a:t>Speed to Value</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Faster Launches &amp; GTM</a:t>
                      </a:r>
                    </a:p>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a:solidFill>
                            <a:srgbClr val="000000"/>
                          </a:solidFill>
                          <a:latin typeface="DM Sans" pitchFamily="2" charset="0"/>
                          <a:ea typeface="+mn-ea"/>
                          <a:cs typeface="+mn-cs"/>
                        </a:rPr>
                        <a:t>Faster Time to Peak revenue</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indent="0">
                        <a:buNone/>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&lt;5% faster time to market and/or revenue uplift</a:t>
                      </a:r>
                    </a:p>
                    <a:p>
                      <a:pPr marL="0" indent="0">
                        <a:buNone/>
                      </a:pPr>
                      <a:r>
                        <a:rPr lang="en-US" sz="800" b="1" i="0" kern="1200">
                          <a:solidFill>
                            <a:srgbClr val="000000"/>
                          </a:solidFill>
                          <a:latin typeface="DM Sans" pitchFamily="2" charset="0"/>
                          <a:ea typeface="+mn-ea"/>
                          <a:cs typeface="+mn-cs"/>
                        </a:rPr>
                        <a:t>Medium: </a:t>
                      </a:r>
                      <a:r>
                        <a:rPr lang="en-US" sz="800" b="0" i="0" kern="1200">
                          <a:solidFill>
                            <a:srgbClr val="000000"/>
                          </a:solidFill>
                          <a:latin typeface="DM Sans" pitchFamily="2" charset="0"/>
                          <a:ea typeface="+mn-ea"/>
                          <a:cs typeface="+mn-cs"/>
                        </a:rPr>
                        <a:t>5-10%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faster time to market and/or revenue uplift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 </a:t>
                      </a:r>
                      <a:r>
                        <a:rPr lang="en-US" sz="800" b="0" i="0" kern="1200">
                          <a:solidFill>
                            <a:srgbClr val="000000"/>
                          </a:solidFill>
                          <a:latin typeface="DM Sans" pitchFamily="2" charset="0"/>
                          <a:ea typeface="Noto Sans" panose="020B0502040504020204" pitchFamily="34" charset="0"/>
                          <a:cs typeface="Noto Sans" panose="020B0502040504020204" pitchFamily="34" charset="0"/>
                        </a:rPr>
                        <a:t>&gt;10% faster time to market and/or revenue uplift</a:t>
                      </a:r>
                      <a:endParaRPr lang="en-US" sz="800" i="1" kern="1200">
                        <a:solidFill>
                          <a:srgbClr val="000000"/>
                        </a:solidFill>
                        <a:latin typeface="DM Sans" pitchFamily="2" charset="0"/>
                        <a:ea typeface="+mn-ea"/>
                        <a:cs typeface="+mn-cs"/>
                      </a:endParaRP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3798568"/>
                  </a:ext>
                </a:extLst>
              </a:tr>
              <a:tr h="438595">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r>
                        <a:rPr lang="en-US" sz="900" b="1">
                          <a:solidFill>
                            <a:srgbClr val="000000"/>
                          </a:solidFill>
                          <a:latin typeface="DM Sans" pitchFamily="2" charset="0"/>
                          <a:cs typeface="Arial" panose="020B0604020202020204" pitchFamily="34" charset="0"/>
                        </a:rPr>
                        <a:t>Reach / Scaling</a:t>
                      </a:r>
                    </a:p>
                  </a:txBody>
                  <a:tcPr marL="91998" marR="0" marT="44646" marB="44646"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173736" marR="0" lvl="0" indent="-171450" algn="l" defTabSz="1011966"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i="1" kern="1200" noProof="0">
                          <a:solidFill>
                            <a:srgbClr val="000000"/>
                          </a:solidFill>
                          <a:latin typeface="DM Sans" pitchFamily="2" charset="0"/>
                          <a:ea typeface="+mn-ea"/>
                          <a:cs typeface="+mn-cs"/>
                        </a:rPr>
                        <a:t>Reusability across business areas, clients, etc.</a:t>
                      </a:r>
                      <a:endParaRPr lang="en-US" sz="900" i="1" kern="1200">
                        <a:solidFill>
                          <a:srgbClr val="000000"/>
                        </a:solidFill>
                        <a:latin typeface="DM Sans" pitchFamily="2" charset="0"/>
                        <a:ea typeface="+mn-ea"/>
                        <a:cs typeface="+mn-cs"/>
                      </a:endParaRP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400" kern="1200">
                          <a:solidFill>
                            <a:schemeClr val="dk1"/>
                          </a:solidFill>
                          <a:latin typeface="Arial" panose="020B0604020202020204"/>
                        </a:defRPr>
                      </a:lvl1pPr>
                      <a:lvl2pPr marL="457200" algn="l" defTabSz="914400" rtl="0" eaLnBrk="1" latinLnBrk="0" hangingPunct="1">
                        <a:defRPr sz="1400" kern="1200">
                          <a:solidFill>
                            <a:schemeClr val="dk1"/>
                          </a:solidFill>
                          <a:latin typeface="Arial" panose="020B0604020202020204"/>
                        </a:defRPr>
                      </a:lvl2pPr>
                      <a:lvl3pPr marL="914400" algn="l" defTabSz="914400" rtl="0" eaLnBrk="1" latinLnBrk="0" hangingPunct="1">
                        <a:defRPr sz="1400" kern="1200">
                          <a:solidFill>
                            <a:schemeClr val="dk1"/>
                          </a:solidFill>
                          <a:latin typeface="Arial" panose="020B0604020202020204"/>
                        </a:defRPr>
                      </a:lvl3pPr>
                      <a:lvl4pPr marL="1371600" algn="l" defTabSz="914400" rtl="0" eaLnBrk="1" latinLnBrk="0" hangingPunct="1">
                        <a:defRPr sz="1400" kern="1200">
                          <a:solidFill>
                            <a:schemeClr val="dk1"/>
                          </a:solidFill>
                          <a:latin typeface="Arial" panose="020B0604020202020204"/>
                        </a:defRPr>
                      </a:lvl4pPr>
                      <a:lvl5pPr marL="1828800" algn="l" defTabSz="914400" rtl="0" eaLnBrk="1" latinLnBrk="0" hangingPunct="1">
                        <a:defRPr sz="1400" kern="1200">
                          <a:solidFill>
                            <a:schemeClr val="dk1"/>
                          </a:solidFill>
                          <a:latin typeface="Arial" panose="020B0604020202020204"/>
                        </a:defRPr>
                      </a:lvl5pPr>
                      <a:lvl6pPr marL="2286000" algn="l" defTabSz="914400" rtl="0" eaLnBrk="1" latinLnBrk="0" hangingPunct="1">
                        <a:defRPr sz="1400" kern="1200">
                          <a:solidFill>
                            <a:schemeClr val="dk1"/>
                          </a:solidFill>
                          <a:latin typeface="Arial" panose="020B0604020202020204"/>
                        </a:defRPr>
                      </a:lvl6pPr>
                      <a:lvl7pPr marL="2743200" algn="l" defTabSz="914400" rtl="0" eaLnBrk="1" latinLnBrk="0" hangingPunct="1">
                        <a:defRPr sz="1400" kern="1200">
                          <a:solidFill>
                            <a:schemeClr val="dk1"/>
                          </a:solidFill>
                          <a:latin typeface="Arial" panose="020B0604020202020204"/>
                        </a:defRPr>
                      </a:lvl7pPr>
                      <a:lvl8pPr marL="3200400" algn="l" defTabSz="914400" rtl="0" eaLnBrk="1" latinLnBrk="0" hangingPunct="1">
                        <a:defRPr sz="1400" kern="1200">
                          <a:solidFill>
                            <a:schemeClr val="dk1"/>
                          </a:solidFill>
                          <a:latin typeface="Arial" panose="020B0604020202020204"/>
                        </a:defRPr>
                      </a:lvl8pPr>
                      <a:lvl9pPr marL="3657600" algn="l" defTabSz="914400" rtl="0" eaLnBrk="1" latinLnBrk="0" hangingPunct="1">
                        <a:defRPr sz="1400" kern="1200">
                          <a:solidFill>
                            <a:schemeClr val="dk1"/>
                          </a:solidFill>
                          <a:latin typeface="Arial" panose="020B0604020202020204"/>
                        </a:defRPr>
                      </a:lvl9pPr>
                    </a:lstStyle>
                    <a:p>
                      <a:pPr marL="0" indent="0">
                        <a:buNone/>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Low: </a:t>
                      </a:r>
                      <a:r>
                        <a:rPr lang="en-US" sz="800" i="0" kern="1200">
                          <a:solidFill>
                            <a:srgbClr val="000000"/>
                          </a:solidFill>
                          <a:latin typeface="DM Sans" pitchFamily="2" charset="0"/>
                          <a:ea typeface="Noto Sans" panose="020B0502040504020204" pitchFamily="34" charset="0"/>
                          <a:cs typeface="Noto Sans" panose="020B0502040504020204" pitchFamily="34" charset="0"/>
                        </a:rPr>
                        <a:t>Single business /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Medium: </a:t>
                      </a:r>
                      <a:r>
                        <a:rPr lang="en-US" sz="800" i="0" kern="1200">
                          <a:solidFill>
                            <a:srgbClr val="000000"/>
                          </a:solidFill>
                          <a:latin typeface="DM Sans" pitchFamily="2" charset="0"/>
                          <a:ea typeface="Noto Sans" panose="020B0502040504020204" pitchFamily="34" charset="0"/>
                          <a:cs typeface="Noto Sans" panose="020B0502040504020204" pitchFamily="34" charset="0"/>
                        </a:rPr>
                        <a:t>Multiple business / client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kern="1200">
                          <a:solidFill>
                            <a:srgbClr val="000000"/>
                          </a:solidFill>
                          <a:latin typeface="DM Sans" pitchFamily="2" charset="0"/>
                          <a:ea typeface="Noto Sans" panose="020B0502040504020204" pitchFamily="34" charset="0"/>
                          <a:cs typeface="Noto Sans" panose="020B0502040504020204" pitchFamily="34" charset="0"/>
                        </a:rPr>
                        <a:t>High: </a:t>
                      </a:r>
                      <a:r>
                        <a:rPr lang="en-US" sz="800" i="0" kern="1200">
                          <a:solidFill>
                            <a:srgbClr val="000000"/>
                          </a:solidFill>
                          <a:latin typeface="DM Sans" pitchFamily="2" charset="0"/>
                          <a:ea typeface="Noto Sans" panose="020B0502040504020204" pitchFamily="34" charset="0"/>
                          <a:cs typeface="Noto Sans" panose="020B0502040504020204" pitchFamily="34" charset="0"/>
                        </a:rPr>
                        <a:t>All business / client</a:t>
                      </a:r>
                    </a:p>
                  </a:txBody>
                  <a:tcPr marR="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7386287"/>
                  </a:ext>
                </a:extLst>
              </a:tr>
            </a:tbl>
          </a:graphicData>
        </a:graphic>
      </p:graphicFrame>
      <p:sp>
        <p:nvSpPr>
          <p:cNvPr id="45" name="object 21">
            <a:extLst>
              <a:ext uri="{FF2B5EF4-FFF2-40B4-BE49-F238E27FC236}">
                <a16:creationId xmlns:a16="http://schemas.microsoft.com/office/drawing/2014/main" id="{BB4F23F3-3C7E-E1F0-2D8F-D471CB3A5224}"/>
              </a:ext>
            </a:extLst>
          </p:cNvPr>
          <p:cNvSpPr txBox="1"/>
          <p:nvPr/>
        </p:nvSpPr>
        <p:spPr>
          <a:xfrm>
            <a:off x="3745691" y="5707302"/>
            <a:ext cx="421005" cy="166071"/>
          </a:xfrm>
          <a:prstGeom prst="rect">
            <a:avLst/>
          </a:prstGeom>
        </p:spPr>
        <p:txBody>
          <a:bodyPr vert="horz" wrap="square" lIns="0" tIns="12065" rIns="0" bIns="0" rtlCol="0">
            <a:spAutoFit/>
          </a:bodyPr>
          <a:lstStyle/>
          <a:p>
            <a:pPr marL="12700">
              <a:lnSpc>
                <a:spcPct val="100000"/>
              </a:lnSpc>
              <a:spcBef>
                <a:spcPts val="95"/>
              </a:spcBef>
            </a:pPr>
            <a:r>
              <a:rPr sz="1000" spc="-10">
                <a:latin typeface="DM Sans" pitchFamily="2" charset="0"/>
                <a:cs typeface="Open Sans"/>
              </a:rPr>
              <a:t>Higher</a:t>
            </a:r>
            <a:endParaRPr sz="1000">
              <a:latin typeface="DM Sans" pitchFamily="2" charset="0"/>
              <a:cs typeface="Open Sans"/>
            </a:endParaRPr>
          </a:p>
        </p:txBody>
      </p:sp>
      <p:sp>
        <p:nvSpPr>
          <p:cNvPr id="47" name="object 23">
            <a:extLst>
              <a:ext uri="{FF2B5EF4-FFF2-40B4-BE49-F238E27FC236}">
                <a16:creationId xmlns:a16="http://schemas.microsoft.com/office/drawing/2014/main" id="{D8C3C896-14EB-F3E2-2D2B-B8032A1D46D8}"/>
              </a:ext>
            </a:extLst>
          </p:cNvPr>
          <p:cNvSpPr/>
          <p:nvPr/>
        </p:nvSpPr>
        <p:spPr>
          <a:xfrm>
            <a:off x="592836" y="4130040"/>
            <a:ext cx="1792605" cy="1569720"/>
          </a:xfrm>
          <a:custGeom>
            <a:avLst/>
            <a:gdLst/>
            <a:ahLst/>
            <a:cxnLst/>
            <a:rect l="l" t="t" r="r" b="b"/>
            <a:pathLst>
              <a:path w="1792605" h="1569720">
                <a:moveTo>
                  <a:pt x="1792224" y="0"/>
                </a:moveTo>
                <a:lnTo>
                  <a:pt x="0" y="0"/>
                </a:lnTo>
                <a:lnTo>
                  <a:pt x="0" y="1569720"/>
                </a:lnTo>
                <a:lnTo>
                  <a:pt x="1792224" y="1569720"/>
                </a:lnTo>
                <a:lnTo>
                  <a:pt x="1792224" y="0"/>
                </a:lnTo>
                <a:close/>
              </a:path>
            </a:pathLst>
          </a:custGeom>
          <a:solidFill>
            <a:srgbClr val="F7F5F3"/>
          </a:solidFill>
        </p:spPr>
        <p:txBody>
          <a:bodyPr wrap="square" lIns="0" tIns="0" rIns="0" bIns="0" rtlCol="0"/>
          <a:lstStyle/>
          <a:p>
            <a:endParaRPr>
              <a:latin typeface="DM Sans" pitchFamily="2" charset="0"/>
            </a:endParaRPr>
          </a:p>
        </p:txBody>
      </p:sp>
      <p:sp>
        <p:nvSpPr>
          <p:cNvPr id="48" name="object 24">
            <a:extLst>
              <a:ext uri="{FF2B5EF4-FFF2-40B4-BE49-F238E27FC236}">
                <a16:creationId xmlns:a16="http://schemas.microsoft.com/office/drawing/2014/main" id="{2583A3AF-53DA-E831-F018-25D9C00B07D8}"/>
              </a:ext>
            </a:extLst>
          </p:cNvPr>
          <p:cNvSpPr/>
          <p:nvPr/>
        </p:nvSpPr>
        <p:spPr>
          <a:xfrm>
            <a:off x="592836" y="2537460"/>
            <a:ext cx="3584575" cy="3162300"/>
          </a:xfrm>
          <a:custGeom>
            <a:avLst/>
            <a:gdLst/>
            <a:ahLst/>
            <a:cxnLst/>
            <a:rect l="l" t="t" r="r" b="b"/>
            <a:pathLst>
              <a:path w="3584575" h="3162300">
                <a:moveTo>
                  <a:pt x="0" y="0"/>
                </a:moveTo>
                <a:lnTo>
                  <a:pt x="3584448" y="0"/>
                </a:lnTo>
                <a:lnTo>
                  <a:pt x="3584448" y="3162300"/>
                </a:lnTo>
                <a:lnTo>
                  <a:pt x="0" y="3162300"/>
                </a:lnTo>
                <a:lnTo>
                  <a:pt x="0" y="0"/>
                </a:lnTo>
                <a:close/>
              </a:path>
            </a:pathLst>
          </a:custGeom>
          <a:solidFill>
            <a:schemeClr val="bg1"/>
          </a:solidFill>
          <a:ln w="9525">
            <a:solidFill>
              <a:srgbClr val="7E7E7E"/>
            </a:solidFill>
          </a:ln>
        </p:spPr>
        <p:txBody>
          <a:bodyPr wrap="square" lIns="0" tIns="0" rIns="0" bIns="0" rtlCol="0"/>
          <a:lstStyle/>
          <a:p>
            <a:endParaRPr>
              <a:latin typeface="DM Sans" pitchFamily="2" charset="0"/>
            </a:endParaRPr>
          </a:p>
        </p:txBody>
      </p:sp>
      <p:sp>
        <p:nvSpPr>
          <p:cNvPr id="49" name="object 25">
            <a:extLst>
              <a:ext uri="{FF2B5EF4-FFF2-40B4-BE49-F238E27FC236}">
                <a16:creationId xmlns:a16="http://schemas.microsoft.com/office/drawing/2014/main" id="{4DD92C61-7CA9-9952-9939-B09730AD661C}"/>
              </a:ext>
            </a:extLst>
          </p:cNvPr>
          <p:cNvSpPr txBox="1"/>
          <p:nvPr/>
        </p:nvSpPr>
        <p:spPr>
          <a:xfrm>
            <a:off x="561107" y="5707302"/>
            <a:ext cx="390525" cy="166071"/>
          </a:xfrm>
          <a:prstGeom prst="rect">
            <a:avLst/>
          </a:prstGeom>
        </p:spPr>
        <p:txBody>
          <a:bodyPr vert="horz" wrap="square" lIns="0" tIns="12065" rIns="0" bIns="0" rtlCol="0">
            <a:spAutoFit/>
          </a:bodyPr>
          <a:lstStyle/>
          <a:p>
            <a:pPr marL="12700">
              <a:lnSpc>
                <a:spcPct val="100000"/>
              </a:lnSpc>
              <a:spcBef>
                <a:spcPts val="95"/>
              </a:spcBef>
            </a:pPr>
            <a:r>
              <a:rPr sz="1000" spc="-20">
                <a:latin typeface="DM Sans" pitchFamily="2" charset="0"/>
                <a:cs typeface="Open Sans"/>
              </a:rPr>
              <a:t>Lower</a:t>
            </a:r>
            <a:endParaRPr sz="1000">
              <a:latin typeface="DM Sans" pitchFamily="2" charset="0"/>
              <a:cs typeface="Open Sans"/>
            </a:endParaRPr>
          </a:p>
        </p:txBody>
      </p:sp>
      <p:sp>
        <p:nvSpPr>
          <p:cNvPr id="50" name="object 26">
            <a:extLst>
              <a:ext uri="{FF2B5EF4-FFF2-40B4-BE49-F238E27FC236}">
                <a16:creationId xmlns:a16="http://schemas.microsoft.com/office/drawing/2014/main" id="{C0DD094A-AE36-22F4-581F-62BF7AEC1AD4}"/>
              </a:ext>
            </a:extLst>
          </p:cNvPr>
          <p:cNvSpPr txBox="1"/>
          <p:nvPr/>
        </p:nvSpPr>
        <p:spPr>
          <a:xfrm>
            <a:off x="380432" y="2539875"/>
            <a:ext cx="153888" cy="420370"/>
          </a:xfrm>
          <a:prstGeom prst="rect">
            <a:avLst/>
          </a:prstGeom>
        </p:spPr>
        <p:txBody>
          <a:bodyPr vert="vert270" wrap="square" lIns="0" tIns="20955" rIns="0" bIns="0" rtlCol="0">
            <a:spAutoFit/>
          </a:bodyPr>
          <a:lstStyle/>
          <a:p>
            <a:pPr marL="12700">
              <a:lnSpc>
                <a:spcPct val="100000"/>
              </a:lnSpc>
              <a:spcBef>
                <a:spcPts val="165"/>
              </a:spcBef>
            </a:pPr>
            <a:r>
              <a:rPr sz="1000" spc="-10">
                <a:latin typeface="DM Sans" pitchFamily="2" charset="0"/>
                <a:cs typeface="Open Sans"/>
              </a:rPr>
              <a:t>Higher</a:t>
            </a:r>
            <a:endParaRPr sz="1000">
              <a:latin typeface="DM Sans" pitchFamily="2" charset="0"/>
              <a:cs typeface="Open Sans"/>
            </a:endParaRPr>
          </a:p>
        </p:txBody>
      </p:sp>
      <p:sp>
        <p:nvSpPr>
          <p:cNvPr id="51" name="object 27">
            <a:extLst>
              <a:ext uri="{FF2B5EF4-FFF2-40B4-BE49-F238E27FC236}">
                <a16:creationId xmlns:a16="http://schemas.microsoft.com/office/drawing/2014/main" id="{E18631C9-FDC8-472D-6C36-30FDA6F30FEE}"/>
              </a:ext>
            </a:extLst>
          </p:cNvPr>
          <p:cNvSpPr txBox="1"/>
          <p:nvPr/>
        </p:nvSpPr>
        <p:spPr>
          <a:xfrm>
            <a:off x="414458" y="5326105"/>
            <a:ext cx="153888" cy="390525"/>
          </a:xfrm>
          <a:prstGeom prst="rect">
            <a:avLst/>
          </a:prstGeom>
        </p:spPr>
        <p:txBody>
          <a:bodyPr vert="vert270" wrap="square" lIns="0" tIns="20955" rIns="0" bIns="0" rtlCol="0">
            <a:spAutoFit/>
          </a:bodyPr>
          <a:lstStyle/>
          <a:p>
            <a:pPr marL="12700">
              <a:lnSpc>
                <a:spcPct val="100000"/>
              </a:lnSpc>
              <a:spcBef>
                <a:spcPts val="165"/>
              </a:spcBef>
            </a:pPr>
            <a:r>
              <a:rPr sz="1000" spc="-20">
                <a:latin typeface="DM Sans" pitchFamily="2" charset="0"/>
                <a:cs typeface="Open Sans"/>
              </a:rPr>
              <a:t>Lower</a:t>
            </a:r>
            <a:endParaRPr sz="1000">
              <a:latin typeface="DM Sans" pitchFamily="2" charset="0"/>
              <a:cs typeface="Open Sans"/>
            </a:endParaRPr>
          </a:p>
        </p:txBody>
      </p:sp>
      <p:pic>
        <p:nvPicPr>
          <p:cNvPr id="53" name="object 29">
            <a:extLst>
              <a:ext uri="{FF2B5EF4-FFF2-40B4-BE49-F238E27FC236}">
                <a16:creationId xmlns:a16="http://schemas.microsoft.com/office/drawing/2014/main" id="{8D52975B-AE52-086A-196A-38153108EF52}"/>
              </a:ext>
            </a:extLst>
          </p:cNvPr>
          <p:cNvPicPr/>
          <p:nvPr/>
        </p:nvPicPr>
        <p:blipFill>
          <a:blip r:embed="rId3" cstate="print"/>
          <a:stretch>
            <a:fillRect/>
          </a:stretch>
        </p:blipFill>
        <p:spPr>
          <a:xfrm>
            <a:off x="522732" y="3471671"/>
            <a:ext cx="160019" cy="1240535"/>
          </a:xfrm>
          <a:prstGeom prst="rect">
            <a:avLst/>
          </a:prstGeom>
        </p:spPr>
      </p:pic>
      <p:sp>
        <p:nvSpPr>
          <p:cNvPr id="54" name="object 30">
            <a:extLst>
              <a:ext uri="{FF2B5EF4-FFF2-40B4-BE49-F238E27FC236}">
                <a16:creationId xmlns:a16="http://schemas.microsoft.com/office/drawing/2014/main" id="{368BACDF-4C4B-0437-A992-489C32BBE2C1}"/>
              </a:ext>
            </a:extLst>
          </p:cNvPr>
          <p:cNvSpPr/>
          <p:nvPr/>
        </p:nvSpPr>
        <p:spPr>
          <a:xfrm>
            <a:off x="2385060" y="2535935"/>
            <a:ext cx="0" cy="3190240"/>
          </a:xfrm>
          <a:custGeom>
            <a:avLst/>
            <a:gdLst/>
            <a:ahLst/>
            <a:cxnLst/>
            <a:rect l="l" t="t" r="r" b="b"/>
            <a:pathLst>
              <a:path h="3190240">
                <a:moveTo>
                  <a:pt x="0" y="0"/>
                </a:moveTo>
                <a:lnTo>
                  <a:pt x="0" y="3190049"/>
                </a:lnTo>
              </a:path>
            </a:pathLst>
          </a:custGeom>
          <a:ln w="6350">
            <a:solidFill>
              <a:srgbClr val="BEBEBE"/>
            </a:solidFill>
          </a:ln>
        </p:spPr>
        <p:txBody>
          <a:bodyPr wrap="square" lIns="0" tIns="0" rIns="0" bIns="0" rtlCol="0"/>
          <a:lstStyle/>
          <a:p>
            <a:endParaRPr>
              <a:latin typeface="DM Sans" pitchFamily="2" charset="0"/>
            </a:endParaRPr>
          </a:p>
        </p:txBody>
      </p:sp>
      <p:sp>
        <p:nvSpPr>
          <p:cNvPr id="55" name="object 31">
            <a:extLst>
              <a:ext uri="{FF2B5EF4-FFF2-40B4-BE49-F238E27FC236}">
                <a16:creationId xmlns:a16="http://schemas.microsoft.com/office/drawing/2014/main" id="{2FF31124-F249-1725-24FE-ADA5B56DBA8C}"/>
              </a:ext>
            </a:extLst>
          </p:cNvPr>
          <p:cNvSpPr/>
          <p:nvPr/>
        </p:nvSpPr>
        <p:spPr>
          <a:xfrm>
            <a:off x="515112" y="4119371"/>
            <a:ext cx="3661410" cy="0"/>
          </a:xfrm>
          <a:custGeom>
            <a:avLst/>
            <a:gdLst/>
            <a:ahLst/>
            <a:cxnLst/>
            <a:rect l="l" t="t" r="r" b="b"/>
            <a:pathLst>
              <a:path w="3661410">
                <a:moveTo>
                  <a:pt x="3661371" y="0"/>
                </a:moveTo>
                <a:lnTo>
                  <a:pt x="0" y="0"/>
                </a:lnTo>
              </a:path>
            </a:pathLst>
          </a:custGeom>
          <a:ln w="6350">
            <a:solidFill>
              <a:srgbClr val="BEBEBE"/>
            </a:solidFill>
          </a:ln>
        </p:spPr>
        <p:txBody>
          <a:bodyPr wrap="square" lIns="0" tIns="0" rIns="0" bIns="0" rtlCol="0"/>
          <a:lstStyle/>
          <a:p>
            <a:endParaRPr>
              <a:latin typeface="DM Sans" pitchFamily="2" charset="0"/>
            </a:endParaRPr>
          </a:p>
        </p:txBody>
      </p:sp>
      <p:sp>
        <p:nvSpPr>
          <p:cNvPr id="56" name="object 32">
            <a:extLst>
              <a:ext uri="{FF2B5EF4-FFF2-40B4-BE49-F238E27FC236}">
                <a16:creationId xmlns:a16="http://schemas.microsoft.com/office/drawing/2014/main" id="{7C1F9FD3-F3A8-3416-2453-F0D5AD945353}"/>
              </a:ext>
            </a:extLst>
          </p:cNvPr>
          <p:cNvSpPr txBox="1"/>
          <p:nvPr/>
        </p:nvSpPr>
        <p:spPr>
          <a:xfrm>
            <a:off x="2388235" y="3193605"/>
            <a:ext cx="1784350" cy="175048"/>
          </a:xfrm>
          <a:prstGeom prst="rect">
            <a:avLst/>
          </a:prstGeom>
        </p:spPr>
        <p:txBody>
          <a:bodyPr vert="horz" wrap="square" lIns="0" tIns="13335" rIns="0" bIns="0" rtlCol="0">
            <a:spAutoFit/>
          </a:bodyPr>
          <a:lstStyle/>
          <a:p>
            <a:pPr marL="500380">
              <a:lnSpc>
                <a:spcPct val="100000"/>
              </a:lnSpc>
              <a:spcBef>
                <a:spcPts val="105"/>
              </a:spcBef>
            </a:pPr>
            <a:r>
              <a:rPr lang="en-US" sz="1050" b="1">
                <a:latin typeface="DM Sans" pitchFamily="2" charset="0"/>
                <a:cs typeface="Open Sans"/>
              </a:rPr>
              <a:t>Core Focus</a:t>
            </a:r>
            <a:endParaRPr lang="en-US" sz="1050">
              <a:latin typeface="DM Sans" pitchFamily="2" charset="0"/>
              <a:cs typeface="Open Sans"/>
            </a:endParaRPr>
          </a:p>
        </p:txBody>
      </p:sp>
      <p:sp>
        <p:nvSpPr>
          <p:cNvPr id="57" name="object 33">
            <a:extLst>
              <a:ext uri="{FF2B5EF4-FFF2-40B4-BE49-F238E27FC236}">
                <a16:creationId xmlns:a16="http://schemas.microsoft.com/office/drawing/2014/main" id="{15630008-E0A1-8FFB-C6EC-829841FBC8E6}"/>
              </a:ext>
            </a:extLst>
          </p:cNvPr>
          <p:cNvSpPr txBox="1"/>
          <p:nvPr/>
        </p:nvSpPr>
        <p:spPr>
          <a:xfrm>
            <a:off x="2818205" y="4780150"/>
            <a:ext cx="884555" cy="175048"/>
          </a:xfrm>
          <a:prstGeom prst="rect">
            <a:avLst/>
          </a:prstGeom>
        </p:spPr>
        <p:txBody>
          <a:bodyPr vert="horz" wrap="square" lIns="0" tIns="13335" rIns="0" bIns="0" rtlCol="0">
            <a:spAutoFit/>
          </a:bodyPr>
          <a:lstStyle/>
          <a:p>
            <a:pPr>
              <a:lnSpc>
                <a:spcPct val="100000"/>
              </a:lnSpc>
              <a:spcBef>
                <a:spcPts val="105"/>
              </a:spcBef>
            </a:pPr>
            <a:r>
              <a:rPr lang="en-US" sz="1050" b="1" spc="-10">
                <a:latin typeface="DM Sans" pitchFamily="2" charset="0"/>
                <a:cs typeface="Open Sans"/>
              </a:rPr>
              <a:t>Investigate</a:t>
            </a:r>
            <a:endParaRPr sz="1050">
              <a:latin typeface="DM Sans" pitchFamily="2" charset="0"/>
              <a:cs typeface="Open Sans"/>
            </a:endParaRPr>
          </a:p>
        </p:txBody>
      </p:sp>
      <p:sp>
        <p:nvSpPr>
          <p:cNvPr id="58" name="object 34">
            <a:extLst>
              <a:ext uri="{FF2B5EF4-FFF2-40B4-BE49-F238E27FC236}">
                <a16:creationId xmlns:a16="http://schemas.microsoft.com/office/drawing/2014/main" id="{17428E33-9A33-BA39-F516-DA96A3E58F9A}"/>
              </a:ext>
            </a:extLst>
          </p:cNvPr>
          <p:cNvSpPr txBox="1"/>
          <p:nvPr/>
        </p:nvSpPr>
        <p:spPr>
          <a:xfrm>
            <a:off x="597598" y="3223200"/>
            <a:ext cx="1784350" cy="336631"/>
          </a:xfrm>
          <a:prstGeom prst="rect">
            <a:avLst/>
          </a:prstGeom>
        </p:spPr>
        <p:txBody>
          <a:bodyPr vert="horz" wrap="square" lIns="0" tIns="13335" rIns="0" bIns="0" rtlCol="0">
            <a:spAutoFit/>
          </a:bodyPr>
          <a:lstStyle/>
          <a:p>
            <a:pPr marL="565150" marR="619125" algn="ctr">
              <a:lnSpc>
                <a:spcPct val="100000"/>
              </a:lnSpc>
              <a:spcBef>
                <a:spcPts val="105"/>
              </a:spcBef>
            </a:pPr>
            <a:r>
              <a:rPr lang="en-US" sz="1050" b="1" spc="-10">
                <a:latin typeface="DM Sans" pitchFamily="2" charset="0"/>
                <a:cs typeface="Open Sans"/>
              </a:rPr>
              <a:t>Quick Wins</a:t>
            </a:r>
            <a:endParaRPr sz="1050">
              <a:latin typeface="DM Sans" pitchFamily="2" charset="0"/>
              <a:cs typeface="Open Sans"/>
            </a:endParaRPr>
          </a:p>
        </p:txBody>
      </p:sp>
      <p:sp>
        <p:nvSpPr>
          <p:cNvPr id="59" name="object 35">
            <a:extLst>
              <a:ext uri="{FF2B5EF4-FFF2-40B4-BE49-F238E27FC236}">
                <a16:creationId xmlns:a16="http://schemas.microsoft.com/office/drawing/2014/main" id="{060B50DB-837F-8C0C-8429-90FD5A3DDF82}"/>
              </a:ext>
            </a:extLst>
          </p:cNvPr>
          <p:cNvSpPr txBox="1"/>
          <p:nvPr/>
        </p:nvSpPr>
        <p:spPr>
          <a:xfrm>
            <a:off x="1008631" y="4702097"/>
            <a:ext cx="972819" cy="349455"/>
          </a:xfrm>
          <a:prstGeom prst="rect">
            <a:avLst/>
          </a:prstGeom>
        </p:spPr>
        <p:txBody>
          <a:bodyPr vert="horz" wrap="square" lIns="0" tIns="13335" rIns="0" bIns="0" rtlCol="0">
            <a:spAutoFit/>
          </a:bodyPr>
          <a:lstStyle/>
          <a:p>
            <a:pPr marR="5080" indent="132080" algn="ctr">
              <a:lnSpc>
                <a:spcPct val="100000"/>
              </a:lnSpc>
              <a:spcBef>
                <a:spcPts val="105"/>
              </a:spcBef>
            </a:pPr>
            <a:r>
              <a:rPr sz="1050" b="1" spc="-10">
                <a:solidFill>
                  <a:srgbClr val="7E7E7E"/>
                </a:solidFill>
                <a:latin typeface="DM Sans" pitchFamily="2" charset="0"/>
                <a:cs typeface="Open Sans"/>
              </a:rPr>
              <a:t>Watch</a:t>
            </a:r>
            <a:r>
              <a:rPr sz="1050" b="1" spc="-35">
                <a:solidFill>
                  <a:srgbClr val="7E7E7E"/>
                </a:solidFill>
                <a:latin typeface="DM Sans" pitchFamily="2" charset="0"/>
                <a:cs typeface="Open Sans"/>
              </a:rPr>
              <a:t> </a:t>
            </a:r>
            <a:r>
              <a:rPr sz="1050" b="1" spc="-20">
                <a:solidFill>
                  <a:srgbClr val="7E7E7E"/>
                </a:solidFill>
                <a:latin typeface="DM Sans" pitchFamily="2" charset="0"/>
                <a:cs typeface="Open Sans"/>
              </a:rPr>
              <a:t>List</a:t>
            </a:r>
            <a:endParaRPr lang="en-US" sz="1050" b="1" spc="-20">
              <a:solidFill>
                <a:srgbClr val="7E7E7E"/>
              </a:solidFill>
              <a:latin typeface="DM Sans" pitchFamily="2" charset="0"/>
              <a:cs typeface="Open Sans"/>
            </a:endParaRPr>
          </a:p>
          <a:p>
            <a:pPr marR="5080" indent="132080" algn="ctr">
              <a:lnSpc>
                <a:spcPct val="100000"/>
              </a:lnSpc>
              <a:spcBef>
                <a:spcPts val="105"/>
              </a:spcBef>
            </a:pPr>
            <a:r>
              <a:rPr sz="1050" b="1" spc="-10">
                <a:solidFill>
                  <a:srgbClr val="7E7E7E"/>
                </a:solidFill>
                <a:latin typeface="DM Sans" pitchFamily="2" charset="0"/>
                <a:cs typeface="Open Sans"/>
              </a:rPr>
              <a:t>(</a:t>
            </a:r>
            <a:r>
              <a:rPr lang="en-US" sz="1050" b="1" spc="-10">
                <a:solidFill>
                  <a:srgbClr val="7E7E7E"/>
                </a:solidFill>
                <a:latin typeface="DM Sans" pitchFamily="2" charset="0"/>
                <a:cs typeface="Open Sans"/>
              </a:rPr>
              <a:t>For Later</a:t>
            </a:r>
            <a:r>
              <a:rPr sz="1050" b="1" spc="-10">
                <a:solidFill>
                  <a:srgbClr val="7E7E7E"/>
                </a:solidFill>
                <a:latin typeface="DM Sans" pitchFamily="2" charset="0"/>
                <a:cs typeface="Open Sans"/>
              </a:rPr>
              <a:t>)</a:t>
            </a:r>
            <a:endParaRPr sz="1050">
              <a:latin typeface="DM Sans" pitchFamily="2" charset="0"/>
              <a:cs typeface="Open Sans"/>
            </a:endParaRPr>
          </a:p>
        </p:txBody>
      </p:sp>
      <p:grpSp>
        <p:nvGrpSpPr>
          <p:cNvPr id="60" name="object 36">
            <a:extLst>
              <a:ext uri="{FF2B5EF4-FFF2-40B4-BE49-F238E27FC236}">
                <a16:creationId xmlns:a16="http://schemas.microsoft.com/office/drawing/2014/main" id="{01087C01-1F0A-7CD1-EF0D-7C9D92DC4239}"/>
              </a:ext>
            </a:extLst>
          </p:cNvPr>
          <p:cNvGrpSpPr/>
          <p:nvPr/>
        </p:nvGrpSpPr>
        <p:grpSpPr>
          <a:xfrm>
            <a:off x="490473" y="3395217"/>
            <a:ext cx="226060" cy="1377950"/>
            <a:chOff x="490473" y="3395217"/>
            <a:chExt cx="226060" cy="1377950"/>
          </a:xfrm>
        </p:grpSpPr>
        <p:sp>
          <p:nvSpPr>
            <p:cNvPr id="61" name="object 37">
              <a:extLst>
                <a:ext uri="{FF2B5EF4-FFF2-40B4-BE49-F238E27FC236}">
                  <a16:creationId xmlns:a16="http://schemas.microsoft.com/office/drawing/2014/main" id="{B75DD74D-F8B2-D33B-2683-75D4A1FE3E09}"/>
                </a:ext>
              </a:extLst>
            </p:cNvPr>
            <p:cNvSpPr/>
            <p:nvPr/>
          </p:nvSpPr>
          <p:spPr>
            <a:xfrm>
              <a:off x="496823" y="3401567"/>
              <a:ext cx="213360" cy="1365250"/>
            </a:xfrm>
            <a:custGeom>
              <a:avLst/>
              <a:gdLst/>
              <a:ahLst/>
              <a:cxnLst/>
              <a:rect l="l" t="t" r="r" b="b"/>
              <a:pathLst>
                <a:path w="213359" h="1365250">
                  <a:moveTo>
                    <a:pt x="106476" y="0"/>
                  </a:moveTo>
                  <a:lnTo>
                    <a:pt x="0" y="90182"/>
                  </a:lnTo>
                  <a:lnTo>
                    <a:pt x="0" y="1364970"/>
                  </a:lnTo>
                  <a:lnTo>
                    <a:pt x="212953" y="1364970"/>
                  </a:lnTo>
                  <a:lnTo>
                    <a:pt x="212953" y="90182"/>
                  </a:lnTo>
                  <a:lnTo>
                    <a:pt x="106476" y="0"/>
                  </a:lnTo>
                  <a:close/>
                </a:path>
              </a:pathLst>
            </a:custGeom>
            <a:solidFill>
              <a:srgbClr val="0096A9"/>
            </a:solidFill>
          </p:spPr>
          <p:txBody>
            <a:bodyPr wrap="square" lIns="0" tIns="0" rIns="0" bIns="0" rtlCol="0"/>
            <a:lstStyle/>
            <a:p>
              <a:endParaRPr>
                <a:latin typeface="DM Sans" pitchFamily="2" charset="0"/>
              </a:endParaRPr>
            </a:p>
          </p:txBody>
        </p:sp>
        <p:sp>
          <p:nvSpPr>
            <p:cNvPr id="62" name="object 38">
              <a:extLst>
                <a:ext uri="{FF2B5EF4-FFF2-40B4-BE49-F238E27FC236}">
                  <a16:creationId xmlns:a16="http://schemas.microsoft.com/office/drawing/2014/main" id="{A91D009C-B31A-B339-FBAD-9272C471F106}"/>
                </a:ext>
              </a:extLst>
            </p:cNvPr>
            <p:cNvSpPr/>
            <p:nvPr/>
          </p:nvSpPr>
          <p:spPr>
            <a:xfrm>
              <a:off x="496823" y="3401567"/>
              <a:ext cx="213360" cy="1365250"/>
            </a:xfrm>
            <a:custGeom>
              <a:avLst/>
              <a:gdLst/>
              <a:ahLst/>
              <a:cxnLst/>
              <a:rect l="l" t="t" r="r" b="b"/>
              <a:pathLst>
                <a:path w="213359" h="1365250">
                  <a:moveTo>
                    <a:pt x="0" y="1364970"/>
                  </a:moveTo>
                  <a:lnTo>
                    <a:pt x="0" y="90182"/>
                  </a:lnTo>
                  <a:lnTo>
                    <a:pt x="106476" y="0"/>
                  </a:lnTo>
                  <a:lnTo>
                    <a:pt x="212953" y="90182"/>
                  </a:lnTo>
                  <a:lnTo>
                    <a:pt x="212953" y="1364970"/>
                  </a:lnTo>
                  <a:lnTo>
                    <a:pt x="0" y="1364970"/>
                  </a:lnTo>
                  <a:close/>
                </a:path>
              </a:pathLst>
            </a:custGeom>
            <a:ln w="12700">
              <a:solidFill>
                <a:srgbClr val="F1F1F1"/>
              </a:solidFill>
            </a:ln>
          </p:spPr>
          <p:txBody>
            <a:bodyPr wrap="square" lIns="0" tIns="0" rIns="0" bIns="0" rtlCol="0"/>
            <a:lstStyle/>
            <a:p>
              <a:endParaRPr>
                <a:latin typeface="DM Sans" pitchFamily="2" charset="0"/>
              </a:endParaRPr>
            </a:p>
          </p:txBody>
        </p:sp>
      </p:grpSp>
      <p:sp>
        <p:nvSpPr>
          <p:cNvPr id="63" name="object 39">
            <a:extLst>
              <a:ext uri="{FF2B5EF4-FFF2-40B4-BE49-F238E27FC236}">
                <a16:creationId xmlns:a16="http://schemas.microsoft.com/office/drawing/2014/main" id="{7E6E91D3-056D-CBB0-4AB9-5FCEE0F6D419}"/>
              </a:ext>
            </a:extLst>
          </p:cNvPr>
          <p:cNvSpPr txBox="1"/>
          <p:nvPr/>
        </p:nvSpPr>
        <p:spPr>
          <a:xfrm>
            <a:off x="334785" y="3050693"/>
            <a:ext cx="461665" cy="2131557"/>
          </a:xfrm>
          <a:prstGeom prst="rect">
            <a:avLst/>
          </a:prstGeom>
        </p:spPr>
        <p:txBody>
          <a:bodyPr vert="vert270" wrap="square" lIns="0" tIns="20955" rIns="0" bIns="0" rtlCol="0">
            <a:spAutoFit/>
          </a:bodyPr>
          <a:lstStyle/>
          <a:p>
            <a:pPr algn="ctr">
              <a:lnSpc>
                <a:spcPct val="100000"/>
              </a:lnSpc>
              <a:spcBef>
                <a:spcPts val="165"/>
              </a:spcBef>
            </a:pPr>
            <a:r>
              <a:rPr lang="en-US" sz="900" i="1">
                <a:solidFill>
                  <a:srgbClr val="7E7E7E"/>
                </a:solidFill>
                <a:latin typeface="DM Sans" pitchFamily="2" charset="0"/>
                <a:cs typeface="Open Sans"/>
              </a:rPr>
              <a:t>Feasibility of an opportunity execution</a:t>
            </a:r>
            <a:endParaRPr sz="900">
              <a:latin typeface="DM Sans" pitchFamily="2" charset="0"/>
              <a:cs typeface="Open Sans"/>
            </a:endParaRPr>
          </a:p>
          <a:p>
            <a:pPr marL="60325" algn="ctr">
              <a:lnSpc>
                <a:spcPct val="100000"/>
              </a:lnSpc>
              <a:spcBef>
                <a:spcPts val="600"/>
              </a:spcBef>
            </a:pPr>
            <a:r>
              <a:rPr lang="en-US" sz="700" b="1" spc="-10">
                <a:solidFill>
                  <a:srgbClr val="FFFFFF"/>
                </a:solidFill>
                <a:latin typeface="DM Sans" pitchFamily="2" charset="0"/>
                <a:cs typeface="Open Sans"/>
              </a:rPr>
              <a:t>FEASIBILITY</a:t>
            </a:r>
            <a:endParaRPr sz="700">
              <a:latin typeface="DM Sans" pitchFamily="2" charset="0"/>
              <a:cs typeface="Open Sans"/>
            </a:endParaRPr>
          </a:p>
        </p:txBody>
      </p:sp>
      <p:grpSp>
        <p:nvGrpSpPr>
          <p:cNvPr id="64" name="object 40">
            <a:extLst>
              <a:ext uri="{FF2B5EF4-FFF2-40B4-BE49-F238E27FC236}">
                <a16:creationId xmlns:a16="http://schemas.microsoft.com/office/drawing/2014/main" id="{B9233564-819A-E825-E6D4-CF08E00C29D2}"/>
              </a:ext>
            </a:extLst>
          </p:cNvPr>
          <p:cNvGrpSpPr/>
          <p:nvPr/>
        </p:nvGrpSpPr>
        <p:grpSpPr>
          <a:xfrm>
            <a:off x="1762022" y="5580634"/>
            <a:ext cx="1376680" cy="226060"/>
            <a:chOff x="1762022" y="5580634"/>
            <a:chExt cx="1376680" cy="226060"/>
          </a:xfrm>
        </p:grpSpPr>
        <p:sp>
          <p:nvSpPr>
            <p:cNvPr id="65" name="object 41">
              <a:extLst>
                <a:ext uri="{FF2B5EF4-FFF2-40B4-BE49-F238E27FC236}">
                  <a16:creationId xmlns:a16="http://schemas.microsoft.com/office/drawing/2014/main" id="{235D8D71-E416-E57E-4547-5A7621514A96}"/>
                </a:ext>
              </a:extLst>
            </p:cNvPr>
            <p:cNvSpPr/>
            <p:nvPr/>
          </p:nvSpPr>
          <p:spPr>
            <a:xfrm>
              <a:off x="1768372" y="5586984"/>
              <a:ext cx="1363980" cy="213360"/>
            </a:xfrm>
            <a:custGeom>
              <a:avLst/>
              <a:gdLst/>
              <a:ahLst/>
              <a:cxnLst/>
              <a:rect l="l" t="t" r="r" b="b"/>
              <a:pathLst>
                <a:path w="1363980" h="213360">
                  <a:moveTo>
                    <a:pt x="1273365" y="0"/>
                  </a:moveTo>
                  <a:lnTo>
                    <a:pt x="0" y="0"/>
                  </a:lnTo>
                  <a:lnTo>
                    <a:pt x="0" y="212953"/>
                  </a:lnTo>
                  <a:lnTo>
                    <a:pt x="1273365" y="212953"/>
                  </a:lnTo>
                  <a:lnTo>
                    <a:pt x="1363446" y="106476"/>
                  </a:lnTo>
                  <a:lnTo>
                    <a:pt x="1273365" y="0"/>
                  </a:lnTo>
                  <a:close/>
                </a:path>
              </a:pathLst>
            </a:custGeom>
            <a:solidFill>
              <a:srgbClr val="0096A9"/>
            </a:solidFill>
          </p:spPr>
          <p:txBody>
            <a:bodyPr wrap="square" lIns="0" tIns="0" rIns="0" bIns="0" rtlCol="0"/>
            <a:lstStyle/>
            <a:p>
              <a:endParaRPr>
                <a:latin typeface="DM Sans" pitchFamily="2" charset="0"/>
              </a:endParaRPr>
            </a:p>
          </p:txBody>
        </p:sp>
        <p:sp>
          <p:nvSpPr>
            <p:cNvPr id="66" name="object 42">
              <a:extLst>
                <a:ext uri="{FF2B5EF4-FFF2-40B4-BE49-F238E27FC236}">
                  <a16:creationId xmlns:a16="http://schemas.microsoft.com/office/drawing/2014/main" id="{4B10D638-569A-9B5B-DA40-AEE330B43611}"/>
                </a:ext>
              </a:extLst>
            </p:cNvPr>
            <p:cNvSpPr/>
            <p:nvPr/>
          </p:nvSpPr>
          <p:spPr>
            <a:xfrm>
              <a:off x="1768372" y="5586984"/>
              <a:ext cx="1363980" cy="213360"/>
            </a:xfrm>
            <a:custGeom>
              <a:avLst/>
              <a:gdLst/>
              <a:ahLst/>
              <a:cxnLst/>
              <a:rect l="l" t="t" r="r" b="b"/>
              <a:pathLst>
                <a:path w="1363980" h="213360">
                  <a:moveTo>
                    <a:pt x="0" y="0"/>
                  </a:moveTo>
                  <a:lnTo>
                    <a:pt x="1273365" y="0"/>
                  </a:lnTo>
                  <a:lnTo>
                    <a:pt x="1363446" y="106476"/>
                  </a:lnTo>
                  <a:lnTo>
                    <a:pt x="1273365" y="212953"/>
                  </a:lnTo>
                  <a:lnTo>
                    <a:pt x="0" y="212953"/>
                  </a:lnTo>
                  <a:lnTo>
                    <a:pt x="0" y="0"/>
                  </a:lnTo>
                  <a:close/>
                </a:path>
              </a:pathLst>
            </a:custGeom>
            <a:ln w="12700">
              <a:solidFill>
                <a:srgbClr val="F1F1F1"/>
              </a:solidFill>
            </a:ln>
          </p:spPr>
          <p:txBody>
            <a:bodyPr wrap="square" lIns="0" tIns="0" rIns="0" bIns="0" rtlCol="0"/>
            <a:lstStyle/>
            <a:p>
              <a:endParaRPr>
                <a:latin typeface="DM Sans" pitchFamily="2" charset="0"/>
              </a:endParaRPr>
            </a:p>
          </p:txBody>
        </p:sp>
      </p:grpSp>
      <p:sp>
        <p:nvSpPr>
          <p:cNvPr id="67" name="object 43">
            <a:extLst>
              <a:ext uri="{FF2B5EF4-FFF2-40B4-BE49-F238E27FC236}">
                <a16:creationId xmlns:a16="http://schemas.microsoft.com/office/drawing/2014/main" id="{C452B07C-1019-6BDF-C990-ACF50C716BDF}"/>
              </a:ext>
            </a:extLst>
          </p:cNvPr>
          <p:cNvSpPr txBox="1"/>
          <p:nvPr/>
        </p:nvSpPr>
        <p:spPr>
          <a:xfrm>
            <a:off x="1280833" y="5559144"/>
            <a:ext cx="2213610" cy="409086"/>
          </a:xfrm>
          <a:prstGeom prst="rect">
            <a:avLst/>
          </a:prstGeom>
        </p:spPr>
        <p:txBody>
          <a:bodyPr vert="horz" wrap="square" lIns="0" tIns="67310" rIns="0" bIns="0" rtlCol="0">
            <a:spAutoFit/>
          </a:bodyPr>
          <a:lstStyle/>
          <a:p>
            <a:pPr marL="638175">
              <a:lnSpc>
                <a:spcPct val="100000"/>
              </a:lnSpc>
              <a:spcBef>
                <a:spcPts val="530"/>
              </a:spcBef>
            </a:pPr>
            <a:r>
              <a:rPr lang="en-US" sz="800" b="1" spc="-10">
                <a:solidFill>
                  <a:srgbClr val="FFFFFF"/>
                </a:solidFill>
                <a:latin typeface="DM Sans" pitchFamily="2" charset="0"/>
                <a:cs typeface="Open Sans"/>
              </a:rPr>
              <a:t>BUSINESS IMPACT</a:t>
            </a:r>
            <a:endParaRPr sz="800">
              <a:latin typeface="DM Sans" pitchFamily="2" charset="0"/>
              <a:cs typeface="Open Sans"/>
            </a:endParaRPr>
          </a:p>
          <a:p>
            <a:pPr marL="12700">
              <a:lnSpc>
                <a:spcPct val="100000"/>
              </a:lnSpc>
              <a:spcBef>
                <a:spcPts val="530"/>
              </a:spcBef>
            </a:pPr>
            <a:r>
              <a:rPr lang="en-US" sz="1000" i="1">
                <a:solidFill>
                  <a:srgbClr val="585858"/>
                </a:solidFill>
                <a:latin typeface="DM Sans" pitchFamily="2" charset="0"/>
                <a:cs typeface="Open Sans"/>
              </a:rPr>
              <a:t>Potential value of an opportunity</a:t>
            </a:r>
            <a:endParaRPr sz="1000">
              <a:latin typeface="DM Sans" pitchFamily="2" charset="0"/>
              <a:cs typeface="Open Sans"/>
            </a:endParaRPr>
          </a:p>
        </p:txBody>
      </p:sp>
      <p:sp>
        <p:nvSpPr>
          <p:cNvPr id="68" name="object 45">
            <a:extLst>
              <a:ext uri="{FF2B5EF4-FFF2-40B4-BE49-F238E27FC236}">
                <a16:creationId xmlns:a16="http://schemas.microsoft.com/office/drawing/2014/main" id="{71587022-26B5-925F-0597-8C0BFD409039}"/>
              </a:ext>
            </a:extLst>
          </p:cNvPr>
          <p:cNvSpPr txBox="1"/>
          <p:nvPr/>
        </p:nvSpPr>
        <p:spPr>
          <a:xfrm>
            <a:off x="564926" y="1670625"/>
            <a:ext cx="3611596" cy="751488"/>
          </a:xfrm>
          <a:prstGeom prst="rect">
            <a:avLst/>
          </a:prstGeom>
        </p:spPr>
        <p:txBody>
          <a:bodyPr vert="horz" wrap="square" lIns="0" tIns="12700" rIns="0" bIns="0" rtlCol="0">
            <a:spAutoFit/>
          </a:bodyPr>
          <a:lstStyle/>
          <a:p>
            <a:pPr marL="12700" marR="5080">
              <a:lnSpc>
                <a:spcPct val="100000"/>
              </a:lnSpc>
              <a:spcBef>
                <a:spcPts val="100"/>
              </a:spcBef>
            </a:pPr>
            <a:r>
              <a:rPr sz="1200" i="1">
                <a:latin typeface="DM Sans" pitchFamily="2" charset="0"/>
                <a:cs typeface="Open Sans"/>
              </a:rPr>
              <a:t>Evaluate</a:t>
            </a:r>
            <a:r>
              <a:rPr sz="1200" i="1" spc="-35">
                <a:latin typeface="DM Sans" pitchFamily="2" charset="0"/>
                <a:cs typeface="Open Sans"/>
              </a:rPr>
              <a:t> </a:t>
            </a:r>
            <a:r>
              <a:rPr lang="en-US" sz="1200" i="1">
                <a:latin typeface="DM Sans" pitchFamily="2" charset="0"/>
                <a:cs typeface="Open Sans"/>
              </a:rPr>
              <a:t>opportunities </a:t>
            </a:r>
            <a:r>
              <a:rPr sz="1200" i="1">
                <a:latin typeface="DM Sans" pitchFamily="2" charset="0"/>
                <a:cs typeface="Open Sans"/>
              </a:rPr>
              <a:t>by</a:t>
            </a:r>
            <a:r>
              <a:rPr sz="1200" i="1" spc="-30">
                <a:latin typeface="DM Sans" pitchFamily="2" charset="0"/>
                <a:cs typeface="Open Sans"/>
              </a:rPr>
              <a:t> </a:t>
            </a:r>
            <a:r>
              <a:rPr sz="1200" i="1">
                <a:latin typeface="DM Sans" pitchFamily="2" charset="0"/>
                <a:cs typeface="Open Sans"/>
              </a:rPr>
              <a:t>weighing</a:t>
            </a:r>
            <a:r>
              <a:rPr sz="1200" i="1" spc="-50">
                <a:latin typeface="DM Sans" pitchFamily="2" charset="0"/>
                <a:cs typeface="Open Sans"/>
              </a:rPr>
              <a:t> </a:t>
            </a:r>
            <a:r>
              <a:rPr sz="1200" i="1">
                <a:latin typeface="DM Sans" pitchFamily="2" charset="0"/>
                <a:cs typeface="Open Sans"/>
              </a:rPr>
              <a:t>strategic</a:t>
            </a:r>
            <a:r>
              <a:rPr sz="1200" i="1" spc="-30">
                <a:latin typeface="DM Sans" pitchFamily="2" charset="0"/>
                <a:cs typeface="Open Sans"/>
              </a:rPr>
              <a:t> </a:t>
            </a:r>
            <a:r>
              <a:rPr sz="1200" i="1">
                <a:latin typeface="DM Sans" pitchFamily="2" charset="0"/>
                <a:cs typeface="Open Sans"/>
              </a:rPr>
              <a:t>value</a:t>
            </a:r>
            <a:r>
              <a:rPr sz="1200" i="1" spc="-45">
                <a:latin typeface="DM Sans" pitchFamily="2" charset="0"/>
                <a:cs typeface="Open Sans"/>
              </a:rPr>
              <a:t> </a:t>
            </a:r>
            <a:r>
              <a:rPr sz="1200" i="1" spc="-10">
                <a:latin typeface="DM Sans" pitchFamily="2" charset="0"/>
                <a:cs typeface="Open Sans"/>
              </a:rPr>
              <a:t>against </a:t>
            </a:r>
            <a:r>
              <a:rPr sz="1200" i="1">
                <a:latin typeface="DM Sans" pitchFamily="2" charset="0"/>
                <a:cs typeface="Open Sans"/>
              </a:rPr>
              <a:t>ability</a:t>
            </a:r>
            <a:r>
              <a:rPr sz="1200" i="1" spc="-20">
                <a:latin typeface="DM Sans" pitchFamily="2" charset="0"/>
                <a:cs typeface="Open Sans"/>
              </a:rPr>
              <a:t> </a:t>
            </a:r>
            <a:r>
              <a:rPr sz="1200" i="1">
                <a:latin typeface="DM Sans" pitchFamily="2" charset="0"/>
                <a:cs typeface="Open Sans"/>
              </a:rPr>
              <a:t>to</a:t>
            </a:r>
            <a:r>
              <a:rPr sz="1200" i="1" spc="-20">
                <a:latin typeface="DM Sans" pitchFamily="2" charset="0"/>
                <a:cs typeface="Open Sans"/>
              </a:rPr>
              <a:t> </a:t>
            </a:r>
            <a:r>
              <a:rPr sz="1200" i="1" spc="-10">
                <a:latin typeface="DM Sans" pitchFamily="2" charset="0"/>
                <a:cs typeface="Open Sans"/>
              </a:rPr>
              <a:t>execute,</a:t>
            </a:r>
            <a:r>
              <a:rPr sz="1200" i="1" spc="-25">
                <a:latin typeface="DM Sans" pitchFamily="2" charset="0"/>
                <a:cs typeface="Open Sans"/>
              </a:rPr>
              <a:t> </a:t>
            </a:r>
            <a:r>
              <a:rPr sz="1200" i="1">
                <a:latin typeface="DM Sans" pitchFamily="2" charset="0"/>
                <a:cs typeface="Open Sans"/>
              </a:rPr>
              <a:t>aiming</a:t>
            </a:r>
            <a:r>
              <a:rPr sz="1200" i="1" spc="-5">
                <a:latin typeface="DM Sans" pitchFamily="2" charset="0"/>
                <a:cs typeface="Open Sans"/>
              </a:rPr>
              <a:t> </a:t>
            </a:r>
            <a:r>
              <a:rPr sz="1200" i="1">
                <a:latin typeface="DM Sans" pitchFamily="2" charset="0"/>
                <a:cs typeface="Open Sans"/>
              </a:rPr>
              <a:t>to</a:t>
            </a:r>
            <a:r>
              <a:rPr sz="1200" i="1" spc="-20">
                <a:latin typeface="DM Sans" pitchFamily="2" charset="0"/>
                <a:cs typeface="Open Sans"/>
              </a:rPr>
              <a:t> </a:t>
            </a:r>
            <a:r>
              <a:rPr sz="1200" i="1">
                <a:latin typeface="DM Sans" pitchFamily="2" charset="0"/>
                <a:cs typeface="Open Sans"/>
              </a:rPr>
              <a:t>select</a:t>
            </a:r>
            <a:r>
              <a:rPr sz="1200" i="1" spc="-15">
                <a:latin typeface="DM Sans" pitchFamily="2" charset="0"/>
                <a:cs typeface="Open Sans"/>
              </a:rPr>
              <a:t> </a:t>
            </a:r>
            <a:r>
              <a:rPr lang="en-US" sz="1200" i="1" spc="-15">
                <a:latin typeface="DM Sans" pitchFamily="2" charset="0"/>
                <a:cs typeface="Open Sans"/>
              </a:rPr>
              <a:t>Top ~8-10 </a:t>
            </a:r>
            <a:r>
              <a:rPr lang="en-US" sz="1200" i="1">
                <a:latin typeface="DM Sans" pitchFamily="2" charset="0"/>
                <a:cs typeface="Open Sans"/>
              </a:rPr>
              <a:t>opportunities </a:t>
            </a:r>
            <a:r>
              <a:rPr sz="1200" i="1">
                <a:latin typeface="DM Sans" pitchFamily="2" charset="0"/>
                <a:cs typeface="Open Sans"/>
              </a:rPr>
              <a:t>with</a:t>
            </a:r>
            <a:r>
              <a:rPr sz="1200" i="1" spc="-15">
                <a:latin typeface="DM Sans" pitchFamily="2" charset="0"/>
                <a:cs typeface="Open Sans"/>
              </a:rPr>
              <a:t> </a:t>
            </a:r>
            <a:r>
              <a:rPr sz="1200" i="1" spc="-10">
                <a:latin typeface="DM Sans" pitchFamily="2" charset="0"/>
                <a:cs typeface="Open Sans"/>
              </a:rPr>
              <a:t>optimal </a:t>
            </a:r>
            <a:r>
              <a:rPr sz="1200" i="1">
                <a:latin typeface="DM Sans" pitchFamily="2" charset="0"/>
                <a:cs typeface="Open Sans"/>
              </a:rPr>
              <a:t>ROI</a:t>
            </a:r>
            <a:r>
              <a:rPr sz="1200" i="1" spc="-25">
                <a:latin typeface="DM Sans" pitchFamily="2" charset="0"/>
                <a:cs typeface="Open Sans"/>
              </a:rPr>
              <a:t> </a:t>
            </a:r>
            <a:r>
              <a:rPr sz="1200" i="1">
                <a:latin typeface="DM Sans" pitchFamily="2" charset="0"/>
                <a:cs typeface="Open Sans"/>
              </a:rPr>
              <a:t>and</a:t>
            </a:r>
            <a:r>
              <a:rPr sz="1200" i="1" spc="-30">
                <a:latin typeface="DM Sans" pitchFamily="2" charset="0"/>
                <a:cs typeface="Open Sans"/>
              </a:rPr>
              <a:t> </a:t>
            </a:r>
            <a:r>
              <a:rPr sz="1200" i="1">
                <a:latin typeface="DM Sans" pitchFamily="2" charset="0"/>
                <a:cs typeface="Open Sans"/>
              </a:rPr>
              <a:t>business</a:t>
            </a:r>
            <a:r>
              <a:rPr sz="1200" i="1" spc="-50">
                <a:latin typeface="DM Sans" pitchFamily="2" charset="0"/>
                <a:cs typeface="Open Sans"/>
              </a:rPr>
              <a:t> </a:t>
            </a:r>
            <a:r>
              <a:rPr sz="1200" i="1">
                <a:latin typeface="DM Sans" pitchFamily="2" charset="0"/>
                <a:cs typeface="Open Sans"/>
              </a:rPr>
              <a:t>objective</a:t>
            </a:r>
            <a:r>
              <a:rPr sz="1200" i="1" spc="-25">
                <a:latin typeface="DM Sans" pitchFamily="2" charset="0"/>
                <a:cs typeface="Open Sans"/>
              </a:rPr>
              <a:t> </a:t>
            </a:r>
            <a:r>
              <a:rPr sz="1200" i="1" spc="-10">
                <a:latin typeface="DM Sans" pitchFamily="2" charset="0"/>
                <a:cs typeface="Open Sans"/>
              </a:rPr>
              <a:t>alignment</a:t>
            </a:r>
            <a:endParaRPr sz="1200">
              <a:latin typeface="DM Sans" pitchFamily="2" charset="0"/>
              <a:cs typeface="Open Sans"/>
            </a:endParaRPr>
          </a:p>
        </p:txBody>
      </p:sp>
      <p:sp>
        <p:nvSpPr>
          <p:cNvPr id="69" name="object 45">
            <a:extLst>
              <a:ext uri="{FF2B5EF4-FFF2-40B4-BE49-F238E27FC236}">
                <a16:creationId xmlns:a16="http://schemas.microsoft.com/office/drawing/2014/main" id="{420DE878-4C60-7C36-D321-6B137039D8D7}"/>
              </a:ext>
            </a:extLst>
          </p:cNvPr>
          <p:cNvSpPr txBox="1"/>
          <p:nvPr/>
        </p:nvSpPr>
        <p:spPr>
          <a:xfrm>
            <a:off x="564926" y="1122086"/>
            <a:ext cx="3807460" cy="443711"/>
          </a:xfrm>
          <a:prstGeom prst="rect">
            <a:avLst/>
          </a:prstGeom>
        </p:spPr>
        <p:txBody>
          <a:bodyPr vert="horz" wrap="square" lIns="0" tIns="12700" rIns="0" bIns="0" rtlCol="0">
            <a:spAutoFit/>
          </a:bodyPr>
          <a:lstStyle/>
          <a:p>
            <a:pPr marL="12700">
              <a:lnSpc>
                <a:spcPct val="100000"/>
              </a:lnSpc>
              <a:spcBef>
                <a:spcPts val="1350"/>
              </a:spcBef>
            </a:pPr>
            <a:r>
              <a:rPr lang="en-US" sz="1400" b="1" spc="-10">
                <a:latin typeface="DM Sans" pitchFamily="2" charset="0"/>
                <a:cs typeface="Open Sans"/>
              </a:rPr>
              <a:t>Use Case Validation:</a:t>
            </a:r>
            <a:r>
              <a:rPr lang="en-US" sz="1400" b="1" spc="-40">
                <a:latin typeface="DM Sans" pitchFamily="2" charset="0"/>
                <a:cs typeface="Open Sans"/>
              </a:rPr>
              <a:t> </a:t>
            </a:r>
            <a:r>
              <a:rPr lang="en-US" sz="1400" b="1">
                <a:latin typeface="DM Sans" pitchFamily="2" charset="0"/>
                <a:cs typeface="Open Sans"/>
              </a:rPr>
              <a:t>Value</a:t>
            </a:r>
            <a:r>
              <a:rPr lang="en-US" sz="1400" b="1" spc="-20">
                <a:latin typeface="DM Sans" pitchFamily="2" charset="0"/>
                <a:cs typeface="Open Sans"/>
              </a:rPr>
              <a:t> </a:t>
            </a:r>
            <a:r>
              <a:rPr lang="en-US" sz="1400" b="1">
                <a:latin typeface="DM Sans" pitchFamily="2" charset="0"/>
                <a:cs typeface="Open Sans"/>
              </a:rPr>
              <a:t>and</a:t>
            </a:r>
            <a:r>
              <a:rPr lang="en-US" sz="1400" b="1" spc="5">
                <a:latin typeface="DM Sans" pitchFamily="2" charset="0"/>
                <a:cs typeface="Open Sans"/>
              </a:rPr>
              <a:t> </a:t>
            </a:r>
            <a:r>
              <a:rPr lang="en-US" sz="1400" b="1">
                <a:latin typeface="DM Sans" pitchFamily="2" charset="0"/>
                <a:cs typeface="Open Sans"/>
              </a:rPr>
              <a:t>Ability</a:t>
            </a:r>
            <a:r>
              <a:rPr lang="en-US" sz="1400" b="1" spc="-35">
                <a:latin typeface="DM Sans" pitchFamily="2" charset="0"/>
                <a:cs typeface="Open Sans"/>
              </a:rPr>
              <a:t> </a:t>
            </a:r>
            <a:r>
              <a:rPr lang="en-US" sz="1400" b="1">
                <a:latin typeface="DM Sans" pitchFamily="2" charset="0"/>
                <a:cs typeface="Open Sans"/>
              </a:rPr>
              <a:t>to</a:t>
            </a:r>
            <a:r>
              <a:rPr lang="en-US" sz="1400" b="1" spc="-10">
                <a:latin typeface="DM Sans" pitchFamily="2" charset="0"/>
                <a:cs typeface="Open Sans"/>
              </a:rPr>
              <a:t> Execute</a:t>
            </a:r>
            <a:endParaRPr lang="en-US" sz="1400">
              <a:latin typeface="DM Sans" pitchFamily="2" charset="0"/>
              <a:cs typeface="Open Sans"/>
            </a:endParaRPr>
          </a:p>
        </p:txBody>
      </p:sp>
      <p:sp>
        <p:nvSpPr>
          <p:cNvPr id="9" name="Rounded Rectangle 63">
            <a:extLst>
              <a:ext uri="{FF2B5EF4-FFF2-40B4-BE49-F238E27FC236}">
                <a16:creationId xmlns:a16="http://schemas.microsoft.com/office/drawing/2014/main" id="{6BB3A7B8-ECDB-8DF5-5B84-78A069469522}"/>
              </a:ext>
            </a:extLst>
          </p:cNvPr>
          <p:cNvSpPr/>
          <p:nvPr/>
        </p:nvSpPr>
        <p:spPr>
          <a:xfrm>
            <a:off x="10707456" y="73675"/>
            <a:ext cx="365760" cy="274320"/>
          </a:xfrm>
          <a:prstGeom prst="roundRect">
            <a:avLst>
              <a:gd name="adj" fmla="val 7961"/>
            </a:avLst>
          </a:prstGeom>
          <a:solidFill>
            <a:schemeClr val="bg1"/>
          </a:solidFill>
          <a:ln w="25400" cap="flat">
            <a:solidFill>
              <a:srgbClr val="B6C5D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algn="ctr"/>
            <a:r>
              <a:rPr lang="en-US" sz="1100" b="1">
                <a:solidFill>
                  <a:schemeClr val="bg1">
                    <a:lumMod val="75000"/>
                  </a:schemeClr>
                </a:solidFill>
                <a:latin typeface="DM Sans" pitchFamily="2" charset="0"/>
                <a:ea typeface="Open Sans" panose="020B0606030504020204" pitchFamily="34" charset="0"/>
                <a:cs typeface="Open Sans" panose="020B0606030504020204" pitchFamily="34" charset="0"/>
              </a:rPr>
              <a:t>1.</a:t>
            </a:r>
          </a:p>
        </p:txBody>
      </p:sp>
      <p:sp>
        <p:nvSpPr>
          <p:cNvPr id="10" name="Rounded Rectangle 64">
            <a:extLst>
              <a:ext uri="{FF2B5EF4-FFF2-40B4-BE49-F238E27FC236}">
                <a16:creationId xmlns:a16="http://schemas.microsoft.com/office/drawing/2014/main" id="{08AE2D8B-5555-C398-DE84-232A66DC5CB3}"/>
              </a:ext>
            </a:extLst>
          </p:cNvPr>
          <p:cNvSpPr/>
          <p:nvPr/>
        </p:nvSpPr>
        <p:spPr>
          <a:xfrm>
            <a:off x="11161007" y="73675"/>
            <a:ext cx="365760" cy="274320"/>
          </a:xfrm>
          <a:prstGeom prst="roundRect">
            <a:avLst>
              <a:gd name="adj" fmla="val 7961"/>
            </a:avLst>
          </a:prstGeom>
          <a:solidFill>
            <a:schemeClr val="bg1"/>
          </a:solidFill>
          <a:ln w="25400" cap="flat">
            <a:solidFill>
              <a:srgbClr val="B6C5D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algn="ctr"/>
            <a:r>
              <a:rPr lang="en-US" sz="1100" b="1">
                <a:solidFill>
                  <a:schemeClr val="bg1">
                    <a:lumMod val="75000"/>
                  </a:schemeClr>
                </a:solidFill>
                <a:latin typeface="DM Sans" pitchFamily="2" charset="0"/>
                <a:ea typeface="Open Sans" panose="020B0606030504020204" pitchFamily="34" charset="0"/>
                <a:cs typeface="Open Sans" panose="020B0606030504020204" pitchFamily="34" charset="0"/>
              </a:rPr>
              <a:t>2. </a:t>
            </a:r>
          </a:p>
        </p:txBody>
      </p:sp>
      <p:sp>
        <p:nvSpPr>
          <p:cNvPr id="11" name="Rounded Rectangle 63">
            <a:extLst>
              <a:ext uri="{FF2B5EF4-FFF2-40B4-BE49-F238E27FC236}">
                <a16:creationId xmlns:a16="http://schemas.microsoft.com/office/drawing/2014/main" id="{CE332223-5314-7CBF-250B-8CBA8923C5E3}"/>
              </a:ext>
            </a:extLst>
          </p:cNvPr>
          <p:cNvSpPr/>
          <p:nvPr/>
        </p:nvSpPr>
        <p:spPr>
          <a:xfrm>
            <a:off x="11614557" y="73675"/>
            <a:ext cx="365760" cy="274320"/>
          </a:xfrm>
          <a:prstGeom prst="roundRect">
            <a:avLst>
              <a:gd name="adj" fmla="val 7961"/>
            </a:avLst>
          </a:prstGeom>
          <a:solidFill>
            <a:schemeClr val="bg1"/>
          </a:solidFill>
          <a:ln w="25400" cap="flat">
            <a:solidFill>
              <a:srgbClr val="B6C5D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algn="ctr"/>
            <a:r>
              <a:rPr lang="en-US" sz="1100" b="1">
                <a:latin typeface="DM Sans" pitchFamily="2" charset="0"/>
                <a:ea typeface="Open Sans" panose="020B0606030504020204" pitchFamily="34" charset="0"/>
                <a:cs typeface="Open Sans" panose="020B0606030504020204" pitchFamily="34" charset="0"/>
              </a:rPr>
              <a:t>3. </a:t>
            </a:r>
          </a:p>
        </p:txBody>
      </p:sp>
    </p:spTree>
    <p:extLst>
      <p:ext uri="{BB962C8B-B14F-4D97-AF65-F5344CB8AC3E}">
        <p14:creationId xmlns:p14="http://schemas.microsoft.com/office/powerpoint/2010/main" val="65092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B221-D887-BFE0-6B10-18CE8189A3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91A8FB-0865-56B7-DB20-2EEA0B4A2E78}"/>
              </a:ext>
            </a:extLst>
          </p:cNvPr>
          <p:cNvSpPr>
            <a:spLocks noGrp="1"/>
          </p:cNvSpPr>
          <p:nvPr>
            <p:ph type="body" sz="quarter" idx="10"/>
          </p:nvPr>
        </p:nvSpPr>
        <p:spPr/>
        <p:txBody>
          <a:bodyPr/>
          <a:lstStyle/>
          <a:p>
            <a:r>
              <a:rPr lang="en-US" dirty="0"/>
              <a:t>Architecture strategy - Appendix</a:t>
            </a:r>
          </a:p>
        </p:txBody>
      </p:sp>
      <p:pic>
        <p:nvPicPr>
          <p:cNvPr id="3" name="Graphic 2" descr="Robot with solid fill">
            <a:extLst>
              <a:ext uri="{FF2B5EF4-FFF2-40B4-BE49-F238E27FC236}">
                <a16:creationId xmlns:a16="http://schemas.microsoft.com/office/drawing/2014/main" id="{81340CEB-8413-11C9-52BF-5825F48FEF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517" y="2102424"/>
            <a:ext cx="914400" cy="914400"/>
          </a:xfrm>
          <a:prstGeom prst="rect">
            <a:avLst/>
          </a:prstGeom>
        </p:spPr>
      </p:pic>
    </p:spTree>
    <p:extLst>
      <p:ext uri="{BB962C8B-B14F-4D97-AF65-F5344CB8AC3E}">
        <p14:creationId xmlns:p14="http://schemas.microsoft.com/office/powerpoint/2010/main" val="423376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59C36-0ABA-BC4F-D86A-4975502EDD2C}"/>
            </a:ext>
          </a:extLst>
        </p:cNvPr>
        <p:cNvGrpSpPr/>
        <p:nvPr/>
      </p:nvGrpSpPr>
      <p:grpSpPr>
        <a:xfrm>
          <a:off x="0" y="0"/>
          <a:ext cx="0" cy="0"/>
          <a:chOff x="0" y="0"/>
          <a:chExt cx="0" cy="0"/>
        </a:xfrm>
      </p:grpSpPr>
      <p:graphicFrame>
        <p:nvGraphicFramePr>
          <p:cNvPr id="160" name="think-cell data - do not delete" hidden="1">
            <a:extLst>
              <a:ext uri="{FF2B5EF4-FFF2-40B4-BE49-F238E27FC236}">
                <a16:creationId xmlns:a16="http://schemas.microsoft.com/office/drawing/2014/main" id="{0E081F1C-07EF-52BA-1E52-726CE24B1B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0" name="think-cell data - do not delete" hidden="1">
                        <a:extLst>
                          <a:ext uri="{FF2B5EF4-FFF2-40B4-BE49-F238E27FC236}">
                            <a16:creationId xmlns:a16="http://schemas.microsoft.com/office/drawing/2014/main" id="{0E081F1C-07EF-52BA-1E52-726CE24B1B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C76C99B-19BC-3EF8-908F-24953CF3D634}"/>
              </a:ext>
            </a:extLst>
          </p:cNvPr>
          <p:cNvSpPr>
            <a:spLocks noGrp="1"/>
          </p:cNvSpPr>
          <p:nvPr>
            <p:ph type="body" sz="quarter" idx="10"/>
          </p:nvPr>
        </p:nvSpPr>
        <p:spPr>
          <a:xfrm>
            <a:off x="457200" y="304800"/>
            <a:ext cx="10811164" cy="784697"/>
          </a:xfrm>
        </p:spPr>
        <p:txBody>
          <a:bodyPr/>
          <a:lstStyle/>
          <a:p>
            <a:r>
              <a:rPr lang="en-US" u="sng" dirty="0">
                <a:solidFill>
                  <a:schemeClr val="accent3"/>
                </a:solidFill>
              </a:rPr>
              <a:t>Context: </a:t>
            </a:r>
            <a:r>
              <a:rPr lang="en-US" dirty="0"/>
              <a:t>“AI” solutions are made up of foundational building blocks which define the functionality of the solution </a:t>
            </a:r>
          </a:p>
        </p:txBody>
      </p:sp>
      <p:sp>
        <p:nvSpPr>
          <p:cNvPr id="70" name="TextBox 69">
            <a:extLst>
              <a:ext uri="{FF2B5EF4-FFF2-40B4-BE49-F238E27FC236}">
                <a16:creationId xmlns:a16="http://schemas.microsoft.com/office/drawing/2014/main" id="{D7B49F66-236D-F00F-1BBB-24D24BD579E5}"/>
              </a:ext>
            </a:extLst>
          </p:cNvPr>
          <p:cNvSpPr txBox="1"/>
          <p:nvPr/>
        </p:nvSpPr>
        <p:spPr>
          <a:xfrm rot="16200000">
            <a:off x="-935535" y="5371630"/>
            <a:ext cx="2482156" cy="276999"/>
          </a:xfrm>
          <a:prstGeom prst="rect">
            <a:avLst/>
          </a:prstGeom>
          <a:noFill/>
        </p:spPr>
        <p:txBody>
          <a:bodyPr wrap="square">
            <a:spAutoFit/>
          </a:bodyPr>
          <a:lstStyle/>
          <a:p>
            <a:pPr algn="ctr"/>
            <a:r>
              <a:rPr lang="en-US" sz="1200" b="1" i="1" dirty="0">
                <a:solidFill>
                  <a:schemeClr val="tx2"/>
                </a:solidFill>
              </a:rPr>
              <a:t>Core components (additive)</a:t>
            </a:r>
            <a:endParaRPr lang="en-US" sz="1200" b="1" i="1" dirty="0"/>
          </a:p>
        </p:txBody>
      </p:sp>
      <p:graphicFrame>
        <p:nvGraphicFramePr>
          <p:cNvPr id="141" name="Table 140">
            <a:extLst>
              <a:ext uri="{FF2B5EF4-FFF2-40B4-BE49-F238E27FC236}">
                <a16:creationId xmlns:a16="http://schemas.microsoft.com/office/drawing/2014/main" id="{B6A8C17D-7898-72C2-10ED-6A5D304F3FB3}"/>
              </a:ext>
            </a:extLst>
          </p:cNvPr>
          <p:cNvGraphicFramePr>
            <a:graphicFrameLocks noGrp="1"/>
          </p:cNvGraphicFramePr>
          <p:nvPr/>
        </p:nvGraphicFramePr>
        <p:xfrm>
          <a:off x="457199" y="1612029"/>
          <a:ext cx="11110512" cy="5249940"/>
        </p:xfrm>
        <a:graphic>
          <a:graphicData uri="http://schemas.openxmlformats.org/drawingml/2006/table">
            <a:tbl>
              <a:tblPr firstRow="1" bandRow="1">
                <a:tableStyleId>{7E9639D4-E3E2-4D34-9284-5A2195B3D0D7}</a:tableStyleId>
              </a:tblPr>
              <a:tblGrid>
                <a:gridCol w="1851752">
                  <a:extLst>
                    <a:ext uri="{9D8B030D-6E8A-4147-A177-3AD203B41FA5}">
                      <a16:colId xmlns:a16="http://schemas.microsoft.com/office/drawing/2014/main" val="1606072191"/>
                    </a:ext>
                  </a:extLst>
                </a:gridCol>
                <a:gridCol w="1851752">
                  <a:extLst>
                    <a:ext uri="{9D8B030D-6E8A-4147-A177-3AD203B41FA5}">
                      <a16:colId xmlns:a16="http://schemas.microsoft.com/office/drawing/2014/main" val="1258643136"/>
                    </a:ext>
                  </a:extLst>
                </a:gridCol>
                <a:gridCol w="1851752">
                  <a:extLst>
                    <a:ext uri="{9D8B030D-6E8A-4147-A177-3AD203B41FA5}">
                      <a16:colId xmlns:a16="http://schemas.microsoft.com/office/drawing/2014/main" val="2421452847"/>
                    </a:ext>
                  </a:extLst>
                </a:gridCol>
                <a:gridCol w="1851752">
                  <a:extLst>
                    <a:ext uri="{9D8B030D-6E8A-4147-A177-3AD203B41FA5}">
                      <a16:colId xmlns:a16="http://schemas.microsoft.com/office/drawing/2014/main" val="1471235036"/>
                    </a:ext>
                  </a:extLst>
                </a:gridCol>
                <a:gridCol w="1851752">
                  <a:extLst>
                    <a:ext uri="{9D8B030D-6E8A-4147-A177-3AD203B41FA5}">
                      <a16:colId xmlns:a16="http://schemas.microsoft.com/office/drawing/2014/main" val="4236921481"/>
                    </a:ext>
                  </a:extLst>
                </a:gridCol>
                <a:gridCol w="1851752">
                  <a:extLst>
                    <a:ext uri="{9D8B030D-6E8A-4147-A177-3AD203B41FA5}">
                      <a16:colId xmlns:a16="http://schemas.microsoft.com/office/drawing/2014/main" val="193128790"/>
                    </a:ext>
                  </a:extLst>
                </a:gridCol>
              </a:tblGrid>
              <a:tr h="361791">
                <a:tc>
                  <a:txBody>
                    <a:bodyPr/>
                    <a:lstStyle/>
                    <a:p>
                      <a:pPr algn="ctr"/>
                      <a:r>
                        <a:rPr lang="en-US" dirty="0">
                          <a:solidFill>
                            <a:schemeClr val="bg1"/>
                          </a:solidFill>
                          <a:latin typeface="DM Sans" pitchFamily="2" charset="0"/>
                        </a:rPr>
                        <a:t>LLM</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SLM</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RAG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Agents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Agentic AI</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latin typeface="DM Sans" pitchFamily="2" charset="0"/>
                        </a:rPr>
                        <a:t>Multi-Agent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9733554"/>
                  </a:ext>
                </a:extLst>
              </a:tr>
              <a:tr h="2080299">
                <a:tc>
                  <a:txBody>
                    <a:bodyPr/>
                    <a:lstStyle/>
                    <a:p>
                      <a:pPr algn="ctr"/>
                      <a:r>
                        <a:rPr lang="en-US" sz="1200" b="1" dirty="0">
                          <a:solidFill>
                            <a:schemeClr val="accent1"/>
                          </a:solidFill>
                          <a:latin typeface="DM Sans" pitchFamily="2" charset="0"/>
                        </a:rPr>
                        <a:t>Large Language Model </a:t>
                      </a:r>
                      <a:r>
                        <a:rPr lang="en-US" sz="1200" dirty="0">
                          <a:solidFill>
                            <a:schemeClr val="accent1"/>
                          </a:solidFill>
                          <a:latin typeface="DM Sans" pitchFamily="2" charset="0"/>
                        </a:rPr>
                        <a:t>- A </a:t>
                      </a:r>
                      <a:r>
                        <a:rPr lang="en-US" sz="1200" b="1" dirty="0">
                          <a:solidFill>
                            <a:schemeClr val="accent1"/>
                          </a:solidFill>
                          <a:latin typeface="DM Sans" pitchFamily="2" charset="0"/>
                        </a:rPr>
                        <a:t>knowledgeable person who can answer general questions </a:t>
                      </a:r>
                      <a:r>
                        <a:rPr lang="en-US" sz="1200" dirty="0">
                          <a:solidFill>
                            <a:schemeClr val="accent1"/>
                          </a:solidFill>
                          <a:latin typeface="DM Sans" pitchFamily="2" charset="0"/>
                        </a:rPr>
                        <a:t>but only with information they already know and can't use tools or remember your past requests</a:t>
                      </a:r>
                    </a:p>
                    <a:p>
                      <a:pPr algn="ctr"/>
                      <a:endParaRPr lang="en-US" sz="1200" dirty="0">
                        <a:solidFill>
                          <a:schemeClr val="accent1"/>
                        </a:solidFill>
                        <a:latin typeface="DM Sans" pitchFamily="2"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latin typeface="DM Sans" pitchFamily="2" charset="0"/>
                        </a:rPr>
                        <a:t>Specialized Language Model </a:t>
                      </a:r>
                      <a:r>
                        <a:rPr lang="en-US" sz="1200" dirty="0">
                          <a:solidFill>
                            <a:schemeClr val="accent1"/>
                          </a:solidFill>
                          <a:latin typeface="DM Sans" pitchFamily="2" charset="0"/>
                        </a:rPr>
                        <a:t>- A </a:t>
                      </a:r>
                      <a:r>
                        <a:rPr lang="en-US" sz="1200" b="1" dirty="0">
                          <a:solidFill>
                            <a:schemeClr val="accent1"/>
                          </a:solidFill>
                          <a:latin typeface="DM Sans" pitchFamily="2" charset="0"/>
                        </a:rPr>
                        <a:t>domain expert trained </a:t>
                      </a:r>
                      <a:r>
                        <a:rPr lang="en-US" sz="1200" dirty="0">
                          <a:solidFill>
                            <a:schemeClr val="accent1"/>
                          </a:solidFill>
                          <a:latin typeface="DM Sans" pitchFamily="2" charset="0"/>
                        </a:rPr>
                        <a:t>on organization-specific data and context to deliver precise, reliable insights for specialized topics.</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latin typeface="DM Sans" pitchFamily="2" charset="0"/>
                        </a:rPr>
                        <a:t>Retrieval-Augmented Generation - </a:t>
                      </a:r>
                      <a:r>
                        <a:rPr lang="en-US" sz="1200" dirty="0">
                          <a:solidFill>
                            <a:schemeClr val="accent1"/>
                          </a:solidFill>
                          <a:latin typeface="DM Sans" pitchFamily="2" charset="0"/>
                        </a:rPr>
                        <a:t>A </a:t>
                      </a:r>
                      <a:r>
                        <a:rPr lang="en-US" sz="1200" b="1" dirty="0">
                          <a:solidFill>
                            <a:schemeClr val="accent1"/>
                          </a:solidFill>
                          <a:latin typeface="DM Sans" pitchFamily="2" charset="0"/>
                        </a:rPr>
                        <a:t>knowledgeable person with access to a library </a:t>
                      </a:r>
                      <a:br>
                        <a:rPr lang="en-US" sz="1200" dirty="0">
                          <a:solidFill>
                            <a:schemeClr val="accent1"/>
                          </a:solidFill>
                          <a:latin typeface="DM Sans" pitchFamily="2" charset="0"/>
                        </a:rPr>
                      </a:br>
                      <a:r>
                        <a:rPr lang="en-US" sz="1200" dirty="0">
                          <a:solidFill>
                            <a:schemeClr val="accent1"/>
                          </a:solidFill>
                          <a:latin typeface="DM Sans" pitchFamily="2" charset="0"/>
                        </a:rPr>
                        <a:t>so they can look up facts to provide better, more current answers</a:t>
                      </a:r>
                    </a:p>
                    <a:p>
                      <a:pPr algn="ctr"/>
                      <a:endParaRPr lang="en-US" sz="1200" dirty="0">
                        <a:solidFill>
                          <a:schemeClr val="accent1"/>
                        </a:solidFill>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accent1"/>
                          </a:solidFill>
                          <a:latin typeface="DM Sans" pitchFamily="2" charset="0"/>
                        </a:rPr>
                        <a:t>A </a:t>
                      </a:r>
                      <a:r>
                        <a:rPr lang="en-US" sz="1200" b="1" dirty="0">
                          <a:solidFill>
                            <a:schemeClr val="accent1"/>
                          </a:solidFill>
                          <a:latin typeface="DM Sans" pitchFamily="2" charset="0"/>
                        </a:rPr>
                        <a:t>personal assistant </a:t>
                      </a:r>
                      <a:br>
                        <a:rPr lang="en-US" sz="1200" b="1" dirty="0">
                          <a:solidFill>
                            <a:schemeClr val="accent1"/>
                          </a:solidFill>
                          <a:latin typeface="DM Sans" pitchFamily="2" charset="0"/>
                        </a:rPr>
                      </a:br>
                      <a:r>
                        <a:rPr lang="en-US" sz="1200" b="1" dirty="0">
                          <a:solidFill>
                            <a:schemeClr val="accent1"/>
                          </a:solidFill>
                          <a:latin typeface="DM Sans" pitchFamily="2" charset="0"/>
                        </a:rPr>
                        <a:t>who not only uses the library but can also plan a project, </a:t>
                      </a:r>
                      <a:r>
                        <a:rPr lang="en-US" sz="1200" dirty="0">
                          <a:solidFill>
                            <a:schemeClr val="accent1"/>
                          </a:solidFill>
                          <a:latin typeface="DM Sans" pitchFamily="2" charset="0"/>
                        </a:rPr>
                        <a:t>use the phone (API calls), send emails, and remember your preferences over time to work autonomously.</a:t>
                      </a:r>
                    </a:p>
                    <a:p>
                      <a:pPr algn="ctr"/>
                      <a:endParaRPr lang="en-US" sz="1200" dirty="0">
                        <a:solidFill>
                          <a:schemeClr val="accent1"/>
                        </a:solidFill>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accent1"/>
                          </a:solidFill>
                          <a:latin typeface="DM Sans" pitchFamily="2" charset="0"/>
                        </a:rPr>
                        <a:t>A </a:t>
                      </a:r>
                      <a:r>
                        <a:rPr lang="en-US" sz="1200" b="1" dirty="0">
                          <a:solidFill>
                            <a:schemeClr val="accent1"/>
                          </a:solidFill>
                          <a:latin typeface="DM Sans" pitchFamily="2" charset="0"/>
                        </a:rPr>
                        <a:t>self-improving assistant </a:t>
                      </a:r>
                      <a:r>
                        <a:rPr lang="en-US" sz="1200" dirty="0">
                          <a:solidFill>
                            <a:schemeClr val="accent1"/>
                          </a:solidFill>
                          <a:latin typeface="DM Sans" pitchFamily="2" charset="0"/>
                        </a:rPr>
                        <a:t>that reasons, plans, and acts independently — learning from outcomes to make better decisions over time.</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dirty="0">
                          <a:solidFill>
                            <a:schemeClr val="accent1"/>
                          </a:solidFill>
                          <a:latin typeface="DM Sans" pitchFamily="2" charset="0"/>
                        </a:rPr>
                        <a:t>A </a:t>
                      </a:r>
                      <a:r>
                        <a:rPr lang="en-US" sz="1200" b="1" dirty="0">
                          <a:solidFill>
                            <a:schemeClr val="accent1"/>
                          </a:solidFill>
                          <a:latin typeface="DM Sans" pitchFamily="2" charset="0"/>
                        </a:rPr>
                        <a:t>team of specialized assistants </a:t>
                      </a:r>
                      <a:r>
                        <a:rPr lang="en-US" sz="1200" dirty="0">
                          <a:solidFill>
                            <a:schemeClr val="accent1"/>
                          </a:solidFill>
                          <a:latin typeface="DM Sans" pitchFamily="2" charset="0"/>
                        </a:rPr>
                        <a:t>(e.g., one researcher, one writer, one finance expert), collaborating and communicating to complete a, large, complex project that no single assistant could manage alone</a:t>
                      </a:r>
                    </a:p>
                  </a:txBody>
                  <a:tcPr marL="45720" marR="45720">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0176167"/>
                  </a:ext>
                </a:extLst>
              </a:tr>
              <a:tr h="2803881">
                <a:tc>
                  <a:txBody>
                    <a:bodyPr/>
                    <a:lstStyle/>
                    <a:p>
                      <a:endParaRPr lang="en-US" dirty="0">
                        <a:latin typeface="DM Sans" pitchFamily="2"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latin typeface="DM Sans" pitchFamily="2" charset="0"/>
                      </a:endParaRPr>
                    </a:p>
                  </a:txBody>
                  <a:tcPr marL="45720" marR="45720">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8876797"/>
                  </a:ext>
                </a:extLst>
              </a:tr>
            </a:tbl>
          </a:graphicData>
        </a:graphic>
      </p:graphicFrame>
      <p:sp>
        <p:nvSpPr>
          <p:cNvPr id="142" name="Rectangle: Rounded Corners 141">
            <a:extLst>
              <a:ext uri="{FF2B5EF4-FFF2-40B4-BE49-F238E27FC236}">
                <a16:creationId xmlns:a16="http://schemas.microsoft.com/office/drawing/2014/main" id="{1CF06C85-1989-A751-295F-F7B763C68787}"/>
              </a:ext>
            </a:extLst>
          </p:cNvPr>
          <p:cNvSpPr/>
          <p:nvPr/>
        </p:nvSpPr>
        <p:spPr>
          <a:xfrm>
            <a:off x="624289"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ChatGPT1.0</a:t>
            </a:r>
          </a:p>
        </p:txBody>
      </p:sp>
      <p:sp>
        <p:nvSpPr>
          <p:cNvPr id="143" name="Rectangle: Rounded Corners 142">
            <a:extLst>
              <a:ext uri="{FF2B5EF4-FFF2-40B4-BE49-F238E27FC236}">
                <a16:creationId xmlns:a16="http://schemas.microsoft.com/office/drawing/2014/main" id="{73A2A15B-A1FD-F15A-F7D2-970ACB77E8CD}"/>
              </a:ext>
            </a:extLst>
          </p:cNvPr>
          <p:cNvSpPr/>
          <p:nvPr/>
        </p:nvSpPr>
        <p:spPr>
          <a:xfrm>
            <a:off x="4257898" y="3762878"/>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ChatGPT 5.0</a:t>
            </a:r>
          </a:p>
        </p:txBody>
      </p:sp>
      <p:sp>
        <p:nvSpPr>
          <p:cNvPr id="144" name="Rectangle: Rounded Corners 143">
            <a:extLst>
              <a:ext uri="{FF2B5EF4-FFF2-40B4-BE49-F238E27FC236}">
                <a16:creationId xmlns:a16="http://schemas.microsoft.com/office/drawing/2014/main" id="{FFA30A12-F08A-C590-11A5-EF73D5CAF997}"/>
              </a:ext>
            </a:extLst>
          </p:cNvPr>
          <p:cNvSpPr/>
          <p:nvPr/>
        </p:nvSpPr>
        <p:spPr>
          <a:xfrm>
            <a:off x="4257898"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Bluefield</a:t>
            </a:r>
          </a:p>
        </p:txBody>
      </p:sp>
      <p:sp>
        <p:nvSpPr>
          <p:cNvPr id="145" name="Rectangle: Rounded Corners 144">
            <a:extLst>
              <a:ext uri="{FF2B5EF4-FFF2-40B4-BE49-F238E27FC236}">
                <a16:creationId xmlns:a16="http://schemas.microsoft.com/office/drawing/2014/main" id="{7304355C-B142-5FB7-96D5-1E2B4382AD48}"/>
              </a:ext>
            </a:extLst>
          </p:cNvPr>
          <p:cNvSpPr/>
          <p:nvPr/>
        </p:nvSpPr>
        <p:spPr>
          <a:xfrm>
            <a:off x="6106829" y="3762878"/>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Sierra</a:t>
            </a:r>
          </a:p>
        </p:txBody>
      </p:sp>
      <p:sp>
        <p:nvSpPr>
          <p:cNvPr id="146" name="Rectangle: Rounded Corners 145">
            <a:extLst>
              <a:ext uri="{FF2B5EF4-FFF2-40B4-BE49-F238E27FC236}">
                <a16:creationId xmlns:a16="http://schemas.microsoft.com/office/drawing/2014/main" id="{88703EE3-C879-444B-C0E1-8C94EE455ED6}"/>
              </a:ext>
            </a:extLst>
          </p:cNvPr>
          <p:cNvSpPr/>
          <p:nvPr/>
        </p:nvSpPr>
        <p:spPr>
          <a:xfrm>
            <a:off x="6106829"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HMM call prep</a:t>
            </a:r>
          </a:p>
        </p:txBody>
      </p:sp>
      <p:sp>
        <p:nvSpPr>
          <p:cNvPr id="149" name="Rectangle: Rounded Corners 148">
            <a:extLst>
              <a:ext uri="{FF2B5EF4-FFF2-40B4-BE49-F238E27FC236}">
                <a16:creationId xmlns:a16="http://schemas.microsoft.com/office/drawing/2014/main" id="{BC51A69C-329D-59FB-663E-BF2CB44650B1}"/>
              </a:ext>
            </a:extLst>
          </p:cNvPr>
          <p:cNvSpPr/>
          <p:nvPr/>
        </p:nvSpPr>
        <p:spPr>
          <a:xfrm>
            <a:off x="2441093" y="3762878"/>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Clinical Coding SLM</a:t>
            </a:r>
          </a:p>
        </p:txBody>
      </p:sp>
      <p:sp>
        <p:nvSpPr>
          <p:cNvPr id="150" name="Rectangle: Rounded Corners 149">
            <a:extLst>
              <a:ext uri="{FF2B5EF4-FFF2-40B4-BE49-F238E27FC236}">
                <a16:creationId xmlns:a16="http://schemas.microsoft.com/office/drawing/2014/main" id="{C30B9AC8-CBF3-1B55-8CA5-4FF10FC0C65A}"/>
              </a:ext>
            </a:extLst>
          </p:cNvPr>
          <p:cNvSpPr/>
          <p:nvPr/>
        </p:nvSpPr>
        <p:spPr>
          <a:xfrm>
            <a:off x="2441093" y="3998343"/>
            <a:ext cx="1582948"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Actuarial SLM</a:t>
            </a:r>
          </a:p>
        </p:txBody>
      </p:sp>
      <p:sp>
        <p:nvSpPr>
          <p:cNvPr id="152" name="Rectangle: Rounded Corners 151">
            <a:extLst>
              <a:ext uri="{FF2B5EF4-FFF2-40B4-BE49-F238E27FC236}">
                <a16:creationId xmlns:a16="http://schemas.microsoft.com/office/drawing/2014/main" id="{16DAE57C-F801-4D40-2267-F2FE21F4F881}"/>
              </a:ext>
            </a:extLst>
          </p:cNvPr>
          <p:cNvSpPr/>
          <p:nvPr/>
        </p:nvSpPr>
        <p:spPr>
          <a:xfrm>
            <a:off x="7966777" y="3773117"/>
            <a:ext cx="1645920"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Bluefield Orchestrator</a:t>
            </a:r>
          </a:p>
        </p:txBody>
      </p:sp>
      <p:sp>
        <p:nvSpPr>
          <p:cNvPr id="154" name="Rectangle: Rounded Corners 153">
            <a:extLst>
              <a:ext uri="{FF2B5EF4-FFF2-40B4-BE49-F238E27FC236}">
                <a16:creationId xmlns:a16="http://schemas.microsoft.com/office/drawing/2014/main" id="{3D73DF8E-2E1A-E034-4D85-02220D56AF11}"/>
              </a:ext>
            </a:extLst>
          </p:cNvPr>
          <p:cNvSpPr/>
          <p:nvPr/>
        </p:nvSpPr>
        <p:spPr>
          <a:xfrm>
            <a:off x="7966777" y="4008582"/>
            <a:ext cx="1645920" cy="18087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DM Sans" pitchFamily="2" charset="0"/>
              </a:rPr>
              <a:t>e.g., Provider Contractor</a:t>
            </a:r>
          </a:p>
        </p:txBody>
      </p:sp>
      <p:grpSp>
        <p:nvGrpSpPr>
          <p:cNvPr id="155" name="Group 154">
            <a:extLst>
              <a:ext uri="{FF2B5EF4-FFF2-40B4-BE49-F238E27FC236}">
                <a16:creationId xmlns:a16="http://schemas.microsoft.com/office/drawing/2014/main" id="{7AD87D50-A07D-B8C3-3FA3-DD8A1F38F51C}"/>
              </a:ext>
            </a:extLst>
          </p:cNvPr>
          <p:cNvGrpSpPr/>
          <p:nvPr/>
        </p:nvGrpSpPr>
        <p:grpSpPr>
          <a:xfrm>
            <a:off x="624289" y="5451189"/>
            <a:ext cx="606979" cy="608768"/>
            <a:chOff x="7450025" y="2201785"/>
            <a:chExt cx="693200" cy="693200"/>
          </a:xfrm>
        </p:grpSpPr>
        <p:sp>
          <p:nvSpPr>
            <p:cNvPr id="159" name="Google Shape;7509;p856">
              <a:extLst>
                <a:ext uri="{FF2B5EF4-FFF2-40B4-BE49-F238E27FC236}">
                  <a16:creationId xmlns:a16="http://schemas.microsoft.com/office/drawing/2014/main" id="{27275B69-5CF0-A3EB-9A60-6250D7933370}"/>
                </a:ext>
              </a:extLst>
            </p:cNvPr>
            <p:cNvSpPr/>
            <p:nvPr/>
          </p:nvSpPr>
          <p:spPr>
            <a:xfrm>
              <a:off x="7450025" y="2201785"/>
              <a:ext cx="693200" cy="693200"/>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63" name="Google Shape;7510;p856">
              <a:extLst>
                <a:ext uri="{FF2B5EF4-FFF2-40B4-BE49-F238E27FC236}">
                  <a16:creationId xmlns:a16="http://schemas.microsoft.com/office/drawing/2014/main" id="{4AAC2626-8323-7799-AC9B-0149B7D8D940}"/>
                </a:ext>
              </a:extLst>
            </p:cNvPr>
            <p:cNvSpPr/>
            <p:nvPr/>
          </p:nvSpPr>
          <p:spPr>
            <a:xfrm>
              <a:off x="7685866" y="2360752"/>
              <a:ext cx="251191" cy="251096"/>
            </a:xfrm>
            <a:custGeom>
              <a:avLst/>
              <a:gdLst/>
              <a:ahLst/>
              <a:cxnLst/>
              <a:rect l="l" t="t" r="r" b="b"/>
              <a:pathLst>
                <a:path w="3576" h="3575" extrusionOk="0">
                  <a:moveTo>
                    <a:pt x="713" y="712"/>
                  </a:moveTo>
                  <a:lnTo>
                    <a:pt x="713" y="1068"/>
                  </a:lnTo>
                  <a:lnTo>
                    <a:pt x="2863" y="1068"/>
                  </a:lnTo>
                  <a:lnTo>
                    <a:pt x="2863" y="712"/>
                  </a:lnTo>
                  <a:close/>
                  <a:moveTo>
                    <a:pt x="713" y="1254"/>
                  </a:moveTo>
                  <a:lnTo>
                    <a:pt x="713" y="1610"/>
                  </a:lnTo>
                  <a:lnTo>
                    <a:pt x="2863" y="1610"/>
                  </a:lnTo>
                  <a:lnTo>
                    <a:pt x="2863" y="1254"/>
                  </a:lnTo>
                  <a:close/>
                  <a:moveTo>
                    <a:pt x="713" y="1780"/>
                  </a:moveTo>
                  <a:lnTo>
                    <a:pt x="713" y="2136"/>
                  </a:lnTo>
                  <a:lnTo>
                    <a:pt x="2152" y="2136"/>
                  </a:lnTo>
                  <a:lnTo>
                    <a:pt x="2152" y="1780"/>
                  </a:lnTo>
                  <a:close/>
                  <a:moveTo>
                    <a:pt x="3219" y="356"/>
                  </a:moveTo>
                  <a:lnTo>
                    <a:pt x="3219" y="2492"/>
                  </a:lnTo>
                  <a:lnTo>
                    <a:pt x="573" y="2492"/>
                  </a:lnTo>
                  <a:lnTo>
                    <a:pt x="357" y="2708"/>
                  </a:lnTo>
                  <a:lnTo>
                    <a:pt x="357" y="356"/>
                  </a:lnTo>
                  <a:close/>
                  <a:moveTo>
                    <a:pt x="295" y="0"/>
                  </a:moveTo>
                  <a:lnTo>
                    <a:pt x="217" y="16"/>
                  </a:lnTo>
                  <a:lnTo>
                    <a:pt x="171" y="62"/>
                  </a:lnTo>
                  <a:lnTo>
                    <a:pt x="109" y="93"/>
                  </a:lnTo>
                  <a:lnTo>
                    <a:pt x="63" y="155"/>
                  </a:lnTo>
                  <a:lnTo>
                    <a:pt x="32" y="217"/>
                  </a:lnTo>
                  <a:lnTo>
                    <a:pt x="16" y="279"/>
                  </a:lnTo>
                  <a:lnTo>
                    <a:pt x="1" y="356"/>
                  </a:lnTo>
                  <a:lnTo>
                    <a:pt x="1" y="3575"/>
                  </a:lnTo>
                  <a:lnTo>
                    <a:pt x="713" y="2863"/>
                  </a:lnTo>
                  <a:lnTo>
                    <a:pt x="3219" y="2863"/>
                  </a:lnTo>
                  <a:lnTo>
                    <a:pt x="3297" y="2847"/>
                  </a:lnTo>
                  <a:lnTo>
                    <a:pt x="3358" y="2832"/>
                  </a:lnTo>
                  <a:lnTo>
                    <a:pt x="3420" y="2801"/>
                  </a:lnTo>
                  <a:lnTo>
                    <a:pt x="3482" y="2755"/>
                  </a:lnTo>
                  <a:lnTo>
                    <a:pt x="3513" y="2693"/>
                  </a:lnTo>
                  <a:lnTo>
                    <a:pt x="3560" y="2631"/>
                  </a:lnTo>
                  <a:lnTo>
                    <a:pt x="3575" y="2569"/>
                  </a:lnTo>
                  <a:lnTo>
                    <a:pt x="3575" y="2492"/>
                  </a:lnTo>
                  <a:lnTo>
                    <a:pt x="3575" y="356"/>
                  </a:lnTo>
                  <a:lnTo>
                    <a:pt x="3575" y="279"/>
                  </a:lnTo>
                  <a:lnTo>
                    <a:pt x="3560" y="217"/>
                  </a:lnTo>
                  <a:lnTo>
                    <a:pt x="3513" y="155"/>
                  </a:lnTo>
                  <a:lnTo>
                    <a:pt x="3482" y="93"/>
                  </a:lnTo>
                  <a:lnTo>
                    <a:pt x="3420" y="62"/>
                  </a:lnTo>
                  <a:lnTo>
                    <a:pt x="3358" y="16"/>
                  </a:lnTo>
                  <a:lnTo>
                    <a:pt x="329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72" name="Google Shape;7511;p856">
              <a:extLst>
                <a:ext uri="{FF2B5EF4-FFF2-40B4-BE49-F238E27FC236}">
                  <a16:creationId xmlns:a16="http://schemas.microsoft.com/office/drawing/2014/main" id="{103A0E56-5A49-525B-0B28-35562A5A1A80}"/>
                </a:ext>
              </a:extLst>
            </p:cNvPr>
            <p:cNvSpPr txBox="1"/>
            <p:nvPr/>
          </p:nvSpPr>
          <p:spPr>
            <a:xfrm>
              <a:off x="7566658" y="2640879"/>
              <a:ext cx="489600" cy="14356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a:ln>
                    <a:noFill/>
                  </a:ln>
                  <a:solidFill>
                    <a:srgbClr val="FFFFFF"/>
                  </a:solidFill>
                  <a:effectLst/>
                  <a:uLnTx/>
                  <a:uFillTx/>
                  <a:latin typeface="Google Sans"/>
                  <a:ea typeface="Google Sans"/>
                  <a:cs typeface="Google Sans"/>
                  <a:sym typeface="Google Sans"/>
                </a:rPr>
                <a:t>LLM</a:t>
              </a:r>
              <a:endParaRPr kumimoji="0" sz="800" b="0" i="0" u="none" strike="noStrike" kern="0" cap="none" spc="0" normalizeH="0" baseline="0" noProof="0">
                <a:ln>
                  <a:noFill/>
                </a:ln>
                <a:solidFill>
                  <a:srgbClr val="FFFFFF"/>
                </a:solidFill>
                <a:effectLst/>
                <a:uLnTx/>
                <a:uFillTx/>
                <a:latin typeface="Google Sans"/>
                <a:ea typeface="Google Sans"/>
                <a:cs typeface="Google Sans"/>
                <a:sym typeface="Google Sans"/>
              </a:endParaRPr>
            </a:p>
          </p:txBody>
        </p:sp>
      </p:grpSp>
      <p:grpSp>
        <p:nvGrpSpPr>
          <p:cNvPr id="173" name="Group 172">
            <a:extLst>
              <a:ext uri="{FF2B5EF4-FFF2-40B4-BE49-F238E27FC236}">
                <a16:creationId xmlns:a16="http://schemas.microsoft.com/office/drawing/2014/main" id="{C0FDD704-A194-12EC-4D82-3378AA010E94}"/>
              </a:ext>
            </a:extLst>
          </p:cNvPr>
          <p:cNvGrpSpPr/>
          <p:nvPr/>
        </p:nvGrpSpPr>
        <p:grpSpPr>
          <a:xfrm>
            <a:off x="624289" y="4229893"/>
            <a:ext cx="606979" cy="608768"/>
            <a:chOff x="1159046" y="3346612"/>
            <a:chExt cx="606979" cy="608768"/>
          </a:xfrm>
        </p:grpSpPr>
        <p:grpSp>
          <p:nvGrpSpPr>
            <p:cNvPr id="174" name="Group 173">
              <a:extLst>
                <a:ext uri="{FF2B5EF4-FFF2-40B4-BE49-F238E27FC236}">
                  <a16:creationId xmlns:a16="http://schemas.microsoft.com/office/drawing/2014/main" id="{D95D2EDD-8ECD-1B14-AEE1-777E1215B7E0}"/>
                </a:ext>
              </a:extLst>
            </p:cNvPr>
            <p:cNvGrpSpPr/>
            <p:nvPr/>
          </p:nvGrpSpPr>
          <p:grpSpPr>
            <a:xfrm>
              <a:off x="1159046" y="3346612"/>
              <a:ext cx="606979" cy="608768"/>
              <a:chOff x="6147582" y="2569952"/>
              <a:chExt cx="767600" cy="767600"/>
            </a:xfrm>
            <a:solidFill>
              <a:schemeClr val="bg1"/>
            </a:solidFill>
          </p:grpSpPr>
          <p:sp>
            <p:nvSpPr>
              <p:cNvPr id="176" name="Google Shape;7492;p856">
                <a:extLst>
                  <a:ext uri="{FF2B5EF4-FFF2-40B4-BE49-F238E27FC236}">
                    <a16:creationId xmlns:a16="http://schemas.microsoft.com/office/drawing/2014/main" id="{253BBAB0-6412-9407-9C14-0CA3055730C6}"/>
                  </a:ext>
                </a:extLst>
              </p:cNvPr>
              <p:cNvSpPr/>
              <p:nvPr/>
            </p:nvSpPr>
            <p:spPr>
              <a:xfrm>
                <a:off x="6147582" y="2569952"/>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77" name="Google Shape;7507;p856">
                <a:extLst>
                  <a:ext uri="{FF2B5EF4-FFF2-40B4-BE49-F238E27FC236}">
                    <a16:creationId xmlns:a16="http://schemas.microsoft.com/office/drawing/2014/main" id="{5CA56335-F4F6-6FA6-0035-CBBB319A0474}"/>
                  </a:ext>
                </a:extLst>
              </p:cNvPr>
              <p:cNvSpPr txBox="1"/>
              <p:nvPr/>
            </p:nvSpPr>
            <p:spPr>
              <a:xfrm>
                <a:off x="6284883" y="3040960"/>
                <a:ext cx="489600" cy="17463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bg1"/>
                    </a:solidFill>
                    <a:effectLst/>
                    <a:uLnTx/>
                    <a:uFillTx/>
                    <a:latin typeface="DM Sans" pitchFamily="2" charset="0"/>
                    <a:ea typeface="Google Sans"/>
                    <a:cs typeface="Google Sans"/>
                    <a:sym typeface="Google Sans"/>
                  </a:rPr>
                  <a:t>App</a:t>
                </a:r>
                <a:endParaRPr kumimoji="0" sz="900" b="1" i="0" u="none" strike="noStrike" kern="0" cap="none" spc="0" normalizeH="0" baseline="0" noProof="0" dirty="0">
                  <a:ln>
                    <a:noFill/>
                  </a:ln>
                  <a:solidFill>
                    <a:schemeClr val="bg1"/>
                  </a:solidFill>
                  <a:effectLst/>
                  <a:uLnTx/>
                  <a:uFillTx/>
                  <a:latin typeface="DM Sans" pitchFamily="2" charset="0"/>
                  <a:ea typeface="Google Sans"/>
                  <a:cs typeface="Google Sans"/>
                  <a:sym typeface="Google Sans"/>
                </a:endParaRPr>
              </a:p>
            </p:txBody>
          </p:sp>
        </p:grpSp>
        <p:pic>
          <p:nvPicPr>
            <p:cNvPr id="175" name="Graphic 174" descr="Smart Phone with solid fill">
              <a:extLst>
                <a:ext uri="{FF2B5EF4-FFF2-40B4-BE49-F238E27FC236}">
                  <a16:creationId xmlns:a16="http://schemas.microsoft.com/office/drawing/2014/main" id="{EF5E1FA5-B348-26E4-0CBD-886104AC0D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0139" y="3468971"/>
              <a:ext cx="261951" cy="254210"/>
            </a:xfrm>
            <a:prstGeom prst="rect">
              <a:avLst/>
            </a:prstGeom>
          </p:spPr>
        </p:pic>
      </p:grpSp>
      <p:sp>
        <p:nvSpPr>
          <p:cNvPr id="178" name="TextBox 177">
            <a:extLst>
              <a:ext uri="{FF2B5EF4-FFF2-40B4-BE49-F238E27FC236}">
                <a16:creationId xmlns:a16="http://schemas.microsoft.com/office/drawing/2014/main" id="{E961D4F3-6283-BA50-A1FF-A1B05FC4A4C2}"/>
              </a:ext>
            </a:extLst>
          </p:cNvPr>
          <p:cNvSpPr txBox="1"/>
          <p:nvPr/>
        </p:nvSpPr>
        <p:spPr>
          <a:xfrm>
            <a:off x="1224691" y="4221066"/>
            <a:ext cx="1048117" cy="784830"/>
          </a:xfrm>
          <a:prstGeom prst="rect">
            <a:avLst/>
          </a:prstGeom>
          <a:noFill/>
        </p:spPr>
        <p:txBody>
          <a:bodyPr wrap="square">
            <a:spAutoFit/>
          </a:bodyPr>
          <a:lstStyle/>
          <a:p>
            <a:r>
              <a:rPr lang="en-US" sz="900" dirty="0">
                <a:solidFill>
                  <a:schemeClr val="tx2"/>
                </a:solidFill>
                <a:latin typeface="DM Sans" pitchFamily="2" charset="0"/>
              </a:rPr>
              <a:t>User interface through which a user interacts with an AI system</a:t>
            </a:r>
          </a:p>
        </p:txBody>
      </p:sp>
      <p:sp>
        <p:nvSpPr>
          <p:cNvPr id="179" name="TextBox 178">
            <a:extLst>
              <a:ext uri="{FF2B5EF4-FFF2-40B4-BE49-F238E27FC236}">
                <a16:creationId xmlns:a16="http://schemas.microsoft.com/office/drawing/2014/main" id="{77A3C6F8-9225-8638-1432-43B3E781F63D}"/>
              </a:ext>
            </a:extLst>
          </p:cNvPr>
          <p:cNvSpPr txBox="1"/>
          <p:nvPr/>
        </p:nvSpPr>
        <p:spPr>
          <a:xfrm>
            <a:off x="1257244" y="5446022"/>
            <a:ext cx="1051327" cy="646331"/>
          </a:xfrm>
          <a:prstGeom prst="rect">
            <a:avLst/>
          </a:prstGeom>
          <a:noFill/>
        </p:spPr>
        <p:txBody>
          <a:bodyPr wrap="square">
            <a:spAutoFit/>
          </a:bodyPr>
          <a:lstStyle/>
          <a:p>
            <a:r>
              <a:rPr lang="en-US" sz="900" dirty="0">
                <a:solidFill>
                  <a:schemeClr val="tx2"/>
                </a:solidFill>
                <a:latin typeface="DM Sans" pitchFamily="2" charset="0"/>
              </a:rPr>
              <a:t>Advanced form of natural language processing</a:t>
            </a:r>
          </a:p>
        </p:txBody>
      </p:sp>
      <p:grpSp>
        <p:nvGrpSpPr>
          <p:cNvPr id="180" name="Group 179">
            <a:extLst>
              <a:ext uri="{FF2B5EF4-FFF2-40B4-BE49-F238E27FC236}">
                <a16:creationId xmlns:a16="http://schemas.microsoft.com/office/drawing/2014/main" id="{071E4F90-EDC0-568D-A5FC-D83B7EC8233D}"/>
              </a:ext>
            </a:extLst>
          </p:cNvPr>
          <p:cNvGrpSpPr/>
          <p:nvPr/>
        </p:nvGrpSpPr>
        <p:grpSpPr>
          <a:xfrm>
            <a:off x="4257899" y="5451189"/>
            <a:ext cx="606979" cy="608768"/>
            <a:chOff x="3184666" y="2564669"/>
            <a:chExt cx="767600" cy="767600"/>
          </a:xfrm>
        </p:grpSpPr>
        <p:sp>
          <p:nvSpPr>
            <p:cNvPr id="181" name="Google Shape;7480;p856">
              <a:extLst>
                <a:ext uri="{FF2B5EF4-FFF2-40B4-BE49-F238E27FC236}">
                  <a16:creationId xmlns:a16="http://schemas.microsoft.com/office/drawing/2014/main" id="{43B7FBE1-B622-FEE3-1871-1C7656D3B43D}"/>
                </a:ext>
              </a:extLst>
            </p:cNvPr>
            <p:cNvSpPr/>
            <p:nvPr/>
          </p:nvSpPr>
          <p:spPr>
            <a:xfrm>
              <a:off x="3184666" y="2564669"/>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dirty="0">
                <a:ln>
                  <a:noFill/>
                </a:ln>
                <a:solidFill>
                  <a:srgbClr val="F8F9FA"/>
                </a:solidFill>
                <a:effectLst/>
                <a:uLnTx/>
                <a:uFillTx/>
                <a:latin typeface="Google Sans"/>
                <a:ea typeface="Google Sans"/>
                <a:cs typeface="Google Sans"/>
                <a:sym typeface="Google Sans"/>
              </a:endParaRPr>
            </a:p>
          </p:txBody>
        </p:sp>
        <p:sp>
          <p:nvSpPr>
            <p:cNvPr id="182" name="Google Shape;7490;p856">
              <a:extLst>
                <a:ext uri="{FF2B5EF4-FFF2-40B4-BE49-F238E27FC236}">
                  <a16:creationId xmlns:a16="http://schemas.microsoft.com/office/drawing/2014/main" id="{2B8B418B-E72F-B381-1D23-3BF849747DDB}"/>
                </a:ext>
              </a:extLst>
            </p:cNvPr>
            <p:cNvSpPr/>
            <p:nvPr/>
          </p:nvSpPr>
          <p:spPr>
            <a:xfrm>
              <a:off x="3446108" y="2720517"/>
              <a:ext cx="244711" cy="245393"/>
            </a:xfrm>
            <a:custGeom>
              <a:avLst/>
              <a:gdLst/>
              <a:ahLst/>
              <a:cxnLst/>
              <a:rect l="l" t="t" r="r" b="b"/>
              <a:pathLst>
                <a:path w="16865" h="16912" extrusionOk="0">
                  <a:moveTo>
                    <a:pt x="6652" y="1546"/>
                  </a:moveTo>
                  <a:lnTo>
                    <a:pt x="6137" y="2390"/>
                  </a:lnTo>
                  <a:lnTo>
                    <a:pt x="5716" y="3280"/>
                  </a:lnTo>
                  <a:lnTo>
                    <a:pt x="5388" y="4170"/>
                  </a:lnTo>
                  <a:lnTo>
                    <a:pt x="5107" y="5106"/>
                  </a:lnTo>
                  <a:lnTo>
                    <a:pt x="2155" y="5106"/>
                  </a:lnTo>
                  <a:lnTo>
                    <a:pt x="2530" y="4451"/>
                  </a:lnTo>
                  <a:lnTo>
                    <a:pt x="2952" y="3842"/>
                  </a:lnTo>
                  <a:lnTo>
                    <a:pt x="3420" y="3326"/>
                  </a:lnTo>
                  <a:lnTo>
                    <a:pt x="3982" y="2811"/>
                  </a:lnTo>
                  <a:lnTo>
                    <a:pt x="4591" y="2390"/>
                  </a:lnTo>
                  <a:lnTo>
                    <a:pt x="5247" y="2015"/>
                  </a:lnTo>
                  <a:lnTo>
                    <a:pt x="5903" y="1734"/>
                  </a:lnTo>
                  <a:lnTo>
                    <a:pt x="6652" y="1546"/>
                  </a:lnTo>
                  <a:close/>
                  <a:moveTo>
                    <a:pt x="8339" y="1312"/>
                  </a:moveTo>
                  <a:lnTo>
                    <a:pt x="8948" y="2202"/>
                  </a:lnTo>
                  <a:lnTo>
                    <a:pt x="9463" y="3139"/>
                  </a:lnTo>
                  <a:lnTo>
                    <a:pt x="9885" y="4076"/>
                  </a:lnTo>
                  <a:lnTo>
                    <a:pt x="10213" y="5106"/>
                  </a:lnTo>
                  <a:lnTo>
                    <a:pt x="6465" y="5106"/>
                  </a:lnTo>
                  <a:lnTo>
                    <a:pt x="6793" y="4076"/>
                  </a:lnTo>
                  <a:lnTo>
                    <a:pt x="7215" y="3139"/>
                  </a:lnTo>
                  <a:lnTo>
                    <a:pt x="7730" y="2202"/>
                  </a:lnTo>
                  <a:lnTo>
                    <a:pt x="8339" y="1312"/>
                  </a:lnTo>
                  <a:close/>
                  <a:moveTo>
                    <a:pt x="10025" y="1546"/>
                  </a:moveTo>
                  <a:lnTo>
                    <a:pt x="10775" y="1734"/>
                  </a:lnTo>
                  <a:lnTo>
                    <a:pt x="11431" y="2015"/>
                  </a:lnTo>
                  <a:lnTo>
                    <a:pt x="12086" y="2390"/>
                  </a:lnTo>
                  <a:lnTo>
                    <a:pt x="12695" y="2811"/>
                  </a:lnTo>
                  <a:lnTo>
                    <a:pt x="13257" y="3280"/>
                  </a:lnTo>
                  <a:lnTo>
                    <a:pt x="13726" y="3842"/>
                  </a:lnTo>
                  <a:lnTo>
                    <a:pt x="14148" y="4451"/>
                  </a:lnTo>
                  <a:lnTo>
                    <a:pt x="14522" y="5106"/>
                  </a:lnTo>
                  <a:lnTo>
                    <a:pt x="11571" y="5106"/>
                  </a:lnTo>
                  <a:lnTo>
                    <a:pt x="11290" y="4170"/>
                  </a:lnTo>
                  <a:lnTo>
                    <a:pt x="10915" y="3280"/>
                  </a:lnTo>
                  <a:lnTo>
                    <a:pt x="10541" y="2390"/>
                  </a:lnTo>
                  <a:lnTo>
                    <a:pt x="10025" y="1546"/>
                  </a:lnTo>
                  <a:close/>
                  <a:moveTo>
                    <a:pt x="4826" y="6418"/>
                  </a:moveTo>
                  <a:lnTo>
                    <a:pt x="4732" y="7355"/>
                  </a:lnTo>
                  <a:lnTo>
                    <a:pt x="4685" y="8339"/>
                  </a:lnTo>
                  <a:lnTo>
                    <a:pt x="4732" y="9276"/>
                  </a:lnTo>
                  <a:lnTo>
                    <a:pt x="4826" y="10212"/>
                  </a:lnTo>
                  <a:lnTo>
                    <a:pt x="1593" y="10212"/>
                  </a:lnTo>
                  <a:lnTo>
                    <a:pt x="1453" y="9744"/>
                  </a:lnTo>
                  <a:lnTo>
                    <a:pt x="1406" y="9276"/>
                  </a:lnTo>
                  <a:lnTo>
                    <a:pt x="1359" y="8807"/>
                  </a:lnTo>
                  <a:lnTo>
                    <a:pt x="1312" y="8339"/>
                  </a:lnTo>
                  <a:lnTo>
                    <a:pt x="1359" y="7870"/>
                  </a:lnTo>
                  <a:lnTo>
                    <a:pt x="1406" y="7355"/>
                  </a:lnTo>
                  <a:lnTo>
                    <a:pt x="1453" y="6887"/>
                  </a:lnTo>
                  <a:lnTo>
                    <a:pt x="1593" y="6418"/>
                  </a:lnTo>
                  <a:close/>
                  <a:moveTo>
                    <a:pt x="5107" y="11571"/>
                  </a:moveTo>
                  <a:lnTo>
                    <a:pt x="5388" y="12461"/>
                  </a:lnTo>
                  <a:lnTo>
                    <a:pt x="5716" y="13398"/>
                  </a:lnTo>
                  <a:lnTo>
                    <a:pt x="6137" y="14241"/>
                  </a:lnTo>
                  <a:lnTo>
                    <a:pt x="6652" y="15084"/>
                  </a:lnTo>
                  <a:lnTo>
                    <a:pt x="5903" y="14897"/>
                  </a:lnTo>
                  <a:lnTo>
                    <a:pt x="5247" y="14616"/>
                  </a:lnTo>
                  <a:lnTo>
                    <a:pt x="4591" y="14241"/>
                  </a:lnTo>
                  <a:lnTo>
                    <a:pt x="3982" y="13819"/>
                  </a:lnTo>
                  <a:lnTo>
                    <a:pt x="3420" y="13351"/>
                  </a:lnTo>
                  <a:lnTo>
                    <a:pt x="2952" y="12789"/>
                  </a:lnTo>
                  <a:lnTo>
                    <a:pt x="2530" y="12180"/>
                  </a:lnTo>
                  <a:lnTo>
                    <a:pt x="2155" y="11571"/>
                  </a:lnTo>
                  <a:close/>
                  <a:moveTo>
                    <a:pt x="8339" y="1"/>
                  </a:moveTo>
                  <a:lnTo>
                    <a:pt x="7496" y="47"/>
                  </a:lnTo>
                  <a:lnTo>
                    <a:pt x="6652" y="141"/>
                  </a:lnTo>
                  <a:lnTo>
                    <a:pt x="5856" y="375"/>
                  </a:lnTo>
                  <a:lnTo>
                    <a:pt x="5107" y="656"/>
                  </a:lnTo>
                  <a:lnTo>
                    <a:pt x="4357" y="984"/>
                  </a:lnTo>
                  <a:lnTo>
                    <a:pt x="3654" y="1406"/>
                  </a:lnTo>
                  <a:lnTo>
                    <a:pt x="3045" y="1921"/>
                  </a:lnTo>
                  <a:lnTo>
                    <a:pt x="2436" y="2436"/>
                  </a:lnTo>
                  <a:lnTo>
                    <a:pt x="1921" y="2999"/>
                  </a:lnTo>
                  <a:lnTo>
                    <a:pt x="1453" y="3654"/>
                  </a:lnTo>
                  <a:lnTo>
                    <a:pt x="1031" y="4357"/>
                  </a:lnTo>
                  <a:lnTo>
                    <a:pt x="656" y="5060"/>
                  </a:lnTo>
                  <a:lnTo>
                    <a:pt x="375" y="5856"/>
                  </a:lnTo>
                  <a:lnTo>
                    <a:pt x="188" y="6652"/>
                  </a:lnTo>
                  <a:lnTo>
                    <a:pt x="47" y="7496"/>
                  </a:lnTo>
                  <a:lnTo>
                    <a:pt x="1" y="8339"/>
                  </a:lnTo>
                  <a:lnTo>
                    <a:pt x="47" y="9182"/>
                  </a:lnTo>
                  <a:lnTo>
                    <a:pt x="188" y="10025"/>
                  </a:lnTo>
                  <a:lnTo>
                    <a:pt x="375" y="10821"/>
                  </a:lnTo>
                  <a:lnTo>
                    <a:pt x="656" y="11571"/>
                  </a:lnTo>
                  <a:lnTo>
                    <a:pt x="1031" y="12320"/>
                  </a:lnTo>
                  <a:lnTo>
                    <a:pt x="1453" y="13023"/>
                  </a:lnTo>
                  <a:lnTo>
                    <a:pt x="1921" y="13632"/>
                  </a:lnTo>
                  <a:lnTo>
                    <a:pt x="2436" y="14241"/>
                  </a:lnTo>
                  <a:lnTo>
                    <a:pt x="3045" y="14756"/>
                  </a:lnTo>
                  <a:lnTo>
                    <a:pt x="3654" y="15225"/>
                  </a:lnTo>
                  <a:lnTo>
                    <a:pt x="4357" y="15646"/>
                  </a:lnTo>
                  <a:lnTo>
                    <a:pt x="5107" y="16021"/>
                  </a:lnTo>
                  <a:lnTo>
                    <a:pt x="5856" y="16302"/>
                  </a:lnTo>
                  <a:lnTo>
                    <a:pt x="6652" y="16490"/>
                  </a:lnTo>
                  <a:lnTo>
                    <a:pt x="7496" y="16630"/>
                  </a:lnTo>
                  <a:lnTo>
                    <a:pt x="8339" y="16677"/>
                  </a:lnTo>
                  <a:lnTo>
                    <a:pt x="9135" y="16630"/>
                  </a:lnTo>
                  <a:lnTo>
                    <a:pt x="9932" y="16536"/>
                  </a:lnTo>
                  <a:lnTo>
                    <a:pt x="9932" y="15178"/>
                  </a:lnTo>
                  <a:lnTo>
                    <a:pt x="9135" y="15272"/>
                  </a:lnTo>
                  <a:lnTo>
                    <a:pt x="8339" y="15318"/>
                  </a:lnTo>
                  <a:lnTo>
                    <a:pt x="8011" y="14897"/>
                  </a:lnTo>
                  <a:lnTo>
                    <a:pt x="7730" y="14475"/>
                  </a:lnTo>
                  <a:lnTo>
                    <a:pt x="7449" y="14007"/>
                  </a:lnTo>
                  <a:lnTo>
                    <a:pt x="7215" y="13538"/>
                  </a:lnTo>
                  <a:lnTo>
                    <a:pt x="6793" y="12555"/>
                  </a:lnTo>
                  <a:lnTo>
                    <a:pt x="6465" y="11571"/>
                  </a:lnTo>
                  <a:lnTo>
                    <a:pt x="9369" y="11571"/>
                  </a:lnTo>
                  <a:lnTo>
                    <a:pt x="9369" y="10212"/>
                  </a:lnTo>
                  <a:lnTo>
                    <a:pt x="6137" y="10212"/>
                  </a:lnTo>
                  <a:lnTo>
                    <a:pt x="6043" y="9276"/>
                  </a:lnTo>
                  <a:lnTo>
                    <a:pt x="5997" y="8339"/>
                  </a:lnTo>
                  <a:lnTo>
                    <a:pt x="6043" y="7355"/>
                  </a:lnTo>
                  <a:lnTo>
                    <a:pt x="6137" y="6418"/>
                  </a:lnTo>
                  <a:lnTo>
                    <a:pt x="10541" y="6418"/>
                  </a:lnTo>
                  <a:lnTo>
                    <a:pt x="10634" y="7355"/>
                  </a:lnTo>
                  <a:lnTo>
                    <a:pt x="10681" y="8339"/>
                  </a:lnTo>
                  <a:lnTo>
                    <a:pt x="10634" y="9135"/>
                  </a:lnTo>
                  <a:lnTo>
                    <a:pt x="10587" y="9931"/>
                  </a:lnTo>
                  <a:lnTo>
                    <a:pt x="11899" y="9931"/>
                  </a:lnTo>
                  <a:lnTo>
                    <a:pt x="11946" y="9135"/>
                  </a:lnTo>
                  <a:lnTo>
                    <a:pt x="11993" y="8339"/>
                  </a:lnTo>
                  <a:lnTo>
                    <a:pt x="11946" y="7355"/>
                  </a:lnTo>
                  <a:lnTo>
                    <a:pt x="11852" y="6418"/>
                  </a:lnTo>
                  <a:lnTo>
                    <a:pt x="15084" y="6418"/>
                  </a:lnTo>
                  <a:lnTo>
                    <a:pt x="15225" y="6887"/>
                  </a:lnTo>
                  <a:lnTo>
                    <a:pt x="15272" y="7355"/>
                  </a:lnTo>
                  <a:lnTo>
                    <a:pt x="15319" y="7870"/>
                  </a:lnTo>
                  <a:lnTo>
                    <a:pt x="15365" y="8339"/>
                  </a:lnTo>
                  <a:lnTo>
                    <a:pt x="15319" y="9135"/>
                  </a:lnTo>
                  <a:lnTo>
                    <a:pt x="15178" y="9931"/>
                  </a:lnTo>
                  <a:lnTo>
                    <a:pt x="16537" y="9931"/>
                  </a:lnTo>
                  <a:lnTo>
                    <a:pt x="16630" y="9135"/>
                  </a:lnTo>
                  <a:lnTo>
                    <a:pt x="16677" y="8339"/>
                  </a:lnTo>
                  <a:lnTo>
                    <a:pt x="16630" y="7496"/>
                  </a:lnTo>
                  <a:lnTo>
                    <a:pt x="16490" y="6652"/>
                  </a:lnTo>
                  <a:lnTo>
                    <a:pt x="16302" y="5856"/>
                  </a:lnTo>
                  <a:lnTo>
                    <a:pt x="16021" y="5060"/>
                  </a:lnTo>
                  <a:lnTo>
                    <a:pt x="15647" y="4357"/>
                  </a:lnTo>
                  <a:lnTo>
                    <a:pt x="15225" y="3654"/>
                  </a:lnTo>
                  <a:lnTo>
                    <a:pt x="14757" y="2999"/>
                  </a:lnTo>
                  <a:lnTo>
                    <a:pt x="14241" y="2436"/>
                  </a:lnTo>
                  <a:lnTo>
                    <a:pt x="13632" y="1874"/>
                  </a:lnTo>
                  <a:lnTo>
                    <a:pt x="13023" y="1406"/>
                  </a:lnTo>
                  <a:lnTo>
                    <a:pt x="12321" y="984"/>
                  </a:lnTo>
                  <a:lnTo>
                    <a:pt x="11571" y="656"/>
                  </a:lnTo>
                  <a:lnTo>
                    <a:pt x="10822" y="375"/>
                  </a:lnTo>
                  <a:lnTo>
                    <a:pt x="10025" y="141"/>
                  </a:lnTo>
                  <a:lnTo>
                    <a:pt x="9182" y="47"/>
                  </a:lnTo>
                  <a:lnTo>
                    <a:pt x="8339" y="1"/>
                  </a:lnTo>
                  <a:close/>
                  <a:moveTo>
                    <a:pt x="11852" y="11852"/>
                  </a:moveTo>
                  <a:lnTo>
                    <a:pt x="11852" y="16349"/>
                  </a:lnTo>
                  <a:lnTo>
                    <a:pt x="13164" y="16349"/>
                  </a:lnTo>
                  <a:lnTo>
                    <a:pt x="13164" y="14101"/>
                  </a:lnTo>
                  <a:lnTo>
                    <a:pt x="15974" y="16911"/>
                  </a:lnTo>
                  <a:lnTo>
                    <a:pt x="16864" y="15974"/>
                  </a:lnTo>
                  <a:lnTo>
                    <a:pt x="14101" y="13164"/>
                  </a:lnTo>
                  <a:lnTo>
                    <a:pt x="16349" y="13164"/>
                  </a:lnTo>
                  <a:lnTo>
                    <a:pt x="16349" y="11852"/>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83" name="Google Shape;7499;p856">
              <a:extLst>
                <a:ext uri="{FF2B5EF4-FFF2-40B4-BE49-F238E27FC236}">
                  <a16:creationId xmlns:a16="http://schemas.microsoft.com/office/drawing/2014/main" id="{B416C548-D24C-393C-F6E2-CBE217760C45}"/>
                </a:ext>
              </a:extLst>
            </p:cNvPr>
            <p:cNvSpPr txBox="1"/>
            <p:nvPr/>
          </p:nvSpPr>
          <p:spPr>
            <a:xfrm>
              <a:off x="3269790" y="3040962"/>
              <a:ext cx="624431"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RAG</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184" name="TextBox 183">
            <a:extLst>
              <a:ext uri="{FF2B5EF4-FFF2-40B4-BE49-F238E27FC236}">
                <a16:creationId xmlns:a16="http://schemas.microsoft.com/office/drawing/2014/main" id="{6747FD11-094F-6140-9C34-1FB4EE2A9E53}"/>
              </a:ext>
            </a:extLst>
          </p:cNvPr>
          <p:cNvSpPr txBox="1"/>
          <p:nvPr/>
        </p:nvSpPr>
        <p:spPr>
          <a:xfrm>
            <a:off x="4879482" y="5389143"/>
            <a:ext cx="1021869" cy="1061829"/>
          </a:xfrm>
          <a:prstGeom prst="rect">
            <a:avLst/>
          </a:prstGeom>
          <a:noFill/>
        </p:spPr>
        <p:txBody>
          <a:bodyPr wrap="square">
            <a:spAutoFit/>
          </a:bodyPr>
          <a:lstStyle/>
          <a:p>
            <a:r>
              <a:rPr lang="en-US" sz="900" dirty="0">
                <a:solidFill>
                  <a:schemeClr val="tx2"/>
                </a:solidFill>
                <a:latin typeface="DM Sans" pitchFamily="2" charset="0"/>
              </a:rPr>
              <a:t>Architecture retrieve information and appropriately augment internal knowledge</a:t>
            </a:r>
          </a:p>
        </p:txBody>
      </p:sp>
      <p:grpSp>
        <p:nvGrpSpPr>
          <p:cNvPr id="185" name="Group 184">
            <a:extLst>
              <a:ext uri="{FF2B5EF4-FFF2-40B4-BE49-F238E27FC236}">
                <a16:creationId xmlns:a16="http://schemas.microsoft.com/office/drawing/2014/main" id="{BDC4F4B3-37C2-3D5D-6C21-4C2C3B82B875}"/>
              </a:ext>
            </a:extLst>
          </p:cNvPr>
          <p:cNvGrpSpPr/>
          <p:nvPr/>
        </p:nvGrpSpPr>
        <p:grpSpPr>
          <a:xfrm>
            <a:off x="4257898" y="4229893"/>
            <a:ext cx="606979" cy="608768"/>
            <a:chOff x="3184666" y="2564669"/>
            <a:chExt cx="767600" cy="767600"/>
          </a:xfrm>
        </p:grpSpPr>
        <p:sp>
          <p:nvSpPr>
            <p:cNvPr id="186" name="Google Shape;7480;p856">
              <a:extLst>
                <a:ext uri="{FF2B5EF4-FFF2-40B4-BE49-F238E27FC236}">
                  <a16:creationId xmlns:a16="http://schemas.microsoft.com/office/drawing/2014/main" id="{1A9506ED-71BD-F0EE-695A-6B8CE22E8BFF}"/>
                </a:ext>
              </a:extLst>
            </p:cNvPr>
            <p:cNvSpPr/>
            <p:nvPr/>
          </p:nvSpPr>
          <p:spPr>
            <a:xfrm>
              <a:off x="3184666" y="2564669"/>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87" name="Google Shape;7491;p856">
              <a:extLst>
                <a:ext uri="{FF2B5EF4-FFF2-40B4-BE49-F238E27FC236}">
                  <a16:creationId xmlns:a16="http://schemas.microsoft.com/office/drawing/2014/main" id="{AF4830F1-B22A-656F-D4C6-9DAA92A0A950}"/>
                </a:ext>
              </a:extLst>
            </p:cNvPr>
            <p:cNvSpPr/>
            <p:nvPr/>
          </p:nvSpPr>
          <p:spPr>
            <a:xfrm>
              <a:off x="3459655" y="2686679"/>
              <a:ext cx="244703" cy="251100"/>
            </a:xfrm>
            <a:custGeom>
              <a:avLst/>
              <a:gdLst/>
              <a:ahLst/>
              <a:cxnLst/>
              <a:rect l="l" t="t" r="r" b="b"/>
              <a:pathLst>
                <a:path w="12904" h="13239" extrusionOk="0">
                  <a:moveTo>
                    <a:pt x="2514" y="3143"/>
                  </a:moveTo>
                  <a:lnTo>
                    <a:pt x="2514" y="4441"/>
                  </a:lnTo>
                  <a:lnTo>
                    <a:pt x="5697" y="4441"/>
                  </a:lnTo>
                  <a:lnTo>
                    <a:pt x="5697" y="3143"/>
                  </a:lnTo>
                  <a:close/>
                  <a:moveTo>
                    <a:pt x="2514" y="5070"/>
                  </a:moveTo>
                  <a:lnTo>
                    <a:pt x="2514" y="6327"/>
                  </a:lnTo>
                  <a:lnTo>
                    <a:pt x="8211" y="6327"/>
                  </a:lnTo>
                  <a:lnTo>
                    <a:pt x="8211" y="5070"/>
                  </a:lnTo>
                  <a:close/>
                  <a:moveTo>
                    <a:pt x="9761" y="1"/>
                  </a:moveTo>
                  <a:lnTo>
                    <a:pt x="9761" y="378"/>
                  </a:lnTo>
                  <a:lnTo>
                    <a:pt x="9719" y="713"/>
                  </a:lnTo>
                  <a:lnTo>
                    <a:pt x="9635" y="1048"/>
                  </a:lnTo>
                  <a:lnTo>
                    <a:pt x="9510" y="1341"/>
                  </a:lnTo>
                  <a:lnTo>
                    <a:pt x="9384" y="1635"/>
                  </a:lnTo>
                  <a:lnTo>
                    <a:pt x="9216" y="1928"/>
                  </a:lnTo>
                  <a:lnTo>
                    <a:pt x="9007" y="2221"/>
                  </a:lnTo>
                  <a:lnTo>
                    <a:pt x="8756" y="2472"/>
                  </a:lnTo>
                  <a:lnTo>
                    <a:pt x="8504" y="2724"/>
                  </a:lnTo>
                  <a:lnTo>
                    <a:pt x="8253" y="2891"/>
                  </a:lnTo>
                  <a:lnTo>
                    <a:pt x="7960" y="3101"/>
                  </a:lnTo>
                  <a:lnTo>
                    <a:pt x="7666" y="3227"/>
                  </a:lnTo>
                  <a:lnTo>
                    <a:pt x="7331" y="3352"/>
                  </a:lnTo>
                  <a:lnTo>
                    <a:pt x="6996" y="3394"/>
                  </a:lnTo>
                  <a:lnTo>
                    <a:pt x="6661" y="3478"/>
                  </a:lnTo>
                  <a:lnTo>
                    <a:pt x="6996" y="3520"/>
                  </a:lnTo>
                  <a:lnTo>
                    <a:pt x="7331" y="3604"/>
                  </a:lnTo>
                  <a:lnTo>
                    <a:pt x="7666" y="3729"/>
                  </a:lnTo>
                  <a:lnTo>
                    <a:pt x="7960" y="3855"/>
                  </a:lnTo>
                  <a:lnTo>
                    <a:pt x="8253" y="4064"/>
                  </a:lnTo>
                  <a:lnTo>
                    <a:pt x="8504" y="4232"/>
                  </a:lnTo>
                  <a:lnTo>
                    <a:pt x="8756" y="4483"/>
                  </a:lnTo>
                  <a:lnTo>
                    <a:pt x="9007" y="4735"/>
                  </a:lnTo>
                  <a:lnTo>
                    <a:pt x="9216" y="5028"/>
                  </a:lnTo>
                  <a:lnTo>
                    <a:pt x="9384" y="5321"/>
                  </a:lnTo>
                  <a:lnTo>
                    <a:pt x="9510" y="5614"/>
                  </a:lnTo>
                  <a:lnTo>
                    <a:pt x="9635" y="5908"/>
                  </a:lnTo>
                  <a:lnTo>
                    <a:pt x="9719" y="6243"/>
                  </a:lnTo>
                  <a:lnTo>
                    <a:pt x="9761" y="6578"/>
                  </a:lnTo>
                  <a:lnTo>
                    <a:pt x="9761" y="6955"/>
                  </a:lnTo>
                  <a:lnTo>
                    <a:pt x="9803" y="6578"/>
                  </a:lnTo>
                  <a:lnTo>
                    <a:pt x="9845" y="6243"/>
                  </a:lnTo>
                  <a:lnTo>
                    <a:pt x="9929" y="5908"/>
                  </a:lnTo>
                  <a:lnTo>
                    <a:pt x="10012" y="5614"/>
                  </a:lnTo>
                  <a:lnTo>
                    <a:pt x="10180" y="5321"/>
                  </a:lnTo>
                  <a:lnTo>
                    <a:pt x="10348" y="5028"/>
                  </a:lnTo>
                  <a:lnTo>
                    <a:pt x="10557" y="4735"/>
                  </a:lnTo>
                  <a:lnTo>
                    <a:pt x="10808" y="4483"/>
                  </a:lnTo>
                  <a:lnTo>
                    <a:pt x="11060" y="4232"/>
                  </a:lnTo>
                  <a:lnTo>
                    <a:pt x="11311" y="4064"/>
                  </a:lnTo>
                  <a:lnTo>
                    <a:pt x="11604" y="3855"/>
                  </a:lnTo>
                  <a:lnTo>
                    <a:pt x="11898" y="3729"/>
                  </a:lnTo>
                  <a:lnTo>
                    <a:pt x="12233" y="3604"/>
                  </a:lnTo>
                  <a:lnTo>
                    <a:pt x="12568" y="3520"/>
                  </a:lnTo>
                  <a:lnTo>
                    <a:pt x="12903" y="3478"/>
                  </a:lnTo>
                  <a:lnTo>
                    <a:pt x="12568" y="3394"/>
                  </a:lnTo>
                  <a:lnTo>
                    <a:pt x="12233" y="3352"/>
                  </a:lnTo>
                  <a:lnTo>
                    <a:pt x="11898" y="3227"/>
                  </a:lnTo>
                  <a:lnTo>
                    <a:pt x="11604" y="3101"/>
                  </a:lnTo>
                  <a:lnTo>
                    <a:pt x="11311" y="2891"/>
                  </a:lnTo>
                  <a:lnTo>
                    <a:pt x="11060" y="2724"/>
                  </a:lnTo>
                  <a:lnTo>
                    <a:pt x="10808" y="2472"/>
                  </a:lnTo>
                  <a:lnTo>
                    <a:pt x="10557" y="2221"/>
                  </a:lnTo>
                  <a:lnTo>
                    <a:pt x="10348" y="1928"/>
                  </a:lnTo>
                  <a:lnTo>
                    <a:pt x="10180" y="1635"/>
                  </a:lnTo>
                  <a:lnTo>
                    <a:pt x="10012" y="1341"/>
                  </a:lnTo>
                  <a:lnTo>
                    <a:pt x="9929" y="1048"/>
                  </a:lnTo>
                  <a:lnTo>
                    <a:pt x="9845" y="713"/>
                  </a:lnTo>
                  <a:lnTo>
                    <a:pt x="9803" y="378"/>
                  </a:lnTo>
                  <a:lnTo>
                    <a:pt x="9761" y="1"/>
                  </a:lnTo>
                  <a:close/>
                  <a:moveTo>
                    <a:pt x="2514" y="6955"/>
                  </a:moveTo>
                  <a:lnTo>
                    <a:pt x="2514" y="8212"/>
                  </a:lnTo>
                  <a:lnTo>
                    <a:pt x="8839" y="8212"/>
                  </a:lnTo>
                  <a:lnTo>
                    <a:pt x="8839" y="6955"/>
                  </a:lnTo>
                  <a:close/>
                  <a:moveTo>
                    <a:pt x="1257" y="629"/>
                  </a:moveTo>
                  <a:lnTo>
                    <a:pt x="1006" y="671"/>
                  </a:lnTo>
                  <a:lnTo>
                    <a:pt x="796" y="755"/>
                  </a:lnTo>
                  <a:lnTo>
                    <a:pt x="587" y="839"/>
                  </a:lnTo>
                  <a:lnTo>
                    <a:pt x="377" y="1006"/>
                  </a:lnTo>
                  <a:lnTo>
                    <a:pt x="210" y="1216"/>
                  </a:lnTo>
                  <a:lnTo>
                    <a:pt x="84" y="1425"/>
                  </a:lnTo>
                  <a:lnTo>
                    <a:pt x="42" y="1635"/>
                  </a:lnTo>
                  <a:lnTo>
                    <a:pt x="0" y="1886"/>
                  </a:lnTo>
                  <a:lnTo>
                    <a:pt x="0" y="13239"/>
                  </a:lnTo>
                  <a:lnTo>
                    <a:pt x="2514" y="10725"/>
                  </a:lnTo>
                  <a:lnTo>
                    <a:pt x="11353" y="10725"/>
                  </a:lnTo>
                  <a:lnTo>
                    <a:pt x="11604" y="10683"/>
                  </a:lnTo>
                  <a:lnTo>
                    <a:pt x="11856" y="10642"/>
                  </a:lnTo>
                  <a:lnTo>
                    <a:pt x="12065" y="10516"/>
                  </a:lnTo>
                  <a:lnTo>
                    <a:pt x="12233" y="10348"/>
                  </a:lnTo>
                  <a:lnTo>
                    <a:pt x="12400" y="10181"/>
                  </a:lnTo>
                  <a:lnTo>
                    <a:pt x="12526" y="9971"/>
                  </a:lnTo>
                  <a:lnTo>
                    <a:pt x="12610" y="9720"/>
                  </a:lnTo>
                  <a:lnTo>
                    <a:pt x="12610" y="9469"/>
                  </a:lnTo>
                  <a:lnTo>
                    <a:pt x="12610" y="5656"/>
                  </a:lnTo>
                  <a:lnTo>
                    <a:pt x="11353" y="5656"/>
                  </a:lnTo>
                  <a:lnTo>
                    <a:pt x="11353" y="9469"/>
                  </a:lnTo>
                  <a:lnTo>
                    <a:pt x="1257" y="9469"/>
                  </a:lnTo>
                  <a:lnTo>
                    <a:pt x="1257" y="1886"/>
                  </a:lnTo>
                  <a:lnTo>
                    <a:pt x="7583" y="1886"/>
                  </a:lnTo>
                  <a:lnTo>
                    <a:pt x="7583" y="629"/>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88" name="Google Shape;7499;p856">
              <a:extLst>
                <a:ext uri="{FF2B5EF4-FFF2-40B4-BE49-F238E27FC236}">
                  <a16:creationId xmlns:a16="http://schemas.microsoft.com/office/drawing/2014/main" id="{49D14A92-3002-471C-E0D8-AEEA83723550}"/>
                </a:ext>
              </a:extLst>
            </p:cNvPr>
            <p:cNvSpPr txBox="1"/>
            <p:nvPr/>
          </p:nvSpPr>
          <p:spPr>
            <a:xfrm>
              <a:off x="3255839" y="2937779"/>
              <a:ext cx="624431"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Knowledge</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189" name="TextBox 188">
            <a:extLst>
              <a:ext uri="{FF2B5EF4-FFF2-40B4-BE49-F238E27FC236}">
                <a16:creationId xmlns:a16="http://schemas.microsoft.com/office/drawing/2014/main" id="{C1069AA1-53C2-701B-02F9-4F0DF26FA6C1}"/>
              </a:ext>
            </a:extLst>
          </p:cNvPr>
          <p:cNvSpPr txBox="1"/>
          <p:nvPr/>
        </p:nvSpPr>
        <p:spPr>
          <a:xfrm>
            <a:off x="4872737" y="4221066"/>
            <a:ext cx="1021869" cy="923330"/>
          </a:xfrm>
          <a:prstGeom prst="rect">
            <a:avLst/>
          </a:prstGeom>
          <a:noFill/>
        </p:spPr>
        <p:txBody>
          <a:bodyPr wrap="square">
            <a:spAutoFit/>
          </a:bodyPr>
          <a:lstStyle/>
          <a:p>
            <a:r>
              <a:rPr lang="en-US" sz="900" dirty="0">
                <a:solidFill>
                  <a:schemeClr val="tx2"/>
                </a:solidFill>
                <a:latin typeface="DM Sans" pitchFamily="2" charset="0"/>
              </a:rPr>
              <a:t>Raw source data &amp; logic to understand and interpret it that augments core LLM </a:t>
            </a:r>
          </a:p>
        </p:txBody>
      </p:sp>
      <p:grpSp>
        <p:nvGrpSpPr>
          <p:cNvPr id="190" name="Group 189">
            <a:extLst>
              <a:ext uri="{FF2B5EF4-FFF2-40B4-BE49-F238E27FC236}">
                <a16:creationId xmlns:a16="http://schemas.microsoft.com/office/drawing/2014/main" id="{7D714C4E-1649-B64E-CF8D-FFCE3F2D2F08}"/>
              </a:ext>
            </a:extLst>
          </p:cNvPr>
          <p:cNvGrpSpPr/>
          <p:nvPr/>
        </p:nvGrpSpPr>
        <p:grpSpPr>
          <a:xfrm>
            <a:off x="6064844" y="5504923"/>
            <a:ext cx="606979" cy="608768"/>
            <a:chOff x="8210041" y="2201785"/>
            <a:chExt cx="693200" cy="693200"/>
          </a:xfrm>
        </p:grpSpPr>
        <p:sp>
          <p:nvSpPr>
            <p:cNvPr id="191" name="Google Shape;7512;p856">
              <a:extLst>
                <a:ext uri="{FF2B5EF4-FFF2-40B4-BE49-F238E27FC236}">
                  <a16:creationId xmlns:a16="http://schemas.microsoft.com/office/drawing/2014/main" id="{63348651-2794-9831-1102-347B9B0BF26C}"/>
                </a:ext>
              </a:extLst>
            </p:cNvPr>
            <p:cNvSpPr/>
            <p:nvPr/>
          </p:nvSpPr>
          <p:spPr>
            <a:xfrm>
              <a:off x="8210041" y="2201785"/>
              <a:ext cx="693200" cy="6932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192" name="Google Shape;7515;p856">
              <a:extLst>
                <a:ext uri="{FF2B5EF4-FFF2-40B4-BE49-F238E27FC236}">
                  <a16:creationId xmlns:a16="http://schemas.microsoft.com/office/drawing/2014/main" id="{37D7C657-DFAA-A546-8549-B5A4676135FB}"/>
                </a:ext>
              </a:extLst>
            </p:cNvPr>
            <p:cNvSpPr txBox="1"/>
            <p:nvPr/>
          </p:nvSpPr>
          <p:spPr>
            <a:xfrm>
              <a:off x="8276700" y="2516674"/>
              <a:ext cx="599639" cy="28037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 sz="800" b="1" kern="0" dirty="0">
                  <a:solidFill>
                    <a:srgbClr val="FEFDFD"/>
                  </a:solidFill>
                  <a:latin typeface="Google Sans"/>
                  <a:ea typeface="Google Sans"/>
                  <a:cs typeface="Google Sans"/>
                  <a:sym typeface="Google Sans"/>
                </a:rPr>
                <a:t>Reasoning/Planning </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pic>
          <p:nvPicPr>
            <p:cNvPr id="193" name="Graphic 192" descr="Left Brain outline">
              <a:extLst>
                <a:ext uri="{FF2B5EF4-FFF2-40B4-BE49-F238E27FC236}">
                  <a16:creationId xmlns:a16="http://schemas.microsoft.com/office/drawing/2014/main" id="{F06DBC8D-6BD5-E3DA-1175-5ED626A441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2413" y="2219819"/>
              <a:ext cx="367628" cy="367628"/>
            </a:xfrm>
            <a:prstGeom prst="rect">
              <a:avLst/>
            </a:prstGeom>
          </p:spPr>
        </p:pic>
      </p:grpSp>
      <p:grpSp>
        <p:nvGrpSpPr>
          <p:cNvPr id="194" name="Group 193">
            <a:extLst>
              <a:ext uri="{FF2B5EF4-FFF2-40B4-BE49-F238E27FC236}">
                <a16:creationId xmlns:a16="http://schemas.microsoft.com/office/drawing/2014/main" id="{F1258223-732B-203C-E96F-196896D65D9B}"/>
              </a:ext>
            </a:extLst>
          </p:cNvPr>
          <p:cNvGrpSpPr/>
          <p:nvPr/>
        </p:nvGrpSpPr>
        <p:grpSpPr>
          <a:xfrm>
            <a:off x="6064844" y="4229893"/>
            <a:ext cx="606979" cy="608768"/>
            <a:chOff x="6147582" y="2569952"/>
            <a:chExt cx="767600" cy="767600"/>
          </a:xfrm>
        </p:grpSpPr>
        <p:sp>
          <p:nvSpPr>
            <p:cNvPr id="195" name="Google Shape;7492;p856">
              <a:extLst>
                <a:ext uri="{FF2B5EF4-FFF2-40B4-BE49-F238E27FC236}">
                  <a16:creationId xmlns:a16="http://schemas.microsoft.com/office/drawing/2014/main" id="{37F11C1D-C6DE-2306-8F50-FFAAAD6CE802}"/>
                </a:ext>
              </a:extLst>
            </p:cNvPr>
            <p:cNvSpPr/>
            <p:nvPr/>
          </p:nvSpPr>
          <p:spPr>
            <a:xfrm>
              <a:off x="6147582" y="2569952"/>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grpSp>
          <p:nvGrpSpPr>
            <p:cNvPr id="196" name="Google Shape;7493;p856">
              <a:extLst>
                <a:ext uri="{FF2B5EF4-FFF2-40B4-BE49-F238E27FC236}">
                  <a16:creationId xmlns:a16="http://schemas.microsoft.com/office/drawing/2014/main" id="{2D20DC4E-F4C4-7EE0-ACB4-3C6D23BDFD91}"/>
                </a:ext>
              </a:extLst>
            </p:cNvPr>
            <p:cNvGrpSpPr/>
            <p:nvPr/>
          </p:nvGrpSpPr>
          <p:grpSpPr>
            <a:xfrm>
              <a:off x="6413961" y="2763686"/>
              <a:ext cx="232994" cy="245399"/>
              <a:chOff x="8498504" y="1036231"/>
              <a:chExt cx="126061" cy="132753"/>
            </a:xfrm>
          </p:grpSpPr>
          <p:sp>
            <p:nvSpPr>
              <p:cNvPr id="198" name="Google Shape;7494;p856">
                <a:extLst>
                  <a:ext uri="{FF2B5EF4-FFF2-40B4-BE49-F238E27FC236}">
                    <a16:creationId xmlns:a16="http://schemas.microsoft.com/office/drawing/2014/main" id="{40180312-3618-CD3C-469E-BD7C490106B0}"/>
                  </a:ext>
                </a:extLst>
              </p:cNvPr>
              <p:cNvSpPr/>
              <p:nvPr/>
            </p:nvSpPr>
            <p:spPr>
              <a:xfrm>
                <a:off x="8566761" y="1111180"/>
                <a:ext cx="57804" cy="57804"/>
              </a:xfrm>
              <a:custGeom>
                <a:avLst/>
                <a:gdLst/>
                <a:ahLst/>
                <a:cxnLst/>
                <a:rect l="l" t="t" r="r" b="b"/>
                <a:pathLst>
                  <a:path w="1952" h="1952" extrusionOk="0">
                    <a:moveTo>
                      <a:pt x="549" y="0"/>
                    </a:moveTo>
                    <a:lnTo>
                      <a:pt x="1" y="549"/>
                    </a:lnTo>
                    <a:lnTo>
                      <a:pt x="1" y="758"/>
                    </a:lnTo>
                    <a:lnTo>
                      <a:pt x="1145" y="1887"/>
                    </a:lnTo>
                    <a:lnTo>
                      <a:pt x="1210" y="1935"/>
                    </a:lnTo>
                    <a:lnTo>
                      <a:pt x="1290" y="1951"/>
                    </a:lnTo>
                    <a:lnTo>
                      <a:pt x="1371" y="1935"/>
                    </a:lnTo>
                    <a:lnTo>
                      <a:pt x="1435" y="1887"/>
                    </a:lnTo>
                    <a:lnTo>
                      <a:pt x="1887" y="1435"/>
                    </a:lnTo>
                    <a:lnTo>
                      <a:pt x="1935" y="1371"/>
                    </a:lnTo>
                    <a:lnTo>
                      <a:pt x="1951" y="1290"/>
                    </a:lnTo>
                    <a:lnTo>
                      <a:pt x="1935" y="1210"/>
                    </a:lnTo>
                    <a:lnTo>
                      <a:pt x="1887" y="1145"/>
                    </a:lnTo>
                    <a:lnTo>
                      <a:pt x="75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99" name="Google Shape;7495;p856">
                <a:extLst>
                  <a:ext uri="{FF2B5EF4-FFF2-40B4-BE49-F238E27FC236}">
                    <a16:creationId xmlns:a16="http://schemas.microsoft.com/office/drawing/2014/main" id="{BC0E89AB-F989-3C73-357A-A7307723FFF5}"/>
                  </a:ext>
                </a:extLst>
              </p:cNvPr>
              <p:cNvSpPr/>
              <p:nvPr/>
            </p:nvSpPr>
            <p:spPr>
              <a:xfrm>
                <a:off x="8498504" y="1036231"/>
                <a:ext cx="124609" cy="132753"/>
              </a:xfrm>
              <a:custGeom>
                <a:avLst/>
                <a:gdLst/>
                <a:ahLst/>
                <a:cxnLst/>
                <a:rect l="l" t="t" r="r" b="b"/>
                <a:pathLst>
                  <a:path w="4208" h="4483" extrusionOk="0">
                    <a:moveTo>
                      <a:pt x="2822" y="1"/>
                    </a:moveTo>
                    <a:lnTo>
                      <a:pt x="2064" y="758"/>
                    </a:lnTo>
                    <a:lnTo>
                      <a:pt x="2209" y="919"/>
                    </a:lnTo>
                    <a:lnTo>
                      <a:pt x="2822" y="919"/>
                    </a:lnTo>
                    <a:lnTo>
                      <a:pt x="2515" y="1210"/>
                    </a:lnTo>
                    <a:lnTo>
                      <a:pt x="2741" y="1435"/>
                    </a:lnTo>
                    <a:lnTo>
                      <a:pt x="2128" y="2064"/>
                    </a:lnTo>
                    <a:lnTo>
                      <a:pt x="1242" y="1177"/>
                    </a:lnTo>
                    <a:lnTo>
                      <a:pt x="1242" y="871"/>
                    </a:lnTo>
                    <a:lnTo>
                      <a:pt x="597" y="226"/>
                    </a:lnTo>
                    <a:lnTo>
                      <a:pt x="1" y="839"/>
                    </a:lnTo>
                    <a:lnTo>
                      <a:pt x="645" y="1484"/>
                    </a:lnTo>
                    <a:lnTo>
                      <a:pt x="952" y="1484"/>
                    </a:lnTo>
                    <a:lnTo>
                      <a:pt x="1822" y="2354"/>
                    </a:lnTo>
                    <a:lnTo>
                      <a:pt x="1645" y="2548"/>
                    </a:lnTo>
                    <a:lnTo>
                      <a:pt x="1193" y="2548"/>
                    </a:lnTo>
                    <a:lnTo>
                      <a:pt x="65" y="3676"/>
                    </a:lnTo>
                    <a:lnTo>
                      <a:pt x="17" y="3741"/>
                    </a:lnTo>
                    <a:lnTo>
                      <a:pt x="1" y="3821"/>
                    </a:lnTo>
                    <a:lnTo>
                      <a:pt x="17" y="3902"/>
                    </a:lnTo>
                    <a:lnTo>
                      <a:pt x="65" y="3966"/>
                    </a:lnTo>
                    <a:lnTo>
                      <a:pt x="516" y="4418"/>
                    </a:lnTo>
                    <a:lnTo>
                      <a:pt x="581" y="4466"/>
                    </a:lnTo>
                    <a:lnTo>
                      <a:pt x="661" y="4482"/>
                    </a:lnTo>
                    <a:lnTo>
                      <a:pt x="742" y="4466"/>
                    </a:lnTo>
                    <a:lnTo>
                      <a:pt x="823" y="4418"/>
                    </a:lnTo>
                    <a:lnTo>
                      <a:pt x="1951" y="3289"/>
                    </a:lnTo>
                    <a:lnTo>
                      <a:pt x="1951" y="2838"/>
                    </a:lnTo>
                    <a:lnTo>
                      <a:pt x="3047" y="1742"/>
                    </a:lnTo>
                    <a:lnTo>
                      <a:pt x="3273" y="1967"/>
                    </a:lnTo>
                    <a:lnTo>
                      <a:pt x="3579" y="1661"/>
                    </a:lnTo>
                    <a:lnTo>
                      <a:pt x="4031" y="2112"/>
                    </a:lnTo>
                    <a:lnTo>
                      <a:pt x="4111" y="2016"/>
                    </a:lnTo>
                    <a:lnTo>
                      <a:pt x="4160" y="1903"/>
                    </a:lnTo>
                    <a:lnTo>
                      <a:pt x="4208" y="1790"/>
                    </a:lnTo>
                    <a:lnTo>
                      <a:pt x="4208" y="1661"/>
                    </a:lnTo>
                    <a:lnTo>
                      <a:pt x="4208" y="1548"/>
                    </a:lnTo>
                    <a:lnTo>
                      <a:pt x="4160" y="1419"/>
                    </a:lnTo>
                    <a:lnTo>
                      <a:pt x="4111" y="1306"/>
                    </a:lnTo>
                    <a:lnTo>
                      <a:pt x="4031" y="1210"/>
                    </a:lnTo>
                    <a:lnTo>
                      <a:pt x="3273" y="452"/>
                    </a:lnTo>
                    <a:lnTo>
                      <a:pt x="2967" y="758"/>
                    </a:lnTo>
                    <a:lnTo>
                      <a:pt x="2967" y="162"/>
                    </a:lnTo>
                    <a:lnTo>
                      <a:pt x="282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grpSp>
        <p:sp>
          <p:nvSpPr>
            <p:cNvPr id="197" name="Google Shape;7507;p856">
              <a:extLst>
                <a:ext uri="{FF2B5EF4-FFF2-40B4-BE49-F238E27FC236}">
                  <a16:creationId xmlns:a16="http://schemas.microsoft.com/office/drawing/2014/main" id="{CA2D6F48-DA14-59AA-8C91-D7DAB2A664A5}"/>
                </a:ext>
              </a:extLst>
            </p:cNvPr>
            <p:cNvSpPr txBox="1"/>
            <p:nvPr/>
          </p:nvSpPr>
          <p:spPr>
            <a:xfrm>
              <a:off x="6284883" y="3040960"/>
              <a:ext cx="489600"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Tools</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grpSp>
        <p:nvGrpSpPr>
          <p:cNvPr id="200" name="Group 199">
            <a:extLst>
              <a:ext uri="{FF2B5EF4-FFF2-40B4-BE49-F238E27FC236}">
                <a16:creationId xmlns:a16="http://schemas.microsoft.com/office/drawing/2014/main" id="{6645D371-A526-C5B5-1643-5FB69531B506}"/>
              </a:ext>
            </a:extLst>
          </p:cNvPr>
          <p:cNvGrpSpPr/>
          <p:nvPr/>
        </p:nvGrpSpPr>
        <p:grpSpPr>
          <a:xfrm>
            <a:off x="6064844" y="6142439"/>
            <a:ext cx="606979" cy="608768"/>
            <a:chOff x="8552957" y="2839005"/>
            <a:chExt cx="693200" cy="693200"/>
          </a:xfrm>
        </p:grpSpPr>
        <p:sp>
          <p:nvSpPr>
            <p:cNvPr id="201" name="Google Shape;7512;p856">
              <a:extLst>
                <a:ext uri="{FF2B5EF4-FFF2-40B4-BE49-F238E27FC236}">
                  <a16:creationId xmlns:a16="http://schemas.microsoft.com/office/drawing/2014/main" id="{142E487B-524A-F835-3AEF-76B5FFBE379C}"/>
                </a:ext>
              </a:extLst>
            </p:cNvPr>
            <p:cNvSpPr/>
            <p:nvPr/>
          </p:nvSpPr>
          <p:spPr>
            <a:xfrm>
              <a:off x="8552957" y="2839005"/>
              <a:ext cx="693200" cy="6932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02" name="Google Shape;7515;p856">
              <a:extLst>
                <a:ext uri="{FF2B5EF4-FFF2-40B4-BE49-F238E27FC236}">
                  <a16:creationId xmlns:a16="http://schemas.microsoft.com/office/drawing/2014/main" id="{9CC10C57-A5E7-60F0-D8BA-05A0BC498794}"/>
                </a:ext>
              </a:extLst>
            </p:cNvPr>
            <p:cNvSpPr txBox="1"/>
            <p:nvPr/>
          </p:nvSpPr>
          <p:spPr>
            <a:xfrm>
              <a:off x="8620201" y="3269357"/>
              <a:ext cx="599639" cy="14018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 sz="800" b="1" kern="0" dirty="0">
                  <a:solidFill>
                    <a:srgbClr val="FEFDFD"/>
                  </a:solidFill>
                  <a:latin typeface="Google Sans"/>
                  <a:ea typeface="Google Sans"/>
                  <a:cs typeface="Google Sans"/>
                  <a:sym typeface="Google Sans"/>
                </a:rPr>
                <a:t>Action</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pic>
          <p:nvPicPr>
            <p:cNvPr id="203" name="Graphic 202" descr="Drawing Figure with solid fill">
              <a:extLst>
                <a:ext uri="{FF2B5EF4-FFF2-40B4-BE49-F238E27FC236}">
                  <a16:creationId xmlns:a16="http://schemas.microsoft.com/office/drawing/2014/main" id="{33D454CD-A478-FFA9-C4FA-1033403DBC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36666" y="2928450"/>
              <a:ext cx="353194" cy="353194"/>
            </a:xfrm>
            <a:prstGeom prst="rect">
              <a:avLst/>
            </a:prstGeom>
          </p:spPr>
        </p:pic>
      </p:grpSp>
      <p:grpSp>
        <p:nvGrpSpPr>
          <p:cNvPr id="204" name="Group 203">
            <a:extLst>
              <a:ext uri="{FF2B5EF4-FFF2-40B4-BE49-F238E27FC236}">
                <a16:creationId xmlns:a16="http://schemas.microsoft.com/office/drawing/2014/main" id="{1F458E3A-0332-110A-F20B-72CB729D9529}"/>
              </a:ext>
            </a:extLst>
          </p:cNvPr>
          <p:cNvGrpSpPr/>
          <p:nvPr/>
        </p:nvGrpSpPr>
        <p:grpSpPr>
          <a:xfrm>
            <a:off x="6064844" y="4867408"/>
            <a:ext cx="606979" cy="608768"/>
            <a:chOff x="7132267" y="2839005"/>
            <a:chExt cx="693200" cy="693200"/>
          </a:xfrm>
        </p:grpSpPr>
        <p:sp>
          <p:nvSpPr>
            <p:cNvPr id="205" name="Google Shape;7516;p856">
              <a:extLst>
                <a:ext uri="{FF2B5EF4-FFF2-40B4-BE49-F238E27FC236}">
                  <a16:creationId xmlns:a16="http://schemas.microsoft.com/office/drawing/2014/main" id="{497D7443-641B-0609-CD86-9C74EBE1B8A1}"/>
                </a:ext>
              </a:extLst>
            </p:cNvPr>
            <p:cNvSpPr/>
            <p:nvPr/>
          </p:nvSpPr>
          <p:spPr>
            <a:xfrm>
              <a:off x="7132267" y="2839005"/>
              <a:ext cx="693200" cy="6932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06" name="Google Shape;7520;p856">
              <a:extLst>
                <a:ext uri="{FF2B5EF4-FFF2-40B4-BE49-F238E27FC236}">
                  <a16:creationId xmlns:a16="http://schemas.microsoft.com/office/drawing/2014/main" id="{0934B66A-14D2-348C-7E14-66BC55BA83DD}"/>
                </a:ext>
              </a:extLst>
            </p:cNvPr>
            <p:cNvSpPr txBox="1"/>
            <p:nvPr/>
          </p:nvSpPr>
          <p:spPr>
            <a:xfrm>
              <a:off x="7232335" y="3272782"/>
              <a:ext cx="489600" cy="14018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Memory </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pic>
          <p:nvPicPr>
            <p:cNvPr id="207" name="Graphic 206" descr="Brain with solid fill">
              <a:extLst>
                <a:ext uri="{FF2B5EF4-FFF2-40B4-BE49-F238E27FC236}">
                  <a16:creationId xmlns:a16="http://schemas.microsoft.com/office/drawing/2014/main" id="{013080AF-ED9B-1015-2B51-5AB5205A12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92674" y="2952433"/>
              <a:ext cx="331546" cy="331546"/>
            </a:xfrm>
            <a:prstGeom prst="rect">
              <a:avLst/>
            </a:prstGeom>
          </p:spPr>
        </p:pic>
      </p:grpSp>
      <p:sp>
        <p:nvSpPr>
          <p:cNvPr id="208" name="TextBox 207">
            <a:extLst>
              <a:ext uri="{FF2B5EF4-FFF2-40B4-BE49-F238E27FC236}">
                <a16:creationId xmlns:a16="http://schemas.microsoft.com/office/drawing/2014/main" id="{ADF487E1-9C44-4D6E-5656-5DD0CCC28CF6}"/>
              </a:ext>
            </a:extLst>
          </p:cNvPr>
          <p:cNvSpPr txBox="1"/>
          <p:nvPr/>
        </p:nvSpPr>
        <p:spPr>
          <a:xfrm>
            <a:off x="6679890" y="4266056"/>
            <a:ext cx="1211617" cy="5078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Capability to use external tools, services, &amp; APIs</a:t>
            </a:r>
          </a:p>
        </p:txBody>
      </p:sp>
      <p:sp>
        <p:nvSpPr>
          <p:cNvPr id="209" name="TextBox 208">
            <a:extLst>
              <a:ext uri="{FF2B5EF4-FFF2-40B4-BE49-F238E27FC236}">
                <a16:creationId xmlns:a16="http://schemas.microsoft.com/office/drawing/2014/main" id="{E806EDB0-0557-E5DE-F016-8CCC7E26BC37}"/>
              </a:ext>
            </a:extLst>
          </p:cNvPr>
          <p:cNvSpPr txBox="1"/>
          <p:nvPr/>
        </p:nvSpPr>
        <p:spPr>
          <a:xfrm>
            <a:off x="6697683" y="4808148"/>
            <a:ext cx="1218533" cy="6463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Storage of information from past interactions &amp; learned patters</a:t>
            </a:r>
          </a:p>
        </p:txBody>
      </p:sp>
      <p:sp>
        <p:nvSpPr>
          <p:cNvPr id="210" name="TextBox 209">
            <a:extLst>
              <a:ext uri="{FF2B5EF4-FFF2-40B4-BE49-F238E27FC236}">
                <a16:creationId xmlns:a16="http://schemas.microsoft.com/office/drawing/2014/main" id="{4D1B710B-D193-6790-1D11-D5294ECE7272}"/>
              </a:ext>
            </a:extLst>
          </p:cNvPr>
          <p:cNvSpPr txBox="1"/>
          <p:nvPr/>
        </p:nvSpPr>
        <p:spPr>
          <a:xfrm>
            <a:off x="6671823" y="5488740"/>
            <a:ext cx="1211617" cy="6463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Break down a complex goal into smaller, manageable tasks</a:t>
            </a:r>
          </a:p>
        </p:txBody>
      </p:sp>
      <p:sp>
        <p:nvSpPr>
          <p:cNvPr id="211" name="TextBox 210">
            <a:extLst>
              <a:ext uri="{FF2B5EF4-FFF2-40B4-BE49-F238E27FC236}">
                <a16:creationId xmlns:a16="http://schemas.microsoft.com/office/drawing/2014/main" id="{DA4A57B0-2E47-6F99-4A89-83E0413AFA98}"/>
              </a:ext>
            </a:extLst>
          </p:cNvPr>
          <p:cNvSpPr txBox="1"/>
          <p:nvPr/>
        </p:nvSpPr>
        <p:spPr>
          <a:xfrm>
            <a:off x="6671823" y="6169331"/>
            <a:ext cx="1294954" cy="646331"/>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Perform actions via external APIs, interacting with other UIs</a:t>
            </a:r>
          </a:p>
        </p:txBody>
      </p:sp>
      <p:grpSp>
        <p:nvGrpSpPr>
          <p:cNvPr id="213" name="Group 212">
            <a:extLst>
              <a:ext uri="{FF2B5EF4-FFF2-40B4-BE49-F238E27FC236}">
                <a16:creationId xmlns:a16="http://schemas.microsoft.com/office/drawing/2014/main" id="{FC206D87-422D-7F88-F52E-FDD3DD00357B}"/>
              </a:ext>
            </a:extLst>
          </p:cNvPr>
          <p:cNvGrpSpPr/>
          <p:nvPr/>
        </p:nvGrpSpPr>
        <p:grpSpPr>
          <a:xfrm>
            <a:off x="9822332" y="4229893"/>
            <a:ext cx="606979" cy="608768"/>
            <a:chOff x="6147582" y="2569952"/>
            <a:chExt cx="767600" cy="767600"/>
          </a:xfrm>
          <a:solidFill>
            <a:schemeClr val="accent2"/>
          </a:solidFill>
        </p:grpSpPr>
        <p:sp>
          <p:nvSpPr>
            <p:cNvPr id="214" name="Google Shape;7492;p856">
              <a:extLst>
                <a:ext uri="{FF2B5EF4-FFF2-40B4-BE49-F238E27FC236}">
                  <a16:creationId xmlns:a16="http://schemas.microsoft.com/office/drawing/2014/main" id="{A85F1BB1-BD40-B4D3-6D2F-E91AD4F9D19B}"/>
                </a:ext>
              </a:extLst>
            </p:cNvPr>
            <p:cNvSpPr/>
            <p:nvPr/>
          </p:nvSpPr>
          <p:spPr>
            <a:xfrm>
              <a:off x="6147582" y="2569952"/>
              <a:ext cx="767600" cy="767600"/>
            </a:xfrm>
            <a:prstGeom prst="ellipse">
              <a:avLst/>
            </a:prstGeom>
            <a:grp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15" name="Google Shape;7507;p856">
              <a:extLst>
                <a:ext uri="{FF2B5EF4-FFF2-40B4-BE49-F238E27FC236}">
                  <a16:creationId xmlns:a16="http://schemas.microsoft.com/office/drawing/2014/main" id="{CA077A58-D2B1-AEB1-1E25-9A00DB843D96}"/>
                </a:ext>
              </a:extLst>
            </p:cNvPr>
            <p:cNvSpPr txBox="1"/>
            <p:nvPr/>
          </p:nvSpPr>
          <p:spPr>
            <a:xfrm>
              <a:off x="6284883" y="2756893"/>
              <a:ext cx="489600" cy="310462"/>
            </a:xfrm>
            <a:prstGeom prst="rect">
              <a:avLst/>
            </a:prstGeom>
            <a:grp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FEFDFD"/>
                  </a:solidFill>
                  <a:effectLst/>
                  <a:uLnTx/>
                  <a:uFillTx/>
                  <a:latin typeface="Google Sans"/>
                  <a:ea typeface="Google Sans"/>
                  <a:cs typeface="Google Sans"/>
                  <a:sym typeface="Google Sans"/>
                </a:rPr>
                <a:t>Enviornment</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grpSp>
        <p:nvGrpSpPr>
          <p:cNvPr id="216" name="Group 215">
            <a:extLst>
              <a:ext uri="{FF2B5EF4-FFF2-40B4-BE49-F238E27FC236}">
                <a16:creationId xmlns:a16="http://schemas.microsoft.com/office/drawing/2014/main" id="{F6929CA0-D148-23A4-4761-F487762F59D5}"/>
              </a:ext>
            </a:extLst>
          </p:cNvPr>
          <p:cNvGrpSpPr/>
          <p:nvPr/>
        </p:nvGrpSpPr>
        <p:grpSpPr>
          <a:xfrm>
            <a:off x="9822332" y="5451189"/>
            <a:ext cx="606979" cy="608768"/>
            <a:chOff x="6147582" y="2569952"/>
            <a:chExt cx="767600" cy="767600"/>
          </a:xfrm>
          <a:solidFill>
            <a:srgbClr val="7030A0"/>
          </a:solidFill>
        </p:grpSpPr>
        <p:sp>
          <p:nvSpPr>
            <p:cNvPr id="217" name="Google Shape;7492;p856">
              <a:extLst>
                <a:ext uri="{FF2B5EF4-FFF2-40B4-BE49-F238E27FC236}">
                  <a16:creationId xmlns:a16="http://schemas.microsoft.com/office/drawing/2014/main" id="{25CA6E42-02B6-D178-7F08-788FC4F96B46}"/>
                </a:ext>
              </a:extLst>
            </p:cNvPr>
            <p:cNvSpPr/>
            <p:nvPr/>
          </p:nvSpPr>
          <p:spPr>
            <a:xfrm>
              <a:off x="6147582" y="2569952"/>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18" name="Google Shape;7507;p856">
              <a:extLst>
                <a:ext uri="{FF2B5EF4-FFF2-40B4-BE49-F238E27FC236}">
                  <a16:creationId xmlns:a16="http://schemas.microsoft.com/office/drawing/2014/main" id="{737CED33-7A2D-CC66-D4B0-8228479D6A11}"/>
                </a:ext>
              </a:extLst>
            </p:cNvPr>
            <p:cNvSpPr txBox="1"/>
            <p:nvPr/>
          </p:nvSpPr>
          <p:spPr>
            <a:xfrm>
              <a:off x="6284883" y="2756893"/>
              <a:ext cx="489600" cy="31046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FEFDFD"/>
                  </a:solidFill>
                  <a:effectLst/>
                  <a:uLnTx/>
                  <a:uFillTx/>
                  <a:latin typeface="Google Sans"/>
                  <a:ea typeface="Google Sans"/>
                  <a:cs typeface="Google Sans"/>
                  <a:sym typeface="Google Sans"/>
                </a:rPr>
                <a:t>Coordiantion</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19" name="TextBox 218">
            <a:extLst>
              <a:ext uri="{FF2B5EF4-FFF2-40B4-BE49-F238E27FC236}">
                <a16:creationId xmlns:a16="http://schemas.microsoft.com/office/drawing/2014/main" id="{700BD79A-D89C-3CE3-60E8-7B0A43ED136D}"/>
              </a:ext>
            </a:extLst>
          </p:cNvPr>
          <p:cNvSpPr txBox="1"/>
          <p:nvPr/>
        </p:nvSpPr>
        <p:spPr>
          <a:xfrm>
            <a:off x="10426624" y="4221066"/>
            <a:ext cx="1115900" cy="784830"/>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The shared space or context where agents operate and interact.</a:t>
            </a:r>
          </a:p>
        </p:txBody>
      </p:sp>
      <p:sp>
        <p:nvSpPr>
          <p:cNvPr id="220" name="TextBox 219">
            <a:extLst>
              <a:ext uri="{FF2B5EF4-FFF2-40B4-BE49-F238E27FC236}">
                <a16:creationId xmlns:a16="http://schemas.microsoft.com/office/drawing/2014/main" id="{8C45BE6E-144D-5053-ECC1-C2935672FA13}"/>
              </a:ext>
            </a:extLst>
          </p:cNvPr>
          <p:cNvSpPr txBox="1"/>
          <p:nvPr/>
        </p:nvSpPr>
        <p:spPr>
          <a:xfrm>
            <a:off x="10425281" y="5406157"/>
            <a:ext cx="1115901" cy="784830"/>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Manage dependencies and ensure alignment toward a common goal</a:t>
            </a:r>
          </a:p>
        </p:txBody>
      </p:sp>
      <p:grpSp>
        <p:nvGrpSpPr>
          <p:cNvPr id="234" name="Group 233">
            <a:extLst>
              <a:ext uri="{FF2B5EF4-FFF2-40B4-BE49-F238E27FC236}">
                <a16:creationId xmlns:a16="http://schemas.microsoft.com/office/drawing/2014/main" id="{A5C2B12D-7DC8-C354-D3EE-AB7AC186E624}"/>
              </a:ext>
            </a:extLst>
          </p:cNvPr>
          <p:cNvGrpSpPr/>
          <p:nvPr/>
        </p:nvGrpSpPr>
        <p:grpSpPr>
          <a:xfrm>
            <a:off x="2470118" y="4229893"/>
            <a:ext cx="606979" cy="608768"/>
            <a:chOff x="2470118" y="4229893"/>
            <a:chExt cx="606979" cy="608768"/>
          </a:xfrm>
        </p:grpSpPr>
        <p:grpSp>
          <p:nvGrpSpPr>
            <p:cNvPr id="221" name="Group 220">
              <a:extLst>
                <a:ext uri="{FF2B5EF4-FFF2-40B4-BE49-F238E27FC236}">
                  <a16:creationId xmlns:a16="http://schemas.microsoft.com/office/drawing/2014/main" id="{FC3F91A8-89A0-0E4E-EB42-75E0536AE818}"/>
                </a:ext>
              </a:extLst>
            </p:cNvPr>
            <p:cNvGrpSpPr/>
            <p:nvPr/>
          </p:nvGrpSpPr>
          <p:grpSpPr>
            <a:xfrm>
              <a:off x="2470118" y="4229893"/>
              <a:ext cx="606979" cy="608768"/>
              <a:chOff x="3184666" y="2564669"/>
              <a:chExt cx="767600" cy="767600"/>
            </a:xfrm>
          </p:grpSpPr>
          <p:sp>
            <p:nvSpPr>
              <p:cNvPr id="222" name="Google Shape;7480;p856">
                <a:extLst>
                  <a:ext uri="{FF2B5EF4-FFF2-40B4-BE49-F238E27FC236}">
                    <a16:creationId xmlns:a16="http://schemas.microsoft.com/office/drawing/2014/main" id="{909FB1EE-B148-F887-63B0-9A8BA25155A7}"/>
                  </a:ext>
                </a:extLst>
              </p:cNvPr>
              <p:cNvSpPr/>
              <p:nvPr/>
            </p:nvSpPr>
            <p:spPr>
              <a:xfrm>
                <a:off x="3184666" y="2564669"/>
                <a:ext cx="767600"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24" name="Google Shape;7499;p856">
                <a:extLst>
                  <a:ext uri="{FF2B5EF4-FFF2-40B4-BE49-F238E27FC236}">
                    <a16:creationId xmlns:a16="http://schemas.microsoft.com/office/drawing/2014/main" id="{84C2E486-981F-9655-C5A0-3D5BB976AA07}"/>
                  </a:ext>
                </a:extLst>
              </p:cNvPr>
              <p:cNvSpPr txBox="1"/>
              <p:nvPr/>
            </p:nvSpPr>
            <p:spPr>
              <a:xfrm>
                <a:off x="3258601" y="2979791"/>
                <a:ext cx="624431" cy="31046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Purpose-Built</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25" name="Graphic 4">
              <a:extLst>
                <a:ext uri="{FF2B5EF4-FFF2-40B4-BE49-F238E27FC236}">
                  <a16:creationId xmlns:a16="http://schemas.microsoft.com/office/drawing/2014/main" id="{0BF49712-C961-081F-C107-6903E2F11F05}"/>
                </a:ext>
              </a:extLst>
            </p:cNvPr>
            <p:cNvSpPr/>
            <p:nvPr/>
          </p:nvSpPr>
          <p:spPr>
            <a:xfrm>
              <a:off x="2674996" y="4340646"/>
              <a:ext cx="217670" cy="217055"/>
            </a:xfrm>
            <a:custGeom>
              <a:avLst/>
              <a:gdLst>
                <a:gd name="connsiteX0" fmla="*/ 210641 w 217670"/>
                <a:gd name="connsiteY0" fmla="*/ 24259 h 217055"/>
                <a:gd name="connsiteX1" fmla="*/ 192750 w 217670"/>
                <a:gd name="connsiteY1" fmla="*/ 24259 h 217055"/>
                <a:gd name="connsiteX2" fmla="*/ 192750 w 217670"/>
                <a:gd name="connsiteY2" fmla="*/ 6384 h 217055"/>
                <a:gd name="connsiteX3" fmla="*/ 186360 w 217670"/>
                <a:gd name="connsiteY3" fmla="*/ 0 h 217055"/>
                <a:gd name="connsiteX4" fmla="*/ 179970 w 217670"/>
                <a:gd name="connsiteY4" fmla="*/ 6384 h 217055"/>
                <a:gd name="connsiteX5" fmla="*/ 179970 w 217670"/>
                <a:gd name="connsiteY5" fmla="*/ 28090 h 217055"/>
                <a:gd name="connsiteX6" fmla="*/ 173580 w 217670"/>
                <a:gd name="connsiteY6" fmla="*/ 34474 h 217055"/>
                <a:gd name="connsiteX7" fmla="*/ 25972 w 217670"/>
                <a:gd name="connsiteY7" fmla="*/ 44050 h 217055"/>
                <a:gd name="connsiteX8" fmla="*/ 34279 w 217670"/>
                <a:gd name="connsiteY8" fmla="*/ 190243 h 217055"/>
                <a:gd name="connsiteX9" fmla="*/ 18304 w 217670"/>
                <a:gd name="connsiteY9" fmla="*/ 206203 h 217055"/>
                <a:gd name="connsiteX10" fmla="*/ 18304 w 217670"/>
                <a:gd name="connsiteY10" fmla="*/ 215140 h 217055"/>
                <a:gd name="connsiteX11" fmla="*/ 18304 w 217670"/>
                <a:gd name="connsiteY11" fmla="*/ 215140 h 217055"/>
                <a:gd name="connsiteX12" fmla="*/ 22777 w 217670"/>
                <a:gd name="connsiteY12" fmla="*/ 217055 h 217055"/>
                <a:gd name="connsiteX13" fmla="*/ 27250 w 217670"/>
                <a:gd name="connsiteY13" fmla="*/ 215140 h 217055"/>
                <a:gd name="connsiteX14" fmla="*/ 43864 w 217670"/>
                <a:gd name="connsiteY14" fmla="*/ 198542 h 217055"/>
                <a:gd name="connsiteX15" fmla="*/ 44503 w 217670"/>
                <a:gd name="connsiteY15" fmla="*/ 197265 h 217055"/>
                <a:gd name="connsiteX16" fmla="*/ 165273 w 217670"/>
                <a:gd name="connsiteY16" fmla="*/ 197265 h 217055"/>
                <a:gd name="connsiteX17" fmla="*/ 165912 w 217670"/>
                <a:gd name="connsiteY17" fmla="*/ 198542 h 217055"/>
                <a:gd name="connsiteX18" fmla="*/ 182526 w 217670"/>
                <a:gd name="connsiteY18" fmla="*/ 215140 h 217055"/>
                <a:gd name="connsiteX19" fmla="*/ 186999 w 217670"/>
                <a:gd name="connsiteY19" fmla="*/ 217055 h 217055"/>
                <a:gd name="connsiteX20" fmla="*/ 191472 w 217670"/>
                <a:gd name="connsiteY20" fmla="*/ 215140 h 217055"/>
                <a:gd name="connsiteX21" fmla="*/ 191472 w 217670"/>
                <a:gd name="connsiteY21" fmla="*/ 206203 h 217055"/>
                <a:gd name="connsiteX22" fmla="*/ 191472 w 217670"/>
                <a:gd name="connsiteY22" fmla="*/ 206203 h 217055"/>
                <a:gd name="connsiteX23" fmla="*/ 174858 w 217670"/>
                <a:gd name="connsiteY23" fmla="*/ 190243 h 217055"/>
                <a:gd name="connsiteX24" fmla="*/ 183165 w 217670"/>
                <a:gd name="connsiteY24" fmla="*/ 43411 h 217055"/>
                <a:gd name="connsiteX25" fmla="*/ 189555 w 217670"/>
                <a:gd name="connsiteY25" fmla="*/ 37027 h 217055"/>
                <a:gd name="connsiteX26" fmla="*/ 211280 w 217670"/>
                <a:gd name="connsiteY26" fmla="*/ 37027 h 217055"/>
                <a:gd name="connsiteX27" fmla="*/ 217670 w 217670"/>
                <a:gd name="connsiteY27" fmla="*/ 30643 h 217055"/>
                <a:gd name="connsiteX28" fmla="*/ 210641 w 217670"/>
                <a:gd name="connsiteY28" fmla="*/ 24259 h 217055"/>
                <a:gd name="connsiteX29" fmla="*/ 210641 w 217670"/>
                <a:gd name="connsiteY29" fmla="*/ 24259 h 217055"/>
                <a:gd name="connsiteX30" fmla="*/ 195945 w 217670"/>
                <a:gd name="connsiteY30" fmla="*/ 112358 h 217055"/>
                <a:gd name="connsiteX31" fmla="*/ 103929 w 217670"/>
                <a:gd name="connsiteY31" fmla="*/ 204926 h 217055"/>
                <a:gd name="connsiteX32" fmla="*/ 11275 w 217670"/>
                <a:gd name="connsiteY32" fmla="*/ 112997 h 217055"/>
                <a:gd name="connsiteX33" fmla="*/ 103290 w 217670"/>
                <a:gd name="connsiteY33" fmla="*/ 20429 h 217055"/>
                <a:gd name="connsiteX34" fmla="*/ 163995 w 217670"/>
                <a:gd name="connsiteY34" fmla="*/ 42773 h 217055"/>
                <a:gd name="connsiteX35" fmla="*/ 149937 w 217670"/>
                <a:gd name="connsiteY35" fmla="*/ 56818 h 217055"/>
                <a:gd name="connsiteX36" fmla="*/ 48337 w 217670"/>
                <a:gd name="connsiteY36" fmla="*/ 65755 h 217055"/>
                <a:gd name="connsiteX37" fmla="*/ 57283 w 217670"/>
                <a:gd name="connsiteY37" fmla="*/ 167260 h 217055"/>
                <a:gd name="connsiteX38" fmla="*/ 158883 w 217670"/>
                <a:gd name="connsiteY38" fmla="*/ 158323 h 217055"/>
                <a:gd name="connsiteX39" fmla="*/ 158883 w 217670"/>
                <a:gd name="connsiteY39" fmla="*/ 65755 h 217055"/>
                <a:gd name="connsiteX40" fmla="*/ 172941 w 217670"/>
                <a:gd name="connsiteY40" fmla="*/ 51710 h 217055"/>
                <a:gd name="connsiteX41" fmla="*/ 195945 w 217670"/>
                <a:gd name="connsiteY41" fmla="*/ 112358 h 217055"/>
                <a:gd name="connsiteX42" fmla="*/ 130767 w 217670"/>
                <a:gd name="connsiteY42" fmla="*/ 112358 h 217055"/>
                <a:gd name="connsiteX43" fmla="*/ 104568 w 217670"/>
                <a:gd name="connsiteY43" fmla="*/ 139171 h 217055"/>
                <a:gd name="connsiteX44" fmla="*/ 77731 w 217670"/>
                <a:gd name="connsiteY44" fmla="*/ 112997 h 217055"/>
                <a:gd name="connsiteX45" fmla="*/ 103929 w 217670"/>
                <a:gd name="connsiteY45" fmla="*/ 86184 h 217055"/>
                <a:gd name="connsiteX46" fmla="*/ 117987 w 217670"/>
                <a:gd name="connsiteY46" fmla="*/ 90014 h 217055"/>
                <a:gd name="connsiteX47" fmla="*/ 100095 w 217670"/>
                <a:gd name="connsiteY47" fmla="*/ 107889 h 217055"/>
                <a:gd name="connsiteX48" fmla="*/ 100095 w 217670"/>
                <a:gd name="connsiteY48" fmla="*/ 116827 h 217055"/>
                <a:gd name="connsiteX49" fmla="*/ 104568 w 217670"/>
                <a:gd name="connsiteY49" fmla="*/ 118742 h 217055"/>
                <a:gd name="connsiteX50" fmla="*/ 109041 w 217670"/>
                <a:gd name="connsiteY50" fmla="*/ 116827 h 217055"/>
                <a:gd name="connsiteX51" fmla="*/ 126933 w 217670"/>
                <a:gd name="connsiteY51" fmla="*/ 98952 h 217055"/>
                <a:gd name="connsiteX52" fmla="*/ 130767 w 217670"/>
                <a:gd name="connsiteY52" fmla="*/ 112358 h 217055"/>
                <a:gd name="connsiteX53" fmla="*/ 130767 w 217670"/>
                <a:gd name="connsiteY53" fmla="*/ 112358 h 217055"/>
                <a:gd name="connsiteX54" fmla="*/ 126933 w 217670"/>
                <a:gd name="connsiteY54" fmla="*/ 80438 h 217055"/>
                <a:gd name="connsiteX55" fmla="*/ 72619 w 217670"/>
                <a:gd name="connsiteY55" fmla="*/ 89376 h 217055"/>
                <a:gd name="connsiteX56" fmla="*/ 81565 w 217670"/>
                <a:gd name="connsiteY56" fmla="*/ 143640 h 217055"/>
                <a:gd name="connsiteX57" fmla="*/ 135879 w 217670"/>
                <a:gd name="connsiteY57" fmla="*/ 134702 h 217055"/>
                <a:gd name="connsiteX58" fmla="*/ 135879 w 217670"/>
                <a:gd name="connsiteY58" fmla="*/ 89376 h 217055"/>
                <a:gd name="connsiteX59" fmla="*/ 149937 w 217670"/>
                <a:gd name="connsiteY59" fmla="*/ 75331 h 217055"/>
                <a:gd name="connsiteX60" fmla="*/ 140991 w 217670"/>
                <a:gd name="connsiteY60" fmla="*/ 158323 h 217055"/>
                <a:gd name="connsiteX61" fmla="*/ 57922 w 217670"/>
                <a:gd name="connsiteY61" fmla="*/ 149385 h 217055"/>
                <a:gd name="connsiteX62" fmla="*/ 66868 w 217670"/>
                <a:gd name="connsiteY62" fmla="*/ 66394 h 217055"/>
                <a:gd name="connsiteX63" fmla="*/ 140991 w 217670"/>
                <a:gd name="connsiteY63" fmla="*/ 66394 h 217055"/>
                <a:gd name="connsiteX64" fmla="*/ 126933 w 217670"/>
                <a:gd name="connsiteY64" fmla="*/ 80438 h 21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7670" h="217055">
                  <a:moveTo>
                    <a:pt x="210641" y="24259"/>
                  </a:moveTo>
                  <a:lnTo>
                    <a:pt x="192750" y="24259"/>
                  </a:lnTo>
                  <a:lnTo>
                    <a:pt x="192750" y="6384"/>
                  </a:lnTo>
                  <a:cubicBezTo>
                    <a:pt x="192750" y="2554"/>
                    <a:pt x="190194" y="0"/>
                    <a:pt x="186360" y="0"/>
                  </a:cubicBezTo>
                  <a:cubicBezTo>
                    <a:pt x="182526" y="0"/>
                    <a:pt x="179970" y="2554"/>
                    <a:pt x="179970" y="6384"/>
                  </a:cubicBezTo>
                  <a:lnTo>
                    <a:pt x="179970" y="28090"/>
                  </a:lnTo>
                  <a:lnTo>
                    <a:pt x="173580" y="34474"/>
                  </a:lnTo>
                  <a:cubicBezTo>
                    <a:pt x="130128" y="-3830"/>
                    <a:pt x="64312" y="638"/>
                    <a:pt x="25972" y="44050"/>
                  </a:cubicBezTo>
                  <a:cubicBezTo>
                    <a:pt x="-11728" y="86822"/>
                    <a:pt x="-7894" y="151939"/>
                    <a:pt x="34279" y="190243"/>
                  </a:cubicBezTo>
                  <a:lnTo>
                    <a:pt x="18304" y="206203"/>
                  </a:lnTo>
                  <a:cubicBezTo>
                    <a:pt x="15748" y="208756"/>
                    <a:pt x="15748" y="212587"/>
                    <a:pt x="18304" y="215140"/>
                  </a:cubicBezTo>
                  <a:cubicBezTo>
                    <a:pt x="18304" y="215140"/>
                    <a:pt x="18304" y="215140"/>
                    <a:pt x="18304" y="215140"/>
                  </a:cubicBezTo>
                  <a:cubicBezTo>
                    <a:pt x="19582" y="216417"/>
                    <a:pt x="20860" y="217055"/>
                    <a:pt x="22777" y="217055"/>
                  </a:cubicBezTo>
                  <a:cubicBezTo>
                    <a:pt x="24694" y="217055"/>
                    <a:pt x="25972" y="216417"/>
                    <a:pt x="27250" y="215140"/>
                  </a:cubicBezTo>
                  <a:lnTo>
                    <a:pt x="43864" y="198542"/>
                  </a:lnTo>
                  <a:cubicBezTo>
                    <a:pt x="43864" y="198542"/>
                    <a:pt x="44503" y="197903"/>
                    <a:pt x="44503" y="197265"/>
                  </a:cubicBezTo>
                  <a:cubicBezTo>
                    <a:pt x="80926" y="222801"/>
                    <a:pt x="128850" y="222801"/>
                    <a:pt x="165273" y="197265"/>
                  </a:cubicBezTo>
                  <a:cubicBezTo>
                    <a:pt x="165273" y="197903"/>
                    <a:pt x="165912" y="197903"/>
                    <a:pt x="165912" y="198542"/>
                  </a:cubicBezTo>
                  <a:lnTo>
                    <a:pt x="182526" y="215140"/>
                  </a:lnTo>
                  <a:cubicBezTo>
                    <a:pt x="183804" y="216417"/>
                    <a:pt x="185082" y="217055"/>
                    <a:pt x="186999" y="217055"/>
                  </a:cubicBezTo>
                  <a:cubicBezTo>
                    <a:pt x="188916" y="217055"/>
                    <a:pt x="190194" y="216417"/>
                    <a:pt x="191472" y="215140"/>
                  </a:cubicBezTo>
                  <a:cubicBezTo>
                    <a:pt x="194028" y="212587"/>
                    <a:pt x="194028" y="208756"/>
                    <a:pt x="191472" y="206203"/>
                  </a:cubicBezTo>
                  <a:cubicBezTo>
                    <a:pt x="191472" y="206203"/>
                    <a:pt x="191472" y="206203"/>
                    <a:pt x="191472" y="206203"/>
                  </a:cubicBezTo>
                  <a:lnTo>
                    <a:pt x="174858" y="190243"/>
                  </a:lnTo>
                  <a:cubicBezTo>
                    <a:pt x="217670" y="151939"/>
                    <a:pt x="221504" y="86184"/>
                    <a:pt x="183165" y="43411"/>
                  </a:cubicBezTo>
                  <a:lnTo>
                    <a:pt x="189555" y="37027"/>
                  </a:lnTo>
                  <a:lnTo>
                    <a:pt x="211280" y="37027"/>
                  </a:lnTo>
                  <a:cubicBezTo>
                    <a:pt x="215114" y="37027"/>
                    <a:pt x="217670" y="34474"/>
                    <a:pt x="217670" y="30643"/>
                  </a:cubicBezTo>
                  <a:cubicBezTo>
                    <a:pt x="217670" y="26813"/>
                    <a:pt x="214475" y="24259"/>
                    <a:pt x="210641" y="24259"/>
                  </a:cubicBezTo>
                  <a:lnTo>
                    <a:pt x="210641" y="24259"/>
                  </a:lnTo>
                  <a:close/>
                  <a:moveTo>
                    <a:pt x="195945" y="112358"/>
                  </a:moveTo>
                  <a:cubicBezTo>
                    <a:pt x="195945" y="163430"/>
                    <a:pt x="155049" y="204926"/>
                    <a:pt x="103929" y="204926"/>
                  </a:cubicBezTo>
                  <a:cubicBezTo>
                    <a:pt x="52810" y="204926"/>
                    <a:pt x="11275" y="164068"/>
                    <a:pt x="11275" y="112997"/>
                  </a:cubicBezTo>
                  <a:cubicBezTo>
                    <a:pt x="11275" y="61925"/>
                    <a:pt x="52171" y="20429"/>
                    <a:pt x="103290" y="20429"/>
                  </a:cubicBezTo>
                  <a:cubicBezTo>
                    <a:pt x="125655" y="20429"/>
                    <a:pt x="147381" y="28090"/>
                    <a:pt x="163995" y="42773"/>
                  </a:cubicBezTo>
                  <a:lnTo>
                    <a:pt x="149937" y="56818"/>
                  </a:lnTo>
                  <a:cubicBezTo>
                    <a:pt x="119265" y="31282"/>
                    <a:pt x="73897" y="35112"/>
                    <a:pt x="48337" y="65755"/>
                  </a:cubicBezTo>
                  <a:cubicBezTo>
                    <a:pt x="22777" y="96398"/>
                    <a:pt x="26611" y="141724"/>
                    <a:pt x="57283" y="167260"/>
                  </a:cubicBezTo>
                  <a:cubicBezTo>
                    <a:pt x="87955" y="192796"/>
                    <a:pt x="133323" y="188966"/>
                    <a:pt x="158883" y="158323"/>
                  </a:cubicBezTo>
                  <a:cubicBezTo>
                    <a:pt x="181248" y="131510"/>
                    <a:pt x="181248" y="92568"/>
                    <a:pt x="158883" y="65755"/>
                  </a:cubicBezTo>
                  <a:lnTo>
                    <a:pt x="172941" y="51710"/>
                  </a:lnTo>
                  <a:cubicBezTo>
                    <a:pt x="188277" y="68947"/>
                    <a:pt x="195945" y="90653"/>
                    <a:pt x="195945" y="112358"/>
                  </a:cubicBezTo>
                  <a:close/>
                  <a:moveTo>
                    <a:pt x="130767" y="112358"/>
                  </a:moveTo>
                  <a:cubicBezTo>
                    <a:pt x="130767" y="127041"/>
                    <a:pt x="119265" y="139171"/>
                    <a:pt x="104568" y="139171"/>
                  </a:cubicBezTo>
                  <a:cubicBezTo>
                    <a:pt x="89872" y="139171"/>
                    <a:pt x="77731" y="127680"/>
                    <a:pt x="77731" y="112997"/>
                  </a:cubicBezTo>
                  <a:cubicBezTo>
                    <a:pt x="77731" y="98313"/>
                    <a:pt x="89233" y="86184"/>
                    <a:pt x="103929" y="86184"/>
                  </a:cubicBezTo>
                  <a:cubicBezTo>
                    <a:pt x="109041" y="86184"/>
                    <a:pt x="113514" y="87461"/>
                    <a:pt x="117987" y="90014"/>
                  </a:cubicBezTo>
                  <a:lnTo>
                    <a:pt x="100095" y="107889"/>
                  </a:lnTo>
                  <a:cubicBezTo>
                    <a:pt x="97540" y="110443"/>
                    <a:pt x="97540" y="114273"/>
                    <a:pt x="100095" y="116827"/>
                  </a:cubicBezTo>
                  <a:cubicBezTo>
                    <a:pt x="101373" y="118104"/>
                    <a:pt x="102651" y="118742"/>
                    <a:pt x="104568" y="118742"/>
                  </a:cubicBezTo>
                  <a:cubicBezTo>
                    <a:pt x="106485" y="118742"/>
                    <a:pt x="107763" y="118104"/>
                    <a:pt x="109041" y="116827"/>
                  </a:cubicBezTo>
                  <a:lnTo>
                    <a:pt x="126933" y="98952"/>
                  </a:lnTo>
                  <a:cubicBezTo>
                    <a:pt x="129489" y="103421"/>
                    <a:pt x="130767" y="107889"/>
                    <a:pt x="130767" y="112358"/>
                  </a:cubicBezTo>
                  <a:lnTo>
                    <a:pt x="130767" y="112358"/>
                  </a:lnTo>
                  <a:close/>
                  <a:moveTo>
                    <a:pt x="126933" y="80438"/>
                  </a:moveTo>
                  <a:cubicBezTo>
                    <a:pt x="109680" y="68309"/>
                    <a:pt x="84760" y="72139"/>
                    <a:pt x="72619" y="89376"/>
                  </a:cubicBezTo>
                  <a:cubicBezTo>
                    <a:pt x="60478" y="106613"/>
                    <a:pt x="64312" y="131510"/>
                    <a:pt x="81565" y="143640"/>
                  </a:cubicBezTo>
                  <a:cubicBezTo>
                    <a:pt x="98817" y="155769"/>
                    <a:pt x="123738" y="151939"/>
                    <a:pt x="135879" y="134702"/>
                  </a:cubicBezTo>
                  <a:cubicBezTo>
                    <a:pt x="145464" y="121296"/>
                    <a:pt x="145464" y="102782"/>
                    <a:pt x="135879" y="89376"/>
                  </a:cubicBezTo>
                  <a:lnTo>
                    <a:pt x="149937" y="75331"/>
                  </a:lnTo>
                  <a:cubicBezTo>
                    <a:pt x="170385" y="100867"/>
                    <a:pt x="166551" y="137894"/>
                    <a:pt x="140991" y="158323"/>
                  </a:cubicBezTo>
                  <a:cubicBezTo>
                    <a:pt x="115431" y="178752"/>
                    <a:pt x="78370" y="174921"/>
                    <a:pt x="57922" y="149385"/>
                  </a:cubicBezTo>
                  <a:cubicBezTo>
                    <a:pt x="37474" y="123849"/>
                    <a:pt x="41308" y="86822"/>
                    <a:pt x="66868" y="66394"/>
                  </a:cubicBezTo>
                  <a:cubicBezTo>
                    <a:pt x="88594" y="49157"/>
                    <a:pt x="119265" y="49157"/>
                    <a:pt x="140991" y="66394"/>
                  </a:cubicBezTo>
                  <a:lnTo>
                    <a:pt x="126933" y="80438"/>
                  </a:lnTo>
                  <a:close/>
                </a:path>
              </a:pathLst>
            </a:custGeom>
            <a:solidFill>
              <a:schemeClr val="bg1"/>
            </a:solidFill>
            <a:ln w="6390" cap="flat">
              <a:noFill/>
              <a:prstDash val="solid"/>
              <a:miter/>
            </a:ln>
          </p:spPr>
          <p:txBody>
            <a:bodyPr rtlCol="0" anchor="ctr"/>
            <a:lstStyle/>
            <a:p>
              <a:endParaRPr lang="en-US"/>
            </a:p>
          </p:txBody>
        </p:sp>
      </p:grpSp>
      <p:sp>
        <p:nvSpPr>
          <p:cNvPr id="226" name="TextBox 225">
            <a:extLst>
              <a:ext uri="{FF2B5EF4-FFF2-40B4-BE49-F238E27FC236}">
                <a16:creationId xmlns:a16="http://schemas.microsoft.com/office/drawing/2014/main" id="{A16E7AEC-8664-8DEC-73AC-21B8859DD876}"/>
              </a:ext>
            </a:extLst>
          </p:cNvPr>
          <p:cNvSpPr txBox="1"/>
          <p:nvPr/>
        </p:nvSpPr>
        <p:spPr>
          <a:xfrm>
            <a:off x="3046408" y="4221066"/>
            <a:ext cx="1121922" cy="784830"/>
          </a:xfrm>
          <a:prstGeom prst="rect">
            <a:avLst/>
          </a:prstGeom>
          <a:noFill/>
        </p:spPr>
        <p:txBody>
          <a:bodyPr wrap="square">
            <a:spAutoFit/>
          </a:bodyPr>
          <a:lstStyle/>
          <a:p>
            <a:r>
              <a:rPr lang="en-US" sz="900" dirty="0">
                <a:solidFill>
                  <a:schemeClr val="tx2"/>
                </a:solidFill>
                <a:latin typeface="DM Sans" pitchFamily="2" charset="0"/>
              </a:rPr>
              <a:t>Model trained on organization-specific data for purpose-built accuracy</a:t>
            </a:r>
          </a:p>
        </p:txBody>
      </p:sp>
      <p:grpSp>
        <p:nvGrpSpPr>
          <p:cNvPr id="233" name="Group 232">
            <a:extLst>
              <a:ext uri="{FF2B5EF4-FFF2-40B4-BE49-F238E27FC236}">
                <a16:creationId xmlns:a16="http://schemas.microsoft.com/office/drawing/2014/main" id="{3E3C86D3-01E9-2CD6-E891-832DB0C2306E}"/>
              </a:ext>
            </a:extLst>
          </p:cNvPr>
          <p:cNvGrpSpPr/>
          <p:nvPr/>
        </p:nvGrpSpPr>
        <p:grpSpPr>
          <a:xfrm>
            <a:off x="8102140" y="4229893"/>
            <a:ext cx="606979" cy="608768"/>
            <a:chOff x="8102140" y="4299056"/>
            <a:chExt cx="606979" cy="608768"/>
          </a:xfrm>
        </p:grpSpPr>
        <p:sp>
          <p:nvSpPr>
            <p:cNvPr id="229" name="Google Shape;7492;p856">
              <a:extLst>
                <a:ext uri="{FF2B5EF4-FFF2-40B4-BE49-F238E27FC236}">
                  <a16:creationId xmlns:a16="http://schemas.microsoft.com/office/drawing/2014/main" id="{3773B1A3-B2ED-3A52-16DF-3A3EFDE6109C}"/>
                </a:ext>
              </a:extLst>
            </p:cNvPr>
            <p:cNvSpPr/>
            <p:nvPr/>
          </p:nvSpPr>
          <p:spPr>
            <a:xfrm>
              <a:off x="8102140" y="4299056"/>
              <a:ext cx="606979" cy="608768"/>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27" name="Graphic 4">
              <a:extLst>
                <a:ext uri="{FF2B5EF4-FFF2-40B4-BE49-F238E27FC236}">
                  <a16:creationId xmlns:a16="http://schemas.microsoft.com/office/drawing/2014/main" id="{6EBACD40-3EFA-4E33-9482-B854AFCF0A2E}"/>
                </a:ext>
              </a:extLst>
            </p:cNvPr>
            <p:cNvSpPr/>
            <p:nvPr/>
          </p:nvSpPr>
          <p:spPr>
            <a:xfrm>
              <a:off x="8291389" y="4436924"/>
              <a:ext cx="218535" cy="185135"/>
            </a:xfrm>
            <a:custGeom>
              <a:avLst/>
              <a:gdLst>
                <a:gd name="connsiteX0" fmla="*/ 191059 w 218535"/>
                <a:gd name="connsiteY0" fmla="*/ 98952 h 185135"/>
                <a:gd name="connsiteX1" fmla="*/ 172528 w 218535"/>
                <a:gd name="connsiteY1" fmla="*/ 111081 h 185135"/>
                <a:gd name="connsiteX2" fmla="*/ 172528 w 218535"/>
                <a:gd name="connsiteY2" fmla="*/ 111081 h 185135"/>
                <a:gd name="connsiteX3" fmla="*/ 172528 w 218535"/>
                <a:gd name="connsiteY3" fmla="*/ 111081 h 185135"/>
                <a:gd name="connsiteX4" fmla="*/ 163582 w 218535"/>
                <a:gd name="connsiteY4" fmla="*/ 128318 h 185135"/>
                <a:gd name="connsiteX5" fmla="*/ 162943 w 218535"/>
                <a:gd name="connsiteY5" fmla="*/ 130233 h 185135"/>
                <a:gd name="connsiteX6" fmla="*/ 168695 w 218535"/>
                <a:gd name="connsiteY6" fmla="*/ 135979 h 185135"/>
                <a:gd name="connsiteX7" fmla="*/ 171889 w 218535"/>
                <a:gd name="connsiteY7" fmla="*/ 144278 h 185135"/>
                <a:gd name="connsiteX8" fmla="*/ 166138 w 218535"/>
                <a:gd name="connsiteY8" fmla="*/ 148108 h 185135"/>
                <a:gd name="connsiteX9" fmla="*/ 163582 w 218535"/>
                <a:gd name="connsiteY9" fmla="*/ 147470 h 185135"/>
                <a:gd name="connsiteX10" fmla="*/ 150802 w 218535"/>
                <a:gd name="connsiteY10" fmla="*/ 134064 h 185135"/>
                <a:gd name="connsiteX11" fmla="*/ 152720 w 218535"/>
                <a:gd name="connsiteY11" fmla="*/ 121934 h 185135"/>
                <a:gd name="connsiteX12" fmla="*/ 160387 w 218535"/>
                <a:gd name="connsiteY12" fmla="*/ 106613 h 185135"/>
                <a:gd name="connsiteX13" fmla="*/ 154636 w 218535"/>
                <a:gd name="connsiteY13" fmla="*/ 97037 h 185135"/>
                <a:gd name="connsiteX14" fmla="*/ 153358 w 218535"/>
                <a:gd name="connsiteY14" fmla="*/ 88099 h 185135"/>
                <a:gd name="connsiteX15" fmla="*/ 162305 w 218535"/>
                <a:gd name="connsiteY15" fmla="*/ 86822 h 185135"/>
                <a:gd name="connsiteX16" fmla="*/ 168695 w 218535"/>
                <a:gd name="connsiteY16" fmla="*/ 93845 h 185135"/>
                <a:gd name="connsiteX17" fmla="*/ 191059 w 218535"/>
                <a:gd name="connsiteY17" fmla="*/ 85546 h 185135"/>
                <a:gd name="connsiteX18" fmla="*/ 197449 w 218535"/>
                <a:gd name="connsiteY18" fmla="*/ 91930 h 185135"/>
                <a:gd name="connsiteX19" fmla="*/ 191059 w 218535"/>
                <a:gd name="connsiteY19" fmla="*/ 98952 h 185135"/>
                <a:gd name="connsiteX20" fmla="*/ 157831 w 218535"/>
                <a:gd name="connsiteY20" fmla="*/ 45327 h 185135"/>
                <a:gd name="connsiteX21" fmla="*/ 157831 w 218535"/>
                <a:gd name="connsiteY21" fmla="*/ 45327 h 185135"/>
                <a:gd name="connsiteX22" fmla="*/ 179557 w 218535"/>
                <a:gd name="connsiteY22" fmla="*/ 64478 h 185135"/>
                <a:gd name="connsiteX23" fmla="*/ 177641 w 218535"/>
                <a:gd name="connsiteY23" fmla="*/ 73416 h 185135"/>
                <a:gd name="connsiteX24" fmla="*/ 174446 w 218535"/>
                <a:gd name="connsiteY24" fmla="*/ 74693 h 185135"/>
                <a:gd name="connsiteX25" fmla="*/ 169333 w 218535"/>
                <a:gd name="connsiteY25" fmla="*/ 71501 h 185135"/>
                <a:gd name="connsiteX26" fmla="*/ 157192 w 218535"/>
                <a:gd name="connsiteY26" fmla="*/ 58094 h 185135"/>
                <a:gd name="connsiteX27" fmla="*/ 151441 w 218535"/>
                <a:gd name="connsiteY27" fmla="*/ 51710 h 185135"/>
                <a:gd name="connsiteX28" fmla="*/ 157831 w 218535"/>
                <a:gd name="connsiteY28" fmla="*/ 45327 h 185135"/>
                <a:gd name="connsiteX29" fmla="*/ 129076 w 218535"/>
                <a:gd name="connsiteY29" fmla="*/ 88099 h 185135"/>
                <a:gd name="connsiteX30" fmla="*/ 130355 w 218535"/>
                <a:gd name="connsiteY30" fmla="*/ 96398 h 185135"/>
                <a:gd name="connsiteX31" fmla="*/ 125243 w 218535"/>
                <a:gd name="connsiteY31" fmla="*/ 99590 h 185135"/>
                <a:gd name="connsiteX32" fmla="*/ 122686 w 218535"/>
                <a:gd name="connsiteY32" fmla="*/ 98952 h 185135"/>
                <a:gd name="connsiteX33" fmla="*/ 94571 w 218535"/>
                <a:gd name="connsiteY33" fmla="*/ 98952 h 185135"/>
                <a:gd name="connsiteX34" fmla="*/ 86264 w 218535"/>
                <a:gd name="connsiteY34" fmla="*/ 95760 h 185135"/>
                <a:gd name="connsiteX35" fmla="*/ 89459 w 218535"/>
                <a:gd name="connsiteY35" fmla="*/ 87461 h 185135"/>
                <a:gd name="connsiteX36" fmla="*/ 113741 w 218535"/>
                <a:gd name="connsiteY36" fmla="*/ 84269 h 185135"/>
                <a:gd name="connsiteX37" fmla="*/ 120131 w 218535"/>
                <a:gd name="connsiteY37" fmla="*/ 65117 h 185135"/>
                <a:gd name="connsiteX38" fmla="*/ 129076 w 218535"/>
                <a:gd name="connsiteY38" fmla="*/ 63840 h 185135"/>
                <a:gd name="connsiteX39" fmla="*/ 130355 w 218535"/>
                <a:gd name="connsiteY39" fmla="*/ 72778 h 185135"/>
                <a:gd name="connsiteX40" fmla="*/ 129076 w 218535"/>
                <a:gd name="connsiteY40" fmla="*/ 88099 h 185135"/>
                <a:gd name="connsiteX41" fmla="*/ 84986 w 218535"/>
                <a:gd name="connsiteY41" fmla="*/ 47880 h 185135"/>
                <a:gd name="connsiteX42" fmla="*/ 93932 w 218535"/>
                <a:gd name="connsiteY42" fmla="*/ 38943 h 185135"/>
                <a:gd name="connsiteX43" fmla="*/ 94571 w 218535"/>
                <a:gd name="connsiteY43" fmla="*/ 31282 h 185135"/>
                <a:gd name="connsiteX44" fmla="*/ 103517 w 218535"/>
                <a:gd name="connsiteY44" fmla="*/ 28728 h 185135"/>
                <a:gd name="connsiteX45" fmla="*/ 106712 w 218535"/>
                <a:gd name="connsiteY45" fmla="*/ 33197 h 185135"/>
                <a:gd name="connsiteX46" fmla="*/ 109268 w 218535"/>
                <a:gd name="connsiteY46" fmla="*/ 33835 h 185135"/>
                <a:gd name="connsiteX47" fmla="*/ 115019 w 218535"/>
                <a:gd name="connsiteY47" fmla="*/ 39581 h 185135"/>
                <a:gd name="connsiteX48" fmla="*/ 110546 w 218535"/>
                <a:gd name="connsiteY48" fmla="*/ 46603 h 185135"/>
                <a:gd name="connsiteX49" fmla="*/ 98405 w 218535"/>
                <a:gd name="connsiteY49" fmla="*/ 51710 h 185135"/>
                <a:gd name="connsiteX50" fmla="*/ 96488 w 218535"/>
                <a:gd name="connsiteY50" fmla="*/ 56179 h 185135"/>
                <a:gd name="connsiteX51" fmla="*/ 92015 w 218535"/>
                <a:gd name="connsiteY51" fmla="*/ 58094 h 185135"/>
                <a:gd name="connsiteX52" fmla="*/ 87542 w 218535"/>
                <a:gd name="connsiteY52" fmla="*/ 56179 h 185135"/>
                <a:gd name="connsiteX53" fmla="*/ 84986 w 218535"/>
                <a:gd name="connsiteY53" fmla="*/ 47880 h 185135"/>
                <a:gd name="connsiteX54" fmla="*/ 61982 w 218535"/>
                <a:gd name="connsiteY54" fmla="*/ 81715 h 185135"/>
                <a:gd name="connsiteX55" fmla="*/ 54953 w 218535"/>
                <a:gd name="connsiteY55" fmla="*/ 81077 h 185135"/>
                <a:gd name="connsiteX56" fmla="*/ 30032 w 218535"/>
                <a:gd name="connsiteY56" fmla="*/ 90014 h 185135"/>
                <a:gd name="connsiteX57" fmla="*/ 26199 w 218535"/>
                <a:gd name="connsiteY57" fmla="*/ 91291 h 185135"/>
                <a:gd name="connsiteX58" fmla="*/ 21087 w 218535"/>
                <a:gd name="connsiteY58" fmla="*/ 88738 h 185135"/>
                <a:gd name="connsiteX59" fmla="*/ 22365 w 218535"/>
                <a:gd name="connsiteY59" fmla="*/ 79800 h 185135"/>
                <a:gd name="connsiteX60" fmla="*/ 51758 w 218535"/>
                <a:gd name="connsiteY60" fmla="*/ 67670 h 185135"/>
                <a:gd name="connsiteX61" fmla="*/ 45368 w 218535"/>
                <a:gd name="connsiteY61" fmla="*/ 46603 h 185135"/>
                <a:gd name="connsiteX62" fmla="*/ 47925 w 218535"/>
                <a:gd name="connsiteY62" fmla="*/ 37666 h 185135"/>
                <a:gd name="connsiteX63" fmla="*/ 56871 w 218535"/>
                <a:gd name="connsiteY63" fmla="*/ 40219 h 185135"/>
                <a:gd name="connsiteX64" fmla="*/ 65817 w 218535"/>
                <a:gd name="connsiteY64" fmla="*/ 75970 h 185135"/>
                <a:gd name="connsiteX65" fmla="*/ 61982 w 218535"/>
                <a:gd name="connsiteY65" fmla="*/ 81715 h 185135"/>
                <a:gd name="connsiteX66" fmla="*/ 207034 w 218535"/>
                <a:gd name="connsiteY66" fmla="*/ 77885 h 185135"/>
                <a:gd name="connsiteX67" fmla="*/ 203839 w 218535"/>
                <a:gd name="connsiteY67" fmla="*/ 73416 h 185135"/>
                <a:gd name="connsiteX68" fmla="*/ 205117 w 218535"/>
                <a:gd name="connsiteY68" fmla="*/ 68309 h 185135"/>
                <a:gd name="connsiteX69" fmla="*/ 209590 w 218535"/>
                <a:gd name="connsiteY69" fmla="*/ 55541 h 185135"/>
                <a:gd name="connsiteX70" fmla="*/ 187225 w 218535"/>
                <a:gd name="connsiteY70" fmla="*/ 33197 h 185135"/>
                <a:gd name="connsiteX71" fmla="*/ 184031 w 218535"/>
                <a:gd name="connsiteY71" fmla="*/ 33835 h 185135"/>
                <a:gd name="connsiteX72" fmla="*/ 178918 w 218535"/>
                <a:gd name="connsiteY72" fmla="*/ 32559 h 185135"/>
                <a:gd name="connsiteX73" fmla="*/ 176362 w 218535"/>
                <a:gd name="connsiteY73" fmla="*/ 28090 h 185135"/>
                <a:gd name="connsiteX74" fmla="*/ 153997 w 218535"/>
                <a:gd name="connsiteY74" fmla="*/ 8299 h 185135"/>
                <a:gd name="connsiteX75" fmla="*/ 141217 w 218535"/>
                <a:gd name="connsiteY75" fmla="*/ 12768 h 185135"/>
                <a:gd name="connsiteX76" fmla="*/ 136106 w 218535"/>
                <a:gd name="connsiteY76" fmla="*/ 14045 h 185135"/>
                <a:gd name="connsiteX77" fmla="*/ 131633 w 218535"/>
                <a:gd name="connsiteY77" fmla="*/ 10853 h 185135"/>
                <a:gd name="connsiteX78" fmla="*/ 112463 w 218535"/>
                <a:gd name="connsiteY78" fmla="*/ 0 h 185135"/>
                <a:gd name="connsiteX79" fmla="*/ 95210 w 218535"/>
                <a:gd name="connsiteY79" fmla="*/ 8299 h 185135"/>
                <a:gd name="connsiteX80" fmla="*/ 88181 w 218535"/>
                <a:gd name="connsiteY80" fmla="*/ 10215 h 185135"/>
                <a:gd name="connsiteX81" fmla="*/ 62622 w 218535"/>
                <a:gd name="connsiteY81" fmla="*/ 16599 h 185135"/>
                <a:gd name="connsiteX82" fmla="*/ 55592 w 218535"/>
                <a:gd name="connsiteY82" fmla="*/ 18514 h 185135"/>
                <a:gd name="connsiteX83" fmla="*/ 47286 w 218535"/>
                <a:gd name="connsiteY83" fmla="*/ 16599 h 185135"/>
                <a:gd name="connsiteX84" fmla="*/ 24921 w 218535"/>
                <a:gd name="connsiteY84" fmla="*/ 38943 h 185135"/>
                <a:gd name="connsiteX85" fmla="*/ 25560 w 218535"/>
                <a:gd name="connsiteY85" fmla="*/ 44688 h 185135"/>
                <a:gd name="connsiteX86" fmla="*/ 21726 w 218535"/>
                <a:gd name="connsiteY86" fmla="*/ 52349 h 185135"/>
                <a:gd name="connsiteX87" fmla="*/ 0 w 218535"/>
                <a:gd name="connsiteY87" fmla="*/ 84907 h 185135"/>
                <a:gd name="connsiteX88" fmla="*/ 35145 w 218535"/>
                <a:gd name="connsiteY88" fmla="*/ 120019 h 185135"/>
                <a:gd name="connsiteX89" fmla="*/ 52397 w 218535"/>
                <a:gd name="connsiteY89" fmla="*/ 114912 h 185135"/>
                <a:gd name="connsiteX90" fmla="*/ 61343 w 218535"/>
                <a:gd name="connsiteY90" fmla="*/ 116827 h 185135"/>
                <a:gd name="connsiteX91" fmla="*/ 80513 w 218535"/>
                <a:gd name="connsiteY91" fmla="*/ 127680 h 185135"/>
                <a:gd name="connsiteX92" fmla="*/ 97766 w 218535"/>
                <a:gd name="connsiteY92" fmla="*/ 119381 h 185135"/>
                <a:gd name="connsiteX93" fmla="*/ 103517 w 218535"/>
                <a:gd name="connsiteY93" fmla="*/ 116827 h 185135"/>
                <a:gd name="connsiteX94" fmla="*/ 108629 w 218535"/>
                <a:gd name="connsiteY94" fmla="*/ 120657 h 185135"/>
                <a:gd name="connsiteX95" fmla="*/ 126521 w 218535"/>
                <a:gd name="connsiteY95" fmla="*/ 135341 h 185135"/>
                <a:gd name="connsiteX96" fmla="*/ 132271 w 218535"/>
                <a:gd name="connsiteY96" fmla="*/ 141724 h 185135"/>
                <a:gd name="connsiteX97" fmla="*/ 132271 w 218535"/>
                <a:gd name="connsiteY97" fmla="*/ 185135 h 185135"/>
                <a:gd name="connsiteX98" fmla="*/ 169972 w 218535"/>
                <a:gd name="connsiteY98" fmla="*/ 185135 h 185135"/>
                <a:gd name="connsiteX99" fmla="*/ 186586 w 218535"/>
                <a:gd name="connsiteY99" fmla="*/ 159600 h 185135"/>
                <a:gd name="connsiteX100" fmla="*/ 202561 w 218535"/>
                <a:gd name="connsiteY100" fmla="*/ 137894 h 185135"/>
                <a:gd name="connsiteX101" fmla="*/ 199366 w 218535"/>
                <a:gd name="connsiteY101" fmla="*/ 127041 h 185135"/>
                <a:gd name="connsiteX102" fmla="*/ 198727 w 218535"/>
                <a:gd name="connsiteY102" fmla="*/ 121296 h 185135"/>
                <a:gd name="connsiteX103" fmla="*/ 202561 w 218535"/>
                <a:gd name="connsiteY103" fmla="*/ 117465 h 185135"/>
                <a:gd name="connsiteX104" fmla="*/ 218536 w 218535"/>
                <a:gd name="connsiteY104" fmla="*/ 96398 h 185135"/>
                <a:gd name="connsiteX105" fmla="*/ 207034 w 218535"/>
                <a:gd name="connsiteY105" fmla="*/ 77885 h 18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8535" h="185135">
                  <a:moveTo>
                    <a:pt x="191059" y="98952"/>
                  </a:moveTo>
                  <a:cubicBezTo>
                    <a:pt x="176362" y="98313"/>
                    <a:pt x="172528" y="111081"/>
                    <a:pt x="172528" y="111081"/>
                  </a:cubicBezTo>
                  <a:cubicBezTo>
                    <a:pt x="172528" y="111081"/>
                    <a:pt x="172528" y="111081"/>
                    <a:pt x="172528" y="111081"/>
                  </a:cubicBezTo>
                  <a:cubicBezTo>
                    <a:pt x="172528" y="111081"/>
                    <a:pt x="172528" y="111081"/>
                    <a:pt x="172528" y="111081"/>
                  </a:cubicBezTo>
                  <a:cubicBezTo>
                    <a:pt x="172528" y="111720"/>
                    <a:pt x="168056" y="121296"/>
                    <a:pt x="163582" y="128318"/>
                  </a:cubicBezTo>
                  <a:cubicBezTo>
                    <a:pt x="162943" y="129595"/>
                    <a:pt x="162943" y="130233"/>
                    <a:pt x="162943" y="130233"/>
                  </a:cubicBezTo>
                  <a:cubicBezTo>
                    <a:pt x="163582" y="132149"/>
                    <a:pt x="167416" y="134702"/>
                    <a:pt x="168695" y="135979"/>
                  </a:cubicBezTo>
                  <a:cubicBezTo>
                    <a:pt x="171889" y="137256"/>
                    <a:pt x="173167" y="141086"/>
                    <a:pt x="171889" y="144278"/>
                  </a:cubicBezTo>
                  <a:cubicBezTo>
                    <a:pt x="170611" y="146832"/>
                    <a:pt x="168695" y="148108"/>
                    <a:pt x="166138" y="148108"/>
                  </a:cubicBezTo>
                  <a:cubicBezTo>
                    <a:pt x="165500" y="148108"/>
                    <a:pt x="164221" y="148108"/>
                    <a:pt x="163582" y="147470"/>
                  </a:cubicBezTo>
                  <a:cubicBezTo>
                    <a:pt x="162305" y="146832"/>
                    <a:pt x="153358" y="142363"/>
                    <a:pt x="150802" y="134064"/>
                  </a:cubicBezTo>
                  <a:cubicBezTo>
                    <a:pt x="149525" y="130233"/>
                    <a:pt x="150164" y="125765"/>
                    <a:pt x="152720" y="121934"/>
                  </a:cubicBezTo>
                  <a:cubicBezTo>
                    <a:pt x="155915" y="116189"/>
                    <a:pt x="159748" y="108528"/>
                    <a:pt x="160387" y="106613"/>
                  </a:cubicBezTo>
                  <a:cubicBezTo>
                    <a:pt x="161026" y="104059"/>
                    <a:pt x="157192" y="99590"/>
                    <a:pt x="154636" y="97037"/>
                  </a:cubicBezTo>
                  <a:cubicBezTo>
                    <a:pt x="152081" y="95121"/>
                    <a:pt x="151441" y="90653"/>
                    <a:pt x="153358" y="88099"/>
                  </a:cubicBezTo>
                  <a:cubicBezTo>
                    <a:pt x="155276" y="85546"/>
                    <a:pt x="159748" y="84907"/>
                    <a:pt x="162305" y="86822"/>
                  </a:cubicBezTo>
                  <a:cubicBezTo>
                    <a:pt x="162943" y="87461"/>
                    <a:pt x="166138" y="90014"/>
                    <a:pt x="168695" y="93845"/>
                  </a:cubicBezTo>
                  <a:cubicBezTo>
                    <a:pt x="173806" y="89376"/>
                    <a:pt x="181474" y="85546"/>
                    <a:pt x="191059" y="85546"/>
                  </a:cubicBezTo>
                  <a:cubicBezTo>
                    <a:pt x="194893" y="85546"/>
                    <a:pt x="197449" y="88738"/>
                    <a:pt x="197449" y="91930"/>
                  </a:cubicBezTo>
                  <a:cubicBezTo>
                    <a:pt x="197449" y="96398"/>
                    <a:pt x="194254" y="99590"/>
                    <a:pt x="191059" y="98952"/>
                  </a:cubicBezTo>
                  <a:moveTo>
                    <a:pt x="157831" y="45327"/>
                  </a:moveTo>
                  <a:lnTo>
                    <a:pt x="157831" y="45327"/>
                  </a:lnTo>
                  <a:cubicBezTo>
                    <a:pt x="161026" y="45327"/>
                    <a:pt x="168695" y="47242"/>
                    <a:pt x="179557" y="64478"/>
                  </a:cubicBezTo>
                  <a:cubicBezTo>
                    <a:pt x="181474" y="67670"/>
                    <a:pt x="180836" y="71501"/>
                    <a:pt x="177641" y="73416"/>
                  </a:cubicBezTo>
                  <a:cubicBezTo>
                    <a:pt x="176362" y="74054"/>
                    <a:pt x="175084" y="74693"/>
                    <a:pt x="174446" y="74693"/>
                  </a:cubicBezTo>
                  <a:cubicBezTo>
                    <a:pt x="172528" y="74693"/>
                    <a:pt x="169972" y="73416"/>
                    <a:pt x="169333" y="71501"/>
                  </a:cubicBezTo>
                  <a:cubicBezTo>
                    <a:pt x="162305" y="60648"/>
                    <a:pt x="157831" y="58094"/>
                    <a:pt x="157192" y="58094"/>
                  </a:cubicBezTo>
                  <a:cubicBezTo>
                    <a:pt x="153997" y="57456"/>
                    <a:pt x="151441" y="54902"/>
                    <a:pt x="151441" y="51710"/>
                  </a:cubicBezTo>
                  <a:cubicBezTo>
                    <a:pt x="151441" y="47880"/>
                    <a:pt x="154636" y="45327"/>
                    <a:pt x="157831" y="45327"/>
                  </a:cubicBezTo>
                  <a:moveTo>
                    <a:pt x="129076" y="88099"/>
                  </a:moveTo>
                  <a:cubicBezTo>
                    <a:pt x="131633" y="90014"/>
                    <a:pt x="131633" y="93845"/>
                    <a:pt x="130355" y="96398"/>
                  </a:cubicBezTo>
                  <a:cubicBezTo>
                    <a:pt x="129076" y="98313"/>
                    <a:pt x="127160" y="99590"/>
                    <a:pt x="125243" y="99590"/>
                  </a:cubicBezTo>
                  <a:cubicBezTo>
                    <a:pt x="124604" y="99590"/>
                    <a:pt x="123326" y="99590"/>
                    <a:pt x="122686" y="98952"/>
                  </a:cubicBezTo>
                  <a:cubicBezTo>
                    <a:pt x="107990" y="93206"/>
                    <a:pt x="95210" y="98313"/>
                    <a:pt x="94571" y="98952"/>
                  </a:cubicBezTo>
                  <a:cubicBezTo>
                    <a:pt x="91376" y="100229"/>
                    <a:pt x="87542" y="98952"/>
                    <a:pt x="86264" y="95760"/>
                  </a:cubicBezTo>
                  <a:cubicBezTo>
                    <a:pt x="84986" y="92568"/>
                    <a:pt x="86264" y="88738"/>
                    <a:pt x="89459" y="87461"/>
                  </a:cubicBezTo>
                  <a:cubicBezTo>
                    <a:pt x="90737" y="86822"/>
                    <a:pt x="100961" y="82354"/>
                    <a:pt x="113741" y="84269"/>
                  </a:cubicBezTo>
                  <a:cubicBezTo>
                    <a:pt x="113102" y="78523"/>
                    <a:pt x="114380" y="72139"/>
                    <a:pt x="120131" y="65117"/>
                  </a:cubicBezTo>
                  <a:cubicBezTo>
                    <a:pt x="122048" y="62563"/>
                    <a:pt x="126521" y="61925"/>
                    <a:pt x="129076" y="63840"/>
                  </a:cubicBezTo>
                  <a:cubicBezTo>
                    <a:pt x="131633" y="65755"/>
                    <a:pt x="132271" y="70224"/>
                    <a:pt x="130355" y="72778"/>
                  </a:cubicBezTo>
                  <a:cubicBezTo>
                    <a:pt x="122686" y="81715"/>
                    <a:pt x="129076" y="87461"/>
                    <a:pt x="129076" y="88099"/>
                  </a:cubicBezTo>
                  <a:moveTo>
                    <a:pt x="84986" y="47880"/>
                  </a:moveTo>
                  <a:cubicBezTo>
                    <a:pt x="85625" y="46603"/>
                    <a:pt x="86264" y="42773"/>
                    <a:pt x="93932" y="38943"/>
                  </a:cubicBezTo>
                  <a:cubicBezTo>
                    <a:pt x="92654" y="36389"/>
                    <a:pt x="93293" y="33197"/>
                    <a:pt x="94571" y="31282"/>
                  </a:cubicBezTo>
                  <a:cubicBezTo>
                    <a:pt x="96488" y="28090"/>
                    <a:pt x="100322" y="27451"/>
                    <a:pt x="103517" y="28728"/>
                  </a:cubicBezTo>
                  <a:cubicBezTo>
                    <a:pt x="105434" y="29367"/>
                    <a:pt x="106073" y="31282"/>
                    <a:pt x="106712" y="33197"/>
                  </a:cubicBezTo>
                  <a:cubicBezTo>
                    <a:pt x="107351" y="33197"/>
                    <a:pt x="107990" y="33197"/>
                    <a:pt x="109268" y="33835"/>
                  </a:cubicBezTo>
                  <a:cubicBezTo>
                    <a:pt x="112463" y="33835"/>
                    <a:pt x="115019" y="36389"/>
                    <a:pt x="115019" y="39581"/>
                  </a:cubicBezTo>
                  <a:cubicBezTo>
                    <a:pt x="115019" y="42773"/>
                    <a:pt x="113741" y="45327"/>
                    <a:pt x="110546" y="46603"/>
                  </a:cubicBezTo>
                  <a:cubicBezTo>
                    <a:pt x="106073" y="47880"/>
                    <a:pt x="100961" y="49795"/>
                    <a:pt x="98405" y="51710"/>
                  </a:cubicBezTo>
                  <a:cubicBezTo>
                    <a:pt x="98405" y="53626"/>
                    <a:pt x="97766" y="54902"/>
                    <a:pt x="96488" y="56179"/>
                  </a:cubicBezTo>
                  <a:cubicBezTo>
                    <a:pt x="95210" y="57456"/>
                    <a:pt x="93293" y="58094"/>
                    <a:pt x="92015" y="58094"/>
                  </a:cubicBezTo>
                  <a:cubicBezTo>
                    <a:pt x="90098" y="58094"/>
                    <a:pt x="88820" y="57456"/>
                    <a:pt x="87542" y="56179"/>
                  </a:cubicBezTo>
                  <a:cubicBezTo>
                    <a:pt x="84986" y="53626"/>
                    <a:pt x="84347" y="51072"/>
                    <a:pt x="84986" y="47880"/>
                  </a:cubicBezTo>
                  <a:moveTo>
                    <a:pt x="61982" y="81715"/>
                  </a:moveTo>
                  <a:cubicBezTo>
                    <a:pt x="59427" y="82992"/>
                    <a:pt x="56871" y="82354"/>
                    <a:pt x="54953" y="81077"/>
                  </a:cubicBezTo>
                  <a:cubicBezTo>
                    <a:pt x="51119" y="77885"/>
                    <a:pt x="37701" y="83630"/>
                    <a:pt x="30032" y="90014"/>
                  </a:cubicBezTo>
                  <a:cubicBezTo>
                    <a:pt x="28755" y="90653"/>
                    <a:pt x="27477" y="91291"/>
                    <a:pt x="26199" y="91291"/>
                  </a:cubicBezTo>
                  <a:cubicBezTo>
                    <a:pt x="24282" y="91291"/>
                    <a:pt x="22365" y="90653"/>
                    <a:pt x="21087" y="88738"/>
                  </a:cubicBezTo>
                  <a:cubicBezTo>
                    <a:pt x="19170" y="86184"/>
                    <a:pt x="19809" y="81715"/>
                    <a:pt x="22365" y="79800"/>
                  </a:cubicBezTo>
                  <a:cubicBezTo>
                    <a:pt x="25560" y="77246"/>
                    <a:pt x="39617" y="67670"/>
                    <a:pt x="51758" y="67670"/>
                  </a:cubicBezTo>
                  <a:cubicBezTo>
                    <a:pt x="50481" y="60648"/>
                    <a:pt x="48563" y="51710"/>
                    <a:pt x="45368" y="46603"/>
                  </a:cubicBezTo>
                  <a:cubicBezTo>
                    <a:pt x="43452" y="43411"/>
                    <a:pt x="44730" y="39581"/>
                    <a:pt x="47925" y="37666"/>
                  </a:cubicBezTo>
                  <a:cubicBezTo>
                    <a:pt x="51119" y="35751"/>
                    <a:pt x="54953" y="37027"/>
                    <a:pt x="56871" y="40219"/>
                  </a:cubicBezTo>
                  <a:cubicBezTo>
                    <a:pt x="63899" y="52349"/>
                    <a:pt x="65817" y="74693"/>
                    <a:pt x="65817" y="75970"/>
                  </a:cubicBezTo>
                  <a:cubicBezTo>
                    <a:pt x="65817" y="78523"/>
                    <a:pt x="63899" y="80438"/>
                    <a:pt x="61982" y="81715"/>
                  </a:cubicBezTo>
                  <a:moveTo>
                    <a:pt x="207034" y="77885"/>
                  </a:moveTo>
                  <a:cubicBezTo>
                    <a:pt x="205756" y="77246"/>
                    <a:pt x="204478" y="75331"/>
                    <a:pt x="203839" y="73416"/>
                  </a:cubicBezTo>
                  <a:cubicBezTo>
                    <a:pt x="203200" y="71501"/>
                    <a:pt x="203839" y="69586"/>
                    <a:pt x="205117" y="68309"/>
                  </a:cubicBezTo>
                  <a:cubicBezTo>
                    <a:pt x="207673" y="64478"/>
                    <a:pt x="209590" y="60010"/>
                    <a:pt x="209590" y="55541"/>
                  </a:cubicBezTo>
                  <a:cubicBezTo>
                    <a:pt x="209590" y="43411"/>
                    <a:pt x="199366" y="33197"/>
                    <a:pt x="187225" y="33197"/>
                  </a:cubicBezTo>
                  <a:cubicBezTo>
                    <a:pt x="185947" y="33197"/>
                    <a:pt x="184669" y="33197"/>
                    <a:pt x="184031" y="33835"/>
                  </a:cubicBezTo>
                  <a:cubicBezTo>
                    <a:pt x="182113" y="33835"/>
                    <a:pt x="180836" y="33835"/>
                    <a:pt x="178918" y="32559"/>
                  </a:cubicBezTo>
                  <a:cubicBezTo>
                    <a:pt x="177641" y="31282"/>
                    <a:pt x="176362" y="30005"/>
                    <a:pt x="176362" y="28090"/>
                  </a:cubicBezTo>
                  <a:cubicBezTo>
                    <a:pt x="175084" y="16599"/>
                    <a:pt x="165500" y="8299"/>
                    <a:pt x="153997" y="8299"/>
                  </a:cubicBezTo>
                  <a:cubicBezTo>
                    <a:pt x="149525" y="8299"/>
                    <a:pt x="145051" y="9576"/>
                    <a:pt x="141217" y="12768"/>
                  </a:cubicBezTo>
                  <a:cubicBezTo>
                    <a:pt x="139940" y="14045"/>
                    <a:pt x="138022" y="14045"/>
                    <a:pt x="136106" y="14045"/>
                  </a:cubicBezTo>
                  <a:cubicBezTo>
                    <a:pt x="134189" y="13407"/>
                    <a:pt x="132911" y="12768"/>
                    <a:pt x="131633" y="10853"/>
                  </a:cubicBezTo>
                  <a:cubicBezTo>
                    <a:pt x="127160" y="4469"/>
                    <a:pt x="120131" y="0"/>
                    <a:pt x="112463" y="0"/>
                  </a:cubicBezTo>
                  <a:cubicBezTo>
                    <a:pt x="106073" y="0"/>
                    <a:pt x="99683" y="3192"/>
                    <a:pt x="95210" y="8299"/>
                  </a:cubicBezTo>
                  <a:cubicBezTo>
                    <a:pt x="93293" y="10215"/>
                    <a:pt x="90737" y="10853"/>
                    <a:pt x="88181" y="10215"/>
                  </a:cubicBezTo>
                  <a:cubicBezTo>
                    <a:pt x="79235" y="6384"/>
                    <a:pt x="69012" y="8938"/>
                    <a:pt x="62622" y="16599"/>
                  </a:cubicBezTo>
                  <a:cubicBezTo>
                    <a:pt x="60704" y="18514"/>
                    <a:pt x="58148" y="19791"/>
                    <a:pt x="55592" y="18514"/>
                  </a:cubicBezTo>
                  <a:cubicBezTo>
                    <a:pt x="53037" y="17237"/>
                    <a:pt x="49842" y="16599"/>
                    <a:pt x="47286" y="16599"/>
                  </a:cubicBezTo>
                  <a:cubicBezTo>
                    <a:pt x="35145" y="16599"/>
                    <a:pt x="24921" y="26813"/>
                    <a:pt x="24921" y="38943"/>
                  </a:cubicBezTo>
                  <a:cubicBezTo>
                    <a:pt x="24921" y="40858"/>
                    <a:pt x="24921" y="42135"/>
                    <a:pt x="25560" y="44688"/>
                  </a:cubicBezTo>
                  <a:cubicBezTo>
                    <a:pt x="26199" y="47880"/>
                    <a:pt x="24921" y="51072"/>
                    <a:pt x="21726" y="52349"/>
                  </a:cubicBezTo>
                  <a:cubicBezTo>
                    <a:pt x="8307" y="57456"/>
                    <a:pt x="0" y="70224"/>
                    <a:pt x="0" y="84907"/>
                  </a:cubicBezTo>
                  <a:cubicBezTo>
                    <a:pt x="0" y="104059"/>
                    <a:pt x="15336" y="120019"/>
                    <a:pt x="35145" y="120019"/>
                  </a:cubicBezTo>
                  <a:cubicBezTo>
                    <a:pt x="40896" y="120019"/>
                    <a:pt x="47286" y="118104"/>
                    <a:pt x="52397" y="114912"/>
                  </a:cubicBezTo>
                  <a:cubicBezTo>
                    <a:pt x="55592" y="112997"/>
                    <a:pt x="59427" y="114273"/>
                    <a:pt x="61343" y="116827"/>
                  </a:cubicBezTo>
                  <a:cubicBezTo>
                    <a:pt x="65177" y="123849"/>
                    <a:pt x="72845" y="127680"/>
                    <a:pt x="80513" y="127680"/>
                  </a:cubicBezTo>
                  <a:cubicBezTo>
                    <a:pt x="87542" y="127680"/>
                    <a:pt x="93932" y="124488"/>
                    <a:pt x="97766" y="119381"/>
                  </a:cubicBezTo>
                  <a:cubicBezTo>
                    <a:pt x="99044" y="117465"/>
                    <a:pt x="101600" y="116827"/>
                    <a:pt x="103517" y="116827"/>
                  </a:cubicBezTo>
                  <a:cubicBezTo>
                    <a:pt x="106073" y="117465"/>
                    <a:pt x="107990" y="118742"/>
                    <a:pt x="108629" y="120657"/>
                  </a:cubicBezTo>
                  <a:cubicBezTo>
                    <a:pt x="111185" y="128318"/>
                    <a:pt x="118214" y="134064"/>
                    <a:pt x="126521" y="135341"/>
                  </a:cubicBezTo>
                  <a:cubicBezTo>
                    <a:pt x="129716" y="135979"/>
                    <a:pt x="132271" y="138533"/>
                    <a:pt x="132271" y="141724"/>
                  </a:cubicBezTo>
                  <a:lnTo>
                    <a:pt x="132271" y="185135"/>
                  </a:lnTo>
                  <a:lnTo>
                    <a:pt x="169972" y="185135"/>
                  </a:lnTo>
                  <a:cubicBezTo>
                    <a:pt x="171251" y="178113"/>
                    <a:pt x="175084" y="166622"/>
                    <a:pt x="186586" y="159600"/>
                  </a:cubicBezTo>
                  <a:cubicBezTo>
                    <a:pt x="200005" y="151300"/>
                    <a:pt x="202561" y="144916"/>
                    <a:pt x="202561" y="137894"/>
                  </a:cubicBezTo>
                  <a:cubicBezTo>
                    <a:pt x="202561" y="134064"/>
                    <a:pt x="201283" y="130233"/>
                    <a:pt x="199366" y="127041"/>
                  </a:cubicBezTo>
                  <a:cubicBezTo>
                    <a:pt x="198727" y="125126"/>
                    <a:pt x="198088" y="123211"/>
                    <a:pt x="198727" y="121296"/>
                  </a:cubicBezTo>
                  <a:cubicBezTo>
                    <a:pt x="199366" y="119381"/>
                    <a:pt x="200644" y="118104"/>
                    <a:pt x="202561" y="117465"/>
                  </a:cubicBezTo>
                  <a:cubicBezTo>
                    <a:pt x="212146" y="114273"/>
                    <a:pt x="218536" y="105974"/>
                    <a:pt x="218536" y="96398"/>
                  </a:cubicBezTo>
                  <a:cubicBezTo>
                    <a:pt x="217897" y="88738"/>
                    <a:pt x="213424" y="81715"/>
                    <a:pt x="207034" y="77885"/>
                  </a:cubicBezTo>
                </a:path>
              </a:pathLst>
            </a:custGeom>
            <a:solidFill>
              <a:schemeClr val="bg1"/>
            </a:solidFill>
            <a:ln w="6390" cap="flat">
              <a:noFill/>
              <a:prstDash val="solid"/>
              <a:miter/>
            </a:ln>
          </p:spPr>
          <p:txBody>
            <a:bodyPr rtlCol="0" anchor="ctr"/>
            <a:lstStyle/>
            <a:p>
              <a:endParaRPr lang="en-US"/>
            </a:p>
          </p:txBody>
        </p:sp>
        <p:sp>
          <p:nvSpPr>
            <p:cNvPr id="231" name="Google Shape;7520;p856">
              <a:extLst>
                <a:ext uri="{FF2B5EF4-FFF2-40B4-BE49-F238E27FC236}">
                  <a16:creationId xmlns:a16="http://schemas.microsoft.com/office/drawing/2014/main" id="{C9293EA3-99CF-C46C-F0F1-F908FDCE4DF4}"/>
                </a:ext>
              </a:extLst>
            </p:cNvPr>
            <p:cNvSpPr txBox="1"/>
            <p:nvPr/>
          </p:nvSpPr>
          <p:spPr>
            <a:xfrm>
              <a:off x="8163136" y="4644489"/>
              <a:ext cx="520796" cy="12311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 sz="800" b="1" kern="0" dirty="0">
                  <a:solidFill>
                    <a:srgbClr val="FEFDFD"/>
                  </a:solidFill>
                  <a:latin typeface="Google Sans"/>
                  <a:ea typeface="Google Sans"/>
                  <a:cs typeface="Google Sans"/>
                  <a:sym typeface="Google Sans"/>
                </a:rPr>
                <a:t>Autonomy</a:t>
              </a:r>
              <a:endParaRPr kumimoji="0" sz="800" b="1"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32" name="TextBox 231">
            <a:extLst>
              <a:ext uri="{FF2B5EF4-FFF2-40B4-BE49-F238E27FC236}">
                <a16:creationId xmlns:a16="http://schemas.microsoft.com/office/drawing/2014/main" id="{A1119407-EABF-FD65-30C5-04DB3B066AE7}"/>
              </a:ext>
            </a:extLst>
          </p:cNvPr>
          <p:cNvSpPr txBox="1"/>
          <p:nvPr/>
        </p:nvSpPr>
        <p:spPr>
          <a:xfrm>
            <a:off x="8730143" y="4221066"/>
            <a:ext cx="903578" cy="923330"/>
          </a:xfrm>
          <a:prstGeom prst="rect">
            <a:avLst/>
          </a:prstGeom>
          <a:noFill/>
        </p:spPr>
        <p:txBody>
          <a:bodyPr wrap="square">
            <a:spAutoFit/>
          </a:bodyPr>
          <a:lstStyle/>
          <a:p>
            <a:pPr lvl="0" fontAlgn="auto">
              <a:spcBef>
                <a:spcPts val="0"/>
              </a:spcBef>
              <a:spcAft>
                <a:spcPts val="0"/>
              </a:spcAft>
              <a:defRPr/>
            </a:pPr>
            <a:r>
              <a:rPr lang="en-US" sz="900" dirty="0">
                <a:solidFill>
                  <a:schemeClr val="tx2"/>
                </a:solidFill>
                <a:latin typeface="DM Sans" pitchFamily="2" charset="0"/>
              </a:rPr>
              <a:t>Autonomous reasoning that learns, plans, and adapts from outcomes</a:t>
            </a:r>
          </a:p>
        </p:txBody>
      </p:sp>
      <p:grpSp>
        <p:nvGrpSpPr>
          <p:cNvPr id="243" name="Group 242">
            <a:extLst>
              <a:ext uri="{FF2B5EF4-FFF2-40B4-BE49-F238E27FC236}">
                <a16:creationId xmlns:a16="http://schemas.microsoft.com/office/drawing/2014/main" id="{714C6B4C-7F35-0BEF-DFEB-05FD4078E76A}"/>
              </a:ext>
            </a:extLst>
          </p:cNvPr>
          <p:cNvGrpSpPr/>
          <p:nvPr/>
        </p:nvGrpSpPr>
        <p:grpSpPr>
          <a:xfrm>
            <a:off x="2474911" y="5446022"/>
            <a:ext cx="606979" cy="608768"/>
            <a:chOff x="2439301" y="5464804"/>
            <a:chExt cx="606979" cy="608768"/>
          </a:xfrm>
        </p:grpSpPr>
        <p:grpSp>
          <p:nvGrpSpPr>
            <p:cNvPr id="239" name="Group 238">
              <a:extLst>
                <a:ext uri="{FF2B5EF4-FFF2-40B4-BE49-F238E27FC236}">
                  <a16:creationId xmlns:a16="http://schemas.microsoft.com/office/drawing/2014/main" id="{C6B4FEF7-2BA1-727B-6431-A81389D8D500}"/>
                </a:ext>
              </a:extLst>
            </p:cNvPr>
            <p:cNvGrpSpPr/>
            <p:nvPr/>
          </p:nvGrpSpPr>
          <p:grpSpPr>
            <a:xfrm>
              <a:off x="2439301" y="5464804"/>
              <a:ext cx="606979" cy="608768"/>
              <a:chOff x="3184668" y="2564671"/>
              <a:chExt cx="767601" cy="767600"/>
            </a:xfrm>
          </p:grpSpPr>
          <p:sp>
            <p:nvSpPr>
              <p:cNvPr id="241" name="Google Shape;7480;p856">
                <a:extLst>
                  <a:ext uri="{FF2B5EF4-FFF2-40B4-BE49-F238E27FC236}">
                    <a16:creationId xmlns:a16="http://schemas.microsoft.com/office/drawing/2014/main" id="{FC0838EC-982B-B212-7BD5-7380E14AA4A9}"/>
                  </a:ext>
                </a:extLst>
              </p:cNvPr>
              <p:cNvSpPr/>
              <p:nvPr/>
            </p:nvSpPr>
            <p:spPr>
              <a:xfrm>
                <a:off x="3184668" y="2564671"/>
                <a:ext cx="767601" cy="767600"/>
              </a:xfrm>
              <a:prstGeom prst="ellipse">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800" b="1" i="0" u="none" strike="noStrike" kern="0" cap="none" spc="0" normalizeH="0" baseline="0" noProof="0">
                  <a:ln>
                    <a:noFill/>
                  </a:ln>
                  <a:solidFill>
                    <a:srgbClr val="F8F9FA"/>
                  </a:solidFill>
                  <a:effectLst/>
                  <a:uLnTx/>
                  <a:uFillTx/>
                  <a:latin typeface="Google Sans"/>
                  <a:ea typeface="Google Sans"/>
                  <a:cs typeface="Google Sans"/>
                  <a:sym typeface="Google Sans"/>
                </a:endParaRPr>
              </a:p>
            </p:txBody>
          </p:sp>
          <p:sp>
            <p:nvSpPr>
              <p:cNvPr id="242" name="Google Shape;7499;p856">
                <a:extLst>
                  <a:ext uri="{FF2B5EF4-FFF2-40B4-BE49-F238E27FC236}">
                    <a16:creationId xmlns:a16="http://schemas.microsoft.com/office/drawing/2014/main" id="{C12B988F-4CA3-DA19-325F-52B639C7DE05}"/>
                  </a:ext>
                </a:extLst>
              </p:cNvPr>
              <p:cNvSpPr txBox="1"/>
              <p:nvPr/>
            </p:nvSpPr>
            <p:spPr>
              <a:xfrm>
                <a:off x="3211377" y="2983471"/>
                <a:ext cx="732634" cy="1552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 sz="800" b="1" i="0" u="none" strike="noStrike" kern="0" cap="none" spc="0" normalizeH="0" baseline="0" noProof="0" dirty="0">
                    <a:ln>
                      <a:noFill/>
                    </a:ln>
                    <a:solidFill>
                      <a:srgbClr val="FEFDFD"/>
                    </a:solidFill>
                    <a:effectLst/>
                    <a:uLnTx/>
                    <a:uFillTx/>
                    <a:latin typeface="Google Sans"/>
                    <a:ea typeface="Google Sans"/>
                    <a:cs typeface="Google Sans"/>
                    <a:sym typeface="Google Sans"/>
                  </a:rPr>
                  <a:t>Performance</a:t>
                </a:r>
                <a:endParaRPr kumimoji="0" sz="800" b="0" i="0" u="none" strike="noStrike" kern="0" cap="none" spc="0" normalizeH="0" baseline="0" noProof="0" dirty="0">
                  <a:ln>
                    <a:noFill/>
                  </a:ln>
                  <a:solidFill>
                    <a:srgbClr val="FEFDFD"/>
                  </a:solidFill>
                  <a:effectLst/>
                  <a:uLnTx/>
                  <a:uFillTx/>
                  <a:latin typeface="Google Sans"/>
                  <a:ea typeface="Google Sans"/>
                  <a:cs typeface="Google Sans"/>
                  <a:sym typeface="Google Sans"/>
                </a:endParaRPr>
              </a:p>
            </p:txBody>
          </p:sp>
        </p:grpSp>
        <p:sp>
          <p:nvSpPr>
            <p:cNvPr id="237" name="Graphic 4">
              <a:extLst>
                <a:ext uri="{FF2B5EF4-FFF2-40B4-BE49-F238E27FC236}">
                  <a16:creationId xmlns:a16="http://schemas.microsoft.com/office/drawing/2014/main" id="{8319BC06-57CE-CE3F-C18B-4D097F8B870F}"/>
                </a:ext>
              </a:extLst>
            </p:cNvPr>
            <p:cNvSpPr/>
            <p:nvPr/>
          </p:nvSpPr>
          <p:spPr>
            <a:xfrm>
              <a:off x="2623173" y="5599448"/>
              <a:ext cx="211555" cy="195988"/>
            </a:xfrm>
            <a:custGeom>
              <a:avLst/>
              <a:gdLst>
                <a:gd name="connsiteX0" fmla="*/ 181522 w 211555"/>
                <a:gd name="connsiteY0" fmla="*/ 58094 h 195988"/>
                <a:gd name="connsiteX1" fmla="*/ 210277 w 211555"/>
                <a:gd name="connsiteY1" fmla="*/ 28728 h 195988"/>
                <a:gd name="connsiteX2" fmla="*/ 180883 w 211555"/>
                <a:gd name="connsiteY2" fmla="*/ 0 h 195988"/>
                <a:gd name="connsiteX3" fmla="*/ 152129 w 211555"/>
                <a:gd name="connsiteY3" fmla="*/ 29366 h 195988"/>
                <a:gd name="connsiteX4" fmla="*/ 152768 w 211555"/>
                <a:gd name="connsiteY4" fmla="*/ 35112 h 195988"/>
                <a:gd name="connsiteX5" fmla="*/ 52446 w 211555"/>
                <a:gd name="connsiteY5" fmla="*/ 80438 h 195988"/>
                <a:gd name="connsiteX6" fmla="*/ 11550 w 211555"/>
                <a:gd name="connsiteY6" fmla="*/ 74693 h 195988"/>
                <a:gd name="connsiteX7" fmla="*/ 5799 w 211555"/>
                <a:gd name="connsiteY7" fmla="*/ 115550 h 195988"/>
                <a:gd name="connsiteX8" fmla="*/ 46695 w 211555"/>
                <a:gd name="connsiteY8" fmla="*/ 121296 h 195988"/>
                <a:gd name="connsiteX9" fmla="*/ 52446 w 211555"/>
                <a:gd name="connsiteY9" fmla="*/ 115550 h 195988"/>
                <a:gd name="connsiteX10" fmla="*/ 152768 w 211555"/>
                <a:gd name="connsiteY10" fmla="*/ 160238 h 195988"/>
                <a:gd name="connsiteX11" fmla="*/ 152129 w 211555"/>
                <a:gd name="connsiteY11" fmla="*/ 165984 h 195988"/>
                <a:gd name="connsiteX12" fmla="*/ 181522 w 211555"/>
                <a:gd name="connsiteY12" fmla="*/ 195988 h 195988"/>
                <a:gd name="connsiteX13" fmla="*/ 211555 w 211555"/>
                <a:gd name="connsiteY13" fmla="*/ 166622 h 195988"/>
                <a:gd name="connsiteX14" fmla="*/ 182161 w 211555"/>
                <a:gd name="connsiteY14" fmla="*/ 136617 h 195988"/>
                <a:gd name="connsiteX15" fmla="*/ 158519 w 211555"/>
                <a:gd name="connsiteY15" fmla="*/ 148108 h 195988"/>
                <a:gd name="connsiteX16" fmla="*/ 58836 w 211555"/>
                <a:gd name="connsiteY16" fmla="*/ 103421 h 195988"/>
                <a:gd name="connsiteX17" fmla="*/ 58836 w 211555"/>
                <a:gd name="connsiteY17" fmla="*/ 91929 h 195988"/>
                <a:gd name="connsiteX18" fmla="*/ 159157 w 211555"/>
                <a:gd name="connsiteY18" fmla="*/ 46603 h 195988"/>
                <a:gd name="connsiteX19" fmla="*/ 181522 w 211555"/>
                <a:gd name="connsiteY19" fmla="*/ 58094 h 195988"/>
                <a:gd name="connsiteX20" fmla="*/ 181522 w 211555"/>
                <a:gd name="connsiteY20" fmla="*/ 12768 h 195988"/>
                <a:gd name="connsiteX21" fmla="*/ 198136 w 211555"/>
                <a:gd name="connsiteY21" fmla="*/ 29366 h 195988"/>
                <a:gd name="connsiteX22" fmla="*/ 181522 w 211555"/>
                <a:gd name="connsiteY22" fmla="*/ 45965 h 195988"/>
                <a:gd name="connsiteX23" fmla="*/ 164909 w 211555"/>
                <a:gd name="connsiteY23" fmla="*/ 29366 h 195988"/>
                <a:gd name="connsiteX24" fmla="*/ 181522 w 211555"/>
                <a:gd name="connsiteY24" fmla="*/ 12768 h 195988"/>
                <a:gd name="connsiteX25" fmla="*/ 181522 w 211555"/>
                <a:gd name="connsiteY25" fmla="*/ 12768 h 195988"/>
                <a:gd name="connsiteX26" fmla="*/ 29442 w 211555"/>
                <a:gd name="connsiteY26" fmla="*/ 114273 h 195988"/>
                <a:gd name="connsiteX27" fmla="*/ 12828 w 211555"/>
                <a:gd name="connsiteY27" fmla="*/ 97675 h 195988"/>
                <a:gd name="connsiteX28" fmla="*/ 29442 w 211555"/>
                <a:gd name="connsiteY28" fmla="*/ 81077 h 195988"/>
                <a:gd name="connsiteX29" fmla="*/ 46056 w 211555"/>
                <a:gd name="connsiteY29" fmla="*/ 97675 h 195988"/>
                <a:gd name="connsiteX30" fmla="*/ 46056 w 211555"/>
                <a:gd name="connsiteY30" fmla="*/ 97675 h 195988"/>
                <a:gd name="connsiteX31" fmla="*/ 29442 w 211555"/>
                <a:gd name="connsiteY31" fmla="*/ 114273 h 195988"/>
                <a:gd name="connsiteX32" fmla="*/ 181522 w 211555"/>
                <a:gd name="connsiteY32" fmla="*/ 149385 h 195988"/>
                <a:gd name="connsiteX33" fmla="*/ 198136 w 211555"/>
                <a:gd name="connsiteY33" fmla="*/ 165984 h 195988"/>
                <a:gd name="connsiteX34" fmla="*/ 181522 w 211555"/>
                <a:gd name="connsiteY34" fmla="*/ 182582 h 195988"/>
                <a:gd name="connsiteX35" fmla="*/ 164909 w 211555"/>
                <a:gd name="connsiteY35" fmla="*/ 165984 h 195988"/>
                <a:gd name="connsiteX36" fmla="*/ 181522 w 211555"/>
                <a:gd name="connsiteY36" fmla="*/ 149385 h 19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555" h="195988">
                  <a:moveTo>
                    <a:pt x="181522" y="58094"/>
                  </a:moveTo>
                  <a:cubicBezTo>
                    <a:pt x="197497" y="58094"/>
                    <a:pt x="210277" y="44688"/>
                    <a:pt x="210277" y="28728"/>
                  </a:cubicBezTo>
                  <a:cubicBezTo>
                    <a:pt x="210277" y="12768"/>
                    <a:pt x="196858" y="0"/>
                    <a:pt x="180883" y="0"/>
                  </a:cubicBezTo>
                  <a:cubicBezTo>
                    <a:pt x="164909" y="0"/>
                    <a:pt x="152129" y="13406"/>
                    <a:pt x="152129" y="29366"/>
                  </a:cubicBezTo>
                  <a:cubicBezTo>
                    <a:pt x="152129" y="31281"/>
                    <a:pt x="152129" y="33197"/>
                    <a:pt x="152768" y="35112"/>
                  </a:cubicBezTo>
                  <a:lnTo>
                    <a:pt x="52446" y="80438"/>
                  </a:lnTo>
                  <a:cubicBezTo>
                    <a:pt x="42861" y="67670"/>
                    <a:pt x="24330" y="65117"/>
                    <a:pt x="11550" y="74693"/>
                  </a:cubicBezTo>
                  <a:cubicBezTo>
                    <a:pt x="-1230" y="84269"/>
                    <a:pt x="-3786" y="102782"/>
                    <a:pt x="5799" y="115550"/>
                  </a:cubicBezTo>
                  <a:cubicBezTo>
                    <a:pt x="15384" y="128318"/>
                    <a:pt x="33915" y="130872"/>
                    <a:pt x="46695" y="121296"/>
                  </a:cubicBezTo>
                  <a:cubicBezTo>
                    <a:pt x="49251" y="119381"/>
                    <a:pt x="51168" y="117465"/>
                    <a:pt x="52446" y="115550"/>
                  </a:cubicBezTo>
                  <a:lnTo>
                    <a:pt x="152768" y="160238"/>
                  </a:lnTo>
                  <a:cubicBezTo>
                    <a:pt x="152129" y="162153"/>
                    <a:pt x="152129" y="164068"/>
                    <a:pt x="152129" y="165984"/>
                  </a:cubicBezTo>
                  <a:cubicBezTo>
                    <a:pt x="152129" y="182582"/>
                    <a:pt x="164909" y="195350"/>
                    <a:pt x="181522" y="195988"/>
                  </a:cubicBezTo>
                  <a:cubicBezTo>
                    <a:pt x="198136" y="195988"/>
                    <a:pt x="210916" y="183220"/>
                    <a:pt x="211555" y="166622"/>
                  </a:cubicBezTo>
                  <a:cubicBezTo>
                    <a:pt x="211555" y="150024"/>
                    <a:pt x="198775" y="137256"/>
                    <a:pt x="182161" y="136617"/>
                  </a:cubicBezTo>
                  <a:cubicBezTo>
                    <a:pt x="172576" y="136617"/>
                    <a:pt x="163631" y="141086"/>
                    <a:pt x="158519" y="148108"/>
                  </a:cubicBezTo>
                  <a:lnTo>
                    <a:pt x="58836" y="103421"/>
                  </a:lnTo>
                  <a:cubicBezTo>
                    <a:pt x="59475" y="99590"/>
                    <a:pt x="59475" y="95760"/>
                    <a:pt x="58836" y="91929"/>
                  </a:cubicBezTo>
                  <a:lnTo>
                    <a:pt x="159157" y="46603"/>
                  </a:lnTo>
                  <a:cubicBezTo>
                    <a:pt x="163631" y="54264"/>
                    <a:pt x="172576" y="58094"/>
                    <a:pt x="181522" y="58094"/>
                  </a:cubicBezTo>
                  <a:close/>
                  <a:moveTo>
                    <a:pt x="181522" y="12768"/>
                  </a:moveTo>
                  <a:cubicBezTo>
                    <a:pt x="190468" y="12768"/>
                    <a:pt x="198136" y="20429"/>
                    <a:pt x="198136" y="29366"/>
                  </a:cubicBezTo>
                  <a:cubicBezTo>
                    <a:pt x="198136" y="38304"/>
                    <a:pt x="190468" y="45965"/>
                    <a:pt x="181522" y="45965"/>
                  </a:cubicBezTo>
                  <a:cubicBezTo>
                    <a:pt x="172576" y="45965"/>
                    <a:pt x="164909" y="38304"/>
                    <a:pt x="164909" y="29366"/>
                  </a:cubicBezTo>
                  <a:cubicBezTo>
                    <a:pt x="164909" y="20429"/>
                    <a:pt x="172576" y="12768"/>
                    <a:pt x="181522" y="12768"/>
                  </a:cubicBezTo>
                  <a:lnTo>
                    <a:pt x="181522" y="12768"/>
                  </a:lnTo>
                  <a:close/>
                  <a:moveTo>
                    <a:pt x="29442" y="114273"/>
                  </a:moveTo>
                  <a:cubicBezTo>
                    <a:pt x="20496" y="114273"/>
                    <a:pt x="12828" y="106613"/>
                    <a:pt x="12828" y="97675"/>
                  </a:cubicBezTo>
                  <a:cubicBezTo>
                    <a:pt x="12828" y="88737"/>
                    <a:pt x="20496" y="81077"/>
                    <a:pt x="29442" y="81077"/>
                  </a:cubicBezTo>
                  <a:cubicBezTo>
                    <a:pt x="38388" y="81077"/>
                    <a:pt x="46056" y="88737"/>
                    <a:pt x="46056" y="97675"/>
                  </a:cubicBezTo>
                  <a:lnTo>
                    <a:pt x="46056" y="97675"/>
                  </a:lnTo>
                  <a:cubicBezTo>
                    <a:pt x="46056" y="106613"/>
                    <a:pt x="38388" y="114273"/>
                    <a:pt x="29442" y="114273"/>
                  </a:cubicBezTo>
                  <a:close/>
                  <a:moveTo>
                    <a:pt x="181522" y="149385"/>
                  </a:moveTo>
                  <a:cubicBezTo>
                    <a:pt x="190468" y="149385"/>
                    <a:pt x="198136" y="157046"/>
                    <a:pt x="198136" y="165984"/>
                  </a:cubicBezTo>
                  <a:cubicBezTo>
                    <a:pt x="198136" y="174921"/>
                    <a:pt x="190468" y="182582"/>
                    <a:pt x="181522" y="182582"/>
                  </a:cubicBezTo>
                  <a:cubicBezTo>
                    <a:pt x="172576" y="182582"/>
                    <a:pt x="164909" y="174921"/>
                    <a:pt x="164909" y="165984"/>
                  </a:cubicBezTo>
                  <a:cubicBezTo>
                    <a:pt x="164909" y="157046"/>
                    <a:pt x="172576" y="149385"/>
                    <a:pt x="181522" y="149385"/>
                  </a:cubicBezTo>
                  <a:close/>
                </a:path>
              </a:pathLst>
            </a:custGeom>
            <a:solidFill>
              <a:schemeClr val="bg1"/>
            </a:solidFill>
            <a:ln w="6390" cap="flat">
              <a:noFill/>
              <a:prstDash val="solid"/>
              <a:miter/>
            </a:ln>
          </p:spPr>
          <p:txBody>
            <a:bodyPr rtlCol="0" anchor="ctr"/>
            <a:lstStyle/>
            <a:p>
              <a:endParaRPr lang="en-US"/>
            </a:p>
          </p:txBody>
        </p:sp>
      </p:grpSp>
      <p:sp>
        <p:nvSpPr>
          <p:cNvPr id="244" name="TextBox 243">
            <a:extLst>
              <a:ext uri="{FF2B5EF4-FFF2-40B4-BE49-F238E27FC236}">
                <a16:creationId xmlns:a16="http://schemas.microsoft.com/office/drawing/2014/main" id="{8C8B5FAE-8CD3-6E81-AAA9-295D7F1ED770}"/>
              </a:ext>
            </a:extLst>
          </p:cNvPr>
          <p:cNvSpPr txBox="1"/>
          <p:nvPr/>
        </p:nvSpPr>
        <p:spPr>
          <a:xfrm>
            <a:off x="3040576" y="5384239"/>
            <a:ext cx="1121922" cy="784830"/>
          </a:xfrm>
          <a:prstGeom prst="rect">
            <a:avLst/>
          </a:prstGeom>
          <a:noFill/>
        </p:spPr>
        <p:txBody>
          <a:bodyPr wrap="square">
            <a:spAutoFit/>
          </a:bodyPr>
          <a:lstStyle/>
          <a:p>
            <a:r>
              <a:rPr lang="en-US" sz="900" dirty="0">
                <a:solidFill>
                  <a:schemeClr val="tx2"/>
                </a:solidFill>
                <a:latin typeface="DM Sans" pitchFamily="2" charset="0"/>
              </a:rPr>
              <a:t>Improved performance for specific purpose over standard LLM</a:t>
            </a:r>
          </a:p>
        </p:txBody>
      </p:sp>
    </p:spTree>
    <p:extLst>
      <p:ext uri="{BB962C8B-B14F-4D97-AF65-F5344CB8AC3E}">
        <p14:creationId xmlns:p14="http://schemas.microsoft.com/office/powerpoint/2010/main" val="155838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C03F-B8CC-BD34-67F1-EB6E48BD3F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D691B7-6E2C-2D16-D0A7-847B70CA728F}"/>
              </a:ext>
            </a:extLst>
          </p:cNvPr>
          <p:cNvSpPr>
            <a:spLocks noGrp="1"/>
          </p:cNvSpPr>
          <p:nvPr>
            <p:ph type="body" sz="quarter" idx="10"/>
          </p:nvPr>
        </p:nvSpPr>
        <p:spPr>
          <a:xfrm>
            <a:off x="457200" y="304800"/>
            <a:ext cx="10846340" cy="831273"/>
          </a:xfrm>
        </p:spPr>
        <p:txBody>
          <a:bodyPr/>
          <a:lstStyle/>
          <a:p>
            <a:pPr fontAlgn="auto">
              <a:spcAft>
                <a:spcPts val="0"/>
              </a:spcAft>
            </a:pPr>
            <a:r>
              <a:rPr lang="en-US" u="sng" dirty="0">
                <a:solidFill>
                  <a:schemeClr val="accent2"/>
                </a:solidFill>
              </a:rPr>
              <a:t>Context: </a:t>
            </a:r>
            <a:r>
              <a:rPr lang="en-US" dirty="0"/>
              <a:t>The AI revolution is likely to reshape our industry &amp; impact every facet of our business – and we must prepare accordingly </a:t>
            </a:r>
          </a:p>
        </p:txBody>
      </p:sp>
      <p:sp>
        <p:nvSpPr>
          <p:cNvPr id="27" name="Rectangle 26">
            <a:extLst>
              <a:ext uri="{FF2B5EF4-FFF2-40B4-BE49-F238E27FC236}">
                <a16:creationId xmlns:a16="http://schemas.microsoft.com/office/drawing/2014/main" id="{90304B9F-80E8-714D-7099-C03C73D1FFE6}"/>
              </a:ext>
            </a:extLst>
          </p:cNvPr>
          <p:cNvSpPr/>
          <p:nvPr/>
        </p:nvSpPr>
        <p:spPr>
          <a:xfrm>
            <a:off x="175491" y="1577750"/>
            <a:ext cx="3195782" cy="504472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600" dirty="0">
                <a:solidFill>
                  <a:schemeClr val="tx2"/>
                </a:solidFill>
              </a:rPr>
              <a:t>AI has the potential to create faster and more disruptive changes to our society &amp; economy – including the healthcare sector – than ever before seen in human history</a:t>
            </a:r>
          </a:p>
          <a:p>
            <a:pPr algn="ctr">
              <a:spcBef>
                <a:spcPts val="600"/>
              </a:spcBef>
            </a:pPr>
            <a:endParaRPr lang="en-US" sz="1600" dirty="0">
              <a:solidFill>
                <a:schemeClr val="tx2"/>
              </a:solidFill>
            </a:endParaRPr>
          </a:p>
          <a:p>
            <a:pPr algn="ctr">
              <a:spcBef>
                <a:spcPts val="600"/>
              </a:spcBef>
            </a:pPr>
            <a:r>
              <a:rPr lang="en-US" sz="1600" dirty="0">
                <a:solidFill>
                  <a:schemeClr val="tx2"/>
                </a:solidFill>
              </a:rPr>
              <a:t>Given this, BCBSMA must take an AI-first lens to our business, not only proactively harnessing the power of AI for our own processes &amp; performance, but also adapting our near and long-term strategies to prepare for the ways AI will transform our market</a:t>
            </a:r>
          </a:p>
          <a:p>
            <a:pPr algn="ctr">
              <a:spcBef>
                <a:spcPts val="600"/>
              </a:spcBef>
            </a:pPr>
            <a:endParaRPr lang="en-US" sz="1600" dirty="0">
              <a:solidFill>
                <a:schemeClr val="tx2"/>
              </a:solidFill>
            </a:endParaRPr>
          </a:p>
          <a:p>
            <a:pPr algn="ctr">
              <a:spcBef>
                <a:spcPts val="600"/>
              </a:spcBef>
            </a:pPr>
            <a:r>
              <a:rPr lang="en-US" sz="1600" dirty="0">
                <a:solidFill>
                  <a:schemeClr val="tx2"/>
                </a:solidFill>
              </a:rPr>
              <a:t>Specifically, BCBSMA must…</a:t>
            </a:r>
          </a:p>
        </p:txBody>
      </p:sp>
      <p:sp>
        <p:nvSpPr>
          <p:cNvPr id="64" name="TextBox 63">
            <a:extLst>
              <a:ext uri="{FF2B5EF4-FFF2-40B4-BE49-F238E27FC236}">
                <a16:creationId xmlns:a16="http://schemas.microsoft.com/office/drawing/2014/main" id="{5F63E897-C7E6-0D75-4B01-89110FB61A6A}"/>
              </a:ext>
            </a:extLst>
          </p:cNvPr>
          <p:cNvSpPr txBox="1"/>
          <p:nvPr/>
        </p:nvSpPr>
        <p:spPr>
          <a:xfrm>
            <a:off x="3703783" y="1577750"/>
            <a:ext cx="6567054" cy="1384995"/>
          </a:xfrm>
          <a:prstGeom prst="rect">
            <a:avLst/>
          </a:prstGeom>
          <a:noFill/>
        </p:spPr>
        <p:txBody>
          <a:bodyPr wrap="square">
            <a:spAutoFit/>
          </a:bodyPr>
          <a:lstStyle/>
          <a:p>
            <a:pPr>
              <a:spcBef>
                <a:spcPts val="600"/>
              </a:spcBef>
              <a:spcAft>
                <a:spcPts val="600"/>
              </a:spcAft>
            </a:pPr>
            <a:r>
              <a:rPr lang="en-US" sz="2000" b="1" dirty="0">
                <a:solidFill>
                  <a:schemeClr val="accent1"/>
                </a:solidFill>
              </a:rPr>
              <a:t>HARNESS THE POTENTIAL POWER OF AI </a:t>
            </a:r>
            <a:br>
              <a:rPr lang="en-US" dirty="0">
                <a:solidFill>
                  <a:schemeClr val="tx2"/>
                </a:solidFill>
              </a:rPr>
            </a:br>
            <a:r>
              <a:rPr lang="en-US" sz="1600" dirty="0">
                <a:solidFill>
                  <a:schemeClr val="tx2"/>
                </a:solidFill>
              </a:rPr>
              <a:t>to optimize our performance, sustain our competitive advantage, and transform our business </a:t>
            </a:r>
            <a:r>
              <a:rPr lang="en-US" sz="1600" i="1" dirty="0">
                <a:solidFill>
                  <a:schemeClr val="accent1"/>
                </a:solidFill>
              </a:rPr>
              <a:t>(For example, how can we leverage AI to re-imagine our current manual methods of reviewing, understanding, and sharing benefit determinations?)</a:t>
            </a:r>
          </a:p>
        </p:txBody>
      </p:sp>
      <p:sp>
        <p:nvSpPr>
          <p:cNvPr id="65" name="TextBox 64">
            <a:extLst>
              <a:ext uri="{FF2B5EF4-FFF2-40B4-BE49-F238E27FC236}">
                <a16:creationId xmlns:a16="http://schemas.microsoft.com/office/drawing/2014/main" id="{F9AD8510-DCF9-2068-711E-F3A0CCF68F13}"/>
              </a:ext>
            </a:extLst>
          </p:cNvPr>
          <p:cNvSpPr txBox="1"/>
          <p:nvPr/>
        </p:nvSpPr>
        <p:spPr>
          <a:xfrm>
            <a:off x="3703782" y="4753527"/>
            <a:ext cx="6567055" cy="1877437"/>
          </a:xfrm>
          <a:prstGeom prst="rect">
            <a:avLst/>
          </a:prstGeom>
          <a:noFill/>
        </p:spPr>
        <p:txBody>
          <a:bodyPr wrap="square">
            <a:spAutoFit/>
          </a:bodyPr>
          <a:lstStyle/>
          <a:p>
            <a:pPr>
              <a:spcBef>
                <a:spcPts val="600"/>
              </a:spcBef>
              <a:spcAft>
                <a:spcPts val="600"/>
              </a:spcAft>
            </a:pPr>
            <a:r>
              <a:rPr lang="en-US" sz="2000" b="1" dirty="0">
                <a:solidFill>
                  <a:schemeClr val="accent1"/>
                </a:solidFill>
              </a:rPr>
              <a:t>STRATEGICALLY POSITION OURSELVES TO THRIVE</a:t>
            </a:r>
            <a:br>
              <a:rPr lang="en-US" sz="1800" b="1" dirty="0">
                <a:solidFill>
                  <a:schemeClr val="tx2"/>
                </a:solidFill>
              </a:rPr>
            </a:br>
            <a:r>
              <a:rPr lang="en-US" sz="1600" dirty="0">
                <a:solidFill>
                  <a:schemeClr val="tx2"/>
                </a:solidFill>
              </a:rPr>
              <a:t>balancing the realities &amp; imperatives of today’s challenging healthcare landscape with the potentially societal and industry-transformative nature of an AI revolution </a:t>
            </a:r>
            <a:r>
              <a:rPr lang="en-US" sz="1600" dirty="0">
                <a:solidFill>
                  <a:schemeClr val="accent1"/>
                </a:solidFill>
              </a:rPr>
              <a:t> (</a:t>
            </a:r>
            <a:r>
              <a:rPr lang="en-US" sz="1600" i="1" dirty="0">
                <a:solidFill>
                  <a:schemeClr val="accent1"/>
                </a:solidFill>
              </a:rPr>
              <a:t>For example, how will our current differentiators or weaknesses be impacted in the long term by an AI revolution? Will we be disproportionately advantaged or disadvantaged vs competitors? What actions should we take today to protect our positioning?</a:t>
            </a:r>
            <a:endParaRPr lang="en-US" sz="1600" b="1" dirty="0">
              <a:solidFill>
                <a:schemeClr val="tx2"/>
              </a:solidFill>
            </a:endParaRPr>
          </a:p>
        </p:txBody>
      </p:sp>
      <p:sp>
        <p:nvSpPr>
          <p:cNvPr id="66" name="TextBox 65">
            <a:extLst>
              <a:ext uri="{FF2B5EF4-FFF2-40B4-BE49-F238E27FC236}">
                <a16:creationId xmlns:a16="http://schemas.microsoft.com/office/drawing/2014/main" id="{E3CFFA26-CFE8-7937-AAC3-0C7D63C24A9B}"/>
              </a:ext>
            </a:extLst>
          </p:cNvPr>
          <p:cNvSpPr txBox="1"/>
          <p:nvPr/>
        </p:nvSpPr>
        <p:spPr>
          <a:xfrm>
            <a:off x="3717637" y="3148420"/>
            <a:ext cx="6567054" cy="1384995"/>
          </a:xfrm>
          <a:prstGeom prst="rect">
            <a:avLst/>
          </a:prstGeom>
          <a:noFill/>
        </p:spPr>
        <p:txBody>
          <a:bodyPr wrap="square">
            <a:spAutoFit/>
          </a:bodyPr>
          <a:lstStyle/>
          <a:p>
            <a:pPr>
              <a:spcBef>
                <a:spcPts val="600"/>
              </a:spcBef>
              <a:spcAft>
                <a:spcPts val="600"/>
              </a:spcAft>
            </a:pPr>
            <a:r>
              <a:rPr lang="en-US" sz="2000" b="1" dirty="0">
                <a:solidFill>
                  <a:schemeClr val="accent1"/>
                </a:solidFill>
              </a:rPr>
              <a:t>ANTICIPATE MARKET IMPACTS; RAPIDLY REACT AND EVOLVE </a:t>
            </a:r>
            <a:br>
              <a:rPr lang="en-US" b="1" dirty="0">
                <a:solidFill>
                  <a:schemeClr val="tx2"/>
                </a:solidFill>
              </a:rPr>
            </a:br>
            <a:r>
              <a:rPr lang="en-US" sz="1600" dirty="0">
                <a:solidFill>
                  <a:schemeClr val="tx2"/>
                </a:solidFill>
              </a:rPr>
              <a:t>in response to AI-driven changes in our macro economic and regulatory landscape, consumer expectations, and stakeholders’ ways of working</a:t>
            </a:r>
            <a:r>
              <a:rPr lang="en-US" sz="1600" dirty="0">
                <a:solidFill>
                  <a:schemeClr val="accent1"/>
                </a:solidFill>
              </a:rPr>
              <a:t> (</a:t>
            </a:r>
            <a:r>
              <a:rPr lang="en-US" sz="1600" i="1" dirty="0">
                <a:solidFill>
                  <a:schemeClr val="accent1"/>
                </a:solidFill>
              </a:rPr>
              <a:t>For example, how can we anticipate, prepare for, and respond to the ways providers will be using AI to optimize reimbursement in the future?)</a:t>
            </a:r>
            <a:endParaRPr lang="en-US" sz="1600" dirty="0">
              <a:solidFill>
                <a:schemeClr val="tx2"/>
              </a:solidFill>
            </a:endParaRPr>
          </a:p>
        </p:txBody>
      </p:sp>
      <p:sp>
        <p:nvSpPr>
          <p:cNvPr id="67" name="Isosceles Triangle 66">
            <a:extLst>
              <a:ext uri="{FF2B5EF4-FFF2-40B4-BE49-F238E27FC236}">
                <a16:creationId xmlns:a16="http://schemas.microsoft.com/office/drawing/2014/main" id="{FCAE7A94-2728-DA26-7887-E31101178C37}"/>
              </a:ext>
            </a:extLst>
          </p:cNvPr>
          <p:cNvSpPr/>
          <p:nvPr/>
        </p:nvSpPr>
        <p:spPr>
          <a:xfrm rot="5400000">
            <a:off x="3410140" y="1653780"/>
            <a:ext cx="347139" cy="267854"/>
          </a:xfrm>
          <a:prstGeom prst="triangle">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FDF0F8CC-CB0A-0D09-467D-A5818BA55FE1}"/>
              </a:ext>
            </a:extLst>
          </p:cNvPr>
          <p:cNvSpPr/>
          <p:nvPr/>
        </p:nvSpPr>
        <p:spPr>
          <a:xfrm rot="5400000">
            <a:off x="3423994" y="3188063"/>
            <a:ext cx="347139" cy="267854"/>
          </a:xfrm>
          <a:prstGeom prst="triangle">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46452A77-5767-5472-B09E-888F201D19EB}"/>
              </a:ext>
            </a:extLst>
          </p:cNvPr>
          <p:cNvSpPr/>
          <p:nvPr/>
        </p:nvSpPr>
        <p:spPr>
          <a:xfrm rot="5400000">
            <a:off x="3410140" y="4793170"/>
            <a:ext cx="347139" cy="267854"/>
          </a:xfrm>
          <a:prstGeom prst="triangle">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Brace 72">
            <a:extLst>
              <a:ext uri="{FF2B5EF4-FFF2-40B4-BE49-F238E27FC236}">
                <a16:creationId xmlns:a16="http://schemas.microsoft.com/office/drawing/2014/main" id="{136B83CF-2F30-CDC6-1A80-098E477A23CA}"/>
              </a:ext>
            </a:extLst>
          </p:cNvPr>
          <p:cNvSpPr/>
          <p:nvPr/>
        </p:nvSpPr>
        <p:spPr>
          <a:xfrm>
            <a:off x="10169236" y="1577750"/>
            <a:ext cx="341748" cy="13141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ight Brace 73">
            <a:extLst>
              <a:ext uri="{FF2B5EF4-FFF2-40B4-BE49-F238E27FC236}">
                <a16:creationId xmlns:a16="http://schemas.microsoft.com/office/drawing/2014/main" id="{17DD5EA2-6830-2140-6E03-EF9E5F30305C}"/>
              </a:ext>
            </a:extLst>
          </p:cNvPr>
          <p:cNvSpPr/>
          <p:nvPr/>
        </p:nvSpPr>
        <p:spPr>
          <a:xfrm>
            <a:off x="10169236" y="3097753"/>
            <a:ext cx="341748" cy="35332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2300A030-95DE-ED12-1581-F2D1A07202BC}"/>
              </a:ext>
            </a:extLst>
          </p:cNvPr>
          <p:cNvSpPr txBox="1"/>
          <p:nvPr/>
        </p:nvSpPr>
        <p:spPr>
          <a:xfrm>
            <a:off x="10510984" y="1942447"/>
            <a:ext cx="1505525" cy="584775"/>
          </a:xfrm>
          <a:prstGeom prst="rect">
            <a:avLst/>
          </a:prstGeom>
          <a:noFill/>
        </p:spPr>
        <p:txBody>
          <a:bodyPr wrap="square">
            <a:spAutoFit/>
          </a:bodyPr>
          <a:lstStyle/>
          <a:p>
            <a:pPr algn="ctr"/>
            <a:r>
              <a:rPr lang="en-US" sz="1600" b="1" dirty="0">
                <a:solidFill>
                  <a:schemeClr val="accent4"/>
                </a:solidFill>
              </a:rPr>
              <a:t>Our “AI Strategy”</a:t>
            </a:r>
          </a:p>
        </p:txBody>
      </p:sp>
      <p:sp>
        <p:nvSpPr>
          <p:cNvPr id="77" name="TextBox 76">
            <a:extLst>
              <a:ext uri="{FF2B5EF4-FFF2-40B4-BE49-F238E27FC236}">
                <a16:creationId xmlns:a16="http://schemas.microsoft.com/office/drawing/2014/main" id="{A98A439B-309D-1A2A-F6E5-A760946990A9}"/>
              </a:ext>
            </a:extLst>
          </p:cNvPr>
          <p:cNvSpPr txBox="1"/>
          <p:nvPr/>
        </p:nvSpPr>
        <p:spPr>
          <a:xfrm>
            <a:off x="10510984" y="4325749"/>
            <a:ext cx="1505525" cy="1815882"/>
          </a:xfrm>
          <a:prstGeom prst="rect">
            <a:avLst/>
          </a:prstGeom>
          <a:noFill/>
        </p:spPr>
        <p:txBody>
          <a:bodyPr wrap="square">
            <a:spAutoFit/>
          </a:bodyPr>
          <a:lstStyle/>
          <a:p>
            <a:pPr algn="ctr"/>
            <a:r>
              <a:rPr lang="en-US" sz="1600" b="1" dirty="0">
                <a:solidFill>
                  <a:schemeClr val="accent4"/>
                </a:solidFill>
              </a:rPr>
              <a:t>Lenses to integrate into our regular business processes &amp; strategic planning</a:t>
            </a:r>
          </a:p>
        </p:txBody>
      </p:sp>
    </p:spTree>
    <p:extLst>
      <p:ext uri="{BB962C8B-B14F-4D97-AF65-F5344CB8AC3E}">
        <p14:creationId xmlns:p14="http://schemas.microsoft.com/office/powerpoint/2010/main" val="139702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C1EC7-D09D-94E4-4375-216AFB6EA174}"/>
            </a:ext>
          </a:extLst>
        </p:cNvPr>
        <p:cNvGrpSpPr/>
        <p:nvPr/>
      </p:nvGrpSpPr>
      <p:grpSpPr>
        <a:xfrm>
          <a:off x="0" y="0"/>
          <a:ext cx="0" cy="0"/>
          <a:chOff x="0" y="0"/>
          <a:chExt cx="0" cy="0"/>
        </a:xfrm>
      </p:grpSpPr>
      <p:graphicFrame>
        <p:nvGraphicFramePr>
          <p:cNvPr id="160" name="think-cell data - do not delete" hidden="1">
            <a:extLst>
              <a:ext uri="{FF2B5EF4-FFF2-40B4-BE49-F238E27FC236}">
                <a16:creationId xmlns:a16="http://schemas.microsoft.com/office/drawing/2014/main" id="{33E806AE-9774-1177-3350-FD62620840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0" name="think-cell data - do not delete" hidden="1">
                        <a:extLst>
                          <a:ext uri="{FF2B5EF4-FFF2-40B4-BE49-F238E27FC236}">
                            <a16:creationId xmlns:a16="http://schemas.microsoft.com/office/drawing/2014/main" id="{33E806AE-9774-1177-3350-FD62620840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1C17850-0106-ADF3-8165-F550875E49E1}"/>
              </a:ext>
            </a:extLst>
          </p:cNvPr>
          <p:cNvSpPr>
            <a:spLocks noGrp="1"/>
          </p:cNvSpPr>
          <p:nvPr>
            <p:ph type="body" sz="quarter" idx="10"/>
          </p:nvPr>
        </p:nvSpPr>
        <p:spPr>
          <a:xfrm>
            <a:off x="457200" y="304800"/>
            <a:ext cx="10811164" cy="784697"/>
          </a:xfrm>
        </p:spPr>
        <p:txBody>
          <a:bodyPr/>
          <a:lstStyle/>
          <a:p>
            <a:r>
              <a:rPr lang="en-US" u="sng" dirty="0">
                <a:solidFill>
                  <a:schemeClr val="accent3"/>
                </a:solidFill>
              </a:rPr>
              <a:t>Our end state vision</a:t>
            </a:r>
            <a:r>
              <a:rPr lang="en-US" dirty="0">
                <a:solidFill>
                  <a:schemeClr val="accent3"/>
                </a:solidFill>
              </a:rPr>
              <a:t>: </a:t>
            </a:r>
            <a:r>
              <a:rPr lang="en-US" dirty="0"/>
              <a:t>We will build an </a:t>
            </a:r>
            <a:r>
              <a:rPr lang="en-US" dirty="0">
                <a:solidFill>
                  <a:schemeClr val="accent4"/>
                </a:solidFill>
              </a:rPr>
              <a:t>intelligence layer </a:t>
            </a:r>
            <a:r>
              <a:rPr lang="en-US" dirty="0"/>
              <a:t>to bring BCBSMA’s AI capabilities come to life </a:t>
            </a:r>
          </a:p>
        </p:txBody>
      </p:sp>
      <p:cxnSp>
        <p:nvCxnSpPr>
          <p:cNvPr id="196" name="Straight Connector 195">
            <a:extLst>
              <a:ext uri="{FF2B5EF4-FFF2-40B4-BE49-F238E27FC236}">
                <a16:creationId xmlns:a16="http://schemas.microsoft.com/office/drawing/2014/main" id="{3DEF410B-B44D-F471-34DB-EDFFD2BB18A1}"/>
              </a:ext>
            </a:extLst>
          </p:cNvPr>
          <p:cNvCxnSpPr>
            <a:cxnSpLocks/>
          </p:cNvCxnSpPr>
          <p:nvPr/>
        </p:nvCxnSpPr>
        <p:spPr>
          <a:xfrm>
            <a:off x="6277339" y="1415332"/>
            <a:ext cx="0" cy="5257842"/>
          </a:xfrm>
          <a:prstGeom prst="line">
            <a:avLst/>
          </a:prstGeom>
        </p:spPr>
        <p:style>
          <a:lnRef idx="3">
            <a:schemeClr val="accent2"/>
          </a:lnRef>
          <a:fillRef idx="0">
            <a:schemeClr val="accent2"/>
          </a:fillRef>
          <a:effectRef idx="2">
            <a:schemeClr val="accent2"/>
          </a:effectRef>
          <a:fontRef idx="minor">
            <a:schemeClr val="tx1"/>
          </a:fontRef>
        </p:style>
      </p:cxnSp>
      <p:sp>
        <p:nvSpPr>
          <p:cNvPr id="198" name="Rectangle 197">
            <a:extLst>
              <a:ext uri="{FF2B5EF4-FFF2-40B4-BE49-F238E27FC236}">
                <a16:creationId xmlns:a16="http://schemas.microsoft.com/office/drawing/2014/main" id="{06F645C1-9325-5268-FB0D-14FD5B6E6385}"/>
              </a:ext>
            </a:extLst>
          </p:cNvPr>
          <p:cNvSpPr/>
          <p:nvPr/>
        </p:nvSpPr>
        <p:spPr>
          <a:xfrm>
            <a:off x="0" y="1250042"/>
            <a:ext cx="6095999" cy="333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From</a:t>
            </a:r>
          </a:p>
        </p:txBody>
      </p:sp>
      <p:sp>
        <p:nvSpPr>
          <p:cNvPr id="201" name="Rectangle 200">
            <a:extLst>
              <a:ext uri="{FF2B5EF4-FFF2-40B4-BE49-F238E27FC236}">
                <a16:creationId xmlns:a16="http://schemas.microsoft.com/office/drawing/2014/main" id="{BFDAB927-A8E6-FDAD-83DA-E93B3DB96F50}"/>
              </a:ext>
            </a:extLst>
          </p:cNvPr>
          <p:cNvSpPr/>
          <p:nvPr/>
        </p:nvSpPr>
        <p:spPr>
          <a:xfrm>
            <a:off x="6341334" y="1250042"/>
            <a:ext cx="5712844" cy="333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a:t>
            </a:r>
          </a:p>
        </p:txBody>
      </p:sp>
      <p:grpSp>
        <p:nvGrpSpPr>
          <p:cNvPr id="2" name="Group 1">
            <a:extLst>
              <a:ext uri="{FF2B5EF4-FFF2-40B4-BE49-F238E27FC236}">
                <a16:creationId xmlns:a16="http://schemas.microsoft.com/office/drawing/2014/main" id="{6DAD0D4C-3330-44FD-F75D-0941758E39EB}"/>
              </a:ext>
            </a:extLst>
          </p:cNvPr>
          <p:cNvGrpSpPr/>
          <p:nvPr/>
        </p:nvGrpSpPr>
        <p:grpSpPr>
          <a:xfrm>
            <a:off x="429952" y="3290400"/>
            <a:ext cx="5445593" cy="3103072"/>
            <a:chOff x="2379372" y="2009245"/>
            <a:chExt cx="7933028" cy="4227405"/>
          </a:xfrm>
        </p:grpSpPr>
        <p:sp>
          <p:nvSpPr>
            <p:cNvPr id="5" name="Rectangle 4">
              <a:extLst>
                <a:ext uri="{FF2B5EF4-FFF2-40B4-BE49-F238E27FC236}">
                  <a16:creationId xmlns:a16="http://schemas.microsoft.com/office/drawing/2014/main" id="{99C1D4A2-31D8-CCDE-1496-38BBF556A017}"/>
                </a:ext>
              </a:extLst>
            </p:cNvPr>
            <p:cNvSpPr/>
            <p:nvPr/>
          </p:nvSpPr>
          <p:spPr>
            <a:xfrm>
              <a:off x="4146409" y="509541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Claims</a:t>
              </a:r>
            </a:p>
          </p:txBody>
        </p:sp>
        <p:sp>
          <p:nvSpPr>
            <p:cNvPr id="6" name="Rectangle 5">
              <a:extLst>
                <a:ext uri="{FF2B5EF4-FFF2-40B4-BE49-F238E27FC236}">
                  <a16:creationId xmlns:a16="http://schemas.microsoft.com/office/drawing/2014/main" id="{5D9B51F7-F00E-89BC-11A4-124A5753AC84}"/>
                </a:ext>
              </a:extLst>
            </p:cNvPr>
            <p:cNvSpPr/>
            <p:nvPr/>
          </p:nvSpPr>
          <p:spPr>
            <a:xfrm>
              <a:off x="2623051" y="5078445"/>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Member Experience</a:t>
              </a:r>
            </a:p>
          </p:txBody>
        </p:sp>
        <p:sp>
          <p:nvSpPr>
            <p:cNvPr id="8" name="Rectangle 7">
              <a:extLst>
                <a:ext uri="{FF2B5EF4-FFF2-40B4-BE49-F238E27FC236}">
                  <a16:creationId xmlns:a16="http://schemas.microsoft.com/office/drawing/2014/main" id="{0FA0A239-B4B7-DAB6-DC1A-F91326D2ADC8}"/>
                </a:ext>
              </a:extLst>
            </p:cNvPr>
            <p:cNvSpPr/>
            <p:nvPr/>
          </p:nvSpPr>
          <p:spPr>
            <a:xfrm>
              <a:off x="5669768" y="509541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Provider Network</a:t>
              </a:r>
            </a:p>
          </p:txBody>
        </p:sp>
        <p:sp>
          <p:nvSpPr>
            <p:cNvPr id="9" name="Rectangle 8">
              <a:extLst>
                <a:ext uri="{FF2B5EF4-FFF2-40B4-BE49-F238E27FC236}">
                  <a16:creationId xmlns:a16="http://schemas.microsoft.com/office/drawing/2014/main" id="{DAF3E49E-6D3C-59F5-06DC-9398B13552B8}"/>
                </a:ext>
              </a:extLst>
            </p:cNvPr>
            <p:cNvSpPr/>
            <p:nvPr/>
          </p:nvSpPr>
          <p:spPr>
            <a:xfrm>
              <a:off x="7193126" y="509541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Payments</a:t>
              </a:r>
            </a:p>
          </p:txBody>
        </p:sp>
        <p:sp>
          <p:nvSpPr>
            <p:cNvPr id="10" name="Isosceles Triangle 9">
              <a:extLst>
                <a:ext uri="{FF2B5EF4-FFF2-40B4-BE49-F238E27FC236}">
                  <a16:creationId xmlns:a16="http://schemas.microsoft.com/office/drawing/2014/main" id="{4E374CEA-7D39-B7BD-47CB-8734671725F1}"/>
                </a:ext>
              </a:extLst>
            </p:cNvPr>
            <p:cNvSpPr/>
            <p:nvPr/>
          </p:nvSpPr>
          <p:spPr>
            <a:xfrm rot="10800000">
              <a:off x="2379372" y="5632091"/>
              <a:ext cx="7933028" cy="337403"/>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11" name="Rectangle: Rounded Corners 10">
              <a:extLst>
                <a:ext uri="{FF2B5EF4-FFF2-40B4-BE49-F238E27FC236}">
                  <a16:creationId xmlns:a16="http://schemas.microsoft.com/office/drawing/2014/main" id="{B150D0D4-858F-3873-A70E-65586DDB2268}"/>
                </a:ext>
              </a:extLst>
            </p:cNvPr>
            <p:cNvSpPr/>
            <p:nvPr/>
          </p:nvSpPr>
          <p:spPr>
            <a:xfrm>
              <a:off x="2642915" y="5987507"/>
              <a:ext cx="7396994" cy="2491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DM Sans" pitchFamily="2" charset="0"/>
                  <a:ea typeface="+mn-ea"/>
                  <a:cs typeface="+mn-cs"/>
                </a:rPr>
                <a:t>Data</a:t>
              </a:r>
            </a:p>
          </p:txBody>
        </p:sp>
        <p:sp>
          <p:nvSpPr>
            <p:cNvPr id="12" name="Rectangle 11">
              <a:extLst>
                <a:ext uri="{FF2B5EF4-FFF2-40B4-BE49-F238E27FC236}">
                  <a16:creationId xmlns:a16="http://schemas.microsoft.com/office/drawing/2014/main" id="{F647DA7F-1FC0-F08B-D816-6837AA2DABA1}"/>
                </a:ext>
              </a:extLst>
            </p:cNvPr>
            <p:cNvSpPr/>
            <p:nvPr/>
          </p:nvSpPr>
          <p:spPr>
            <a:xfrm>
              <a:off x="8716486" y="5073929"/>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Pharmacy</a:t>
              </a:r>
            </a:p>
          </p:txBody>
        </p:sp>
        <p:sp>
          <p:nvSpPr>
            <p:cNvPr id="13" name="Rectangle: Rounded Corners 12">
              <a:extLst>
                <a:ext uri="{FF2B5EF4-FFF2-40B4-BE49-F238E27FC236}">
                  <a16:creationId xmlns:a16="http://schemas.microsoft.com/office/drawing/2014/main" id="{D4DAE54F-2517-380A-F3AA-C41442E6FBFE}"/>
                </a:ext>
              </a:extLst>
            </p:cNvPr>
            <p:cNvSpPr/>
            <p:nvPr/>
          </p:nvSpPr>
          <p:spPr>
            <a:xfrm>
              <a:off x="2623051" y="3879311"/>
              <a:ext cx="7396994" cy="31097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Business Process Workflow </a:t>
              </a:r>
            </a:p>
          </p:txBody>
        </p:sp>
        <p:sp>
          <p:nvSpPr>
            <p:cNvPr id="14" name="Rectangle: Rounded Corners 13">
              <a:extLst>
                <a:ext uri="{FF2B5EF4-FFF2-40B4-BE49-F238E27FC236}">
                  <a16:creationId xmlns:a16="http://schemas.microsoft.com/office/drawing/2014/main" id="{820D1903-55C9-FD55-0779-0D954660B752}"/>
                </a:ext>
              </a:extLst>
            </p:cNvPr>
            <p:cNvSpPr/>
            <p:nvPr/>
          </p:nvSpPr>
          <p:spPr>
            <a:xfrm>
              <a:off x="2623051" y="4607259"/>
              <a:ext cx="7396994" cy="31034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Applications</a:t>
              </a:r>
            </a:p>
          </p:txBody>
        </p:sp>
        <p:sp>
          <p:nvSpPr>
            <p:cNvPr id="15" name="Isosceles Triangle 14">
              <a:extLst>
                <a:ext uri="{FF2B5EF4-FFF2-40B4-BE49-F238E27FC236}">
                  <a16:creationId xmlns:a16="http://schemas.microsoft.com/office/drawing/2014/main" id="{1F494360-0860-345F-0F49-5993F523E2F5}"/>
                </a:ext>
              </a:extLst>
            </p:cNvPr>
            <p:cNvSpPr/>
            <p:nvPr/>
          </p:nvSpPr>
          <p:spPr>
            <a:xfrm rot="10800000">
              <a:off x="2379372" y="4241019"/>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16" name="Rectangle: Rounded Corners 15">
              <a:extLst>
                <a:ext uri="{FF2B5EF4-FFF2-40B4-BE49-F238E27FC236}">
                  <a16:creationId xmlns:a16="http://schemas.microsoft.com/office/drawing/2014/main" id="{85DAAE1C-0E38-84FA-0443-6B3232C52550}"/>
                </a:ext>
              </a:extLst>
            </p:cNvPr>
            <p:cNvSpPr/>
            <p:nvPr/>
          </p:nvSpPr>
          <p:spPr>
            <a:xfrm>
              <a:off x="2623051" y="2009245"/>
              <a:ext cx="7396994" cy="3109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DM Sans" pitchFamily="2" charset="0"/>
                  <a:ea typeface="+mn-ea"/>
                  <a:cs typeface="+mn-cs"/>
                </a:rPr>
                <a:t>Workforce</a:t>
              </a:r>
            </a:p>
          </p:txBody>
        </p:sp>
        <p:sp>
          <p:nvSpPr>
            <p:cNvPr id="18" name="Isosceles Triangle 17">
              <a:extLst>
                <a:ext uri="{FF2B5EF4-FFF2-40B4-BE49-F238E27FC236}">
                  <a16:creationId xmlns:a16="http://schemas.microsoft.com/office/drawing/2014/main" id="{DB614253-4C5B-45CD-035B-7C564C8E455D}"/>
                </a:ext>
              </a:extLst>
            </p:cNvPr>
            <p:cNvSpPr/>
            <p:nvPr/>
          </p:nvSpPr>
          <p:spPr>
            <a:xfrm rot="10800000">
              <a:off x="2379372" y="3523633"/>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20" name="Graphic 4">
              <a:extLst>
                <a:ext uri="{FF2B5EF4-FFF2-40B4-BE49-F238E27FC236}">
                  <a16:creationId xmlns:a16="http://schemas.microsoft.com/office/drawing/2014/main" id="{CA1583B3-9338-88A0-3EDF-BD4E56006870}"/>
                </a:ext>
              </a:extLst>
            </p:cNvPr>
            <p:cNvSpPr/>
            <p:nvPr/>
          </p:nvSpPr>
          <p:spPr>
            <a:xfrm>
              <a:off x="3431670"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2" name="Graphic 4">
              <a:extLst>
                <a:ext uri="{FF2B5EF4-FFF2-40B4-BE49-F238E27FC236}">
                  <a16:creationId xmlns:a16="http://schemas.microsoft.com/office/drawing/2014/main" id="{B552C9EB-9175-4C50-32D3-29D7F182437A}"/>
                </a:ext>
              </a:extLst>
            </p:cNvPr>
            <p:cNvSpPr/>
            <p:nvPr/>
          </p:nvSpPr>
          <p:spPr>
            <a:xfrm>
              <a:off x="4295752"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3" name="Graphic 4">
              <a:extLst>
                <a:ext uri="{FF2B5EF4-FFF2-40B4-BE49-F238E27FC236}">
                  <a16:creationId xmlns:a16="http://schemas.microsoft.com/office/drawing/2014/main" id="{412BB5B1-C8E0-8542-0261-B5DAD4C6812D}"/>
                </a:ext>
              </a:extLst>
            </p:cNvPr>
            <p:cNvSpPr/>
            <p:nvPr/>
          </p:nvSpPr>
          <p:spPr>
            <a:xfrm>
              <a:off x="5159834"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4" name="Graphic 4">
              <a:extLst>
                <a:ext uri="{FF2B5EF4-FFF2-40B4-BE49-F238E27FC236}">
                  <a16:creationId xmlns:a16="http://schemas.microsoft.com/office/drawing/2014/main" id="{B108210D-E12A-4002-D523-15BAAE10F074}"/>
                </a:ext>
              </a:extLst>
            </p:cNvPr>
            <p:cNvSpPr/>
            <p:nvPr/>
          </p:nvSpPr>
          <p:spPr>
            <a:xfrm>
              <a:off x="6023915"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5" name="Graphic 4">
              <a:extLst>
                <a:ext uri="{FF2B5EF4-FFF2-40B4-BE49-F238E27FC236}">
                  <a16:creationId xmlns:a16="http://schemas.microsoft.com/office/drawing/2014/main" id="{276C4207-654B-E7E4-5A1D-67505A1CCCD4}"/>
                </a:ext>
              </a:extLst>
            </p:cNvPr>
            <p:cNvSpPr/>
            <p:nvPr/>
          </p:nvSpPr>
          <p:spPr>
            <a:xfrm>
              <a:off x="6887998"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6" name="Graphic 4">
              <a:extLst>
                <a:ext uri="{FF2B5EF4-FFF2-40B4-BE49-F238E27FC236}">
                  <a16:creationId xmlns:a16="http://schemas.microsoft.com/office/drawing/2014/main" id="{E9E87A63-9CE3-25C5-5FEE-4FBB3981D485}"/>
                </a:ext>
              </a:extLst>
            </p:cNvPr>
            <p:cNvSpPr/>
            <p:nvPr/>
          </p:nvSpPr>
          <p:spPr>
            <a:xfrm>
              <a:off x="7752080"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7" name="Graphic 4">
              <a:extLst>
                <a:ext uri="{FF2B5EF4-FFF2-40B4-BE49-F238E27FC236}">
                  <a16:creationId xmlns:a16="http://schemas.microsoft.com/office/drawing/2014/main" id="{92B09598-470E-F77C-377D-CDAD41A54DEF}"/>
                </a:ext>
              </a:extLst>
            </p:cNvPr>
            <p:cNvSpPr/>
            <p:nvPr/>
          </p:nvSpPr>
          <p:spPr>
            <a:xfrm>
              <a:off x="8616160" y="302337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8" name="Graphic 4">
              <a:extLst>
                <a:ext uri="{FF2B5EF4-FFF2-40B4-BE49-F238E27FC236}">
                  <a16:creationId xmlns:a16="http://schemas.microsoft.com/office/drawing/2014/main" id="{EC0ED004-1E6C-791E-F444-85CD82378CD1}"/>
                </a:ext>
              </a:extLst>
            </p:cNvPr>
            <p:cNvSpPr/>
            <p:nvPr/>
          </p:nvSpPr>
          <p:spPr>
            <a:xfrm>
              <a:off x="3933441"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29" name="Graphic 4">
              <a:extLst>
                <a:ext uri="{FF2B5EF4-FFF2-40B4-BE49-F238E27FC236}">
                  <a16:creationId xmlns:a16="http://schemas.microsoft.com/office/drawing/2014/main" id="{A23FD41F-4DBD-C79E-219B-7A6A65DFAFE0}"/>
                </a:ext>
              </a:extLst>
            </p:cNvPr>
            <p:cNvSpPr/>
            <p:nvPr/>
          </p:nvSpPr>
          <p:spPr>
            <a:xfrm>
              <a:off x="4797523"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0" name="Graphic 4">
              <a:extLst>
                <a:ext uri="{FF2B5EF4-FFF2-40B4-BE49-F238E27FC236}">
                  <a16:creationId xmlns:a16="http://schemas.microsoft.com/office/drawing/2014/main" id="{815DDF7C-0801-F87A-852A-134B0481BC93}"/>
                </a:ext>
              </a:extLst>
            </p:cNvPr>
            <p:cNvSpPr/>
            <p:nvPr/>
          </p:nvSpPr>
          <p:spPr>
            <a:xfrm>
              <a:off x="5661606"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1" name="Graphic 4">
              <a:extLst>
                <a:ext uri="{FF2B5EF4-FFF2-40B4-BE49-F238E27FC236}">
                  <a16:creationId xmlns:a16="http://schemas.microsoft.com/office/drawing/2014/main" id="{3D3A19AF-E9FA-1811-DE8F-4D4800E646C0}"/>
                </a:ext>
              </a:extLst>
            </p:cNvPr>
            <p:cNvSpPr/>
            <p:nvPr/>
          </p:nvSpPr>
          <p:spPr>
            <a:xfrm>
              <a:off x="6525687"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2" name="Graphic 4">
              <a:extLst>
                <a:ext uri="{FF2B5EF4-FFF2-40B4-BE49-F238E27FC236}">
                  <a16:creationId xmlns:a16="http://schemas.microsoft.com/office/drawing/2014/main" id="{03EB8179-6469-7807-B2D6-B178C2E262B1}"/>
                </a:ext>
              </a:extLst>
            </p:cNvPr>
            <p:cNvSpPr/>
            <p:nvPr/>
          </p:nvSpPr>
          <p:spPr>
            <a:xfrm>
              <a:off x="7389768"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33" name="Graphic 4">
              <a:extLst>
                <a:ext uri="{FF2B5EF4-FFF2-40B4-BE49-F238E27FC236}">
                  <a16:creationId xmlns:a16="http://schemas.microsoft.com/office/drawing/2014/main" id="{14027557-D1B3-616B-6C94-FCB5D55D40EA}"/>
                </a:ext>
              </a:extLst>
            </p:cNvPr>
            <p:cNvSpPr/>
            <p:nvPr/>
          </p:nvSpPr>
          <p:spPr>
            <a:xfrm>
              <a:off x="8253851" y="2528918"/>
              <a:ext cx="362308" cy="337405"/>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grpSp>
      <p:sp>
        <p:nvSpPr>
          <p:cNvPr id="34" name="Text Placeholder 2">
            <a:extLst>
              <a:ext uri="{FF2B5EF4-FFF2-40B4-BE49-F238E27FC236}">
                <a16:creationId xmlns:a16="http://schemas.microsoft.com/office/drawing/2014/main" id="{47EABB2D-61C1-B30D-E9F7-3C5014E7DA99}"/>
              </a:ext>
            </a:extLst>
          </p:cNvPr>
          <p:cNvSpPr txBox="1">
            <a:spLocks/>
          </p:cNvSpPr>
          <p:nvPr/>
        </p:nvSpPr>
        <p:spPr>
          <a:xfrm>
            <a:off x="1276649" y="2071067"/>
            <a:ext cx="3873634" cy="8312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sz="2500" b="1" kern="1200" cap="none" spc="0" baseline="0">
                <a:solidFill>
                  <a:srgbClr val="1E4873"/>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pPr>
            <a:r>
              <a:rPr lang="en-US" sz="1600" dirty="0"/>
              <a:t>Current State: </a:t>
            </a:r>
          </a:p>
          <a:p>
            <a:pPr algn="ctr" fontAlgn="auto">
              <a:lnSpc>
                <a:spcPct val="100000"/>
              </a:lnSpc>
              <a:spcBef>
                <a:spcPts val="0"/>
              </a:spcBef>
              <a:spcAft>
                <a:spcPts val="0"/>
              </a:spcAft>
            </a:pPr>
            <a:r>
              <a:rPr lang="en-US" sz="1400" b="0" dirty="0"/>
              <a:t>Individuals execute defined workflows, initiating engagement with applications and relevant data stores.</a:t>
            </a:r>
          </a:p>
        </p:txBody>
      </p:sp>
      <p:sp>
        <p:nvSpPr>
          <p:cNvPr id="96" name="Rectangle 95">
            <a:extLst>
              <a:ext uri="{FF2B5EF4-FFF2-40B4-BE49-F238E27FC236}">
                <a16:creationId xmlns:a16="http://schemas.microsoft.com/office/drawing/2014/main" id="{2566258B-0E13-3E42-1D85-5F568E008EB5}"/>
              </a:ext>
            </a:extLst>
          </p:cNvPr>
          <p:cNvSpPr/>
          <p:nvPr/>
        </p:nvSpPr>
        <p:spPr>
          <a:xfrm>
            <a:off x="10450947" y="35252"/>
            <a:ext cx="1657688" cy="3331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Option 2</a:t>
            </a:r>
          </a:p>
        </p:txBody>
      </p:sp>
      <p:grpSp>
        <p:nvGrpSpPr>
          <p:cNvPr id="7" name="Group 6">
            <a:extLst>
              <a:ext uri="{FF2B5EF4-FFF2-40B4-BE49-F238E27FC236}">
                <a16:creationId xmlns:a16="http://schemas.microsoft.com/office/drawing/2014/main" id="{34809363-24F6-6512-72AC-356E1B0FF8BA}"/>
              </a:ext>
            </a:extLst>
          </p:cNvPr>
          <p:cNvGrpSpPr/>
          <p:nvPr/>
        </p:nvGrpSpPr>
        <p:grpSpPr>
          <a:xfrm>
            <a:off x="6344511" y="3357385"/>
            <a:ext cx="5636683" cy="3036087"/>
            <a:chOff x="2379372" y="2009245"/>
            <a:chExt cx="7933028" cy="4527649"/>
          </a:xfrm>
        </p:grpSpPr>
        <p:sp>
          <p:nvSpPr>
            <p:cNvPr id="19" name="Rectangle 18">
              <a:extLst>
                <a:ext uri="{FF2B5EF4-FFF2-40B4-BE49-F238E27FC236}">
                  <a16:creationId xmlns:a16="http://schemas.microsoft.com/office/drawing/2014/main" id="{C85DC5F6-FFB8-5441-7757-9FB72C49FBB2}"/>
                </a:ext>
              </a:extLst>
            </p:cNvPr>
            <p:cNvSpPr/>
            <p:nvPr/>
          </p:nvSpPr>
          <p:spPr>
            <a:xfrm>
              <a:off x="4146409" y="542624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Claims</a:t>
              </a:r>
            </a:p>
          </p:txBody>
        </p:sp>
        <p:sp>
          <p:nvSpPr>
            <p:cNvPr id="21" name="Rectangle 20">
              <a:extLst>
                <a:ext uri="{FF2B5EF4-FFF2-40B4-BE49-F238E27FC236}">
                  <a16:creationId xmlns:a16="http://schemas.microsoft.com/office/drawing/2014/main" id="{72757F65-54B7-12BA-F12C-B57256274EB8}"/>
                </a:ext>
              </a:extLst>
            </p:cNvPr>
            <p:cNvSpPr/>
            <p:nvPr/>
          </p:nvSpPr>
          <p:spPr>
            <a:xfrm>
              <a:off x="2623051" y="5409275"/>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Member Experience</a:t>
              </a:r>
            </a:p>
          </p:txBody>
        </p:sp>
        <p:sp>
          <p:nvSpPr>
            <p:cNvPr id="37" name="Rectangle 36">
              <a:extLst>
                <a:ext uri="{FF2B5EF4-FFF2-40B4-BE49-F238E27FC236}">
                  <a16:creationId xmlns:a16="http://schemas.microsoft.com/office/drawing/2014/main" id="{53B4F87E-7C45-ACA2-F306-3634C770F402}"/>
                </a:ext>
              </a:extLst>
            </p:cNvPr>
            <p:cNvSpPr/>
            <p:nvPr/>
          </p:nvSpPr>
          <p:spPr>
            <a:xfrm>
              <a:off x="5669768" y="542624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Provider Network</a:t>
              </a:r>
            </a:p>
          </p:txBody>
        </p:sp>
        <p:sp>
          <p:nvSpPr>
            <p:cNvPr id="38" name="Rectangle 37">
              <a:extLst>
                <a:ext uri="{FF2B5EF4-FFF2-40B4-BE49-F238E27FC236}">
                  <a16:creationId xmlns:a16="http://schemas.microsoft.com/office/drawing/2014/main" id="{0B43BD66-90A3-5F95-47AC-8CDC9F7F675C}"/>
                </a:ext>
              </a:extLst>
            </p:cNvPr>
            <p:cNvSpPr/>
            <p:nvPr/>
          </p:nvSpPr>
          <p:spPr>
            <a:xfrm>
              <a:off x="7193126" y="5426241"/>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A3673"/>
                  </a:solidFill>
                  <a:effectLst/>
                  <a:uLnTx/>
                  <a:uFillTx/>
                  <a:latin typeface="DM Sans" pitchFamily="2" charset="0"/>
                  <a:ea typeface="+mn-ea"/>
                  <a:cs typeface="+mn-cs"/>
                </a:rPr>
                <a:t>Payments</a:t>
              </a:r>
            </a:p>
          </p:txBody>
        </p:sp>
        <p:sp>
          <p:nvSpPr>
            <p:cNvPr id="39" name="Isosceles Triangle 38">
              <a:extLst>
                <a:ext uri="{FF2B5EF4-FFF2-40B4-BE49-F238E27FC236}">
                  <a16:creationId xmlns:a16="http://schemas.microsoft.com/office/drawing/2014/main" id="{4056732F-D4F0-AAAE-83D4-FA0CD11C3709}"/>
                </a:ext>
              </a:extLst>
            </p:cNvPr>
            <p:cNvSpPr/>
            <p:nvPr/>
          </p:nvSpPr>
          <p:spPr>
            <a:xfrm rot="10800000">
              <a:off x="2379372" y="5835290"/>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40" name="Rectangle: Rounded Corners 39">
              <a:extLst>
                <a:ext uri="{FF2B5EF4-FFF2-40B4-BE49-F238E27FC236}">
                  <a16:creationId xmlns:a16="http://schemas.microsoft.com/office/drawing/2014/main" id="{21865F6B-E997-44C1-EBDA-6441290C7589}"/>
                </a:ext>
              </a:extLst>
            </p:cNvPr>
            <p:cNvSpPr/>
            <p:nvPr/>
          </p:nvSpPr>
          <p:spPr>
            <a:xfrm>
              <a:off x="2623052" y="6264169"/>
              <a:ext cx="7396994" cy="272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DM Sans" pitchFamily="2" charset="0"/>
                  <a:ea typeface="+mn-ea"/>
                  <a:cs typeface="+mn-cs"/>
                </a:rPr>
                <a:t>Data</a:t>
              </a:r>
            </a:p>
          </p:txBody>
        </p:sp>
        <p:sp>
          <p:nvSpPr>
            <p:cNvPr id="43" name="Rectangle 42">
              <a:extLst>
                <a:ext uri="{FF2B5EF4-FFF2-40B4-BE49-F238E27FC236}">
                  <a16:creationId xmlns:a16="http://schemas.microsoft.com/office/drawing/2014/main" id="{4928F585-87E5-BA14-40C5-5E8A7F6E35B7}"/>
                </a:ext>
              </a:extLst>
            </p:cNvPr>
            <p:cNvSpPr/>
            <p:nvPr/>
          </p:nvSpPr>
          <p:spPr>
            <a:xfrm>
              <a:off x="8716486" y="5404759"/>
              <a:ext cx="1423034" cy="293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A3673"/>
                  </a:solidFill>
                  <a:effectLst/>
                  <a:uLnTx/>
                  <a:uFillTx/>
                  <a:latin typeface="DM Sans" pitchFamily="2" charset="0"/>
                  <a:ea typeface="+mn-ea"/>
                  <a:cs typeface="+mn-cs"/>
                </a:rPr>
                <a:t>Pharmacy</a:t>
              </a:r>
            </a:p>
          </p:txBody>
        </p:sp>
        <p:sp>
          <p:nvSpPr>
            <p:cNvPr id="49" name="Rectangle: Rounded Corners 48">
              <a:extLst>
                <a:ext uri="{FF2B5EF4-FFF2-40B4-BE49-F238E27FC236}">
                  <a16:creationId xmlns:a16="http://schemas.microsoft.com/office/drawing/2014/main" id="{1255A3EA-F6F7-B1C9-A305-3F37BAEFD374}"/>
                </a:ext>
              </a:extLst>
            </p:cNvPr>
            <p:cNvSpPr/>
            <p:nvPr/>
          </p:nvSpPr>
          <p:spPr>
            <a:xfrm>
              <a:off x="2623051" y="3284387"/>
              <a:ext cx="7396994" cy="31097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DM Sans" pitchFamily="2" charset="0"/>
                  <a:ea typeface="+mn-ea"/>
                  <a:cs typeface="+mn-cs"/>
                </a:rPr>
                <a:t>Business Process Workflow </a:t>
              </a:r>
            </a:p>
          </p:txBody>
        </p:sp>
        <p:sp>
          <p:nvSpPr>
            <p:cNvPr id="50" name="Rectangle: Rounded Corners 49">
              <a:extLst>
                <a:ext uri="{FF2B5EF4-FFF2-40B4-BE49-F238E27FC236}">
                  <a16:creationId xmlns:a16="http://schemas.microsoft.com/office/drawing/2014/main" id="{23CD4DCA-DF6D-9207-9453-BC0F316465AC}"/>
                </a:ext>
              </a:extLst>
            </p:cNvPr>
            <p:cNvSpPr/>
            <p:nvPr/>
          </p:nvSpPr>
          <p:spPr>
            <a:xfrm>
              <a:off x="2623051" y="4047690"/>
              <a:ext cx="7396994" cy="31034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Applications</a:t>
              </a:r>
            </a:p>
          </p:txBody>
        </p:sp>
        <p:sp>
          <p:nvSpPr>
            <p:cNvPr id="51" name="Isosceles Triangle 50">
              <a:extLst>
                <a:ext uri="{FF2B5EF4-FFF2-40B4-BE49-F238E27FC236}">
                  <a16:creationId xmlns:a16="http://schemas.microsoft.com/office/drawing/2014/main" id="{6C218913-C276-2568-60CF-E84699382679}"/>
                </a:ext>
              </a:extLst>
            </p:cNvPr>
            <p:cNvSpPr/>
            <p:nvPr/>
          </p:nvSpPr>
          <p:spPr>
            <a:xfrm rot="10800000">
              <a:off x="2379372" y="3667527"/>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52" name="Rectangle: Rounded Corners 51">
              <a:extLst>
                <a:ext uri="{FF2B5EF4-FFF2-40B4-BE49-F238E27FC236}">
                  <a16:creationId xmlns:a16="http://schemas.microsoft.com/office/drawing/2014/main" id="{970EB979-005C-C8D3-488A-2D9D8B366460}"/>
                </a:ext>
              </a:extLst>
            </p:cNvPr>
            <p:cNvSpPr/>
            <p:nvPr/>
          </p:nvSpPr>
          <p:spPr>
            <a:xfrm>
              <a:off x="2623051" y="2009245"/>
              <a:ext cx="7396994" cy="3109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DM Sans" pitchFamily="2" charset="0"/>
                  <a:ea typeface="+mn-ea"/>
                  <a:cs typeface="+mn-cs"/>
                </a:rPr>
                <a:t>Workforce</a:t>
              </a:r>
            </a:p>
          </p:txBody>
        </p:sp>
        <p:sp>
          <p:nvSpPr>
            <p:cNvPr id="60" name="Isosceles Triangle 59">
              <a:extLst>
                <a:ext uri="{FF2B5EF4-FFF2-40B4-BE49-F238E27FC236}">
                  <a16:creationId xmlns:a16="http://schemas.microsoft.com/office/drawing/2014/main" id="{C41169FE-D054-03BC-5A65-C96E99B3F8B1}"/>
                </a:ext>
              </a:extLst>
            </p:cNvPr>
            <p:cNvSpPr/>
            <p:nvPr/>
          </p:nvSpPr>
          <p:spPr>
            <a:xfrm rot="10800000">
              <a:off x="2379372" y="2886619"/>
              <a:ext cx="7933028" cy="337402"/>
            </a:xfrm>
            <a:prstGeom prst="triangle">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63" name="TextBox 62">
              <a:extLst>
                <a:ext uri="{FF2B5EF4-FFF2-40B4-BE49-F238E27FC236}">
                  <a16:creationId xmlns:a16="http://schemas.microsoft.com/office/drawing/2014/main" id="{5905165F-E9D2-B593-F37F-C6503D5FF6E4}"/>
                </a:ext>
              </a:extLst>
            </p:cNvPr>
            <p:cNvSpPr txBox="1"/>
            <p:nvPr/>
          </p:nvSpPr>
          <p:spPr>
            <a:xfrm>
              <a:off x="2883180" y="5143530"/>
              <a:ext cx="6885377" cy="22949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1" u="none" strike="noStrike" kern="1200" cap="none" spc="0" normalizeH="0" baseline="0" noProof="0" dirty="0">
                  <a:ln>
                    <a:noFill/>
                  </a:ln>
                  <a:solidFill>
                    <a:srgbClr val="202020"/>
                  </a:solidFill>
                  <a:effectLst/>
                  <a:uLnTx/>
                  <a:uFillTx/>
                  <a:latin typeface="DM Sans" pitchFamily="2" charset="0"/>
                  <a:ea typeface="Calibri"/>
                  <a:cs typeface="Calibri"/>
                  <a:sym typeface="+mn-lt"/>
                </a:rPr>
                <a:t>Illustrative Repository of Reusable Intelligent Domain Cross-Functional Agents </a:t>
              </a:r>
            </a:p>
          </p:txBody>
        </p:sp>
        <p:sp>
          <p:nvSpPr>
            <p:cNvPr id="64" name="Rectangle: Rounded Corners 63">
              <a:extLst>
                <a:ext uri="{FF2B5EF4-FFF2-40B4-BE49-F238E27FC236}">
                  <a16:creationId xmlns:a16="http://schemas.microsoft.com/office/drawing/2014/main" id="{3482F524-1B0C-81E0-A7B5-45D933E83E36}"/>
                </a:ext>
              </a:extLst>
            </p:cNvPr>
            <p:cNvSpPr/>
            <p:nvPr/>
          </p:nvSpPr>
          <p:spPr>
            <a:xfrm>
              <a:off x="2618579" y="4824696"/>
              <a:ext cx="7401465" cy="293184"/>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DM Sans" pitchFamily="2" charset="0"/>
                  <a:ea typeface="Calibri"/>
                  <a:cs typeface="Calibri"/>
                  <a:sym typeface="+mn-lt"/>
                </a:rPr>
                <a:t>ENTERPRISE INTELLIGENCE LAYER</a:t>
              </a:r>
            </a:p>
          </p:txBody>
        </p:sp>
        <p:sp>
          <p:nvSpPr>
            <p:cNvPr id="67" name="Rectangle 66">
              <a:extLst>
                <a:ext uri="{FF2B5EF4-FFF2-40B4-BE49-F238E27FC236}">
                  <a16:creationId xmlns:a16="http://schemas.microsoft.com/office/drawing/2014/main" id="{7EE759A6-27B2-2383-7C1C-8C38FBF19F86}"/>
                </a:ext>
              </a:extLst>
            </p:cNvPr>
            <p:cNvSpPr/>
            <p:nvPr/>
          </p:nvSpPr>
          <p:spPr>
            <a:xfrm>
              <a:off x="2508488" y="4768768"/>
              <a:ext cx="7680523" cy="11026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81" name="Isosceles Triangle 80">
              <a:extLst>
                <a:ext uri="{FF2B5EF4-FFF2-40B4-BE49-F238E27FC236}">
                  <a16:creationId xmlns:a16="http://schemas.microsoft.com/office/drawing/2014/main" id="{7D212A04-6E39-659D-A357-68E00B94A438}"/>
                </a:ext>
              </a:extLst>
            </p:cNvPr>
            <p:cNvSpPr/>
            <p:nvPr/>
          </p:nvSpPr>
          <p:spPr>
            <a:xfrm>
              <a:off x="2474258" y="4415659"/>
              <a:ext cx="7774845" cy="298233"/>
            </a:xfrm>
            <a:prstGeom prst="triangle">
              <a:avLst/>
            </a:prstGeom>
            <a:gradFill>
              <a:gsLst>
                <a:gs pos="0">
                  <a:schemeClr val="bg1">
                    <a:lumMod val="75000"/>
                  </a:schemeClr>
                </a:gs>
                <a:gs pos="100000">
                  <a:schemeClr val="bg1"/>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DM Sans" pitchFamily="2" charset="0"/>
                <a:ea typeface="+mn-ea"/>
                <a:cs typeface="+mn-cs"/>
              </a:endParaRPr>
            </a:p>
          </p:txBody>
        </p:sp>
        <p:sp>
          <p:nvSpPr>
            <p:cNvPr id="82" name="Graphic 4">
              <a:extLst>
                <a:ext uri="{FF2B5EF4-FFF2-40B4-BE49-F238E27FC236}">
                  <a16:creationId xmlns:a16="http://schemas.microsoft.com/office/drawing/2014/main" id="{416EF4A3-48C5-BD19-C183-69471E681318}"/>
                </a:ext>
              </a:extLst>
            </p:cNvPr>
            <p:cNvSpPr/>
            <p:nvPr/>
          </p:nvSpPr>
          <p:spPr>
            <a:xfrm>
              <a:off x="3933441"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84" name="Graphic 4">
              <a:extLst>
                <a:ext uri="{FF2B5EF4-FFF2-40B4-BE49-F238E27FC236}">
                  <a16:creationId xmlns:a16="http://schemas.microsoft.com/office/drawing/2014/main" id="{3437396C-F830-F3B8-A607-BA7419E44EAA}"/>
                </a:ext>
              </a:extLst>
            </p:cNvPr>
            <p:cNvSpPr/>
            <p:nvPr/>
          </p:nvSpPr>
          <p:spPr>
            <a:xfrm>
              <a:off x="4797523"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0" name="Graphic 4">
              <a:extLst>
                <a:ext uri="{FF2B5EF4-FFF2-40B4-BE49-F238E27FC236}">
                  <a16:creationId xmlns:a16="http://schemas.microsoft.com/office/drawing/2014/main" id="{F1059D8D-7CB0-123D-21E3-3B58DDE53C41}"/>
                </a:ext>
              </a:extLst>
            </p:cNvPr>
            <p:cNvSpPr/>
            <p:nvPr/>
          </p:nvSpPr>
          <p:spPr>
            <a:xfrm>
              <a:off x="5661605"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1" name="Graphic 4">
              <a:extLst>
                <a:ext uri="{FF2B5EF4-FFF2-40B4-BE49-F238E27FC236}">
                  <a16:creationId xmlns:a16="http://schemas.microsoft.com/office/drawing/2014/main" id="{01934311-E901-A6E1-51E1-46DA444B2A07}"/>
                </a:ext>
              </a:extLst>
            </p:cNvPr>
            <p:cNvSpPr/>
            <p:nvPr/>
          </p:nvSpPr>
          <p:spPr>
            <a:xfrm>
              <a:off x="6525687"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2" name="Graphic 4">
              <a:extLst>
                <a:ext uri="{FF2B5EF4-FFF2-40B4-BE49-F238E27FC236}">
                  <a16:creationId xmlns:a16="http://schemas.microsoft.com/office/drawing/2014/main" id="{97911A90-00D2-08A4-2BAE-4279B78CD3AE}"/>
                </a:ext>
              </a:extLst>
            </p:cNvPr>
            <p:cNvSpPr/>
            <p:nvPr/>
          </p:nvSpPr>
          <p:spPr>
            <a:xfrm>
              <a:off x="7389769"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sp>
          <p:nvSpPr>
            <p:cNvPr id="93" name="Graphic 4">
              <a:extLst>
                <a:ext uri="{FF2B5EF4-FFF2-40B4-BE49-F238E27FC236}">
                  <a16:creationId xmlns:a16="http://schemas.microsoft.com/office/drawing/2014/main" id="{74C1D394-98FD-BB6B-19E1-78DDE764695D}"/>
                </a:ext>
              </a:extLst>
            </p:cNvPr>
            <p:cNvSpPr/>
            <p:nvPr/>
          </p:nvSpPr>
          <p:spPr>
            <a:xfrm>
              <a:off x="8253851" y="2466775"/>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284352 w 362309"/>
                <a:gd name="connsiteY6" fmla="*/ 267489 h 361971"/>
                <a:gd name="connsiteX7" fmla="*/ 278601 w 362309"/>
                <a:gd name="connsiteY7" fmla="*/ 270681 h 361971"/>
                <a:gd name="connsiteX8" fmla="*/ 275406 w 362309"/>
                <a:gd name="connsiteY8" fmla="*/ 270043 h 361971"/>
                <a:gd name="connsiteX9" fmla="*/ 237705 w 362309"/>
                <a:gd name="connsiteY9" fmla="*/ 259828 h 361971"/>
                <a:gd name="connsiteX10" fmla="*/ 221092 w 362309"/>
                <a:gd name="connsiteY10" fmla="*/ 256636 h 361971"/>
                <a:gd name="connsiteX11" fmla="*/ 201922 w 362309"/>
                <a:gd name="connsiteY11" fmla="*/ 239399 h 361971"/>
                <a:gd name="connsiteX12" fmla="*/ 203839 w 362309"/>
                <a:gd name="connsiteY12" fmla="*/ 225993 h 361971"/>
                <a:gd name="connsiteX13" fmla="*/ 223648 w 362309"/>
                <a:gd name="connsiteY13" fmla="*/ 179390 h 361971"/>
                <a:gd name="connsiteX14" fmla="*/ 217897 w 362309"/>
                <a:gd name="connsiteY14" fmla="*/ 120019 h 361971"/>
                <a:gd name="connsiteX15" fmla="*/ 181474 w 362309"/>
                <a:gd name="connsiteY15" fmla="*/ 104059 h 361971"/>
                <a:gd name="connsiteX16" fmla="*/ 180835 w 362309"/>
                <a:gd name="connsiteY16" fmla="*/ 104059 h 361971"/>
                <a:gd name="connsiteX17" fmla="*/ 144412 w 362309"/>
                <a:gd name="connsiteY17" fmla="*/ 120019 h 361971"/>
                <a:gd name="connsiteX18" fmla="*/ 138661 w 362309"/>
                <a:gd name="connsiteY18" fmla="*/ 179390 h 361971"/>
                <a:gd name="connsiteX19" fmla="*/ 158470 w 362309"/>
                <a:gd name="connsiteY19" fmla="*/ 225993 h 361971"/>
                <a:gd name="connsiteX20" fmla="*/ 160387 w 362309"/>
                <a:gd name="connsiteY20" fmla="*/ 239399 h 361971"/>
                <a:gd name="connsiteX21" fmla="*/ 141217 w 362309"/>
                <a:gd name="connsiteY21" fmla="*/ 256636 h 361971"/>
                <a:gd name="connsiteX22" fmla="*/ 124604 w 362309"/>
                <a:gd name="connsiteY22" fmla="*/ 259828 h 361971"/>
                <a:gd name="connsiteX23" fmla="*/ 86264 w 362309"/>
                <a:gd name="connsiteY23" fmla="*/ 270043 h 361971"/>
                <a:gd name="connsiteX24" fmla="*/ 83069 w 362309"/>
                <a:gd name="connsiteY24" fmla="*/ 270681 h 361971"/>
                <a:gd name="connsiteX25" fmla="*/ 76679 w 362309"/>
                <a:gd name="connsiteY25" fmla="*/ 264297 h 361971"/>
                <a:gd name="connsiteX26" fmla="*/ 79874 w 362309"/>
                <a:gd name="connsiteY26" fmla="*/ 258551 h 361971"/>
                <a:gd name="connsiteX27" fmla="*/ 123326 w 362309"/>
                <a:gd name="connsiteY27" fmla="*/ 246422 h 361971"/>
                <a:gd name="connsiteX28" fmla="*/ 136744 w 362309"/>
                <a:gd name="connsiteY28" fmla="*/ 244507 h 361971"/>
                <a:gd name="connsiteX29" fmla="*/ 148246 w 362309"/>
                <a:gd name="connsiteY29" fmla="*/ 235569 h 361971"/>
                <a:gd name="connsiteX30" fmla="*/ 148246 w 362309"/>
                <a:gd name="connsiteY30" fmla="*/ 233654 h 361971"/>
                <a:gd name="connsiteX31" fmla="*/ 126521 w 362309"/>
                <a:gd name="connsiteY31" fmla="*/ 182582 h 361971"/>
                <a:gd name="connsiteX32" fmla="*/ 134828 w 362309"/>
                <a:gd name="connsiteY32" fmla="*/ 112358 h 361971"/>
                <a:gd name="connsiteX33" fmla="*/ 181474 w 362309"/>
                <a:gd name="connsiteY33" fmla="*/ 91930 h 361971"/>
                <a:gd name="connsiteX34" fmla="*/ 181474 w 362309"/>
                <a:gd name="connsiteY34" fmla="*/ 91930 h 361971"/>
                <a:gd name="connsiteX35" fmla="*/ 227482 w 362309"/>
                <a:gd name="connsiteY35" fmla="*/ 112358 h 361971"/>
                <a:gd name="connsiteX36" fmla="*/ 235788 w 362309"/>
                <a:gd name="connsiteY36" fmla="*/ 182582 h 361971"/>
                <a:gd name="connsiteX37" fmla="*/ 214063 w 362309"/>
                <a:gd name="connsiteY37" fmla="*/ 233654 h 361971"/>
                <a:gd name="connsiteX38" fmla="*/ 214063 w 362309"/>
                <a:gd name="connsiteY38" fmla="*/ 235569 h 361971"/>
                <a:gd name="connsiteX39" fmla="*/ 225565 w 362309"/>
                <a:gd name="connsiteY39" fmla="*/ 244507 h 361971"/>
                <a:gd name="connsiteX40" fmla="*/ 238983 w 362309"/>
                <a:gd name="connsiteY40" fmla="*/ 246422 h 361971"/>
                <a:gd name="connsiteX41" fmla="*/ 282435 w 362309"/>
                <a:gd name="connsiteY41" fmla="*/ 258551 h 361971"/>
                <a:gd name="connsiteX42" fmla="*/ 284352 w 362309"/>
                <a:gd name="connsiteY42" fmla="*/ 267489 h 361971"/>
                <a:gd name="connsiteX43" fmla="*/ 284352 w 362309"/>
                <a:gd name="connsiteY43" fmla="*/ 267489 h 361971"/>
                <a:gd name="connsiteX44" fmla="*/ 284352 w 362309"/>
                <a:gd name="connsiteY44" fmla="*/ 267489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2309"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309" y="80438"/>
                    <a:pt x="281157" y="0"/>
                    <a:pt x="181474" y="0"/>
                  </a:cubicBezTo>
                  <a:close/>
                  <a:moveTo>
                    <a:pt x="284352" y="267489"/>
                  </a:moveTo>
                  <a:cubicBezTo>
                    <a:pt x="283074" y="269404"/>
                    <a:pt x="281157" y="270681"/>
                    <a:pt x="278601" y="270681"/>
                  </a:cubicBezTo>
                  <a:cubicBezTo>
                    <a:pt x="277323" y="270681"/>
                    <a:pt x="276045" y="270681"/>
                    <a:pt x="275406" y="270043"/>
                  </a:cubicBezTo>
                  <a:cubicBezTo>
                    <a:pt x="263904" y="263659"/>
                    <a:pt x="250485" y="259828"/>
                    <a:pt x="237705" y="259828"/>
                  </a:cubicBezTo>
                  <a:cubicBezTo>
                    <a:pt x="231955" y="259828"/>
                    <a:pt x="226204" y="258551"/>
                    <a:pt x="221092" y="256636"/>
                  </a:cubicBezTo>
                  <a:cubicBezTo>
                    <a:pt x="212146" y="254083"/>
                    <a:pt x="205117" y="247699"/>
                    <a:pt x="201922" y="239399"/>
                  </a:cubicBezTo>
                  <a:cubicBezTo>
                    <a:pt x="200644" y="234931"/>
                    <a:pt x="201283" y="229823"/>
                    <a:pt x="203839" y="225993"/>
                  </a:cubicBezTo>
                  <a:cubicBezTo>
                    <a:pt x="212785" y="211948"/>
                    <a:pt x="219814" y="195988"/>
                    <a:pt x="223648" y="179390"/>
                  </a:cubicBezTo>
                  <a:cubicBezTo>
                    <a:pt x="230038" y="152577"/>
                    <a:pt x="228120" y="132787"/>
                    <a:pt x="217897" y="120019"/>
                  </a:cubicBezTo>
                  <a:cubicBezTo>
                    <a:pt x="205117" y="104059"/>
                    <a:pt x="182113" y="104059"/>
                    <a:pt x="181474" y="104059"/>
                  </a:cubicBezTo>
                  <a:lnTo>
                    <a:pt x="180835" y="104059"/>
                  </a:lnTo>
                  <a:cubicBezTo>
                    <a:pt x="166777" y="104059"/>
                    <a:pt x="153997" y="109805"/>
                    <a:pt x="144412" y="120019"/>
                  </a:cubicBezTo>
                  <a:cubicBezTo>
                    <a:pt x="134189" y="132787"/>
                    <a:pt x="132271" y="152577"/>
                    <a:pt x="138661" y="179390"/>
                  </a:cubicBezTo>
                  <a:cubicBezTo>
                    <a:pt x="142496" y="195988"/>
                    <a:pt x="149524" y="211310"/>
                    <a:pt x="158470" y="225993"/>
                  </a:cubicBezTo>
                  <a:cubicBezTo>
                    <a:pt x="161026" y="229823"/>
                    <a:pt x="162304" y="234931"/>
                    <a:pt x="160387" y="239399"/>
                  </a:cubicBezTo>
                  <a:cubicBezTo>
                    <a:pt x="157192" y="247699"/>
                    <a:pt x="150164" y="254083"/>
                    <a:pt x="141217" y="256636"/>
                  </a:cubicBezTo>
                  <a:cubicBezTo>
                    <a:pt x="136106" y="258551"/>
                    <a:pt x="130354" y="259190"/>
                    <a:pt x="124604" y="259828"/>
                  </a:cubicBezTo>
                  <a:cubicBezTo>
                    <a:pt x="111185" y="260467"/>
                    <a:pt x="97766" y="263659"/>
                    <a:pt x="86264" y="270043"/>
                  </a:cubicBezTo>
                  <a:cubicBezTo>
                    <a:pt x="85625" y="270681"/>
                    <a:pt x="84347" y="270681"/>
                    <a:pt x="83069" y="270681"/>
                  </a:cubicBezTo>
                  <a:cubicBezTo>
                    <a:pt x="79235" y="270681"/>
                    <a:pt x="76679" y="268127"/>
                    <a:pt x="76679" y="264297"/>
                  </a:cubicBezTo>
                  <a:cubicBezTo>
                    <a:pt x="76679" y="261743"/>
                    <a:pt x="77957" y="259828"/>
                    <a:pt x="79874" y="258551"/>
                  </a:cubicBezTo>
                  <a:cubicBezTo>
                    <a:pt x="93293" y="250891"/>
                    <a:pt x="107990" y="247060"/>
                    <a:pt x="123326" y="246422"/>
                  </a:cubicBezTo>
                  <a:cubicBezTo>
                    <a:pt x="127799" y="246422"/>
                    <a:pt x="132271" y="245783"/>
                    <a:pt x="136744" y="244507"/>
                  </a:cubicBezTo>
                  <a:cubicBezTo>
                    <a:pt x="141856" y="243230"/>
                    <a:pt x="145690" y="240038"/>
                    <a:pt x="148246" y="235569"/>
                  </a:cubicBezTo>
                  <a:cubicBezTo>
                    <a:pt x="148885" y="234931"/>
                    <a:pt x="148885" y="234292"/>
                    <a:pt x="148246" y="233654"/>
                  </a:cubicBezTo>
                  <a:cubicBezTo>
                    <a:pt x="138022" y="217694"/>
                    <a:pt x="130994" y="200457"/>
                    <a:pt x="126521" y="182582"/>
                  </a:cubicBezTo>
                  <a:cubicBezTo>
                    <a:pt x="118853" y="151939"/>
                    <a:pt x="122048" y="128318"/>
                    <a:pt x="134828" y="112358"/>
                  </a:cubicBezTo>
                  <a:cubicBezTo>
                    <a:pt x="152080" y="91291"/>
                    <a:pt x="180196" y="91930"/>
                    <a:pt x="181474" y="91930"/>
                  </a:cubicBezTo>
                  <a:lnTo>
                    <a:pt x="181474" y="91930"/>
                  </a:lnTo>
                  <a:cubicBezTo>
                    <a:pt x="199366" y="91930"/>
                    <a:pt x="215980" y="99590"/>
                    <a:pt x="227482" y="112358"/>
                  </a:cubicBezTo>
                  <a:cubicBezTo>
                    <a:pt x="240261" y="128318"/>
                    <a:pt x="243456" y="151939"/>
                    <a:pt x="235788" y="182582"/>
                  </a:cubicBezTo>
                  <a:cubicBezTo>
                    <a:pt x="231315" y="200457"/>
                    <a:pt x="224287" y="217694"/>
                    <a:pt x="214063" y="233654"/>
                  </a:cubicBezTo>
                  <a:cubicBezTo>
                    <a:pt x="213424" y="234292"/>
                    <a:pt x="213424" y="234931"/>
                    <a:pt x="214063" y="235569"/>
                  </a:cubicBezTo>
                  <a:cubicBezTo>
                    <a:pt x="216619" y="240038"/>
                    <a:pt x="220453" y="243230"/>
                    <a:pt x="225565" y="244507"/>
                  </a:cubicBezTo>
                  <a:cubicBezTo>
                    <a:pt x="230038" y="245783"/>
                    <a:pt x="234510" y="246422"/>
                    <a:pt x="238983" y="246422"/>
                  </a:cubicBezTo>
                  <a:cubicBezTo>
                    <a:pt x="254319" y="247060"/>
                    <a:pt x="269016" y="251529"/>
                    <a:pt x="282435" y="258551"/>
                  </a:cubicBezTo>
                  <a:cubicBezTo>
                    <a:pt x="284991" y="260467"/>
                    <a:pt x="285630" y="264297"/>
                    <a:pt x="284352" y="267489"/>
                  </a:cubicBezTo>
                  <a:cubicBezTo>
                    <a:pt x="284352" y="267489"/>
                    <a:pt x="284352" y="267489"/>
                    <a:pt x="284352" y="267489"/>
                  </a:cubicBezTo>
                  <a:lnTo>
                    <a:pt x="284352" y="267489"/>
                  </a:lnTo>
                  <a:close/>
                </a:path>
              </a:pathLst>
            </a:custGeom>
            <a:solidFill>
              <a:schemeClr val="tx2"/>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itchFamily="34" charset="0"/>
                <a:ea typeface="+mn-ea"/>
                <a:cs typeface="+mn-cs"/>
              </a:endParaRPr>
            </a:p>
          </p:txBody>
        </p:sp>
      </p:grpSp>
      <p:sp>
        <p:nvSpPr>
          <p:cNvPr id="94" name="Text Placeholder 2">
            <a:extLst>
              <a:ext uri="{FF2B5EF4-FFF2-40B4-BE49-F238E27FC236}">
                <a16:creationId xmlns:a16="http://schemas.microsoft.com/office/drawing/2014/main" id="{A72DF65C-B13C-063A-E335-0524EFC8378B}"/>
              </a:ext>
            </a:extLst>
          </p:cNvPr>
          <p:cNvSpPr txBox="1">
            <a:spLocks/>
          </p:cNvSpPr>
          <p:nvPr/>
        </p:nvSpPr>
        <p:spPr>
          <a:xfrm>
            <a:off x="7309600" y="2071067"/>
            <a:ext cx="3877056" cy="831273"/>
          </a:xfrm>
          <a:prstGeom prst="rect">
            <a:avLst/>
          </a:prstGeom>
        </p:spPr>
        <p:txBody>
          <a:bodyPr/>
          <a:lstStyle>
            <a:lvl1pPr marL="0" indent="0" algn="l" defTabSz="914400" rtl="0" eaLnBrk="1" latinLnBrk="0" hangingPunct="1">
              <a:lnSpc>
                <a:spcPts val="2880"/>
              </a:lnSpc>
              <a:spcBef>
                <a:spcPts val="1000"/>
              </a:spcBef>
              <a:buFont typeface="Arial" panose="020B0604020202020204" pitchFamily="34" charset="0"/>
              <a:buNone/>
              <a:defRPr sz="2500" b="1" kern="1200" cap="none" spc="0" baseline="0">
                <a:solidFill>
                  <a:srgbClr val="1E4873"/>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pPr>
            <a:r>
              <a:rPr lang="en-US" sz="1600" dirty="0"/>
              <a:t>Future State: </a:t>
            </a:r>
          </a:p>
          <a:p>
            <a:pPr algn="ctr" fontAlgn="auto">
              <a:lnSpc>
                <a:spcPct val="100000"/>
              </a:lnSpc>
              <a:spcBef>
                <a:spcPts val="0"/>
              </a:spcBef>
              <a:spcAft>
                <a:spcPts val="0"/>
              </a:spcAft>
            </a:pPr>
            <a:r>
              <a:rPr lang="en-US" sz="1400" b="0" dirty="0"/>
              <a:t>The </a:t>
            </a:r>
            <a:r>
              <a:rPr lang="en-US" sz="1400" dirty="0">
                <a:solidFill>
                  <a:schemeClr val="accent4"/>
                </a:solidFill>
              </a:rPr>
              <a:t>intelligence layer </a:t>
            </a:r>
            <a:r>
              <a:rPr lang="en-US" sz="1400" b="0" dirty="0"/>
              <a:t>will orchestrate workflows, activate reusable agents, and continuously learn from outcomes.</a:t>
            </a:r>
          </a:p>
        </p:txBody>
      </p:sp>
    </p:spTree>
    <p:extLst>
      <p:ext uri="{BB962C8B-B14F-4D97-AF65-F5344CB8AC3E}">
        <p14:creationId xmlns:p14="http://schemas.microsoft.com/office/powerpoint/2010/main" val="98698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C08B-BDE0-616A-FE97-2A4ABCD5822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12B150B-66C0-8B55-1C71-DFBFB94ED05F}"/>
              </a:ext>
            </a:extLst>
          </p:cNvPr>
          <p:cNvSpPr/>
          <p:nvPr/>
        </p:nvSpPr>
        <p:spPr>
          <a:xfrm>
            <a:off x="0" y="3698369"/>
            <a:ext cx="12192000" cy="2437255"/>
          </a:xfrm>
          <a:prstGeom prst="rect">
            <a:avLst/>
          </a:prstGeom>
          <a:solidFill>
            <a:srgbClr val="BBD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0" name="think-cell data - do not delete" hidden="1">
            <a:extLst>
              <a:ext uri="{FF2B5EF4-FFF2-40B4-BE49-F238E27FC236}">
                <a16:creationId xmlns:a16="http://schemas.microsoft.com/office/drawing/2014/main" id="{B3A06A64-55F2-2C21-3DEA-950B2888A4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60" name="think-cell data - do not delete" hidden="1">
                        <a:extLst>
                          <a:ext uri="{FF2B5EF4-FFF2-40B4-BE49-F238E27FC236}">
                            <a16:creationId xmlns:a16="http://schemas.microsoft.com/office/drawing/2014/main" id="{B3A06A64-55F2-2C21-3DEA-950B2888A4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7C9987E-4B6D-BB90-46CD-A74784A55CC6}"/>
              </a:ext>
            </a:extLst>
          </p:cNvPr>
          <p:cNvSpPr>
            <a:spLocks noGrp="1"/>
          </p:cNvSpPr>
          <p:nvPr>
            <p:ph type="body" sz="quarter" idx="10"/>
          </p:nvPr>
        </p:nvSpPr>
        <p:spPr>
          <a:xfrm>
            <a:off x="457200" y="110247"/>
            <a:ext cx="11245174" cy="784697"/>
          </a:xfrm>
        </p:spPr>
        <p:txBody>
          <a:bodyPr/>
          <a:lstStyle/>
          <a:p>
            <a:r>
              <a:rPr lang="en-US" sz="2200" u="sng">
                <a:solidFill>
                  <a:schemeClr val="accent3"/>
                </a:solidFill>
              </a:rPr>
              <a:t>Our approach: </a:t>
            </a:r>
            <a:r>
              <a:rPr lang="en-US" sz="2200"/>
              <a:t>We must rapidly but strategically assemble the core components of a holistic AI ecosystem while protecting our core business differentiators</a:t>
            </a:r>
          </a:p>
        </p:txBody>
      </p:sp>
      <p:grpSp>
        <p:nvGrpSpPr>
          <p:cNvPr id="6" name="Group 5">
            <a:extLst>
              <a:ext uri="{FF2B5EF4-FFF2-40B4-BE49-F238E27FC236}">
                <a16:creationId xmlns:a16="http://schemas.microsoft.com/office/drawing/2014/main" id="{37FB89A8-724C-F387-B512-561BFA9EE202}"/>
              </a:ext>
            </a:extLst>
          </p:cNvPr>
          <p:cNvGrpSpPr/>
          <p:nvPr/>
        </p:nvGrpSpPr>
        <p:grpSpPr>
          <a:xfrm>
            <a:off x="194554" y="1566154"/>
            <a:ext cx="2926080" cy="2035792"/>
            <a:chOff x="194554" y="1566154"/>
            <a:chExt cx="2971801" cy="2035792"/>
          </a:xfrm>
        </p:grpSpPr>
        <p:sp>
          <p:nvSpPr>
            <p:cNvPr id="66" name="Rectangle 65">
              <a:extLst>
                <a:ext uri="{FF2B5EF4-FFF2-40B4-BE49-F238E27FC236}">
                  <a16:creationId xmlns:a16="http://schemas.microsoft.com/office/drawing/2014/main" id="{0AE73F5F-3D18-1C7B-A895-75FE1556E128}"/>
                </a:ext>
              </a:extLst>
            </p:cNvPr>
            <p:cNvSpPr/>
            <p:nvPr/>
          </p:nvSpPr>
          <p:spPr>
            <a:xfrm>
              <a:off x="194554" y="1566154"/>
              <a:ext cx="2971800" cy="6322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BUY </a:t>
              </a:r>
              <a:br>
                <a:rPr lang="en-US" sz="1600" b="1">
                  <a:solidFill>
                    <a:schemeClr val="bg1"/>
                  </a:solidFill>
                </a:rPr>
              </a:br>
              <a:r>
                <a:rPr lang="en-US" sz="1600" i="1">
                  <a:solidFill>
                    <a:schemeClr val="bg1"/>
                  </a:solidFill>
                </a:rPr>
                <a:t>foundations &amp; prebuilt solutions</a:t>
              </a:r>
            </a:p>
          </p:txBody>
        </p:sp>
        <p:sp>
          <p:nvSpPr>
            <p:cNvPr id="92" name="TextBox 91">
              <a:extLst>
                <a:ext uri="{FF2B5EF4-FFF2-40B4-BE49-F238E27FC236}">
                  <a16:creationId xmlns:a16="http://schemas.microsoft.com/office/drawing/2014/main" id="{4F782CFC-944B-8FC7-47F3-E863604501B5}"/>
                </a:ext>
              </a:extLst>
            </p:cNvPr>
            <p:cNvSpPr txBox="1"/>
            <p:nvPr/>
          </p:nvSpPr>
          <p:spPr>
            <a:xfrm>
              <a:off x="194555" y="2339997"/>
              <a:ext cx="2971800" cy="1261949"/>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Buy components that would either require vast resources (talent, data, compute) to develop in-house and / or do not distinguish the BCBSMA business</a:t>
              </a:r>
            </a:p>
            <a:p>
              <a:pPr algn="ctr">
                <a:lnSpc>
                  <a:spcPct val="106000"/>
                </a:lnSpc>
              </a:pPr>
              <a:endParaRPr lang="en-US" sz="1200" i="1">
                <a:solidFill>
                  <a:schemeClr val="tx2"/>
                </a:solidFill>
                <a:latin typeface="DM Sans" pitchFamily="2" charset="0"/>
                <a:ea typeface="Open Sans" panose="020B0606030504020204" pitchFamily="34" charset="0"/>
                <a:cs typeface="Open Sans" panose="020B0606030504020204" pitchFamily="34" charset="0"/>
              </a:endParaRPr>
            </a:p>
          </p:txBody>
        </p:sp>
      </p:grpSp>
      <p:grpSp>
        <p:nvGrpSpPr>
          <p:cNvPr id="5" name="Group 4">
            <a:extLst>
              <a:ext uri="{FF2B5EF4-FFF2-40B4-BE49-F238E27FC236}">
                <a16:creationId xmlns:a16="http://schemas.microsoft.com/office/drawing/2014/main" id="{58FFD6A3-DAFF-3123-A55B-563A1AF84369}"/>
              </a:ext>
            </a:extLst>
          </p:cNvPr>
          <p:cNvGrpSpPr/>
          <p:nvPr/>
        </p:nvGrpSpPr>
        <p:grpSpPr>
          <a:xfrm>
            <a:off x="3171780" y="1566154"/>
            <a:ext cx="2926080" cy="1644274"/>
            <a:chOff x="3116754" y="1566154"/>
            <a:chExt cx="2971800" cy="1644274"/>
          </a:xfrm>
        </p:grpSpPr>
        <p:sp>
          <p:nvSpPr>
            <p:cNvPr id="87" name="Rectangle 86">
              <a:extLst>
                <a:ext uri="{FF2B5EF4-FFF2-40B4-BE49-F238E27FC236}">
                  <a16:creationId xmlns:a16="http://schemas.microsoft.com/office/drawing/2014/main" id="{E18A1575-2A8F-8951-CF50-4BCC88ADC199}"/>
                </a:ext>
              </a:extLst>
            </p:cNvPr>
            <p:cNvSpPr/>
            <p:nvPr/>
          </p:nvSpPr>
          <p:spPr>
            <a:xfrm>
              <a:off x="3116754" y="1566154"/>
              <a:ext cx="2971800" cy="6322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PARTNER</a:t>
              </a:r>
              <a:br>
                <a:rPr lang="en-US" sz="1600" b="1">
                  <a:solidFill>
                    <a:schemeClr val="bg1"/>
                  </a:solidFill>
                </a:rPr>
              </a:br>
              <a:r>
                <a:rPr lang="en-US" sz="1600" i="1">
                  <a:solidFill>
                    <a:schemeClr val="bg1"/>
                  </a:solidFill>
                </a:rPr>
                <a:t>for acceleration &amp; expertise</a:t>
              </a:r>
            </a:p>
          </p:txBody>
        </p:sp>
        <p:sp>
          <p:nvSpPr>
            <p:cNvPr id="93" name="TextBox 92">
              <a:extLst>
                <a:ext uri="{FF2B5EF4-FFF2-40B4-BE49-F238E27FC236}">
                  <a16:creationId xmlns:a16="http://schemas.microsoft.com/office/drawing/2014/main" id="{186E67FC-838A-11EC-EA62-9B548F8E0E85}"/>
                </a:ext>
              </a:extLst>
            </p:cNvPr>
            <p:cNvSpPr txBox="1"/>
            <p:nvPr/>
          </p:nvSpPr>
          <p:spPr>
            <a:xfrm>
              <a:off x="3116754" y="2339997"/>
              <a:ext cx="2971800" cy="870431"/>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Partner to gain access to specific capabilities quickly or specialized expertise and guidance in a complex area</a:t>
              </a:r>
            </a:p>
          </p:txBody>
        </p:sp>
      </p:grpSp>
      <p:grpSp>
        <p:nvGrpSpPr>
          <p:cNvPr id="4" name="Group 3">
            <a:extLst>
              <a:ext uri="{FF2B5EF4-FFF2-40B4-BE49-F238E27FC236}">
                <a16:creationId xmlns:a16="http://schemas.microsoft.com/office/drawing/2014/main" id="{50B51BD5-D524-6B4B-FACF-8773B03F791B}"/>
              </a:ext>
            </a:extLst>
          </p:cNvPr>
          <p:cNvGrpSpPr/>
          <p:nvPr/>
        </p:nvGrpSpPr>
        <p:grpSpPr>
          <a:xfrm>
            <a:off x="6149006" y="1566154"/>
            <a:ext cx="2926080" cy="2035792"/>
            <a:chOff x="5684855" y="1566154"/>
            <a:chExt cx="2971801" cy="2035792"/>
          </a:xfrm>
        </p:grpSpPr>
        <p:sp>
          <p:nvSpPr>
            <p:cNvPr id="88" name="Rectangle 87">
              <a:extLst>
                <a:ext uri="{FF2B5EF4-FFF2-40B4-BE49-F238E27FC236}">
                  <a16:creationId xmlns:a16="http://schemas.microsoft.com/office/drawing/2014/main" id="{A751D818-4875-9925-0A1E-05128B96E5B4}"/>
                </a:ext>
              </a:extLst>
            </p:cNvPr>
            <p:cNvSpPr/>
            <p:nvPr/>
          </p:nvSpPr>
          <p:spPr>
            <a:xfrm>
              <a:off x="5684856" y="1566154"/>
              <a:ext cx="2971800" cy="632298"/>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rPr>
                <a:t>BUILD</a:t>
              </a:r>
            </a:p>
            <a:p>
              <a:pPr algn="ctr"/>
              <a:r>
                <a:rPr lang="en-US" sz="1600" i="1">
                  <a:solidFill>
                    <a:schemeClr val="tx2"/>
                  </a:solidFill>
                </a:rPr>
                <a:t>for differentiation</a:t>
              </a:r>
            </a:p>
          </p:txBody>
        </p:sp>
        <p:sp>
          <p:nvSpPr>
            <p:cNvPr id="94" name="TextBox 93">
              <a:extLst>
                <a:ext uri="{FF2B5EF4-FFF2-40B4-BE49-F238E27FC236}">
                  <a16:creationId xmlns:a16="http://schemas.microsoft.com/office/drawing/2014/main" id="{1E4C328E-44E9-ECA7-3265-514DC648150E}"/>
                </a:ext>
              </a:extLst>
            </p:cNvPr>
            <p:cNvSpPr txBox="1"/>
            <p:nvPr/>
          </p:nvSpPr>
          <p:spPr>
            <a:xfrm>
              <a:off x="5684855" y="2339997"/>
              <a:ext cx="2971800" cy="1261949"/>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Build proprietary assets that integrate into core operations and enterprise strategy to transform the business and sustain competitive edge</a:t>
              </a:r>
            </a:p>
          </p:txBody>
        </p:sp>
      </p:grpSp>
      <p:sp>
        <p:nvSpPr>
          <p:cNvPr id="95" name="TextBox 94">
            <a:extLst>
              <a:ext uri="{FF2B5EF4-FFF2-40B4-BE49-F238E27FC236}">
                <a16:creationId xmlns:a16="http://schemas.microsoft.com/office/drawing/2014/main" id="{6E163DF8-9835-FB22-9320-70C060CACDEF}"/>
              </a:ext>
            </a:extLst>
          </p:cNvPr>
          <p:cNvSpPr txBox="1"/>
          <p:nvPr/>
        </p:nvSpPr>
        <p:spPr>
          <a:xfrm>
            <a:off x="194553" y="3826385"/>
            <a:ext cx="2926080" cy="2169825"/>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LLMs: </a:t>
            </a:r>
            <a:r>
              <a:rPr lang="en-US" sz="1200">
                <a:solidFill>
                  <a:schemeClr val="tx2"/>
                </a:solidFill>
                <a:latin typeface="DM Sans" pitchFamily="2" charset="0"/>
                <a:ea typeface="Open Sans" panose="020B0606030504020204" pitchFamily="34" charset="0"/>
                <a:cs typeface="Open Sans" panose="020B0606030504020204" pitchFamily="34" charset="0"/>
              </a:rPr>
              <a:t>e.g., CPT, Claude, Gemini </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Core Infrastructure: </a:t>
            </a:r>
            <a:r>
              <a:rPr lang="en-US" sz="1200">
                <a:solidFill>
                  <a:schemeClr val="tx2"/>
                </a:solidFill>
                <a:latin typeface="DM Sans" pitchFamily="2" charset="0"/>
                <a:ea typeface="Open Sans" panose="020B0606030504020204" pitchFamily="34" charset="0"/>
                <a:cs typeface="Open Sans" panose="020B0606030504020204" pitchFamily="34" charset="0"/>
              </a:rPr>
              <a:t>Cloud computing resources (AWS, Azure, GCP)</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Specialized Databases: </a:t>
            </a:r>
            <a:r>
              <a:rPr lang="en-US" sz="1200">
                <a:solidFill>
                  <a:schemeClr val="tx2"/>
                </a:solidFill>
                <a:latin typeface="DM Sans" pitchFamily="2" charset="0"/>
                <a:ea typeface="Open Sans" panose="020B0606030504020204" pitchFamily="34" charset="0"/>
                <a:cs typeface="Open Sans" panose="020B0606030504020204" pitchFamily="34" charset="0"/>
              </a:rPr>
              <a:t>A vector database for RAG (Retrieval-Augmented Generation).</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Basic Security Software: </a:t>
            </a:r>
            <a:r>
              <a:rPr lang="en-US" sz="1200">
                <a:solidFill>
                  <a:schemeClr val="tx2"/>
                </a:solidFill>
                <a:latin typeface="DM Sans" pitchFamily="2" charset="0"/>
                <a:ea typeface="Open Sans" panose="020B0606030504020204" pitchFamily="34" charset="0"/>
                <a:cs typeface="Open Sans" panose="020B0606030504020204" pitchFamily="34" charset="0"/>
              </a:rPr>
              <a:t>Standard firewalls, access management tools, etc.,</a:t>
            </a:r>
          </a:p>
        </p:txBody>
      </p:sp>
      <p:sp>
        <p:nvSpPr>
          <p:cNvPr id="96" name="TextBox 95">
            <a:extLst>
              <a:ext uri="{FF2B5EF4-FFF2-40B4-BE49-F238E27FC236}">
                <a16:creationId xmlns:a16="http://schemas.microsoft.com/office/drawing/2014/main" id="{1BE3A2F7-F56D-F464-7F6B-4A5E45691B01}"/>
              </a:ext>
            </a:extLst>
          </p:cNvPr>
          <p:cNvSpPr txBox="1"/>
          <p:nvPr/>
        </p:nvSpPr>
        <p:spPr>
          <a:xfrm>
            <a:off x="3169920" y="3826385"/>
            <a:ext cx="2926080" cy="2092881"/>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AI Model Libraries: </a:t>
            </a:r>
            <a:r>
              <a:rPr lang="en-US" sz="1200">
                <a:solidFill>
                  <a:schemeClr val="tx2"/>
                </a:solidFill>
                <a:latin typeface="DM Sans" pitchFamily="2" charset="0"/>
                <a:ea typeface="Open Sans" panose="020B0606030504020204" pitchFamily="34" charset="0"/>
                <a:cs typeface="Open Sans" panose="020B0606030504020204" pitchFamily="34" charset="0"/>
              </a:rPr>
              <a:t>prebuilt models (e.g., Change Healthcare, Health Catalyst)</a:t>
            </a: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Collaboration with Specialty Vendors: </a:t>
            </a:r>
            <a:r>
              <a:rPr lang="en-US" sz="1200">
                <a:solidFill>
                  <a:schemeClr val="tx2"/>
                </a:solidFill>
                <a:latin typeface="DM Sans" pitchFamily="2" charset="0"/>
                <a:ea typeface="Open Sans" panose="020B0606030504020204" pitchFamily="34" charset="0"/>
                <a:cs typeface="Open Sans" panose="020B0606030504020204" pitchFamily="34" charset="0"/>
              </a:rPr>
              <a:t>for niche use cases like medication adherence, narrow marketing channels, etc.</a:t>
            </a:r>
            <a:endParaRPr lang="en-US" sz="1200" b="1">
              <a:solidFill>
                <a:schemeClr val="tx2"/>
              </a:solidFill>
              <a:latin typeface="DM Sans" pitchFamily="2" charset="0"/>
              <a:ea typeface="Open Sans" panose="020B0606030504020204" pitchFamily="34" charset="0"/>
              <a:cs typeface="Open Sans" panose="020B0606030504020204" pitchFamily="34" charset="0"/>
            </a:endParaRP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Solution Integrations: </a:t>
            </a:r>
            <a:r>
              <a:rPr lang="en-US" sz="1200">
                <a:solidFill>
                  <a:schemeClr val="tx2"/>
                </a:solidFill>
                <a:latin typeface="DM Sans" pitchFamily="2" charset="0"/>
                <a:ea typeface="Open Sans" panose="020B0606030504020204" pitchFamily="34" charset="0"/>
                <a:cs typeface="Open Sans" panose="020B0606030504020204" pitchFamily="34" charset="0"/>
              </a:rPr>
              <a:t>end to end platforms for data ingestion, cleaning, modeling, etc.</a:t>
            </a:r>
          </a:p>
        </p:txBody>
      </p:sp>
      <p:grpSp>
        <p:nvGrpSpPr>
          <p:cNvPr id="7" name="Group 6">
            <a:extLst>
              <a:ext uri="{FF2B5EF4-FFF2-40B4-BE49-F238E27FC236}">
                <a16:creationId xmlns:a16="http://schemas.microsoft.com/office/drawing/2014/main" id="{45886056-FB55-C626-D76A-21D0F1654EC1}"/>
              </a:ext>
            </a:extLst>
          </p:cNvPr>
          <p:cNvGrpSpPr/>
          <p:nvPr/>
        </p:nvGrpSpPr>
        <p:grpSpPr>
          <a:xfrm>
            <a:off x="9126231" y="1566154"/>
            <a:ext cx="2926080" cy="2231550"/>
            <a:chOff x="9025647" y="1566154"/>
            <a:chExt cx="2971801" cy="2231550"/>
          </a:xfrm>
        </p:grpSpPr>
        <p:sp>
          <p:nvSpPr>
            <p:cNvPr id="97" name="Rectangle 96">
              <a:extLst>
                <a:ext uri="{FF2B5EF4-FFF2-40B4-BE49-F238E27FC236}">
                  <a16:creationId xmlns:a16="http://schemas.microsoft.com/office/drawing/2014/main" id="{CEF3DF63-8BBE-3D9A-BF64-E540C5A1F7E3}"/>
                </a:ext>
              </a:extLst>
            </p:cNvPr>
            <p:cNvSpPr/>
            <p:nvPr/>
          </p:nvSpPr>
          <p:spPr>
            <a:xfrm>
              <a:off x="9025648" y="1566154"/>
              <a:ext cx="2971800" cy="6322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MAINTAIN + RATIONALIZE</a:t>
              </a:r>
            </a:p>
            <a:p>
              <a:pPr algn="ctr"/>
              <a:r>
                <a:rPr lang="en-US" sz="1600" i="1">
                  <a:solidFill>
                    <a:schemeClr val="bg1"/>
                  </a:solidFill>
                </a:rPr>
                <a:t>to enable AI future / longevity</a:t>
              </a:r>
            </a:p>
          </p:txBody>
        </p:sp>
        <p:sp>
          <p:nvSpPr>
            <p:cNvPr id="98" name="TextBox 97">
              <a:extLst>
                <a:ext uri="{FF2B5EF4-FFF2-40B4-BE49-F238E27FC236}">
                  <a16:creationId xmlns:a16="http://schemas.microsoft.com/office/drawing/2014/main" id="{B338D1D8-ECEB-EEDE-1727-53D586F093E9}"/>
                </a:ext>
              </a:extLst>
            </p:cNvPr>
            <p:cNvSpPr txBox="1"/>
            <p:nvPr/>
          </p:nvSpPr>
          <p:spPr>
            <a:xfrm>
              <a:off x="9025647" y="2339997"/>
              <a:ext cx="2971800" cy="1457707"/>
            </a:xfrm>
            <a:prstGeom prst="rect">
              <a:avLst/>
            </a:prstGeom>
            <a:noFill/>
          </p:spPr>
          <p:txBody>
            <a:bodyPr wrap="square">
              <a:spAutoFit/>
            </a:bodyPr>
            <a:lstStyle/>
            <a:p>
              <a:pPr algn="ctr">
                <a:lnSpc>
                  <a:spcPct val="106000"/>
                </a:lnSpc>
              </a:pPr>
              <a:r>
                <a:rPr lang="en-US" sz="1200">
                  <a:solidFill>
                    <a:schemeClr val="tx2"/>
                  </a:solidFill>
                  <a:latin typeface="DM Sans" pitchFamily="2" charset="0"/>
                  <a:ea typeface="Open Sans" panose="020B0606030504020204" pitchFamily="34" charset="0"/>
                  <a:cs typeface="Open Sans" panose="020B0606030504020204" pitchFamily="34" charset="0"/>
                </a:rPr>
                <a:t>Maintain a flexible data ecosystem that continuously optimizes performance, compliance, and alignment to overall strategy for maximum value creation</a:t>
              </a:r>
            </a:p>
          </p:txBody>
        </p:sp>
      </p:grpSp>
      <p:sp>
        <p:nvSpPr>
          <p:cNvPr id="101" name="TextBox 100">
            <a:extLst>
              <a:ext uri="{FF2B5EF4-FFF2-40B4-BE49-F238E27FC236}">
                <a16:creationId xmlns:a16="http://schemas.microsoft.com/office/drawing/2014/main" id="{6C435EF0-9F05-337E-1992-3E17FCC456BA}"/>
              </a:ext>
            </a:extLst>
          </p:cNvPr>
          <p:cNvSpPr txBox="1"/>
          <p:nvPr/>
        </p:nvSpPr>
        <p:spPr>
          <a:xfrm>
            <a:off x="6149006" y="3826385"/>
            <a:ext cx="2926080" cy="2200602"/>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Unified Intelligence Layer: </a:t>
            </a:r>
            <a:r>
              <a:rPr lang="en-US" sz="1200">
                <a:solidFill>
                  <a:schemeClr val="tx2"/>
                </a:solidFill>
                <a:latin typeface="DM Sans" pitchFamily="2" charset="0"/>
                <a:ea typeface="Open Sans" panose="020B0606030504020204" pitchFamily="34" charset="0"/>
                <a:cs typeface="Open Sans" panose="020B0606030504020204" pitchFamily="34" charset="0"/>
              </a:rPr>
              <a:t>aggregation of data and insights across partners and internally developed sources</a:t>
            </a:r>
            <a:endParaRPr lang="en-US" sz="1200" b="1">
              <a:solidFill>
                <a:schemeClr val="tx2"/>
              </a:solidFill>
              <a:latin typeface="DM Sans" pitchFamily="2" charset="0"/>
              <a:ea typeface="Open Sans" panose="020B0606030504020204" pitchFamily="34" charset="0"/>
              <a:cs typeface="Open Sans" panose="020B0606030504020204" pitchFamily="34" charset="0"/>
            </a:endParaRPr>
          </a:p>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Critical Opportunities to Customize: </a:t>
            </a:r>
            <a:r>
              <a:rPr lang="en-US" sz="1200">
                <a:solidFill>
                  <a:schemeClr val="tx2"/>
                </a:solidFill>
                <a:latin typeface="DM Sans" pitchFamily="2" charset="0"/>
                <a:ea typeface="Open Sans" panose="020B0606030504020204" pitchFamily="34" charset="0"/>
                <a:cs typeface="Open Sans" panose="020B0606030504020204" pitchFamily="34" charset="0"/>
              </a:rPr>
              <a:t>for areas where personalization is key to gaining competitive advantage e.g., member engagement, provider data management, clinical decision support, etc. </a:t>
            </a:r>
          </a:p>
        </p:txBody>
      </p:sp>
      <p:sp>
        <p:nvSpPr>
          <p:cNvPr id="102" name="TextBox 101">
            <a:extLst>
              <a:ext uri="{FF2B5EF4-FFF2-40B4-BE49-F238E27FC236}">
                <a16:creationId xmlns:a16="http://schemas.microsoft.com/office/drawing/2014/main" id="{6471A2C6-19C7-031B-E2C2-9751354A4AAA}"/>
              </a:ext>
            </a:extLst>
          </p:cNvPr>
          <p:cNvSpPr txBox="1"/>
          <p:nvPr/>
        </p:nvSpPr>
        <p:spPr>
          <a:xfrm>
            <a:off x="9126230" y="3826385"/>
            <a:ext cx="2926080" cy="1908215"/>
          </a:xfrm>
          <a:prstGeom prst="rect">
            <a:avLst/>
          </a:prstGeom>
          <a:noFill/>
        </p:spPr>
        <p:txBody>
          <a:bodyPr wrap="square">
            <a:spAutoFit/>
          </a:bodyPr>
          <a:lstStyle/>
          <a:p>
            <a:pPr marL="171450" indent="-171450">
              <a:spcBef>
                <a:spcPts val="600"/>
              </a:spcBef>
              <a:buFont typeface="Arial" panose="020B0604020202020204" pitchFamily="34" charset="0"/>
              <a:buChar char="•"/>
            </a:pPr>
            <a:r>
              <a:rPr lang="en-US" sz="1200" b="1">
                <a:solidFill>
                  <a:schemeClr val="tx2"/>
                </a:solidFill>
                <a:latin typeface="DM Sans" pitchFamily="2" charset="0"/>
                <a:ea typeface="Open Sans" panose="020B0606030504020204" pitchFamily="34" charset="0"/>
                <a:cs typeface="Open Sans" panose="020B0606030504020204" pitchFamily="34" charset="0"/>
              </a:rPr>
              <a:t>Continuous Data Governance and Quality Programs: </a:t>
            </a:r>
            <a:r>
              <a:rPr lang="en-US" sz="1200">
                <a:solidFill>
                  <a:schemeClr val="tx2"/>
                </a:solidFill>
                <a:latin typeface="DM Sans" pitchFamily="2" charset="0"/>
                <a:ea typeface="Open Sans" panose="020B0606030504020204" pitchFamily="34" charset="0"/>
                <a:cs typeface="Open Sans" panose="020B0606030504020204" pitchFamily="34" charset="0"/>
              </a:rPr>
              <a:t>e.g., enterprise data stewardship council</a:t>
            </a:r>
          </a:p>
          <a:p>
            <a:pPr marL="171450" indent="-171450">
              <a:spcBef>
                <a:spcPts val="600"/>
              </a:spcBef>
              <a:buFont typeface="Arial" panose="020B0604020202020204" pitchFamily="34" charset="0"/>
              <a:buChar char="•"/>
            </a:pPr>
            <a:r>
              <a:rPr lang="en-US" sz="1200" b="1" i="1">
                <a:solidFill>
                  <a:schemeClr val="tx2"/>
                </a:solidFill>
                <a:latin typeface="DM Sans" pitchFamily="2" charset="0"/>
                <a:ea typeface="Open Sans" panose="020B0606030504020204" pitchFamily="34" charset="0"/>
                <a:cs typeface="Open Sans" panose="020B0606030504020204" pitchFamily="34" charset="0"/>
              </a:rPr>
              <a:t>Embedded AI: </a:t>
            </a:r>
            <a:r>
              <a:rPr lang="en-US" sz="1200" i="1">
                <a:solidFill>
                  <a:schemeClr val="tx2"/>
                </a:solidFill>
                <a:latin typeface="DM Sans" pitchFamily="2" charset="0"/>
                <a:ea typeface="Open Sans" panose="020B0606030504020204" pitchFamily="34" charset="0"/>
                <a:cs typeface="Open Sans" panose="020B0606030504020204" pitchFamily="34" charset="0"/>
              </a:rPr>
              <a:t>to power operational efficiency and scalability e.g., swap, upgrade, etc.</a:t>
            </a:r>
          </a:p>
          <a:p>
            <a:pPr marL="171450" indent="-171450">
              <a:spcBef>
                <a:spcPts val="600"/>
              </a:spcBef>
              <a:buFont typeface="Arial" panose="020B0604020202020204" pitchFamily="34" charset="0"/>
              <a:buChar char="•"/>
            </a:pPr>
            <a:r>
              <a:rPr lang="en-US" sz="1200" b="1" i="1">
                <a:solidFill>
                  <a:schemeClr val="tx2"/>
                </a:solidFill>
                <a:latin typeface="DM Sans" pitchFamily="2" charset="0"/>
                <a:ea typeface="Open Sans" panose="020B0606030504020204" pitchFamily="34" charset="0"/>
                <a:cs typeface="Open Sans" panose="020B0606030504020204" pitchFamily="34" charset="0"/>
              </a:rPr>
              <a:t>Upskilling Workforce: </a:t>
            </a:r>
            <a:r>
              <a:rPr lang="en-US" sz="1200" i="1">
                <a:solidFill>
                  <a:schemeClr val="tx2"/>
                </a:solidFill>
                <a:latin typeface="DM Sans" pitchFamily="2" charset="0"/>
                <a:ea typeface="Open Sans" panose="020B0606030504020204" pitchFamily="34" charset="0"/>
                <a:cs typeface="Open Sans" panose="020B0606030504020204" pitchFamily="34" charset="0"/>
              </a:rPr>
              <a:t>trainings and certifications to scale talent with ecosystem</a:t>
            </a:r>
          </a:p>
        </p:txBody>
      </p:sp>
      <p:sp>
        <p:nvSpPr>
          <p:cNvPr id="10" name="TextBox 9">
            <a:extLst>
              <a:ext uri="{FF2B5EF4-FFF2-40B4-BE49-F238E27FC236}">
                <a16:creationId xmlns:a16="http://schemas.microsoft.com/office/drawing/2014/main" id="{CB0C6E42-BBFC-4153-1061-9FC0B489DD67}"/>
              </a:ext>
            </a:extLst>
          </p:cNvPr>
          <p:cNvSpPr txBox="1"/>
          <p:nvPr/>
        </p:nvSpPr>
        <p:spPr>
          <a:xfrm rot="16200000">
            <a:off x="-1081983" y="4778497"/>
            <a:ext cx="2437256" cy="276999"/>
          </a:xfrm>
          <a:prstGeom prst="rect">
            <a:avLst/>
          </a:prstGeom>
          <a:noFill/>
        </p:spPr>
        <p:txBody>
          <a:bodyPr wrap="square">
            <a:spAutoFit/>
          </a:bodyPr>
          <a:lstStyle/>
          <a:p>
            <a:pPr algn="ctr"/>
            <a:r>
              <a:rPr lang="en-US" sz="1200" b="1" i="1">
                <a:solidFill>
                  <a:srgbClr val="0D4877"/>
                </a:solidFill>
              </a:rPr>
              <a:t>Examples</a:t>
            </a:r>
          </a:p>
        </p:txBody>
      </p:sp>
    </p:spTree>
    <p:extLst>
      <p:ext uri="{BB962C8B-B14F-4D97-AF65-F5344CB8AC3E}">
        <p14:creationId xmlns:p14="http://schemas.microsoft.com/office/powerpoint/2010/main" val="418340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1D56-5151-F070-05C7-20DEE83B73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C22578-9988-698C-BD3D-C1701F0EA527}"/>
              </a:ext>
            </a:extLst>
          </p:cNvPr>
          <p:cNvSpPr>
            <a:spLocks noGrp="1"/>
          </p:cNvSpPr>
          <p:nvPr>
            <p:ph type="body" sz="quarter" idx="10"/>
          </p:nvPr>
        </p:nvSpPr>
        <p:spPr/>
        <p:txBody>
          <a:bodyPr/>
          <a:lstStyle/>
          <a:p>
            <a:r>
              <a:rPr lang="en-US" dirty="0"/>
              <a:t>AI ROADMAP</a:t>
            </a:r>
          </a:p>
        </p:txBody>
      </p:sp>
      <p:pic>
        <p:nvPicPr>
          <p:cNvPr id="4" name="Graphic 3" descr="Map with pin with solid fill">
            <a:extLst>
              <a:ext uri="{FF2B5EF4-FFF2-40B4-BE49-F238E27FC236}">
                <a16:creationId xmlns:a16="http://schemas.microsoft.com/office/drawing/2014/main" id="{8CB324A0-9A75-6FA3-FCB9-5F291C787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818" y="1858749"/>
            <a:ext cx="1390289" cy="1390289"/>
          </a:xfrm>
          <a:prstGeom prst="rect">
            <a:avLst/>
          </a:prstGeom>
        </p:spPr>
      </p:pic>
    </p:spTree>
    <p:extLst>
      <p:ext uri="{BB962C8B-B14F-4D97-AF65-F5344CB8AC3E}">
        <p14:creationId xmlns:p14="http://schemas.microsoft.com/office/powerpoint/2010/main" val="3434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A0178-8C13-19E2-96F9-6372571551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87EFDC9-88BD-EEF0-E71F-1C73D2674BB7}"/>
              </a:ext>
            </a:extLst>
          </p:cNvPr>
          <p:cNvSpPr>
            <a:spLocks noGrp="1"/>
          </p:cNvSpPr>
          <p:nvPr>
            <p:ph type="body" sz="quarter" idx="10"/>
          </p:nvPr>
        </p:nvSpPr>
        <p:spPr>
          <a:xfrm>
            <a:off x="457200" y="302009"/>
            <a:ext cx="10811164" cy="828589"/>
          </a:xfrm>
        </p:spPr>
        <p:txBody>
          <a:bodyPr/>
          <a:lstStyle/>
          <a:p>
            <a:r>
              <a:rPr lang="en-US" sz="2200" dirty="0"/>
              <a:t>For example, our Bluefield initiative is focused on associate productivity across all functions</a:t>
            </a:r>
          </a:p>
        </p:txBody>
      </p:sp>
      <p:sp>
        <p:nvSpPr>
          <p:cNvPr id="11" name="TextBox 10">
            <a:extLst>
              <a:ext uri="{FF2B5EF4-FFF2-40B4-BE49-F238E27FC236}">
                <a16:creationId xmlns:a16="http://schemas.microsoft.com/office/drawing/2014/main" id="{8D9D72A4-723A-1148-A25B-DAB0D3CAE07E}"/>
              </a:ext>
            </a:extLst>
          </p:cNvPr>
          <p:cNvSpPr txBox="1"/>
          <p:nvPr/>
        </p:nvSpPr>
        <p:spPr>
          <a:xfrm>
            <a:off x="267674" y="1637663"/>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Transformative scope</a:t>
            </a:r>
          </a:p>
          <a:p>
            <a:pPr algn="ctr"/>
            <a:r>
              <a:rPr lang="en-US" sz="1400" kern="0" dirty="0">
                <a:solidFill>
                  <a:sysClr val="windowText" lastClr="000000"/>
                </a:solidFill>
                <a:latin typeface="DM Sans" pitchFamily="2" charset="0"/>
                <a:ea typeface="Open Sans"/>
                <a:cs typeface="Open Sans"/>
              </a:rPr>
              <a:t>Includes opportunities to leverage AI solutions for a range of purposes…</a:t>
            </a:r>
            <a:endParaRPr lang="en-US" sz="1400" dirty="0"/>
          </a:p>
        </p:txBody>
      </p:sp>
      <p:sp>
        <p:nvSpPr>
          <p:cNvPr id="16" name="TextBox 15">
            <a:extLst>
              <a:ext uri="{FF2B5EF4-FFF2-40B4-BE49-F238E27FC236}">
                <a16:creationId xmlns:a16="http://schemas.microsoft.com/office/drawing/2014/main" id="{C3295D55-7BFC-B0A5-FD5E-981B2FCE3B6D}"/>
              </a:ext>
            </a:extLst>
          </p:cNvPr>
          <p:cNvSpPr txBox="1"/>
          <p:nvPr/>
        </p:nvSpPr>
        <p:spPr>
          <a:xfrm>
            <a:off x="3205428" y="1637664"/>
            <a:ext cx="2689533" cy="769441"/>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Functional scope</a:t>
            </a:r>
          </a:p>
          <a:p>
            <a:pPr algn="ctr"/>
            <a:r>
              <a:rPr lang="en-US" sz="1400" kern="0" dirty="0">
                <a:solidFill>
                  <a:sysClr val="windowText" lastClr="000000"/>
                </a:solidFill>
                <a:latin typeface="DM Sans" pitchFamily="2" charset="0"/>
                <a:ea typeface="Open Sans"/>
                <a:cs typeface="Open Sans"/>
              </a:rPr>
              <a:t>…Across all functions and business units…</a:t>
            </a:r>
          </a:p>
        </p:txBody>
      </p:sp>
      <p:sp>
        <p:nvSpPr>
          <p:cNvPr id="20" name="TextBox 19">
            <a:extLst>
              <a:ext uri="{FF2B5EF4-FFF2-40B4-BE49-F238E27FC236}">
                <a16:creationId xmlns:a16="http://schemas.microsoft.com/office/drawing/2014/main" id="{312713EB-42C5-E4E1-F3BE-6DFFF0B50B5F}"/>
              </a:ext>
            </a:extLst>
          </p:cNvPr>
          <p:cNvSpPr txBox="1"/>
          <p:nvPr/>
        </p:nvSpPr>
        <p:spPr>
          <a:xfrm>
            <a:off x="6095997" y="1637665"/>
            <a:ext cx="2689533" cy="1015663"/>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IT approach</a:t>
            </a:r>
          </a:p>
          <a:p>
            <a:pPr algn="ctr"/>
            <a:r>
              <a:rPr lang="en-US" sz="1400" kern="0" dirty="0">
                <a:solidFill>
                  <a:sysClr val="windowText" lastClr="000000"/>
                </a:solidFill>
                <a:latin typeface="DM Sans" pitchFamily="2" charset="0"/>
                <a:ea typeface="Open Sans"/>
                <a:cs typeface="Open Sans"/>
              </a:rPr>
              <a:t>…While aligning with our overall architecture strategy &amp; principles…</a:t>
            </a:r>
          </a:p>
        </p:txBody>
      </p:sp>
      <p:sp>
        <p:nvSpPr>
          <p:cNvPr id="24" name="TextBox 23">
            <a:extLst>
              <a:ext uri="{FF2B5EF4-FFF2-40B4-BE49-F238E27FC236}">
                <a16:creationId xmlns:a16="http://schemas.microsoft.com/office/drawing/2014/main" id="{CE930843-4FEA-206F-9E7E-959224F1E63B}"/>
              </a:ext>
            </a:extLst>
          </p:cNvPr>
          <p:cNvSpPr txBox="1"/>
          <p:nvPr/>
        </p:nvSpPr>
        <p:spPr>
          <a:xfrm>
            <a:off x="8986562" y="1637666"/>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Value generated</a:t>
            </a:r>
          </a:p>
          <a:p>
            <a:pPr algn="ctr"/>
            <a:r>
              <a:rPr lang="en-US" sz="1400" kern="0" dirty="0">
                <a:solidFill>
                  <a:sysClr val="windowText" lastClr="000000"/>
                </a:solidFill>
                <a:latin typeface="DM Sans" pitchFamily="2" charset="0"/>
                <a:ea typeface="Open Sans"/>
                <a:cs typeface="Open Sans"/>
              </a:rPr>
              <a:t>…To drive measurable value and further our Enterprise strategy…</a:t>
            </a:r>
          </a:p>
        </p:txBody>
      </p:sp>
      <p:sp>
        <p:nvSpPr>
          <p:cNvPr id="28" name="Rectangle 27">
            <a:extLst>
              <a:ext uri="{FF2B5EF4-FFF2-40B4-BE49-F238E27FC236}">
                <a16:creationId xmlns:a16="http://schemas.microsoft.com/office/drawing/2014/main" id="{1259029A-FA26-B8C3-1278-1C6E2DE6EEE6}"/>
              </a:ext>
            </a:extLst>
          </p:cNvPr>
          <p:cNvSpPr/>
          <p:nvPr/>
        </p:nvSpPr>
        <p:spPr>
          <a:xfrm>
            <a:off x="267674" y="2750171"/>
            <a:ext cx="2689533" cy="1174611"/>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Associate Productivity</a:t>
            </a:r>
            <a:br>
              <a:rPr lang="en-US" sz="1400" b="1" i="1" dirty="0">
                <a:solidFill>
                  <a:schemeClr val="bg1"/>
                </a:solidFill>
              </a:rPr>
            </a:br>
            <a:r>
              <a:rPr lang="en-US" sz="1400" i="1" dirty="0">
                <a:solidFill>
                  <a:schemeClr val="bg1"/>
                </a:solidFill>
              </a:rPr>
              <a:t>Raise productivity of each associate by putting general purpose agents at their fingertips</a:t>
            </a:r>
            <a:endParaRPr lang="en-US" sz="1400" dirty="0">
              <a:solidFill>
                <a:schemeClr val="bg1"/>
              </a:solidFill>
            </a:endParaRPr>
          </a:p>
        </p:txBody>
      </p:sp>
      <p:sp>
        <p:nvSpPr>
          <p:cNvPr id="29" name="Rectangle 28">
            <a:extLst>
              <a:ext uri="{FF2B5EF4-FFF2-40B4-BE49-F238E27FC236}">
                <a16:creationId xmlns:a16="http://schemas.microsoft.com/office/drawing/2014/main" id="{4334C190-6505-A904-42F1-E55B2629B430}"/>
              </a:ext>
            </a:extLst>
          </p:cNvPr>
          <p:cNvSpPr/>
          <p:nvPr/>
        </p:nvSpPr>
        <p:spPr>
          <a:xfrm>
            <a:off x="267674" y="4032056"/>
            <a:ext cx="2689533" cy="1146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Business Unit Innovation</a:t>
            </a:r>
            <a:br>
              <a:rPr lang="en-US" sz="1400" b="1" dirty="0">
                <a:solidFill>
                  <a:schemeClr val="bg1"/>
                </a:solidFill>
              </a:rPr>
            </a:br>
            <a:r>
              <a:rPr lang="en-US" sz="1400" i="1" dirty="0">
                <a:solidFill>
                  <a:schemeClr val="bg1"/>
                </a:solidFill>
              </a:rPr>
              <a:t>Solve key business challenges by integrating innovative AI-enabled solutions into workflows</a:t>
            </a:r>
          </a:p>
        </p:txBody>
      </p:sp>
      <p:sp>
        <p:nvSpPr>
          <p:cNvPr id="30" name="Rectangle 29">
            <a:extLst>
              <a:ext uri="{FF2B5EF4-FFF2-40B4-BE49-F238E27FC236}">
                <a16:creationId xmlns:a16="http://schemas.microsoft.com/office/drawing/2014/main" id="{9C048435-10E2-B62F-6924-73501F117158}"/>
              </a:ext>
            </a:extLst>
          </p:cNvPr>
          <p:cNvSpPr/>
          <p:nvPr/>
        </p:nvSpPr>
        <p:spPr>
          <a:xfrm>
            <a:off x="267674" y="5334290"/>
            <a:ext cx="2689533" cy="1146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Enterprise Core Business Reimagined</a:t>
            </a:r>
            <a:br>
              <a:rPr lang="en-US" sz="1400" b="1" dirty="0">
                <a:solidFill>
                  <a:schemeClr val="bg1"/>
                </a:solidFill>
              </a:rPr>
            </a:br>
            <a:r>
              <a:rPr lang="en-US" sz="1400" i="1" dirty="0">
                <a:solidFill>
                  <a:schemeClr val="bg1"/>
                </a:solidFill>
              </a:rPr>
              <a:t>Marry bold AI plays together to reimagine the core business</a:t>
            </a:r>
          </a:p>
        </p:txBody>
      </p:sp>
      <p:sp>
        <p:nvSpPr>
          <p:cNvPr id="45" name="Rectangle 44">
            <a:extLst>
              <a:ext uri="{FF2B5EF4-FFF2-40B4-BE49-F238E27FC236}">
                <a16:creationId xmlns:a16="http://schemas.microsoft.com/office/drawing/2014/main" id="{74277D3B-D502-A365-E784-BCB9BF226CEA}"/>
              </a:ext>
            </a:extLst>
          </p:cNvPr>
          <p:cNvSpPr/>
          <p:nvPr/>
        </p:nvSpPr>
        <p:spPr>
          <a:xfrm>
            <a:off x="3205428" y="2750172"/>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Product, Sales, &amp; Marketing</a:t>
            </a:r>
            <a:endParaRPr lang="en-US" sz="1400" i="1" dirty="0">
              <a:solidFill>
                <a:schemeClr val="bg1"/>
              </a:solidFill>
            </a:endParaRPr>
          </a:p>
        </p:txBody>
      </p:sp>
      <p:sp>
        <p:nvSpPr>
          <p:cNvPr id="46" name="Rectangle 45">
            <a:extLst>
              <a:ext uri="{FF2B5EF4-FFF2-40B4-BE49-F238E27FC236}">
                <a16:creationId xmlns:a16="http://schemas.microsoft.com/office/drawing/2014/main" id="{5051296D-0F03-8C5A-A7B6-B79F86B8F317}"/>
              </a:ext>
            </a:extLst>
          </p:cNvPr>
          <p:cNvSpPr/>
          <p:nvPr/>
        </p:nvSpPr>
        <p:spPr>
          <a:xfrm>
            <a:off x="3205428" y="3325006"/>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Enrollment &amp; Billing</a:t>
            </a:r>
            <a:endParaRPr lang="en-US" sz="1400" i="1" dirty="0">
              <a:solidFill>
                <a:schemeClr val="bg1"/>
              </a:solidFill>
            </a:endParaRPr>
          </a:p>
        </p:txBody>
      </p:sp>
      <p:sp>
        <p:nvSpPr>
          <p:cNvPr id="48" name="Rectangle 47">
            <a:extLst>
              <a:ext uri="{FF2B5EF4-FFF2-40B4-BE49-F238E27FC236}">
                <a16:creationId xmlns:a16="http://schemas.microsoft.com/office/drawing/2014/main" id="{664E8207-7A1C-3DE3-016B-71EBC2B53C93}"/>
              </a:ext>
            </a:extLst>
          </p:cNvPr>
          <p:cNvSpPr/>
          <p:nvPr/>
        </p:nvSpPr>
        <p:spPr>
          <a:xfrm>
            <a:off x="3205428" y="3899840"/>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Network &amp; Provider Operations</a:t>
            </a:r>
            <a:endParaRPr lang="en-US" sz="1400" i="1" dirty="0">
              <a:solidFill>
                <a:schemeClr val="bg1"/>
              </a:solidFill>
            </a:endParaRPr>
          </a:p>
        </p:txBody>
      </p:sp>
      <p:sp>
        <p:nvSpPr>
          <p:cNvPr id="52" name="Rectangle 51">
            <a:extLst>
              <a:ext uri="{FF2B5EF4-FFF2-40B4-BE49-F238E27FC236}">
                <a16:creationId xmlns:a16="http://schemas.microsoft.com/office/drawing/2014/main" id="{C9C888F2-F8C8-B94E-2126-3665AC61D6F5}"/>
              </a:ext>
            </a:extLst>
          </p:cNvPr>
          <p:cNvSpPr/>
          <p:nvPr/>
        </p:nvSpPr>
        <p:spPr>
          <a:xfrm>
            <a:off x="3205428" y="4474674"/>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Clinical Operations</a:t>
            </a:r>
            <a:endParaRPr lang="en-US" sz="1400" i="1" dirty="0">
              <a:solidFill>
                <a:schemeClr val="bg1"/>
              </a:solidFill>
            </a:endParaRPr>
          </a:p>
        </p:txBody>
      </p:sp>
      <p:sp>
        <p:nvSpPr>
          <p:cNvPr id="54" name="Rectangle 53">
            <a:extLst>
              <a:ext uri="{FF2B5EF4-FFF2-40B4-BE49-F238E27FC236}">
                <a16:creationId xmlns:a16="http://schemas.microsoft.com/office/drawing/2014/main" id="{CB3BC2FF-8779-E00B-AAEE-99B102D4BCC0}"/>
              </a:ext>
            </a:extLst>
          </p:cNvPr>
          <p:cNvSpPr/>
          <p:nvPr/>
        </p:nvSpPr>
        <p:spPr>
          <a:xfrm>
            <a:off x="3205428" y="5049509"/>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Claims</a:t>
            </a:r>
            <a:endParaRPr lang="en-US" sz="1400" i="1" dirty="0">
              <a:solidFill>
                <a:schemeClr val="bg1"/>
              </a:solidFill>
            </a:endParaRPr>
          </a:p>
        </p:txBody>
      </p:sp>
      <p:sp>
        <p:nvSpPr>
          <p:cNvPr id="55" name="Rectangle 54">
            <a:extLst>
              <a:ext uri="{FF2B5EF4-FFF2-40B4-BE49-F238E27FC236}">
                <a16:creationId xmlns:a16="http://schemas.microsoft.com/office/drawing/2014/main" id="{98EA72E7-70F9-AD60-9659-A5A9FC0D3C6D}"/>
              </a:ext>
            </a:extLst>
          </p:cNvPr>
          <p:cNvSpPr/>
          <p:nvPr/>
        </p:nvSpPr>
        <p:spPr>
          <a:xfrm>
            <a:off x="3205428" y="5624343"/>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Member &amp; Provider Service</a:t>
            </a:r>
            <a:endParaRPr lang="en-US" sz="1400" i="1" dirty="0">
              <a:solidFill>
                <a:schemeClr val="bg1"/>
              </a:solidFill>
            </a:endParaRPr>
          </a:p>
        </p:txBody>
      </p:sp>
      <p:sp>
        <p:nvSpPr>
          <p:cNvPr id="58" name="Rectangle 57">
            <a:extLst>
              <a:ext uri="{FF2B5EF4-FFF2-40B4-BE49-F238E27FC236}">
                <a16:creationId xmlns:a16="http://schemas.microsoft.com/office/drawing/2014/main" id="{866FFE60-76A5-C64B-656B-7D25934DAF83}"/>
              </a:ext>
            </a:extLst>
          </p:cNvPr>
          <p:cNvSpPr/>
          <p:nvPr/>
        </p:nvSpPr>
        <p:spPr>
          <a:xfrm>
            <a:off x="3205428" y="6199177"/>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Corporate &amp; Enabling Functions</a:t>
            </a:r>
            <a:endParaRPr lang="en-US" sz="1400" i="1" dirty="0">
              <a:solidFill>
                <a:schemeClr val="bg1"/>
              </a:solidFill>
            </a:endParaRPr>
          </a:p>
        </p:txBody>
      </p:sp>
      <p:sp>
        <p:nvSpPr>
          <p:cNvPr id="61" name="Rectangle 60">
            <a:extLst>
              <a:ext uri="{FF2B5EF4-FFF2-40B4-BE49-F238E27FC236}">
                <a16:creationId xmlns:a16="http://schemas.microsoft.com/office/drawing/2014/main" id="{820894E9-D4BE-F7DD-0982-C9D8743080CC}"/>
              </a:ext>
            </a:extLst>
          </p:cNvPr>
          <p:cNvSpPr/>
          <p:nvPr/>
        </p:nvSpPr>
        <p:spPr>
          <a:xfrm>
            <a:off x="6095997" y="2750172"/>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Build</a:t>
            </a:r>
            <a:endParaRPr lang="en-US" sz="1400" i="1" dirty="0">
              <a:solidFill>
                <a:schemeClr val="bg1"/>
              </a:solidFill>
            </a:endParaRPr>
          </a:p>
        </p:txBody>
      </p:sp>
      <p:sp>
        <p:nvSpPr>
          <p:cNvPr id="63" name="Rectangle 62">
            <a:extLst>
              <a:ext uri="{FF2B5EF4-FFF2-40B4-BE49-F238E27FC236}">
                <a16:creationId xmlns:a16="http://schemas.microsoft.com/office/drawing/2014/main" id="{AD0366DE-5F9F-9B4C-3FC9-CCDDC91A22F0}"/>
              </a:ext>
            </a:extLst>
          </p:cNvPr>
          <p:cNvSpPr/>
          <p:nvPr/>
        </p:nvSpPr>
        <p:spPr>
          <a:xfrm>
            <a:off x="6095997" y="3325005"/>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Buy/Vend</a:t>
            </a:r>
            <a:endParaRPr lang="en-US" sz="1400" i="1" dirty="0">
              <a:solidFill>
                <a:schemeClr val="bg1"/>
              </a:solidFill>
            </a:endParaRPr>
          </a:p>
        </p:txBody>
      </p:sp>
      <p:sp>
        <p:nvSpPr>
          <p:cNvPr id="64" name="Rectangle 63">
            <a:extLst>
              <a:ext uri="{FF2B5EF4-FFF2-40B4-BE49-F238E27FC236}">
                <a16:creationId xmlns:a16="http://schemas.microsoft.com/office/drawing/2014/main" id="{130170A8-6835-C4BD-9EEE-7040983D3299}"/>
              </a:ext>
            </a:extLst>
          </p:cNvPr>
          <p:cNvSpPr/>
          <p:nvPr/>
        </p:nvSpPr>
        <p:spPr>
          <a:xfrm>
            <a:off x="6095997" y="3899840"/>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Partner</a:t>
            </a:r>
            <a:endParaRPr lang="en-US" sz="1400" i="1" dirty="0">
              <a:solidFill>
                <a:schemeClr val="bg1"/>
              </a:solidFill>
            </a:endParaRPr>
          </a:p>
        </p:txBody>
      </p:sp>
      <p:sp>
        <p:nvSpPr>
          <p:cNvPr id="65" name="Rectangle 64">
            <a:extLst>
              <a:ext uri="{FF2B5EF4-FFF2-40B4-BE49-F238E27FC236}">
                <a16:creationId xmlns:a16="http://schemas.microsoft.com/office/drawing/2014/main" id="{6D40D634-1AFD-89BC-D8A3-1B8DE6096D36}"/>
              </a:ext>
            </a:extLst>
          </p:cNvPr>
          <p:cNvSpPr/>
          <p:nvPr/>
        </p:nvSpPr>
        <p:spPr>
          <a:xfrm>
            <a:off x="8986562" y="2750172"/>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productivity</a:t>
            </a:r>
            <a:endParaRPr lang="en-US" sz="1400" i="1" dirty="0">
              <a:solidFill>
                <a:schemeClr val="bg1"/>
              </a:solidFill>
            </a:endParaRPr>
          </a:p>
        </p:txBody>
      </p:sp>
      <p:sp>
        <p:nvSpPr>
          <p:cNvPr id="66" name="Rectangle 65">
            <a:extLst>
              <a:ext uri="{FF2B5EF4-FFF2-40B4-BE49-F238E27FC236}">
                <a16:creationId xmlns:a16="http://schemas.microsoft.com/office/drawing/2014/main" id="{1852A185-53BF-F112-BFB9-8B0D2844B4E8}"/>
              </a:ext>
            </a:extLst>
          </p:cNvPr>
          <p:cNvSpPr/>
          <p:nvPr/>
        </p:nvSpPr>
        <p:spPr>
          <a:xfrm>
            <a:off x="8986562" y="3325005"/>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Establish AI fluency</a:t>
            </a:r>
            <a:endParaRPr lang="en-US" sz="1400" i="1" dirty="0">
              <a:solidFill>
                <a:schemeClr val="bg1"/>
              </a:solidFill>
            </a:endParaRPr>
          </a:p>
        </p:txBody>
      </p:sp>
      <p:sp>
        <p:nvSpPr>
          <p:cNvPr id="67" name="Rectangle 66">
            <a:extLst>
              <a:ext uri="{FF2B5EF4-FFF2-40B4-BE49-F238E27FC236}">
                <a16:creationId xmlns:a16="http://schemas.microsoft.com/office/drawing/2014/main" id="{51C2A9B0-1189-5C9D-B494-0CC1B9CC4500}"/>
              </a:ext>
            </a:extLst>
          </p:cNvPr>
          <p:cNvSpPr/>
          <p:nvPr/>
        </p:nvSpPr>
        <p:spPr>
          <a:xfrm>
            <a:off x="8986562" y="3899840"/>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admin costs</a:t>
            </a:r>
            <a:endParaRPr lang="en-US" sz="1400" i="1" dirty="0">
              <a:solidFill>
                <a:schemeClr val="bg1"/>
              </a:solidFill>
            </a:endParaRPr>
          </a:p>
        </p:txBody>
      </p:sp>
      <p:sp>
        <p:nvSpPr>
          <p:cNvPr id="68" name="Rectangle 67">
            <a:extLst>
              <a:ext uri="{FF2B5EF4-FFF2-40B4-BE49-F238E27FC236}">
                <a16:creationId xmlns:a16="http://schemas.microsoft.com/office/drawing/2014/main" id="{75E79705-F01C-BF07-D19C-A3E8B895884F}"/>
              </a:ext>
            </a:extLst>
          </p:cNvPr>
          <p:cNvSpPr/>
          <p:nvPr/>
        </p:nvSpPr>
        <p:spPr>
          <a:xfrm>
            <a:off x="8986562" y="4474674"/>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medical costs</a:t>
            </a:r>
            <a:endParaRPr lang="en-US" sz="1400" i="1" dirty="0">
              <a:solidFill>
                <a:schemeClr val="bg1"/>
              </a:solidFill>
            </a:endParaRPr>
          </a:p>
        </p:txBody>
      </p:sp>
      <p:sp>
        <p:nvSpPr>
          <p:cNvPr id="69" name="Rectangle 68">
            <a:extLst>
              <a:ext uri="{FF2B5EF4-FFF2-40B4-BE49-F238E27FC236}">
                <a16:creationId xmlns:a16="http://schemas.microsoft.com/office/drawing/2014/main" id="{99D61479-6527-DE85-BBAD-12D29E376E43}"/>
              </a:ext>
            </a:extLst>
          </p:cNvPr>
          <p:cNvSpPr/>
          <p:nvPr/>
        </p:nvSpPr>
        <p:spPr>
          <a:xfrm>
            <a:off x="8986562" y="5049508"/>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Increase revenue</a:t>
            </a:r>
            <a:endParaRPr lang="en-US" sz="1400" i="1" dirty="0">
              <a:solidFill>
                <a:schemeClr val="bg1"/>
              </a:solidFill>
            </a:endParaRPr>
          </a:p>
        </p:txBody>
      </p:sp>
      <p:sp>
        <p:nvSpPr>
          <p:cNvPr id="70" name="Rectangle 69">
            <a:extLst>
              <a:ext uri="{FF2B5EF4-FFF2-40B4-BE49-F238E27FC236}">
                <a16:creationId xmlns:a16="http://schemas.microsoft.com/office/drawing/2014/main" id="{65F1F24A-D844-03A7-40D6-62BC479A359D}"/>
              </a:ext>
            </a:extLst>
          </p:cNvPr>
          <p:cNvSpPr/>
          <p:nvPr/>
        </p:nvSpPr>
        <p:spPr>
          <a:xfrm>
            <a:off x="8986562" y="5624342"/>
            <a:ext cx="2689533" cy="5173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experiences</a:t>
            </a:r>
            <a:endParaRPr lang="en-US" sz="1400" dirty="0">
              <a:solidFill>
                <a:schemeClr val="bg1"/>
              </a:solidFill>
            </a:endParaRPr>
          </a:p>
        </p:txBody>
      </p:sp>
    </p:spTree>
    <p:extLst>
      <p:ext uri="{BB962C8B-B14F-4D97-AF65-F5344CB8AC3E}">
        <p14:creationId xmlns:p14="http://schemas.microsoft.com/office/powerpoint/2010/main" val="491987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B77F-BB13-59D6-C9E6-F571390EE574}"/>
            </a:ext>
          </a:extLst>
        </p:cNvPr>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9B56868C-6C20-C566-C479-E2BA8B354C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1" name="think-cell data - do not delete" hidden="1">
                        <a:extLst>
                          <a:ext uri="{FF2B5EF4-FFF2-40B4-BE49-F238E27FC236}">
                            <a16:creationId xmlns:a16="http://schemas.microsoft.com/office/drawing/2014/main" id="{9B56868C-6C20-C566-C479-E2BA8B354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0" name="Rectangle 229">
            <a:extLst>
              <a:ext uri="{FF2B5EF4-FFF2-40B4-BE49-F238E27FC236}">
                <a16:creationId xmlns:a16="http://schemas.microsoft.com/office/drawing/2014/main" id="{4BABA1A6-2E12-FD69-B318-4881143CA842}"/>
              </a:ext>
            </a:extLst>
          </p:cNvPr>
          <p:cNvSpPr/>
          <p:nvPr/>
        </p:nvSpPr>
        <p:spPr>
          <a:xfrm>
            <a:off x="1582307" y="1630017"/>
            <a:ext cx="10402770" cy="591495"/>
          </a:xfrm>
          <a:prstGeom prst="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400" dirty="0">
              <a:solidFill>
                <a:schemeClr val="bg1"/>
              </a:solidFill>
            </a:endParaRPr>
          </a:p>
        </p:txBody>
      </p:sp>
      <p:sp>
        <p:nvSpPr>
          <p:cNvPr id="30" name="Rectangle 29">
            <a:extLst>
              <a:ext uri="{FF2B5EF4-FFF2-40B4-BE49-F238E27FC236}">
                <a16:creationId xmlns:a16="http://schemas.microsoft.com/office/drawing/2014/main" id="{15CFA146-AD07-5A1E-DF9B-52D64B33D984}"/>
              </a:ext>
            </a:extLst>
          </p:cNvPr>
          <p:cNvSpPr/>
          <p:nvPr/>
        </p:nvSpPr>
        <p:spPr>
          <a:xfrm>
            <a:off x="39073" y="1630017"/>
            <a:ext cx="1479625" cy="5080884"/>
          </a:xfrm>
          <a:prstGeom prst="rect">
            <a:avLst/>
          </a:prstGeom>
          <a:solidFill>
            <a:schemeClr val="bg1"/>
          </a:solidFill>
          <a:ln w="38100">
            <a:solidFill>
              <a:srgbClr val="5EC3AA"/>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400" dirty="0">
              <a:solidFill>
                <a:schemeClr val="bg1"/>
              </a:solidFill>
            </a:endParaRPr>
          </a:p>
        </p:txBody>
      </p:sp>
      <p:sp>
        <p:nvSpPr>
          <p:cNvPr id="2" name="Text Placeholder 1">
            <a:extLst>
              <a:ext uri="{FF2B5EF4-FFF2-40B4-BE49-F238E27FC236}">
                <a16:creationId xmlns:a16="http://schemas.microsoft.com/office/drawing/2014/main" id="{374A414B-2E04-B24D-C1D8-8896CC52DD81}"/>
              </a:ext>
            </a:extLst>
          </p:cNvPr>
          <p:cNvSpPr>
            <a:spLocks noGrp="1"/>
          </p:cNvSpPr>
          <p:nvPr>
            <p:ph type="body" sz="quarter" idx="10"/>
          </p:nvPr>
        </p:nvSpPr>
        <p:spPr>
          <a:xfrm>
            <a:off x="457199" y="91269"/>
            <a:ext cx="11287125" cy="833317"/>
          </a:xfrm>
        </p:spPr>
        <p:txBody>
          <a:bodyPr/>
          <a:lstStyle/>
          <a:p>
            <a:r>
              <a:rPr lang="en-US" dirty="0"/>
              <a:t>BCBSMA AI roadmap illustrating future opportunity use cases categorized by transformative &amp; functional scope</a:t>
            </a:r>
          </a:p>
        </p:txBody>
      </p:sp>
      <p:sp>
        <p:nvSpPr>
          <p:cNvPr id="227" name="Star: 5 Points 226">
            <a:extLst>
              <a:ext uri="{FF2B5EF4-FFF2-40B4-BE49-F238E27FC236}">
                <a16:creationId xmlns:a16="http://schemas.microsoft.com/office/drawing/2014/main" id="{A16E4036-EF98-7874-6FE3-7B36B6A7552C}"/>
              </a:ext>
            </a:extLst>
          </p:cNvPr>
          <p:cNvSpPr/>
          <p:nvPr/>
        </p:nvSpPr>
        <p:spPr>
          <a:xfrm>
            <a:off x="5990666" y="969743"/>
            <a:ext cx="282050" cy="26773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5" name="Pentagon 15">
            <a:extLst>
              <a:ext uri="{FF2B5EF4-FFF2-40B4-BE49-F238E27FC236}">
                <a16:creationId xmlns:a16="http://schemas.microsoft.com/office/drawing/2014/main" id="{B2C6AEDD-D65B-E818-099B-6669E8845F76}"/>
              </a:ext>
            </a:extLst>
          </p:cNvPr>
          <p:cNvSpPr/>
          <p:nvPr/>
        </p:nvSpPr>
        <p:spPr>
          <a:xfrm>
            <a:off x="1622067" y="1833109"/>
            <a:ext cx="1577779" cy="320427"/>
          </a:xfrm>
          <a:prstGeom prst="homePlate">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a:cs typeface="Open Sans"/>
              </a:rPr>
              <a:t>Product, Sales, &amp; Marketing</a:t>
            </a:r>
          </a:p>
        </p:txBody>
      </p:sp>
      <p:sp>
        <p:nvSpPr>
          <p:cNvPr id="6" name="Chevron 17">
            <a:extLst>
              <a:ext uri="{FF2B5EF4-FFF2-40B4-BE49-F238E27FC236}">
                <a16:creationId xmlns:a16="http://schemas.microsoft.com/office/drawing/2014/main" id="{B3758D80-8F63-5354-9224-FE04CA1C2006}"/>
              </a:ext>
            </a:extLst>
          </p:cNvPr>
          <p:cNvSpPr/>
          <p:nvPr/>
        </p:nvSpPr>
        <p:spPr>
          <a:xfrm>
            <a:off x="3092531"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Enrollment &amp; Billing</a:t>
            </a:r>
          </a:p>
        </p:txBody>
      </p:sp>
      <p:sp>
        <p:nvSpPr>
          <p:cNvPr id="7" name="Chevron 18">
            <a:extLst>
              <a:ext uri="{FF2B5EF4-FFF2-40B4-BE49-F238E27FC236}">
                <a16:creationId xmlns:a16="http://schemas.microsoft.com/office/drawing/2014/main" id="{64E046FE-0B7F-20C5-AAE5-D6D64BC4A46B}"/>
              </a:ext>
            </a:extLst>
          </p:cNvPr>
          <p:cNvSpPr/>
          <p:nvPr/>
        </p:nvSpPr>
        <p:spPr>
          <a:xfrm>
            <a:off x="4554591"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Network &amp; Provider Operations</a:t>
            </a:r>
          </a:p>
        </p:txBody>
      </p:sp>
      <p:sp>
        <p:nvSpPr>
          <p:cNvPr id="8" name="Chevron 24">
            <a:extLst>
              <a:ext uri="{FF2B5EF4-FFF2-40B4-BE49-F238E27FC236}">
                <a16:creationId xmlns:a16="http://schemas.microsoft.com/office/drawing/2014/main" id="{29BB2E62-3D75-A899-C3BA-66852D4220B5}"/>
              </a:ext>
            </a:extLst>
          </p:cNvPr>
          <p:cNvSpPr/>
          <p:nvPr/>
        </p:nvSpPr>
        <p:spPr>
          <a:xfrm>
            <a:off x="7471561"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Claims</a:t>
            </a:r>
          </a:p>
        </p:txBody>
      </p:sp>
      <p:sp>
        <p:nvSpPr>
          <p:cNvPr id="9" name="Chevron 24">
            <a:extLst>
              <a:ext uri="{FF2B5EF4-FFF2-40B4-BE49-F238E27FC236}">
                <a16:creationId xmlns:a16="http://schemas.microsoft.com/office/drawing/2014/main" id="{FD5ADB01-3465-A9D6-FFB1-D9F174D1CECE}"/>
              </a:ext>
            </a:extLst>
          </p:cNvPr>
          <p:cNvSpPr/>
          <p:nvPr/>
        </p:nvSpPr>
        <p:spPr>
          <a:xfrm>
            <a:off x="8941960"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Member and Provider Service</a:t>
            </a:r>
          </a:p>
        </p:txBody>
      </p:sp>
      <p:sp>
        <p:nvSpPr>
          <p:cNvPr id="10" name="Chevron 24">
            <a:extLst>
              <a:ext uri="{FF2B5EF4-FFF2-40B4-BE49-F238E27FC236}">
                <a16:creationId xmlns:a16="http://schemas.microsoft.com/office/drawing/2014/main" id="{9ED601FF-2F51-A39E-6242-13534C812694}"/>
              </a:ext>
            </a:extLst>
          </p:cNvPr>
          <p:cNvSpPr/>
          <p:nvPr/>
        </p:nvSpPr>
        <p:spPr>
          <a:xfrm>
            <a:off x="6018040"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Clinical Operations</a:t>
            </a:r>
          </a:p>
        </p:txBody>
      </p:sp>
      <p:sp>
        <p:nvSpPr>
          <p:cNvPr id="11" name="Chevron 24">
            <a:extLst>
              <a:ext uri="{FF2B5EF4-FFF2-40B4-BE49-F238E27FC236}">
                <a16:creationId xmlns:a16="http://schemas.microsoft.com/office/drawing/2014/main" id="{5A5A672C-328D-D666-DEC6-C3DDD5E08AFD}"/>
              </a:ext>
            </a:extLst>
          </p:cNvPr>
          <p:cNvSpPr/>
          <p:nvPr/>
        </p:nvSpPr>
        <p:spPr>
          <a:xfrm>
            <a:off x="10407297" y="1833109"/>
            <a:ext cx="1577779" cy="320427"/>
          </a:xfrm>
          <a:prstGeom prst="chevron">
            <a:avLst/>
          </a:prstGeom>
          <a:solidFill>
            <a:schemeClr val="accent1">
              <a:lumMod val="20000"/>
              <a:lumOff val="80000"/>
            </a:schemeClr>
          </a:solidFill>
          <a:ln w="28575" cap="flat" cmpd="sng" algn="ctr">
            <a:noFill/>
            <a:prstDash val="solid"/>
            <a:miter lim="800000"/>
          </a:ln>
          <a:effectLst/>
        </p:spPr>
        <p:txBody>
          <a:bodyPr lIns="26145" rIns="26145" rtlCol="0" anchor="ctr"/>
          <a:lstStyle/>
          <a:p>
            <a:pPr marL="0" marR="0" lvl="0" indent="0" algn="ctr" defTabSz="52289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2"/>
                </a:solidFill>
                <a:effectLst/>
                <a:uLnTx/>
                <a:uFillTx/>
                <a:latin typeface="DM Sans" pitchFamily="2" charset="0"/>
                <a:ea typeface="Open Sans" panose="020B0606030504020204" pitchFamily="34" charset="0"/>
                <a:cs typeface="Open Sans" panose="020B0606030504020204" pitchFamily="34" charset="0"/>
              </a:rPr>
              <a:t>Corporate &amp; Enabling Functions</a:t>
            </a:r>
          </a:p>
        </p:txBody>
      </p:sp>
      <p:sp>
        <p:nvSpPr>
          <p:cNvPr id="61" name="Rectangle 60">
            <a:extLst>
              <a:ext uri="{FF2B5EF4-FFF2-40B4-BE49-F238E27FC236}">
                <a16:creationId xmlns:a16="http://schemas.microsoft.com/office/drawing/2014/main" id="{EC7F6EA9-61BD-56E1-2CB8-5AB7D10141D8}"/>
              </a:ext>
            </a:extLst>
          </p:cNvPr>
          <p:cNvSpPr/>
          <p:nvPr/>
        </p:nvSpPr>
        <p:spPr>
          <a:xfrm>
            <a:off x="1598213" y="2268247"/>
            <a:ext cx="10317749" cy="15884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solidFill>
                  <a:schemeClr val="bg1"/>
                </a:solidFill>
                <a:latin typeface="DM Sans" pitchFamily="2" charset="0"/>
              </a:rPr>
              <a:t>Bluefield</a:t>
            </a:r>
          </a:p>
        </p:txBody>
      </p:sp>
      <p:sp>
        <p:nvSpPr>
          <p:cNvPr id="62" name="Rectangle 61">
            <a:extLst>
              <a:ext uri="{FF2B5EF4-FFF2-40B4-BE49-F238E27FC236}">
                <a16:creationId xmlns:a16="http://schemas.microsoft.com/office/drawing/2014/main" id="{F9EFCBE6-0C74-C7B8-ED26-3751D857292A}"/>
              </a:ext>
            </a:extLst>
          </p:cNvPr>
          <p:cNvSpPr/>
          <p:nvPr/>
        </p:nvSpPr>
        <p:spPr>
          <a:xfrm>
            <a:off x="1598214" y="5882700"/>
            <a:ext cx="10317750" cy="1561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bg1"/>
                </a:solidFill>
                <a:latin typeface="DM Sans" pitchFamily="2" charset="0"/>
              </a:rPr>
              <a:t>AI First IT Development</a:t>
            </a:r>
          </a:p>
        </p:txBody>
      </p:sp>
      <p:sp>
        <p:nvSpPr>
          <p:cNvPr id="63" name="Rectangle 62">
            <a:extLst>
              <a:ext uri="{FF2B5EF4-FFF2-40B4-BE49-F238E27FC236}">
                <a16:creationId xmlns:a16="http://schemas.microsoft.com/office/drawing/2014/main" id="{4A0B05AE-D9D1-2F37-9927-DA8DEDAA2D3E}"/>
              </a:ext>
            </a:extLst>
          </p:cNvPr>
          <p:cNvSpPr/>
          <p:nvPr/>
        </p:nvSpPr>
        <p:spPr>
          <a:xfrm>
            <a:off x="3094663"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Enrollment Automation</a:t>
            </a:r>
          </a:p>
        </p:txBody>
      </p:sp>
      <p:sp>
        <p:nvSpPr>
          <p:cNvPr id="64" name="Rectangle 63">
            <a:extLst>
              <a:ext uri="{FF2B5EF4-FFF2-40B4-BE49-F238E27FC236}">
                <a16:creationId xmlns:a16="http://schemas.microsoft.com/office/drawing/2014/main" id="{6439FF75-1CD9-0E57-9D6C-002F8D7219F0}"/>
              </a:ext>
            </a:extLst>
          </p:cNvPr>
          <p:cNvSpPr/>
          <p:nvPr/>
        </p:nvSpPr>
        <p:spPr>
          <a:xfrm>
            <a:off x="3094663"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bg1"/>
                </a:solidFill>
                <a:latin typeface="DM Sans" pitchFamily="2" charset="0"/>
              </a:rPr>
              <a:t>Member Communication and Personalization</a:t>
            </a:r>
          </a:p>
        </p:txBody>
      </p:sp>
      <p:sp>
        <p:nvSpPr>
          <p:cNvPr id="65" name="Rectangle 64">
            <a:extLst>
              <a:ext uri="{FF2B5EF4-FFF2-40B4-BE49-F238E27FC236}">
                <a16:creationId xmlns:a16="http://schemas.microsoft.com/office/drawing/2014/main" id="{8755F4E4-ADEE-E05A-C306-517066592023}"/>
              </a:ext>
            </a:extLst>
          </p:cNvPr>
          <p:cNvSpPr/>
          <p:nvPr/>
        </p:nvSpPr>
        <p:spPr>
          <a:xfrm>
            <a:off x="3094663"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Rev Cycle Management</a:t>
            </a:r>
          </a:p>
        </p:txBody>
      </p:sp>
      <p:sp>
        <p:nvSpPr>
          <p:cNvPr id="66" name="Rectangle 65">
            <a:extLst>
              <a:ext uri="{FF2B5EF4-FFF2-40B4-BE49-F238E27FC236}">
                <a16:creationId xmlns:a16="http://schemas.microsoft.com/office/drawing/2014/main" id="{DD0B3405-0DD5-120E-9596-B733CDB9C4EF}"/>
              </a:ext>
            </a:extLst>
          </p:cNvPr>
          <p:cNvSpPr/>
          <p:nvPr/>
        </p:nvSpPr>
        <p:spPr>
          <a:xfrm>
            <a:off x="3094663"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Financial Forecasting</a:t>
            </a:r>
          </a:p>
        </p:txBody>
      </p:sp>
      <p:sp>
        <p:nvSpPr>
          <p:cNvPr id="67" name="Rectangle 66">
            <a:extLst>
              <a:ext uri="{FF2B5EF4-FFF2-40B4-BE49-F238E27FC236}">
                <a16:creationId xmlns:a16="http://schemas.microsoft.com/office/drawing/2014/main" id="{A32EC703-9E3E-57AE-EAD9-816140D9018A}"/>
              </a:ext>
            </a:extLst>
          </p:cNvPr>
          <p:cNvSpPr/>
          <p:nvPr/>
        </p:nvSpPr>
        <p:spPr>
          <a:xfrm>
            <a:off x="3094663" y="4228528"/>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Payment &amp; Billing Reconciliation</a:t>
            </a:r>
          </a:p>
        </p:txBody>
      </p:sp>
      <p:sp>
        <p:nvSpPr>
          <p:cNvPr id="68" name="Rectangle 67">
            <a:extLst>
              <a:ext uri="{FF2B5EF4-FFF2-40B4-BE49-F238E27FC236}">
                <a16:creationId xmlns:a16="http://schemas.microsoft.com/office/drawing/2014/main" id="{BDE400A7-0719-A2A8-1FAC-0A79F35ADEE1}"/>
              </a:ext>
            </a:extLst>
          </p:cNvPr>
          <p:cNvSpPr/>
          <p:nvPr/>
        </p:nvSpPr>
        <p:spPr>
          <a:xfrm>
            <a:off x="6087561" y="3014339"/>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dirty="0">
                <a:solidFill>
                  <a:schemeClr val="bg1"/>
                </a:solidFill>
                <a:latin typeface="DM Sans" pitchFamily="2" charset="0"/>
              </a:rPr>
              <a:t>HMM Call Prep</a:t>
            </a:r>
          </a:p>
        </p:txBody>
      </p:sp>
      <p:sp>
        <p:nvSpPr>
          <p:cNvPr id="69" name="Rectangle 68">
            <a:extLst>
              <a:ext uri="{FF2B5EF4-FFF2-40B4-BE49-F238E27FC236}">
                <a16:creationId xmlns:a16="http://schemas.microsoft.com/office/drawing/2014/main" id="{E91AA313-89F8-ADCF-909A-8051E3621195}"/>
              </a:ext>
            </a:extLst>
          </p:cNvPr>
          <p:cNvSpPr/>
          <p:nvPr/>
        </p:nvSpPr>
        <p:spPr>
          <a:xfrm>
            <a:off x="6087561"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Clinical Review</a:t>
            </a:r>
          </a:p>
        </p:txBody>
      </p:sp>
      <p:sp>
        <p:nvSpPr>
          <p:cNvPr id="70" name="Rectangle 69">
            <a:extLst>
              <a:ext uri="{FF2B5EF4-FFF2-40B4-BE49-F238E27FC236}">
                <a16:creationId xmlns:a16="http://schemas.microsoft.com/office/drawing/2014/main" id="{0F8EA7F7-5A34-AAC4-F8DE-63D839A101D3}"/>
              </a:ext>
            </a:extLst>
          </p:cNvPr>
          <p:cNvSpPr/>
          <p:nvPr/>
        </p:nvSpPr>
        <p:spPr>
          <a:xfrm>
            <a:off x="6087561"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Prior Authorization</a:t>
            </a:r>
          </a:p>
        </p:txBody>
      </p:sp>
      <p:sp>
        <p:nvSpPr>
          <p:cNvPr id="71" name="Rectangle 70">
            <a:extLst>
              <a:ext uri="{FF2B5EF4-FFF2-40B4-BE49-F238E27FC236}">
                <a16:creationId xmlns:a16="http://schemas.microsoft.com/office/drawing/2014/main" id="{5B48A696-5FED-CF4D-E615-BE6DF862F31C}"/>
              </a:ext>
            </a:extLst>
          </p:cNvPr>
          <p:cNvSpPr/>
          <p:nvPr/>
        </p:nvSpPr>
        <p:spPr>
          <a:xfrm>
            <a:off x="6087561"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Case Management Assist</a:t>
            </a:r>
          </a:p>
        </p:txBody>
      </p:sp>
      <p:sp>
        <p:nvSpPr>
          <p:cNvPr id="72" name="Rectangle 71">
            <a:extLst>
              <a:ext uri="{FF2B5EF4-FFF2-40B4-BE49-F238E27FC236}">
                <a16:creationId xmlns:a16="http://schemas.microsoft.com/office/drawing/2014/main" id="{8688AF3D-A1F8-0382-51DA-57D785297368}"/>
              </a:ext>
            </a:extLst>
          </p:cNvPr>
          <p:cNvSpPr/>
          <p:nvPr/>
        </p:nvSpPr>
        <p:spPr>
          <a:xfrm>
            <a:off x="10576908"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Employee Onboarding</a:t>
            </a:r>
          </a:p>
        </p:txBody>
      </p:sp>
      <p:sp>
        <p:nvSpPr>
          <p:cNvPr id="73" name="Rectangle 72">
            <a:extLst>
              <a:ext uri="{FF2B5EF4-FFF2-40B4-BE49-F238E27FC236}">
                <a16:creationId xmlns:a16="http://schemas.microsoft.com/office/drawing/2014/main" id="{11E09312-2331-1DE4-0A57-415CD6B293D0}"/>
              </a:ext>
            </a:extLst>
          </p:cNvPr>
          <p:cNvSpPr/>
          <p:nvPr/>
        </p:nvSpPr>
        <p:spPr>
          <a:xfrm>
            <a:off x="10576908"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Training and Development</a:t>
            </a:r>
          </a:p>
        </p:txBody>
      </p:sp>
      <p:sp>
        <p:nvSpPr>
          <p:cNvPr id="74" name="Rectangle 73">
            <a:extLst>
              <a:ext uri="{FF2B5EF4-FFF2-40B4-BE49-F238E27FC236}">
                <a16:creationId xmlns:a16="http://schemas.microsoft.com/office/drawing/2014/main" id="{F6E5E884-DC4E-5D2E-E12C-3BD5E3746748}"/>
              </a:ext>
            </a:extLst>
          </p:cNvPr>
          <p:cNvSpPr/>
          <p:nvPr/>
        </p:nvSpPr>
        <p:spPr>
          <a:xfrm>
            <a:off x="10576908"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Compliance Monitoring</a:t>
            </a:r>
          </a:p>
        </p:txBody>
      </p:sp>
      <p:sp>
        <p:nvSpPr>
          <p:cNvPr id="75" name="Rectangle 74">
            <a:extLst>
              <a:ext uri="{FF2B5EF4-FFF2-40B4-BE49-F238E27FC236}">
                <a16:creationId xmlns:a16="http://schemas.microsoft.com/office/drawing/2014/main" id="{E31A229E-F1BA-9EDC-E543-1E02CBC72AF7}"/>
              </a:ext>
            </a:extLst>
          </p:cNvPr>
          <p:cNvSpPr/>
          <p:nvPr/>
        </p:nvSpPr>
        <p:spPr>
          <a:xfrm>
            <a:off x="10576908"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Fraud Detection</a:t>
            </a:r>
          </a:p>
        </p:txBody>
      </p:sp>
      <p:sp>
        <p:nvSpPr>
          <p:cNvPr id="76" name="Rectangle 75">
            <a:extLst>
              <a:ext uri="{FF2B5EF4-FFF2-40B4-BE49-F238E27FC236}">
                <a16:creationId xmlns:a16="http://schemas.microsoft.com/office/drawing/2014/main" id="{8DFC1B81-B95B-B4A6-BCF2-1B6C10F46CCB}"/>
              </a:ext>
            </a:extLst>
          </p:cNvPr>
          <p:cNvSpPr/>
          <p:nvPr/>
        </p:nvSpPr>
        <p:spPr>
          <a:xfrm>
            <a:off x="10576908" y="4228528"/>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Cybersecurity Monitoring</a:t>
            </a:r>
          </a:p>
        </p:txBody>
      </p:sp>
      <p:sp>
        <p:nvSpPr>
          <p:cNvPr id="77" name="Rectangle 76">
            <a:extLst>
              <a:ext uri="{FF2B5EF4-FFF2-40B4-BE49-F238E27FC236}">
                <a16:creationId xmlns:a16="http://schemas.microsoft.com/office/drawing/2014/main" id="{D3AAF69B-8822-018A-8E71-A6F51737B4B5}"/>
              </a:ext>
            </a:extLst>
          </p:cNvPr>
          <p:cNvSpPr/>
          <p:nvPr/>
        </p:nvSpPr>
        <p:spPr>
          <a:xfrm>
            <a:off x="1598214"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Personalized Marketing</a:t>
            </a:r>
          </a:p>
        </p:txBody>
      </p:sp>
      <p:sp>
        <p:nvSpPr>
          <p:cNvPr id="78" name="Rectangle 77">
            <a:extLst>
              <a:ext uri="{FF2B5EF4-FFF2-40B4-BE49-F238E27FC236}">
                <a16:creationId xmlns:a16="http://schemas.microsoft.com/office/drawing/2014/main" id="{90BE4A9F-9366-1CB6-EE96-9A6331E42D3F}"/>
              </a:ext>
            </a:extLst>
          </p:cNvPr>
          <p:cNvSpPr/>
          <p:nvPr/>
        </p:nvSpPr>
        <p:spPr>
          <a:xfrm>
            <a:off x="1598214"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Virtual Sales Agent</a:t>
            </a:r>
          </a:p>
        </p:txBody>
      </p:sp>
      <p:sp>
        <p:nvSpPr>
          <p:cNvPr id="79" name="Rectangle 78">
            <a:extLst>
              <a:ext uri="{FF2B5EF4-FFF2-40B4-BE49-F238E27FC236}">
                <a16:creationId xmlns:a16="http://schemas.microsoft.com/office/drawing/2014/main" id="{012B2D28-690C-D5C6-1782-5194863F8838}"/>
              </a:ext>
            </a:extLst>
          </p:cNvPr>
          <p:cNvSpPr/>
          <p:nvPr/>
        </p:nvSpPr>
        <p:spPr>
          <a:xfrm>
            <a:off x="1598214"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Digital Assets</a:t>
            </a:r>
          </a:p>
        </p:txBody>
      </p:sp>
      <p:sp>
        <p:nvSpPr>
          <p:cNvPr id="81" name="Rectangle 80">
            <a:extLst>
              <a:ext uri="{FF2B5EF4-FFF2-40B4-BE49-F238E27FC236}">
                <a16:creationId xmlns:a16="http://schemas.microsoft.com/office/drawing/2014/main" id="{420C5984-5184-C64F-86BE-B7ECA1EDBA87}"/>
              </a:ext>
            </a:extLst>
          </p:cNvPr>
          <p:cNvSpPr/>
          <p:nvPr/>
        </p:nvSpPr>
        <p:spPr>
          <a:xfrm>
            <a:off x="1598214"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Marketing Content Generation</a:t>
            </a:r>
          </a:p>
        </p:txBody>
      </p:sp>
      <p:sp>
        <p:nvSpPr>
          <p:cNvPr id="82" name="Rectangle 81">
            <a:extLst>
              <a:ext uri="{FF2B5EF4-FFF2-40B4-BE49-F238E27FC236}">
                <a16:creationId xmlns:a16="http://schemas.microsoft.com/office/drawing/2014/main" id="{88C18E38-917C-4BAD-540F-D7D2CBBA1AB4}"/>
              </a:ext>
            </a:extLst>
          </p:cNvPr>
          <p:cNvSpPr/>
          <p:nvPr/>
        </p:nvSpPr>
        <p:spPr>
          <a:xfrm>
            <a:off x="4591113"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bg1"/>
                </a:solidFill>
                <a:latin typeface="DM Sans" pitchFamily="2" charset="0"/>
              </a:rPr>
              <a:t>Provider Contract Auto-Configuration &amp; Lifecycle</a:t>
            </a:r>
          </a:p>
        </p:txBody>
      </p:sp>
      <p:sp>
        <p:nvSpPr>
          <p:cNvPr id="109" name="Rectangle 108">
            <a:extLst>
              <a:ext uri="{FF2B5EF4-FFF2-40B4-BE49-F238E27FC236}">
                <a16:creationId xmlns:a16="http://schemas.microsoft.com/office/drawing/2014/main" id="{D9BD2110-28DC-91D5-A5D2-98B5D8C25F13}"/>
              </a:ext>
            </a:extLst>
          </p:cNvPr>
          <p:cNvSpPr/>
          <p:nvPr/>
        </p:nvSpPr>
        <p:spPr>
          <a:xfrm>
            <a:off x="4591113"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Provider Credentialing</a:t>
            </a:r>
          </a:p>
        </p:txBody>
      </p:sp>
      <p:sp>
        <p:nvSpPr>
          <p:cNvPr id="113" name="Rectangle 112">
            <a:extLst>
              <a:ext uri="{FF2B5EF4-FFF2-40B4-BE49-F238E27FC236}">
                <a16:creationId xmlns:a16="http://schemas.microsoft.com/office/drawing/2014/main" id="{12706485-1E02-2C81-6700-3988EEDA5DDA}"/>
              </a:ext>
            </a:extLst>
          </p:cNvPr>
          <p:cNvSpPr/>
          <p:nvPr/>
        </p:nvSpPr>
        <p:spPr>
          <a:xfrm>
            <a:off x="4591113" y="362143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Provider Data Management</a:t>
            </a:r>
          </a:p>
        </p:txBody>
      </p:sp>
      <p:sp>
        <p:nvSpPr>
          <p:cNvPr id="114" name="Rectangle 113">
            <a:extLst>
              <a:ext uri="{FF2B5EF4-FFF2-40B4-BE49-F238E27FC236}">
                <a16:creationId xmlns:a16="http://schemas.microsoft.com/office/drawing/2014/main" id="{EB373626-5A08-9CA6-9DEC-59C432EBCD53}"/>
              </a:ext>
            </a:extLst>
          </p:cNvPr>
          <p:cNvSpPr/>
          <p:nvPr/>
        </p:nvSpPr>
        <p:spPr>
          <a:xfrm>
            <a:off x="7584009" y="301433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Claims Processing</a:t>
            </a:r>
          </a:p>
        </p:txBody>
      </p:sp>
      <p:sp>
        <p:nvSpPr>
          <p:cNvPr id="115" name="Rectangle 114">
            <a:extLst>
              <a:ext uri="{FF2B5EF4-FFF2-40B4-BE49-F238E27FC236}">
                <a16:creationId xmlns:a16="http://schemas.microsoft.com/office/drawing/2014/main" id="{C472B050-55B6-32FB-F45B-975BDA85CF38}"/>
              </a:ext>
            </a:extLst>
          </p:cNvPr>
          <p:cNvSpPr/>
          <p:nvPr/>
        </p:nvSpPr>
        <p:spPr>
          <a:xfrm>
            <a:off x="4591113" y="3924981"/>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In-Network Negotiation</a:t>
            </a:r>
          </a:p>
        </p:txBody>
      </p:sp>
      <p:sp>
        <p:nvSpPr>
          <p:cNvPr id="116" name="Rectangle 115">
            <a:extLst>
              <a:ext uri="{FF2B5EF4-FFF2-40B4-BE49-F238E27FC236}">
                <a16:creationId xmlns:a16="http://schemas.microsoft.com/office/drawing/2014/main" id="{E0768198-B12F-EAC1-6550-1C72B27E3F5C}"/>
              </a:ext>
            </a:extLst>
          </p:cNvPr>
          <p:cNvSpPr/>
          <p:nvPr/>
        </p:nvSpPr>
        <p:spPr>
          <a:xfrm>
            <a:off x="9080459" y="3014339"/>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CSR Agent Assist (Benefit)</a:t>
            </a:r>
          </a:p>
        </p:txBody>
      </p:sp>
      <p:sp>
        <p:nvSpPr>
          <p:cNvPr id="117" name="Rectangle 116">
            <a:extLst>
              <a:ext uri="{FF2B5EF4-FFF2-40B4-BE49-F238E27FC236}">
                <a16:creationId xmlns:a16="http://schemas.microsoft.com/office/drawing/2014/main" id="{31BBB9A0-8E80-57CD-2F89-2A0CF1DF422F}"/>
              </a:ext>
            </a:extLst>
          </p:cNvPr>
          <p:cNvSpPr/>
          <p:nvPr/>
        </p:nvSpPr>
        <p:spPr>
          <a:xfrm>
            <a:off x="9080459" y="4537384"/>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Virtual Member Assist</a:t>
            </a:r>
          </a:p>
        </p:txBody>
      </p:sp>
      <p:sp>
        <p:nvSpPr>
          <p:cNvPr id="118" name="Rectangle 117">
            <a:extLst>
              <a:ext uri="{FF2B5EF4-FFF2-40B4-BE49-F238E27FC236}">
                <a16:creationId xmlns:a16="http://schemas.microsoft.com/office/drawing/2014/main" id="{69301D9A-94B9-9DCA-F781-77AA902B595D}"/>
              </a:ext>
            </a:extLst>
          </p:cNvPr>
          <p:cNvSpPr/>
          <p:nvPr/>
        </p:nvSpPr>
        <p:spPr>
          <a:xfrm>
            <a:off x="9080459" y="3930289"/>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Intelligent Call Routing</a:t>
            </a:r>
          </a:p>
        </p:txBody>
      </p:sp>
      <p:sp>
        <p:nvSpPr>
          <p:cNvPr id="119" name="Rectangle 118">
            <a:extLst>
              <a:ext uri="{FF2B5EF4-FFF2-40B4-BE49-F238E27FC236}">
                <a16:creationId xmlns:a16="http://schemas.microsoft.com/office/drawing/2014/main" id="{F9793F93-012C-96B5-69DE-EE7BB5AF8342}"/>
              </a:ext>
            </a:extLst>
          </p:cNvPr>
          <p:cNvSpPr/>
          <p:nvPr/>
        </p:nvSpPr>
        <p:spPr>
          <a:xfrm>
            <a:off x="6087561" y="4228528"/>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bg1"/>
                </a:solidFill>
                <a:latin typeface="DM Sans" pitchFamily="2" charset="0"/>
              </a:rPr>
              <a:t>Clinical Call Summary</a:t>
            </a:r>
          </a:p>
        </p:txBody>
      </p:sp>
      <p:sp>
        <p:nvSpPr>
          <p:cNvPr id="120" name="Rectangle 119">
            <a:extLst>
              <a:ext uri="{FF2B5EF4-FFF2-40B4-BE49-F238E27FC236}">
                <a16:creationId xmlns:a16="http://schemas.microsoft.com/office/drawing/2014/main" id="{3A5A83DE-5DE9-9986-0435-3704DE614722}"/>
              </a:ext>
            </a:extLst>
          </p:cNvPr>
          <p:cNvSpPr/>
          <p:nvPr/>
        </p:nvSpPr>
        <p:spPr>
          <a:xfrm>
            <a:off x="9080459" y="4233837"/>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Contact Transcription &amp; Summarization</a:t>
            </a:r>
          </a:p>
        </p:txBody>
      </p:sp>
      <p:sp>
        <p:nvSpPr>
          <p:cNvPr id="121" name="Rectangle 120">
            <a:extLst>
              <a:ext uri="{FF2B5EF4-FFF2-40B4-BE49-F238E27FC236}">
                <a16:creationId xmlns:a16="http://schemas.microsoft.com/office/drawing/2014/main" id="{1C2423F1-A3BE-31A2-FD9D-78CC10960943}"/>
              </a:ext>
            </a:extLst>
          </p:cNvPr>
          <p:cNvSpPr/>
          <p:nvPr/>
        </p:nvSpPr>
        <p:spPr>
          <a:xfrm>
            <a:off x="9080459" y="3317886"/>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Member Self-Service Agent (IVR, Chat)</a:t>
            </a:r>
          </a:p>
        </p:txBody>
      </p:sp>
      <p:sp>
        <p:nvSpPr>
          <p:cNvPr id="135" name="Rectangle 134">
            <a:extLst>
              <a:ext uri="{FF2B5EF4-FFF2-40B4-BE49-F238E27FC236}">
                <a16:creationId xmlns:a16="http://schemas.microsoft.com/office/drawing/2014/main" id="{4C17033B-BA62-BF13-1567-885F9687F3D6}"/>
              </a:ext>
            </a:extLst>
          </p:cNvPr>
          <p:cNvSpPr/>
          <p:nvPr/>
        </p:nvSpPr>
        <p:spPr>
          <a:xfrm>
            <a:off x="1598213" y="2477025"/>
            <a:ext cx="10317749" cy="15884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bg1"/>
                </a:solidFill>
                <a:latin typeface="DM Sans" pitchFamily="2" charset="0"/>
              </a:rPr>
              <a:t>Co-Pilots</a:t>
            </a:r>
          </a:p>
        </p:txBody>
      </p:sp>
      <p:sp>
        <p:nvSpPr>
          <p:cNvPr id="136" name="Rectangle 135">
            <a:extLst>
              <a:ext uri="{FF2B5EF4-FFF2-40B4-BE49-F238E27FC236}">
                <a16:creationId xmlns:a16="http://schemas.microsoft.com/office/drawing/2014/main" id="{47BC59E7-DD3D-184C-ACF9-D7A4CE2D9839}"/>
              </a:ext>
            </a:extLst>
          </p:cNvPr>
          <p:cNvSpPr/>
          <p:nvPr/>
        </p:nvSpPr>
        <p:spPr>
          <a:xfrm>
            <a:off x="1598213" y="2685803"/>
            <a:ext cx="10317749" cy="158848"/>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solidFill>
                  <a:schemeClr val="bg1"/>
                </a:solidFill>
                <a:latin typeface="DM Sans" pitchFamily="2" charset="0"/>
              </a:rPr>
              <a:t>Secure Browser Access</a:t>
            </a:r>
          </a:p>
        </p:txBody>
      </p:sp>
      <p:sp>
        <p:nvSpPr>
          <p:cNvPr id="137" name="Rectangle 136">
            <a:extLst>
              <a:ext uri="{FF2B5EF4-FFF2-40B4-BE49-F238E27FC236}">
                <a16:creationId xmlns:a16="http://schemas.microsoft.com/office/drawing/2014/main" id="{2CFA2223-3261-FE3A-9F04-9EF06AA17034}"/>
              </a:ext>
            </a:extLst>
          </p:cNvPr>
          <p:cNvSpPr/>
          <p:nvPr/>
        </p:nvSpPr>
        <p:spPr>
          <a:xfrm>
            <a:off x="7584009" y="331788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Claims Audit</a:t>
            </a:r>
          </a:p>
        </p:txBody>
      </p:sp>
      <p:sp>
        <p:nvSpPr>
          <p:cNvPr id="139" name="Rectangle 138">
            <a:extLst>
              <a:ext uri="{FF2B5EF4-FFF2-40B4-BE49-F238E27FC236}">
                <a16:creationId xmlns:a16="http://schemas.microsoft.com/office/drawing/2014/main" id="{D92785C6-F4AC-91C6-735F-FD4157185FFA}"/>
              </a:ext>
            </a:extLst>
          </p:cNvPr>
          <p:cNvSpPr/>
          <p:nvPr/>
        </p:nvSpPr>
        <p:spPr>
          <a:xfrm>
            <a:off x="1598214" y="4228528"/>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RFP Response Generation</a:t>
            </a:r>
          </a:p>
        </p:txBody>
      </p:sp>
      <p:sp>
        <p:nvSpPr>
          <p:cNvPr id="141" name="Rectangle 140">
            <a:extLst>
              <a:ext uri="{FF2B5EF4-FFF2-40B4-BE49-F238E27FC236}">
                <a16:creationId xmlns:a16="http://schemas.microsoft.com/office/drawing/2014/main" id="{E47EA467-675F-5D73-CC76-752890FB724A}"/>
              </a:ext>
            </a:extLst>
          </p:cNvPr>
          <p:cNvSpPr/>
          <p:nvPr/>
        </p:nvSpPr>
        <p:spPr>
          <a:xfrm>
            <a:off x="1598214" y="453207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AI Analytics-Driven Product Design</a:t>
            </a:r>
          </a:p>
        </p:txBody>
      </p:sp>
      <p:sp>
        <p:nvSpPr>
          <p:cNvPr id="161" name="Rectangle 160">
            <a:extLst>
              <a:ext uri="{FF2B5EF4-FFF2-40B4-BE49-F238E27FC236}">
                <a16:creationId xmlns:a16="http://schemas.microsoft.com/office/drawing/2014/main" id="{3543AA8C-C21C-CBCE-0BC2-854CB6D6FAEB}"/>
              </a:ext>
            </a:extLst>
          </p:cNvPr>
          <p:cNvSpPr/>
          <p:nvPr/>
        </p:nvSpPr>
        <p:spPr>
          <a:xfrm>
            <a:off x="3094663" y="453207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Benefit Configuration &amp; Verification</a:t>
            </a:r>
          </a:p>
        </p:txBody>
      </p:sp>
      <p:sp>
        <p:nvSpPr>
          <p:cNvPr id="164" name="Rectangle 163">
            <a:extLst>
              <a:ext uri="{FF2B5EF4-FFF2-40B4-BE49-F238E27FC236}">
                <a16:creationId xmlns:a16="http://schemas.microsoft.com/office/drawing/2014/main" id="{C9C62074-8790-4BE5-6824-30D97B2AE5B9}"/>
              </a:ext>
            </a:extLst>
          </p:cNvPr>
          <p:cNvSpPr/>
          <p:nvPr/>
        </p:nvSpPr>
        <p:spPr>
          <a:xfrm>
            <a:off x="1598214" y="4835623"/>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Underwriting</a:t>
            </a:r>
          </a:p>
        </p:txBody>
      </p:sp>
      <p:sp>
        <p:nvSpPr>
          <p:cNvPr id="170" name="Rectangle 169">
            <a:extLst>
              <a:ext uri="{FF2B5EF4-FFF2-40B4-BE49-F238E27FC236}">
                <a16:creationId xmlns:a16="http://schemas.microsoft.com/office/drawing/2014/main" id="{D0D9DE0E-77E0-DF83-DFEC-6A94D94015EC}"/>
              </a:ext>
            </a:extLst>
          </p:cNvPr>
          <p:cNvSpPr/>
          <p:nvPr/>
        </p:nvSpPr>
        <p:spPr>
          <a:xfrm>
            <a:off x="4591113" y="4228528"/>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Provider Network  and Performance</a:t>
            </a:r>
          </a:p>
        </p:txBody>
      </p:sp>
      <p:sp>
        <p:nvSpPr>
          <p:cNvPr id="173" name="Rectangle 172">
            <a:extLst>
              <a:ext uri="{FF2B5EF4-FFF2-40B4-BE49-F238E27FC236}">
                <a16:creationId xmlns:a16="http://schemas.microsoft.com/office/drawing/2014/main" id="{9431009F-244C-FA5B-B1BA-9132D8A7CAC2}"/>
              </a:ext>
            </a:extLst>
          </p:cNvPr>
          <p:cNvSpPr/>
          <p:nvPr/>
        </p:nvSpPr>
        <p:spPr>
          <a:xfrm>
            <a:off x="6087561" y="4852235"/>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Integrated Advocacy</a:t>
            </a:r>
          </a:p>
        </p:txBody>
      </p:sp>
      <p:sp>
        <p:nvSpPr>
          <p:cNvPr id="174" name="Rectangle 173">
            <a:extLst>
              <a:ext uri="{FF2B5EF4-FFF2-40B4-BE49-F238E27FC236}">
                <a16:creationId xmlns:a16="http://schemas.microsoft.com/office/drawing/2014/main" id="{F6BB2907-C37A-4BBE-06BD-3C3A3E945735}"/>
              </a:ext>
            </a:extLst>
          </p:cNvPr>
          <p:cNvSpPr/>
          <p:nvPr/>
        </p:nvSpPr>
        <p:spPr>
          <a:xfrm>
            <a:off x="6087561" y="5155782"/>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Predictive Care Management</a:t>
            </a:r>
          </a:p>
        </p:txBody>
      </p:sp>
      <p:sp>
        <p:nvSpPr>
          <p:cNvPr id="175" name="Rectangle 174">
            <a:extLst>
              <a:ext uri="{FF2B5EF4-FFF2-40B4-BE49-F238E27FC236}">
                <a16:creationId xmlns:a16="http://schemas.microsoft.com/office/drawing/2014/main" id="{E0EFC67B-DE27-FC4E-C88A-DF4D0772D707}"/>
              </a:ext>
            </a:extLst>
          </p:cNvPr>
          <p:cNvSpPr/>
          <p:nvPr/>
        </p:nvSpPr>
        <p:spPr>
          <a:xfrm>
            <a:off x="6087561" y="5459331"/>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Ongoing Member Engagement</a:t>
            </a:r>
          </a:p>
        </p:txBody>
      </p:sp>
      <p:sp>
        <p:nvSpPr>
          <p:cNvPr id="177" name="Rectangle 176">
            <a:extLst>
              <a:ext uri="{FF2B5EF4-FFF2-40B4-BE49-F238E27FC236}">
                <a16:creationId xmlns:a16="http://schemas.microsoft.com/office/drawing/2014/main" id="{DA9EDB2F-1DF8-7445-9159-4F9D4E10D21F}"/>
              </a:ext>
            </a:extLst>
          </p:cNvPr>
          <p:cNvSpPr/>
          <p:nvPr/>
        </p:nvSpPr>
        <p:spPr>
          <a:xfrm>
            <a:off x="7584009" y="3621434"/>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Fraud, Waste &amp; Abuse</a:t>
            </a:r>
          </a:p>
        </p:txBody>
      </p:sp>
      <p:sp>
        <p:nvSpPr>
          <p:cNvPr id="178" name="Rectangle 177">
            <a:extLst>
              <a:ext uri="{FF2B5EF4-FFF2-40B4-BE49-F238E27FC236}">
                <a16:creationId xmlns:a16="http://schemas.microsoft.com/office/drawing/2014/main" id="{5FF6D9FF-1811-E9DE-A7FD-B27F1ED38E87}"/>
              </a:ext>
            </a:extLst>
          </p:cNvPr>
          <p:cNvSpPr/>
          <p:nvPr/>
        </p:nvSpPr>
        <p:spPr>
          <a:xfrm>
            <a:off x="7584009" y="3924981"/>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800">
                <a:solidFill>
                  <a:schemeClr val="tx2"/>
                </a:solidFill>
                <a:latin typeface="DM Sans" pitchFamily="2" charset="0"/>
              </a:rPr>
              <a:t>Explanation of Benefits Personalization &amp; Summarization</a:t>
            </a:r>
          </a:p>
        </p:txBody>
      </p:sp>
      <p:sp>
        <p:nvSpPr>
          <p:cNvPr id="179" name="Rectangle 178">
            <a:extLst>
              <a:ext uri="{FF2B5EF4-FFF2-40B4-BE49-F238E27FC236}">
                <a16:creationId xmlns:a16="http://schemas.microsoft.com/office/drawing/2014/main" id="{A128BF5D-336F-E251-62ED-528B520851F7}"/>
              </a:ext>
            </a:extLst>
          </p:cNvPr>
          <p:cNvSpPr/>
          <p:nvPr/>
        </p:nvSpPr>
        <p:spPr>
          <a:xfrm>
            <a:off x="7584009" y="4228528"/>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Grievance &amp; Appeal Decision Support</a:t>
            </a:r>
          </a:p>
        </p:txBody>
      </p:sp>
      <p:sp>
        <p:nvSpPr>
          <p:cNvPr id="181" name="Rectangle 180">
            <a:extLst>
              <a:ext uri="{FF2B5EF4-FFF2-40B4-BE49-F238E27FC236}">
                <a16:creationId xmlns:a16="http://schemas.microsoft.com/office/drawing/2014/main" id="{2E9D2C71-9E76-7398-05FB-B421C970E5A6}"/>
              </a:ext>
            </a:extLst>
          </p:cNvPr>
          <p:cNvSpPr/>
          <p:nvPr/>
        </p:nvSpPr>
        <p:spPr>
          <a:xfrm>
            <a:off x="7584009" y="453207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Payment Integrity</a:t>
            </a:r>
          </a:p>
        </p:txBody>
      </p:sp>
      <p:sp>
        <p:nvSpPr>
          <p:cNvPr id="182" name="Rectangle 181">
            <a:extLst>
              <a:ext uri="{FF2B5EF4-FFF2-40B4-BE49-F238E27FC236}">
                <a16:creationId xmlns:a16="http://schemas.microsoft.com/office/drawing/2014/main" id="{7E847262-86DC-F767-5C19-B70C1E2DD694}"/>
              </a:ext>
            </a:extLst>
          </p:cNvPr>
          <p:cNvSpPr/>
          <p:nvPr/>
        </p:nvSpPr>
        <p:spPr>
          <a:xfrm>
            <a:off x="1598213" y="6075963"/>
            <a:ext cx="10317751" cy="156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tx2"/>
                </a:solidFill>
                <a:latin typeface="DM Sans" pitchFamily="2" charset="0"/>
              </a:rPr>
              <a:t>Zero Ticket ITSM</a:t>
            </a:r>
          </a:p>
        </p:txBody>
      </p:sp>
      <p:sp>
        <p:nvSpPr>
          <p:cNvPr id="183" name="Rectangle 182">
            <a:extLst>
              <a:ext uri="{FF2B5EF4-FFF2-40B4-BE49-F238E27FC236}">
                <a16:creationId xmlns:a16="http://schemas.microsoft.com/office/drawing/2014/main" id="{10C3ACBB-33A6-B8D8-DC09-DA7E31DB3528}"/>
              </a:ext>
            </a:extLst>
          </p:cNvPr>
          <p:cNvSpPr/>
          <p:nvPr/>
        </p:nvSpPr>
        <p:spPr>
          <a:xfrm>
            <a:off x="1598212" y="6269225"/>
            <a:ext cx="10317751" cy="156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tx2"/>
                </a:solidFill>
                <a:latin typeface="DM Sans" pitchFamily="2" charset="0"/>
              </a:rPr>
              <a:t>Differentiated, Personalized Omni Channel Experience</a:t>
            </a:r>
          </a:p>
        </p:txBody>
      </p:sp>
      <p:sp>
        <p:nvSpPr>
          <p:cNvPr id="184" name="Rectangle 183">
            <a:extLst>
              <a:ext uri="{FF2B5EF4-FFF2-40B4-BE49-F238E27FC236}">
                <a16:creationId xmlns:a16="http://schemas.microsoft.com/office/drawing/2014/main" id="{E85EABD5-1A69-9FD2-44F0-3DA6240919B6}"/>
              </a:ext>
            </a:extLst>
          </p:cNvPr>
          <p:cNvSpPr/>
          <p:nvPr/>
        </p:nvSpPr>
        <p:spPr>
          <a:xfrm>
            <a:off x="1598212" y="6462488"/>
            <a:ext cx="10317751" cy="156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a:solidFill>
                  <a:schemeClr val="tx2"/>
                </a:solidFill>
                <a:latin typeface="DM Sans" pitchFamily="2" charset="0"/>
              </a:rPr>
              <a:t>Reimagined Workflow / Inquiry / Service Model</a:t>
            </a:r>
          </a:p>
        </p:txBody>
      </p:sp>
      <p:sp>
        <p:nvSpPr>
          <p:cNvPr id="185" name="Rectangle 184">
            <a:extLst>
              <a:ext uri="{FF2B5EF4-FFF2-40B4-BE49-F238E27FC236}">
                <a16:creationId xmlns:a16="http://schemas.microsoft.com/office/drawing/2014/main" id="{84A5F766-7AED-BABF-F2AA-579AA71B7D41}"/>
              </a:ext>
            </a:extLst>
          </p:cNvPr>
          <p:cNvSpPr/>
          <p:nvPr/>
        </p:nvSpPr>
        <p:spPr>
          <a:xfrm>
            <a:off x="9080459" y="4840931"/>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Quality Management</a:t>
            </a:r>
          </a:p>
        </p:txBody>
      </p:sp>
      <p:sp>
        <p:nvSpPr>
          <p:cNvPr id="187" name="Rectangle 186">
            <a:extLst>
              <a:ext uri="{FF2B5EF4-FFF2-40B4-BE49-F238E27FC236}">
                <a16:creationId xmlns:a16="http://schemas.microsoft.com/office/drawing/2014/main" id="{3B0CC98D-CACA-CF0E-72FF-9C9623D90794}"/>
              </a:ext>
            </a:extLst>
          </p:cNvPr>
          <p:cNvSpPr/>
          <p:nvPr/>
        </p:nvSpPr>
        <p:spPr>
          <a:xfrm>
            <a:off x="9080459" y="5144479"/>
            <a:ext cx="1339057" cy="277567"/>
          </a:xfrm>
          <a:prstGeom prst="rect">
            <a:avLst/>
          </a:prstGeom>
          <a:solidFill>
            <a:srgbClr val="DDDD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tx2"/>
                </a:solidFill>
                <a:latin typeface="DM Sans" pitchFamily="2" charset="0"/>
              </a:rPr>
              <a:t>Reporting &amp; Analytics</a:t>
            </a:r>
          </a:p>
        </p:txBody>
      </p:sp>
      <p:sp>
        <p:nvSpPr>
          <p:cNvPr id="192" name="Rectangle 191">
            <a:extLst>
              <a:ext uri="{FF2B5EF4-FFF2-40B4-BE49-F238E27FC236}">
                <a16:creationId xmlns:a16="http://schemas.microsoft.com/office/drawing/2014/main" id="{D1AA6D74-0AD4-DBAD-D5EE-BEA4086CF1F2}"/>
              </a:ext>
            </a:extLst>
          </p:cNvPr>
          <p:cNvSpPr/>
          <p:nvPr/>
        </p:nvSpPr>
        <p:spPr>
          <a:xfrm>
            <a:off x="10594972" y="5454646"/>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tx2"/>
                </a:solidFill>
                <a:latin typeface="DM Sans" pitchFamily="2" charset="0"/>
              </a:rPr>
              <a:t>Risk Adjustment Assistant &amp; Coding Recommend.</a:t>
            </a:r>
          </a:p>
        </p:txBody>
      </p:sp>
      <p:sp>
        <p:nvSpPr>
          <p:cNvPr id="193" name="Rectangle 192">
            <a:extLst>
              <a:ext uri="{FF2B5EF4-FFF2-40B4-BE49-F238E27FC236}">
                <a16:creationId xmlns:a16="http://schemas.microsoft.com/office/drawing/2014/main" id="{DB29F9C6-ADBD-8902-452D-039C98B3BD7F}"/>
              </a:ext>
            </a:extLst>
          </p:cNvPr>
          <p:cNvSpPr/>
          <p:nvPr/>
        </p:nvSpPr>
        <p:spPr>
          <a:xfrm>
            <a:off x="10594971" y="5155783"/>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tx2"/>
                </a:solidFill>
                <a:latin typeface="DM Sans" pitchFamily="2" charset="0"/>
              </a:rPr>
              <a:t>Candidate Rec. / Prioritization &amp; Scheduling</a:t>
            </a:r>
          </a:p>
        </p:txBody>
      </p:sp>
      <p:sp>
        <p:nvSpPr>
          <p:cNvPr id="196" name="Rectangle 195">
            <a:extLst>
              <a:ext uri="{FF2B5EF4-FFF2-40B4-BE49-F238E27FC236}">
                <a16:creationId xmlns:a16="http://schemas.microsoft.com/office/drawing/2014/main" id="{13E72B9A-2E4E-18CC-25EF-42735CBDC7A8}"/>
              </a:ext>
            </a:extLst>
          </p:cNvPr>
          <p:cNvSpPr/>
          <p:nvPr/>
        </p:nvSpPr>
        <p:spPr>
          <a:xfrm>
            <a:off x="10576908" y="453207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Audit Prep &amp; Response</a:t>
            </a:r>
          </a:p>
        </p:txBody>
      </p:sp>
      <p:sp>
        <p:nvSpPr>
          <p:cNvPr id="197" name="Rectangle 196">
            <a:extLst>
              <a:ext uri="{FF2B5EF4-FFF2-40B4-BE49-F238E27FC236}">
                <a16:creationId xmlns:a16="http://schemas.microsoft.com/office/drawing/2014/main" id="{F9BD3D45-50C7-69BA-011A-6ACCC3CCD32C}"/>
              </a:ext>
            </a:extLst>
          </p:cNvPr>
          <p:cNvSpPr/>
          <p:nvPr/>
        </p:nvSpPr>
        <p:spPr>
          <a:xfrm>
            <a:off x="6087561" y="4532076"/>
            <a:ext cx="1339057" cy="27756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Pharmacy</a:t>
            </a:r>
          </a:p>
        </p:txBody>
      </p:sp>
      <p:sp>
        <p:nvSpPr>
          <p:cNvPr id="224" name="Rectangle 223">
            <a:extLst>
              <a:ext uri="{FF2B5EF4-FFF2-40B4-BE49-F238E27FC236}">
                <a16:creationId xmlns:a16="http://schemas.microsoft.com/office/drawing/2014/main" id="{E97DB6AF-CF0C-FB14-08F6-7F717E6E3166}"/>
              </a:ext>
            </a:extLst>
          </p:cNvPr>
          <p:cNvSpPr/>
          <p:nvPr/>
        </p:nvSpPr>
        <p:spPr>
          <a:xfrm>
            <a:off x="10576908" y="4852235"/>
            <a:ext cx="1339057" cy="2775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800">
                <a:solidFill>
                  <a:schemeClr val="tx2"/>
                </a:solidFill>
                <a:latin typeface="DM Sans" pitchFamily="2" charset="0"/>
              </a:rPr>
              <a:t>Legal &amp; Contract Lifecycle Management Assistant</a:t>
            </a:r>
          </a:p>
        </p:txBody>
      </p:sp>
      <p:sp>
        <p:nvSpPr>
          <p:cNvPr id="225" name="Star: 5 Points 224">
            <a:extLst>
              <a:ext uri="{FF2B5EF4-FFF2-40B4-BE49-F238E27FC236}">
                <a16:creationId xmlns:a16="http://schemas.microsoft.com/office/drawing/2014/main" id="{37F969A6-C4D6-56AC-64B8-1769C5DD89FE}"/>
              </a:ext>
            </a:extLst>
          </p:cNvPr>
          <p:cNvSpPr/>
          <p:nvPr/>
        </p:nvSpPr>
        <p:spPr>
          <a:xfrm>
            <a:off x="1638929" y="3963900"/>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26" name="Star: 5 Points 225">
            <a:extLst>
              <a:ext uri="{FF2B5EF4-FFF2-40B4-BE49-F238E27FC236}">
                <a16:creationId xmlns:a16="http://schemas.microsoft.com/office/drawing/2014/main" id="{10544A0F-B1FD-4566-F29A-9D5926B69323}"/>
              </a:ext>
            </a:extLst>
          </p:cNvPr>
          <p:cNvSpPr/>
          <p:nvPr/>
        </p:nvSpPr>
        <p:spPr>
          <a:xfrm>
            <a:off x="4591112" y="4267447"/>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28" name="Star: 5 Points 227">
            <a:extLst>
              <a:ext uri="{FF2B5EF4-FFF2-40B4-BE49-F238E27FC236}">
                <a16:creationId xmlns:a16="http://schemas.microsoft.com/office/drawing/2014/main" id="{7E767971-6E11-E96B-2A89-3E8F7EA1C943}"/>
              </a:ext>
            </a:extLst>
          </p:cNvPr>
          <p:cNvSpPr/>
          <p:nvPr/>
        </p:nvSpPr>
        <p:spPr>
          <a:xfrm>
            <a:off x="7635685" y="4576954"/>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29" name="Star: 5 Points 228">
            <a:extLst>
              <a:ext uri="{FF2B5EF4-FFF2-40B4-BE49-F238E27FC236}">
                <a16:creationId xmlns:a16="http://schemas.microsoft.com/office/drawing/2014/main" id="{F48AE76E-8E2E-C9ED-6BCB-EFA930169242}"/>
              </a:ext>
            </a:extLst>
          </p:cNvPr>
          <p:cNvSpPr/>
          <p:nvPr/>
        </p:nvSpPr>
        <p:spPr>
          <a:xfrm>
            <a:off x="10594971" y="5517234"/>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31" name="Rectangle 230">
            <a:extLst>
              <a:ext uri="{FF2B5EF4-FFF2-40B4-BE49-F238E27FC236}">
                <a16:creationId xmlns:a16="http://schemas.microsoft.com/office/drawing/2014/main" id="{3D63BEAA-720D-9127-B7D7-E4078881E881}"/>
              </a:ext>
            </a:extLst>
          </p:cNvPr>
          <p:cNvSpPr/>
          <p:nvPr/>
        </p:nvSpPr>
        <p:spPr>
          <a:xfrm>
            <a:off x="9080459" y="3622173"/>
            <a:ext cx="1339057" cy="27756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900">
                <a:solidFill>
                  <a:schemeClr val="bg1"/>
                </a:solidFill>
                <a:latin typeface="DM Sans" pitchFamily="2" charset="0"/>
              </a:rPr>
              <a:t>Member Service Voice AI</a:t>
            </a:r>
          </a:p>
        </p:txBody>
      </p:sp>
      <p:sp>
        <p:nvSpPr>
          <p:cNvPr id="232" name="Star: 5 Points 231">
            <a:extLst>
              <a:ext uri="{FF2B5EF4-FFF2-40B4-BE49-F238E27FC236}">
                <a16:creationId xmlns:a16="http://schemas.microsoft.com/office/drawing/2014/main" id="{AECA5B5E-3EC5-75A4-B4A1-D13882556BE4}"/>
              </a:ext>
            </a:extLst>
          </p:cNvPr>
          <p:cNvSpPr/>
          <p:nvPr/>
        </p:nvSpPr>
        <p:spPr>
          <a:xfrm>
            <a:off x="10594971" y="4285881"/>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234" name="Star: 5 Points 233">
            <a:extLst>
              <a:ext uri="{FF2B5EF4-FFF2-40B4-BE49-F238E27FC236}">
                <a16:creationId xmlns:a16="http://schemas.microsoft.com/office/drawing/2014/main" id="{A330E9EF-D282-D86A-8724-96AAA8AFF410}"/>
              </a:ext>
            </a:extLst>
          </p:cNvPr>
          <p:cNvSpPr/>
          <p:nvPr/>
        </p:nvSpPr>
        <p:spPr>
          <a:xfrm>
            <a:off x="6087560" y="4904279"/>
            <a:ext cx="166596" cy="173479"/>
          </a:xfrm>
          <a:prstGeom prst="star5">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900"/>
          </a:p>
        </p:txBody>
      </p:sp>
      <p:sp>
        <p:nvSpPr>
          <p:cNvPr id="13" name="Rectangle 12">
            <a:extLst>
              <a:ext uri="{FF2B5EF4-FFF2-40B4-BE49-F238E27FC236}">
                <a16:creationId xmlns:a16="http://schemas.microsoft.com/office/drawing/2014/main" id="{AB3BFF68-A83A-1771-B390-41EA71D63883}"/>
              </a:ext>
            </a:extLst>
          </p:cNvPr>
          <p:cNvSpPr/>
          <p:nvPr/>
        </p:nvSpPr>
        <p:spPr>
          <a:xfrm>
            <a:off x="143124" y="2252916"/>
            <a:ext cx="1288110" cy="591735"/>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tx2"/>
                </a:solidFill>
              </a:rPr>
              <a:t>Associate Productivity</a:t>
            </a:r>
            <a:endParaRPr lang="en-US" sz="1400" i="1" dirty="0">
              <a:solidFill>
                <a:schemeClr val="tx2"/>
              </a:solidFill>
            </a:endParaRPr>
          </a:p>
        </p:txBody>
      </p:sp>
      <p:sp>
        <p:nvSpPr>
          <p:cNvPr id="14" name="Rectangle 13">
            <a:extLst>
              <a:ext uri="{FF2B5EF4-FFF2-40B4-BE49-F238E27FC236}">
                <a16:creationId xmlns:a16="http://schemas.microsoft.com/office/drawing/2014/main" id="{C85E58EB-5201-0460-B66A-223DE1823F90}"/>
              </a:ext>
            </a:extLst>
          </p:cNvPr>
          <p:cNvSpPr/>
          <p:nvPr/>
        </p:nvSpPr>
        <p:spPr>
          <a:xfrm>
            <a:off x="143123" y="3014785"/>
            <a:ext cx="1288111" cy="2717428"/>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tx2"/>
                </a:solidFill>
              </a:rPr>
              <a:t>Business Unit Innovation</a:t>
            </a:r>
            <a:endParaRPr lang="en-US" sz="1400" i="1" dirty="0">
              <a:solidFill>
                <a:schemeClr val="tx2"/>
              </a:solidFill>
            </a:endParaRPr>
          </a:p>
        </p:txBody>
      </p:sp>
      <p:sp>
        <p:nvSpPr>
          <p:cNvPr id="15" name="Rectangle 14">
            <a:extLst>
              <a:ext uri="{FF2B5EF4-FFF2-40B4-BE49-F238E27FC236}">
                <a16:creationId xmlns:a16="http://schemas.microsoft.com/office/drawing/2014/main" id="{6C5C7038-104A-0A1B-0903-40F8F464D7EE}"/>
              </a:ext>
            </a:extLst>
          </p:cNvPr>
          <p:cNvSpPr/>
          <p:nvPr/>
        </p:nvSpPr>
        <p:spPr>
          <a:xfrm>
            <a:off x="143123" y="5885056"/>
            <a:ext cx="1288112" cy="733564"/>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tx2"/>
                </a:solidFill>
              </a:rPr>
              <a:t>Enterprise Core Business Reimagined</a:t>
            </a:r>
            <a:endParaRPr lang="en-US" sz="1400" i="1" dirty="0">
              <a:solidFill>
                <a:schemeClr val="tx2"/>
              </a:solidFill>
            </a:endParaRPr>
          </a:p>
        </p:txBody>
      </p:sp>
      <p:sp>
        <p:nvSpPr>
          <p:cNvPr id="18" name="TextBox 17">
            <a:extLst>
              <a:ext uri="{FF2B5EF4-FFF2-40B4-BE49-F238E27FC236}">
                <a16:creationId xmlns:a16="http://schemas.microsoft.com/office/drawing/2014/main" id="{5D1EB0C3-2FC5-E2C1-3382-43DE797B43E4}"/>
              </a:ext>
            </a:extLst>
          </p:cNvPr>
          <p:cNvSpPr txBox="1"/>
          <p:nvPr/>
        </p:nvSpPr>
        <p:spPr>
          <a:xfrm>
            <a:off x="559508" y="1016867"/>
            <a:ext cx="361137" cy="184665"/>
          </a:xfrm>
          <a:prstGeom prst="rect">
            <a:avLst/>
          </a:prstGeom>
        </p:spPr>
        <p:txBody>
          <a:bodyPr wrap="square" lIns="0" tIns="0" rIns="0" bIns="0" rtlCol="0">
            <a:spAutoFit/>
          </a:bodyPr>
          <a:lstStyle/>
          <a:p>
            <a:pPr algn="l" fontAlgn="auto">
              <a:spcAft>
                <a:spcPts val="0"/>
              </a:spcAft>
            </a:pPr>
            <a:r>
              <a:rPr lang="en-US" sz="1200" b="1" dirty="0">
                <a:solidFill>
                  <a:schemeClr val="tx2"/>
                </a:solidFill>
              </a:rPr>
              <a:t>Key:</a:t>
            </a:r>
          </a:p>
        </p:txBody>
      </p:sp>
      <p:sp>
        <p:nvSpPr>
          <p:cNvPr id="21" name="TextBox 20">
            <a:extLst>
              <a:ext uri="{FF2B5EF4-FFF2-40B4-BE49-F238E27FC236}">
                <a16:creationId xmlns:a16="http://schemas.microsoft.com/office/drawing/2014/main" id="{0EE440C5-9378-7F47-C997-EC8922DF983A}"/>
              </a:ext>
            </a:extLst>
          </p:cNvPr>
          <p:cNvSpPr txBox="1"/>
          <p:nvPr/>
        </p:nvSpPr>
        <p:spPr>
          <a:xfrm>
            <a:off x="965491" y="1016867"/>
            <a:ext cx="1680067" cy="184666"/>
          </a:xfrm>
          <a:prstGeom prst="rect">
            <a:avLst/>
          </a:prstGeom>
          <a:solidFill>
            <a:schemeClr val="accent6">
              <a:lumMod val="50000"/>
            </a:schemeClr>
          </a:solidFill>
        </p:spPr>
        <p:txBody>
          <a:bodyPr wrap="square" lIns="0" tIns="0" rIns="0" bIns="0" rtlCol="0">
            <a:spAutoFit/>
          </a:bodyPr>
          <a:lstStyle/>
          <a:p>
            <a:pPr algn="ctr" fontAlgn="auto">
              <a:spcAft>
                <a:spcPts val="0"/>
              </a:spcAft>
            </a:pPr>
            <a:r>
              <a:rPr lang="en-US" sz="1200" dirty="0">
                <a:solidFill>
                  <a:schemeClr val="bg1"/>
                </a:solidFill>
              </a:rPr>
              <a:t>Active Solutions Pursued</a:t>
            </a:r>
          </a:p>
        </p:txBody>
      </p:sp>
      <p:sp>
        <p:nvSpPr>
          <p:cNvPr id="23" name="TextBox 22">
            <a:extLst>
              <a:ext uri="{FF2B5EF4-FFF2-40B4-BE49-F238E27FC236}">
                <a16:creationId xmlns:a16="http://schemas.microsoft.com/office/drawing/2014/main" id="{ADA687F8-6F4A-093E-F8E6-C5C7A43C079E}"/>
              </a:ext>
            </a:extLst>
          </p:cNvPr>
          <p:cNvSpPr txBox="1"/>
          <p:nvPr/>
        </p:nvSpPr>
        <p:spPr>
          <a:xfrm>
            <a:off x="2735249" y="1016867"/>
            <a:ext cx="1318592" cy="184666"/>
          </a:xfrm>
          <a:prstGeom prst="rect">
            <a:avLst/>
          </a:prstGeom>
          <a:solidFill>
            <a:schemeClr val="bg1">
              <a:lumMod val="65000"/>
            </a:schemeClr>
          </a:solidFill>
        </p:spPr>
        <p:txBody>
          <a:bodyPr wrap="square" lIns="0" tIns="0" rIns="0" bIns="0" rtlCol="0">
            <a:spAutoFit/>
          </a:bodyPr>
          <a:lstStyle/>
          <a:p>
            <a:pPr algn="ctr" fontAlgn="auto">
              <a:spcAft>
                <a:spcPts val="0"/>
              </a:spcAft>
            </a:pPr>
            <a:r>
              <a:rPr lang="en-US" sz="1200" dirty="0">
                <a:solidFill>
                  <a:schemeClr val="bg1"/>
                </a:solidFill>
              </a:rPr>
              <a:t>Pipeline</a:t>
            </a:r>
          </a:p>
        </p:txBody>
      </p:sp>
      <p:sp>
        <p:nvSpPr>
          <p:cNvPr id="25" name="TextBox 24">
            <a:extLst>
              <a:ext uri="{FF2B5EF4-FFF2-40B4-BE49-F238E27FC236}">
                <a16:creationId xmlns:a16="http://schemas.microsoft.com/office/drawing/2014/main" id="{98C5BDDC-896D-24BB-5C2A-C95B1E844452}"/>
              </a:ext>
            </a:extLst>
          </p:cNvPr>
          <p:cNvSpPr txBox="1"/>
          <p:nvPr/>
        </p:nvSpPr>
        <p:spPr>
          <a:xfrm>
            <a:off x="4134081" y="1016868"/>
            <a:ext cx="1796089" cy="184666"/>
          </a:xfrm>
          <a:prstGeom prst="rect">
            <a:avLst/>
          </a:prstGeom>
          <a:solidFill>
            <a:schemeClr val="bg1">
              <a:lumMod val="95000"/>
            </a:schemeClr>
          </a:solidFill>
        </p:spPr>
        <p:txBody>
          <a:bodyPr wrap="square" lIns="0" tIns="0" rIns="0" bIns="0" rtlCol="0">
            <a:spAutoFit/>
          </a:bodyPr>
          <a:lstStyle/>
          <a:p>
            <a:pPr algn="ctr" fontAlgn="auto">
              <a:spcAft>
                <a:spcPts val="0"/>
              </a:spcAft>
            </a:pPr>
            <a:r>
              <a:rPr lang="en-US" sz="1200" dirty="0">
                <a:solidFill>
                  <a:schemeClr val="tx2"/>
                </a:solidFill>
              </a:rPr>
              <a:t>Future Opportunities</a:t>
            </a:r>
          </a:p>
        </p:txBody>
      </p:sp>
      <p:sp>
        <p:nvSpPr>
          <p:cNvPr id="26" name="TextBox 25">
            <a:extLst>
              <a:ext uri="{FF2B5EF4-FFF2-40B4-BE49-F238E27FC236}">
                <a16:creationId xmlns:a16="http://schemas.microsoft.com/office/drawing/2014/main" id="{9B25F175-8C91-EF36-6F45-A48938057984}"/>
              </a:ext>
            </a:extLst>
          </p:cNvPr>
          <p:cNvSpPr txBox="1"/>
          <p:nvPr/>
        </p:nvSpPr>
        <p:spPr>
          <a:xfrm>
            <a:off x="6272716" y="1016868"/>
            <a:ext cx="1722751" cy="184666"/>
          </a:xfrm>
          <a:prstGeom prst="rect">
            <a:avLst/>
          </a:prstGeom>
        </p:spPr>
        <p:txBody>
          <a:bodyPr wrap="square" lIns="0" tIns="0" rIns="0" bIns="0" rtlCol="0">
            <a:spAutoFit/>
          </a:bodyPr>
          <a:lstStyle/>
          <a:p>
            <a:pPr algn="l" fontAlgn="auto">
              <a:spcAft>
                <a:spcPts val="0"/>
              </a:spcAft>
            </a:pPr>
            <a:r>
              <a:rPr lang="en-US" sz="1200" dirty="0">
                <a:solidFill>
                  <a:schemeClr val="tx2"/>
                </a:solidFill>
              </a:rPr>
              <a:t>High Value Opportunities</a:t>
            </a:r>
          </a:p>
        </p:txBody>
      </p:sp>
      <p:sp>
        <p:nvSpPr>
          <p:cNvPr id="28" name="Rectangle 27">
            <a:extLst>
              <a:ext uri="{FF2B5EF4-FFF2-40B4-BE49-F238E27FC236}">
                <a16:creationId xmlns:a16="http://schemas.microsoft.com/office/drawing/2014/main" id="{85B3F0C6-63AE-CECD-50CB-7F10793AFB25}"/>
              </a:ext>
            </a:extLst>
          </p:cNvPr>
          <p:cNvSpPr/>
          <p:nvPr/>
        </p:nvSpPr>
        <p:spPr>
          <a:xfrm>
            <a:off x="1570333" y="1610676"/>
            <a:ext cx="10432826" cy="1955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Functional Scope </a:t>
            </a:r>
            <a:endParaRPr lang="en-US" sz="1400" dirty="0">
              <a:solidFill>
                <a:schemeClr val="bg1"/>
              </a:solidFill>
            </a:endParaRPr>
          </a:p>
        </p:txBody>
      </p:sp>
      <p:sp>
        <p:nvSpPr>
          <p:cNvPr id="29" name="Rectangle 28">
            <a:extLst>
              <a:ext uri="{FF2B5EF4-FFF2-40B4-BE49-F238E27FC236}">
                <a16:creationId xmlns:a16="http://schemas.microsoft.com/office/drawing/2014/main" id="{E3F2AFE7-E128-EBFA-4886-7D63A8CD8886}"/>
              </a:ext>
            </a:extLst>
          </p:cNvPr>
          <p:cNvSpPr/>
          <p:nvPr/>
        </p:nvSpPr>
        <p:spPr>
          <a:xfrm>
            <a:off x="39073" y="1610676"/>
            <a:ext cx="1479625" cy="591735"/>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Transformative scope</a:t>
            </a:r>
            <a:endParaRPr lang="en-US" sz="1400" dirty="0">
              <a:solidFill>
                <a:schemeClr val="bg1"/>
              </a:solidFill>
            </a:endParaRPr>
          </a:p>
        </p:txBody>
      </p:sp>
    </p:spTree>
    <p:extLst>
      <p:ext uri="{BB962C8B-B14F-4D97-AF65-F5344CB8AC3E}">
        <p14:creationId xmlns:p14="http://schemas.microsoft.com/office/powerpoint/2010/main" val="198171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C911-3894-B252-AFF8-7AE7371F13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53F9EC0-285B-DC43-F1DA-3AE943DE2227}"/>
              </a:ext>
            </a:extLst>
          </p:cNvPr>
          <p:cNvSpPr>
            <a:spLocks noGrp="1"/>
          </p:cNvSpPr>
          <p:nvPr>
            <p:ph type="body" sz="quarter" idx="10"/>
          </p:nvPr>
        </p:nvSpPr>
        <p:spPr>
          <a:xfrm>
            <a:off x="457200" y="304800"/>
            <a:ext cx="10811164" cy="784697"/>
          </a:xfrm>
        </p:spPr>
        <p:txBody>
          <a:bodyPr/>
          <a:lstStyle/>
          <a:p>
            <a:r>
              <a:rPr lang="en-US" dirty="0"/>
              <a:t>Next steps to create and action our AI roadmap</a:t>
            </a:r>
          </a:p>
          <a:p>
            <a:pPr fontAlgn="auto">
              <a:spcAft>
                <a:spcPts val="0"/>
              </a:spcAft>
            </a:pPr>
            <a:r>
              <a:rPr lang="en-US" dirty="0"/>
              <a:t> </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D164876D-9D28-B39A-966C-41166034080F}"/>
                  </a:ext>
                </a:extLst>
              </p:cNvPr>
              <p:cNvGraphicFramePr>
                <a:graphicFrameLocks noChangeAspect="1"/>
              </p:cNvGraphicFramePr>
              <p:nvPr/>
            </p:nvGraphicFramePr>
            <p:xfrm>
              <a:off x="457200" y="3553456"/>
              <a:ext cx="3414409" cy="1920605"/>
            </p:xfrm>
            <a:graphic>
              <a:graphicData uri="http://schemas.microsoft.com/office/powerpoint/2016/slidezoom">
                <pslz:sldZm>
                  <pslz:sldZmObj sldId="2147483244" cId="237765720">
                    <pslz:zmPr id="{A5966DA5-5D69-4719-8D32-25389D4CCB65}" returnToParent="0" transitionDur="1000">
                      <p166:blipFill xmlns:p166="http://schemas.microsoft.com/office/powerpoint/2016/6/main">
                        <a:blip r:embed="rId3"/>
                        <a:stretch>
                          <a:fillRect/>
                        </a:stretch>
                      </p166:blipFill>
                      <p166:spPr xmlns:p166="http://schemas.microsoft.com/office/powerpoint/2016/6/main">
                        <a:xfrm>
                          <a:off x="0" y="0"/>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4" name="Slide Zoom 3">
                <a:extLst>
                  <a:ext uri="{FF2B5EF4-FFF2-40B4-BE49-F238E27FC236}">
                    <a16:creationId xmlns:a16="http://schemas.microsoft.com/office/drawing/2014/main" id="{D164876D-9D28-B39A-966C-41166034080F}"/>
                  </a:ext>
                </a:extLst>
              </p:cNvPr>
              <p:cNvPicPr>
                <a:picLocks noGrp="1" noRot="1" noChangeAspect="1" noMove="1" noResize="1" noEditPoints="1" noAdjustHandles="1" noChangeArrowheads="1" noChangeShapeType="1"/>
              </p:cNvPicPr>
              <p:nvPr/>
            </p:nvPicPr>
            <p:blipFill>
              <a:blip r:embed="rId4"/>
              <a:stretch>
                <a:fillRect/>
              </a:stretch>
            </p:blipFill>
            <p:spPr>
              <a:xfrm>
                <a:off x="457200" y="3553456"/>
                <a:ext cx="3414409" cy="1920605"/>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
        <p:nvSpPr>
          <p:cNvPr id="2" name="Oval 1">
            <a:extLst>
              <a:ext uri="{FF2B5EF4-FFF2-40B4-BE49-F238E27FC236}">
                <a16:creationId xmlns:a16="http://schemas.microsoft.com/office/drawing/2014/main" id="{2120428A-1424-1BBE-5FE1-E62984CF288E}"/>
              </a:ext>
            </a:extLst>
          </p:cNvPr>
          <p:cNvSpPr/>
          <p:nvPr/>
        </p:nvSpPr>
        <p:spPr>
          <a:xfrm>
            <a:off x="16537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TextBox 5">
            <a:extLst>
              <a:ext uri="{FF2B5EF4-FFF2-40B4-BE49-F238E27FC236}">
                <a16:creationId xmlns:a16="http://schemas.microsoft.com/office/drawing/2014/main" id="{6B2B5816-3E7A-98E1-F640-42CA022EA320}"/>
              </a:ext>
            </a:extLst>
          </p:cNvPr>
          <p:cNvSpPr txBox="1"/>
          <p:nvPr/>
        </p:nvSpPr>
        <p:spPr>
          <a:xfrm>
            <a:off x="69066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Identify highest priority functions with greatest value opportunities</a:t>
            </a:r>
            <a:endParaRPr lang="en-US" sz="1600" dirty="0"/>
          </a:p>
        </p:txBody>
      </p:sp>
      <p:sp>
        <p:nvSpPr>
          <p:cNvPr id="7" name="Oval 6">
            <a:extLst>
              <a:ext uri="{FF2B5EF4-FFF2-40B4-BE49-F238E27FC236}">
                <a16:creationId xmlns:a16="http://schemas.microsoft.com/office/drawing/2014/main" id="{B083DA8E-D39E-E3D0-F6E0-D8EFC803C112}"/>
              </a:ext>
            </a:extLst>
          </p:cNvPr>
          <p:cNvSpPr/>
          <p:nvPr/>
        </p:nvSpPr>
        <p:spPr>
          <a:xfrm>
            <a:off x="3949430"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a:extLst>
              <a:ext uri="{FF2B5EF4-FFF2-40B4-BE49-F238E27FC236}">
                <a16:creationId xmlns:a16="http://schemas.microsoft.com/office/drawing/2014/main" id="{1AE53686-21C9-13E5-A118-FA7706B21790}"/>
              </a:ext>
            </a:extLst>
          </p:cNvPr>
          <p:cNvSpPr txBox="1"/>
          <p:nvPr/>
        </p:nvSpPr>
        <p:spPr>
          <a:xfrm>
            <a:off x="4474723"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Develop use cases for agentic workflows based on the art of the possible</a:t>
            </a:r>
            <a:endParaRPr lang="en-US" sz="1600" dirty="0"/>
          </a:p>
        </p:txBody>
      </p:sp>
      <p:sp>
        <p:nvSpPr>
          <p:cNvPr id="10" name="TextBox 9">
            <a:extLst>
              <a:ext uri="{FF2B5EF4-FFF2-40B4-BE49-F238E27FC236}">
                <a16:creationId xmlns:a16="http://schemas.microsoft.com/office/drawing/2014/main" id="{34375F3D-0D28-BEAA-AAF7-713BBE915F4C}"/>
              </a:ext>
            </a:extLst>
          </p:cNvPr>
          <p:cNvSpPr txBox="1"/>
          <p:nvPr/>
        </p:nvSpPr>
        <p:spPr>
          <a:xfrm>
            <a:off x="447472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1" name="TextBox 10">
            <a:extLst>
              <a:ext uri="{FF2B5EF4-FFF2-40B4-BE49-F238E27FC236}">
                <a16:creationId xmlns:a16="http://schemas.microsoft.com/office/drawing/2014/main" id="{5B9043A5-80E4-69FA-4670-0B46004BE2BD}"/>
              </a:ext>
            </a:extLst>
          </p:cNvPr>
          <p:cNvSpPr txBox="1"/>
          <p:nvPr/>
        </p:nvSpPr>
        <p:spPr>
          <a:xfrm>
            <a:off x="690663" y="2590026"/>
            <a:ext cx="3180946" cy="830997"/>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map out current knowledge and data, business reasoning, and actions to inform intelligence layer and AI tools needed</a:t>
            </a:r>
            <a:endParaRPr lang="en-US" sz="1200" dirty="0"/>
          </a:p>
        </p:txBody>
      </p:sp>
      <p:sp>
        <p:nvSpPr>
          <p:cNvPr id="12" name="Oval 11">
            <a:extLst>
              <a:ext uri="{FF2B5EF4-FFF2-40B4-BE49-F238E27FC236}">
                <a16:creationId xmlns:a16="http://schemas.microsoft.com/office/drawing/2014/main" id="{178FEE09-3FAE-0796-6764-9C09C1A7D29D}"/>
              </a:ext>
            </a:extLst>
          </p:cNvPr>
          <p:cNvSpPr/>
          <p:nvPr/>
        </p:nvSpPr>
        <p:spPr>
          <a:xfrm>
            <a:off x="7795098" y="1770433"/>
            <a:ext cx="447472" cy="437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TextBox 12">
            <a:extLst>
              <a:ext uri="{FF2B5EF4-FFF2-40B4-BE49-F238E27FC236}">
                <a16:creationId xmlns:a16="http://schemas.microsoft.com/office/drawing/2014/main" id="{A2E7D064-2E4E-ADF0-12ED-BC28696859AF}"/>
              </a:ext>
            </a:extLst>
          </p:cNvPr>
          <p:cNvSpPr txBox="1"/>
          <p:nvPr/>
        </p:nvSpPr>
        <p:spPr>
          <a:xfrm>
            <a:off x="8320391" y="1804639"/>
            <a:ext cx="3180946" cy="830997"/>
          </a:xfrm>
          <a:prstGeom prst="rect">
            <a:avLst/>
          </a:prstGeom>
          <a:noFill/>
        </p:spPr>
        <p:txBody>
          <a:bodyPr wrap="square">
            <a:spAutoFit/>
          </a:bodyPr>
          <a:lstStyle/>
          <a:p>
            <a:r>
              <a:rPr lang="en-US" sz="1600" b="1" kern="0" dirty="0">
                <a:solidFill>
                  <a:sysClr val="windowText" lastClr="000000"/>
                </a:solidFill>
                <a:latin typeface="DM Sans" pitchFamily="2" charset="0"/>
                <a:ea typeface="Open Sans"/>
                <a:cs typeface="Open Sans"/>
              </a:rPr>
              <a:t>Value &amp; prioritize AI use cases and determine approach to action</a:t>
            </a:r>
            <a:endParaRPr lang="en-US" sz="1600" dirty="0"/>
          </a:p>
        </p:txBody>
      </p:sp>
      <p:sp>
        <p:nvSpPr>
          <p:cNvPr id="14" name="TextBox 13">
            <a:extLst>
              <a:ext uri="{FF2B5EF4-FFF2-40B4-BE49-F238E27FC236}">
                <a16:creationId xmlns:a16="http://schemas.microsoft.com/office/drawing/2014/main" id="{9D2A8F71-C5EE-9B14-D46F-08A469D81C30}"/>
              </a:ext>
            </a:extLst>
          </p:cNvPr>
          <p:cNvSpPr txBox="1"/>
          <p:nvPr/>
        </p:nvSpPr>
        <p:spPr>
          <a:xfrm>
            <a:off x="8320390" y="2590026"/>
            <a:ext cx="3440349" cy="1015663"/>
          </a:xfrm>
          <a:prstGeom prst="rect">
            <a:avLst/>
          </a:prstGeom>
          <a:noFill/>
        </p:spPr>
        <p:txBody>
          <a:bodyPr wrap="square">
            <a:spAutoFit/>
          </a:bodyPr>
          <a:lstStyle/>
          <a:p>
            <a:r>
              <a:rPr lang="en-US" sz="1200" kern="0" dirty="0">
                <a:solidFill>
                  <a:sysClr val="windowText" lastClr="000000"/>
                </a:solidFill>
                <a:latin typeface="DM Sans" pitchFamily="2" charset="0"/>
                <a:ea typeface="Open Sans"/>
                <a:cs typeface="Open Sans"/>
              </a:rPr>
              <a:t>For each use case, assess feasibility (technical complexity, cost, architecture alignment) and business impact (value, speed to execution, reach) and determine best build/buy/partner approach to action</a:t>
            </a:r>
            <a:endParaRPr lang="en-US" sz="1200" dirty="0"/>
          </a:p>
        </p:txBody>
      </p:sp>
      <p:sp>
        <p:nvSpPr>
          <p:cNvPr id="15" name="Rectangle 14">
            <a:extLst>
              <a:ext uri="{FF2B5EF4-FFF2-40B4-BE49-F238E27FC236}">
                <a16:creationId xmlns:a16="http://schemas.microsoft.com/office/drawing/2014/main" id="{9B774D91-C8E2-9847-C1A0-EE990797EDAB}"/>
              </a:ext>
            </a:extLst>
          </p:cNvPr>
          <p:cNvSpPr/>
          <p:nvPr/>
        </p:nvSpPr>
        <p:spPr>
          <a:xfrm>
            <a:off x="389106" y="5658727"/>
            <a:ext cx="11439728" cy="83099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DM Sans" pitchFamily="2" charset="0"/>
              </a:rPr>
              <a:t>While we intend to partner with Deloitte to rapidly launch this process, this must be established as a continuous process that includes piloting, scaling, and outcome tracking, is aligned via governance with the AI risk committee, and is coordinated with strategic and financial business planning and resource allocation</a:t>
            </a:r>
          </a:p>
        </p:txBody>
      </p:sp>
      <p:sp>
        <p:nvSpPr>
          <p:cNvPr id="16" name="TextBox 15">
            <a:extLst>
              <a:ext uri="{FF2B5EF4-FFF2-40B4-BE49-F238E27FC236}">
                <a16:creationId xmlns:a16="http://schemas.microsoft.com/office/drawing/2014/main" id="{BD8E37E0-9C90-31DD-1546-6B54C2F9734F}"/>
              </a:ext>
            </a:extLst>
          </p:cNvPr>
          <p:cNvSpPr txBox="1"/>
          <p:nvPr/>
        </p:nvSpPr>
        <p:spPr>
          <a:xfrm>
            <a:off x="69066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OPPORTUNITY IDENTIFICATION</a:t>
            </a:r>
            <a:endParaRPr lang="en-US" sz="1200" dirty="0">
              <a:solidFill>
                <a:schemeClr val="accent4"/>
              </a:solidFill>
            </a:endParaRPr>
          </a:p>
        </p:txBody>
      </p:sp>
      <p:sp>
        <p:nvSpPr>
          <p:cNvPr id="17" name="TextBox 16">
            <a:extLst>
              <a:ext uri="{FF2B5EF4-FFF2-40B4-BE49-F238E27FC236}">
                <a16:creationId xmlns:a16="http://schemas.microsoft.com/office/drawing/2014/main" id="{3898ABD1-C64C-B976-548B-44D278533E7D}"/>
              </a:ext>
            </a:extLst>
          </p:cNvPr>
          <p:cNvSpPr txBox="1"/>
          <p:nvPr/>
        </p:nvSpPr>
        <p:spPr>
          <a:xfrm>
            <a:off x="4474723"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BUSINESS/TECH CO-CREATION</a:t>
            </a:r>
            <a:endParaRPr lang="en-US" sz="1200" dirty="0">
              <a:solidFill>
                <a:schemeClr val="accent4"/>
              </a:solidFill>
            </a:endParaRPr>
          </a:p>
        </p:txBody>
      </p:sp>
      <p:sp>
        <p:nvSpPr>
          <p:cNvPr id="18" name="TextBox 17">
            <a:extLst>
              <a:ext uri="{FF2B5EF4-FFF2-40B4-BE49-F238E27FC236}">
                <a16:creationId xmlns:a16="http://schemas.microsoft.com/office/drawing/2014/main" id="{6C27D57B-08E4-F175-915B-237DB3A40A2A}"/>
              </a:ext>
            </a:extLst>
          </p:cNvPr>
          <p:cNvSpPr txBox="1"/>
          <p:nvPr/>
        </p:nvSpPr>
        <p:spPr>
          <a:xfrm>
            <a:off x="8381999" y="1612432"/>
            <a:ext cx="3180946" cy="276999"/>
          </a:xfrm>
          <a:prstGeom prst="rect">
            <a:avLst/>
          </a:prstGeom>
          <a:noFill/>
        </p:spPr>
        <p:txBody>
          <a:bodyPr wrap="square">
            <a:spAutoFit/>
          </a:bodyPr>
          <a:lstStyle/>
          <a:p>
            <a:r>
              <a:rPr lang="en-US" sz="1200" b="1" kern="0" dirty="0">
                <a:solidFill>
                  <a:schemeClr val="accent4"/>
                </a:solidFill>
                <a:latin typeface="DM Sans" pitchFamily="2" charset="0"/>
                <a:ea typeface="Open Sans"/>
                <a:cs typeface="Open Sans"/>
              </a:rPr>
              <a:t>SOLUTION PRIORITIZATION &amp; PLANNING</a:t>
            </a:r>
            <a:endParaRPr lang="en-US" sz="1200" dirty="0">
              <a:solidFill>
                <a:schemeClr val="accent4"/>
              </a:solidFill>
            </a:endParaRPr>
          </a:p>
        </p:txBody>
      </p:sp>
      <p:pic>
        <p:nvPicPr>
          <p:cNvPr id="19" name="Picture 18">
            <a:extLst>
              <a:ext uri="{FF2B5EF4-FFF2-40B4-BE49-F238E27FC236}">
                <a16:creationId xmlns:a16="http://schemas.microsoft.com/office/drawing/2014/main" id="{59AEFD88-AD37-9ED4-A76A-86A871875B34}"/>
              </a:ext>
            </a:extLst>
          </p:cNvPr>
          <p:cNvPicPr>
            <a:picLocks noChangeAspect="1"/>
          </p:cNvPicPr>
          <p:nvPr/>
        </p:nvPicPr>
        <p:blipFill>
          <a:blip r:embed="rId5"/>
          <a:stretch>
            <a:fillRect/>
          </a:stretch>
        </p:blipFill>
        <p:spPr>
          <a:xfrm>
            <a:off x="4474723" y="3683375"/>
            <a:ext cx="3414409" cy="1660765"/>
          </a:xfrm>
          <a:prstGeom prst="rect">
            <a:avLst/>
          </a:prstGeom>
          <a:ln>
            <a:solidFill>
              <a:schemeClr val="bg1">
                <a:lumMod val="85000"/>
              </a:schemeClr>
            </a:solidFill>
          </a:ln>
          <a:effectLst>
            <a:outerShdw blurRad="50800" dist="38100" dir="2700000" algn="tl" rotWithShape="0">
              <a:prstClr val="black">
                <a:alpha val="40000"/>
              </a:prstClr>
            </a:outerShdw>
          </a:effectLst>
        </p:spPr>
      </p:pic>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648D98CF-6FBE-CCCC-726F-21161AB8987D}"/>
                  </a:ext>
                </a:extLst>
              </p:cNvPr>
              <p:cNvGraphicFramePr>
                <a:graphicFrameLocks noChangeAspect="1"/>
              </p:cNvGraphicFramePr>
              <p:nvPr/>
            </p:nvGraphicFramePr>
            <p:xfrm>
              <a:off x="8381999" y="3678194"/>
              <a:ext cx="3048000" cy="1714500"/>
            </p:xfrm>
            <a:graphic>
              <a:graphicData uri="http://schemas.microsoft.com/office/powerpoint/2016/slidezoom">
                <pslz:sldZm>
                  <pslz:sldZmObj sldId="2147481800" cId="650921477">
                    <pslz:zmPr id="{D30C3B8D-7AAD-4B9E-8520-E0A194BE13E6}"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21" name="Slide Zoom 20">
                <a:extLst>
                  <a:ext uri="{FF2B5EF4-FFF2-40B4-BE49-F238E27FC236}">
                    <a16:creationId xmlns:a16="http://schemas.microsoft.com/office/drawing/2014/main" id="{648D98CF-6FBE-CCCC-726F-21161AB8987D}"/>
                  </a:ext>
                </a:extLst>
              </p:cNvPr>
              <p:cNvPicPr>
                <a:picLocks noGrp="1" noRot="1" noChangeAspect="1" noMove="1" noResize="1" noEditPoints="1" noAdjustHandles="1" noChangeArrowheads="1" noChangeShapeType="1"/>
              </p:cNvPicPr>
              <p:nvPr/>
            </p:nvPicPr>
            <p:blipFill>
              <a:blip r:embed="rId7"/>
              <a:stretch>
                <a:fillRect/>
              </a:stretch>
            </p:blipFill>
            <p:spPr>
              <a:xfrm>
                <a:off x="8381999" y="3678194"/>
                <a:ext cx="3048000" cy="1714500"/>
              </a:xfrm>
              <a:prstGeom prst="rect">
                <a:avLst/>
              </a:prstGeom>
              <a:ln>
                <a:solidFill>
                  <a:schemeClr val="bg1">
                    <a:lumMod val="85000"/>
                  </a:schemeClr>
                </a:solidFill>
              </a:ln>
              <a:effectLst>
                <a:outerShdw blurRad="50800" dist="38100" dir="2700000" algn="tl" rotWithShape="0">
                  <a:prstClr val="black">
                    <a:alpha val="40000"/>
                  </a:prstClr>
                </a:outerShdw>
              </a:effectLst>
            </p:spPr>
          </p:pic>
        </mc:Fallback>
      </mc:AlternateContent>
    </p:spTree>
    <p:extLst>
      <p:ext uri="{BB962C8B-B14F-4D97-AF65-F5344CB8AC3E}">
        <p14:creationId xmlns:p14="http://schemas.microsoft.com/office/powerpoint/2010/main" val="301140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07D2-67A8-339C-3981-853967C285F2}"/>
            </a:ext>
          </a:extLst>
        </p:cNvPr>
        <p:cNvGrpSpPr/>
        <p:nvPr/>
      </p:nvGrpSpPr>
      <p:grpSpPr>
        <a:xfrm>
          <a:off x="0" y="0"/>
          <a:ext cx="0" cy="0"/>
          <a:chOff x="0" y="0"/>
          <a:chExt cx="0" cy="0"/>
        </a:xfrm>
      </p:grpSpPr>
      <p:graphicFrame>
        <p:nvGraphicFramePr>
          <p:cNvPr id="190" name="think-cell data - do not delete" hidden="1">
            <a:extLst>
              <a:ext uri="{FF2B5EF4-FFF2-40B4-BE49-F238E27FC236}">
                <a16:creationId xmlns:a16="http://schemas.microsoft.com/office/drawing/2014/main" id="{2AB38203-407A-E163-0E34-67311A1E5C90}"/>
              </a:ext>
            </a:extLst>
          </p:cNvPr>
          <p:cNvGraphicFramePr>
            <a:graphicFrameLocks noChangeAspect="1"/>
          </p:cNvGraphicFramePr>
          <p:nvPr>
            <p:custDataLst>
              <p:tags r:id="rId1"/>
            </p:custDataLst>
            <p:extLst>
              <p:ext uri="{D42A27DB-BD31-4B8C-83A1-F6EECF244321}">
                <p14:modId xmlns:p14="http://schemas.microsoft.com/office/powerpoint/2010/main" val="3108025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90" name="think-cell data - do not delete" hidden="1">
                        <a:extLst>
                          <a:ext uri="{FF2B5EF4-FFF2-40B4-BE49-F238E27FC236}">
                            <a16:creationId xmlns:a16="http://schemas.microsoft.com/office/drawing/2014/main" id="{2AB38203-407A-E163-0E34-67311A1E5C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B660064-842F-8408-4365-B0C9EE97958D}"/>
              </a:ext>
            </a:extLst>
          </p:cNvPr>
          <p:cNvSpPr>
            <a:spLocks noGrp="1"/>
          </p:cNvSpPr>
          <p:nvPr>
            <p:ph type="body" sz="quarter" idx="10"/>
          </p:nvPr>
        </p:nvSpPr>
        <p:spPr>
          <a:xfrm>
            <a:off x="457200" y="304800"/>
            <a:ext cx="10287000" cy="831273"/>
          </a:xfrm>
        </p:spPr>
        <p:txBody>
          <a:bodyPr/>
          <a:lstStyle/>
          <a:p>
            <a:pPr fontAlgn="auto">
              <a:spcAft>
                <a:spcPts val="0"/>
              </a:spcAft>
            </a:pPr>
            <a:r>
              <a:rPr lang="en-US" u="sng" dirty="0">
                <a:solidFill>
                  <a:schemeClr val="accent2"/>
                </a:solidFill>
              </a:rPr>
              <a:t>Our Vision: </a:t>
            </a:r>
            <a:r>
              <a:rPr lang="en-US" dirty="0"/>
              <a:t>What “Harnessing the potential power of AI” could look like &amp; mean for our business</a:t>
            </a:r>
          </a:p>
        </p:txBody>
      </p:sp>
      <p:sp>
        <p:nvSpPr>
          <p:cNvPr id="218" name="Rectangle 217">
            <a:extLst>
              <a:ext uri="{FF2B5EF4-FFF2-40B4-BE49-F238E27FC236}">
                <a16:creationId xmlns:a16="http://schemas.microsoft.com/office/drawing/2014/main" id="{F92D09AE-8521-DD89-7477-FE3FE11F25C4}"/>
              </a:ext>
            </a:extLst>
          </p:cNvPr>
          <p:cNvSpPr/>
          <p:nvPr/>
        </p:nvSpPr>
        <p:spPr>
          <a:xfrm>
            <a:off x="4304962" y="1686035"/>
            <a:ext cx="3725571" cy="14288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21" name="Rectangle 220">
            <a:extLst>
              <a:ext uri="{FF2B5EF4-FFF2-40B4-BE49-F238E27FC236}">
                <a16:creationId xmlns:a16="http://schemas.microsoft.com/office/drawing/2014/main" id="{CA74EB1D-8B8D-B6E4-66A0-FE24F13B0D57}"/>
              </a:ext>
            </a:extLst>
          </p:cNvPr>
          <p:cNvSpPr/>
          <p:nvPr/>
        </p:nvSpPr>
        <p:spPr>
          <a:xfrm>
            <a:off x="8030533" y="1686035"/>
            <a:ext cx="4161466" cy="1428872"/>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20" name="Isosceles Triangle 219">
            <a:extLst>
              <a:ext uri="{FF2B5EF4-FFF2-40B4-BE49-F238E27FC236}">
                <a16:creationId xmlns:a16="http://schemas.microsoft.com/office/drawing/2014/main" id="{05A772A0-EDF4-2D35-FE75-D44FE47DD604}"/>
              </a:ext>
            </a:extLst>
          </p:cNvPr>
          <p:cNvSpPr/>
          <p:nvPr/>
        </p:nvSpPr>
        <p:spPr>
          <a:xfrm rot="5400000">
            <a:off x="7488330" y="2235635"/>
            <a:ext cx="1428870" cy="347283"/>
          </a:xfrm>
          <a:prstGeom prst="triangle">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01C3C849-8E47-3126-BEF4-9448682AD68B}"/>
              </a:ext>
            </a:extLst>
          </p:cNvPr>
          <p:cNvSpPr txBox="1"/>
          <p:nvPr/>
        </p:nvSpPr>
        <p:spPr>
          <a:xfrm>
            <a:off x="4337376" y="1826208"/>
            <a:ext cx="2080070" cy="1200329"/>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dozens of </a:t>
            </a:r>
            <a:r>
              <a:rPr lang="en-US" sz="1200" dirty="0">
                <a:solidFill>
                  <a:schemeClr val="tx2"/>
                </a:solidFill>
                <a:latin typeface="DM Sans" pitchFamily="2" charset="0"/>
                <a:ea typeface="Open Sans" panose="020B0606030504020204" pitchFamily="34" charset="0"/>
                <a:cs typeface="Open Sans" panose="020B0606030504020204" pitchFamily="34" charset="0"/>
              </a:rPr>
              <a:t>core platforms form a rigid and complex technology architecture, limiting our ability to re-shaping our work to meet our business needs</a:t>
            </a:r>
            <a:endParaRPr lang="en-US" sz="1200" i="1" dirty="0">
              <a:solidFill>
                <a:schemeClr val="tx2"/>
              </a:solidFill>
              <a:latin typeface="DM Sans" pitchFamily="2" charset="0"/>
            </a:endParaRPr>
          </a:p>
        </p:txBody>
      </p:sp>
      <p:sp>
        <p:nvSpPr>
          <p:cNvPr id="223" name="TextBox 222">
            <a:extLst>
              <a:ext uri="{FF2B5EF4-FFF2-40B4-BE49-F238E27FC236}">
                <a16:creationId xmlns:a16="http://schemas.microsoft.com/office/drawing/2014/main" id="{4A8C7C48-D851-3C85-E02D-985C5C09A030}"/>
              </a:ext>
            </a:extLst>
          </p:cNvPr>
          <p:cNvSpPr txBox="1"/>
          <p:nvPr/>
        </p:nvSpPr>
        <p:spPr>
          <a:xfrm>
            <a:off x="8291236" y="1891212"/>
            <a:ext cx="2567494" cy="1015663"/>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a dynamic AI orchestration layer will surround traditional platforms, rendering them more data repositories than core platforms enabling workflows</a:t>
            </a:r>
            <a:endParaRPr lang="en-US" sz="1200" i="1" dirty="0">
              <a:solidFill>
                <a:schemeClr val="tx2"/>
              </a:solidFill>
            </a:endParaRPr>
          </a:p>
        </p:txBody>
      </p:sp>
      <p:sp>
        <p:nvSpPr>
          <p:cNvPr id="226" name="Rectangle: Rounded Corners 225">
            <a:extLst>
              <a:ext uri="{FF2B5EF4-FFF2-40B4-BE49-F238E27FC236}">
                <a16:creationId xmlns:a16="http://schemas.microsoft.com/office/drawing/2014/main" id="{33C90ED5-20E0-5270-F86E-0B2F782213BF}"/>
              </a:ext>
            </a:extLst>
          </p:cNvPr>
          <p:cNvSpPr/>
          <p:nvPr/>
        </p:nvSpPr>
        <p:spPr bwMode="gray">
          <a:xfrm>
            <a:off x="967531" y="1835958"/>
            <a:ext cx="3316611" cy="1278949"/>
          </a:xfrm>
          <a:prstGeom prst="roundRect">
            <a:avLst/>
          </a:prstGeom>
          <a:no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accent2"/>
                </a:solidFill>
                <a:latin typeface="DM Sans" pitchFamily="2" charset="0"/>
                <a:ea typeface="Open Sans" panose="020B0606030504020204" pitchFamily="34" charset="0"/>
                <a:cs typeface="Open Sans" panose="020B0606030504020204" pitchFamily="34" charset="0"/>
              </a:rPr>
              <a:t>A more simple, flexible, and powerful AI-enabled technology foundation</a:t>
            </a:r>
          </a:p>
        </p:txBody>
      </p:sp>
      <p:sp>
        <p:nvSpPr>
          <p:cNvPr id="230" name="Rectangle: Rounded Corners 229">
            <a:extLst>
              <a:ext uri="{FF2B5EF4-FFF2-40B4-BE49-F238E27FC236}">
                <a16:creationId xmlns:a16="http://schemas.microsoft.com/office/drawing/2014/main" id="{AD4C261C-7EA7-BEE8-910A-D8A11A820802}"/>
              </a:ext>
            </a:extLst>
          </p:cNvPr>
          <p:cNvSpPr/>
          <p:nvPr/>
        </p:nvSpPr>
        <p:spPr bwMode="gray">
          <a:xfrm>
            <a:off x="988349" y="3390183"/>
            <a:ext cx="3316611" cy="1349950"/>
          </a:xfrm>
          <a:prstGeom prst="roundRect">
            <a:avLst/>
          </a:prstGeom>
          <a:no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accent2"/>
                </a:solidFill>
                <a:latin typeface="DM Sans" pitchFamily="2" charset="0"/>
                <a:ea typeface="Open Sans" panose="020B0606030504020204" pitchFamily="34" charset="0"/>
                <a:cs typeface="Open Sans" panose="020B0606030504020204" pitchFamily="34" charset="0"/>
              </a:rPr>
              <a:t>…will reshape our workflows &amp; the value we create across every area of our business</a:t>
            </a:r>
          </a:p>
        </p:txBody>
      </p:sp>
      <p:sp>
        <p:nvSpPr>
          <p:cNvPr id="231" name="Rectangle: Rounded Corners 230">
            <a:extLst>
              <a:ext uri="{FF2B5EF4-FFF2-40B4-BE49-F238E27FC236}">
                <a16:creationId xmlns:a16="http://schemas.microsoft.com/office/drawing/2014/main" id="{BB894084-D893-5FA6-60C6-33EAF91A7CD8}"/>
              </a:ext>
            </a:extLst>
          </p:cNvPr>
          <p:cNvSpPr/>
          <p:nvPr/>
        </p:nvSpPr>
        <p:spPr bwMode="gray">
          <a:xfrm>
            <a:off x="988350" y="5006604"/>
            <a:ext cx="3316611" cy="1455274"/>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accent2"/>
                </a:solidFill>
                <a:latin typeface="DM Sans" pitchFamily="2" charset="0"/>
                <a:ea typeface="Open Sans" panose="020B0606030504020204" pitchFamily="34" charset="0"/>
                <a:cs typeface="Open Sans" panose="020B0606030504020204" pitchFamily="34" charset="0"/>
              </a:rPr>
              <a:t>…allowing us guide our people to the exceptional health care they deserve. Affordably. Equitably. Seamlessly.</a:t>
            </a:r>
          </a:p>
        </p:txBody>
      </p:sp>
      <p:sp>
        <p:nvSpPr>
          <p:cNvPr id="232" name="Rectangle 231">
            <a:extLst>
              <a:ext uri="{FF2B5EF4-FFF2-40B4-BE49-F238E27FC236}">
                <a16:creationId xmlns:a16="http://schemas.microsoft.com/office/drawing/2014/main" id="{55001322-6D62-38BE-AD85-B5AA46E0C6FA}"/>
              </a:ext>
            </a:extLst>
          </p:cNvPr>
          <p:cNvSpPr/>
          <p:nvPr/>
        </p:nvSpPr>
        <p:spPr>
          <a:xfrm>
            <a:off x="4304962" y="3302456"/>
            <a:ext cx="3725571" cy="14288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3" name="Rectangle 232">
            <a:extLst>
              <a:ext uri="{FF2B5EF4-FFF2-40B4-BE49-F238E27FC236}">
                <a16:creationId xmlns:a16="http://schemas.microsoft.com/office/drawing/2014/main" id="{9327CC2C-EE38-208D-0750-29E3056DCAED}"/>
              </a:ext>
            </a:extLst>
          </p:cNvPr>
          <p:cNvSpPr/>
          <p:nvPr/>
        </p:nvSpPr>
        <p:spPr>
          <a:xfrm>
            <a:off x="8030533" y="3302456"/>
            <a:ext cx="4161466" cy="1428872"/>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4" name="Isosceles Triangle 233">
            <a:extLst>
              <a:ext uri="{FF2B5EF4-FFF2-40B4-BE49-F238E27FC236}">
                <a16:creationId xmlns:a16="http://schemas.microsoft.com/office/drawing/2014/main" id="{DA550F10-E59F-52B5-7E0B-BBA5BF7465E7}"/>
              </a:ext>
            </a:extLst>
          </p:cNvPr>
          <p:cNvSpPr/>
          <p:nvPr/>
        </p:nvSpPr>
        <p:spPr>
          <a:xfrm rot="5400000">
            <a:off x="7488330" y="3852056"/>
            <a:ext cx="1428870" cy="347283"/>
          </a:xfrm>
          <a:prstGeom prst="triangle">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05CD880A-8B5D-7F5B-FF3D-1DA7130AD0B2}"/>
              </a:ext>
            </a:extLst>
          </p:cNvPr>
          <p:cNvSpPr/>
          <p:nvPr/>
        </p:nvSpPr>
        <p:spPr>
          <a:xfrm>
            <a:off x="4304962" y="5024201"/>
            <a:ext cx="3725571" cy="14288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7" name="Rectangle 236">
            <a:extLst>
              <a:ext uri="{FF2B5EF4-FFF2-40B4-BE49-F238E27FC236}">
                <a16:creationId xmlns:a16="http://schemas.microsoft.com/office/drawing/2014/main" id="{BDD73B37-5EAC-F426-E5B3-F84CDBAA6D94}"/>
              </a:ext>
            </a:extLst>
          </p:cNvPr>
          <p:cNvSpPr/>
          <p:nvPr/>
        </p:nvSpPr>
        <p:spPr>
          <a:xfrm>
            <a:off x="8030533" y="5024201"/>
            <a:ext cx="4161466" cy="1428872"/>
          </a:xfrm>
          <a:prstGeom prst="rect">
            <a:avLst/>
          </a:prstGeom>
          <a:solidFill>
            <a:srgbClr val="9DDB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endParaRPr lang="en-US" sz="1600" dirty="0">
              <a:solidFill>
                <a:schemeClr val="tx2"/>
              </a:solidFill>
            </a:endParaRPr>
          </a:p>
        </p:txBody>
      </p:sp>
      <p:sp>
        <p:nvSpPr>
          <p:cNvPr id="238" name="Isosceles Triangle 237">
            <a:extLst>
              <a:ext uri="{FF2B5EF4-FFF2-40B4-BE49-F238E27FC236}">
                <a16:creationId xmlns:a16="http://schemas.microsoft.com/office/drawing/2014/main" id="{86EE0336-FFE0-6FEE-90B5-FCC8831615CD}"/>
              </a:ext>
            </a:extLst>
          </p:cNvPr>
          <p:cNvSpPr/>
          <p:nvPr/>
        </p:nvSpPr>
        <p:spPr>
          <a:xfrm rot="5400000">
            <a:off x="7488330" y="5573801"/>
            <a:ext cx="1428870" cy="347283"/>
          </a:xfrm>
          <a:prstGeom prst="triangle">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a:extLst>
              <a:ext uri="{FF2B5EF4-FFF2-40B4-BE49-F238E27FC236}">
                <a16:creationId xmlns:a16="http://schemas.microsoft.com/office/drawing/2014/main" id="{27555D51-E46B-4830-1C6D-05688A0C5105}"/>
              </a:ext>
            </a:extLst>
          </p:cNvPr>
          <p:cNvGrpSpPr/>
          <p:nvPr/>
        </p:nvGrpSpPr>
        <p:grpSpPr>
          <a:xfrm>
            <a:off x="96163" y="3638929"/>
            <a:ext cx="822960" cy="822960"/>
            <a:chOff x="768815" y="1868795"/>
            <a:chExt cx="922491" cy="922489"/>
          </a:xfrm>
        </p:grpSpPr>
        <p:sp>
          <p:nvSpPr>
            <p:cNvPr id="241" name="Oval 5">
              <a:extLst>
                <a:ext uri="{FF2B5EF4-FFF2-40B4-BE49-F238E27FC236}">
                  <a16:creationId xmlns:a16="http://schemas.microsoft.com/office/drawing/2014/main" id="{941A8FD2-535F-81D5-18E2-BB64D43E58BE}"/>
                </a:ext>
              </a:extLst>
            </p:cNvPr>
            <p:cNvSpPr>
              <a:spLocks noChangeArrowheads="1"/>
            </p:cNvSpPr>
            <p:nvPr/>
          </p:nvSpPr>
          <p:spPr bwMode="auto">
            <a:xfrm>
              <a:off x="768815" y="1868795"/>
              <a:ext cx="922491" cy="922489"/>
            </a:xfrm>
            <a:prstGeom prst="ellipse">
              <a:avLst/>
            </a:prstGeom>
            <a:noFill/>
            <a:ln w="28575">
              <a:solidFill>
                <a:srgbClr val="19438D"/>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0"/>
              </a:endParaRPr>
            </a:p>
          </p:txBody>
        </p:sp>
        <p:pic>
          <p:nvPicPr>
            <p:cNvPr id="242" name="Picture 241" descr="Woman using cell phone at digital data science display">
              <a:extLst>
                <a:ext uri="{FF2B5EF4-FFF2-40B4-BE49-F238E27FC236}">
                  <a16:creationId xmlns:a16="http://schemas.microsoft.com/office/drawing/2014/main" id="{A373F6E6-116A-5D58-7323-4E44844C45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1127" y="1942026"/>
              <a:ext cx="760704" cy="761961"/>
            </a:xfrm>
            <a:prstGeom prst="ellipse">
              <a:avLst/>
            </a:prstGeom>
            <a:ln w="19050" cap="rnd">
              <a:solidFill>
                <a:srgbClr val="19438D"/>
              </a:solidFill>
              <a:prstDash val="solid"/>
            </a:ln>
            <a:effectLst/>
          </p:spPr>
        </p:pic>
      </p:grpSp>
      <p:grpSp>
        <p:nvGrpSpPr>
          <p:cNvPr id="243" name="Group 242">
            <a:extLst>
              <a:ext uri="{FF2B5EF4-FFF2-40B4-BE49-F238E27FC236}">
                <a16:creationId xmlns:a16="http://schemas.microsoft.com/office/drawing/2014/main" id="{CC5CD255-6BD9-F176-0293-7AE06F14E313}"/>
              </a:ext>
            </a:extLst>
          </p:cNvPr>
          <p:cNvGrpSpPr/>
          <p:nvPr/>
        </p:nvGrpSpPr>
        <p:grpSpPr>
          <a:xfrm>
            <a:off x="91961" y="5246488"/>
            <a:ext cx="822960" cy="822960"/>
            <a:chOff x="768815" y="1868795"/>
            <a:chExt cx="922491" cy="922489"/>
          </a:xfrm>
        </p:grpSpPr>
        <p:sp>
          <p:nvSpPr>
            <p:cNvPr id="244" name="Oval 5">
              <a:extLst>
                <a:ext uri="{FF2B5EF4-FFF2-40B4-BE49-F238E27FC236}">
                  <a16:creationId xmlns:a16="http://schemas.microsoft.com/office/drawing/2014/main" id="{44200611-A792-608A-431D-3A14975DC405}"/>
                </a:ext>
              </a:extLst>
            </p:cNvPr>
            <p:cNvSpPr>
              <a:spLocks noChangeArrowheads="1"/>
            </p:cNvSpPr>
            <p:nvPr/>
          </p:nvSpPr>
          <p:spPr bwMode="auto">
            <a:xfrm>
              <a:off x="768815" y="1868795"/>
              <a:ext cx="922491" cy="922489"/>
            </a:xfrm>
            <a:prstGeom prst="ellipse">
              <a:avLst/>
            </a:prstGeom>
            <a:noFill/>
            <a:ln w="28575">
              <a:solidFill>
                <a:srgbClr val="19438D"/>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5" name="Picture 244" descr="Young woman reading documents">
              <a:extLst>
                <a:ext uri="{FF2B5EF4-FFF2-40B4-BE49-F238E27FC236}">
                  <a16:creationId xmlns:a16="http://schemas.microsoft.com/office/drawing/2014/main" id="{24BC8DB8-F0CB-8DD0-160E-A0BDD512D7A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51127" y="1942026"/>
              <a:ext cx="760704" cy="761961"/>
            </a:xfrm>
            <a:prstGeom prst="ellipse">
              <a:avLst/>
            </a:prstGeom>
            <a:ln w="19050" cap="rnd">
              <a:solidFill>
                <a:srgbClr val="19438D"/>
              </a:solidFill>
              <a:prstDash val="solid"/>
            </a:ln>
            <a:effectLst/>
          </p:spPr>
        </p:pic>
      </p:grpSp>
      <p:grpSp>
        <p:nvGrpSpPr>
          <p:cNvPr id="246" name="Group 245">
            <a:extLst>
              <a:ext uri="{FF2B5EF4-FFF2-40B4-BE49-F238E27FC236}">
                <a16:creationId xmlns:a16="http://schemas.microsoft.com/office/drawing/2014/main" id="{038EC1CE-22CE-9645-950F-867DB0A8332B}"/>
              </a:ext>
            </a:extLst>
          </p:cNvPr>
          <p:cNvGrpSpPr/>
          <p:nvPr/>
        </p:nvGrpSpPr>
        <p:grpSpPr>
          <a:xfrm>
            <a:off x="91961" y="2031370"/>
            <a:ext cx="822960" cy="822960"/>
            <a:chOff x="768815" y="1868795"/>
            <a:chExt cx="922491" cy="922489"/>
          </a:xfrm>
        </p:grpSpPr>
        <p:sp>
          <p:nvSpPr>
            <p:cNvPr id="247" name="Oval 5">
              <a:extLst>
                <a:ext uri="{FF2B5EF4-FFF2-40B4-BE49-F238E27FC236}">
                  <a16:creationId xmlns:a16="http://schemas.microsoft.com/office/drawing/2014/main" id="{25BD6810-AD30-8B3A-35EE-BA774B77982C}"/>
                </a:ext>
              </a:extLst>
            </p:cNvPr>
            <p:cNvSpPr>
              <a:spLocks noChangeArrowheads="1"/>
            </p:cNvSpPr>
            <p:nvPr/>
          </p:nvSpPr>
          <p:spPr bwMode="auto">
            <a:xfrm>
              <a:off x="768815" y="1868795"/>
              <a:ext cx="922491" cy="922489"/>
            </a:xfrm>
            <a:prstGeom prst="ellipse">
              <a:avLst/>
            </a:prstGeom>
            <a:noFill/>
            <a:ln w="28575">
              <a:solidFill>
                <a:srgbClr val="19438D"/>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DM Sans" pitchFamily="2" charset="0"/>
              </a:endParaRPr>
            </a:p>
          </p:txBody>
        </p:sp>
        <p:pic>
          <p:nvPicPr>
            <p:cNvPr id="248" name="Picture 247" descr="Angle view of circuit shaped like a brain">
              <a:extLst>
                <a:ext uri="{FF2B5EF4-FFF2-40B4-BE49-F238E27FC236}">
                  <a16:creationId xmlns:a16="http://schemas.microsoft.com/office/drawing/2014/main" id="{893C56D3-D802-CBDB-56EE-102340BDD32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51127" y="1942026"/>
              <a:ext cx="760704" cy="761961"/>
            </a:xfrm>
            <a:prstGeom prst="ellipse">
              <a:avLst/>
            </a:prstGeom>
            <a:ln w="19050" cap="rnd">
              <a:solidFill>
                <a:srgbClr val="19438D"/>
              </a:solidFill>
              <a:prstDash val="solid"/>
            </a:ln>
            <a:effectLst/>
          </p:spPr>
        </p:pic>
      </p:grpSp>
      <p:sp>
        <p:nvSpPr>
          <p:cNvPr id="249" name="TextBox 248">
            <a:extLst>
              <a:ext uri="{FF2B5EF4-FFF2-40B4-BE49-F238E27FC236}">
                <a16:creationId xmlns:a16="http://schemas.microsoft.com/office/drawing/2014/main" id="{2E2C46D9-B4F3-BE26-EA6C-094C7D432112}"/>
              </a:ext>
            </a:extLst>
          </p:cNvPr>
          <p:cNvSpPr txBox="1"/>
          <p:nvPr/>
        </p:nvSpPr>
        <p:spPr>
          <a:xfrm>
            <a:off x="4337376" y="3509060"/>
            <a:ext cx="2080070" cy="1015663"/>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individuals execute defined workflows, initiating engagement with applications and relevant data stores</a:t>
            </a:r>
            <a:endParaRPr lang="en-US" sz="1200" i="1" dirty="0">
              <a:solidFill>
                <a:schemeClr val="tx2"/>
              </a:solidFill>
            </a:endParaRPr>
          </a:p>
        </p:txBody>
      </p:sp>
      <p:sp>
        <p:nvSpPr>
          <p:cNvPr id="250" name="TextBox 249">
            <a:extLst>
              <a:ext uri="{FF2B5EF4-FFF2-40B4-BE49-F238E27FC236}">
                <a16:creationId xmlns:a16="http://schemas.microsoft.com/office/drawing/2014/main" id="{5B26C3D8-7D05-E0A4-0F8C-B9695E90FBB2}"/>
              </a:ext>
            </a:extLst>
          </p:cNvPr>
          <p:cNvSpPr txBox="1"/>
          <p:nvPr/>
        </p:nvSpPr>
        <p:spPr>
          <a:xfrm>
            <a:off x="8291236" y="3416585"/>
            <a:ext cx="2567494" cy="1200329"/>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intelligence layer will enable orchestration of agents and initiation of tasks to </a:t>
            </a:r>
            <a:r>
              <a:rPr lang="en-US" sz="1200" dirty="0">
                <a:solidFill>
                  <a:schemeClr val="tx2"/>
                </a:solidFill>
                <a:latin typeface="DM Sans" pitchFamily="2" charset="0"/>
                <a:ea typeface="Open Sans" panose="020B0606030504020204" pitchFamily="34" charset="0"/>
                <a:cs typeface="Open Sans" panose="020B0606030504020204" pitchFamily="34" charset="0"/>
              </a:rPr>
              <a:t>generate new insights, amplify creativity, automate processes, eliminate waste, and improve decisioning</a:t>
            </a:r>
            <a:endParaRPr lang="en-US" sz="1200" i="1" dirty="0">
              <a:solidFill>
                <a:schemeClr val="tx2"/>
              </a:solidFill>
            </a:endParaRPr>
          </a:p>
        </p:txBody>
      </p:sp>
      <p:sp>
        <p:nvSpPr>
          <p:cNvPr id="251" name="TextBox 250">
            <a:extLst>
              <a:ext uri="{FF2B5EF4-FFF2-40B4-BE49-F238E27FC236}">
                <a16:creationId xmlns:a16="http://schemas.microsoft.com/office/drawing/2014/main" id="{F6A962B9-68F7-D80F-0719-D37DDC3AD6B7}"/>
              </a:ext>
            </a:extLst>
          </p:cNvPr>
          <p:cNvSpPr txBox="1"/>
          <p:nvPr/>
        </p:nvSpPr>
        <p:spPr>
          <a:xfrm>
            <a:off x="4286551" y="5068078"/>
            <a:ext cx="2217955" cy="1384995"/>
          </a:xfrm>
          <a:prstGeom prst="rect">
            <a:avLst/>
          </a:prstGeom>
          <a:noFill/>
        </p:spPr>
        <p:txBody>
          <a:bodyPr wrap="square">
            <a:spAutoFit/>
          </a:bodyPr>
          <a:lstStyle/>
          <a:p>
            <a:pPr algn="ctr">
              <a:spcBef>
                <a:spcPts val="600"/>
              </a:spcBef>
              <a:spcAft>
                <a:spcPts val="600"/>
              </a:spcAft>
            </a:pPr>
            <a:r>
              <a:rPr lang="en-US" sz="1200" dirty="0">
                <a:solidFill>
                  <a:schemeClr val="tx2"/>
                </a:solidFill>
                <a:latin typeface="DM Sans" pitchFamily="2" charset="0"/>
              </a:rPr>
              <a:t>we push relentlessly towards are mission, while challenged with an affordability crisis, increased consumer expectations, and urgency to do more with limited admin funding</a:t>
            </a:r>
            <a:endParaRPr lang="en-US" sz="1200" dirty="0">
              <a:solidFill>
                <a:schemeClr val="tx2"/>
              </a:solidFill>
            </a:endParaRPr>
          </a:p>
        </p:txBody>
      </p:sp>
      <p:sp>
        <p:nvSpPr>
          <p:cNvPr id="252" name="TextBox 251">
            <a:extLst>
              <a:ext uri="{FF2B5EF4-FFF2-40B4-BE49-F238E27FC236}">
                <a16:creationId xmlns:a16="http://schemas.microsoft.com/office/drawing/2014/main" id="{DB0A106A-DECA-3A75-F538-530364B53938}"/>
              </a:ext>
            </a:extLst>
          </p:cNvPr>
          <p:cNvSpPr txBox="1"/>
          <p:nvPr/>
        </p:nvSpPr>
        <p:spPr>
          <a:xfrm>
            <a:off x="8250333" y="5033006"/>
            <a:ext cx="2608397" cy="1457707"/>
          </a:xfrm>
          <a:prstGeom prst="rect">
            <a:avLst/>
          </a:prstGeom>
          <a:noFill/>
        </p:spPr>
        <p:txBody>
          <a:bodyPr wrap="square">
            <a:spAutoFit/>
          </a:bodyPr>
          <a:lstStyle/>
          <a:p>
            <a:pPr algn="ctr">
              <a:lnSpc>
                <a:spcPct val="106000"/>
              </a:lnSpc>
              <a:buFont typeface="Wingdings 2" pitchFamily="18" charset="2"/>
              <a:buNone/>
            </a:pPr>
            <a:r>
              <a:rPr lang="en-US" sz="1200" dirty="0">
                <a:solidFill>
                  <a:schemeClr val="tx2"/>
                </a:solidFill>
                <a:latin typeface="DM Sans" pitchFamily="2" charset="0"/>
                <a:ea typeface="Open Sans" panose="020B0606030504020204" pitchFamily="34" charset="0"/>
                <a:cs typeface="Open Sans" panose="020B0606030504020204" pitchFamily="34" charset="0"/>
              </a:rPr>
              <a:t>we will reduce administrative friction for our providers, offer journeys that empower consumers, support delivery of higher quality, more affordable, and more personalized care by our healthcare ecosystem</a:t>
            </a:r>
          </a:p>
        </p:txBody>
      </p:sp>
      <p:sp>
        <p:nvSpPr>
          <p:cNvPr id="255" name="TextBox 254">
            <a:extLst>
              <a:ext uri="{FF2B5EF4-FFF2-40B4-BE49-F238E27FC236}">
                <a16:creationId xmlns:a16="http://schemas.microsoft.com/office/drawing/2014/main" id="{7EF74FF8-DD17-81A5-C7F3-D3477874C548}"/>
              </a:ext>
            </a:extLst>
          </p:cNvPr>
          <p:cNvSpPr txBox="1"/>
          <p:nvPr/>
        </p:nvSpPr>
        <p:spPr>
          <a:xfrm>
            <a:off x="4337376" y="1399284"/>
            <a:ext cx="2080070" cy="338554"/>
          </a:xfrm>
          <a:prstGeom prst="rect">
            <a:avLst/>
          </a:prstGeom>
          <a:noFill/>
        </p:spPr>
        <p:txBody>
          <a:bodyPr wrap="square">
            <a:spAutoFit/>
          </a:bodyPr>
          <a:lstStyle/>
          <a:p>
            <a:pPr algn="ctr">
              <a:spcBef>
                <a:spcPts val="600"/>
              </a:spcBef>
              <a:spcAft>
                <a:spcPts val="600"/>
              </a:spcAft>
            </a:pPr>
            <a:r>
              <a:rPr lang="en-US" sz="1600" b="1" dirty="0">
                <a:solidFill>
                  <a:schemeClr val="tx2"/>
                </a:solidFill>
              </a:rPr>
              <a:t>FROM</a:t>
            </a:r>
            <a:endParaRPr lang="en-US" sz="1600" i="1" dirty="0">
              <a:solidFill>
                <a:schemeClr val="tx2"/>
              </a:solidFill>
              <a:latin typeface="DM Sans" pitchFamily="2" charset="0"/>
            </a:endParaRPr>
          </a:p>
        </p:txBody>
      </p:sp>
      <p:sp>
        <p:nvSpPr>
          <p:cNvPr id="256" name="TextBox 255">
            <a:extLst>
              <a:ext uri="{FF2B5EF4-FFF2-40B4-BE49-F238E27FC236}">
                <a16:creationId xmlns:a16="http://schemas.microsoft.com/office/drawing/2014/main" id="{DC429E7E-0BB8-3853-44D1-2DB06423D753}"/>
              </a:ext>
            </a:extLst>
          </p:cNvPr>
          <p:cNvSpPr txBox="1"/>
          <p:nvPr/>
        </p:nvSpPr>
        <p:spPr>
          <a:xfrm>
            <a:off x="8176706" y="1393881"/>
            <a:ext cx="2567494" cy="338554"/>
          </a:xfrm>
          <a:prstGeom prst="rect">
            <a:avLst/>
          </a:prstGeom>
          <a:noFill/>
        </p:spPr>
        <p:txBody>
          <a:bodyPr wrap="square">
            <a:spAutoFit/>
          </a:bodyPr>
          <a:lstStyle/>
          <a:p>
            <a:pPr algn="ctr">
              <a:spcBef>
                <a:spcPts val="600"/>
              </a:spcBef>
              <a:spcAft>
                <a:spcPts val="600"/>
              </a:spcAft>
            </a:pPr>
            <a:r>
              <a:rPr lang="en-US" sz="1600" b="1" dirty="0">
                <a:solidFill>
                  <a:srgbClr val="5EC3AA"/>
                </a:solidFill>
              </a:rPr>
              <a:t>TO</a:t>
            </a:r>
            <a:endParaRPr lang="en-US" sz="1600" i="1" dirty="0">
              <a:solidFill>
                <a:srgbClr val="5EC3AA"/>
              </a:solidFill>
            </a:endParaRPr>
          </a:p>
        </p:txBody>
      </p:sp>
      <p:grpSp>
        <p:nvGrpSpPr>
          <p:cNvPr id="276" name="Group 275">
            <a:extLst>
              <a:ext uri="{FF2B5EF4-FFF2-40B4-BE49-F238E27FC236}">
                <a16:creationId xmlns:a16="http://schemas.microsoft.com/office/drawing/2014/main" id="{5D4BCD66-627F-80C7-E8EC-5FF6878F5E17}"/>
              </a:ext>
            </a:extLst>
          </p:cNvPr>
          <p:cNvGrpSpPr/>
          <p:nvPr/>
        </p:nvGrpSpPr>
        <p:grpSpPr>
          <a:xfrm>
            <a:off x="10908824" y="4122896"/>
            <a:ext cx="1197479" cy="538162"/>
            <a:chOff x="10830851" y="4028867"/>
            <a:chExt cx="1197479" cy="538162"/>
          </a:xfrm>
        </p:grpSpPr>
        <p:sp>
          <p:nvSpPr>
            <p:cNvPr id="172" name="Rectangle: Rounded Corners 171">
              <a:extLst>
                <a:ext uri="{FF2B5EF4-FFF2-40B4-BE49-F238E27FC236}">
                  <a16:creationId xmlns:a16="http://schemas.microsoft.com/office/drawing/2014/main" id="{9BC95B4E-2AB9-7CFC-5E75-D19824AA46A1}"/>
                </a:ext>
              </a:extLst>
            </p:cNvPr>
            <p:cNvSpPr/>
            <p:nvPr/>
          </p:nvSpPr>
          <p:spPr>
            <a:xfrm>
              <a:off x="10830851" y="4028867"/>
              <a:ext cx="1197479" cy="538162"/>
            </a:xfrm>
            <a:prstGeom prst="roundRect">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B8C30C93-D993-0903-A333-0E98D46EC8FF}"/>
                </a:ext>
              </a:extLst>
            </p:cNvPr>
            <p:cNvSpPr/>
            <p:nvPr/>
          </p:nvSpPr>
          <p:spPr>
            <a:xfrm>
              <a:off x="10845850" y="4053467"/>
              <a:ext cx="1162757" cy="473098"/>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1200" b="1" dirty="0">
                <a:solidFill>
                  <a:schemeClr val="tx2"/>
                </a:solidFill>
              </a:endParaRPr>
            </a:p>
          </p:txBody>
        </p:sp>
        <p:sp>
          <p:nvSpPr>
            <p:cNvPr id="192" name="Rectangle 191">
              <a:extLst>
                <a:ext uri="{FF2B5EF4-FFF2-40B4-BE49-F238E27FC236}">
                  <a16:creationId xmlns:a16="http://schemas.microsoft.com/office/drawing/2014/main" id="{A2C3DFEA-BB21-F406-CE5E-E0E34A95FC4D}"/>
                </a:ext>
              </a:extLst>
            </p:cNvPr>
            <p:cNvSpPr/>
            <p:nvPr/>
          </p:nvSpPr>
          <p:spPr>
            <a:xfrm>
              <a:off x="10867071" y="4100349"/>
              <a:ext cx="97011"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CE666FC-6C38-BF00-2651-5632CFC11244}"/>
                </a:ext>
              </a:extLst>
            </p:cNvPr>
            <p:cNvSpPr/>
            <p:nvPr/>
          </p:nvSpPr>
          <p:spPr>
            <a:xfrm>
              <a:off x="10867071" y="4373707"/>
              <a:ext cx="349820"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9A8682A6-0902-C2FF-A087-B1A07DA4524F}"/>
                </a:ext>
              </a:extLst>
            </p:cNvPr>
            <p:cNvSpPr/>
            <p:nvPr/>
          </p:nvSpPr>
          <p:spPr>
            <a:xfrm>
              <a:off x="1142778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92EC312-C81A-6D66-AFB4-828758FC640D}"/>
                </a:ext>
              </a:extLst>
            </p:cNvPr>
            <p:cNvSpPr/>
            <p:nvPr/>
          </p:nvSpPr>
          <p:spPr>
            <a:xfrm>
              <a:off x="11067156" y="4265231"/>
              <a:ext cx="527367"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E0802E2E-77D7-5814-A267-8575CE023244}"/>
                </a:ext>
              </a:extLst>
            </p:cNvPr>
            <p:cNvSpPr/>
            <p:nvPr/>
          </p:nvSpPr>
          <p:spPr>
            <a:xfrm>
              <a:off x="1106715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EC54DB2A-82EE-8770-AB30-76B0D71900D0}"/>
                </a:ext>
              </a:extLst>
            </p:cNvPr>
            <p:cNvSpPr/>
            <p:nvPr/>
          </p:nvSpPr>
          <p:spPr>
            <a:xfrm>
              <a:off x="11247471" y="4100349"/>
              <a:ext cx="166738"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4D6DFB1-A8FE-2949-7FBA-4801FB403CD2}"/>
                </a:ext>
              </a:extLst>
            </p:cNvPr>
            <p:cNvSpPr/>
            <p:nvPr/>
          </p:nvSpPr>
          <p:spPr>
            <a:xfrm>
              <a:off x="10984481" y="4100348"/>
              <a:ext cx="61125" cy="324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166593EE-ADAD-5E5B-B0BA-682A35BF7DA7}"/>
                </a:ext>
              </a:extLst>
            </p:cNvPr>
            <p:cNvSpPr/>
            <p:nvPr/>
          </p:nvSpPr>
          <p:spPr>
            <a:xfrm>
              <a:off x="11772001" y="4100349"/>
              <a:ext cx="87000"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B3D1822B-4418-CCCA-D525-1A18F025AA13}"/>
                </a:ext>
              </a:extLst>
            </p:cNvPr>
            <p:cNvSpPr/>
            <p:nvPr/>
          </p:nvSpPr>
          <p:spPr>
            <a:xfrm>
              <a:off x="11887731" y="4100348"/>
              <a:ext cx="87000"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5F8B7C2-C7B7-2401-BC4A-602064AF1C5D}"/>
                </a:ext>
              </a:extLst>
            </p:cNvPr>
            <p:cNvSpPr/>
            <p:nvPr/>
          </p:nvSpPr>
          <p:spPr>
            <a:xfrm>
              <a:off x="11676082" y="4265231"/>
              <a:ext cx="18394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C8C6C5A0-4504-DE37-A3B8-CB185E1733D5}"/>
                </a:ext>
              </a:extLst>
            </p:cNvPr>
            <p:cNvSpPr/>
            <p:nvPr/>
          </p:nvSpPr>
          <p:spPr>
            <a:xfrm>
              <a:off x="11676082" y="4100349"/>
              <a:ext cx="7483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F407154-2703-C184-1770-5D40CE6FC0D3}"/>
                </a:ext>
              </a:extLst>
            </p:cNvPr>
            <p:cNvSpPr/>
            <p:nvPr/>
          </p:nvSpPr>
          <p:spPr>
            <a:xfrm>
              <a:off x="11678280" y="4186704"/>
              <a:ext cx="151321" cy="51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46E860FC-448A-9255-BF0C-78817FD2370A}"/>
                </a:ext>
              </a:extLst>
            </p:cNvPr>
            <p:cNvSpPr/>
            <p:nvPr/>
          </p:nvSpPr>
          <p:spPr>
            <a:xfrm>
              <a:off x="11615610" y="4100349"/>
              <a:ext cx="42149"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6A665EDC-C5C4-98C4-A351-8A4D95ED2CD5}"/>
                </a:ext>
              </a:extLst>
            </p:cNvPr>
            <p:cNvSpPr/>
            <p:nvPr/>
          </p:nvSpPr>
          <p:spPr>
            <a:xfrm>
              <a:off x="11247471" y="4373707"/>
              <a:ext cx="612447"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Female Profile with solid fill">
            <a:extLst>
              <a:ext uri="{FF2B5EF4-FFF2-40B4-BE49-F238E27FC236}">
                <a16:creationId xmlns:a16="http://schemas.microsoft.com/office/drawing/2014/main" id="{CB87B8E2-F758-0B5B-2A5A-66BC79499F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5334" y="3755788"/>
            <a:ext cx="157950" cy="184252"/>
          </a:xfrm>
          <a:prstGeom prst="rect">
            <a:avLst/>
          </a:prstGeom>
        </p:spPr>
      </p:pic>
      <p:pic>
        <p:nvPicPr>
          <p:cNvPr id="12" name="Graphic 11" descr="Male profile with solid fill">
            <a:extLst>
              <a:ext uri="{FF2B5EF4-FFF2-40B4-BE49-F238E27FC236}">
                <a16:creationId xmlns:a16="http://schemas.microsoft.com/office/drawing/2014/main" id="{CEF1662D-8582-2CB0-AD05-CFFCE19497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13284" y="3755787"/>
            <a:ext cx="157950" cy="184252"/>
          </a:xfrm>
          <a:prstGeom prst="rect">
            <a:avLst/>
          </a:prstGeom>
        </p:spPr>
      </p:pic>
      <p:pic>
        <p:nvPicPr>
          <p:cNvPr id="14" name="Graphic 13" descr="Female Profile with solid fill">
            <a:extLst>
              <a:ext uri="{FF2B5EF4-FFF2-40B4-BE49-F238E27FC236}">
                <a16:creationId xmlns:a16="http://schemas.microsoft.com/office/drawing/2014/main" id="{2A986C50-76CF-38E1-951E-5C43CD5DED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234" y="3755788"/>
            <a:ext cx="157950" cy="184252"/>
          </a:xfrm>
          <a:prstGeom prst="rect">
            <a:avLst/>
          </a:prstGeom>
        </p:spPr>
      </p:pic>
      <p:pic>
        <p:nvPicPr>
          <p:cNvPr id="15" name="Graphic 14" descr="Male profile with solid fill">
            <a:extLst>
              <a:ext uri="{FF2B5EF4-FFF2-40B4-BE49-F238E27FC236}">
                <a16:creationId xmlns:a16="http://schemas.microsoft.com/office/drawing/2014/main" id="{991FECF6-CF88-E079-73CF-E1E51E8D5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29185" y="3755787"/>
            <a:ext cx="157950" cy="184252"/>
          </a:xfrm>
          <a:prstGeom prst="rect">
            <a:avLst/>
          </a:prstGeom>
        </p:spPr>
      </p:pic>
      <p:pic>
        <p:nvPicPr>
          <p:cNvPr id="16" name="Graphic 15" descr="Female Profile with solid fill">
            <a:extLst>
              <a:ext uri="{FF2B5EF4-FFF2-40B4-BE49-F238E27FC236}">
                <a16:creationId xmlns:a16="http://schemas.microsoft.com/office/drawing/2014/main" id="{689C90B6-1CA0-8291-D9E5-28905AE926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7134" y="3755788"/>
            <a:ext cx="157950" cy="184252"/>
          </a:xfrm>
          <a:prstGeom prst="rect">
            <a:avLst/>
          </a:prstGeom>
        </p:spPr>
      </p:pic>
      <p:pic>
        <p:nvPicPr>
          <p:cNvPr id="17" name="Graphic 16" descr="Male profile with solid fill">
            <a:extLst>
              <a:ext uri="{FF2B5EF4-FFF2-40B4-BE49-F238E27FC236}">
                <a16:creationId xmlns:a16="http://schemas.microsoft.com/office/drawing/2014/main" id="{7ED3E813-C1B2-C49A-D51F-EDAE422F2D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45085" y="3755787"/>
            <a:ext cx="157950" cy="184252"/>
          </a:xfrm>
          <a:prstGeom prst="rect">
            <a:avLst/>
          </a:prstGeom>
        </p:spPr>
      </p:pic>
      <p:pic>
        <p:nvPicPr>
          <p:cNvPr id="18" name="Graphic 17" descr="Female Profile with solid fill">
            <a:extLst>
              <a:ext uri="{FF2B5EF4-FFF2-40B4-BE49-F238E27FC236}">
                <a16:creationId xmlns:a16="http://schemas.microsoft.com/office/drawing/2014/main" id="{B3BB6A4E-1D2D-8B0E-7B55-3056B3F6C5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3035" y="3755788"/>
            <a:ext cx="157950" cy="184252"/>
          </a:xfrm>
          <a:prstGeom prst="rect">
            <a:avLst/>
          </a:prstGeom>
        </p:spPr>
      </p:pic>
      <p:pic>
        <p:nvPicPr>
          <p:cNvPr id="19" name="Graphic 18" descr="Male profile with solid fill">
            <a:extLst>
              <a:ext uri="{FF2B5EF4-FFF2-40B4-BE49-F238E27FC236}">
                <a16:creationId xmlns:a16="http://schemas.microsoft.com/office/drawing/2014/main" id="{CCFD941F-7E82-9417-066F-0F865CAADC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0986" y="3755787"/>
            <a:ext cx="157950" cy="184252"/>
          </a:xfrm>
          <a:prstGeom prst="rect">
            <a:avLst/>
          </a:prstGeom>
        </p:spPr>
      </p:pic>
      <p:grpSp>
        <p:nvGrpSpPr>
          <p:cNvPr id="308" name="Group 307">
            <a:extLst>
              <a:ext uri="{FF2B5EF4-FFF2-40B4-BE49-F238E27FC236}">
                <a16:creationId xmlns:a16="http://schemas.microsoft.com/office/drawing/2014/main" id="{9103DFD7-AC55-F52E-036A-69E06241836F}"/>
              </a:ext>
            </a:extLst>
          </p:cNvPr>
          <p:cNvGrpSpPr/>
          <p:nvPr/>
        </p:nvGrpSpPr>
        <p:grpSpPr>
          <a:xfrm>
            <a:off x="6558551" y="3939841"/>
            <a:ext cx="1207151" cy="250557"/>
            <a:chOff x="6558551" y="3748042"/>
            <a:chExt cx="1207151" cy="348327"/>
          </a:xfrm>
        </p:grpSpPr>
        <p:cxnSp>
          <p:nvCxnSpPr>
            <p:cNvPr id="22" name="Connector: Elbow 21">
              <a:extLst>
                <a:ext uri="{FF2B5EF4-FFF2-40B4-BE49-F238E27FC236}">
                  <a16:creationId xmlns:a16="http://schemas.microsoft.com/office/drawing/2014/main" id="{BCD3AA19-2009-A915-2098-CDE33DF991D2}"/>
                </a:ext>
              </a:extLst>
            </p:cNvPr>
            <p:cNvCxnSpPr>
              <a:cxnSpLocks/>
            </p:cNvCxnSpPr>
            <p:nvPr/>
          </p:nvCxnSpPr>
          <p:spPr>
            <a:xfrm rot="5400000">
              <a:off x="6422268" y="3884325"/>
              <a:ext cx="348325" cy="75760"/>
            </a:xfrm>
            <a:prstGeom prst="bentConnector3">
              <a:avLst>
                <a:gd name="adj1" fmla="val 177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7AB065D0-7F09-D870-8A1A-63B717EF6F7A}"/>
                </a:ext>
              </a:extLst>
            </p:cNvPr>
            <p:cNvCxnSpPr>
              <a:cxnSpLocks/>
            </p:cNvCxnSpPr>
            <p:nvPr/>
          </p:nvCxnSpPr>
          <p:spPr>
            <a:xfrm rot="16200000" flipH="1">
              <a:off x="6479981" y="3900903"/>
              <a:ext cx="348323" cy="42606"/>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8AB2AA2-7C82-CF9C-475F-19BDE3386C8B}"/>
                </a:ext>
              </a:extLst>
            </p:cNvPr>
            <p:cNvCxnSpPr>
              <a:cxnSpLocks/>
            </p:cNvCxnSpPr>
            <p:nvPr/>
          </p:nvCxnSpPr>
          <p:spPr>
            <a:xfrm rot="16200000" flipH="1">
              <a:off x="6775165" y="3605718"/>
              <a:ext cx="348325" cy="632974"/>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631BD00D-EBBB-93CF-AAF5-761CB1229207}"/>
                </a:ext>
              </a:extLst>
            </p:cNvPr>
            <p:cNvCxnSpPr>
              <a:cxnSpLocks/>
            </p:cNvCxnSpPr>
            <p:nvPr/>
          </p:nvCxnSpPr>
          <p:spPr>
            <a:xfrm rot="16200000" flipH="1">
              <a:off x="6974533" y="3564300"/>
              <a:ext cx="348325" cy="715812"/>
            </a:xfrm>
            <a:prstGeom prst="bentConnector3">
              <a:avLst>
                <a:gd name="adj1" fmla="val 290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AA9E8B67-D349-E68B-00CC-0B90C60F40BA}"/>
                </a:ext>
              </a:extLst>
            </p:cNvPr>
            <p:cNvCxnSpPr>
              <a:cxnSpLocks/>
            </p:cNvCxnSpPr>
            <p:nvPr/>
          </p:nvCxnSpPr>
          <p:spPr>
            <a:xfrm rot="16200000" flipH="1">
              <a:off x="6825828" y="3870955"/>
              <a:ext cx="348325" cy="102501"/>
            </a:xfrm>
            <a:prstGeom prst="bentConnector3">
              <a:avLst>
                <a:gd name="adj1" fmla="val 378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FE97684D-D82A-272B-9983-978B02320D65}"/>
                </a:ext>
              </a:extLst>
            </p:cNvPr>
            <p:cNvCxnSpPr>
              <a:cxnSpLocks/>
            </p:cNvCxnSpPr>
            <p:nvPr/>
          </p:nvCxnSpPr>
          <p:spPr>
            <a:xfrm rot="5400000">
              <a:off x="6797516" y="3787194"/>
              <a:ext cx="348325" cy="2700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0D9D79A1-351B-0C45-B79A-6CB2DAA397F1}"/>
                </a:ext>
              </a:extLst>
            </p:cNvPr>
            <p:cNvCxnSpPr>
              <a:cxnSpLocks/>
            </p:cNvCxnSpPr>
            <p:nvPr/>
          </p:nvCxnSpPr>
          <p:spPr>
            <a:xfrm rot="16200000" flipH="1">
              <a:off x="7577934" y="3908601"/>
              <a:ext cx="348325" cy="27210"/>
            </a:xfrm>
            <a:prstGeom prst="bentConnector3">
              <a:avLst>
                <a:gd name="adj1" fmla="val 8048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2E7D4B28-5987-32D4-B043-9C6657AA3A53}"/>
                </a:ext>
              </a:extLst>
            </p:cNvPr>
            <p:cNvCxnSpPr>
              <a:cxnSpLocks/>
            </p:cNvCxnSpPr>
            <p:nvPr/>
          </p:nvCxnSpPr>
          <p:spPr>
            <a:xfrm rot="10800000" flipV="1">
              <a:off x="6616272" y="3969530"/>
              <a:ext cx="687250" cy="1268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0159FE0F-86D7-D099-8150-ADAA148C8F0B}"/>
                </a:ext>
              </a:extLst>
            </p:cNvPr>
            <p:cNvCxnSpPr>
              <a:cxnSpLocks/>
            </p:cNvCxnSpPr>
            <p:nvPr/>
          </p:nvCxnSpPr>
          <p:spPr>
            <a:xfrm rot="5400000">
              <a:off x="7249016" y="3764843"/>
              <a:ext cx="348325" cy="314727"/>
            </a:xfrm>
            <a:prstGeom prst="bentConnector3">
              <a:avLst>
                <a:gd name="adj1" fmla="val 526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6C57D0EE-692F-E0B2-7936-3BA003BF4626}"/>
                </a:ext>
              </a:extLst>
            </p:cNvPr>
            <p:cNvCxnSpPr>
              <a:cxnSpLocks/>
            </p:cNvCxnSpPr>
            <p:nvPr/>
          </p:nvCxnSpPr>
          <p:spPr>
            <a:xfrm rot="5400000">
              <a:off x="6955467" y="3629244"/>
              <a:ext cx="348325" cy="585923"/>
            </a:xfrm>
            <a:prstGeom prst="bentConnector3">
              <a:avLst>
                <a:gd name="adj1" fmla="val 386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42BCC6E4-BB6D-2B6C-AC43-1DAE3934D7C1}"/>
                </a:ext>
              </a:extLst>
            </p:cNvPr>
            <p:cNvCxnSpPr>
              <a:cxnSpLocks/>
            </p:cNvCxnSpPr>
            <p:nvPr/>
          </p:nvCxnSpPr>
          <p:spPr>
            <a:xfrm rot="5400000">
              <a:off x="6795881" y="3627608"/>
              <a:ext cx="348323" cy="5891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9" name="Group 258">
            <a:extLst>
              <a:ext uri="{FF2B5EF4-FFF2-40B4-BE49-F238E27FC236}">
                <a16:creationId xmlns:a16="http://schemas.microsoft.com/office/drawing/2014/main" id="{FAE57D09-7D32-9D83-3500-ED1976F52D20}"/>
              </a:ext>
            </a:extLst>
          </p:cNvPr>
          <p:cNvGrpSpPr/>
          <p:nvPr/>
        </p:nvGrpSpPr>
        <p:grpSpPr>
          <a:xfrm>
            <a:off x="6475576" y="4142593"/>
            <a:ext cx="1383672" cy="570183"/>
            <a:chOff x="6475576" y="4048564"/>
            <a:chExt cx="1383672" cy="570183"/>
          </a:xfrm>
        </p:grpSpPr>
        <p:sp>
          <p:nvSpPr>
            <p:cNvPr id="206" name="Rectangle: Rounded Corners 205">
              <a:extLst>
                <a:ext uri="{FF2B5EF4-FFF2-40B4-BE49-F238E27FC236}">
                  <a16:creationId xmlns:a16="http://schemas.microsoft.com/office/drawing/2014/main" id="{02F9314E-52C4-3CAF-4113-9BE13D252290}"/>
                </a:ext>
              </a:extLst>
            </p:cNvPr>
            <p:cNvSpPr/>
            <p:nvPr/>
          </p:nvSpPr>
          <p:spPr>
            <a:xfrm>
              <a:off x="6475576" y="4048564"/>
              <a:ext cx="1383672" cy="570183"/>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800" b="1" dirty="0">
                <a:solidFill>
                  <a:schemeClr val="tx2"/>
                </a:solidFill>
              </a:endParaRPr>
            </a:p>
          </p:txBody>
        </p:sp>
        <p:sp>
          <p:nvSpPr>
            <p:cNvPr id="175" name="Rectangle 174">
              <a:extLst>
                <a:ext uri="{FF2B5EF4-FFF2-40B4-BE49-F238E27FC236}">
                  <a16:creationId xmlns:a16="http://schemas.microsoft.com/office/drawing/2014/main" id="{F450D789-DB1B-10CC-7E4C-9C7AB6E3FB2E}"/>
                </a:ext>
              </a:extLst>
            </p:cNvPr>
            <p:cNvSpPr/>
            <p:nvPr/>
          </p:nvSpPr>
          <p:spPr>
            <a:xfrm>
              <a:off x="6500829" y="4129028"/>
              <a:ext cx="115443"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6" name="Rectangle 175">
              <a:extLst>
                <a:ext uri="{FF2B5EF4-FFF2-40B4-BE49-F238E27FC236}">
                  <a16:creationId xmlns:a16="http://schemas.microsoft.com/office/drawing/2014/main" id="{4B45A3EC-6641-E58B-4E89-647CF1A9D8E8}"/>
                </a:ext>
              </a:extLst>
            </p:cNvPr>
            <p:cNvSpPr/>
            <p:nvPr/>
          </p:nvSpPr>
          <p:spPr>
            <a:xfrm>
              <a:off x="6500829" y="4432525"/>
              <a:ext cx="416283"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7" name="Rectangle 176">
              <a:extLst>
                <a:ext uri="{FF2B5EF4-FFF2-40B4-BE49-F238E27FC236}">
                  <a16:creationId xmlns:a16="http://schemas.microsoft.com/office/drawing/2014/main" id="{AB8EC283-FC30-A533-BD32-3865C7165A31}"/>
                </a:ext>
              </a:extLst>
            </p:cNvPr>
            <p:cNvSpPr/>
            <p:nvPr/>
          </p:nvSpPr>
          <p:spPr>
            <a:xfrm>
              <a:off x="7168075" y="4129028"/>
              <a:ext cx="198417"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8" name="Rectangle 177">
              <a:extLst>
                <a:ext uri="{FF2B5EF4-FFF2-40B4-BE49-F238E27FC236}">
                  <a16:creationId xmlns:a16="http://schemas.microsoft.com/office/drawing/2014/main" id="{B425D262-1C99-1EAC-7DAC-968B350A3C5E}"/>
                </a:ext>
              </a:extLst>
            </p:cNvPr>
            <p:cNvSpPr/>
            <p:nvPr/>
          </p:nvSpPr>
          <p:spPr>
            <a:xfrm>
              <a:off x="6738929" y="4312089"/>
              <a:ext cx="627563"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9" name="Rectangle 178">
              <a:extLst>
                <a:ext uri="{FF2B5EF4-FFF2-40B4-BE49-F238E27FC236}">
                  <a16:creationId xmlns:a16="http://schemas.microsoft.com/office/drawing/2014/main" id="{42B796B3-5438-0C51-4B56-F7EB38B1657B}"/>
                </a:ext>
              </a:extLst>
            </p:cNvPr>
            <p:cNvSpPr/>
            <p:nvPr/>
          </p:nvSpPr>
          <p:spPr>
            <a:xfrm>
              <a:off x="6738929" y="4129028"/>
              <a:ext cx="198416"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0" name="Rectangle 179">
              <a:extLst>
                <a:ext uri="{FF2B5EF4-FFF2-40B4-BE49-F238E27FC236}">
                  <a16:creationId xmlns:a16="http://schemas.microsoft.com/office/drawing/2014/main" id="{4C02AC02-A080-F2BF-9E80-9659555B59D5}"/>
                </a:ext>
              </a:extLst>
            </p:cNvPr>
            <p:cNvSpPr/>
            <p:nvPr/>
          </p:nvSpPr>
          <p:spPr>
            <a:xfrm>
              <a:off x="6953502" y="4129028"/>
              <a:ext cx="198417"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1" name="Rectangle 180">
              <a:extLst>
                <a:ext uri="{FF2B5EF4-FFF2-40B4-BE49-F238E27FC236}">
                  <a16:creationId xmlns:a16="http://schemas.microsoft.com/office/drawing/2014/main" id="{E95643CD-26AE-1816-82BD-21AA1E84B064}"/>
                </a:ext>
              </a:extLst>
            </p:cNvPr>
            <p:cNvSpPr/>
            <p:nvPr/>
          </p:nvSpPr>
          <p:spPr>
            <a:xfrm>
              <a:off x="6640545" y="4129028"/>
              <a:ext cx="72739" cy="3597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2" name="Rectangle 181">
              <a:extLst>
                <a:ext uri="{FF2B5EF4-FFF2-40B4-BE49-F238E27FC236}">
                  <a16:creationId xmlns:a16="http://schemas.microsoft.com/office/drawing/2014/main" id="{7CDDEC01-FDD1-E09C-4203-E99E2C7B8263}"/>
                </a:ext>
              </a:extLst>
            </p:cNvPr>
            <p:cNvSpPr/>
            <p:nvPr/>
          </p:nvSpPr>
          <p:spPr>
            <a:xfrm>
              <a:off x="7577689" y="4129028"/>
              <a:ext cx="103529"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3" name="Rectangle 182">
              <a:extLst>
                <a:ext uri="{FF2B5EF4-FFF2-40B4-BE49-F238E27FC236}">
                  <a16:creationId xmlns:a16="http://schemas.microsoft.com/office/drawing/2014/main" id="{7379187C-AB8C-E418-F42E-5B2571E05ECA}"/>
                </a:ext>
              </a:extLst>
            </p:cNvPr>
            <p:cNvSpPr/>
            <p:nvPr/>
          </p:nvSpPr>
          <p:spPr>
            <a:xfrm>
              <a:off x="7715406" y="4129028"/>
              <a:ext cx="103529" cy="410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4" name="Rectangle 183">
              <a:extLst>
                <a:ext uri="{FF2B5EF4-FFF2-40B4-BE49-F238E27FC236}">
                  <a16:creationId xmlns:a16="http://schemas.microsoft.com/office/drawing/2014/main" id="{298B8C31-728D-DCED-5472-DAD228908149}"/>
                </a:ext>
              </a:extLst>
            </p:cNvPr>
            <p:cNvSpPr/>
            <p:nvPr/>
          </p:nvSpPr>
          <p:spPr>
            <a:xfrm>
              <a:off x="7463546" y="4312089"/>
              <a:ext cx="218890"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5" name="Rectangle 184">
              <a:extLst>
                <a:ext uri="{FF2B5EF4-FFF2-40B4-BE49-F238E27FC236}">
                  <a16:creationId xmlns:a16="http://schemas.microsoft.com/office/drawing/2014/main" id="{A26473FE-2AC3-5C80-DA7E-EA613BE1D10B}"/>
                </a:ext>
              </a:extLst>
            </p:cNvPr>
            <p:cNvSpPr/>
            <p:nvPr/>
          </p:nvSpPr>
          <p:spPr>
            <a:xfrm>
              <a:off x="7463546" y="4129028"/>
              <a:ext cx="89051"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6" name="Rectangle 185">
              <a:extLst>
                <a:ext uri="{FF2B5EF4-FFF2-40B4-BE49-F238E27FC236}">
                  <a16:creationId xmlns:a16="http://schemas.microsoft.com/office/drawing/2014/main" id="{55014A90-3196-A439-3248-A43A4A451F44}"/>
                </a:ext>
              </a:extLst>
            </p:cNvPr>
            <p:cNvSpPr/>
            <p:nvPr/>
          </p:nvSpPr>
          <p:spPr>
            <a:xfrm>
              <a:off x="7466161" y="4224905"/>
              <a:ext cx="180071" cy="57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7" name="Rectangle 186">
              <a:extLst>
                <a:ext uri="{FF2B5EF4-FFF2-40B4-BE49-F238E27FC236}">
                  <a16:creationId xmlns:a16="http://schemas.microsoft.com/office/drawing/2014/main" id="{59FB3BC8-27E1-BFCE-DC4C-ED58CAD1E92D}"/>
                </a:ext>
              </a:extLst>
            </p:cNvPr>
            <p:cNvSpPr/>
            <p:nvPr/>
          </p:nvSpPr>
          <p:spPr>
            <a:xfrm>
              <a:off x="7391584" y="4129028"/>
              <a:ext cx="50157" cy="4103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8" name="Rectangle 187">
              <a:extLst>
                <a:ext uri="{FF2B5EF4-FFF2-40B4-BE49-F238E27FC236}">
                  <a16:creationId xmlns:a16="http://schemas.microsoft.com/office/drawing/2014/main" id="{3F74B081-DD20-DE4D-C1DA-1BD33FC55AFB}"/>
                </a:ext>
              </a:extLst>
            </p:cNvPr>
            <p:cNvSpPr/>
            <p:nvPr/>
          </p:nvSpPr>
          <p:spPr>
            <a:xfrm>
              <a:off x="6953502" y="4432525"/>
              <a:ext cx="728807"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60" name="Group 259">
            <a:extLst>
              <a:ext uri="{FF2B5EF4-FFF2-40B4-BE49-F238E27FC236}">
                <a16:creationId xmlns:a16="http://schemas.microsoft.com/office/drawing/2014/main" id="{03110310-B810-E9FE-46BC-08424A270AF2}"/>
              </a:ext>
            </a:extLst>
          </p:cNvPr>
          <p:cNvGrpSpPr/>
          <p:nvPr/>
        </p:nvGrpSpPr>
        <p:grpSpPr>
          <a:xfrm>
            <a:off x="6475576" y="2439282"/>
            <a:ext cx="1383672" cy="570183"/>
            <a:chOff x="6475576" y="4048564"/>
            <a:chExt cx="1383672" cy="570183"/>
          </a:xfrm>
        </p:grpSpPr>
        <p:sp>
          <p:nvSpPr>
            <p:cNvPr id="261" name="Rectangle: Rounded Corners 260">
              <a:extLst>
                <a:ext uri="{FF2B5EF4-FFF2-40B4-BE49-F238E27FC236}">
                  <a16:creationId xmlns:a16="http://schemas.microsoft.com/office/drawing/2014/main" id="{2A821F6C-7B7B-6B9B-115C-4FEA4B7C0F36}"/>
                </a:ext>
              </a:extLst>
            </p:cNvPr>
            <p:cNvSpPr/>
            <p:nvPr/>
          </p:nvSpPr>
          <p:spPr>
            <a:xfrm>
              <a:off x="6475576" y="4048564"/>
              <a:ext cx="1383672" cy="570183"/>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800" b="1" dirty="0">
                <a:solidFill>
                  <a:schemeClr val="tx2"/>
                </a:solidFill>
              </a:endParaRPr>
            </a:p>
          </p:txBody>
        </p:sp>
        <p:sp>
          <p:nvSpPr>
            <p:cNvPr id="262" name="Rectangle 261">
              <a:extLst>
                <a:ext uri="{FF2B5EF4-FFF2-40B4-BE49-F238E27FC236}">
                  <a16:creationId xmlns:a16="http://schemas.microsoft.com/office/drawing/2014/main" id="{D33953F7-7DD8-843E-127B-00F9C5074293}"/>
                </a:ext>
              </a:extLst>
            </p:cNvPr>
            <p:cNvSpPr/>
            <p:nvPr/>
          </p:nvSpPr>
          <p:spPr>
            <a:xfrm>
              <a:off x="6500829" y="4129028"/>
              <a:ext cx="115443"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3" name="Rectangle 262">
              <a:extLst>
                <a:ext uri="{FF2B5EF4-FFF2-40B4-BE49-F238E27FC236}">
                  <a16:creationId xmlns:a16="http://schemas.microsoft.com/office/drawing/2014/main" id="{D335ECD7-4BE9-DE8B-34A5-DEA03F7E3CA9}"/>
                </a:ext>
              </a:extLst>
            </p:cNvPr>
            <p:cNvSpPr/>
            <p:nvPr/>
          </p:nvSpPr>
          <p:spPr>
            <a:xfrm>
              <a:off x="6500829" y="4432525"/>
              <a:ext cx="416283"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4" name="Rectangle 263">
              <a:extLst>
                <a:ext uri="{FF2B5EF4-FFF2-40B4-BE49-F238E27FC236}">
                  <a16:creationId xmlns:a16="http://schemas.microsoft.com/office/drawing/2014/main" id="{0786AE14-0441-35DA-834C-08430C276F03}"/>
                </a:ext>
              </a:extLst>
            </p:cNvPr>
            <p:cNvSpPr/>
            <p:nvPr/>
          </p:nvSpPr>
          <p:spPr>
            <a:xfrm>
              <a:off x="7168075" y="4129028"/>
              <a:ext cx="198417"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5" name="Rectangle 264">
              <a:extLst>
                <a:ext uri="{FF2B5EF4-FFF2-40B4-BE49-F238E27FC236}">
                  <a16:creationId xmlns:a16="http://schemas.microsoft.com/office/drawing/2014/main" id="{5FC0F477-A70A-E010-A9E6-2BD32C084FAD}"/>
                </a:ext>
              </a:extLst>
            </p:cNvPr>
            <p:cNvSpPr/>
            <p:nvPr/>
          </p:nvSpPr>
          <p:spPr>
            <a:xfrm>
              <a:off x="6738929" y="4312089"/>
              <a:ext cx="627563"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6" name="Rectangle 265">
              <a:extLst>
                <a:ext uri="{FF2B5EF4-FFF2-40B4-BE49-F238E27FC236}">
                  <a16:creationId xmlns:a16="http://schemas.microsoft.com/office/drawing/2014/main" id="{120DB0BF-D705-0E9F-4732-2CD80B1FE4FB}"/>
                </a:ext>
              </a:extLst>
            </p:cNvPr>
            <p:cNvSpPr/>
            <p:nvPr/>
          </p:nvSpPr>
          <p:spPr>
            <a:xfrm>
              <a:off x="6738929" y="4129028"/>
              <a:ext cx="198416"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7" name="Rectangle 266">
              <a:extLst>
                <a:ext uri="{FF2B5EF4-FFF2-40B4-BE49-F238E27FC236}">
                  <a16:creationId xmlns:a16="http://schemas.microsoft.com/office/drawing/2014/main" id="{C693A060-3B57-88C6-F4AA-8F46EACE59C8}"/>
                </a:ext>
              </a:extLst>
            </p:cNvPr>
            <p:cNvSpPr/>
            <p:nvPr/>
          </p:nvSpPr>
          <p:spPr>
            <a:xfrm>
              <a:off x="6953502" y="4129028"/>
              <a:ext cx="198417"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8" name="Rectangle 267">
              <a:extLst>
                <a:ext uri="{FF2B5EF4-FFF2-40B4-BE49-F238E27FC236}">
                  <a16:creationId xmlns:a16="http://schemas.microsoft.com/office/drawing/2014/main" id="{5EB54D7B-8326-1864-D599-BAA6F4586050}"/>
                </a:ext>
              </a:extLst>
            </p:cNvPr>
            <p:cNvSpPr/>
            <p:nvPr/>
          </p:nvSpPr>
          <p:spPr>
            <a:xfrm>
              <a:off x="6640545" y="4129028"/>
              <a:ext cx="72739" cy="3597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9" name="Rectangle 268">
              <a:extLst>
                <a:ext uri="{FF2B5EF4-FFF2-40B4-BE49-F238E27FC236}">
                  <a16:creationId xmlns:a16="http://schemas.microsoft.com/office/drawing/2014/main" id="{3C9306DD-039C-CFB0-5698-AE80001A5150}"/>
                </a:ext>
              </a:extLst>
            </p:cNvPr>
            <p:cNvSpPr/>
            <p:nvPr/>
          </p:nvSpPr>
          <p:spPr>
            <a:xfrm>
              <a:off x="7577689" y="4129028"/>
              <a:ext cx="103529"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0" name="Rectangle 269">
              <a:extLst>
                <a:ext uri="{FF2B5EF4-FFF2-40B4-BE49-F238E27FC236}">
                  <a16:creationId xmlns:a16="http://schemas.microsoft.com/office/drawing/2014/main" id="{F1D761D8-34F2-E0F7-95F2-8D9A6D228F89}"/>
                </a:ext>
              </a:extLst>
            </p:cNvPr>
            <p:cNvSpPr/>
            <p:nvPr/>
          </p:nvSpPr>
          <p:spPr>
            <a:xfrm>
              <a:off x="7715406" y="4129028"/>
              <a:ext cx="103529" cy="410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1" name="Rectangle 270">
              <a:extLst>
                <a:ext uri="{FF2B5EF4-FFF2-40B4-BE49-F238E27FC236}">
                  <a16:creationId xmlns:a16="http://schemas.microsoft.com/office/drawing/2014/main" id="{C4ED15CC-BDB6-350B-239F-0C43B48FA7E2}"/>
                </a:ext>
              </a:extLst>
            </p:cNvPr>
            <p:cNvSpPr/>
            <p:nvPr/>
          </p:nvSpPr>
          <p:spPr>
            <a:xfrm>
              <a:off x="7463546" y="4312089"/>
              <a:ext cx="218890"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2" name="Rectangle 271">
              <a:extLst>
                <a:ext uri="{FF2B5EF4-FFF2-40B4-BE49-F238E27FC236}">
                  <a16:creationId xmlns:a16="http://schemas.microsoft.com/office/drawing/2014/main" id="{A0337BFA-A832-D53C-AAF0-11236E4715D5}"/>
                </a:ext>
              </a:extLst>
            </p:cNvPr>
            <p:cNvSpPr/>
            <p:nvPr/>
          </p:nvSpPr>
          <p:spPr>
            <a:xfrm>
              <a:off x="7463546" y="4129028"/>
              <a:ext cx="89051"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3" name="Rectangle 272">
              <a:extLst>
                <a:ext uri="{FF2B5EF4-FFF2-40B4-BE49-F238E27FC236}">
                  <a16:creationId xmlns:a16="http://schemas.microsoft.com/office/drawing/2014/main" id="{403713F7-6A66-CC3D-1B43-2E98F61FF63E}"/>
                </a:ext>
              </a:extLst>
            </p:cNvPr>
            <p:cNvSpPr/>
            <p:nvPr/>
          </p:nvSpPr>
          <p:spPr>
            <a:xfrm>
              <a:off x="7466161" y="4224905"/>
              <a:ext cx="180071" cy="57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4" name="Rectangle 273">
              <a:extLst>
                <a:ext uri="{FF2B5EF4-FFF2-40B4-BE49-F238E27FC236}">
                  <a16:creationId xmlns:a16="http://schemas.microsoft.com/office/drawing/2014/main" id="{DDCD4A9D-9E50-2432-6755-21645B581D9D}"/>
                </a:ext>
              </a:extLst>
            </p:cNvPr>
            <p:cNvSpPr/>
            <p:nvPr/>
          </p:nvSpPr>
          <p:spPr>
            <a:xfrm>
              <a:off x="7391584" y="4129028"/>
              <a:ext cx="50157" cy="4103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5" name="Rectangle 274">
              <a:extLst>
                <a:ext uri="{FF2B5EF4-FFF2-40B4-BE49-F238E27FC236}">
                  <a16:creationId xmlns:a16="http://schemas.microsoft.com/office/drawing/2014/main" id="{82A20B20-593E-E08C-5397-67DFE20C829B}"/>
                </a:ext>
              </a:extLst>
            </p:cNvPr>
            <p:cNvSpPr/>
            <p:nvPr/>
          </p:nvSpPr>
          <p:spPr>
            <a:xfrm>
              <a:off x="6953502" y="4432525"/>
              <a:ext cx="728807"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77" name="Group 276">
            <a:extLst>
              <a:ext uri="{FF2B5EF4-FFF2-40B4-BE49-F238E27FC236}">
                <a16:creationId xmlns:a16="http://schemas.microsoft.com/office/drawing/2014/main" id="{DDB0C166-7213-AAAA-6447-0DCFDB669314}"/>
              </a:ext>
            </a:extLst>
          </p:cNvPr>
          <p:cNvGrpSpPr/>
          <p:nvPr/>
        </p:nvGrpSpPr>
        <p:grpSpPr>
          <a:xfrm>
            <a:off x="10923909" y="2471295"/>
            <a:ext cx="1197479" cy="538162"/>
            <a:chOff x="10830851" y="4028867"/>
            <a:chExt cx="1197479" cy="538162"/>
          </a:xfrm>
        </p:grpSpPr>
        <p:sp>
          <p:nvSpPr>
            <p:cNvPr id="278" name="Rectangle: Rounded Corners 277">
              <a:extLst>
                <a:ext uri="{FF2B5EF4-FFF2-40B4-BE49-F238E27FC236}">
                  <a16:creationId xmlns:a16="http://schemas.microsoft.com/office/drawing/2014/main" id="{1CF675C0-B9CA-4471-6EC6-078F2A54055B}"/>
                </a:ext>
              </a:extLst>
            </p:cNvPr>
            <p:cNvSpPr/>
            <p:nvPr/>
          </p:nvSpPr>
          <p:spPr>
            <a:xfrm>
              <a:off x="10830851" y="4028867"/>
              <a:ext cx="1197479" cy="538162"/>
            </a:xfrm>
            <a:prstGeom prst="roundRect">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Rounded Corners 278">
              <a:extLst>
                <a:ext uri="{FF2B5EF4-FFF2-40B4-BE49-F238E27FC236}">
                  <a16:creationId xmlns:a16="http://schemas.microsoft.com/office/drawing/2014/main" id="{261DC493-08DF-50D1-E841-6416101EB8FB}"/>
                </a:ext>
              </a:extLst>
            </p:cNvPr>
            <p:cNvSpPr/>
            <p:nvPr/>
          </p:nvSpPr>
          <p:spPr>
            <a:xfrm>
              <a:off x="10845850" y="4053467"/>
              <a:ext cx="1162757" cy="473098"/>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1200" b="1" dirty="0">
                <a:solidFill>
                  <a:schemeClr val="tx2"/>
                </a:solidFill>
              </a:endParaRPr>
            </a:p>
          </p:txBody>
        </p:sp>
        <p:sp>
          <p:nvSpPr>
            <p:cNvPr id="280" name="Rectangle 279">
              <a:extLst>
                <a:ext uri="{FF2B5EF4-FFF2-40B4-BE49-F238E27FC236}">
                  <a16:creationId xmlns:a16="http://schemas.microsoft.com/office/drawing/2014/main" id="{27F242A2-DE5D-C864-BCCB-5E9B7E26E5D0}"/>
                </a:ext>
              </a:extLst>
            </p:cNvPr>
            <p:cNvSpPr/>
            <p:nvPr/>
          </p:nvSpPr>
          <p:spPr>
            <a:xfrm>
              <a:off x="10867071" y="4100349"/>
              <a:ext cx="97011"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35908510-5493-396E-F3C3-470118FDBACC}"/>
                </a:ext>
              </a:extLst>
            </p:cNvPr>
            <p:cNvSpPr/>
            <p:nvPr/>
          </p:nvSpPr>
          <p:spPr>
            <a:xfrm>
              <a:off x="10867071" y="4373707"/>
              <a:ext cx="349820"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ED8FC8BB-9900-BC4C-9057-FD50564B08CB}"/>
                </a:ext>
              </a:extLst>
            </p:cNvPr>
            <p:cNvSpPr/>
            <p:nvPr/>
          </p:nvSpPr>
          <p:spPr>
            <a:xfrm>
              <a:off x="1142778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EF9E65BD-E398-0644-C2FC-6B700447FFF4}"/>
                </a:ext>
              </a:extLst>
            </p:cNvPr>
            <p:cNvSpPr/>
            <p:nvPr/>
          </p:nvSpPr>
          <p:spPr>
            <a:xfrm>
              <a:off x="11067156" y="4265231"/>
              <a:ext cx="527367"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F197D99C-6A49-E188-F2BF-62269CF731BF}"/>
                </a:ext>
              </a:extLst>
            </p:cNvPr>
            <p:cNvSpPr/>
            <p:nvPr/>
          </p:nvSpPr>
          <p:spPr>
            <a:xfrm>
              <a:off x="1106715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561ED22B-B220-BB89-E374-D1531D3CBBC6}"/>
                </a:ext>
              </a:extLst>
            </p:cNvPr>
            <p:cNvSpPr/>
            <p:nvPr/>
          </p:nvSpPr>
          <p:spPr>
            <a:xfrm>
              <a:off x="11247471" y="4100349"/>
              <a:ext cx="166738"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A95FDD4F-A829-20B4-B8E8-40361333D288}"/>
                </a:ext>
              </a:extLst>
            </p:cNvPr>
            <p:cNvSpPr/>
            <p:nvPr/>
          </p:nvSpPr>
          <p:spPr>
            <a:xfrm>
              <a:off x="10984481" y="4100348"/>
              <a:ext cx="61125" cy="324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8308EE8A-3D5F-45D1-1A02-766230A5E9AC}"/>
                </a:ext>
              </a:extLst>
            </p:cNvPr>
            <p:cNvSpPr/>
            <p:nvPr/>
          </p:nvSpPr>
          <p:spPr>
            <a:xfrm>
              <a:off x="11772001" y="4100349"/>
              <a:ext cx="87000"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B7C8554E-C7A4-A0F2-25E6-ACAD8BC13A6E}"/>
                </a:ext>
              </a:extLst>
            </p:cNvPr>
            <p:cNvSpPr/>
            <p:nvPr/>
          </p:nvSpPr>
          <p:spPr>
            <a:xfrm>
              <a:off x="11887731" y="4100348"/>
              <a:ext cx="87000"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24FD0D0F-5A58-93BD-FED5-4646DA01A3C9}"/>
                </a:ext>
              </a:extLst>
            </p:cNvPr>
            <p:cNvSpPr/>
            <p:nvPr/>
          </p:nvSpPr>
          <p:spPr>
            <a:xfrm>
              <a:off x="11676082" y="4265231"/>
              <a:ext cx="18394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B0C04FFD-5F87-61F5-2798-FAF480F459FA}"/>
                </a:ext>
              </a:extLst>
            </p:cNvPr>
            <p:cNvSpPr/>
            <p:nvPr/>
          </p:nvSpPr>
          <p:spPr>
            <a:xfrm>
              <a:off x="11676082" y="4100349"/>
              <a:ext cx="7483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D7F63D07-741B-B2E1-3903-ED0817989066}"/>
                </a:ext>
              </a:extLst>
            </p:cNvPr>
            <p:cNvSpPr/>
            <p:nvPr/>
          </p:nvSpPr>
          <p:spPr>
            <a:xfrm>
              <a:off x="11678280" y="4186704"/>
              <a:ext cx="151321" cy="51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3CB9636F-7F85-98E5-9F10-44DDBDB90DDA}"/>
                </a:ext>
              </a:extLst>
            </p:cNvPr>
            <p:cNvSpPr/>
            <p:nvPr/>
          </p:nvSpPr>
          <p:spPr>
            <a:xfrm>
              <a:off x="11615610" y="4100349"/>
              <a:ext cx="42149"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B95CE463-CB70-9790-2E0A-8C9A1E5AAA47}"/>
                </a:ext>
              </a:extLst>
            </p:cNvPr>
            <p:cNvSpPr/>
            <p:nvPr/>
          </p:nvSpPr>
          <p:spPr>
            <a:xfrm>
              <a:off x="11247471" y="4373707"/>
              <a:ext cx="612447"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2" name="Graphic 311" descr="Female Profile with solid fill">
            <a:extLst>
              <a:ext uri="{FF2B5EF4-FFF2-40B4-BE49-F238E27FC236}">
                <a16:creationId xmlns:a16="http://schemas.microsoft.com/office/drawing/2014/main" id="{6CF48EC6-75BE-180B-3004-AFA9B57BE7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6698" y="5072276"/>
            <a:ext cx="132732" cy="165955"/>
          </a:xfrm>
          <a:prstGeom prst="rect">
            <a:avLst/>
          </a:prstGeom>
        </p:spPr>
      </p:pic>
      <p:pic>
        <p:nvPicPr>
          <p:cNvPr id="313" name="Graphic 312" descr="Male profile with solid fill">
            <a:extLst>
              <a:ext uri="{FF2B5EF4-FFF2-40B4-BE49-F238E27FC236}">
                <a16:creationId xmlns:a16="http://schemas.microsoft.com/office/drawing/2014/main" id="{B38FE363-435C-860E-0C95-A301B04C52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48232" y="5072276"/>
            <a:ext cx="132732" cy="165955"/>
          </a:xfrm>
          <a:prstGeom prst="rect">
            <a:avLst/>
          </a:prstGeom>
        </p:spPr>
      </p:pic>
      <p:pic>
        <p:nvPicPr>
          <p:cNvPr id="314" name="Graphic 313" descr="Male profile with solid fill">
            <a:extLst>
              <a:ext uri="{FF2B5EF4-FFF2-40B4-BE49-F238E27FC236}">
                <a16:creationId xmlns:a16="http://schemas.microsoft.com/office/drawing/2014/main" id="{CF14C5E8-ABF6-2BB8-A35D-F8B5D864FD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69766" y="5072276"/>
            <a:ext cx="132732" cy="165955"/>
          </a:xfrm>
          <a:prstGeom prst="rect">
            <a:avLst/>
          </a:prstGeom>
        </p:spPr>
      </p:pic>
      <p:pic>
        <p:nvPicPr>
          <p:cNvPr id="315" name="Graphic 314" descr="Female Profile with solid fill">
            <a:extLst>
              <a:ext uri="{FF2B5EF4-FFF2-40B4-BE49-F238E27FC236}">
                <a16:creationId xmlns:a16="http://schemas.microsoft.com/office/drawing/2014/main" id="{88ABA57A-623F-196E-2CD0-DB69534A55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91299" y="5072276"/>
            <a:ext cx="132732" cy="165955"/>
          </a:xfrm>
          <a:prstGeom prst="rect">
            <a:avLst/>
          </a:prstGeom>
        </p:spPr>
      </p:pic>
      <p:grpSp>
        <p:nvGrpSpPr>
          <p:cNvPr id="316" name="Group 315">
            <a:extLst>
              <a:ext uri="{FF2B5EF4-FFF2-40B4-BE49-F238E27FC236}">
                <a16:creationId xmlns:a16="http://schemas.microsoft.com/office/drawing/2014/main" id="{6A249FAB-1703-8F4C-68D6-8A77DE0607C4}"/>
              </a:ext>
            </a:extLst>
          </p:cNvPr>
          <p:cNvGrpSpPr/>
          <p:nvPr/>
        </p:nvGrpSpPr>
        <p:grpSpPr>
          <a:xfrm>
            <a:off x="10908824" y="5469162"/>
            <a:ext cx="1197479" cy="538162"/>
            <a:chOff x="10830851" y="4028867"/>
            <a:chExt cx="1197479" cy="538162"/>
          </a:xfrm>
        </p:grpSpPr>
        <p:sp>
          <p:nvSpPr>
            <p:cNvPr id="317" name="Rectangle: Rounded Corners 316">
              <a:extLst>
                <a:ext uri="{FF2B5EF4-FFF2-40B4-BE49-F238E27FC236}">
                  <a16:creationId xmlns:a16="http://schemas.microsoft.com/office/drawing/2014/main" id="{2FB825B7-9B20-A349-2783-DD4457DE7407}"/>
                </a:ext>
              </a:extLst>
            </p:cNvPr>
            <p:cNvSpPr/>
            <p:nvPr/>
          </p:nvSpPr>
          <p:spPr>
            <a:xfrm>
              <a:off x="10830851" y="4028867"/>
              <a:ext cx="1197479" cy="538162"/>
            </a:xfrm>
            <a:prstGeom prst="roundRect">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F08B664F-72E7-D603-2970-1572A7805BF0}"/>
                </a:ext>
              </a:extLst>
            </p:cNvPr>
            <p:cNvSpPr/>
            <p:nvPr/>
          </p:nvSpPr>
          <p:spPr>
            <a:xfrm>
              <a:off x="10845850" y="4053467"/>
              <a:ext cx="1162757" cy="473098"/>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1200" b="1" dirty="0">
                <a:solidFill>
                  <a:schemeClr val="tx2"/>
                </a:solidFill>
              </a:endParaRPr>
            </a:p>
          </p:txBody>
        </p:sp>
        <p:sp>
          <p:nvSpPr>
            <p:cNvPr id="319" name="Rectangle 318">
              <a:extLst>
                <a:ext uri="{FF2B5EF4-FFF2-40B4-BE49-F238E27FC236}">
                  <a16:creationId xmlns:a16="http://schemas.microsoft.com/office/drawing/2014/main" id="{119F42D5-6150-3435-CC79-8DD636756DB7}"/>
                </a:ext>
              </a:extLst>
            </p:cNvPr>
            <p:cNvSpPr/>
            <p:nvPr/>
          </p:nvSpPr>
          <p:spPr>
            <a:xfrm>
              <a:off x="10867071" y="4100349"/>
              <a:ext cx="97011"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E2C183BB-3103-2377-A4E9-6C4103F895D4}"/>
                </a:ext>
              </a:extLst>
            </p:cNvPr>
            <p:cNvSpPr/>
            <p:nvPr/>
          </p:nvSpPr>
          <p:spPr>
            <a:xfrm>
              <a:off x="10867071" y="4373707"/>
              <a:ext cx="349820"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63BC2798-32F4-880C-0F14-859EA5D42B1C}"/>
                </a:ext>
              </a:extLst>
            </p:cNvPr>
            <p:cNvSpPr/>
            <p:nvPr/>
          </p:nvSpPr>
          <p:spPr>
            <a:xfrm>
              <a:off x="1142778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DA1A7B37-8419-5333-5D45-978449A91303}"/>
                </a:ext>
              </a:extLst>
            </p:cNvPr>
            <p:cNvSpPr/>
            <p:nvPr/>
          </p:nvSpPr>
          <p:spPr>
            <a:xfrm>
              <a:off x="11067156" y="4265231"/>
              <a:ext cx="527367"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06E3E4CC-87E7-6E6F-7A62-D43A90ADC7A0}"/>
                </a:ext>
              </a:extLst>
            </p:cNvPr>
            <p:cNvSpPr/>
            <p:nvPr/>
          </p:nvSpPr>
          <p:spPr>
            <a:xfrm>
              <a:off x="11067156" y="4100349"/>
              <a:ext cx="166738"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3CD784A5-83C6-7501-7B2B-57A02417A502}"/>
                </a:ext>
              </a:extLst>
            </p:cNvPr>
            <p:cNvSpPr/>
            <p:nvPr/>
          </p:nvSpPr>
          <p:spPr>
            <a:xfrm>
              <a:off x="11247471" y="4100349"/>
              <a:ext cx="166738" cy="2247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61B1AA0E-6DAB-C4AA-6A38-FDDEC54CCC23}"/>
                </a:ext>
              </a:extLst>
            </p:cNvPr>
            <p:cNvSpPr/>
            <p:nvPr/>
          </p:nvSpPr>
          <p:spPr>
            <a:xfrm>
              <a:off x="10984481" y="4100348"/>
              <a:ext cx="61125" cy="3240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2AA3F1AD-A5B1-5D57-5538-6E180C901234}"/>
                </a:ext>
              </a:extLst>
            </p:cNvPr>
            <p:cNvSpPr/>
            <p:nvPr/>
          </p:nvSpPr>
          <p:spPr>
            <a:xfrm>
              <a:off x="11772001" y="4100349"/>
              <a:ext cx="87000" cy="1383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5DBF0478-0268-4029-9DBD-E180C7245C14}"/>
                </a:ext>
              </a:extLst>
            </p:cNvPr>
            <p:cNvSpPr/>
            <p:nvPr/>
          </p:nvSpPr>
          <p:spPr>
            <a:xfrm>
              <a:off x="11887731" y="4100348"/>
              <a:ext cx="87000"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CC5E56B9-6D8B-DE94-D730-91C32FA17C14}"/>
                </a:ext>
              </a:extLst>
            </p:cNvPr>
            <p:cNvSpPr/>
            <p:nvPr/>
          </p:nvSpPr>
          <p:spPr>
            <a:xfrm>
              <a:off x="11676082" y="4265231"/>
              <a:ext cx="18394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E2E1CC06-805E-85D4-8C09-A1DEB8CC1B93}"/>
                </a:ext>
              </a:extLst>
            </p:cNvPr>
            <p:cNvSpPr/>
            <p:nvPr/>
          </p:nvSpPr>
          <p:spPr>
            <a:xfrm>
              <a:off x="11676082" y="4100349"/>
              <a:ext cx="74833" cy="598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2685E205-767F-231C-DDCC-AB07E2B0D24C}"/>
                </a:ext>
              </a:extLst>
            </p:cNvPr>
            <p:cNvSpPr/>
            <p:nvPr/>
          </p:nvSpPr>
          <p:spPr>
            <a:xfrm>
              <a:off x="11678280" y="4186704"/>
              <a:ext cx="151321" cy="51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7F0C3214-E6A3-4CEF-5B33-3B7F21336FB9}"/>
                </a:ext>
              </a:extLst>
            </p:cNvPr>
            <p:cNvSpPr/>
            <p:nvPr/>
          </p:nvSpPr>
          <p:spPr>
            <a:xfrm>
              <a:off x="11615610" y="4100349"/>
              <a:ext cx="42149" cy="369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AE09DAD5-0F65-B47C-5F39-FE1DE8BB6149}"/>
                </a:ext>
              </a:extLst>
            </p:cNvPr>
            <p:cNvSpPr/>
            <p:nvPr/>
          </p:nvSpPr>
          <p:spPr>
            <a:xfrm>
              <a:off x="11247471" y="4373707"/>
              <a:ext cx="612447" cy="962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3" name="Graphic 332" descr="Female Profile with solid fill">
            <a:extLst>
              <a:ext uri="{FF2B5EF4-FFF2-40B4-BE49-F238E27FC236}">
                <a16:creationId xmlns:a16="http://schemas.microsoft.com/office/drawing/2014/main" id="{769E7750-C537-5C0D-BD0C-7FCDF19568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5334" y="5102054"/>
            <a:ext cx="157950" cy="184252"/>
          </a:xfrm>
          <a:prstGeom prst="rect">
            <a:avLst/>
          </a:prstGeom>
        </p:spPr>
      </p:pic>
      <p:pic>
        <p:nvPicPr>
          <p:cNvPr id="334" name="Graphic 333" descr="Male profile with solid fill">
            <a:extLst>
              <a:ext uri="{FF2B5EF4-FFF2-40B4-BE49-F238E27FC236}">
                <a16:creationId xmlns:a16="http://schemas.microsoft.com/office/drawing/2014/main" id="{7AEFB591-F528-A7D1-8526-AA0BBBFE15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13284" y="5102053"/>
            <a:ext cx="157950" cy="184252"/>
          </a:xfrm>
          <a:prstGeom prst="rect">
            <a:avLst/>
          </a:prstGeom>
        </p:spPr>
      </p:pic>
      <p:pic>
        <p:nvPicPr>
          <p:cNvPr id="335" name="Graphic 334" descr="Female Profile with solid fill">
            <a:extLst>
              <a:ext uri="{FF2B5EF4-FFF2-40B4-BE49-F238E27FC236}">
                <a16:creationId xmlns:a16="http://schemas.microsoft.com/office/drawing/2014/main" id="{1093C424-271E-7779-7D7D-D82A353BB0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234" y="5102054"/>
            <a:ext cx="157950" cy="184252"/>
          </a:xfrm>
          <a:prstGeom prst="rect">
            <a:avLst/>
          </a:prstGeom>
        </p:spPr>
      </p:pic>
      <p:pic>
        <p:nvPicPr>
          <p:cNvPr id="336" name="Graphic 335" descr="Male profile with solid fill">
            <a:extLst>
              <a:ext uri="{FF2B5EF4-FFF2-40B4-BE49-F238E27FC236}">
                <a16:creationId xmlns:a16="http://schemas.microsoft.com/office/drawing/2014/main" id="{EDB72FE8-4B28-9FAD-D3ED-34F586C3B4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29185" y="5102053"/>
            <a:ext cx="157950" cy="184252"/>
          </a:xfrm>
          <a:prstGeom prst="rect">
            <a:avLst/>
          </a:prstGeom>
        </p:spPr>
      </p:pic>
      <p:pic>
        <p:nvPicPr>
          <p:cNvPr id="337" name="Graphic 336" descr="Female Profile with solid fill">
            <a:extLst>
              <a:ext uri="{FF2B5EF4-FFF2-40B4-BE49-F238E27FC236}">
                <a16:creationId xmlns:a16="http://schemas.microsoft.com/office/drawing/2014/main" id="{498F292A-8A53-98D6-F1E8-3C4CF1CE07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7134" y="5102054"/>
            <a:ext cx="157950" cy="184252"/>
          </a:xfrm>
          <a:prstGeom prst="rect">
            <a:avLst/>
          </a:prstGeom>
        </p:spPr>
      </p:pic>
      <p:pic>
        <p:nvPicPr>
          <p:cNvPr id="338" name="Graphic 337" descr="Male profile with solid fill">
            <a:extLst>
              <a:ext uri="{FF2B5EF4-FFF2-40B4-BE49-F238E27FC236}">
                <a16:creationId xmlns:a16="http://schemas.microsoft.com/office/drawing/2014/main" id="{1DF5DE34-1E56-C89C-17BF-E71448DFE2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45085" y="5102053"/>
            <a:ext cx="157950" cy="184252"/>
          </a:xfrm>
          <a:prstGeom prst="rect">
            <a:avLst/>
          </a:prstGeom>
        </p:spPr>
      </p:pic>
      <p:pic>
        <p:nvPicPr>
          <p:cNvPr id="339" name="Graphic 338" descr="Female Profile with solid fill">
            <a:extLst>
              <a:ext uri="{FF2B5EF4-FFF2-40B4-BE49-F238E27FC236}">
                <a16:creationId xmlns:a16="http://schemas.microsoft.com/office/drawing/2014/main" id="{2F0DA272-0B47-83F3-0F2E-818A0FD4D1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3035" y="5102054"/>
            <a:ext cx="157950" cy="184252"/>
          </a:xfrm>
          <a:prstGeom prst="rect">
            <a:avLst/>
          </a:prstGeom>
        </p:spPr>
      </p:pic>
      <p:pic>
        <p:nvPicPr>
          <p:cNvPr id="340" name="Graphic 339" descr="Male profile with solid fill">
            <a:extLst>
              <a:ext uri="{FF2B5EF4-FFF2-40B4-BE49-F238E27FC236}">
                <a16:creationId xmlns:a16="http://schemas.microsoft.com/office/drawing/2014/main" id="{2CF02DE9-1FD5-BAEB-F168-A693D0D8D9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0986" y="5102053"/>
            <a:ext cx="157950" cy="184252"/>
          </a:xfrm>
          <a:prstGeom prst="rect">
            <a:avLst/>
          </a:prstGeom>
        </p:spPr>
      </p:pic>
      <p:sp>
        <p:nvSpPr>
          <p:cNvPr id="342" name="Isosceles Triangle 341">
            <a:extLst>
              <a:ext uri="{FF2B5EF4-FFF2-40B4-BE49-F238E27FC236}">
                <a16:creationId xmlns:a16="http://schemas.microsoft.com/office/drawing/2014/main" id="{B6DDABBB-7D3E-F322-FE88-34ECFDF21379}"/>
              </a:ext>
            </a:extLst>
          </p:cNvPr>
          <p:cNvSpPr/>
          <p:nvPr/>
        </p:nvSpPr>
        <p:spPr>
          <a:xfrm flipV="1">
            <a:off x="11149564" y="5286305"/>
            <a:ext cx="737724" cy="139430"/>
          </a:xfrm>
          <a:prstGeom prst="triangle">
            <a:avLst/>
          </a:prstGeom>
          <a:no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Connector: Elbow 342">
            <a:extLst>
              <a:ext uri="{FF2B5EF4-FFF2-40B4-BE49-F238E27FC236}">
                <a16:creationId xmlns:a16="http://schemas.microsoft.com/office/drawing/2014/main" id="{25EA366B-7566-500E-C0A5-7F8CB897094A}"/>
              </a:ext>
            </a:extLst>
          </p:cNvPr>
          <p:cNvCxnSpPr>
            <a:cxnSpLocks/>
          </p:cNvCxnSpPr>
          <p:nvPr/>
        </p:nvCxnSpPr>
        <p:spPr>
          <a:xfrm rot="5400000">
            <a:off x="6471153" y="5316706"/>
            <a:ext cx="250556" cy="75760"/>
          </a:xfrm>
          <a:prstGeom prst="bentConnector3">
            <a:avLst>
              <a:gd name="adj1" fmla="val 177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4" name="Connector: Elbow 343">
            <a:extLst>
              <a:ext uri="{FF2B5EF4-FFF2-40B4-BE49-F238E27FC236}">
                <a16:creationId xmlns:a16="http://schemas.microsoft.com/office/drawing/2014/main" id="{0718C3F6-08C8-2F7F-5757-E646710CBC23}"/>
              </a:ext>
            </a:extLst>
          </p:cNvPr>
          <p:cNvCxnSpPr>
            <a:cxnSpLocks/>
          </p:cNvCxnSpPr>
          <p:nvPr/>
        </p:nvCxnSpPr>
        <p:spPr>
          <a:xfrm rot="16200000" flipH="1">
            <a:off x="6528865" y="5333284"/>
            <a:ext cx="250554" cy="42606"/>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5" name="Connector: Elbow 344">
            <a:extLst>
              <a:ext uri="{FF2B5EF4-FFF2-40B4-BE49-F238E27FC236}">
                <a16:creationId xmlns:a16="http://schemas.microsoft.com/office/drawing/2014/main" id="{26C9B9D8-BFF2-E8F1-B220-10DBB55B02E9}"/>
              </a:ext>
            </a:extLst>
          </p:cNvPr>
          <p:cNvCxnSpPr>
            <a:cxnSpLocks/>
          </p:cNvCxnSpPr>
          <p:nvPr/>
        </p:nvCxnSpPr>
        <p:spPr>
          <a:xfrm rot="16200000" flipH="1">
            <a:off x="6824050" y="5038099"/>
            <a:ext cx="250556" cy="632974"/>
          </a:xfrm>
          <a:prstGeom prst="bentConnector3">
            <a:avLst>
              <a:gd name="adj1" fmla="val 18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6" name="Connector: Elbow 345">
            <a:extLst>
              <a:ext uri="{FF2B5EF4-FFF2-40B4-BE49-F238E27FC236}">
                <a16:creationId xmlns:a16="http://schemas.microsoft.com/office/drawing/2014/main" id="{C4307EB2-E321-1802-F761-224F2F2BE5A9}"/>
              </a:ext>
            </a:extLst>
          </p:cNvPr>
          <p:cNvCxnSpPr>
            <a:cxnSpLocks/>
          </p:cNvCxnSpPr>
          <p:nvPr/>
        </p:nvCxnSpPr>
        <p:spPr>
          <a:xfrm rot="16200000" flipH="1">
            <a:off x="7023418" y="4996681"/>
            <a:ext cx="250556" cy="715812"/>
          </a:xfrm>
          <a:prstGeom prst="bentConnector3">
            <a:avLst>
              <a:gd name="adj1" fmla="val 290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7" name="Connector: Elbow 346">
            <a:extLst>
              <a:ext uri="{FF2B5EF4-FFF2-40B4-BE49-F238E27FC236}">
                <a16:creationId xmlns:a16="http://schemas.microsoft.com/office/drawing/2014/main" id="{D3FABA4D-8BF4-6C61-3679-2A5E1B74DC7D}"/>
              </a:ext>
            </a:extLst>
          </p:cNvPr>
          <p:cNvCxnSpPr>
            <a:cxnSpLocks/>
          </p:cNvCxnSpPr>
          <p:nvPr/>
        </p:nvCxnSpPr>
        <p:spPr>
          <a:xfrm rot="16200000" flipH="1">
            <a:off x="6874713" y="5303336"/>
            <a:ext cx="250556" cy="102501"/>
          </a:xfrm>
          <a:prstGeom prst="bentConnector3">
            <a:avLst>
              <a:gd name="adj1" fmla="val 378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8" name="Connector: Elbow 347">
            <a:extLst>
              <a:ext uri="{FF2B5EF4-FFF2-40B4-BE49-F238E27FC236}">
                <a16:creationId xmlns:a16="http://schemas.microsoft.com/office/drawing/2014/main" id="{C5C88247-995F-7724-AD50-79844CFE19DA}"/>
              </a:ext>
            </a:extLst>
          </p:cNvPr>
          <p:cNvCxnSpPr>
            <a:cxnSpLocks/>
          </p:cNvCxnSpPr>
          <p:nvPr/>
        </p:nvCxnSpPr>
        <p:spPr>
          <a:xfrm rot="5400000">
            <a:off x="6846401" y="5219575"/>
            <a:ext cx="250556" cy="2700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9" name="Connector: Elbow 348">
            <a:extLst>
              <a:ext uri="{FF2B5EF4-FFF2-40B4-BE49-F238E27FC236}">
                <a16:creationId xmlns:a16="http://schemas.microsoft.com/office/drawing/2014/main" id="{31487957-60E5-4AA5-4B1B-40C3DDC46C16}"/>
              </a:ext>
            </a:extLst>
          </p:cNvPr>
          <p:cNvCxnSpPr>
            <a:cxnSpLocks/>
          </p:cNvCxnSpPr>
          <p:nvPr/>
        </p:nvCxnSpPr>
        <p:spPr>
          <a:xfrm rot="16200000" flipH="1">
            <a:off x="7626819" y="5340982"/>
            <a:ext cx="250556" cy="27210"/>
          </a:xfrm>
          <a:prstGeom prst="bentConnector3">
            <a:avLst>
              <a:gd name="adj1" fmla="val 8048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0" name="Connector: Elbow 349">
            <a:extLst>
              <a:ext uri="{FF2B5EF4-FFF2-40B4-BE49-F238E27FC236}">
                <a16:creationId xmlns:a16="http://schemas.microsoft.com/office/drawing/2014/main" id="{45222173-A624-EE71-8876-3DC65D6C44A8}"/>
              </a:ext>
            </a:extLst>
          </p:cNvPr>
          <p:cNvCxnSpPr>
            <a:cxnSpLocks/>
          </p:cNvCxnSpPr>
          <p:nvPr/>
        </p:nvCxnSpPr>
        <p:spPr>
          <a:xfrm rot="5400000">
            <a:off x="7557960" y="5299333"/>
            <a:ext cx="250556" cy="110507"/>
          </a:xfrm>
          <a:prstGeom prst="bentConnector3">
            <a:avLst>
              <a:gd name="adj1" fmla="val 709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1" name="Connector: Elbow 350">
            <a:extLst>
              <a:ext uri="{FF2B5EF4-FFF2-40B4-BE49-F238E27FC236}">
                <a16:creationId xmlns:a16="http://schemas.microsoft.com/office/drawing/2014/main" id="{4A85F4B6-8590-EFC0-2771-1438FFDF735F}"/>
              </a:ext>
            </a:extLst>
          </p:cNvPr>
          <p:cNvCxnSpPr>
            <a:cxnSpLocks/>
          </p:cNvCxnSpPr>
          <p:nvPr/>
        </p:nvCxnSpPr>
        <p:spPr>
          <a:xfrm rot="10800000" flipV="1">
            <a:off x="6616272" y="5388628"/>
            <a:ext cx="687250" cy="912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2" name="Connector: Elbow 351">
            <a:extLst>
              <a:ext uri="{FF2B5EF4-FFF2-40B4-BE49-F238E27FC236}">
                <a16:creationId xmlns:a16="http://schemas.microsoft.com/office/drawing/2014/main" id="{998F6762-0519-5410-A04B-DDB1CD762DAF}"/>
              </a:ext>
            </a:extLst>
          </p:cNvPr>
          <p:cNvCxnSpPr>
            <a:cxnSpLocks/>
          </p:cNvCxnSpPr>
          <p:nvPr/>
        </p:nvCxnSpPr>
        <p:spPr>
          <a:xfrm rot="5400000">
            <a:off x="7297901" y="5197224"/>
            <a:ext cx="250556" cy="314727"/>
          </a:xfrm>
          <a:prstGeom prst="bentConnector3">
            <a:avLst>
              <a:gd name="adj1" fmla="val 526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3" name="Connector: Elbow 352">
            <a:extLst>
              <a:ext uri="{FF2B5EF4-FFF2-40B4-BE49-F238E27FC236}">
                <a16:creationId xmlns:a16="http://schemas.microsoft.com/office/drawing/2014/main" id="{3BBBAA52-A222-1987-E616-D82222E51451}"/>
              </a:ext>
            </a:extLst>
          </p:cNvPr>
          <p:cNvCxnSpPr>
            <a:cxnSpLocks/>
          </p:cNvCxnSpPr>
          <p:nvPr/>
        </p:nvCxnSpPr>
        <p:spPr>
          <a:xfrm rot="5400000">
            <a:off x="7004352" y="5061625"/>
            <a:ext cx="250556" cy="585923"/>
          </a:xfrm>
          <a:prstGeom prst="bentConnector3">
            <a:avLst>
              <a:gd name="adj1" fmla="val 386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4" name="Connector: Elbow 353">
            <a:extLst>
              <a:ext uri="{FF2B5EF4-FFF2-40B4-BE49-F238E27FC236}">
                <a16:creationId xmlns:a16="http://schemas.microsoft.com/office/drawing/2014/main" id="{5EF459B8-5076-68AE-E31D-221FEC40D48B}"/>
              </a:ext>
            </a:extLst>
          </p:cNvPr>
          <p:cNvCxnSpPr>
            <a:cxnSpLocks/>
          </p:cNvCxnSpPr>
          <p:nvPr/>
        </p:nvCxnSpPr>
        <p:spPr>
          <a:xfrm rot="5400000">
            <a:off x="6844765" y="5059989"/>
            <a:ext cx="250554" cy="5891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55" name="Group 354">
            <a:extLst>
              <a:ext uri="{FF2B5EF4-FFF2-40B4-BE49-F238E27FC236}">
                <a16:creationId xmlns:a16="http://schemas.microsoft.com/office/drawing/2014/main" id="{DFBE7578-D19A-A39F-3281-4B8ABB26BC51}"/>
              </a:ext>
            </a:extLst>
          </p:cNvPr>
          <p:cNvGrpSpPr/>
          <p:nvPr/>
        </p:nvGrpSpPr>
        <p:grpSpPr>
          <a:xfrm>
            <a:off x="6475576" y="5488859"/>
            <a:ext cx="1383672" cy="570183"/>
            <a:chOff x="6475576" y="4048564"/>
            <a:chExt cx="1383672" cy="570183"/>
          </a:xfrm>
        </p:grpSpPr>
        <p:sp>
          <p:nvSpPr>
            <p:cNvPr id="356" name="Rectangle: Rounded Corners 355">
              <a:extLst>
                <a:ext uri="{FF2B5EF4-FFF2-40B4-BE49-F238E27FC236}">
                  <a16:creationId xmlns:a16="http://schemas.microsoft.com/office/drawing/2014/main" id="{6A65B4CE-1015-03FF-5A0A-6E6A6DE116AE}"/>
                </a:ext>
              </a:extLst>
            </p:cNvPr>
            <p:cNvSpPr/>
            <p:nvPr/>
          </p:nvSpPr>
          <p:spPr>
            <a:xfrm>
              <a:off x="6475576" y="4048564"/>
              <a:ext cx="1383672" cy="570183"/>
            </a:xfrm>
            <a:prstGeom prst="roundRect">
              <a:avLst/>
            </a:prstGeom>
            <a:solidFill>
              <a:schemeClr val="bg1">
                <a:lumMod val="75000"/>
              </a:schemeClr>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bIns="0" rtlCol="0" anchor="b"/>
            <a:lstStyle/>
            <a:p>
              <a:pPr algn="ctr"/>
              <a:endParaRPr lang="en-US" sz="800" b="1" dirty="0">
                <a:solidFill>
                  <a:schemeClr val="tx2"/>
                </a:solidFill>
              </a:endParaRPr>
            </a:p>
          </p:txBody>
        </p:sp>
        <p:sp>
          <p:nvSpPr>
            <p:cNvPr id="357" name="Rectangle 356">
              <a:extLst>
                <a:ext uri="{FF2B5EF4-FFF2-40B4-BE49-F238E27FC236}">
                  <a16:creationId xmlns:a16="http://schemas.microsoft.com/office/drawing/2014/main" id="{76A55FEC-4BC8-D62B-F3AF-C890584D35A7}"/>
                </a:ext>
              </a:extLst>
            </p:cNvPr>
            <p:cNvSpPr/>
            <p:nvPr/>
          </p:nvSpPr>
          <p:spPr>
            <a:xfrm>
              <a:off x="6500829" y="4129028"/>
              <a:ext cx="115443"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8" name="Rectangle 357">
              <a:extLst>
                <a:ext uri="{FF2B5EF4-FFF2-40B4-BE49-F238E27FC236}">
                  <a16:creationId xmlns:a16="http://schemas.microsoft.com/office/drawing/2014/main" id="{3B3D72F6-489E-F584-FE23-C98A3902163E}"/>
                </a:ext>
              </a:extLst>
            </p:cNvPr>
            <p:cNvSpPr/>
            <p:nvPr/>
          </p:nvSpPr>
          <p:spPr>
            <a:xfrm>
              <a:off x="6500829" y="4432525"/>
              <a:ext cx="416283"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9" name="Rectangle 358">
              <a:extLst>
                <a:ext uri="{FF2B5EF4-FFF2-40B4-BE49-F238E27FC236}">
                  <a16:creationId xmlns:a16="http://schemas.microsoft.com/office/drawing/2014/main" id="{2B070F97-797B-0BE9-7FD6-7DFC927D6565}"/>
                </a:ext>
              </a:extLst>
            </p:cNvPr>
            <p:cNvSpPr/>
            <p:nvPr/>
          </p:nvSpPr>
          <p:spPr>
            <a:xfrm>
              <a:off x="7168075" y="4129028"/>
              <a:ext cx="198417"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0" name="Rectangle 359">
              <a:extLst>
                <a:ext uri="{FF2B5EF4-FFF2-40B4-BE49-F238E27FC236}">
                  <a16:creationId xmlns:a16="http://schemas.microsoft.com/office/drawing/2014/main" id="{BACD124E-6A60-35AE-5DDD-344A9253B525}"/>
                </a:ext>
              </a:extLst>
            </p:cNvPr>
            <p:cNvSpPr/>
            <p:nvPr/>
          </p:nvSpPr>
          <p:spPr>
            <a:xfrm>
              <a:off x="6738929" y="4312089"/>
              <a:ext cx="627563"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1" name="Rectangle 360">
              <a:extLst>
                <a:ext uri="{FF2B5EF4-FFF2-40B4-BE49-F238E27FC236}">
                  <a16:creationId xmlns:a16="http://schemas.microsoft.com/office/drawing/2014/main" id="{3EB5D18C-A357-5538-C11E-3AB9A0F37BEA}"/>
                </a:ext>
              </a:extLst>
            </p:cNvPr>
            <p:cNvSpPr/>
            <p:nvPr/>
          </p:nvSpPr>
          <p:spPr>
            <a:xfrm>
              <a:off x="6738929" y="4129028"/>
              <a:ext cx="198416"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2" name="Rectangle 361">
              <a:extLst>
                <a:ext uri="{FF2B5EF4-FFF2-40B4-BE49-F238E27FC236}">
                  <a16:creationId xmlns:a16="http://schemas.microsoft.com/office/drawing/2014/main" id="{8D025F79-3C3E-4A05-0EEC-8C954854F854}"/>
                </a:ext>
              </a:extLst>
            </p:cNvPr>
            <p:cNvSpPr/>
            <p:nvPr/>
          </p:nvSpPr>
          <p:spPr>
            <a:xfrm>
              <a:off x="6953502" y="4129028"/>
              <a:ext cx="198417" cy="2494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3" name="Rectangle 362">
              <a:extLst>
                <a:ext uri="{FF2B5EF4-FFF2-40B4-BE49-F238E27FC236}">
                  <a16:creationId xmlns:a16="http://schemas.microsoft.com/office/drawing/2014/main" id="{06788B03-E770-50B3-FA06-E3660615EEFF}"/>
                </a:ext>
              </a:extLst>
            </p:cNvPr>
            <p:cNvSpPr/>
            <p:nvPr/>
          </p:nvSpPr>
          <p:spPr>
            <a:xfrm>
              <a:off x="6640545" y="4129028"/>
              <a:ext cx="72739" cy="3597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4" name="Rectangle 363">
              <a:extLst>
                <a:ext uri="{FF2B5EF4-FFF2-40B4-BE49-F238E27FC236}">
                  <a16:creationId xmlns:a16="http://schemas.microsoft.com/office/drawing/2014/main" id="{C58269E6-65C2-FFAB-1599-BDF6204F75A6}"/>
                </a:ext>
              </a:extLst>
            </p:cNvPr>
            <p:cNvSpPr/>
            <p:nvPr/>
          </p:nvSpPr>
          <p:spPr>
            <a:xfrm>
              <a:off x="7577689" y="4129028"/>
              <a:ext cx="103529" cy="15360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5" name="Rectangle 364">
              <a:extLst>
                <a:ext uri="{FF2B5EF4-FFF2-40B4-BE49-F238E27FC236}">
                  <a16:creationId xmlns:a16="http://schemas.microsoft.com/office/drawing/2014/main" id="{3FAFF2DF-3C43-02E9-1360-3704C073D9DB}"/>
                </a:ext>
              </a:extLst>
            </p:cNvPr>
            <p:cNvSpPr/>
            <p:nvPr/>
          </p:nvSpPr>
          <p:spPr>
            <a:xfrm>
              <a:off x="7715406" y="4129028"/>
              <a:ext cx="103529" cy="4103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6" name="Rectangle 365">
              <a:extLst>
                <a:ext uri="{FF2B5EF4-FFF2-40B4-BE49-F238E27FC236}">
                  <a16:creationId xmlns:a16="http://schemas.microsoft.com/office/drawing/2014/main" id="{87824903-1FAF-D148-A61F-814E11EABD15}"/>
                </a:ext>
              </a:extLst>
            </p:cNvPr>
            <p:cNvSpPr/>
            <p:nvPr/>
          </p:nvSpPr>
          <p:spPr>
            <a:xfrm>
              <a:off x="7463546" y="4312089"/>
              <a:ext cx="218890"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7" name="Rectangle 366">
              <a:extLst>
                <a:ext uri="{FF2B5EF4-FFF2-40B4-BE49-F238E27FC236}">
                  <a16:creationId xmlns:a16="http://schemas.microsoft.com/office/drawing/2014/main" id="{9D880177-7B34-BF46-9E9A-DB9FD1C22AF6}"/>
                </a:ext>
              </a:extLst>
            </p:cNvPr>
            <p:cNvSpPr/>
            <p:nvPr/>
          </p:nvSpPr>
          <p:spPr>
            <a:xfrm>
              <a:off x="7463546" y="4129028"/>
              <a:ext cx="89051" cy="664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 name="Rectangle 367">
              <a:extLst>
                <a:ext uri="{FF2B5EF4-FFF2-40B4-BE49-F238E27FC236}">
                  <a16:creationId xmlns:a16="http://schemas.microsoft.com/office/drawing/2014/main" id="{312860C0-E975-DD2D-277E-6C663D3D582D}"/>
                </a:ext>
              </a:extLst>
            </p:cNvPr>
            <p:cNvSpPr/>
            <p:nvPr/>
          </p:nvSpPr>
          <p:spPr>
            <a:xfrm>
              <a:off x="7466161" y="4224905"/>
              <a:ext cx="180071" cy="577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9" name="Rectangle 368">
              <a:extLst>
                <a:ext uri="{FF2B5EF4-FFF2-40B4-BE49-F238E27FC236}">
                  <a16:creationId xmlns:a16="http://schemas.microsoft.com/office/drawing/2014/main" id="{2A419346-ACCD-6275-3B6C-468717730F54}"/>
                </a:ext>
              </a:extLst>
            </p:cNvPr>
            <p:cNvSpPr/>
            <p:nvPr/>
          </p:nvSpPr>
          <p:spPr>
            <a:xfrm>
              <a:off x="7391584" y="4129028"/>
              <a:ext cx="50157" cy="41030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0" name="Rectangle 369">
              <a:extLst>
                <a:ext uri="{FF2B5EF4-FFF2-40B4-BE49-F238E27FC236}">
                  <a16:creationId xmlns:a16="http://schemas.microsoft.com/office/drawing/2014/main" id="{F1A14A9E-A38A-13CD-31E4-C85CF4E8B3CE}"/>
                </a:ext>
              </a:extLst>
            </p:cNvPr>
            <p:cNvSpPr/>
            <p:nvPr/>
          </p:nvSpPr>
          <p:spPr>
            <a:xfrm>
              <a:off x="6953502" y="4432525"/>
              <a:ext cx="728807" cy="1068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grpSp>
      <p:pic>
        <p:nvPicPr>
          <p:cNvPr id="383" name="Graphic 382" descr="Exponential Graph with solid fill">
            <a:extLst>
              <a:ext uri="{FF2B5EF4-FFF2-40B4-BE49-F238E27FC236}">
                <a16:creationId xmlns:a16="http://schemas.microsoft.com/office/drawing/2014/main" id="{06CCA547-3B07-15E3-A5C2-4A89D72F7A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69588" y="6081314"/>
            <a:ext cx="310896" cy="310896"/>
          </a:xfrm>
          <a:prstGeom prst="rect">
            <a:avLst/>
          </a:prstGeom>
        </p:spPr>
      </p:pic>
      <p:pic>
        <p:nvPicPr>
          <p:cNvPr id="405" name="Graphic 404" descr="Downward trend graph with solid fill">
            <a:extLst>
              <a:ext uri="{FF2B5EF4-FFF2-40B4-BE49-F238E27FC236}">
                <a16:creationId xmlns:a16="http://schemas.microsoft.com/office/drawing/2014/main" id="{6AB76477-0389-C949-67D4-E249058C64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838368" y="6081314"/>
            <a:ext cx="310896" cy="310896"/>
          </a:xfrm>
          <a:prstGeom prst="rect">
            <a:avLst/>
          </a:prstGeom>
        </p:spPr>
      </p:pic>
      <p:pic>
        <p:nvPicPr>
          <p:cNvPr id="406" name="Graphic 405" descr="Ui Ux with solid fill">
            <a:extLst>
              <a:ext uri="{FF2B5EF4-FFF2-40B4-BE49-F238E27FC236}">
                <a16:creationId xmlns:a16="http://schemas.microsoft.com/office/drawing/2014/main" id="{611EE349-480B-3D63-631F-00FED5A1DA4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64895" y="6081314"/>
            <a:ext cx="310896" cy="310896"/>
          </a:xfrm>
          <a:prstGeom prst="rect">
            <a:avLst/>
          </a:prstGeom>
        </p:spPr>
      </p:pic>
      <p:pic>
        <p:nvPicPr>
          <p:cNvPr id="407" name="Graphic 406" descr="Handshake with solid fill">
            <a:extLst>
              <a:ext uri="{FF2B5EF4-FFF2-40B4-BE49-F238E27FC236}">
                <a16:creationId xmlns:a16="http://schemas.microsoft.com/office/drawing/2014/main" id="{E1CCCF02-FF14-9A20-F777-4DC876A257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521460" y="6081314"/>
            <a:ext cx="310896" cy="310896"/>
          </a:xfrm>
          <a:prstGeom prst="rect">
            <a:avLst/>
          </a:prstGeom>
        </p:spPr>
      </p:pic>
      <p:pic>
        <p:nvPicPr>
          <p:cNvPr id="409" name="Graphic 408" descr="Computer with solid fill">
            <a:extLst>
              <a:ext uri="{FF2B5EF4-FFF2-40B4-BE49-F238E27FC236}">
                <a16:creationId xmlns:a16="http://schemas.microsoft.com/office/drawing/2014/main" id="{5156994F-2F59-387E-E4E3-93225559DBF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63691" y="6081314"/>
            <a:ext cx="310896" cy="310896"/>
          </a:xfrm>
          <a:prstGeom prst="rect">
            <a:avLst/>
          </a:prstGeom>
        </p:spPr>
      </p:pic>
      <p:pic>
        <p:nvPicPr>
          <p:cNvPr id="411" name="Graphic 410" descr="Turtle with solid fill">
            <a:extLst>
              <a:ext uri="{FF2B5EF4-FFF2-40B4-BE49-F238E27FC236}">
                <a16:creationId xmlns:a16="http://schemas.microsoft.com/office/drawing/2014/main" id="{236F2FB4-AB8B-E04C-0E19-C99344A0B87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41026" y="6081314"/>
            <a:ext cx="310896" cy="310896"/>
          </a:xfrm>
          <a:prstGeom prst="rect">
            <a:avLst/>
          </a:prstGeom>
        </p:spPr>
      </p:pic>
      <p:pic>
        <p:nvPicPr>
          <p:cNvPr id="413" name="Graphic 412" descr="Dollar with solid fill">
            <a:extLst>
              <a:ext uri="{FF2B5EF4-FFF2-40B4-BE49-F238E27FC236}">
                <a16:creationId xmlns:a16="http://schemas.microsoft.com/office/drawing/2014/main" id="{5E11DC16-C55C-B5C6-ACE9-5A958BF5A62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551922" y="6081314"/>
            <a:ext cx="310896" cy="310896"/>
          </a:xfrm>
          <a:prstGeom prst="rect">
            <a:avLst/>
          </a:prstGeom>
        </p:spPr>
      </p:pic>
      <p:pic>
        <p:nvPicPr>
          <p:cNvPr id="415" name="Graphic 414" descr="Medical with solid fill">
            <a:extLst>
              <a:ext uri="{FF2B5EF4-FFF2-40B4-BE49-F238E27FC236}">
                <a16:creationId xmlns:a16="http://schemas.microsoft.com/office/drawing/2014/main" id="{DB096BC5-4368-0D82-C7FF-FD2054E35BE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847212" y="6081314"/>
            <a:ext cx="310896" cy="310896"/>
          </a:xfrm>
          <a:prstGeom prst="rect">
            <a:avLst/>
          </a:prstGeom>
        </p:spPr>
      </p:pic>
      <p:pic>
        <p:nvPicPr>
          <p:cNvPr id="416" name="Graphic 415" descr="Female Profile with solid fill">
            <a:extLst>
              <a:ext uri="{FF2B5EF4-FFF2-40B4-BE49-F238E27FC236}">
                <a16:creationId xmlns:a16="http://schemas.microsoft.com/office/drawing/2014/main" id="{9CC90657-9936-503C-0089-EA37FA5026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6698" y="3726010"/>
            <a:ext cx="132732" cy="165955"/>
          </a:xfrm>
          <a:prstGeom prst="rect">
            <a:avLst/>
          </a:prstGeom>
        </p:spPr>
      </p:pic>
      <p:pic>
        <p:nvPicPr>
          <p:cNvPr id="417" name="Graphic 416" descr="Male profile with solid fill">
            <a:extLst>
              <a:ext uri="{FF2B5EF4-FFF2-40B4-BE49-F238E27FC236}">
                <a16:creationId xmlns:a16="http://schemas.microsoft.com/office/drawing/2014/main" id="{11C24084-6D0F-7FB1-017C-70A693335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48232" y="3726010"/>
            <a:ext cx="132732" cy="165955"/>
          </a:xfrm>
          <a:prstGeom prst="rect">
            <a:avLst/>
          </a:prstGeom>
        </p:spPr>
      </p:pic>
      <p:pic>
        <p:nvPicPr>
          <p:cNvPr id="418" name="Graphic 417" descr="Male profile with solid fill">
            <a:extLst>
              <a:ext uri="{FF2B5EF4-FFF2-40B4-BE49-F238E27FC236}">
                <a16:creationId xmlns:a16="http://schemas.microsoft.com/office/drawing/2014/main" id="{985D5718-CBEB-09FA-85B8-033A73E76C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69766" y="3726010"/>
            <a:ext cx="132732" cy="165955"/>
          </a:xfrm>
          <a:prstGeom prst="rect">
            <a:avLst/>
          </a:prstGeom>
        </p:spPr>
      </p:pic>
      <p:pic>
        <p:nvPicPr>
          <p:cNvPr id="419" name="Graphic 418" descr="Female Profile with solid fill">
            <a:extLst>
              <a:ext uri="{FF2B5EF4-FFF2-40B4-BE49-F238E27FC236}">
                <a16:creationId xmlns:a16="http://schemas.microsoft.com/office/drawing/2014/main" id="{25F77042-6AE5-FE78-690E-EEF09FA9A4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91299" y="3726010"/>
            <a:ext cx="132732" cy="165955"/>
          </a:xfrm>
          <a:prstGeom prst="rect">
            <a:avLst/>
          </a:prstGeom>
        </p:spPr>
      </p:pic>
      <p:sp>
        <p:nvSpPr>
          <p:cNvPr id="420" name="Isosceles Triangle 419">
            <a:extLst>
              <a:ext uri="{FF2B5EF4-FFF2-40B4-BE49-F238E27FC236}">
                <a16:creationId xmlns:a16="http://schemas.microsoft.com/office/drawing/2014/main" id="{12A1AB61-6EEF-6BBD-CC78-1AF2E2AF41A9}"/>
              </a:ext>
            </a:extLst>
          </p:cNvPr>
          <p:cNvSpPr/>
          <p:nvPr/>
        </p:nvSpPr>
        <p:spPr>
          <a:xfrm flipV="1">
            <a:off x="11149564" y="3940039"/>
            <a:ext cx="737724" cy="139430"/>
          </a:xfrm>
          <a:prstGeom prst="triangle">
            <a:avLst/>
          </a:prstGeom>
          <a:no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96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620C8-99B1-C37B-24D6-3387063DBF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456AD07-D5CC-0A07-AA3D-24860138AFE1}"/>
              </a:ext>
            </a:extLst>
          </p:cNvPr>
          <p:cNvSpPr>
            <a:spLocks noGrp="1"/>
          </p:cNvSpPr>
          <p:nvPr>
            <p:ph type="body" sz="quarter" idx="10"/>
          </p:nvPr>
        </p:nvSpPr>
        <p:spPr>
          <a:xfrm>
            <a:off x="457200" y="304801"/>
            <a:ext cx="10811164" cy="283776"/>
          </a:xfrm>
        </p:spPr>
        <p:txBody>
          <a:bodyPr/>
          <a:lstStyle/>
          <a:p>
            <a:r>
              <a:rPr lang="en-US" u="sng" dirty="0">
                <a:solidFill>
                  <a:schemeClr val="accent2"/>
                </a:solidFill>
              </a:rPr>
              <a:t>Our Strategy: </a:t>
            </a:r>
            <a:r>
              <a:rPr lang="en-US" dirty="0"/>
              <a:t>We will take a 4-pronged approach to harness the potential power of AI</a:t>
            </a:r>
          </a:p>
        </p:txBody>
      </p:sp>
      <p:sp>
        <p:nvSpPr>
          <p:cNvPr id="35" name="Rectangle: Rounded Corners 34">
            <a:extLst>
              <a:ext uri="{FF2B5EF4-FFF2-40B4-BE49-F238E27FC236}">
                <a16:creationId xmlns:a16="http://schemas.microsoft.com/office/drawing/2014/main" id="{B71AAFD1-7205-0D27-2A1C-D3D784381417}"/>
              </a:ext>
            </a:extLst>
          </p:cNvPr>
          <p:cNvSpPr/>
          <p:nvPr/>
        </p:nvSpPr>
        <p:spPr bwMode="gray">
          <a:xfrm>
            <a:off x="1372341" y="1718447"/>
            <a:ext cx="2472113" cy="1060292"/>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ARCHITECTURE STRATEGY</a:t>
            </a:r>
            <a:endParaRPr lang="en-US" dirty="0">
              <a:solidFill>
                <a:schemeClr val="accent1"/>
              </a:solidFill>
              <a:latin typeface="DM Sans" pitchFamily="2" charset="0"/>
              <a:ea typeface="Open Sans" panose="020B0606030504020204" pitchFamily="34" charset="0"/>
              <a:cs typeface="Open Sans" panose="020B0606030504020204" pitchFamily="34" charset="0"/>
            </a:endParaRPr>
          </a:p>
        </p:txBody>
      </p:sp>
      <p:sp>
        <p:nvSpPr>
          <p:cNvPr id="37" name="Rectangle: Rounded Corners 36">
            <a:extLst>
              <a:ext uri="{FF2B5EF4-FFF2-40B4-BE49-F238E27FC236}">
                <a16:creationId xmlns:a16="http://schemas.microsoft.com/office/drawing/2014/main" id="{FE2EE375-401C-4FFA-4B8D-1CAD6F86A795}"/>
              </a:ext>
            </a:extLst>
          </p:cNvPr>
          <p:cNvSpPr/>
          <p:nvPr/>
        </p:nvSpPr>
        <p:spPr bwMode="gray">
          <a:xfrm>
            <a:off x="1372342" y="2936761"/>
            <a:ext cx="2472112" cy="98147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AI-ROADMAP</a:t>
            </a:r>
          </a:p>
        </p:txBody>
      </p:sp>
      <p:sp>
        <p:nvSpPr>
          <p:cNvPr id="38" name="Rectangle: Rounded Corners 37">
            <a:extLst>
              <a:ext uri="{FF2B5EF4-FFF2-40B4-BE49-F238E27FC236}">
                <a16:creationId xmlns:a16="http://schemas.microsoft.com/office/drawing/2014/main" id="{40F0E614-B934-AD30-C6A5-33502B54C790}"/>
              </a:ext>
            </a:extLst>
          </p:cNvPr>
          <p:cNvSpPr/>
          <p:nvPr/>
        </p:nvSpPr>
        <p:spPr bwMode="gray">
          <a:xfrm>
            <a:off x="1372342" y="5358770"/>
            <a:ext cx="2472112" cy="1170110"/>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WORKFORCE TRANSFORMATION</a:t>
            </a:r>
          </a:p>
        </p:txBody>
      </p:sp>
      <p:sp>
        <p:nvSpPr>
          <p:cNvPr id="40" name="Rectangle: Rounded Corners 39">
            <a:extLst>
              <a:ext uri="{FF2B5EF4-FFF2-40B4-BE49-F238E27FC236}">
                <a16:creationId xmlns:a16="http://schemas.microsoft.com/office/drawing/2014/main" id="{5F94A3E0-8D95-BEE4-1F12-882F94483658}"/>
              </a:ext>
            </a:extLst>
          </p:cNvPr>
          <p:cNvSpPr/>
          <p:nvPr/>
        </p:nvSpPr>
        <p:spPr bwMode="gray">
          <a:xfrm>
            <a:off x="1372342" y="4086024"/>
            <a:ext cx="2472112" cy="111438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solidFill>
                  <a:schemeClr val="accent1"/>
                </a:solidFill>
                <a:latin typeface="DM Sans" pitchFamily="2" charset="0"/>
                <a:ea typeface="Open Sans" panose="020B0606030504020204" pitchFamily="34" charset="0"/>
                <a:cs typeface="Open Sans" panose="020B0606030504020204" pitchFamily="34" charset="0"/>
              </a:rPr>
              <a:t>GOVERNANCE STRUCTURE </a:t>
            </a:r>
            <a:endParaRPr lang="en-US" dirty="0">
              <a:solidFill>
                <a:schemeClr val="accent1"/>
              </a:solidFill>
              <a:latin typeface="DM Sans" pitchFamily="2"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825F6539-B1EC-9B98-B3C5-C31CB52F8000}"/>
              </a:ext>
            </a:extLst>
          </p:cNvPr>
          <p:cNvSpPr txBox="1"/>
          <p:nvPr/>
        </p:nvSpPr>
        <p:spPr>
          <a:xfrm>
            <a:off x="7141557" y="1803391"/>
            <a:ext cx="4593243" cy="892552"/>
          </a:xfrm>
          <a:prstGeom prst="rect">
            <a:avLst/>
          </a:prstGeom>
          <a:noFill/>
        </p:spPr>
        <p:txBody>
          <a:bodyPr wrap="square">
            <a:spAutoFit/>
          </a:bodyPr>
          <a:lstStyle/>
          <a:p>
            <a:pPr algn="ctr"/>
            <a:r>
              <a:rPr lang="en-US" sz="1300" dirty="0">
                <a:solidFill>
                  <a:schemeClr val="tx2"/>
                </a:solidFill>
                <a:latin typeface="DM Sans" pitchFamily="2" charset="0"/>
                <a:ea typeface="Open Sans" panose="020B0606030504020204" pitchFamily="34" charset="0"/>
                <a:cs typeface="Open Sans" panose="020B0606030504020204" pitchFamily="34" charset="0"/>
              </a:rPr>
              <a:t>Maintain critical enabling data &amp; infrastructure while </a:t>
            </a:r>
            <a:r>
              <a:rPr lang="en-US" sz="1300" b="1" dirty="0">
                <a:solidFill>
                  <a:schemeClr val="accent2"/>
                </a:solidFill>
                <a:latin typeface="DM Sans" pitchFamily="2" charset="0"/>
                <a:ea typeface="Open Sans" panose="020B0606030504020204" pitchFamily="34" charset="0"/>
                <a:cs typeface="Open Sans" panose="020B0606030504020204" pitchFamily="34" charset="0"/>
              </a:rPr>
              <a:t>intentionally build/buy/partnering </a:t>
            </a:r>
            <a:r>
              <a:rPr lang="en-US" sz="1300" dirty="0">
                <a:solidFill>
                  <a:schemeClr val="tx2"/>
                </a:solidFill>
                <a:latin typeface="DM Sans" pitchFamily="2" charset="0"/>
                <a:ea typeface="Open Sans" panose="020B0606030504020204" pitchFamily="34" charset="0"/>
                <a:cs typeface="Open Sans" panose="020B0606030504020204" pitchFamily="34" charset="0"/>
              </a:rPr>
              <a:t>to create a flexible, AI-centric technology ecosystem that protects our core business differentiators &amp; competitiveness</a:t>
            </a:r>
            <a:endParaRPr lang="en-US" sz="1300" dirty="0">
              <a:solidFill>
                <a:schemeClr val="tx2"/>
              </a:solidFill>
            </a:endParaRPr>
          </a:p>
        </p:txBody>
      </p:sp>
      <p:sp>
        <p:nvSpPr>
          <p:cNvPr id="43" name="TextBox 42">
            <a:extLst>
              <a:ext uri="{FF2B5EF4-FFF2-40B4-BE49-F238E27FC236}">
                <a16:creationId xmlns:a16="http://schemas.microsoft.com/office/drawing/2014/main" id="{191A5F3F-5D9A-C24B-C33B-704C91926640}"/>
              </a:ext>
            </a:extLst>
          </p:cNvPr>
          <p:cNvSpPr txBox="1"/>
          <p:nvPr/>
        </p:nvSpPr>
        <p:spPr>
          <a:xfrm>
            <a:off x="7141557" y="2994723"/>
            <a:ext cx="4593243" cy="935192"/>
          </a:xfrm>
          <a:prstGeom prst="rect">
            <a:avLst/>
          </a:prstGeom>
          <a:noFill/>
        </p:spPr>
        <p:txBody>
          <a:bodyPr wrap="square">
            <a:spAutoFit/>
          </a:bodyPr>
          <a:lstStyle/>
          <a:p>
            <a:pPr algn="ctr">
              <a:lnSpc>
                <a:spcPct val="106000"/>
              </a:lnSpc>
              <a:buFont typeface="Wingdings 2" pitchFamily="18" charset="2"/>
              <a:buNone/>
            </a:pPr>
            <a:r>
              <a:rPr lang="en-US" sz="1300" dirty="0">
                <a:solidFill>
                  <a:schemeClr val="tx2"/>
                </a:solidFill>
                <a:latin typeface="DM Sans" pitchFamily="2" charset="0"/>
                <a:ea typeface="Open Sans" panose="020B0606030504020204" pitchFamily="34" charset="0"/>
                <a:cs typeface="Open Sans" panose="020B0606030504020204" pitchFamily="34" charset="0"/>
              </a:rPr>
              <a:t>Establish </a:t>
            </a:r>
            <a:r>
              <a:rPr lang="en-US" sz="1300" b="1" dirty="0">
                <a:solidFill>
                  <a:schemeClr val="accent2"/>
                </a:solidFill>
                <a:latin typeface="DM Sans" pitchFamily="2" charset="0"/>
                <a:ea typeface="Open Sans" panose="020B0606030504020204" pitchFamily="34" charset="0"/>
                <a:cs typeface="Open Sans" panose="020B0606030504020204" pitchFamily="34" charset="0"/>
              </a:rPr>
              <a:t>ambitious but achievable </a:t>
            </a:r>
            <a:r>
              <a:rPr lang="en-US" sz="1300" dirty="0">
                <a:solidFill>
                  <a:schemeClr val="tx2"/>
                </a:solidFill>
                <a:latin typeface="DM Sans" pitchFamily="2" charset="0"/>
                <a:ea typeface="Open Sans" panose="020B0606030504020204" pitchFamily="34" charset="0"/>
                <a:cs typeface="Open Sans" panose="020B0606030504020204" pitchFamily="34" charset="0"/>
              </a:rPr>
              <a:t>AI-roadmap; requires collaborative business &amp; ET ideation, process redesign, and use case prioritization with focus on scaled implementations</a:t>
            </a:r>
          </a:p>
        </p:txBody>
      </p:sp>
      <p:sp>
        <p:nvSpPr>
          <p:cNvPr id="44" name="TextBox 43">
            <a:extLst>
              <a:ext uri="{FF2B5EF4-FFF2-40B4-BE49-F238E27FC236}">
                <a16:creationId xmlns:a16="http://schemas.microsoft.com/office/drawing/2014/main" id="{95596883-3066-F538-092F-B2F3F1AF38AE}"/>
              </a:ext>
            </a:extLst>
          </p:cNvPr>
          <p:cNvSpPr txBox="1"/>
          <p:nvPr/>
        </p:nvSpPr>
        <p:spPr>
          <a:xfrm>
            <a:off x="7141557" y="4281643"/>
            <a:ext cx="4593243" cy="723147"/>
          </a:xfrm>
          <a:prstGeom prst="rect">
            <a:avLst/>
          </a:prstGeom>
          <a:noFill/>
        </p:spPr>
        <p:txBody>
          <a:bodyPr wrap="square">
            <a:spAutoFit/>
          </a:bodyPr>
          <a:lstStyle/>
          <a:p>
            <a:pPr algn="ctr">
              <a:lnSpc>
                <a:spcPct val="106000"/>
              </a:lnSpc>
              <a:buFont typeface="Wingdings 2" pitchFamily="18" charset="2"/>
              <a:buNone/>
            </a:pPr>
            <a:r>
              <a:rPr lang="en-US" sz="1300" dirty="0">
                <a:solidFill>
                  <a:schemeClr val="tx2"/>
                </a:solidFill>
                <a:latin typeface="DM Sans" pitchFamily="2" charset="0"/>
                <a:ea typeface="Open Sans" panose="020B0606030504020204" pitchFamily="34" charset="0"/>
                <a:cs typeface="Open Sans" panose="020B0606030504020204" pitchFamily="34" charset="0"/>
              </a:rPr>
              <a:t>Deploy an AI governance and oversight structure that </a:t>
            </a:r>
            <a:r>
              <a:rPr lang="en-US" sz="1300" b="1" dirty="0">
                <a:solidFill>
                  <a:schemeClr val="accent2"/>
                </a:solidFill>
                <a:latin typeface="DM Sans" pitchFamily="2" charset="0"/>
                <a:ea typeface="Open Sans" panose="020B0606030504020204" pitchFamily="34" charset="0"/>
                <a:cs typeface="Open Sans" panose="020B0606030504020204" pitchFamily="34" charset="0"/>
              </a:rPr>
              <a:t>advances </a:t>
            </a:r>
            <a:r>
              <a:rPr lang="en-US" sz="1300" dirty="0">
                <a:solidFill>
                  <a:schemeClr val="tx2"/>
                </a:solidFill>
                <a:latin typeface="DM Sans" pitchFamily="2" charset="0"/>
                <a:ea typeface="Open Sans" panose="020B0606030504020204" pitchFamily="34" charset="0"/>
                <a:cs typeface="Open Sans" panose="020B0606030504020204" pitchFamily="34" charset="0"/>
              </a:rPr>
              <a:t>&amp; oversees the AI roadmap &amp; policies to drive value &amp; responsible, compliant AI use</a:t>
            </a:r>
          </a:p>
        </p:txBody>
      </p:sp>
      <p:sp>
        <p:nvSpPr>
          <p:cNvPr id="47" name="TextBox 46">
            <a:extLst>
              <a:ext uri="{FF2B5EF4-FFF2-40B4-BE49-F238E27FC236}">
                <a16:creationId xmlns:a16="http://schemas.microsoft.com/office/drawing/2014/main" id="{FA9DBCE1-C8FE-F696-A657-313EB4F88AE1}"/>
              </a:ext>
            </a:extLst>
          </p:cNvPr>
          <p:cNvSpPr txBox="1"/>
          <p:nvPr/>
        </p:nvSpPr>
        <p:spPr>
          <a:xfrm>
            <a:off x="7141557" y="5443314"/>
            <a:ext cx="4593243" cy="935192"/>
          </a:xfrm>
          <a:prstGeom prst="rect">
            <a:avLst/>
          </a:prstGeom>
          <a:noFill/>
        </p:spPr>
        <p:txBody>
          <a:bodyPr wrap="square">
            <a:spAutoFit/>
          </a:bodyPr>
          <a:lstStyle/>
          <a:p>
            <a:pPr algn="ctr">
              <a:lnSpc>
                <a:spcPct val="106000"/>
              </a:lnSpc>
              <a:buFont typeface="Wingdings 2" pitchFamily="18" charset="2"/>
              <a:buNone/>
            </a:pPr>
            <a:r>
              <a:rPr lang="en-US" sz="1300" b="1" dirty="0">
                <a:solidFill>
                  <a:schemeClr val="accent2"/>
                </a:solidFill>
                <a:latin typeface="DM Sans" pitchFamily="2" charset="0"/>
                <a:ea typeface="Open Sans" panose="020B0606030504020204" pitchFamily="34" charset="0"/>
                <a:cs typeface="Open Sans" panose="020B0606030504020204" pitchFamily="34" charset="0"/>
              </a:rPr>
              <a:t>Accellerate AI-literacy and adoption </a:t>
            </a:r>
            <a:r>
              <a:rPr lang="en-US" sz="1300" dirty="0">
                <a:solidFill>
                  <a:schemeClr val="tx2"/>
                </a:solidFill>
                <a:latin typeface="DM Sans" pitchFamily="2" charset="0"/>
                <a:ea typeface="Open Sans" panose="020B0606030504020204" pitchFamily="34" charset="0"/>
                <a:cs typeface="Open Sans" panose="020B0606030504020204" pitchFamily="34" charset="0"/>
              </a:rPr>
              <a:t>across all levels of the organization not only to capture workforce efficiencies, but to power future AI-enabled business transformation</a:t>
            </a:r>
          </a:p>
        </p:txBody>
      </p:sp>
      <p:cxnSp>
        <p:nvCxnSpPr>
          <p:cNvPr id="49" name="Straight Connector 48">
            <a:extLst>
              <a:ext uri="{FF2B5EF4-FFF2-40B4-BE49-F238E27FC236}">
                <a16:creationId xmlns:a16="http://schemas.microsoft.com/office/drawing/2014/main" id="{F5DE2F3D-C3D5-330D-D69A-DF702575D69A}"/>
              </a:ext>
            </a:extLst>
          </p:cNvPr>
          <p:cNvCxnSpPr/>
          <p:nvPr/>
        </p:nvCxnSpPr>
        <p:spPr>
          <a:xfrm>
            <a:off x="541761" y="2834948"/>
            <a:ext cx="11178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3731F61-305B-2C1A-109D-4A9EA404063D}"/>
              </a:ext>
            </a:extLst>
          </p:cNvPr>
          <p:cNvCxnSpPr/>
          <p:nvPr/>
        </p:nvCxnSpPr>
        <p:spPr>
          <a:xfrm>
            <a:off x="541761" y="3989494"/>
            <a:ext cx="11178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E13DECF-7AA7-09E8-6769-F5294859C6D6}"/>
              </a:ext>
            </a:extLst>
          </p:cNvPr>
          <p:cNvCxnSpPr/>
          <p:nvPr/>
        </p:nvCxnSpPr>
        <p:spPr>
          <a:xfrm>
            <a:off x="541761" y="5273349"/>
            <a:ext cx="11178291" cy="0"/>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Graphic 52" descr="Checklist with solid fill">
            <a:extLst>
              <a:ext uri="{FF2B5EF4-FFF2-40B4-BE49-F238E27FC236}">
                <a16:creationId xmlns:a16="http://schemas.microsoft.com/office/drawing/2014/main" id="{BE84B751-6F6D-D441-DE26-7E4ED56A5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578" y="4274410"/>
            <a:ext cx="733302" cy="737615"/>
          </a:xfrm>
          <a:prstGeom prst="rect">
            <a:avLst/>
          </a:prstGeom>
        </p:spPr>
      </p:pic>
      <p:pic>
        <p:nvPicPr>
          <p:cNvPr id="56" name="Graphic 55" descr="Group of people with solid fill">
            <a:extLst>
              <a:ext uri="{FF2B5EF4-FFF2-40B4-BE49-F238E27FC236}">
                <a16:creationId xmlns:a16="http://schemas.microsoft.com/office/drawing/2014/main" id="{01CCABE1-362E-7BCF-B4EC-C28434B076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016" y="5478006"/>
            <a:ext cx="895725" cy="846218"/>
          </a:xfrm>
          <a:prstGeom prst="rect">
            <a:avLst/>
          </a:prstGeom>
        </p:spPr>
      </p:pic>
      <p:pic>
        <p:nvPicPr>
          <p:cNvPr id="60" name="Graphic 59" descr="Map with pin with solid fill">
            <a:extLst>
              <a:ext uri="{FF2B5EF4-FFF2-40B4-BE49-F238E27FC236}">
                <a16:creationId xmlns:a16="http://schemas.microsoft.com/office/drawing/2014/main" id="{87E907BE-0A61-1038-E8E2-541D3011C3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764" y="2979484"/>
            <a:ext cx="914400" cy="914400"/>
          </a:xfrm>
          <a:prstGeom prst="rect">
            <a:avLst/>
          </a:prstGeom>
        </p:spPr>
      </p:pic>
      <p:pic>
        <p:nvPicPr>
          <p:cNvPr id="62" name="Graphic 61" descr="Robot with solid fill">
            <a:extLst>
              <a:ext uri="{FF2B5EF4-FFF2-40B4-BE49-F238E27FC236}">
                <a16:creationId xmlns:a16="http://schemas.microsoft.com/office/drawing/2014/main" id="{F5F68C7F-D8EE-C035-1399-3F65002CDE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764" y="1792467"/>
            <a:ext cx="914400" cy="914400"/>
          </a:xfrm>
          <a:prstGeom prst="rect">
            <a:avLst/>
          </a:prstGeom>
        </p:spPr>
      </p:pic>
      <p:sp>
        <p:nvSpPr>
          <p:cNvPr id="6" name="Rectangle: Rounded Corners 5">
            <a:extLst>
              <a:ext uri="{FF2B5EF4-FFF2-40B4-BE49-F238E27FC236}">
                <a16:creationId xmlns:a16="http://schemas.microsoft.com/office/drawing/2014/main" id="{A463C603-6540-B103-C5AC-7F0FA9BE88C6}"/>
              </a:ext>
            </a:extLst>
          </p:cNvPr>
          <p:cNvSpPr/>
          <p:nvPr/>
        </p:nvSpPr>
        <p:spPr bwMode="gray">
          <a:xfrm>
            <a:off x="3725695" y="1718447"/>
            <a:ext cx="3415862" cy="1060292"/>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What data &amp; technology foundation do we require to optimally leverage AI at scale? Where must we build vs buy vs partner?</a:t>
            </a:r>
          </a:p>
        </p:txBody>
      </p:sp>
      <p:sp>
        <p:nvSpPr>
          <p:cNvPr id="7" name="Rectangle: Rounded Corners 6">
            <a:extLst>
              <a:ext uri="{FF2B5EF4-FFF2-40B4-BE49-F238E27FC236}">
                <a16:creationId xmlns:a16="http://schemas.microsoft.com/office/drawing/2014/main" id="{3045B209-883D-3DC9-DAB7-5CDEF47B09B5}"/>
              </a:ext>
            </a:extLst>
          </p:cNvPr>
          <p:cNvSpPr/>
          <p:nvPr/>
        </p:nvSpPr>
        <p:spPr bwMode="gray">
          <a:xfrm>
            <a:off x="3725695" y="2936761"/>
            <a:ext cx="3415861" cy="98147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Where across our business should we use AI to improve outcomes? On what timeline? How will we resource?</a:t>
            </a:r>
          </a:p>
        </p:txBody>
      </p:sp>
      <p:sp>
        <p:nvSpPr>
          <p:cNvPr id="8" name="Rectangle: Rounded Corners 7">
            <a:extLst>
              <a:ext uri="{FF2B5EF4-FFF2-40B4-BE49-F238E27FC236}">
                <a16:creationId xmlns:a16="http://schemas.microsoft.com/office/drawing/2014/main" id="{C8C4A8C6-D3A3-360E-1F40-57EB0226B15E}"/>
              </a:ext>
            </a:extLst>
          </p:cNvPr>
          <p:cNvSpPr/>
          <p:nvPr/>
        </p:nvSpPr>
        <p:spPr bwMode="gray">
          <a:xfrm>
            <a:off x="3725695" y="5358770"/>
            <a:ext cx="3415861" cy="1170110"/>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How will we build a workforce that is equipped to lead and work with an AI-first mindset?</a:t>
            </a:r>
          </a:p>
        </p:txBody>
      </p:sp>
      <p:sp>
        <p:nvSpPr>
          <p:cNvPr id="9" name="Rectangle: Rounded Corners 8">
            <a:extLst>
              <a:ext uri="{FF2B5EF4-FFF2-40B4-BE49-F238E27FC236}">
                <a16:creationId xmlns:a16="http://schemas.microsoft.com/office/drawing/2014/main" id="{96D3639F-000E-932F-E496-4E1EB449EEF9}"/>
              </a:ext>
            </a:extLst>
          </p:cNvPr>
          <p:cNvSpPr/>
          <p:nvPr/>
        </p:nvSpPr>
        <p:spPr bwMode="gray">
          <a:xfrm>
            <a:off x="3725695" y="4086024"/>
            <a:ext cx="3415861" cy="1114389"/>
          </a:xfrm>
          <a:prstGeom prst="roundRect">
            <a:avLst/>
          </a:prstGeom>
          <a:solidFill>
            <a:schemeClr val="bg1"/>
          </a:solidFill>
          <a:ln w="63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300" i="1" dirty="0">
                <a:solidFill>
                  <a:schemeClr val="accent4"/>
                </a:solidFill>
                <a:latin typeface="DM Sans" pitchFamily="2" charset="0"/>
                <a:ea typeface="Open Sans" panose="020B0606030504020204" pitchFamily="34" charset="0"/>
                <a:cs typeface="Open Sans" panose="020B0606030504020204" pitchFamily="34" charset="0"/>
              </a:rPr>
              <a:t>How will we drive &amp; measure progress? What roles and responsibilities will ET &amp; the business play? How will we ensure our AI use is ethical, compliant, and aligned with our values?</a:t>
            </a:r>
          </a:p>
        </p:txBody>
      </p:sp>
    </p:spTree>
    <p:extLst>
      <p:ext uri="{BB962C8B-B14F-4D97-AF65-F5344CB8AC3E}">
        <p14:creationId xmlns:p14="http://schemas.microsoft.com/office/powerpoint/2010/main" val="299310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D7F77-E79E-0486-E0DF-AB3EFBA6B2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15AB27-139C-8DCA-7C7B-CEA3DFB8D6D7}"/>
              </a:ext>
            </a:extLst>
          </p:cNvPr>
          <p:cNvSpPr>
            <a:spLocks noGrp="1"/>
          </p:cNvSpPr>
          <p:nvPr>
            <p:ph type="body" sz="quarter" idx="10"/>
          </p:nvPr>
        </p:nvSpPr>
        <p:spPr>
          <a:xfrm>
            <a:off x="457200" y="302009"/>
            <a:ext cx="10811164" cy="828589"/>
          </a:xfrm>
        </p:spPr>
        <p:txBody>
          <a:bodyPr/>
          <a:lstStyle/>
          <a:p>
            <a:r>
              <a:rPr lang="en-US" sz="2200" dirty="0"/>
              <a:t>Our AI roadmap will include solutions that vary in terms of transformative scope, functional scope, IT approach, and value generated</a:t>
            </a:r>
          </a:p>
        </p:txBody>
      </p:sp>
      <p:sp>
        <p:nvSpPr>
          <p:cNvPr id="11" name="TextBox 10">
            <a:extLst>
              <a:ext uri="{FF2B5EF4-FFF2-40B4-BE49-F238E27FC236}">
                <a16:creationId xmlns:a16="http://schemas.microsoft.com/office/drawing/2014/main" id="{F8035ECE-10A2-D9BE-4759-DE77772FA1DE}"/>
              </a:ext>
            </a:extLst>
          </p:cNvPr>
          <p:cNvSpPr txBox="1"/>
          <p:nvPr/>
        </p:nvSpPr>
        <p:spPr>
          <a:xfrm>
            <a:off x="267674" y="1637663"/>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Transformative scope</a:t>
            </a:r>
          </a:p>
          <a:p>
            <a:pPr algn="ctr"/>
            <a:r>
              <a:rPr lang="en-US" sz="1400" kern="0" dirty="0">
                <a:solidFill>
                  <a:sysClr val="windowText" lastClr="000000"/>
                </a:solidFill>
                <a:latin typeface="DM Sans" pitchFamily="2" charset="0"/>
                <a:ea typeface="Open Sans"/>
                <a:cs typeface="Open Sans"/>
              </a:rPr>
              <a:t>Includes opportunities to leverage AI solutions for a range of purposes…</a:t>
            </a:r>
            <a:endParaRPr lang="en-US" sz="1400" dirty="0"/>
          </a:p>
        </p:txBody>
      </p:sp>
      <p:sp>
        <p:nvSpPr>
          <p:cNvPr id="16" name="TextBox 15">
            <a:extLst>
              <a:ext uri="{FF2B5EF4-FFF2-40B4-BE49-F238E27FC236}">
                <a16:creationId xmlns:a16="http://schemas.microsoft.com/office/drawing/2014/main" id="{E7F1CA95-A4F3-60C3-8B21-99C861DF3EDA}"/>
              </a:ext>
            </a:extLst>
          </p:cNvPr>
          <p:cNvSpPr txBox="1"/>
          <p:nvPr/>
        </p:nvSpPr>
        <p:spPr>
          <a:xfrm>
            <a:off x="3205428" y="1637664"/>
            <a:ext cx="2689533" cy="769441"/>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Functional scope</a:t>
            </a:r>
          </a:p>
          <a:p>
            <a:pPr algn="ctr"/>
            <a:r>
              <a:rPr lang="en-US" sz="1400" kern="0" dirty="0">
                <a:solidFill>
                  <a:sysClr val="windowText" lastClr="000000"/>
                </a:solidFill>
                <a:latin typeface="DM Sans" pitchFamily="2" charset="0"/>
                <a:ea typeface="Open Sans"/>
                <a:cs typeface="Open Sans"/>
              </a:rPr>
              <a:t>…Across all functions and business units…</a:t>
            </a:r>
          </a:p>
        </p:txBody>
      </p:sp>
      <p:sp>
        <p:nvSpPr>
          <p:cNvPr id="20" name="TextBox 19">
            <a:extLst>
              <a:ext uri="{FF2B5EF4-FFF2-40B4-BE49-F238E27FC236}">
                <a16:creationId xmlns:a16="http://schemas.microsoft.com/office/drawing/2014/main" id="{59AE8288-ADF2-BF90-F6EF-79A464DF15BD}"/>
              </a:ext>
            </a:extLst>
          </p:cNvPr>
          <p:cNvSpPr txBox="1"/>
          <p:nvPr/>
        </p:nvSpPr>
        <p:spPr>
          <a:xfrm>
            <a:off x="6095997" y="1637665"/>
            <a:ext cx="2689533" cy="1015663"/>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IT approach</a:t>
            </a:r>
          </a:p>
          <a:p>
            <a:pPr algn="ctr"/>
            <a:r>
              <a:rPr lang="en-US" sz="1400" kern="0" dirty="0">
                <a:solidFill>
                  <a:sysClr val="windowText" lastClr="000000"/>
                </a:solidFill>
                <a:latin typeface="DM Sans" pitchFamily="2" charset="0"/>
                <a:ea typeface="Open Sans"/>
                <a:cs typeface="Open Sans"/>
              </a:rPr>
              <a:t>…While aligning with our overall architecture strategy &amp; principles…</a:t>
            </a:r>
          </a:p>
        </p:txBody>
      </p:sp>
      <p:sp>
        <p:nvSpPr>
          <p:cNvPr id="24" name="TextBox 23">
            <a:extLst>
              <a:ext uri="{FF2B5EF4-FFF2-40B4-BE49-F238E27FC236}">
                <a16:creationId xmlns:a16="http://schemas.microsoft.com/office/drawing/2014/main" id="{4694E5F9-C5DA-3B7C-5666-9AF0323104ED}"/>
              </a:ext>
            </a:extLst>
          </p:cNvPr>
          <p:cNvSpPr txBox="1"/>
          <p:nvPr/>
        </p:nvSpPr>
        <p:spPr>
          <a:xfrm>
            <a:off x="8986562" y="1637666"/>
            <a:ext cx="2689533" cy="984885"/>
          </a:xfrm>
          <a:prstGeom prst="rect">
            <a:avLst/>
          </a:prstGeom>
          <a:noFill/>
        </p:spPr>
        <p:txBody>
          <a:bodyPr wrap="square">
            <a:spAutoFit/>
          </a:bodyPr>
          <a:lstStyle/>
          <a:p>
            <a:pPr algn="ctr"/>
            <a:r>
              <a:rPr lang="en-US" sz="1600" b="1" kern="0" dirty="0">
                <a:solidFill>
                  <a:sysClr val="windowText" lastClr="000000"/>
                </a:solidFill>
                <a:latin typeface="DM Sans" pitchFamily="2" charset="0"/>
                <a:ea typeface="Open Sans"/>
                <a:cs typeface="Open Sans"/>
              </a:rPr>
              <a:t>Value generated</a:t>
            </a:r>
          </a:p>
          <a:p>
            <a:pPr algn="ctr"/>
            <a:r>
              <a:rPr lang="en-US" sz="1400" kern="0" dirty="0">
                <a:solidFill>
                  <a:sysClr val="windowText" lastClr="000000"/>
                </a:solidFill>
                <a:latin typeface="DM Sans" pitchFamily="2" charset="0"/>
                <a:ea typeface="Open Sans"/>
                <a:cs typeface="Open Sans"/>
              </a:rPr>
              <a:t>…To drive measurable value and further our Enterprise strategy…</a:t>
            </a:r>
          </a:p>
        </p:txBody>
      </p:sp>
      <p:sp>
        <p:nvSpPr>
          <p:cNvPr id="28" name="Rectangle 27">
            <a:extLst>
              <a:ext uri="{FF2B5EF4-FFF2-40B4-BE49-F238E27FC236}">
                <a16:creationId xmlns:a16="http://schemas.microsoft.com/office/drawing/2014/main" id="{CAE8FC71-1556-BAC1-A03E-66C81C812A40}"/>
              </a:ext>
            </a:extLst>
          </p:cNvPr>
          <p:cNvSpPr/>
          <p:nvPr/>
        </p:nvSpPr>
        <p:spPr>
          <a:xfrm>
            <a:off x="267674" y="2750171"/>
            <a:ext cx="2689533" cy="1174611"/>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Associate Productivity</a:t>
            </a:r>
            <a:br>
              <a:rPr lang="en-US" sz="1400" b="1" i="1" dirty="0">
                <a:solidFill>
                  <a:schemeClr val="bg1"/>
                </a:solidFill>
              </a:rPr>
            </a:br>
            <a:r>
              <a:rPr lang="en-US" sz="1400" i="1" dirty="0">
                <a:solidFill>
                  <a:schemeClr val="bg1"/>
                </a:solidFill>
              </a:rPr>
              <a:t>Raise productivity of each associate by putting general purpose agents at their fingertips</a:t>
            </a:r>
            <a:endParaRPr lang="en-US" sz="1400" dirty="0">
              <a:solidFill>
                <a:schemeClr val="bg1"/>
              </a:solidFill>
            </a:endParaRPr>
          </a:p>
        </p:txBody>
      </p:sp>
      <p:sp>
        <p:nvSpPr>
          <p:cNvPr id="29" name="Rectangle 28">
            <a:extLst>
              <a:ext uri="{FF2B5EF4-FFF2-40B4-BE49-F238E27FC236}">
                <a16:creationId xmlns:a16="http://schemas.microsoft.com/office/drawing/2014/main" id="{B47BE5D4-09E4-8356-C6A4-947057E734B7}"/>
              </a:ext>
            </a:extLst>
          </p:cNvPr>
          <p:cNvSpPr/>
          <p:nvPr/>
        </p:nvSpPr>
        <p:spPr>
          <a:xfrm>
            <a:off x="267674" y="4032056"/>
            <a:ext cx="2689533" cy="1146023"/>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Business Unit Innovation</a:t>
            </a:r>
            <a:br>
              <a:rPr lang="en-US" sz="1400" b="1" dirty="0">
                <a:solidFill>
                  <a:schemeClr val="bg1"/>
                </a:solidFill>
              </a:rPr>
            </a:br>
            <a:r>
              <a:rPr lang="en-US" sz="1400" i="1" dirty="0">
                <a:solidFill>
                  <a:schemeClr val="bg1"/>
                </a:solidFill>
              </a:rPr>
              <a:t>Solve key business challenges by integrating innovative AI-enabled solutions into workflows</a:t>
            </a:r>
          </a:p>
        </p:txBody>
      </p:sp>
      <p:sp>
        <p:nvSpPr>
          <p:cNvPr id="30" name="Rectangle 29">
            <a:extLst>
              <a:ext uri="{FF2B5EF4-FFF2-40B4-BE49-F238E27FC236}">
                <a16:creationId xmlns:a16="http://schemas.microsoft.com/office/drawing/2014/main" id="{0189E924-027B-E206-12CE-43B0771F3F65}"/>
              </a:ext>
            </a:extLst>
          </p:cNvPr>
          <p:cNvSpPr/>
          <p:nvPr/>
        </p:nvSpPr>
        <p:spPr>
          <a:xfrm>
            <a:off x="267674" y="5334290"/>
            <a:ext cx="2689533" cy="1146023"/>
          </a:xfrm>
          <a:prstGeom prst="rect">
            <a:avLst/>
          </a:prstGeom>
          <a:solidFill>
            <a:srgbClr val="5EC3A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Enterprise Core Business Reimagined</a:t>
            </a:r>
            <a:br>
              <a:rPr lang="en-US" sz="1400" b="1" dirty="0">
                <a:solidFill>
                  <a:schemeClr val="bg1"/>
                </a:solidFill>
              </a:rPr>
            </a:br>
            <a:r>
              <a:rPr lang="en-US" sz="1400" i="1" dirty="0">
                <a:solidFill>
                  <a:schemeClr val="bg1"/>
                </a:solidFill>
              </a:rPr>
              <a:t>Marry bold AI plays together to reimagine the core business</a:t>
            </a:r>
          </a:p>
        </p:txBody>
      </p:sp>
      <p:sp>
        <p:nvSpPr>
          <p:cNvPr id="45" name="Rectangle 44">
            <a:extLst>
              <a:ext uri="{FF2B5EF4-FFF2-40B4-BE49-F238E27FC236}">
                <a16:creationId xmlns:a16="http://schemas.microsoft.com/office/drawing/2014/main" id="{94ECF44A-C46D-F65D-FF46-7F800836DC6A}"/>
              </a:ext>
            </a:extLst>
          </p:cNvPr>
          <p:cNvSpPr/>
          <p:nvPr/>
        </p:nvSpPr>
        <p:spPr>
          <a:xfrm>
            <a:off x="3205428" y="2750172"/>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Product, Sales, &amp; Marketing</a:t>
            </a:r>
            <a:endParaRPr lang="en-US" sz="1400" i="1" dirty="0">
              <a:solidFill>
                <a:schemeClr val="bg1"/>
              </a:solidFill>
            </a:endParaRPr>
          </a:p>
        </p:txBody>
      </p:sp>
      <p:sp>
        <p:nvSpPr>
          <p:cNvPr id="46" name="Rectangle 45">
            <a:extLst>
              <a:ext uri="{FF2B5EF4-FFF2-40B4-BE49-F238E27FC236}">
                <a16:creationId xmlns:a16="http://schemas.microsoft.com/office/drawing/2014/main" id="{D0B06DEB-E2A2-7243-47C9-C8E3495C78B3}"/>
              </a:ext>
            </a:extLst>
          </p:cNvPr>
          <p:cNvSpPr/>
          <p:nvPr/>
        </p:nvSpPr>
        <p:spPr>
          <a:xfrm>
            <a:off x="3205428" y="3325006"/>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Enrollment &amp; Billing</a:t>
            </a:r>
            <a:endParaRPr lang="en-US" sz="1400" i="1" dirty="0">
              <a:solidFill>
                <a:schemeClr val="bg1"/>
              </a:solidFill>
            </a:endParaRPr>
          </a:p>
        </p:txBody>
      </p:sp>
      <p:sp>
        <p:nvSpPr>
          <p:cNvPr id="48" name="Rectangle 47">
            <a:extLst>
              <a:ext uri="{FF2B5EF4-FFF2-40B4-BE49-F238E27FC236}">
                <a16:creationId xmlns:a16="http://schemas.microsoft.com/office/drawing/2014/main" id="{FADC5546-64A0-19E9-4386-800572E688B9}"/>
              </a:ext>
            </a:extLst>
          </p:cNvPr>
          <p:cNvSpPr/>
          <p:nvPr/>
        </p:nvSpPr>
        <p:spPr>
          <a:xfrm>
            <a:off x="3205428" y="3899840"/>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Network &amp; Provider Operations</a:t>
            </a:r>
            <a:endParaRPr lang="en-US" sz="1400" i="1" dirty="0">
              <a:solidFill>
                <a:schemeClr val="bg1"/>
              </a:solidFill>
            </a:endParaRPr>
          </a:p>
        </p:txBody>
      </p:sp>
      <p:sp>
        <p:nvSpPr>
          <p:cNvPr id="52" name="Rectangle 51">
            <a:extLst>
              <a:ext uri="{FF2B5EF4-FFF2-40B4-BE49-F238E27FC236}">
                <a16:creationId xmlns:a16="http://schemas.microsoft.com/office/drawing/2014/main" id="{8DC479A9-AC85-C683-AB04-CD0714EEE5F8}"/>
              </a:ext>
            </a:extLst>
          </p:cNvPr>
          <p:cNvSpPr/>
          <p:nvPr/>
        </p:nvSpPr>
        <p:spPr>
          <a:xfrm>
            <a:off x="3205428" y="4474674"/>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Clinical Operations</a:t>
            </a:r>
            <a:endParaRPr lang="en-US" sz="1400" i="1" dirty="0">
              <a:solidFill>
                <a:schemeClr val="bg1"/>
              </a:solidFill>
            </a:endParaRPr>
          </a:p>
        </p:txBody>
      </p:sp>
      <p:sp>
        <p:nvSpPr>
          <p:cNvPr id="54" name="Rectangle 53">
            <a:extLst>
              <a:ext uri="{FF2B5EF4-FFF2-40B4-BE49-F238E27FC236}">
                <a16:creationId xmlns:a16="http://schemas.microsoft.com/office/drawing/2014/main" id="{10CEBC59-F5E4-0825-45B4-204DF17DA5A4}"/>
              </a:ext>
            </a:extLst>
          </p:cNvPr>
          <p:cNvSpPr/>
          <p:nvPr/>
        </p:nvSpPr>
        <p:spPr>
          <a:xfrm>
            <a:off x="3205428" y="5049509"/>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Claims</a:t>
            </a:r>
            <a:endParaRPr lang="en-US" sz="1400" i="1" dirty="0">
              <a:solidFill>
                <a:schemeClr val="bg1"/>
              </a:solidFill>
            </a:endParaRPr>
          </a:p>
        </p:txBody>
      </p:sp>
      <p:sp>
        <p:nvSpPr>
          <p:cNvPr id="55" name="Rectangle 54">
            <a:extLst>
              <a:ext uri="{FF2B5EF4-FFF2-40B4-BE49-F238E27FC236}">
                <a16:creationId xmlns:a16="http://schemas.microsoft.com/office/drawing/2014/main" id="{93D54503-0ED3-505F-B89C-A4CBC2FA8DE0}"/>
              </a:ext>
            </a:extLst>
          </p:cNvPr>
          <p:cNvSpPr/>
          <p:nvPr/>
        </p:nvSpPr>
        <p:spPr>
          <a:xfrm>
            <a:off x="3205428" y="5624343"/>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Member &amp; Provider Service</a:t>
            </a:r>
            <a:endParaRPr lang="en-US" sz="1400" i="1" dirty="0">
              <a:solidFill>
                <a:schemeClr val="bg1"/>
              </a:solidFill>
            </a:endParaRPr>
          </a:p>
        </p:txBody>
      </p:sp>
      <p:sp>
        <p:nvSpPr>
          <p:cNvPr id="58" name="Rectangle 57">
            <a:extLst>
              <a:ext uri="{FF2B5EF4-FFF2-40B4-BE49-F238E27FC236}">
                <a16:creationId xmlns:a16="http://schemas.microsoft.com/office/drawing/2014/main" id="{43A51E0E-E023-AF5B-07D7-7F6AB0D04658}"/>
              </a:ext>
            </a:extLst>
          </p:cNvPr>
          <p:cNvSpPr/>
          <p:nvPr/>
        </p:nvSpPr>
        <p:spPr>
          <a:xfrm>
            <a:off x="3205428" y="6199177"/>
            <a:ext cx="2689533" cy="5173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Corporate &amp; Enabling Functions</a:t>
            </a:r>
            <a:endParaRPr lang="en-US" sz="1400" i="1" dirty="0">
              <a:solidFill>
                <a:schemeClr val="bg1"/>
              </a:solidFill>
            </a:endParaRPr>
          </a:p>
        </p:txBody>
      </p:sp>
      <p:sp>
        <p:nvSpPr>
          <p:cNvPr id="61" name="Rectangle 60">
            <a:extLst>
              <a:ext uri="{FF2B5EF4-FFF2-40B4-BE49-F238E27FC236}">
                <a16:creationId xmlns:a16="http://schemas.microsoft.com/office/drawing/2014/main" id="{064C32F3-4820-41C7-526E-554129A7D3B2}"/>
              </a:ext>
            </a:extLst>
          </p:cNvPr>
          <p:cNvSpPr/>
          <p:nvPr/>
        </p:nvSpPr>
        <p:spPr>
          <a:xfrm>
            <a:off x="6095997" y="2750172"/>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Build</a:t>
            </a:r>
            <a:endParaRPr lang="en-US" sz="1400" i="1" dirty="0">
              <a:solidFill>
                <a:schemeClr val="bg1"/>
              </a:solidFill>
            </a:endParaRPr>
          </a:p>
        </p:txBody>
      </p:sp>
      <p:sp>
        <p:nvSpPr>
          <p:cNvPr id="63" name="Rectangle 62">
            <a:extLst>
              <a:ext uri="{FF2B5EF4-FFF2-40B4-BE49-F238E27FC236}">
                <a16:creationId xmlns:a16="http://schemas.microsoft.com/office/drawing/2014/main" id="{D43D7822-C4EF-57A2-4E62-96DE5EDD4468}"/>
              </a:ext>
            </a:extLst>
          </p:cNvPr>
          <p:cNvSpPr/>
          <p:nvPr/>
        </p:nvSpPr>
        <p:spPr>
          <a:xfrm>
            <a:off x="6095997" y="3325005"/>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Buy/Vend</a:t>
            </a:r>
            <a:endParaRPr lang="en-US" sz="1400" i="1" dirty="0">
              <a:solidFill>
                <a:schemeClr val="bg1"/>
              </a:solidFill>
            </a:endParaRPr>
          </a:p>
        </p:txBody>
      </p:sp>
      <p:sp>
        <p:nvSpPr>
          <p:cNvPr id="64" name="Rectangle 63">
            <a:extLst>
              <a:ext uri="{FF2B5EF4-FFF2-40B4-BE49-F238E27FC236}">
                <a16:creationId xmlns:a16="http://schemas.microsoft.com/office/drawing/2014/main" id="{667F125B-A979-4A21-398D-198B34AF398D}"/>
              </a:ext>
            </a:extLst>
          </p:cNvPr>
          <p:cNvSpPr/>
          <p:nvPr/>
        </p:nvSpPr>
        <p:spPr>
          <a:xfrm>
            <a:off x="6095997" y="3899840"/>
            <a:ext cx="2689533" cy="5173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Partner</a:t>
            </a:r>
            <a:endParaRPr lang="en-US" sz="1400" i="1" dirty="0">
              <a:solidFill>
                <a:schemeClr val="bg1"/>
              </a:solidFill>
            </a:endParaRPr>
          </a:p>
        </p:txBody>
      </p:sp>
      <p:sp>
        <p:nvSpPr>
          <p:cNvPr id="65" name="Rectangle 64">
            <a:extLst>
              <a:ext uri="{FF2B5EF4-FFF2-40B4-BE49-F238E27FC236}">
                <a16:creationId xmlns:a16="http://schemas.microsoft.com/office/drawing/2014/main" id="{18762E08-78D0-A843-B594-9CCE85A2337F}"/>
              </a:ext>
            </a:extLst>
          </p:cNvPr>
          <p:cNvSpPr/>
          <p:nvPr/>
        </p:nvSpPr>
        <p:spPr>
          <a:xfrm>
            <a:off x="8986562" y="2750172"/>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productivity</a:t>
            </a:r>
            <a:endParaRPr lang="en-US" sz="1400" i="1" dirty="0">
              <a:solidFill>
                <a:schemeClr val="bg1"/>
              </a:solidFill>
            </a:endParaRPr>
          </a:p>
        </p:txBody>
      </p:sp>
      <p:sp>
        <p:nvSpPr>
          <p:cNvPr id="66" name="Rectangle 65">
            <a:extLst>
              <a:ext uri="{FF2B5EF4-FFF2-40B4-BE49-F238E27FC236}">
                <a16:creationId xmlns:a16="http://schemas.microsoft.com/office/drawing/2014/main" id="{E42DD6F6-584C-0C55-0BC6-C880F7BF7ADC}"/>
              </a:ext>
            </a:extLst>
          </p:cNvPr>
          <p:cNvSpPr/>
          <p:nvPr/>
        </p:nvSpPr>
        <p:spPr>
          <a:xfrm>
            <a:off x="8986562" y="3325005"/>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Establish AI fluency</a:t>
            </a:r>
            <a:endParaRPr lang="en-US" sz="1400" i="1" dirty="0">
              <a:solidFill>
                <a:schemeClr val="bg1"/>
              </a:solidFill>
            </a:endParaRPr>
          </a:p>
        </p:txBody>
      </p:sp>
      <p:sp>
        <p:nvSpPr>
          <p:cNvPr id="67" name="Rectangle 66">
            <a:extLst>
              <a:ext uri="{FF2B5EF4-FFF2-40B4-BE49-F238E27FC236}">
                <a16:creationId xmlns:a16="http://schemas.microsoft.com/office/drawing/2014/main" id="{892DAAEF-4076-C391-42A5-8DBDFACD21FB}"/>
              </a:ext>
            </a:extLst>
          </p:cNvPr>
          <p:cNvSpPr/>
          <p:nvPr/>
        </p:nvSpPr>
        <p:spPr>
          <a:xfrm>
            <a:off x="8986562" y="3899840"/>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admin costs</a:t>
            </a:r>
            <a:endParaRPr lang="en-US" sz="1400" i="1" dirty="0">
              <a:solidFill>
                <a:schemeClr val="bg1"/>
              </a:solidFill>
            </a:endParaRPr>
          </a:p>
        </p:txBody>
      </p:sp>
      <p:sp>
        <p:nvSpPr>
          <p:cNvPr id="68" name="Rectangle 67">
            <a:extLst>
              <a:ext uri="{FF2B5EF4-FFF2-40B4-BE49-F238E27FC236}">
                <a16:creationId xmlns:a16="http://schemas.microsoft.com/office/drawing/2014/main" id="{E4582F83-9A12-EEAF-4667-84E93F2F3AD9}"/>
              </a:ext>
            </a:extLst>
          </p:cNvPr>
          <p:cNvSpPr/>
          <p:nvPr/>
        </p:nvSpPr>
        <p:spPr>
          <a:xfrm>
            <a:off x="8986562" y="4474674"/>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Reduce medical costs</a:t>
            </a:r>
            <a:endParaRPr lang="en-US" sz="1400" i="1" dirty="0">
              <a:solidFill>
                <a:schemeClr val="bg1"/>
              </a:solidFill>
            </a:endParaRPr>
          </a:p>
        </p:txBody>
      </p:sp>
      <p:sp>
        <p:nvSpPr>
          <p:cNvPr id="69" name="Rectangle 68">
            <a:extLst>
              <a:ext uri="{FF2B5EF4-FFF2-40B4-BE49-F238E27FC236}">
                <a16:creationId xmlns:a16="http://schemas.microsoft.com/office/drawing/2014/main" id="{9E9D4EFE-9A93-9C77-4861-C8FBD34D2AA3}"/>
              </a:ext>
            </a:extLst>
          </p:cNvPr>
          <p:cNvSpPr/>
          <p:nvPr/>
        </p:nvSpPr>
        <p:spPr>
          <a:xfrm>
            <a:off x="8986562" y="5049508"/>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Increase revenue</a:t>
            </a:r>
            <a:endParaRPr lang="en-US" sz="1400" i="1" dirty="0">
              <a:solidFill>
                <a:schemeClr val="bg1"/>
              </a:solidFill>
            </a:endParaRPr>
          </a:p>
        </p:txBody>
      </p:sp>
      <p:sp>
        <p:nvSpPr>
          <p:cNvPr id="70" name="Rectangle 69">
            <a:extLst>
              <a:ext uri="{FF2B5EF4-FFF2-40B4-BE49-F238E27FC236}">
                <a16:creationId xmlns:a16="http://schemas.microsoft.com/office/drawing/2014/main" id="{F44A97C4-DEF4-D19E-518A-4DC7093A1BB1}"/>
              </a:ext>
            </a:extLst>
          </p:cNvPr>
          <p:cNvSpPr/>
          <p:nvPr/>
        </p:nvSpPr>
        <p:spPr>
          <a:xfrm>
            <a:off x="8986562" y="5624342"/>
            <a:ext cx="2689533" cy="517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ctr"/>
          <a:lstStyle/>
          <a:p>
            <a:pPr algn="ctr">
              <a:spcBef>
                <a:spcPts val="600"/>
              </a:spcBef>
            </a:pPr>
            <a:r>
              <a:rPr lang="en-US" sz="1400" b="1" dirty="0">
                <a:solidFill>
                  <a:schemeClr val="bg1"/>
                </a:solidFill>
              </a:rPr>
              <a:t>Improve experiences</a:t>
            </a:r>
            <a:endParaRPr lang="en-US" sz="1400" dirty="0">
              <a:solidFill>
                <a:schemeClr val="bg1"/>
              </a:solidFill>
            </a:endParaRPr>
          </a:p>
        </p:txBody>
      </p:sp>
    </p:spTree>
    <p:extLst>
      <p:ext uri="{BB962C8B-B14F-4D97-AF65-F5344CB8AC3E}">
        <p14:creationId xmlns:p14="http://schemas.microsoft.com/office/powerpoint/2010/main" val="403647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EA34-632D-3896-047E-6AF47A258C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DA887E-737E-797D-5D0E-9115335FD63A}"/>
              </a:ext>
            </a:extLst>
          </p:cNvPr>
          <p:cNvSpPr>
            <a:spLocks noGrp="1"/>
          </p:cNvSpPr>
          <p:nvPr>
            <p:ph type="body" sz="quarter" idx="10"/>
          </p:nvPr>
        </p:nvSpPr>
        <p:spPr/>
        <p:txBody>
          <a:bodyPr/>
          <a:lstStyle/>
          <a:p>
            <a:r>
              <a:rPr lang="en-US" dirty="0"/>
              <a:t>GOVERNANCE STRUCTURE</a:t>
            </a:r>
          </a:p>
        </p:txBody>
      </p:sp>
      <p:pic>
        <p:nvPicPr>
          <p:cNvPr id="4" name="Graphic 3" descr="Checklist with solid fill">
            <a:extLst>
              <a:ext uri="{FF2B5EF4-FFF2-40B4-BE49-F238E27FC236}">
                <a16:creationId xmlns:a16="http://schemas.microsoft.com/office/drawing/2014/main" id="{874D6D0D-1D84-7B7C-77CF-A902D03B04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4059" y="2299695"/>
            <a:ext cx="733302" cy="737615"/>
          </a:xfrm>
          <a:prstGeom prst="rect">
            <a:avLst/>
          </a:prstGeom>
        </p:spPr>
      </p:pic>
    </p:spTree>
    <p:extLst>
      <p:ext uri="{BB962C8B-B14F-4D97-AF65-F5344CB8AC3E}">
        <p14:creationId xmlns:p14="http://schemas.microsoft.com/office/powerpoint/2010/main" val="389706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7A24F-327B-6AF1-0909-B2A0461DAC9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CA32DA-3921-23A3-D984-F6843DF457A4}"/>
              </a:ext>
            </a:extLst>
          </p:cNvPr>
          <p:cNvSpPr>
            <a:spLocks noGrp="1"/>
          </p:cNvSpPr>
          <p:nvPr>
            <p:ph type="body" sz="quarter" idx="10"/>
          </p:nvPr>
        </p:nvSpPr>
        <p:spPr>
          <a:xfrm>
            <a:off x="457200" y="304800"/>
            <a:ext cx="10287000" cy="831273"/>
          </a:xfrm>
        </p:spPr>
        <p:txBody>
          <a:bodyPr/>
          <a:lstStyle/>
          <a:p>
            <a:r>
              <a:rPr lang="en-US" dirty="0"/>
              <a:t>We will deploy an AI governance and oversight structure that </a:t>
            </a:r>
            <a:br>
              <a:rPr lang="en-US" dirty="0"/>
            </a:br>
            <a:r>
              <a:rPr lang="en-US" dirty="0"/>
              <a:t>strengthens business accountability &amp; accelerates our roadmap</a:t>
            </a:r>
          </a:p>
        </p:txBody>
      </p:sp>
      <p:cxnSp>
        <p:nvCxnSpPr>
          <p:cNvPr id="9" name="Straight Connector 8">
            <a:extLst>
              <a:ext uri="{FF2B5EF4-FFF2-40B4-BE49-F238E27FC236}">
                <a16:creationId xmlns:a16="http://schemas.microsoft.com/office/drawing/2014/main" id="{B498E06E-4593-9444-245C-CD309428E785}"/>
              </a:ext>
            </a:extLst>
          </p:cNvPr>
          <p:cNvCxnSpPr>
            <a:cxnSpLocks/>
          </p:cNvCxnSpPr>
          <p:nvPr/>
        </p:nvCxnSpPr>
        <p:spPr>
          <a:xfrm>
            <a:off x="4417783" y="3184822"/>
            <a:ext cx="771186" cy="0"/>
          </a:xfrm>
          <a:prstGeom prst="line">
            <a:avLst/>
          </a:prstGeom>
          <a:ln>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10" name="object 21">
            <a:extLst>
              <a:ext uri="{FF2B5EF4-FFF2-40B4-BE49-F238E27FC236}">
                <a16:creationId xmlns:a16="http://schemas.microsoft.com/office/drawing/2014/main" id="{32CAB51C-C2BD-9D06-8BD9-EF1C695282EA}"/>
              </a:ext>
            </a:extLst>
          </p:cNvPr>
          <p:cNvSpPr/>
          <p:nvPr/>
        </p:nvSpPr>
        <p:spPr>
          <a:xfrm>
            <a:off x="6368207" y="2168439"/>
            <a:ext cx="5339400" cy="640080"/>
          </a:xfrm>
          <a:custGeom>
            <a:avLst/>
            <a:gdLst/>
            <a:ahLst/>
            <a:cxnLst/>
            <a:rect l="l" t="t" r="r" b="b"/>
            <a:pathLst>
              <a:path w="3089275" h="757555">
                <a:moveTo>
                  <a:pt x="0" y="26314"/>
                </a:moveTo>
                <a:lnTo>
                  <a:pt x="2068" y="16073"/>
                </a:lnTo>
                <a:lnTo>
                  <a:pt x="7708" y="7708"/>
                </a:lnTo>
                <a:lnTo>
                  <a:pt x="16073" y="2068"/>
                </a:lnTo>
                <a:lnTo>
                  <a:pt x="26314" y="0"/>
                </a:lnTo>
                <a:lnTo>
                  <a:pt x="3062833" y="0"/>
                </a:lnTo>
                <a:lnTo>
                  <a:pt x="3073074" y="2068"/>
                </a:lnTo>
                <a:lnTo>
                  <a:pt x="3081439" y="7708"/>
                </a:lnTo>
                <a:lnTo>
                  <a:pt x="3087079" y="16073"/>
                </a:lnTo>
                <a:lnTo>
                  <a:pt x="3089148" y="26314"/>
                </a:lnTo>
                <a:lnTo>
                  <a:pt x="3089148" y="731113"/>
                </a:lnTo>
                <a:lnTo>
                  <a:pt x="3087079" y="741354"/>
                </a:lnTo>
                <a:lnTo>
                  <a:pt x="3081439" y="749719"/>
                </a:lnTo>
                <a:lnTo>
                  <a:pt x="3073074" y="755359"/>
                </a:lnTo>
                <a:lnTo>
                  <a:pt x="3062833" y="757428"/>
                </a:lnTo>
                <a:lnTo>
                  <a:pt x="26314" y="757428"/>
                </a:lnTo>
                <a:lnTo>
                  <a:pt x="16073" y="755359"/>
                </a:lnTo>
                <a:lnTo>
                  <a:pt x="7708" y="749719"/>
                </a:lnTo>
                <a:lnTo>
                  <a:pt x="2068" y="741354"/>
                </a:lnTo>
                <a:lnTo>
                  <a:pt x="0" y="731113"/>
                </a:lnTo>
                <a:lnTo>
                  <a:pt x="0" y="26314"/>
                </a:lnTo>
                <a:close/>
              </a:path>
            </a:pathLst>
          </a:custGeom>
          <a:solidFill>
            <a:srgbClr val="DDEFE8">
              <a:alpha val="18824"/>
            </a:srgbClr>
          </a:solidFill>
          <a:ln w="19049">
            <a:solidFill>
              <a:srgbClr val="9DD4CF"/>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1" name="Rounded Rectangle 1">
            <a:extLst>
              <a:ext uri="{FF2B5EF4-FFF2-40B4-BE49-F238E27FC236}">
                <a16:creationId xmlns:a16="http://schemas.microsoft.com/office/drawing/2014/main" id="{C354082F-9A58-155B-E6CD-5751A951F54D}"/>
              </a:ext>
            </a:extLst>
          </p:cNvPr>
          <p:cNvSpPr/>
          <p:nvPr/>
        </p:nvSpPr>
        <p:spPr bwMode="gray">
          <a:xfrm>
            <a:off x="2539078" y="3378980"/>
            <a:ext cx="1975346" cy="3455329"/>
          </a:xfrm>
          <a:prstGeom prst="roundRect">
            <a:avLst>
              <a:gd name="adj" fmla="val 4560"/>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2" name="Rectangle 11">
            <a:extLst>
              <a:ext uri="{FF2B5EF4-FFF2-40B4-BE49-F238E27FC236}">
                <a16:creationId xmlns:a16="http://schemas.microsoft.com/office/drawing/2014/main" id="{DCEFFF4B-1282-D5E0-2D86-709907FE24CD}"/>
              </a:ext>
            </a:extLst>
          </p:cNvPr>
          <p:cNvSpPr/>
          <p:nvPr/>
        </p:nvSpPr>
        <p:spPr bwMode="gray">
          <a:xfrm>
            <a:off x="457200" y="1121236"/>
            <a:ext cx="11496956" cy="1766229"/>
          </a:xfrm>
          <a:prstGeom prst="rect">
            <a:avLst/>
          </a:prstGeom>
          <a:solidFill>
            <a:schemeClr val="accent2">
              <a:lumMod val="20000"/>
              <a:lumOff val="80000"/>
            </a:schemeClr>
          </a:solidFill>
          <a:ln w="9525"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a typeface="Open Sans" panose="020B0606030504020204" pitchFamily="34" charset="0"/>
              <a:cs typeface="Open Sans" panose="020B0606030504020204" pitchFamily="34" charset="0"/>
            </a:endParaRPr>
          </a:p>
        </p:txBody>
      </p:sp>
      <p:sp>
        <p:nvSpPr>
          <p:cNvPr id="13" name="object 56">
            <a:extLst>
              <a:ext uri="{FF2B5EF4-FFF2-40B4-BE49-F238E27FC236}">
                <a16:creationId xmlns:a16="http://schemas.microsoft.com/office/drawing/2014/main" id="{EE5C5DB2-D57E-DEC7-CE0F-26834FADE3D9}"/>
              </a:ext>
            </a:extLst>
          </p:cNvPr>
          <p:cNvSpPr txBox="1"/>
          <p:nvPr/>
        </p:nvSpPr>
        <p:spPr>
          <a:xfrm>
            <a:off x="833140" y="1171739"/>
            <a:ext cx="4239326" cy="181460"/>
          </a:xfrm>
          <a:prstGeom prst="rect">
            <a:avLst/>
          </a:prstGeom>
          <a:solidFill>
            <a:schemeClr val="accent2">
              <a:lumMod val="20000"/>
              <a:lumOff val="80000"/>
            </a:schemeClr>
          </a:solidFill>
        </p:spPr>
        <p:txBody>
          <a:bodyPr vert="horz" wrap="square" lIns="0" tIns="12065" rIns="0" bIns="0" rtlCol="0">
            <a:spAutoFit/>
          </a:bodyPr>
          <a:lstStyle/>
          <a:p>
            <a:pPr marL="12700">
              <a:lnSpc>
                <a:spcPct val="100000"/>
              </a:lnSpc>
              <a:spcBef>
                <a:spcPts val="95"/>
              </a:spcBef>
            </a:pPr>
            <a:r>
              <a:rPr lang="en-US" sz="1100" b="1">
                <a:solidFill>
                  <a:schemeClr val="tx2"/>
                </a:solidFill>
                <a:latin typeface="DM Sans" pitchFamily="2" charset="0"/>
                <a:ea typeface="Open Sans" panose="020B0606030504020204" pitchFamily="34" charset="0"/>
                <a:cs typeface="Open Sans" panose="020B0606030504020204" pitchFamily="34" charset="0"/>
              </a:rPr>
              <a:t>AI and Automation Transformation</a:t>
            </a:r>
            <a:endParaRPr lang="en-US" sz="11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4" name="Rounded Rectangle 5">
            <a:extLst>
              <a:ext uri="{FF2B5EF4-FFF2-40B4-BE49-F238E27FC236}">
                <a16:creationId xmlns:a16="http://schemas.microsoft.com/office/drawing/2014/main" id="{83410C31-CC9C-82EE-5DF1-A9E8D236EA50}"/>
              </a:ext>
            </a:extLst>
          </p:cNvPr>
          <p:cNvSpPr/>
          <p:nvPr/>
        </p:nvSpPr>
        <p:spPr bwMode="gray">
          <a:xfrm>
            <a:off x="2447167" y="3255889"/>
            <a:ext cx="1975346" cy="3455329"/>
          </a:xfrm>
          <a:prstGeom prst="roundRect">
            <a:avLst>
              <a:gd name="adj" fmla="val 4204"/>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5" name="Rounded Rectangle 3">
            <a:extLst>
              <a:ext uri="{FF2B5EF4-FFF2-40B4-BE49-F238E27FC236}">
                <a16:creationId xmlns:a16="http://schemas.microsoft.com/office/drawing/2014/main" id="{8FB7548A-01AD-8F3A-24FB-A767444CF8B3}"/>
              </a:ext>
            </a:extLst>
          </p:cNvPr>
          <p:cNvSpPr/>
          <p:nvPr/>
        </p:nvSpPr>
        <p:spPr bwMode="gray">
          <a:xfrm>
            <a:off x="2355256" y="3162779"/>
            <a:ext cx="1975346" cy="3422338"/>
          </a:xfrm>
          <a:prstGeom prst="roundRect">
            <a:avLst>
              <a:gd name="adj" fmla="val 4137"/>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6" name="Rounded Rectangle 19">
            <a:extLst>
              <a:ext uri="{FF2B5EF4-FFF2-40B4-BE49-F238E27FC236}">
                <a16:creationId xmlns:a16="http://schemas.microsoft.com/office/drawing/2014/main" id="{B794208D-9FBF-3B5E-C52C-FA9F29CE1B29}"/>
              </a:ext>
            </a:extLst>
          </p:cNvPr>
          <p:cNvSpPr/>
          <p:nvPr/>
        </p:nvSpPr>
        <p:spPr bwMode="gray">
          <a:xfrm>
            <a:off x="5110795" y="3403793"/>
            <a:ext cx="6193522" cy="1778738"/>
          </a:xfrm>
          <a:prstGeom prst="roundRect">
            <a:avLst>
              <a:gd name="adj" fmla="val 7176"/>
            </a:avLst>
          </a:prstGeom>
          <a:solidFill>
            <a:schemeClr val="accent4">
              <a:lumMod val="20000"/>
              <a:lumOff val="80000"/>
            </a:schemeClr>
          </a:solidFill>
          <a:ln w="19050" algn="ctr">
            <a:solidFill>
              <a:schemeClr val="accent4"/>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7" name="Rounded Rectangle 25">
            <a:extLst>
              <a:ext uri="{FF2B5EF4-FFF2-40B4-BE49-F238E27FC236}">
                <a16:creationId xmlns:a16="http://schemas.microsoft.com/office/drawing/2014/main" id="{A5642C87-CF1D-A997-2953-1C80EA4CD8EE}"/>
              </a:ext>
            </a:extLst>
          </p:cNvPr>
          <p:cNvSpPr/>
          <p:nvPr/>
        </p:nvSpPr>
        <p:spPr bwMode="gray">
          <a:xfrm>
            <a:off x="5197888" y="3290320"/>
            <a:ext cx="6495272" cy="1760713"/>
          </a:xfrm>
          <a:prstGeom prst="roundRect">
            <a:avLst>
              <a:gd name="adj" fmla="val 5881"/>
            </a:avLst>
          </a:prstGeom>
          <a:solidFill>
            <a:schemeClr val="accent4">
              <a:lumMod val="20000"/>
              <a:lumOff val="80000"/>
            </a:schemeClr>
          </a:solidFill>
          <a:ln w="19050" algn="ctr">
            <a:solidFill>
              <a:schemeClr val="accent4"/>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8" name="Rounded Rectangle 29">
            <a:extLst>
              <a:ext uri="{FF2B5EF4-FFF2-40B4-BE49-F238E27FC236}">
                <a16:creationId xmlns:a16="http://schemas.microsoft.com/office/drawing/2014/main" id="{7E17862D-51B1-0EAE-2E4B-581C2C396E5F}"/>
              </a:ext>
            </a:extLst>
          </p:cNvPr>
          <p:cNvSpPr/>
          <p:nvPr/>
        </p:nvSpPr>
        <p:spPr bwMode="gray">
          <a:xfrm>
            <a:off x="5289661" y="3162779"/>
            <a:ext cx="6664495" cy="1760713"/>
          </a:xfrm>
          <a:prstGeom prst="roundRect">
            <a:avLst>
              <a:gd name="adj" fmla="val 5082"/>
            </a:avLst>
          </a:prstGeom>
          <a:solidFill>
            <a:schemeClr val="accent4">
              <a:lumMod val="20000"/>
              <a:lumOff val="80000"/>
            </a:schemeClr>
          </a:solidFill>
          <a:ln w="19050" algn="ctr">
            <a:solidFill>
              <a:schemeClr val="accent4"/>
            </a:solidFill>
            <a:miter lim="800000"/>
            <a:headEnd/>
            <a:tailEnd/>
          </a:ln>
        </p:spPr>
        <p:txBody>
          <a:bodyPr wrap="square" lIns="88900" tIns="88900" rIns="88900" bIns="88900" rtlCol="0" anchor="ctr"/>
          <a:lstStyle/>
          <a:p>
            <a:pPr algn="ctr">
              <a:lnSpc>
                <a:spcPct val="106000"/>
              </a:lnSpc>
            </a:pPr>
            <a:endParaRPr lang="en-US" sz="1400" b="1">
              <a:solidFill>
                <a:schemeClr val="bg1"/>
              </a:solidFill>
              <a:latin typeface="DM Sans" pitchFamily="2" charset="0"/>
            </a:endParaRPr>
          </a:p>
        </p:txBody>
      </p:sp>
      <p:sp>
        <p:nvSpPr>
          <p:cNvPr id="19" name="object 23">
            <a:extLst>
              <a:ext uri="{FF2B5EF4-FFF2-40B4-BE49-F238E27FC236}">
                <a16:creationId xmlns:a16="http://schemas.microsoft.com/office/drawing/2014/main" id="{53FCDD0D-753F-F864-472E-8493F56F806F}"/>
              </a:ext>
            </a:extLst>
          </p:cNvPr>
          <p:cNvSpPr/>
          <p:nvPr/>
        </p:nvSpPr>
        <p:spPr>
          <a:xfrm>
            <a:off x="855231" y="1438455"/>
            <a:ext cx="5212080" cy="640080"/>
          </a:xfrm>
          <a:custGeom>
            <a:avLst/>
            <a:gdLst/>
            <a:ahLst/>
            <a:cxnLst/>
            <a:rect l="l" t="t" r="r" b="b"/>
            <a:pathLst>
              <a:path w="4345305" h="757555">
                <a:moveTo>
                  <a:pt x="0" y="26314"/>
                </a:moveTo>
                <a:lnTo>
                  <a:pt x="2068" y="16073"/>
                </a:lnTo>
                <a:lnTo>
                  <a:pt x="7708" y="7708"/>
                </a:lnTo>
                <a:lnTo>
                  <a:pt x="16073" y="2068"/>
                </a:lnTo>
                <a:lnTo>
                  <a:pt x="26314" y="0"/>
                </a:lnTo>
                <a:lnTo>
                  <a:pt x="4318609" y="0"/>
                </a:lnTo>
                <a:lnTo>
                  <a:pt x="4328850" y="2068"/>
                </a:lnTo>
                <a:lnTo>
                  <a:pt x="4337215" y="7708"/>
                </a:lnTo>
                <a:lnTo>
                  <a:pt x="4342855" y="16073"/>
                </a:lnTo>
                <a:lnTo>
                  <a:pt x="4344924" y="26314"/>
                </a:lnTo>
                <a:lnTo>
                  <a:pt x="4344924" y="731113"/>
                </a:lnTo>
                <a:lnTo>
                  <a:pt x="4342855" y="741354"/>
                </a:lnTo>
                <a:lnTo>
                  <a:pt x="4337215" y="749719"/>
                </a:lnTo>
                <a:lnTo>
                  <a:pt x="4328850" y="755359"/>
                </a:lnTo>
                <a:lnTo>
                  <a:pt x="4318609"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20" name="object 49">
            <a:extLst>
              <a:ext uri="{FF2B5EF4-FFF2-40B4-BE49-F238E27FC236}">
                <a16:creationId xmlns:a16="http://schemas.microsoft.com/office/drawing/2014/main" id="{F823013C-4ACD-248B-C13B-F0170E9B9508}"/>
              </a:ext>
            </a:extLst>
          </p:cNvPr>
          <p:cNvSpPr txBox="1"/>
          <p:nvPr/>
        </p:nvSpPr>
        <p:spPr>
          <a:xfrm>
            <a:off x="3510956" y="1719443"/>
            <a:ext cx="1045211"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Budget</a:t>
            </a:r>
            <a:r>
              <a:rPr lang="en-US" sz="700" spc="-20">
                <a:solidFill>
                  <a:schemeClr val="tx2"/>
                </a:solidFill>
                <a:latin typeface="DM Sans" pitchFamily="2" charset="0"/>
                <a:ea typeface="Open Sans" panose="020B0606030504020204" pitchFamily="34" charset="0"/>
                <a:cs typeface="Open Sans" panose="020B0606030504020204" pitchFamily="34" charset="0"/>
              </a:rPr>
              <a:t> </a:t>
            </a:r>
            <a:r>
              <a:rPr lang="en-US" sz="700" spc="-25">
                <a:solidFill>
                  <a:schemeClr val="tx2"/>
                </a:solidFill>
                <a:latin typeface="DM Sans" pitchFamily="2" charset="0"/>
                <a:ea typeface="Open Sans" panose="020B0606030504020204" pitchFamily="34" charset="0"/>
                <a:cs typeface="Open Sans" panose="020B0606030504020204" pitchFamily="34" charset="0"/>
              </a:rPr>
              <a:t>and</a:t>
            </a:r>
            <a:r>
              <a:rPr lang="en-US" sz="700" spc="-10">
                <a:solidFill>
                  <a:schemeClr val="tx2"/>
                </a:solidFill>
                <a:latin typeface="DM Sans" pitchFamily="2" charset="0"/>
                <a:ea typeface="Open Sans" panose="020B0606030504020204" pitchFamily="34" charset="0"/>
                <a:cs typeface="Open Sans" panose="020B0606030504020204" pitchFamily="34" charset="0"/>
              </a:rPr>
              <a:t> funding Governance</a:t>
            </a:r>
            <a:endParaRPr lang="en-US" sz="7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22" name="object 50">
            <a:extLst>
              <a:ext uri="{FF2B5EF4-FFF2-40B4-BE49-F238E27FC236}">
                <a16:creationId xmlns:a16="http://schemas.microsoft.com/office/drawing/2014/main" id="{962DAECF-3FF5-BC16-7021-7D38C5B78018}"/>
              </a:ext>
            </a:extLst>
          </p:cNvPr>
          <p:cNvSpPr txBox="1"/>
          <p:nvPr/>
        </p:nvSpPr>
        <p:spPr>
          <a:xfrm>
            <a:off x="2000765" y="1709997"/>
            <a:ext cx="1254647"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Use</a:t>
            </a:r>
            <a:r>
              <a:rPr lang="en-US" sz="700" spc="-15">
                <a:solidFill>
                  <a:schemeClr val="tx2"/>
                </a:solidFill>
                <a:latin typeface="DM Sans" pitchFamily="2" charset="0"/>
                <a:ea typeface="Open Sans" panose="020B0606030504020204" pitchFamily="34" charset="0"/>
                <a:cs typeface="Open Sans" panose="020B0606030504020204" pitchFamily="34" charset="0"/>
              </a:rPr>
              <a:t> </a:t>
            </a:r>
            <a:r>
              <a:rPr lang="en-US" sz="700">
                <a:solidFill>
                  <a:schemeClr val="tx2"/>
                </a:solidFill>
                <a:latin typeface="DM Sans" pitchFamily="2" charset="0"/>
                <a:ea typeface="Open Sans" panose="020B0606030504020204" pitchFamily="34" charset="0"/>
                <a:cs typeface="Open Sans" panose="020B0606030504020204" pitchFamily="34" charset="0"/>
              </a:rPr>
              <a:t>case/solution feasibility &amp; prioritization</a:t>
            </a:r>
          </a:p>
        </p:txBody>
      </p:sp>
      <p:sp>
        <p:nvSpPr>
          <p:cNvPr id="25" name="object 56">
            <a:extLst>
              <a:ext uri="{FF2B5EF4-FFF2-40B4-BE49-F238E27FC236}">
                <a16:creationId xmlns:a16="http://schemas.microsoft.com/office/drawing/2014/main" id="{D647B313-A00B-8B34-4E37-9E74BD1FBF06}"/>
              </a:ext>
            </a:extLst>
          </p:cNvPr>
          <p:cNvSpPr txBox="1"/>
          <p:nvPr/>
        </p:nvSpPr>
        <p:spPr>
          <a:xfrm>
            <a:off x="1014163" y="1510533"/>
            <a:ext cx="3423294" cy="150682"/>
          </a:xfrm>
          <a:prstGeom prst="rect">
            <a:avLst/>
          </a:prstGeom>
          <a:noFill/>
        </p:spPr>
        <p:txBody>
          <a:bodyPr vert="horz" wrap="square" lIns="0" tIns="12065" rIns="0" bIns="0" rtlCol="0">
            <a:spAutoFit/>
          </a:bodyPr>
          <a:lstStyle/>
          <a:p>
            <a:pPr marL="12700">
              <a:lnSpc>
                <a:spcPct val="100000"/>
              </a:lnSpc>
              <a:spcBef>
                <a:spcPts val="95"/>
              </a:spcBef>
            </a:pPr>
            <a:r>
              <a:rPr lang="en-US" sz="900" b="1">
                <a:solidFill>
                  <a:schemeClr val="tx2"/>
                </a:solidFill>
                <a:latin typeface="DM Sans" pitchFamily="2" charset="0"/>
                <a:ea typeface="Open Sans" panose="020B0606030504020204" pitchFamily="34" charset="0"/>
                <a:cs typeface="Open Sans" panose="020B0606030504020204" pitchFamily="34" charset="0"/>
              </a:rPr>
              <a:t>Value Management </a:t>
            </a:r>
            <a:r>
              <a:rPr lang="en-US" sz="800" b="1" i="1">
                <a:solidFill>
                  <a:schemeClr val="tx2"/>
                </a:solidFill>
                <a:latin typeface="DM Sans" pitchFamily="2" charset="0"/>
                <a:ea typeface="Open Sans" panose="020B0606030504020204" pitchFamily="34" charset="0"/>
                <a:cs typeface="Open Sans" panose="020B0606030504020204" pitchFamily="34" charset="0"/>
              </a:rPr>
              <a:t>(Strategy &amp; Transformation Office)</a:t>
            </a:r>
            <a:endParaRPr lang="en-US" sz="900" i="1">
              <a:solidFill>
                <a:schemeClr val="tx2"/>
              </a:solidFill>
              <a:latin typeface="DM Sans" pitchFamily="2" charset="0"/>
              <a:ea typeface="Open Sans" panose="020B0606030504020204" pitchFamily="34" charset="0"/>
              <a:cs typeface="Open Sans" panose="020B0606030504020204" pitchFamily="34" charset="0"/>
            </a:endParaRPr>
          </a:p>
        </p:txBody>
      </p:sp>
      <p:sp>
        <p:nvSpPr>
          <p:cNvPr id="27" name="object 71">
            <a:extLst>
              <a:ext uri="{FF2B5EF4-FFF2-40B4-BE49-F238E27FC236}">
                <a16:creationId xmlns:a16="http://schemas.microsoft.com/office/drawing/2014/main" id="{9580270D-0B38-3716-1997-7356785DFC04}"/>
              </a:ext>
            </a:extLst>
          </p:cNvPr>
          <p:cNvSpPr txBox="1"/>
          <p:nvPr/>
        </p:nvSpPr>
        <p:spPr>
          <a:xfrm>
            <a:off x="4811713" y="1720039"/>
            <a:ext cx="1194302"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Track</a:t>
            </a:r>
            <a:r>
              <a:rPr lang="en-US" sz="700" spc="-20">
                <a:solidFill>
                  <a:schemeClr val="tx2"/>
                </a:solidFill>
                <a:latin typeface="DM Sans" pitchFamily="2" charset="0"/>
                <a:ea typeface="Open Sans" panose="020B0606030504020204" pitchFamily="34" charset="0"/>
                <a:cs typeface="Open Sans" panose="020B0606030504020204" pitchFamily="34" charset="0"/>
              </a:rPr>
              <a:t> </a:t>
            </a:r>
            <a:r>
              <a:rPr lang="en-US" sz="700">
                <a:solidFill>
                  <a:schemeClr val="tx2"/>
                </a:solidFill>
                <a:latin typeface="DM Sans" pitchFamily="2" charset="0"/>
                <a:ea typeface="Open Sans" panose="020B0606030504020204" pitchFamily="34" charset="0"/>
                <a:cs typeface="Open Sans" panose="020B0606030504020204" pitchFamily="34" charset="0"/>
              </a:rPr>
              <a:t>and </a:t>
            </a:r>
            <a:r>
              <a:rPr lang="en-US" sz="700" spc="-10">
                <a:solidFill>
                  <a:schemeClr val="tx2"/>
                </a:solidFill>
                <a:latin typeface="DM Sans" pitchFamily="2" charset="0"/>
                <a:ea typeface="Open Sans" panose="020B0606030504020204" pitchFamily="34" charset="0"/>
                <a:cs typeface="Open Sans" panose="020B0606030504020204" pitchFamily="34" charset="0"/>
              </a:rPr>
              <a:t>measure enterprise outcomes</a:t>
            </a:r>
            <a:endParaRPr lang="en-US" sz="7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28" name="object 71">
            <a:extLst>
              <a:ext uri="{FF2B5EF4-FFF2-40B4-BE49-F238E27FC236}">
                <a16:creationId xmlns:a16="http://schemas.microsoft.com/office/drawing/2014/main" id="{0202A6FD-AA3E-95F2-89E7-A218842DD5D6}"/>
              </a:ext>
            </a:extLst>
          </p:cNvPr>
          <p:cNvSpPr txBox="1"/>
          <p:nvPr/>
        </p:nvSpPr>
        <p:spPr>
          <a:xfrm>
            <a:off x="1014165" y="1720039"/>
            <a:ext cx="731056" cy="228909"/>
          </a:xfrm>
          <a:prstGeom prst="rect">
            <a:avLst/>
          </a:prstGeom>
          <a:noFill/>
        </p:spPr>
        <p:txBody>
          <a:bodyPr vert="horz" wrap="square" lIns="0" tIns="13335" rIns="0" bIns="0" rtlCol="0">
            <a:spAutoFit/>
          </a:bodyPr>
          <a:lstStyle/>
          <a:p>
            <a:pPr marL="12700" marR="5080">
              <a:lnSpc>
                <a:spcPct val="100000"/>
              </a:lnSpc>
              <a:spcBef>
                <a:spcPts val="105"/>
              </a:spcBef>
            </a:pPr>
            <a:r>
              <a:rPr lang="en-US" sz="700">
                <a:solidFill>
                  <a:schemeClr val="tx2"/>
                </a:solidFill>
                <a:latin typeface="DM Sans" pitchFamily="2" charset="0"/>
                <a:ea typeface="Open Sans" panose="020B0606030504020204" pitchFamily="34" charset="0"/>
                <a:cs typeface="Open Sans" panose="020B0606030504020204" pitchFamily="34" charset="0"/>
              </a:rPr>
              <a:t>Strategic Management</a:t>
            </a:r>
          </a:p>
        </p:txBody>
      </p:sp>
      <p:sp>
        <p:nvSpPr>
          <p:cNvPr id="31" name="object 23">
            <a:extLst>
              <a:ext uri="{FF2B5EF4-FFF2-40B4-BE49-F238E27FC236}">
                <a16:creationId xmlns:a16="http://schemas.microsoft.com/office/drawing/2014/main" id="{BA6FF986-0F2B-3C21-93F1-80A8ABDFF54A}"/>
              </a:ext>
            </a:extLst>
          </p:cNvPr>
          <p:cNvSpPr/>
          <p:nvPr/>
        </p:nvSpPr>
        <p:spPr>
          <a:xfrm>
            <a:off x="865579" y="2174063"/>
            <a:ext cx="5212080" cy="640080"/>
          </a:xfrm>
          <a:custGeom>
            <a:avLst/>
            <a:gdLst/>
            <a:ahLst/>
            <a:cxnLst/>
            <a:rect l="l" t="t" r="r" b="b"/>
            <a:pathLst>
              <a:path w="4345305" h="757555">
                <a:moveTo>
                  <a:pt x="0" y="26314"/>
                </a:moveTo>
                <a:lnTo>
                  <a:pt x="2068" y="16073"/>
                </a:lnTo>
                <a:lnTo>
                  <a:pt x="7708" y="7708"/>
                </a:lnTo>
                <a:lnTo>
                  <a:pt x="16073" y="2068"/>
                </a:lnTo>
                <a:lnTo>
                  <a:pt x="26314" y="0"/>
                </a:lnTo>
                <a:lnTo>
                  <a:pt x="4318609" y="0"/>
                </a:lnTo>
                <a:lnTo>
                  <a:pt x="4328850" y="2068"/>
                </a:lnTo>
                <a:lnTo>
                  <a:pt x="4337215" y="7708"/>
                </a:lnTo>
                <a:lnTo>
                  <a:pt x="4342855" y="16073"/>
                </a:lnTo>
                <a:lnTo>
                  <a:pt x="4344924" y="26314"/>
                </a:lnTo>
                <a:lnTo>
                  <a:pt x="4344924" y="731113"/>
                </a:lnTo>
                <a:lnTo>
                  <a:pt x="4342855" y="741354"/>
                </a:lnTo>
                <a:lnTo>
                  <a:pt x="4337215" y="749719"/>
                </a:lnTo>
                <a:lnTo>
                  <a:pt x="4328850" y="755359"/>
                </a:lnTo>
                <a:lnTo>
                  <a:pt x="4318609"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64" name="object 49">
            <a:extLst>
              <a:ext uri="{FF2B5EF4-FFF2-40B4-BE49-F238E27FC236}">
                <a16:creationId xmlns:a16="http://schemas.microsoft.com/office/drawing/2014/main" id="{C1DC314F-3B8B-EA51-5352-C66705B15A9F}"/>
              </a:ext>
            </a:extLst>
          </p:cNvPr>
          <p:cNvSpPr txBox="1"/>
          <p:nvPr/>
        </p:nvSpPr>
        <p:spPr>
          <a:xfrm>
            <a:off x="3818628" y="2447950"/>
            <a:ext cx="723923" cy="228909"/>
          </a:xfrm>
          <a:prstGeom prst="rect">
            <a:avLst/>
          </a:prstGeom>
          <a:noFill/>
        </p:spPr>
        <p:txBody>
          <a:bodyPr vert="horz" wrap="square" lIns="0" tIns="13335" rIns="0" bIns="0" rtlCol="0">
            <a:spAutoFit/>
          </a:bodyPr>
          <a:lstStyle/>
          <a:p>
            <a:pPr marL="12700">
              <a:lnSpc>
                <a:spcPct val="100000"/>
              </a:lnSpc>
              <a:spcBef>
                <a:spcPts val="160"/>
              </a:spcBef>
            </a:pPr>
            <a:r>
              <a:rPr lang="en-US" sz="700">
                <a:solidFill>
                  <a:schemeClr val="tx2"/>
                </a:solidFill>
                <a:latin typeface="DM Sans" pitchFamily="2" charset="0"/>
                <a:ea typeface="Open Sans" panose="020B0606030504020204" pitchFamily="34" charset="0"/>
                <a:cs typeface="Open Sans" panose="020B0606030504020204" pitchFamily="34" charset="0"/>
              </a:rPr>
              <a:t>Upskilling &amp; Re-skilling</a:t>
            </a:r>
          </a:p>
        </p:txBody>
      </p:sp>
      <p:sp>
        <p:nvSpPr>
          <p:cNvPr id="65" name="object 50">
            <a:extLst>
              <a:ext uri="{FF2B5EF4-FFF2-40B4-BE49-F238E27FC236}">
                <a16:creationId xmlns:a16="http://schemas.microsoft.com/office/drawing/2014/main" id="{15B5EEB7-69C1-E5D0-73AA-027CA01C3D03}"/>
              </a:ext>
            </a:extLst>
          </p:cNvPr>
          <p:cNvSpPr txBox="1"/>
          <p:nvPr/>
        </p:nvSpPr>
        <p:spPr>
          <a:xfrm>
            <a:off x="2332449" y="2447950"/>
            <a:ext cx="1217015" cy="228909"/>
          </a:xfrm>
          <a:prstGeom prst="rect">
            <a:avLst/>
          </a:prstGeom>
          <a:noFill/>
        </p:spPr>
        <p:txBody>
          <a:bodyPr vert="horz" wrap="square" lIns="0" tIns="13335" rIns="0" bIns="0" rtlCol="0">
            <a:spAutoFit/>
          </a:bodyPr>
          <a:lstStyle/>
          <a:p>
            <a:pPr marL="12700">
              <a:lnSpc>
                <a:spcPct val="100000"/>
              </a:lnSpc>
              <a:spcBef>
                <a:spcPts val="160"/>
              </a:spcBef>
            </a:pPr>
            <a:r>
              <a:rPr lang="en-US" sz="700">
                <a:solidFill>
                  <a:schemeClr val="tx2"/>
                </a:solidFill>
                <a:latin typeface="DM Sans" pitchFamily="2" charset="0"/>
                <a:ea typeface="Open Sans" panose="020B0606030504020204" pitchFamily="34" charset="0"/>
                <a:cs typeface="Open Sans" panose="020B0606030504020204" pitchFamily="34" charset="0"/>
              </a:rPr>
              <a:t>Stakeholder Engagement &amp; Communications</a:t>
            </a:r>
          </a:p>
        </p:txBody>
      </p:sp>
      <p:sp>
        <p:nvSpPr>
          <p:cNvPr id="66" name="object 56">
            <a:extLst>
              <a:ext uri="{FF2B5EF4-FFF2-40B4-BE49-F238E27FC236}">
                <a16:creationId xmlns:a16="http://schemas.microsoft.com/office/drawing/2014/main" id="{C0A5580F-0912-E830-7626-A081FE7A9E9D}"/>
              </a:ext>
            </a:extLst>
          </p:cNvPr>
          <p:cNvSpPr txBox="1"/>
          <p:nvPr/>
        </p:nvSpPr>
        <p:spPr>
          <a:xfrm>
            <a:off x="1014163" y="2239588"/>
            <a:ext cx="3155321" cy="150682"/>
          </a:xfrm>
          <a:prstGeom prst="rect">
            <a:avLst/>
          </a:prstGeom>
          <a:noFill/>
        </p:spPr>
        <p:txBody>
          <a:bodyPr vert="horz" wrap="square" lIns="0" tIns="12065" rIns="0" bIns="0" rtlCol="0">
            <a:spAutoFit/>
          </a:bodyPr>
          <a:lstStyle/>
          <a:p>
            <a:pPr marL="18415">
              <a:lnSpc>
                <a:spcPct val="100000"/>
              </a:lnSpc>
              <a:spcBef>
                <a:spcPts val="95"/>
              </a:spcBef>
            </a:pPr>
            <a:r>
              <a:rPr lang="en-US" sz="900" b="1" spc="-10">
                <a:solidFill>
                  <a:schemeClr val="tx2"/>
                </a:solidFill>
                <a:latin typeface="DM Sans" pitchFamily="2" charset="0"/>
                <a:ea typeface="Open Sans" panose="020B0606030504020204" pitchFamily="34" charset="0"/>
                <a:cs typeface="Open Sans" panose="020B0606030504020204" pitchFamily="34" charset="0"/>
              </a:rPr>
              <a:t>Organization &amp; Change Management </a:t>
            </a:r>
            <a:r>
              <a:rPr lang="en-US" sz="800" b="1" i="1" spc="-10">
                <a:solidFill>
                  <a:schemeClr val="tx2"/>
                </a:solidFill>
                <a:latin typeface="DM Sans" pitchFamily="2" charset="0"/>
                <a:ea typeface="Open Sans" panose="020B0606030504020204" pitchFamily="34" charset="0"/>
                <a:cs typeface="Open Sans" panose="020B0606030504020204" pitchFamily="34" charset="0"/>
              </a:rPr>
              <a:t>(People)</a:t>
            </a:r>
            <a:endParaRPr lang="en-US" sz="900" i="1">
              <a:solidFill>
                <a:schemeClr val="tx2"/>
              </a:solidFill>
              <a:latin typeface="DM Sans" pitchFamily="2" charset="0"/>
              <a:ea typeface="Open Sans" panose="020B0606030504020204" pitchFamily="34" charset="0"/>
              <a:cs typeface="Open Sans" panose="020B0606030504020204" pitchFamily="34" charset="0"/>
            </a:endParaRPr>
          </a:p>
        </p:txBody>
      </p:sp>
      <p:sp>
        <p:nvSpPr>
          <p:cNvPr id="67" name="object 71">
            <a:extLst>
              <a:ext uri="{FF2B5EF4-FFF2-40B4-BE49-F238E27FC236}">
                <a16:creationId xmlns:a16="http://schemas.microsoft.com/office/drawing/2014/main" id="{B374CB40-99B5-CFCF-4606-B608FE3C52BF}"/>
              </a:ext>
            </a:extLst>
          </p:cNvPr>
          <p:cNvSpPr txBox="1"/>
          <p:nvPr/>
        </p:nvSpPr>
        <p:spPr>
          <a:xfrm>
            <a:off x="4811713" y="2448024"/>
            <a:ext cx="903491" cy="228909"/>
          </a:xfrm>
          <a:prstGeom prst="rect">
            <a:avLst/>
          </a:prstGeom>
          <a:noFill/>
        </p:spPr>
        <p:txBody>
          <a:bodyPr vert="horz" wrap="square" lIns="0" tIns="13335" rIns="0" bIns="0" rtlCol="0">
            <a:spAutoFit/>
          </a:bodyPr>
          <a:lstStyle/>
          <a:p>
            <a:pPr marL="12700">
              <a:lnSpc>
                <a:spcPct val="100000"/>
              </a:lnSpc>
              <a:spcBef>
                <a:spcPts val="160"/>
              </a:spcBef>
            </a:pPr>
            <a:r>
              <a:rPr lang="en-US" sz="700">
                <a:solidFill>
                  <a:schemeClr val="tx2"/>
                </a:solidFill>
                <a:latin typeface="DM Sans" pitchFamily="2" charset="0"/>
                <a:ea typeface="Open Sans" panose="020B0606030504020204" pitchFamily="34" charset="0"/>
                <a:cs typeface="Open Sans" panose="020B0606030504020204" pitchFamily="34" charset="0"/>
              </a:rPr>
              <a:t>Learning &amp; Development</a:t>
            </a:r>
          </a:p>
        </p:txBody>
      </p:sp>
      <p:sp>
        <p:nvSpPr>
          <p:cNvPr id="68" name="object 71">
            <a:extLst>
              <a:ext uri="{FF2B5EF4-FFF2-40B4-BE49-F238E27FC236}">
                <a16:creationId xmlns:a16="http://schemas.microsoft.com/office/drawing/2014/main" id="{B80648D7-3A75-A058-E7C6-39CC44852C97}"/>
              </a:ext>
            </a:extLst>
          </p:cNvPr>
          <p:cNvSpPr txBox="1"/>
          <p:nvPr/>
        </p:nvSpPr>
        <p:spPr>
          <a:xfrm>
            <a:off x="1014164" y="2447950"/>
            <a:ext cx="1049122"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Organizational and people enablement</a:t>
            </a:r>
          </a:p>
        </p:txBody>
      </p:sp>
      <p:sp>
        <p:nvSpPr>
          <p:cNvPr id="69" name="object 34">
            <a:extLst>
              <a:ext uri="{FF2B5EF4-FFF2-40B4-BE49-F238E27FC236}">
                <a16:creationId xmlns:a16="http://schemas.microsoft.com/office/drawing/2014/main" id="{594BC38C-5C4F-1880-B69C-582B001A86F3}"/>
              </a:ext>
            </a:extLst>
          </p:cNvPr>
          <p:cNvSpPr/>
          <p:nvPr/>
        </p:nvSpPr>
        <p:spPr>
          <a:xfrm>
            <a:off x="462605" y="3132800"/>
            <a:ext cx="1549395" cy="3840778"/>
          </a:xfrm>
          <a:custGeom>
            <a:avLst/>
            <a:gdLst/>
            <a:ahLst/>
            <a:cxnLst/>
            <a:rect l="l" t="t" r="r" b="b"/>
            <a:pathLst>
              <a:path w="1400810" h="3217545">
                <a:moveTo>
                  <a:pt x="1351902" y="0"/>
                </a:moveTo>
                <a:lnTo>
                  <a:pt x="48653" y="0"/>
                </a:lnTo>
                <a:lnTo>
                  <a:pt x="29714" y="3823"/>
                </a:lnTo>
                <a:lnTo>
                  <a:pt x="14249" y="14249"/>
                </a:lnTo>
                <a:lnTo>
                  <a:pt x="3823" y="29714"/>
                </a:lnTo>
                <a:lnTo>
                  <a:pt x="0" y="48653"/>
                </a:lnTo>
                <a:lnTo>
                  <a:pt x="0" y="3168510"/>
                </a:lnTo>
                <a:lnTo>
                  <a:pt x="3823" y="3187449"/>
                </a:lnTo>
                <a:lnTo>
                  <a:pt x="14249" y="3202914"/>
                </a:lnTo>
                <a:lnTo>
                  <a:pt x="29714" y="3213340"/>
                </a:lnTo>
                <a:lnTo>
                  <a:pt x="48653" y="3217164"/>
                </a:lnTo>
                <a:lnTo>
                  <a:pt x="1351902" y="3217164"/>
                </a:lnTo>
                <a:lnTo>
                  <a:pt x="1370841" y="3213340"/>
                </a:lnTo>
                <a:lnTo>
                  <a:pt x="1386306" y="3202914"/>
                </a:lnTo>
                <a:lnTo>
                  <a:pt x="1396732" y="3187449"/>
                </a:lnTo>
                <a:lnTo>
                  <a:pt x="1400556" y="3168510"/>
                </a:lnTo>
                <a:lnTo>
                  <a:pt x="1400556" y="48653"/>
                </a:lnTo>
                <a:lnTo>
                  <a:pt x="1396732" y="29714"/>
                </a:lnTo>
                <a:lnTo>
                  <a:pt x="1386306" y="14249"/>
                </a:lnTo>
                <a:lnTo>
                  <a:pt x="1370841" y="3823"/>
                </a:lnTo>
                <a:lnTo>
                  <a:pt x="1351902" y="0"/>
                </a:lnTo>
                <a:close/>
              </a:path>
            </a:pathLst>
          </a:custGeom>
          <a:noFill/>
        </p:spPr>
        <p:txBody>
          <a:bodyPr wrap="square" lIns="0" tIns="0" rIns="0" bIns="0" rtlCol="0"/>
          <a:lstStyle/>
          <a:p>
            <a:endParaRPr sz="1600">
              <a:latin typeface="DM Sans" pitchFamily="2" charset="0"/>
            </a:endParaRPr>
          </a:p>
        </p:txBody>
      </p:sp>
      <p:sp>
        <p:nvSpPr>
          <p:cNvPr id="71" name="object 35">
            <a:extLst>
              <a:ext uri="{FF2B5EF4-FFF2-40B4-BE49-F238E27FC236}">
                <a16:creationId xmlns:a16="http://schemas.microsoft.com/office/drawing/2014/main" id="{336DD175-62A4-187D-743B-93159AC538F6}"/>
              </a:ext>
            </a:extLst>
          </p:cNvPr>
          <p:cNvSpPr/>
          <p:nvPr/>
        </p:nvSpPr>
        <p:spPr>
          <a:xfrm>
            <a:off x="385830" y="3132798"/>
            <a:ext cx="1626170" cy="3701511"/>
          </a:xfrm>
          <a:custGeom>
            <a:avLst/>
            <a:gdLst/>
            <a:ahLst/>
            <a:cxnLst/>
            <a:rect l="l" t="t" r="r" b="b"/>
            <a:pathLst>
              <a:path w="1400810" h="3217545">
                <a:moveTo>
                  <a:pt x="0" y="48653"/>
                </a:moveTo>
                <a:lnTo>
                  <a:pt x="3823" y="29714"/>
                </a:lnTo>
                <a:lnTo>
                  <a:pt x="14249" y="14249"/>
                </a:lnTo>
                <a:lnTo>
                  <a:pt x="29714" y="3823"/>
                </a:lnTo>
                <a:lnTo>
                  <a:pt x="48653" y="0"/>
                </a:lnTo>
                <a:lnTo>
                  <a:pt x="1351902" y="0"/>
                </a:lnTo>
                <a:lnTo>
                  <a:pt x="1370841" y="3823"/>
                </a:lnTo>
                <a:lnTo>
                  <a:pt x="1386306" y="14249"/>
                </a:lnTo>
                <a:lnTo>
                  <a:pt x="1396732" y="29714"/>
                </a:lnTo>
                <a:lnTo>
                  <a:pt x="1400556" y="48653"/>
                </a:lnTo>
                <a:lnTo>
                  <a:pt x="1400556" y="3168510"/>
                </a:lnTo>
                <a:lnTo>
                  <a:pt x="1396732" y="3187449"/>
                </a:lnTo>
                <a:lnTo>
                  <a:pt x="1386306" y="3202914"/>
                </a:lnTo>
                <a:lnTo>
                  <a:pt x="1370841" y="3213340"/>
                </a:lnTo>
                <a:lnTo>
                  <a:pt x="1351902" y="3217164"/>
                </a:lnTo>
                <a:lnTo>
                  <a:pt x="48653" y="3217164"/>
                </a:lnTo>
                <a:lnTo>
                  <a:pt x="29714" y="3213340"/>
                </a:lnTo>
                <a:lnTo>
                  <a:pt x="14249" y="3202914"/>
                </a:lnTo>
                <a:lnTo>
                  <a:pt x="3823" y="3187449"/>
                </a:lnTo>
                <a:lnTo>
                  <a:pt x="0" y="3168510"/>
                </a:lnTo>
                <a:lnTo>
                  <a:pt x="0" y="48653"/>
                </a:lnTo>
                <a:close/>
              </a:path>
            </a:pathLst>
          </a:custGeom>
          <a:ln w="19050">
            <a:solidFill>
              <a:srgbClr val="3BA0BB"/>
            </a:solidFill>
          </a:ln>
        </p:spPr>
        <p:txBody>
          <a:bodyPr wrap="square" lIns="0" tIns="0" rIns="0" bIns="0" rtlCol="0"/>
          <a:lstStyle/>
          <a:p>
            <a:endParaRPr sz="1600">
              <a:solidFill>
                <a:srgbClr val="3BA0BB"/>
              </a:solidFill>
              <a:latin typeface="DM Sans" pitchFamily="2" charset="0"/>
            </a:endParaRPr>
          </a:p>
        </p:txBody>
      </p:sp>
      <p:sp>
        <p:nvSpPr>
          <p:cNvPr id="73" name="object 37">
            <a:extLst>
              <a:ext uri="{FF2B5EF4-FFF2-40B4-BE49-F238E27FC236}">
                <a16:creationId xmlns:a16="http://schemas.microsoft.com/office/drawing/2014/main" id="{4F824585-5499-8F96-4D2B-AD4A1B1BEAD9}"/>
              </a:ext>
            </a:extLst>
          </p:cNvPr>
          <p:cNvSpPr txBox="1"/>
          <p:nvPr/>
        </p:nvSpPr>
        <p:spPr>
          <a:xfrm>
            <a:off x="756659" y="3206685"/>
            <a:ext cx="1193165" cy="150682"/>
          </a:xfrm>
          <a:prstGeom prst="rect">
            <a:avLst/>
          </a:prstGeom>
        </p:spPr>
        <p:txBody>
          <a:bodyPr vert="horz" wrap="square" lIns="0" tIns="12065" rIns="0" bIns="0" rtlCol="0">
            <a:spAutoFit/>
          </a:bodyPr>
          <a:lstStyle/>
          <a:p>
            <a:pPr marL="12700">
              <a:lnSpc>
                <a:spcPct val="100000"/>
              </a:lnSpc>
              <a:spcBef>
                <a:spcPts val="95"/>
              </a:spcBef>
            </a:pPr>
            <a:r>
              <a:rPr lang="en-US" sz="900" b="1">
                <a:solidFill>
                  <a:srgbClr val="3BA0BB"/>
                </a:solidFill>
                <a:latin typeface="DM Sans" pitchFamily="2" charset="0"/>
                <a:cs typeface="Open Sans"/>
              </a:rPr>
              <a:t>Functions &amp; BUs</a:t>
            </a:r>
            <a:endParaRPr lang="en-US" sz="900">
              <a:solidFill>
                <a:srgbClr val="3BA0BB"/>
              </a:solidFill>
              <a:latin typeface="DM Sans" pitchFamily="2" charset="0"/>
              <a:cs typeface="Open Sans"/>
            </a:endParaRPr>
          </a:p>
        </p:txBody>
      </p:sp>
      <p:sp>
        <p:nvSpPr>
          <p:cNvPr id="74" name="object 38">
            <a:extLst>
              <a:ext uri="{FF2B5EF4-FFF2-40B4-BE49-F238E27FC236}">
                <a16:creationId xmlns:a16="http://schemas.microsoft.com/office/drawing/2014/main" id="{EFA42C1A-DB24-0242-1422-E63E99D6BCEA}"/>
              </a:ext>
            </a:extLst>
          </p:cNvPr>
          <p:cNvSpPr txBox="1"/>
          <p:nvPr/>
        </p:nvSpPr>
        <p:spPr>
          <a:xfrm>
            <a:off x="932532" y="3578634"/>
            <a:ext cx="852020" cy="121187"/>
          </a:xfrm>
          <a:prstGeom prst="rect">
            <a:avLst/>
          </a:prstGeom>
        </p:spPr>
        <p:txBody>
          <a:bodyPr vert="horz" wrap="square" lIns="0" tIns="13335" rIns="0" bIns="0" rtlCol="0">
            <a:spAutoFit/>
          </a:bodyPr>
          <a:lstStyle/>
          <a:p>
            <a:pPr marL="12700">
              <a:lnSpc>
                <a:spcPct val="100000"/>
              </a:lnSpc>
              <a:spcBef>
                <a:spcPts val="105"/>
              </a:spcBef>
            </a:pPr>
            <a:r>
              <a:rPr lang="en-US" sz="700" spc="-25">
                <a:solidFill>
                  <a:srgbClr val="3BA0BB"/>
                </a:solidFill>
                <a:latin typeface="DM Sans" pitchFamily="2" charset="0"/>
                <a:cs typeface="Open Sans"/>
              </a:rPr>
              <a:t>Service Operations</a:t>
            </a:r>
          </a:p>
        </p:txBody>
      </p:sp>
      <p:grpSp>
        <p:nvGrpSpPr>
          <p:cNvPr id="76" name="Group 75">
            <a:extLst>
              <a:ext uri="{FF2B5EF4-FFF2-40B4-BE49-F238E27FC236}">
                <a16:creationId xmlns:a16="http://schemas.microsoft.com/office/drawing/2014/main" id="{BB690C10-D248-B0FA-9AF4-69FC2D18EE3B}"/>
              </a:ext>
            </a:extLst>
          </p:cNvPr>
          <p:cNvGrpSpPr/>
          <p:nvPr/>
        </p:nvGrpSpPr>
        <p:grpSpPr>
          <a:xfrm>
            <a:off x="596665" y="3515713"/>
            <a:ext cx="262418" cy="262418"/>
            <a:chOff x="1990147" y="-603874"/>
            <a:chExt cx="870853" cy="870853"/>
          </a:xfrm>
          <a:solidFill>
            <a:srgbClr val="3BA0BB"/>
          </a:solidFill>
        </p:grpSpPr>
        <p:sp>
          <p:nvSpPr>
            <p:cNvPr id="77" name="Flowchart: Connector 76">
              <a:extLst>
                <a:ext uri="{FF2B5EF4-FFF2-40B4-BE49-F238E27FC236}">
                  <a16:creationId xmlns:a16="http://schemas.microsoft.com/office/drawing/2014/main" id="{3E4FED5A-0665-4171-6DBD-502B7FC7F77E}"/>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78" name="Graphic 77" descr="Call center outline">
              <a:extLst>
                <a:ext uri="{FF2B5EF4-FFF2-40B4-BE49-F238E27FC236}">
                  <a16:creationId xmlns:a16="http://schemas.microsoft.com/office/drawing/2014/main" id="{662A20D6-31E6-9FF2-877D-710D3444A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05215" y="-488806"/>
              <a:ext cx="640720" cy="640720"/>
            </a:xfrm>
            <a:prstGeom prst="rect">
              <a:avLst/>
            </a:prstGeom>
          </p:spPr>
        </p:pic>
      </p:grpSp>
      <p:sp>
        <p:nvSpPr>
          <p:cNvPr id="79" name="object 39">
            <a:extLst>
              <a:ext uri="{FF2B5EF4-FFF2-40B4-BE49-F238E27FC236}">
                <a16:creationId xmlns:a16="http://schemas.microsoft.com/office/drawing/2014/main" id="{C74FCE4F-132F-5CF1-59D2-07C8EFE649AF}"/>
              </a:ext>
            </a:extLst>
          </p:cNvPr>
          <p:cNvSpPr txBox="1"/>
          <p:nvPr/>
        </p:nvSpPr>
        <p:spPr>
          <a:xfrm>
            <a:off x="932532" y="3965437"/>
            <a:ext cx="893798" cy="121187"/>
          </a:xfrm>
          <a:prstGeom prst="rect">
            <a:avLst/>
          </a:prstGeom>
        </p:spPr>
        <p:txBody>
          <a:bodyPr vert="horz" wrap="square" lIns="0" tIns="13335" rIns="0" bIns="0" rtlCol="0">
            <a:spAutoFit/>
          </a:bodyPr>
          <a:lstStyle/>
          <a:p>
            <a:pPr marL="12700">
              <a:lnSpc>
                <a:spcPct val="100000"/>
              </a:lnSpc>
              <a:spcBef>
                <a:spcPts val="105"/>
              </a:spcBef>
            </a:pPr>
            <a:r>
              <a:rPr lang="en-US" sz="700">
                <a:solidFill>
                  <a:srgbClr val="3BA0BB"/>
                </a:solidFill>
                <a:latin typeface="DM Sans" pitchFamily="2" charset="0"/>
                <a:cs typeface="Open Sans"/>
              </a:rPr>
              <a:t>Clinical Ops</a:t>
            </a:r>
          </a:p>
        </p:txBody>
      </p:sp>
      <p:grpSp>
        <p:nvGrpSpPr>
          <p:cNvPr id="80" name="Group 79">
            <a:extLst>
              <a:ext uri="{FF2B5EF4-FFF2-40B4-BE49-F238E27FC236}">
                <a16:creationId xmlns:a16="http://schemas.microsoft.com/office/drawing/2014/main" id="{D113F298-B9CE-F897-CB97-6A9660BAEF5F}"/>
              </a:ext>
            </a:extLst>
          </p:cNvPr>
          <p:cNvGrpSpPr/>
          <p:nvPr/>
        </p:nvGrpSpPr>
        <p:grpSpPr>
          <a:xfrm>
            <a:off x="596665" y="3902516"/>
            <a:ext cx="262418" cy="262418"/>
            <a:chOff x="1990147" y="-603874"/>
            <a:chExt cx="870853" cy="870853"/>
          </a:xfrm>
          <a:solidFill>
            <a:srgbClr val="3BA0BB"/>
          </a:solidFill>
        </p:grpSpPr>
        <p:sp>
          <p:nvSpPr>
            <p:cNvPr id="82" name="Flowchart: Connector 81">
              <a:extLst>
                <a:ext uri="{FF2B5EF4-FFF2-40B4-BE49-F238E27FC236}">
                  <a16:creationId xmlns:a16="http://schemas.microsoft.com/office/drawing/2014/main" id="{265AA911-54D5-4D5D-2695-C0806DEE78C7}"/>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83" name="Graphic 82" descr="First aid kit outline">
              <a:extLst>
                <a:ext uri="{FF2B5EF4-FFF2-40B4-BE49-F238E27FC236}">
                  <a16:creationId xmlns:a16="http://schemas.microsoft.com/office/drawing/2014/main" id="{B2CD3C06-BE1B-87AB-2F9A-DB6EC18CFF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05215" y="-488806"/>
              <a:ext cx="640720" cy="640720"/>
            </a:xfrm>
            <a:prstGeom prst="rect">
              <a:avLst/>
            </a:prstGeom>
          </p:spPr>
        </p:pic>
      </p:grpSp>
      <p:sp>
        <p:nvSpPr>
          <p:cNvPr id="84" name="object 40">
            <a:extLst>
              <a:ext uri="{FF2B5EF4-FFF2-40B4-BE49-F238E27FC236}">
                <a16:creationId xmlns:a16="http://schemas.microsoft.com/office/drawing/2014/main" id="{AC42E2EC-0875-9D7C-7E8E-EF72BF25FD0C}"/>
              </a:ext>
            </a:extLst>
          </p:cNvPr>
          <p:cNvSpPr txBox="1"/>
          <p:nvPr/>
        </p:nvSpPr>
        <p:spPr>
          <a:xfrm>
            <a:off x="932532" y="4352240"/>
            <a:ext cx="852020" cy="121187"/>
          </a:xfrm>
          <a:prstGeom prst="rect">
            <a:avLst/>
          </a:prstGeom>
        </p:spPr>
        <p:txBody>
          <a:bodyPr vert="horz" wrap="square" lIns="0" tIns="13335" rIns="0" bIns="0" rtlCol="0">
            <a:spAutoFit/>
          </a:bodyPr>
          <a:lstStyle/>
          <a:p>
            <a:pPr marL="12700">
              <a:lnSpc>
                <a:spcPct val="100000"/>
              </a:lnSpc>
              <a:spcBef>
                <a:spcPts val="105"/>
              </a:spcBef>
            </a:pPr>
            <a:r>
              <a:rPr lang="en-US" sz="700" spc="-10">
                <a:solidFill>
                  <a:srgbClr val="3BA0BB"/>
                </a:solidFill>
                <a:latin typeface="DM Sans" pitchFamily="2" charset="0"/>
                <a:cs typeface="Open Sans"/>
              </a:rPr>
              <a:t>Sales &amp; Marketing</a:t>
            </a:r>
          </a:p>
        </p:txBody>
      </p:sp>
      <p:grpSp>
        <p:nvGrpSpPr>
          <p:cNvPr id="85" name="Group 84">
            <a:extLst>
              <a:ext uri="{FF2B5EF4-FFF2-40B4-BE49-F238E27FC236}">
                <a16:creationId xmlns:a16="http://schemas.microsoft.com/office/drawing/2014/main" id="{FAF4A98F-065B-92E3-6FCB-D09399627AA4}"/>
              </a:ext>
            </a:extLst>
          </p:cNvPr>
          <p:cNvGrpSpPr/>
          <p:nvPr/>
        </p:nvGrpSpPr>
        <p:grpSpPr>
          <a:xfrm>
            <a:off x="596665" y="4289319"/>
            <a:ext cx="262418" cy="262418"/>
            <a:chOff x="1990147" y="-603874"/>
            <a:chExt cx="870853" cy="870853"/>
          </a:xfrm>
          <a:solidFill>
            <a:srgbClr val="3BA0BB"/>
          </a:solidFill>
        </p:grpSpPr>
        <p:sp>
          <p:nvSpPr>
            <p:cNvPr id="86" name="Flowchart: Connector 85">
              <a:extLst>
                <a:ext uri="{FF2B5EF4-FFF2-40B4-BE49-F238E27FC236}">
                  <a16:creationId xmlns:a16="http://schemas.microsoft.com/office/drawing/2014/main" id="{374DE1E0-67FF-53F8-A66C-41BCD29765A0}"/>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87" name="Graphic 86" descr="Target Audience outline">
              <a:extLst>
                <a:ext uri="{FF2B5EF4-FFF2-40B4-BE49-F238E27FC236}">
                  <a16:creationId xmlns:a16="http://schemas.microsoft.com/office/drawing/2014/main" id="{28F15985-16F2-F50F-0508-9EA3C3C0CE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05215" y="-488806"/>
              <a:ext cx="640720" cy="640720"/>
            </a:xfrm>
            <a:prstGeom prst="rect">
              <a:avLst/>
            </a:prstGeom>
          </p:spPr>
        </p:pic>
      </p:grpSp>
      <p:sp>
        <p:nvSpPr>
          <p:cNvPr id="88" name="object 41">
            <a:extLst>
              <a:ext uri="{FF2B5EF4-FFF2-40B4-BE49-F238E27FC236}">
                <a16:creationId xmlns:a16="http://schemas.microsoft.com/office/drawing/2014/main" id="{6F887596-FA07-909F-DEF4-B9BF01B6DEF3}"/>
              </a:ext>
            </a:extLst>
          </p:cNvPr>
          <p:cNvSpPr txBox="1"/>
          <p:nvPr/>
        </p:nvSpPr>
        <p:spPr>
          <a:xfrm>
            <a:off x="932531" y="4677488"/>
            <a:ext cx="913037" cy="121187"/>
          </a:xfrm>
          <a:prstGeom prst="rect">
            <a:avLst/>
          </a:prstGeom>
        </p:spPr>
        <p:txBody>
          <a:bodyPr vert="horz" wrap="square" lIns="0" tIns="13335" rIns="0" bIns="0" rtlCol="0">
            <a:spAutoFit/>
          </a:bodyPr>
          <a:lstStyle/>
          <a:p>
            <a:pPr marL="12700">
              <a:lnSpc>
                <a:spcPct val="100000"/>
              </a:lnSpc>
              <a:spcBef>
                <a:spcPts val="105"/>
              </a:spcBef>
            </a:pPr>
            <a:r>
              <a:rPr lang="en-US" sz="700" spc="-10">
                <a:solidFill>
                  <a:srgbClr val="3BA0BB"/>
                </a:solidFill>
                <a:latin typeface="DM Sans" pitchFamily="2" charset="0"/>
                <a:cs typeface="Open Sans"/>
              </a:rPr>
              <a:t>Corp Strategy &amp; Dev</a:t>
            </a:r>
          </a:p>
        </p:txBody>
      </p:sp>
      <p:grpSp>
        <p:nvGrpSpPr>
          <p:cNvPr id="89" name="Group 88">
            <a:extLst>
              <a:ext uri="{FF2B5EF4-FFF2-40B4-BE49-F238E27FC236}">
                <a16:creationId xmlns:a16="http://schemas.microsoft.com/office/drawing/2014/main" id="{92F0F606-5FA6-A497-B238-B1201F8EC3EE}"/>
              </a:ext>
            </a:extLst>
          </p:cNvPr>
          <p:cNvGrpSpPr/>
          <p:nvPr/>
        </p:nvGrpSpPr>
        <p:grpSpPr>
          <a:xfrm>
            <a:off x="596665" y="4676122"/>
            <a:ext cx="262418" cy="262418"/>
            <a:chOff x="1990147" y="-603874"/>
            <a:chExt cx="870853" cy="870853"/>
          </a:xfrm>
          <a:solidFill>
            <a:srgbClr val="3BA0BB"/>
          </a:solidFill>
        </p:grpSpPr>
        <p:sp>
          <p:nvSpPr>
            <p:cNvPr id="90" name="Flowchart: Connector 89">
              <a:extLst>
                <a:ext uri="{FF2B5EF4-FFF2-40B4-BE49-F238E27FC236}">
                  <a16:creationId xmlns:a16="http://schemas.microsoft.com/office/drawing/2014/main" id="{0A97D27E-97C6-E107-5FA0-6B0394D8160A}"/>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91" name="Graphic 90" descr="Direction outline">
              <a:extLst>
                <a:ext uri="{FF2B5EF4-FFF2-40B4-BE49-F238E27FC236}">
                  <a16:creationId xmlns:a16="http://schemas.microsoft.com/office/drawing/2014/main" id="{561675E7-2429-4386-0A95-315CB67C4D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05215" y="-488806"/>
              <a:ext cx="640720" cy="640720"/>
            </a:xfrm>
            <a:prstGeom prst="rect">
              <a:avLst/>
            </a:prstGeom>
          </p:spPr>
        </p:pic>
      </p:grpSp>
      <p:sp>
        <p:nvSpPr>
          <p:cNvPr id="92" name="object 36">
            <a:extLst>
              <a:ext uri="{FF2B5EF4-FFF2-40B4-BE49-F238E27FC236}">
                <a16:creationId xmlns:a16="http://schemas.microsoft.com/office/drawing/2014/main" id="{02416015-88E5-F8CA-FBEF-0777D3F2327D}"/>
              </a:ext>
            </a:extLst>
          </p:cNvPr>
          <p:cNvSpPr txBox="1"/>
          <p:nvPr/>
        </p:nvSpPr>
        <p:spPr>
          <a:xfrm>
            <a:off x="932532" y="5136006"/>
            <a:ext cx="751550" cy="121187"/>
          </a:xfrm>
          <a:prstGeom prst="rect">
            <a:avLst/>
          </a:prstGeom>
        </p:spPr>
        <p:txBody>
          <a:bodyPr vert="horz" wrap="square" lIns="0" tIns="13335" rIns="0" bIns="0" rtlCol="0">
            <a:spAutoFit/>
          </a:bodyPr>
          <a:lstStyle/>
          <a:p>
            <a:pPr marL="12700">
              <a:lnSpc>
                <a:spcPct val="100000"/>
              </a:lnSpc>
              <a:spcBef>
                <a:spcPts val="105"/>
              </a:spcBef>
            </a:pPr>
            <a:r>
              <a:rPr lang="en-US" sz="700" spc="-25">
                <a:solidFill>
                  <a:srgbClr val="3BA0BB"/>
                </a:solidFill>
                <a:latin typeface="DM Sans" pitchFamily="2" charset="0"/>
                <a:cs typeface="Open Sans"/>
              </a:rPr>
              <a:t>IT</a:t>
            </a:r>
            <a:endParaRPr lang="en-US" sz="700">
              <a:solidFill>
                <a:srgbClr val="3BA0BB"/>
              </a:solidFill>
              <a:latin typeface="DM Sans" pitchFamily="2" charset="0"/>
              <a:cs typeface="Open Sans"/>
            </a:endParaRPr>
          </a:p>
        </p:txBody>
      </p:sp>
      <p:grpSp>
        <p:nvGrpSpPr>
          <p:cNvPr id="93" name="Group 92">
            <a:extLst>
              <a:ext uri="{FF2B5EF4-FFF2-40B4-BE49-F238E27FC236}">
                <a16:creationId xmlns:a16="http://schemas.microsoft.com/office/drawing/2014/main" id="{BB1E0F9C-208E-CF11-ABA0-E584F72762C0}"/>
              </a:ext>
            </a:extLst>
          </p:cNvPr>
          <p:cNvGrpSpPr/>
          <p:nvPr/>
        </p:nvGrpSpPr>
        <p:grpSpPr>
          <a:xfrm>
            <a:off x="596665" y="5073085"/>
            <a:ext cx="262418" cy="262418"/>
            <a:chOff x="1990147" y="-603874"/>
            <a:chExt cx="870853" cy="870853"/>
          </a:xfrm>
          <a:solidFill>
            <a:srgbClr val="3BA0BB"/>
          </a:solidFill>
        </p:grpSpPr>
        <p:sp>
          <p:nvSpPr>
            <p:cNvPr id="94" name="Flowchart: Connector 93">
              <a:extLst>
                <a:ext uri="{FF2B5EF4-FFF2-40B4-BE49-F238E27FC236}">
                  <a16:creationId xmlns:a16="http://schemas.microsoft.com/office/drawing/2014/main" id="{0947C490-F209-3378-CDCF-0814A3864DC0}"/>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95" name="Graphic 94" descr="Programmer female outline">
              <a:extLst>
                <a:ext uri="{FF2B5EF4-FFF2-40B4-BE49-F238E27FC236}">
                  <a16:creationId xmlns:a16="http://schemas.microsoft.com/office/drawing/2014/main" id="{40326673-CE4B-F3EF-1191-BAD991D1F0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05215" y="-488806"/>
              <a:ext cx="640720" cy="640720"/>
            </a:xfrm>
            <a:prstGeom prst="rect">
              <a:avLst/>
            </a:prstGeom>
          </p:spPr>
        </p:pic>
      </p:grpSp>
      <p:sp>
        <p:nvSpPr>
          <p:cNvPr id="96" name="object 52">
            <a:extLst>
              <a:ext uri="{FF2B5EF4-FFF2-40B4-BE49-F238E27FC236}">
                <a16:creationId xmlns:a16="http://schemas.microsoft.com/office/drawing/2014/main" id="{5121B733-1643-A558-8526-3C0104631C2F}"/>
              </a:ext>
            </a:extLst>
          </p:cNvPr>
          <p:cNvSpPr txBox="1"/>
          <p:nvPr/>
        </p:nvSpPr>
        <p:spPr>
          <a:xfrm>
            <a:off x="932532" y="5523130"/>
            <a:ext cx="866435" cy="120546"/>
          </a:xfrm>
          <a:prstGeom prst="rect">
            <a:avLst/>
          </a:prstGeom>
        </p:spPr>
        <p:txBody>
          <a:bodyPr vert="horz" wrap="square" lIns="0" tIns="12700" rIns="0" bIns="0" rtlCol="0">
            <a:spAutoFit/>
          </a:bodyPr>
          <a:lstStyle/>
          <a:p>
            <a:pPr marL="12700">
              <a:lnSpc>
                <a:spcPct val="100000"/>
              </a:lnSpc>
              <a:spcBef>
                <a:spcPts val="100"/>
              </a:spcBef>
            </a:pPr>
            <a:r>
              <a:rPr lang="en-US" sz="700" spc="-25">
                <a:solidFill>
                  <a:srgbClr val="3BA0BB"/>
                </a:solidFill>
                <a:latin typeface="DM Sans" pitchFamily="2" charset="0"/>
                <a:cs typeface="Open Sans"/>
              </a:rPr>
              <a:t>HR, Finance, Legal</a:t>
            </a:r>
            <a:endParaRPr lang="en-US" sz="700" spc="-10">
              <a:solidFill>
                <a:srgbClr val="3BA0BB"/>
              </a:solidFill>
              <a:latin typeface="DM Sans" pitchFamily="2" charset="0"/>
              <a:cs typeface="Open Sans"/>
            </a:endParaRPr>
          </a:p>
        </p:txBody>
      </p:sp>
      <p:grpSp>
        <p:nvGrpSpPr>
          <p:cNvPr id="97" name="Group 96">
            <a:extLst>
              <a:ext uri="{FF2B5EF4-FFF2-40B4-BE49-F238E27FC236}">
                <a16:creationId xmlns:a16="http://schemas.microsoft.com/office/drawing/2014/main" id="{7AF5B4CA-32B4-E847-35CA-68AC56D9E57B}"/>
              </a:ext>
            </a:extLst>
          </p:cNvPr>
          <p:cNvGrpSpPr/>
          <p:nvPr/>
        </p:nvGrpSpPr>
        <p:grpSpPr>
          <a:xfrm>
            <a:off x="596665" y="5459888"/>
            <a:ext cx="262418" cy="262418"/>
            <a:chOff x="1990147" y="-603874"/>
            <a:chExt cx="870853" cy="870853"/>
          </a:xfrm>
          <a:solidFill>
            <a:srgbClr val="3BA0BB"/>
          </a:solidFill>
        </p:grpSpPr>
        <p:sp>
          <p:nvSpPr>
            <p:cNvPr id="98" name="Flowchart: Connector 97">
              <a:extLst>
                <a:ext uri="{FF2B5EF4-FFF2-40B4-BE49-F238E27FC236}">
                  <a16:creationId xmlns:a16="http://schemas.microsoft.com/office/drawing/2014/main" id="{EA4D1F7B-7D62-1E26-D830-90747ECEB27A}"/>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99" name="Graphic 98" descr="Briefcase outline">
              <a:extLst>
                <a:ext uri="{FF2B5EF4-FFF2-40B4-BE49-F238E27FC236}">
                  <a16:creationId xmlns:a16="http://schemas.microsoft.com/office/drawing/2014/main" id="{AC3A7D14-1FF3-B82F-AEBB-A8DAC717E8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05214" y="-488807"/>
              <a:ext cx="640719" cy="640719"/>
            </a:xfrm>
            <a:prstGeom prst="rect">
              <a:avLst/>
            </a:prstGeom>
          </p:spPr>
        </p:pic>
      </p:grpSp>
      <p:sp>
        <p:nvSpPr>
          <p:cNvPr id="100" name="object 52">
            <a:extLst>
              <a:ext uri="{FF2B5EF4-FFF2-40B4-BE49-F238E27FC236}">
                <a16:creationId xmlns:a16="http://schemas.microsoft.com/office/drawing/2014/main" id="{C612C5A7-B958-FA89-B995-73EB8D3D23F3}"/>
              </a:ext>
            </a:extLst>
          </p:cNvPr>
          <p:cNvSpPr txBox="1"/>
          <p:nvPr/>
        </p:nvSpPr>
        <p:spPr>
          <a:xfrm>
            <a:off x="932532" y="5931523"/>
            <a:ext cx="866435" cy="120546"/>
          </a:xfrm>
          <a:prstGeom prst="rect">
            <a:avLst/>
          </a:prstGeom>
        </p:spPr>
        <p:txBody>
          <a:bodyPr vert="horz" wrap="square" lIns="0" tIns="12700" rIns="0" bIns="0" rtlCol="0">
            <a:spAutoFit/>
          </a:bodyPr>
          <a:lstStyle/>
          <a:p>
            <a:pPr marL="12700">
              <a:lnSpc>
                <a:spcPct val="100000"/>
              </a:lnSpc>
              <a:spcBef>
                <a:spcPts val="100"/>
              </a:spcBef>
            </a:pPr>
            <a:r>
              <a:rPr lang="en-US" sz="700" spc="-25">
                <a:solidFill>
                  <a:srgbClr val="3BA0BB"/>
                </a:solidFill>
                <a:latin typeface="DM Sans" pitchFamily="2" charset="0"/>
                <a:cs typeface="Open Sans"/>
              </a:rPr>
              <a:t>Home</a:t>
            </a:r>
            <a:endParaRPr lang="en-US" sz="700" spc="-10">
              <a:solidFill>
                <a:srgbClr val="3BA0BB"/>
              </a:solidFill>
              <a:latin typeface="DM Sans" pitchFamily="2" charset="0"/>
              <a:cs typeface="Open Sans"/>
            </a:endParaRPr>
          </a:p>
        </p:txBody>
      </p:sp>
      <p:grpSp>
        <p:nvGrpSpPr>
          <p:cNvPr id="101" name="Group 100">
            <a:extLst>
              <a:ext uri="{FF2B5EF4-FFF2-40B4-BE49-F238E27FC236}">
                <a16:creationId xmlns:a16="http://schemas.microsoft.com/office/drawing/2014/main" id="{A30B2A16-546A-6FBC-6603-F809EAAA0438}"/>
              </a:ext>
            </a:extLst>
          </p:cNvPr>
          <p:cNvGrpSpPr/>
          <p:nvPr/>
        </p:nvGrpSpPr>
        <p:grpSpPr>
          <a:xfrm>
            <a:off x="596665" y="5868281"/>
            <a:ext cx="262418" cy="262418"/>
            <a:chOff x="1990147" y="-603874"/>
            <a:chExt cx="870853" cy="870853"/>
          </a:xfrm>
          <a:solidFill>
            <a:srgbClr val="3BA0BB"/>
          </a:solidFill>
        </p:grpSpPr>
        <p:sp>
          <p:nvSpPr>
            <p:cNvPr id="102" name="Flowchart: Connector 101">
              <a:extLst>
                <a:ext uri="{FF2B5EF4-FFF2-40B4-BE49-F238E27FC236}">
                  <a16:creationId xmlns:a16="http://schemas.microsoft.com/office/drawing/2014/main" id="{B0CF2094-E23F-97B4-7C8E-8A84B7B70886}"/>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103" name="Graphic 102" descr="Care outline">
              <a:extLst>
                <a:ext uri="{FF2B5EF4-FFF2-40B4-BE49-F238E27FC236}">
                  <a16:creationId xmlns:a16="http://schemas.microsoft.com/office/drawing/2014/main" id="{2105A1F6-5783-4E4F-7A74-36E40853E0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105215" y="-488806"/>
              <a:ext cx="640720" cy="640720"/>
            </a:xfrm>
            <a:prstGeom prst="rect">
              <a:avLst/>
            </a:prstGeom>
          </p:spPr>
        </p:pic>
      </p:grpSp>
      <p:sp>
        <p:nvSpPr>
          <p:cNvPr id="104" name="object 52">
            <a:extLst>
              <a:ext uri="{FF2B5EF4-FFF2-40B4-BE49-F238E27FC236}">
                <a16:creationId xmlns:a16="http://schemas.microsoft.com/office/drawing/2014/main" id="{471AE74C-698C-20D5-ADBE-CBF93B74120D}"/>
              </a:ext>
            </a:extLst>
          </p:cNvPr>
          <p:cNvSpPr txBox="1"/>
          <p:nvPr/>
        </p:nvSpPr>
        <p:spPr>
          <a:xfrm>
            <a:off x="932532" y="6318326"/>
            <a:ext cx="866435" cy="120546"/>
          </a:xfrm>
          <a:prstGeom prst="rect">
            <a:avLst/>
          </a:prstGeom>
        </p:spPr>
        <p:txBody>
          <a:bodyPr vert="horz" wrap="square" lIns="0" tIns="12700" rIns="0" bIns="0" rtlCol="0">
            <a:spAutoFit/>
          </a:bodyPr>
          <a:lstStyle/>
          <a:p>
            <a:pPr marL="12700">
              <a:lnSpc>
                <a:spcPct val="100000"/>
              </a:lnSpc>
              <a:spcBef>
                <a:spcPts val="100"/>
              </a:spcBef>
            </a:pPr>
            <a:r>
              <a:rPr lang="en-US" sz="700" spc="-25">
                <a:solidFill>
                  <a:srgbClr val="3BA0BB"/>
                </a:solidFill>
                <a:latin typeface="DM Sans" pitchFamily="2" charset="0"/>
                <a:cs typeface="Open Sans"/>
              </a:rPr>
              <a:t>PBM/Rx</a:t>
            </a:r>
            <a:endParaRPr lang="en-US" sz="700" spc="-10">
              <a:solidFill>
                <a:srgbClr val="3BA0BB"/>
              </a:solidFill>
              <a:latin typeface="DM Sans" pitchFamily="2" charset="0"/>
              <a:cs typeface="Open Sans"/>
            </a:endParaRPr>
          </a:p>
        </p:txBody>
      </p:sp>
      <p:grpSp>
        <p:nvGrpSpPr>
          <p:cNvPr id="105" name="Group 104">
            <a:extLst>
              <a:ext uri="{FF2B5EF4-FFF2-40B4-BE49-F238E27FC236}">
                <a16:creationId xmlns:a16="http://schemas.microsoft.com/office/drawing/2014/main" id="{82F6189E-093A-BD39-0FFA-117CDA08D563}"/>
              </a:ext>
            </a:extLst>
          </p:cNvPr>
          <p:cNvGrpSpPr/>
          <p:nvPr/>
        </p:nvGrpSpPr>
        <p:grpSpPr>
          <a:xfrm>
            <a:off x="596665" y="6255084"/>
            <a:ext cx="262418" cy="262418"/>
            <a:chOff x="1990147" y="-603874"/>
            <a:chExt cx="870853" cy="870853"/>
          </a:xfrm>
          <a:solidFill>
            <a:srgbClr val="3BA0BB"/>
          </a:solidFill>
        </p:grpSpPr>
        <p:sp>
          <p:nvSpPr>
            <p:cNvPr id="106" name="Flowchart: Connector 105">
              <a:extLst>
                <a:ext uri="{FF2B5EF4-FFF2-40B4-BE49-F238E27FC236}">
                  <a16:creationId xmlns:a16="http://schemas.microsoft.com/office/drawing/2014/main" id="{7812C580-7832-EF36-D8F9-33CA230AF7AD}"/>
                </a:ext>
              </a:extLst>
            </p:cNvPr>
            <p:cNvSpPr/>
            <p:nvPr/>
          </p:nvSpPr>
          <p:spPr bwMode="gray">
            <a:xfrm>
              <a:off x="1990147" y="-603874"/>
              <a:ext cx="870853" cy="870853"/>
            </a:xfrm>
            <a:prstGeom prst="flowChartConnector">
              <a:avLst/>
            </a:prstGeom>
            <a:grp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a:solidFill>
                  <a:srgbClr val="3BA0BB"/>
                </a:solidFill>
                <a:latin typeface="DM Sans" pitchFamily="2" charset="0"/>
              </a:endParaRPr>
            </a:p>
          </p:txBody>
        </p:sp>
        <p:pic>
          <p:nvPicPr>
            <p:cNvPr id="107" name="Graphic 106" descr="Medicine outline">
              <a:extLst>
                <a:ext uri="{FF2B5EF4-FFF2-40B4-BE49-F238E27FC236}">
                  <a16:creationId xmlns:a16="http://schemas.microsoft.com/office/drawing/2014/main" id="{8B8EC480-54B7-2F89-16B2-6E224EA55A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105215" y="-488806"/>
              <a:ext cx="640720" cy="640720"/>
            </a:xfrm>
            <a:prstGeom prst="rect">
              <a:avLst/>
            </a:prstGeom>
          </p:spPr>
        </p:pic>
      </p:grpSp>
      <p:sp>
        <p:nvSpPr>
          <p:cNvPr id="108" name="object 44">
            <a:extLst>
              <a:ext uri="{FF2B5EF4-FFF2-40B4-BE49-F238E27FC236}">
                <a16:creationId xmlns:a16="http://schemas.microsoft.com/office/drawing/2014/main" id="{69A03118-4D39-0712-7ADE-467F9D8986F4}"/>
              </a:ext>
            </a:extLst>
          </p:cNvPr>
          <p:cNvSpPr txBox="1"/>
          <p:nvPr/>
        </p:nvSpPr>
        <p:spPr>
          <a:xfrm>
            <a:off x="2571981" y="3716703"/>
            <a:ext cx="1066130"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Use Case/Solution Identification</a:t>
            </a:r>
            <a:endParaRPr lang="en-US" sz="700">
              <a:solidFill>
                <a:schemeClr val="tx2"/>
              </a:solidFill>
              <a:latin typeface="DM Sans" pitchFamily="2" charset="0"/>
              <a:cs typeface="Open Sans"/>
            </a:endParaRPr>
          </a:p>
        </p:txBody>
      </p:sp>
      <p:sp>
        <p:nvSpPr>
          <p:cNvPr id="109" name="object 45">
            <a:extLst>
              <a:ext uri="{FF2B5EF4-FFF2-40B4-BE49-F238E27FC236}">
                <a16:creationId xmlns:a16="http://schemas.microsoft.com/office/drawing/2014/main" id="{80D494C8-D4EC-41C3-3E1D-B7C8CBC9D8CA}"/>
              </a:ext>
            </a:extLst>
          </p:cNvPr>
          <p:cNvSpPr txBox="1"/>
          <p:nvPr/>
        </p:nvSpPr>
        <p:spPr>
          <a:xfrm>
            <a:off x="2571982" y="4140502"/>
            <a:ext cx="1081656" cy="228909"/>
          </a:xfrm>
          <a:prstGeom prst="rect">
            <a:avLst/>
          </a:prstGeom>
        </p:spPr>
        <p:txBody>
          <a:bodyPr vert="horz" wrap="square" lIns="0" tIns="13335" rIns="0" bIns="0" rtlCol="0">
            <a:spAutoFit/>
          </a:bodyPr>
          <a:lstStyle/>
          <a:p>
            <a:pPr marL="184150" indent="-171450">
              <a:lnSpc>
                <a:spcPct val="100000"/>
              </a:lnSpc>
              <a:spcBef>
                <a:spcPts val="105"/>
              </a:spcBef>
              <a:buFont typeface="Wingdings" panose="05000000000000000000" pitchFamily="2" charset="2"/>
              <a:buChar char="§"/>
              <a:tabLst>
                <a:tab pos="182880" algn="l"/>
              </a:tabLst>
            </a:pPr>
            <a:r>
              <a:rPr lang="en-US" sz="700">
                <a:solidFill>
                  <a:schemeClr val="tx2"/>
                </a:solidFill>
                <a:latin typeface="DM Sans" pitchFamily="2" charset="0"/>
                <a:cs typeface="Open Sans"/>
              </a:rPr>
              <a:t>Demand</a:t>
            </a:r>
            <a:r>
              <a:rPr lang="en-US" sz="700" spc="-25">
                <a:solidFill>
                  <a:schemeClr val="tx2"/>
                </a:solidFill>
                <a:latin typeface="DM Sans" pitchFamily="2" charset="0"/>
                <a:cs typeface="Open Sans"/>
              </a:rPr>
              <a:t> </a:t>
            </a:r>
            <a:r>
              <a:rPr lang="en-US" sz="700" spc="-10">
                <a:solidFill>
                  <a:schemeClr val="tx2"/>
                </a:solidFill>
                <a:latin typeface="DM Sans" pitchFamily="2" charset="0"/>
                <a:cs typeface="Open Sans"/>
              </a:rPr>
              <a:t>Intake &amp; Tracking</a:t>
            </a:r>
            <a:endParaRPr lang="en-US" sz="700">
              <a:solidFill>
                <a:schemeClr val="tx2"/>
              </a:solidFill>
              <a:latin typeface="DM Sans" pitchFamily="2" charset="0"/>
              <a:cs typeface="Open Sans"/>
            </a:endParaRPr>
          </a:p>
        </p:txBody>
      </p:sp>
      <p:sp>
        <p:nvSpPr>
          <p:cNvPr id="110" name="object 47">
            <a:extLst>
              <a:ext uri="{FF2B5EF4-FFF2-40B4-BE49-F238E27FC236}">
                <a16:creationId xmlns:a16="http://schemas.microsoft.com/office/drawing/2014/main" id="{8DF46B8C-50AA-E97A-724B-5DE01FDB2100}"/>
              </a:ext>
            </a:extLst>
          </p:cNvPr>
          <p:cNvSpPr txBox="1"/>
          <p:nvPr/>
        </p:nvSpPr>
        <p:spPr>
          <a:xfrm>
            <a:off x="2571982" y="4564301"/>
            <a:ext cx="1384342"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Use Case/Solution  Shaping and Validation</a:t>
            </a:r>
            <a:endParaRPr lang="en-US" sz="700">
              <a:solidFill>
                <a:schemeClr val="tx2"/>
              </a:solidFill>
              <a:latin typeface="DM Sans" pitchFamily="2" charset="0"/>
              <a:cs typeface="Open Sans"/>
            </a:endParaRPr>
          </a:p>
        </p:txBody>
      </p:sp>
      <p:sp>
        <p:nvSpPr>
          <p:cNvPr id="111" name="object 47">
            <a:extLst>
              <a:ext uri="{FF2B5EF4-FFF2-40B4-BE49-F238E27FC236}">
                <a16:creationId xmlns:a16="http://schemas.microsoft.com/office/drawing/2014/main" id="{A68CCF9B-91A2-3075-04D3-DEFA3C67AD41}"/>
              </a:ext>
            </a:extLst>
          </p:cNvPr>
          <p:cNvSpPr txBox="1"/>
          <p:nvPr/>
        </p:nvSpPr>
        <p:spPr>
          <a:xfrm>
            <a:off x="2571982" y="4988100"/>
            <a:ext cx="1235993"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Value Analysis &amp; Business Case</a:t>
            </a:r>
            <a:endParaRPr lang="en-US" sz="700">
              <a:solidFill>
                <a:schemeClr val="tx2"/>
              </a:solidFill>
              <a:latin typeface="DM Sans" pitchFamily="2" charset="0"/>
              <a:cs typeface="Open Sans"/>
            </a:endParaRPr>
          </a:p>
        </p:txBody>
      </p:sp>
      <p:sp>
        <p:nvSpPr>
          <p:cNvPr id="112" name="object 47">
            <a:extLst>
              <a:ext uri="{FF2B5EF4-FFF2-40B4-BE49-F238E27FC236}">
                <a16:creationId xmlns:a16="http://schemas.microsoft.com/office/drawing/2014/main" id="{68C51C19-1643-7F53-A6DE-3B92BBE515F2}"/>
              </a:ext>
            </a:extLst>
          </p:cNvPr>
          <p:cNvSpPr txBox="1"/>
          <p:nvPr/>
        </p:nvSpPr>
        <p:spPr>
          <a:xfrm>
            <a:off x="2571982" y="5411899"/>
            <a:ext cx="1384342"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Demand Backlog Management</a:t>
            </a:r>
            <a:endParaRPr lang="en-US" sz="700">
              <a:solidFill>
                <a:schemeClr val="tx2"/>
              </a:solidFill>
              <a:latin typeface="DM Sans" pitchFamily="2" charset="0"/>
              <a:cs typeface="Open Sans"/>
            </a:endParaRPr>
          </a:p>
        </p:txBody>
      </p:sp>
      <p:sp>
        <p:nvSpPr>
          <p:cNvPr id="113" name="object 47">
            <a:extLst>
              <a:ext uri="{FF2B5EF4-FFF2-40B4-BE49-F238E27FC236}">
                <a16:creationId xmlns:a16="http://schemas.microsoft.com/office/drawing/2014/main" id="{10D8C73E-46F5-5553-D3BD-DAA44B323982}"/>
              </a:ext>
            </a:extLst>
          </p:cNvPr>
          <p:cNvSpPr txBox="1"/>
          <p:nvPr/>
        </p:nvSpPr>
        <p:spPr>
          <a:xfrm>
            <a:off x="2581738" y="6140500"/>
            <a:ext cx="1384342"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OKRs/KPI tracking and realization</a:t>
            </a:r>
            <a:endParaRPr lang="en-US" sz="700">
              <a:solidFill>
                <a:schemeClr val="tx2"/>
              </a:solidFill>
              <a:latin typeface="DM Sans" pitchFamily="2" charset="0"/>
              <a:cs typeface="Open Sans"/>
            </a:endParaRPr>
          </a:p>
        </p:txBody>
      </p:sp>
      <p:sp>
        <p:nvSpPr>
          <p:cNvPr id="114" name="object 42">
            <a:extLst>
              <a:ext uri="{FF2B5EF4-FFF2-40B4-BE49-F238E27FC236}">
                <a16:creationId xmlns:a16="http://schemas.microsoft.com/office/drawing/2014/main" id="{6B70E531-0E8F-3D45-3657-B73F56C39E11}"/>
              </a:ext>
            </a:extLst>
          </p:cNvPr>
          <p:cNvSpPr txBox="1"/>
          <p:nvPr/>
        </p:nvSpPr>
        <p:spPr>
          <a:xfrm>
            <a:off x="2480808" y="3208053"/>
            <a:ext cx="1916644" cy="440505"/>
          </a:xfrm>
          <a:prstGeom prst="rect">
            <a:avLst/>
          </a:prstGeom>
        </p:spPr>
        <p:txBody>
          <a:bodyPr vert="horz" wrap="square" lIns="0" tIns="12065" rIns="0" bIns="0" rtlCol="0">
            <a:spAutoFit/>
          </a:bodyPr>
          <a:lstStyle/>
          <a:p>
            <a:pPr marL="12700">
              <a:lnSpc>
                <a:spcPct val="100000"/>
              </a:lnSpc>
              <a:spcBef>
                <a:spcPts val="95"/>
              </a:spcBef>
            </a:pPr>
            <a:r>
              <a:rPr lang="en-US" sz="900" b="1" spc="-20">
                <a:solidFill>
                  <a:schemeClr val="tx2"/>
                </a:solidFill>
                <a:latin typeface="DM Sans" pitchFamily="2" charset="0"/>
                <a:cs typeface="Open Sans"/>
              </a:rPr>
              <a:t>Function &amp; BU </a:t>
            </a:r>
          </a:p>
          <a:p>
            <a:pPr marL="12700">
              <a:lnSpc>
                <a:spcPct val="100000"/>
              </a:lnSpc>
              <a:spcBef>
                <a:spcPts val="95"/>
              </a:spcBef>
            </a:pPr>
            <a:r>
              <a:rPr lang="en-US" sz="900" b="1" spc="-20">
                <a:solidFill>
                  <a:schemeClr val="tx2"/>
                </a:solidFill>
                <a:latin typeface="DM Sans" pitchFamily="2" charset="0"/>
                <a:cs typeface="Open Sans"/>
              </a:rPr>
              <a:t>Value Realization Teams  </a:t>
            </a:r>
            <a:br>
              <a:rPr lang="en-US" sz="900" b="1" spc="-20">
                <a:solidFill>
                  <a:schemeClr val="tx2"/>
                </a:solidFill>
                <a:latin typeface="DM Sans" pitchFamily="2" charset="0"/>
                <a:cs typeface="Open Sans"/>
              </a:rPr>
            </a:br>
            <a:r>
              <a:rPr lang="en-US" sz="800" b="1" i="1" spc="-20">
                <a:solidFill>
                  <a:schemeClr val="tx2"/>
                </a:solidFill>
                <a:latin typeface="DM Sans" pitchFamily="2" charset="0"/>
                <a:cs typeface="Open Sans"/>
              </a:rPr>
              <a:t>(Business, ET)</a:t>
            </a:r>
            <a:endParaRPr lang="en-US" sz="900" b="1" i="1">
              <a:solidFill>
                <a:schemeClr val="tx2"/>
              </a:solidFill>
              <a:latin typeface="DM Sans" pitchFamily="2" charset="0"/>
              <a:cs typeface="Open Sans"/>
            </a:endParaRPr>
          </a:p>
        </p:txBody>
      </p:sp>
      <p:sp>
        <p:nvSpPr>
          <p:cNvPr id="115" name="object 75">
            <a:extLst>
              <a:ext uri="{FF2B5EF4-FFF2-40B4-BE49-F238E27FC236}">
                <a16:creationId xmlns:a16="http://schemas.microsoft.com/office/drawing/2014/main" id="{FC327904-7E40-EB93-72B5-92969C11C74F}"/>
              </a:ext>
            </a:extLst>
          </p:cNvPr>
          <p:cNvSpPr txBox="1"/>
          <p:nvPr/>
        </p:nvSpPr>
        <p:spPr>
          <a:xfrm>
            <a:off x="7449193" y="3886833"/>
            <a:ext cx="1892148" cy="678263"/>
          </a:xfrm>
          <a:prstGeom prst="rect">
            <a:avLst/>
          </a:prstGeom>
        </p:spPr>
        <p:txBody>
          <a:bodyPr vert="horz" wrap="square" lIns="0" tIns="12700" rIns="0" bIns="0" rtlCol="0">
            <a:spAutoFit/>
          </a:bodyPr>
          <a:lstStyle/>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OKRs / KPIs</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Business process transformation &amp; UX design</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Release management</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Change Management</a:t>
            </a:r>
          </a:p>
        </p:txBody>
      </p:sp>
      <p:sp>
        <p:nvSpPr>
          <p:cNvPr id="116" name="object 87">
            <a:extLst>
              <a:ext uri="{FF2B5EF4-FFF2-40B4-BE49-F238E27FC236}">
                <a16:creationId xmlns:a16="http://schemas.microsoft.com/office/drawing/2014/main" id="{445CF382-330C-12C3-333F-2B74195A1649}"/>
              </a:ext>
            </a:extLst>
          </p:cNvPr>
          <p:cNvSpPr txBox="1"/>
          <p:nvPr/>
        </p:nvSpPr>
        <p:spPr>
          <a:xfrm>
            <a:off x="9819745" y="3886833"/>
            <a:ext cx="2008440" cy="1023678"/>
          </a:xfrm>
          <a:prstGeom prst="rect">
            <a:avLst/>
          </a:prstGeom>
        </p:spPr>
        <p:txBody>
          <a:bodyPr vert="horz" wrap="square" lIns="0" tIns="33020" rIns="0" bIns="0" rtlCol="0">
            <a:spAutoFit/>
          </a:bodyPr>
          <a:lstStyle/>
          <a:p>
            <a:pPr marL="182563" marR="5622" indent="-168275" defTabSz="1011966">
              <a:lnSpc>
                <a:spcPct val="1312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Product New Releases</a:t>
            </a:r>
          </a:p>
          <a:p>
            <a:pPr marL="182563" marR="5622" indent="-168275" defTabSz="1011966">
              <a:lnSpc>
                <a:spcPct val="1312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Job monitoring</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Code/application stabilization and management</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LLM Operations: Deployment, Case-specific tuning / selection, Ethics &amp; Regulatory</a:t>
            </a:r>
          </a:p>
          <a:p>
            <a:pPr marL="182563" marR="5622" indent="-168275" defTabSz="1011966">
              <a:lnSpc>
                <a:spcPct val="131200"/>
              </a:lnSpc>
              <a:spcBef>
                <a:spcPts val="200"/>
              </a:spcBef>
              <a:buFont typeface="Arial" panose="020B0604020202020204" pitchFamily="34" charset="0"/>
              <a:buChar char="•"/>
              <a:defRPr/>
            </a:pPr>
            <a:endParaRPr lang="en-US" sz="700" spc="-6">
              <a:solidFill>
                <a:prstClr val="black"/>
              </a:solidFill>
              <a:latin typeface="DM Sans" pitchFamily="2" charset="0"/>
              <a:cs typeface="Open Sans"/>
            </a:endParaRPr>
          </a:p>
        </p:txBody>
      </p:sp>
      <p:sp>
        <p:nvSpPr>
          <p:cNvPr id="117" name="Down Arrow 59">
            <a:extLst>
              <a:ext uri="{FF2B5EF4-FFF2-40B4-BE49-F238E27FC236}">
                <a16:creationId xmlns:a16="http://schemas.microsoft.com/office/drawing/2014/main" id="{4A1902BA-8DE9-82EB-6C83-7977D0179436}"/>
              </a:ext>
            </a:extLst>
          </p:cNvPr>
          <p:cNvSpPr/>
          <p:nvPr/>
        </p:nvSpPr>
        <p:spPr bwMode="gray">
          <a:xfrm rot="16200000">
            <a:off x="9482566" y="3529836"/>
            <a:ext cx="174968" cy="264076"/>
          </a:xfrm>
          <a:prstGeom prst="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18" name="Rounded Rectangle 413">
            <a:extLst>
              <a:ext uri="{FF2B5EF4-FFF2-40B4-BE49-F238E27FC236}">
                <a16:creationId xmlns:a16="http://schemas.microsoft.com/office/drawing/2014/main" id="{F560C0B7-93FF-F607-121C-C325E6430FCC}"/>
              </a:ext>
            </a:extLst>
          </p:cNvPr>
          <p:cNvSpPr/>
          <p:nvPr/>
        </p:nvSpPr>
        <p:spPr bwMode="gray">
          <a:xfrm>
            <a:off x="5437243" y="3520476"/>
            <a:ext cx="3938386" cy="282277"/>
          </a:xfrm>
          <a:prstGeom prst="roundRect">
            <a:avLst>
              <a:gd name="adj" fmla="val 50000"/>
            </a:avLst>
          </a:prstGeom>
          <a:solidFill>
            <a:schemeClr val="accent4"/>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Execution teams</a:t>
            </a:r>
          </a:p>
        </p:txBody>
      </p:sp>
      <p:sp>
        <p:nvSpPr>
          <p:cNvPr id="119" name="Rounded Rectangle 414">
            <a:extLst>
              <a:ext uri="{FF2B5EF4-FFF2-40B4-BE49-F238E27FC236}">
                <a16:creationId xmlns:a16="http://schemas.microsoft.com/office/drawing/2014/main" id="{6F54441F-356B-69D8-193C-4B49D98E87A3}"/>
              </a:ext>
            </a:extLst>
          </p:cNvPr>
          <p:cNvSpPr/>
          <p:nvPr/>
        </p:nvSpPr>
        <p:spPr bwMode="gray">
          <a:xfrm>
            <a:off x="9764472" y="3511797"/>
            <a:ext cx="2118155" cy="278403"/>
          </a:xfrm>
          <a:prstGeom prst="roundRect">
            <a:avLst>
              <a:gd name="adj" fmla="val 50000"/>
            </a:avLst>
          </a:prstGeom>
          <a:solidFill>
            <a:schemeClr val="accent4"/>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Scaling &amp; Operating teams</a:t>
            </a:r>
          </a:p>
        </p:txBody>
      </p:sp>
      <p:sp>
        <p:nvSpPr>
          <p:cNvPr id="120" name="object 74">
            <a:extLst>
              <a:ext uri="{FF2B5EF4-FFF2-40B4-BE49-F238E27FC236}">
                <a16:creationId xmlns:a16="http://schemas.microsoft.com/office/drawing/2014/main" id="{CD06537E-2355-7438-2812-F21DB8C4ACA0}"/>
              </a:ext>
            </a:extLst>
          </p:cNvPr>
          <p:cNvSpPr txBox="1"/>
          <p:nvPr/>
        </p:nvSpPr>
        <p:spPr>
          <a:xfrm>
            <a:off x="5538823" y="3886833"/>
            <a:ext cx="1673220" cy="559769"/>
          </a:xfrm>
          <a:prstGeom prst="rect">
            <a:avLst/>
          </a:prstGeom>
        </p:spPr>
        <p:txBody>
          <a:bodyPr vert="horz" wrap="square" lIns="0" tIns="12700" rIns="0" bIns="0" rtlCol="0">
            <a:spAutoFit/>
          </a:bodyPr>
          <a:lstStyle/>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Architect and Design use cases</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Engineering/Agile delivery </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Methods and tools</a:t>
            </a:r>
          </a:p>
          <a:p>
            <a:pPr marL="182563" marR="5622" indent="-168275" defTabSz="1011966">
              <a:lnSpc>
                <a:spcPct val="110000"/>
              </a:lnSpc>
              <a:spcBef>
                <a:spcPts val="200"/>
              </a:spcBef>
              <a:buFont typeface="Arial" panose="020B0604020202020204" pitchFamily="34" charset="0"/>
              <a:buChar char="•"/>
              <a:defRPr/>
            </a:pPr>
            <a:r>
              <a:rPr lang="en-US" sz="700" spc="-6">
                <a:solidFill>
                  <a:prstClr val="black"/>
                </a:solidFill>
                <a:latin typeface="DM Sans" pitchFamily="2" charset="0"/>
                <a:cs typeface="Open Sans"/>
              </a:rPr>
              <a:t>Security and quality</a:t>
            </a:r>
          </a:p>
        </p:txBody>
      </p:sp>
      <p:sp>
        <p:nvSpPr>
          <p:cNvPr id="121" name="object 14">
            <a:extLst>
              <a:ext uri="{FF2B5EF4-FFF2-40B4-BE49-F238E27FC236}">
                <a16:creationId xmlns:a16="http://schemas.microsoft.com/office/drawing/2014/main" id="{E502A95A-B110-6E86-0979-76719AAA7419}"/>
              </a:ext>
            </a:extLst>
          </p:cNvPr>
          <p:cNvSpPr/>
          <p:nvPr/>
        </p:nvSpPr>
        <p:spPr>
          <a:xfrm>
            <a:off x="4802207" y="5307805"/>
            <a:ext cx="7151950" cy="1481317"/>
          </a:xfrm>
          <a:custGeom>
            <a:avLst/>
            <a:gdLst/>
            <a:ahLst/>
            <a:cxnLst/>
            <a:rect l="l" t="t" r="r" b="b"/>
            <a:pathLst>
              <a:path w="4345305" h="1330960">
                <a:moveTo>
                  <a:pt x="0" y="46215"/>
                </a:moveTo>
                <a:lnTo>
                  <a:pt x="3631" y="28224"/>
                </a:lnTo>
                <a:lnTo>
                  <a:pt x="13535" y="13535"/>
                </a:lnTo>
                <a:lnTo>
                  <a:pt x="28224" y="3631"/>
                </a:lnTo>
                <a:lnTo>
                  <a:pt x="46215" y="0"/>
                </a:lnTo>
                <a:lnTo>
                  <a:pt x="4298708" y="0"/>
                </a:lnTo>
                <a:lnTo>
                  <a:pt x="4316699" y="3631"/>
                </a:lnTo>
                <a:lnTo>
                  <a:pt x="4331388" y="13535"/>
                </a:lnTo>
                <a:lnTo>
                  <a:pt x="4341292" y="28224"/>
                </a:lnTo>
                <a:lnTo>
                  <a:pt x="4344924" y="46215"/>
                </a:lnTo>
                <a:lnTo>
                  <a:pt x="4344924" y="1284224"/>
                </a:lnTo>
                <a:lnTo>
                  <a:pt x="4341292" y="1302216"/>
                </a:lnTo>
                <a:lnTo>
                  <a:pt x="4331388" y="1316910"/>
                </a:lnTo>
                <a:lnTo>
                  <a:pt x="4316699" y="1326818"/>
                </a:lnTo>
                <a:lnTo>
                  <a:pt x="4298708" y="1330452"/>
                </a:lnTo>
                <a:lnTo>
                  <a:pt x="46215" y="1330452"/>
                </a:lnTo>
                <a:lnTo>
                  <a:pt x="28224" y="1326818"/>
                </a:lnTo>
                <a:lnTo>
                  <a:pt x="13535" y="1316910"/>
                </a:lnTo>
                <a:lnTo>
                  <a:pt x="3631" y="1302216"/>
                </a:lnTo>
                <a:lnTo>
                  <a:pt x="0" y="1284224"/>
                </a:lnTo>
                <a:lnTo>
                  <a:pt x="0" y="46215"/>
                </a:lnTo>
                <a:close/>
              </a:path>
            </a:pathLst>
          </a:custGeom>
          <a:solidFill>
            <a:schemeClr val="accent3">
              <a:lumMod val="60000"/>
              <a:lumOff val="40000"/>
              <a:alpha val="18431"/>
            </a:schemeClr>
          </a:solidFill>
          <a:ln w="19050">
            <a:solidFill>
              <a:schemeClr val="accent3"/>
            </a:solidFill>
          </a:ln>
        </p:spPr>
        <p:txBody>
          <a:bodyPr wrap="square" lIns="0" tIns="0" rIns="0" bIns="0" rtlCol="0"/>
          <a:lstStyle/>
          <a:p>
            <a:endParaRPr sz="1600">
              <a:latin typeface="DM Sans" pitchFamily="2" charset="0"/>
            </a:endParaRPr>
          </a:p>
        </p:txBody>
      </p:sp>
      <p:sp>
        <p:nvSpPr>
          <p:cNvPr id="122" name="object 73">
            <a:extLst>
              <a:ext uri="{FF2B5EF4-FFF2-40B4-BE49-F238E27FC236}">
                <a16:creationId xmlns:a16="http://schemas.microsoft.com/office/drawing/2014/main" id="{83FDFFD8-055D-DC0B-B908-C7F2A54ACB3C}"/>
              </a:ext>
            </a:extLst>
          </p:cNvPr>
          <p:cNvSpPr txBox="1"/>
          <p:nvPr/>
        </p:nvSpPr>
        <p:spPr>
          <a:xfrm>
            <a:off x="5017759" y="5369641"/>
            <a:ext cx="2054300" cy="150682"/>
          </a:xfrm>
          <a:prstGeom prst="rect">
            <a:avLst/>
          </a:prstGeom>
        </p:spPr>
        <p:txBody>
          <a:bodyPr vert="horz" wrap="square" lIns="0" tIns="12065" rIns="0" bIns="0" rtlCol="0">
            <a:spAutoFit/>
          </a:bodyPr>
          <a:lstStyle/>
          <a:p>
            <a:pPr marL="12700">
              <a:lnSpc>
                <a:spcPct val="100000"/>
              </a:lnSpc>
              <a:spcBef>
                <a:spcPts val="95"/>
              </a:spcBef>
            </a:pPr>
            <a:r>
              <a:rPr lang="en-US" sz="900" b="1" spc="-10">
                <a:solidFill>
                  <a:schemeClr val="tx2"/>
                </a:solidFill>
                <a:latin typeface="DM Sans" pitchFamily="2" charset="0"/>
                <a:cs typeface="Open Sans"/>
              </a:rPr>
              <a:t>Platform Development Team </a:t>
            </a:r>
            <a:r>
              <a:rPr lang="en-US" sz="800" b="1" i="1" spc="-10">
                <a:solidFill>
                  <a:schemeClr val="tx2"/>
                </a:solidFill>
                <a:latin typeface="DM Sans" pitchFamily="2" charset="0"/>
                <a:cs typeface="Open Sans"/>
              </a:rPr>
              <a:t>(ET)</a:t>
            </a:r>
            <a:endParaRPr lang="en-US" sz="900" i="1">
              <a:solidFill>
                <a:schemeClr val="tx2"/>
              </a:solidFill>
              <a:latin typeface="DM Sans" pitchFamily="2" charset="0"/>
              <a:cs typeface="Open Sans"/>
            </a:endParaRPr>
          </a:p>
        </p:txBody>
      </p:sp>
      <p:sp>
        <p:nvSpPr>
          <p:cNvPr id="123" name="Rounded Rectangle 387">
            <a:extLst>
              <a:ext uri="{FF2B5EF4-FFF2-40B4-BE49-F238E27FC236}">
                <a16:creationId xmlns:a16="http://schemas.microsoft.com/office/drawing/2014/main" id="{56CEA91F-7BD4-2D0C-5C22-28F08FFC432C}"/>
              </a:ext>
            </a:extLst>
          </p:cNvPr>
          <p:cNvSpPr/>
          <p:nvPr/>
        </p:nvSpPr>
        <p:spPr bwMode="gray">
          <a:xfrm>
            <a:off x="4873036" y="5619523"/>
            <a:ext cx="3888654" cy="278403"/>
          </a:xfrm>
          <a:prstGeom prst="roundRect">
            <a:avLst>
              <a:gd name="adj" fmla="val 50000"/>
            </a:avLst>
          </a:prstGeom>
          <a:solidFill>
            <a:schemeClr val="accent3"/>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Platform &amp; Product Build</a:t>
            </a:r>
          </a:p>
        </p:txBody>
      </p:sp>
      <p:sp>
        <p:nvSpPr>
          <p:cNvPr id="124" name="Rounded Rectangle 389">
            <a:extLst>
              <a:ext uri="{FF2B5EF4-FFF2-40B4-BE49-F238E27FC236}">
                <a16:creationId xmlns:a16="http://schemas.microsoft.com/office/drawing/2014/main" id="{09604618-C5ED-6B44-77BE-23BC18714FEF}"/>
              </a:ext>
            </a:extLst>
          </p:cNvPr>
          <p:cNvSpPr/>
          <p:nvPr/>
        </p:nvSpPr>
        <p:spPr bwMode="gray">
          <a:xfrm>
            <a:off x="9185316" y="5619523"/>
            <a:ext cx="2722639" cy="278403"/>
          </a:xfrm>
          <a:prstGeom prst="roundRect">
            <a:avLst>
              <a:gd name="adj" fmla="val 50000"/>
            </a:avLst>
          </a:prstGeom>
          <a:solidFill>
            <a:schemeClr val="accent3"/>
          </a:solidFill>
        </p:spPr>
        <p:txBody>
          <a:bodyPr wrap="square" lIns="0" tIns="0" rIns="0" bIns="0" rtlCol="0" anchor="ctr"/>
          <a:lstStyle/>
          <a:p>
            <a:pPr marL="64769">
              <a:spcBef>
                <a:spcPts val="105"/>
              </a:spcBef>
            </a:pPr>
            <a:r>
              <a:rPr lang="en-US" sz="800" b="1">
                <a:solidFill>
                  <a:schemeClr val="bg1"/>
                </a:solidFill>
                <a:latin typeface="DM Sans" pitchFamily="2" charset="0"/>
                <a:cs typeface="Open Sans"/>
              </a:rPr>
              <a:t>Platform &amp; Product Operate</a:t>
            </a:r>
          </a:p>
        </p:txBody>
      </p:sp>
      <p:sp>
        <p:nvSpPr>
          <p:cNvPr id="125" name="TextBox 124">
            <a:extLst>
              <a:ext uri="{FF2B5EF4-FFF2-40B4-BE49-F238E27FC236}">
                <a16:creationId xmlns:a16="http://schemas.microsoft.com/office/drawing/2014/main" id="{38391822-18C8-AB50-52E6-FA1271A491EC}"/>
              </a:ext>
            </a:extLst>
          </p:cNvPr>
          <p:cNvSpPr txBox="1"/>
          <p:nvPr/>
        </p:nvSpPr>
        <p:spPr>
          <a:xfrm>
            <a:off x="4878784" y="5949469"/>
            <a:ext cx="1680952" cy="839653"/>
          </a:xfrm>
          <a:prstGeom prst="rect">
            <a:avLst/>
          </a:prstGeom>
          <a:noFill/>
        </p:spPr>
        <p:txBody>
          <a:bodyPr wrap="square">
            <a:spAutoFit/>
          </a:bodyPr>
          <a:lstStyle/>
          <a:p>
            <a:pPr marL="182563" marR="5622" indent="-168275" defTabSz="1011966">
              <a:lnSpc>
                <a:spcPct val="131200"/>
              </a:lnSpc>
              <a:spcBef>
                <a:spcPts val="200"/>
              </a:spcBef>
              <a:buFont typeface="Arial" panose="020B0604020202020204" pitchFamily="34" charset="0"/>
              <a:buChar char="•"/>
              <a:defRPr/>
            </a:pPr>
            <a:r>
              <a:rPr lang="en-US" sz="700" spc="-6" dirty="0">
                <a:solidFill>
                  <a:schemeClr val="tx2"/>
                </a:solidFill>
                <a:latin typeface="DM Sans" pitchFamily="2" charset="0"/>
                <a:cs typeface="Open Sans"/>
              </a:rPr>
              <a:t>AI Enterprise platform</a:t>
            </a:r>
          </a:p>
          <a:p>
            <a:pPr marL="182563" marR="5622" indent="-168275" defTabSz="1011966">
              <a:lnSpc>
                <a:spcPct val="131200"/>
              </a:lnSpc>
              <a:spcBef>
                <a:spcPts val="200"/>
              </a:spcBef>
              <a:buFont typeface="Arial" panose="020B0604020202020204" pitchFamily="34" charset="0"/>
              <a:buChar char="•"/>
              <a:defRPr/>
            </a:pPr>
            <a:r>
              <a:rPr lang="en-US" sz="700" spc="-6" dirty="0">
                <a:solidFill>
                  <a:schemeClr val="tx2"/>
                </a:solidFill>
                <a:latin typeface="DM Sans" pitchFamily="2" charset="0"/>
                <a:cs typeface="Open Sans"/>
              </a:rPr>
              <a:t>AI / Automation common feature catalogue (e.g., document, voice, workflow)</a:t>
            </a:r>
          </a:p>
          <a:p>
            <a:pPr marL="182563" marR="5622" indent="-168275" defTabSz="1011966">
              <a:lnSpc>
                <a:spcPct val="131200"/>
              </a:lnSpc>
              <a:spcBef>
                <a:spcPts val="200"/>
              </a:spcBef>
              <a:buFont typeface="Arial" panose="020B0604020202020204" pitchFamily="34" charset="0"/>
              <a:buChar char="•"/>
              <a:defRPr/>
            </a:pPr>
            <a:r>
              <a:rPr lang="en-US" sz="700" spc="-6" dirty="0">
                <a:solidFill>
                  <a:schemeClr val="tx2"/>
                </a:solidFill>
                <a:latin typeface="DM Sans" pitchFamily="2" charset="0"/>
                <a:cs typeface="Open Sans"/>
              </a:rPr>
              <a:t>Benchmark and monitor</a:t>
            </a:r>
          </a:p>
        </p:txBody>
      </p:sp>
      <p:sp>
        <p:nvSpPr>
          <p:cNvPr id="126" name="TextBox 125">
            <a:extLst>
              <a:ext uri="{FF2B5EF4-FFF2-40B4-BE49-F238E27FC236}">
                <a16:creationId xmlns:a16="http://schemas.microsoft.com/office/drawing/2014/main" id="{0031FE39-B105-326D-F938-0964D0022CBA}"/>
              </a:ext>
            </a:extLst>
          </p:cNvPr>
          <p:cNvSpPr txBox="1"/>
          <p:nvPr/>
        </p:nvSpPr>
        <p:spPr>
          <a:xfrm>
            <a:off x="6633281" y="5949469"/>
            <a:ext cx="2291373" cy="724173"/>
          </a:xfrm>
          <a:prstGeom prst="rect">
            <a:avLst/>
          </a:prstGeom>
          <a:noFill/>
        </p:spPr>
        <p:txBody>
          <a:bodyPr wrap="square">
            <a:spAutoFit/>
          </a:bodyPr>
          <a:lstStyle/>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Data Science</a:t>
            </a:r>
          </a:p>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Security integration</a:t>
            </a:r>
          </a:p>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Quality engineering</a:t>
            </a:r>
          </a:p>
          <a:p>
            <a:pPr marL="182563" marR="5622" indent="-168275" defTabSz="1011966">
              <a:lnSpc>
                <a:spcPct val="131200"/>
              </a:lnSpc>
              <a:spcBef>
                <a:spcPts val="200"/>
              </a:spcBef>
              <a:buFont typeface="Arial" panose="020B0604020202020204" pitchFamily="34" charset="0"/>
              <a:buChar char="•"/>
              <a:defRPr/>
            </a:pPr>
            <a:r>
              <a:rPr lang="en-US" sz="700" spc="-6">
                <a:solidFill>
                  <a:schemeClr val="tx2"/>
                </a:solidFill>
                <a:latin typeface="DM Sans" pitchFamily="2" charset="0"/>
                <a:cs typeface="Open Sans"/>
              </a:rPr>
              <a:t>DevOps (Environment management)</a:t>
            </a:r>
          </a:p>
        </p:txBody>
      </p:sp>
      <p:sp>
        <p:nvSpPr>
          <p:cNvPr id="127" name="Down Arrow 59">
            <a:extLst>
              <a:ext uri="{FF2B5EF4-FFF2-40B4-BE49-F238E27FC236}">
                <a16:creationId xmlns:a16="http://schemas.microsoft.com/office/drawing/2014/main" id="{34F424D3-6B42-06BE-E988-C312E6F27FE0}"/>
              </a:ext>
            </a:extLst>
          </p:cNvPr>
          <p:cNvSpPr/>
          <p:nvPr/>
        </p:nvSpPr>
        <p:spPr bwMode="gray">
          <a:xfrm rot="16200000">
            <a:off x="8886019" y="5630581"/>
            <a:ext cx="174968" cy="264076"/>
          </a:xfrm>
          <a:prstGeom prst="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28" name="object 21">
            <a:extLst>
              <a:ext uri="{FF2B5EF4-FFF2-40B4-BE49-F238E27FC236}">
                <a16:creationId xmlns:a16="http://schemas.microsoft.com/office/drawing/2014/main" id="{EC663E43-B966-9762-0340-D3B0DA69B82A}"/>
              </a:ext>
            </a:extLst>
          </p:cNvPr>
          <p:cNvSpPr/>
          <p:nvPr/>
        </p:nvSpPr>
        <p:spPr>
          <a:xfrm>
            <a:off x="6370831" y="1434076"/>
            <a:ext cx="5339400" cy="640080"/>
          </a:xfrm>
          <a:custGeom>
            <a:avLst/>
            <a:gdLst/>
            <a:ahLst/>
            <a:cxnLst/>
            <a:rect l="l" t="t" r="r" b="b"/>
            <a:pathLst>
              <a:path w="3089275" h="757555">
                <a:moveTo>
                  <a:pt x="0" y="26314"/>
                </a:moveTo>
                <a:lnTo>
                  <a:pt x="2068" y="16073"/>
                </a:lnTo>
                <a:lnTo>
                  <a:pt x="7708" y="7708"/>
                </a:lnTo>
                <a:lnTo>
                  <a:pt x="16073" y="2068"/>
                </a:lnTo>
                <a:lnTo>
                  <a:pt x="26314" y="0"/>
                </a:lnTo>
                <a:lnTo>
                  <a:pt x="3062833" y="0"/>
                </a:lnTo>
                <a:lnTo>
                  <a:pt x="3073074" y="2068"/>
                </a:lnTo>
                <a:lnTo>
                  <a:pt x="3081439" y="7708"/>
                </a:lnTo>
                <a:lnTo>
                  <a:pt x="3087079" y="16073"/>
                </a:lnTo>
                <a:lnTo>
                  <a:pt x="3089148" y="26314"/>
                </a:lnTo>
                <a:lnTo>
                  <a:pt x="3089148" y="731113"/>
                </a:lnTo>
                <a:lnTo>
                  <a:pt x="3087079" y="741354"/>
                </a:lnTo>
                <a:lnTo>
                  <a:pt x="3081439" y="749719"/>
                </a:lnTo>
                <a:lnTo>
                  <a:pt x="3073074" y="755359"/>
                </a:lnTo>
                <a:lnTo>
                  <a:pt x="3062833"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29" name="object 63">
            <a:extLst>
              <a:ext uri="{FF2B5EF4-FFF2-40B4-BE49-F238E27FC236}">
                <a16:creationId xmlns:a16="http://schemas.microsoft.com/office/drawing/2014/main" id="{71FA148A-410F-3335-A95A-B6E41C36C46D}"/>
              </a:ext>
            </a:extLst>
          </p:cNvPr>
          <p:cNvSpPr txBox="1"/>
          <p:nvPr/>
        </p:nvSpPr>
        <p:spPr>
          <a:xfrm>
            <a:off x="6535202" y="1512608"/>
            <a:ext cx="3964262" cy="150682"/>
          </a:xfrm>
          <a:prstGeom prst="rect">
            <a:avLst/>
          </a:prstGeom>
          <a:noFill/>
        </p:spPr>
        <p:txBody>
          <a:bodyPr vert="horz" wrap="square" lIns="0" tIns="12065" rIns="0" bIns="0" rtlCol="0">
            <a:spAutoFit/>
          </a:bodyPr>
          <a:lstStyle/>
          <a:p>
            <a:pPr marL="12700">
              <a:lnSpc>
                <a:spcPct val="100000"/>
              </a:lnSpc>
              <a:spcBef>
                <a:spcPts val="95"/>
              </a:spcBef>
            </a:pPr>
            <a:r>
              <a:rPr lang="en-US" sz="900" b="1" spc="-10" dirty="0">
                <a:solidFill>
                  <a:schemeClr val="tx2"/>
                </a:solidFill>
                <a:latin typeface="DM Sans" pitchFamily="2" charset="0"/>
                <a:ea typeface="Open Sans" panose="020B0606030504020204" pitchFamily="34" charset="0"/>
                <a:cs typeface="Open Sans" panose="020B0606030504020204" pitchFamily="34" charset="0"/>
              </a:rPr>
              <a:t>Partnerships, Strategic Sourcing, &amp; Innovation </a:t>
            </a:r>
            <a:r>
              <a:rPr lang="en-US" sz="800" b="1" i="1" spc="-10" dirty="0">
                <a:solidFill>
                  <a:schemeClr val="tx2"/>
                </a:solidFill>
                <a:latin typeface="DM Sans" pitchFamily="2" charset="0"/>
                <a:ea typeface="Open Sans" panose="020B0606030504020204" pitchFamily="34" charset="0"/>
                <a:cs typeface="Open Sans" panose="020B0606030504020204" pitchFamily="34" charset="0"/>
              </a:rPr>
              <a:t>(Strategy, ET, Innovation)</a:t>
            </a:r>
            <a:endParaRPr lang="en-US" sz="900" i="1" dirty="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30" name="object 64">
            <a:extLst>
              <a:ext uri="{FF2B5EF4-FFF2-40B4-BE49-F238E27FC236}">
                <a16:creationId xmlns:a16="http://schemas.microsoft.com/office/drawing/2014/main" id="{8018C61C-9B18-E323-F0B6-DC83ED7EAA72}"/>
              </a:ext>
            </a:extLst>
          </p:cNvPr>
          <p:cNvSpPr txBox="1"/>
          <p:nvPr/>
        </p:nvSpPr>
        <p:spPr>
          <a:xfrm>
            <a:off x="8283542" y="1753417"/>
            <a:ext cx="1443329" cy="228909"/>
          </a:xfrm>
          <a:prstGeom prst="rect">
            <a:avLst/>
          </a:prstGeom>
          <a:noFill/>
        </p:spPr>
        <p:txBody>
          <a:bodyPr vert="horz" wrap="square" lIns="0" tIns="13335" rIns="0" bIns="0" rtlCol="0">
            <a:spAutoFit/>
          </a:bodyPr>
          <a:lstStyle/>
          <a:p>
            <a:pPr marL="14288" marR="5622" defTabSz="1011966">
              <a:spcBef>
                <a:spcPts val="686"/>
              </a:spcBef>
              <a:defRPr/>
            </a:pPr>
            <a:r>
              <a:rPr lang="en-US" sz="700" spc="-6">
                <a:solidFill>
                  <a:schemeClr val="tx2"/>
                </a:solidFill>
                <a:latin typeface="DM Sans" pitchFamily="2" charset="0"/>
                <a:ea typeface="Open Sans" panose="020B0606030504020204" pitchFamily="34" charset="0"/>
                <a:cs typeface="Open Sans" panose="020B0606030504020204" pitchFamily="34" charset="0"/>
              </a:rPr>
              <a:t>Evaluation of emerging</a:t>
            </a:r>
            <a:br>
              <a:rPr lang="en-US" sz="700" spc="-6">
                <a:solidFill>
                  <a:schemeClr val="tx2"/>
                </a:solidFill>
                <a:latin typeface="DM Sans" pitchFamily="2" charset="0"/>
                <a:ea typeface="Open Sans" panose="020B0606030504020204" pitchFamily="34" charset="0"/>
                <a:cs typeface="Open Sans" panose="020B0606030504020204" pitchFamily="34" charset="0"/>
              </a:rPr>
            </a:br>
            <a:r>
              <a:rPr lang="en-US" sz="700" spc="-6">
                <a:solidFill>
                  <a:schemeClr val="tx2"/>
                </a:solidFill>
                <a:latin typeface="DM Sans" pitchFamily="2" charset="0"/>
                <a:ea typeface="Open Sans" panose="020B0606030504020204" pitchFamily="34" charset="0"/>
                <a:cs typeface="Open Sans" panose="020B0606030504020204" pitchFamily="34" charset="0"/>
              </a:rPr>
              <a:t>GenAI solutions, co-pilots, etc. </a:t>
            </a:r>
          </a:p>
        </p:txBody>
      </p:sp>
      <p:sp>
        <p:nvSpPr>
          <p:cNvPr id="131" name="object 72">
            <a:extLst>
              <a:ext uri="{FF2B5EF4-FFF2-40B4-BE49-F238E27FC236}">
                <a16:creationId xmlns:a16="http://schemas.microsoft.com/office/drawing/2014/main" id="{DE3AFDCE-4AF9-9DCA-29D6-0B8C5F13EB82}"/>
              </a:ext>
            </a:extLst>
          </p:cNvPr>
          <p:cNvSpPr txBox="1"/>
          <p:nvPr/>
        </p:nvSpPr>
        <p:spPr>
          <a:xfrm>
            <a:off x="9878894" y="1753417"/>
            <a:ext cx="1825108" cy="228909"/>
          </a:xfrm>
          <a:prstGeom prst="rect">
            <a:avLst/>
          </a:prstGeom>
          <a:noFill/>
        </p:spPr>
        <p:txBody>
          <a:bodyPr vert="horz" wrap="square" lIns="0" tIns="13335" rIns="0" bIns="0" rtlCol="0">
            <a:spAutoFit/>
          </a:bodyPr>
          <a:lstStyle/>
          <a:p>
            <a:pPr marL="14288" marR="5622" defTabSz="1011966">
              <a:spcBef>
                <a:spcPts val="686"/>
              </a:spcBef>
              <a:defRPr/>
            </a:pPr>
            <a:r>
              <a:rPr lang="en-US" sz="700" spc="-6">
                <a:solidFill>
                  <a:schemeClr val="tx2"/>
                </a:solidFill>
                <a:latin typeface="DM Sans" pitchFamily="2" charset="0"/>
                <a:ea typeface="Open Sans" panose="020B0606030504020204" pitchFamily="34" charset="0"/>
                <a:cs typeface="Open Sans" panose="020B0606030504020204" pitchFamily="34" charset="0"/>
              </a:rPr>
              <a:t>Incorporating AI and automation solutions and  vendor partnerships </a:t>
            </a:r>
          </a:p>
        </p:txBody>
      </p:sp>
      <p:sp>
        <p:nvSpPr>
          <p:cNvPr id="132" name="object 100">
            <a:extLst>
              <a:ext uri="{FF2B5EF4-FFF2-40B4-BE49-F238E27FC236}">
                <a16:creationId xmlns:a16="http://schemas.microsoft.com/office/drawing/2014/main" id="{7A40E7E6-5EFF-2A29-50F9-69B9045C135E}"/>
              </a:ext>
            </a:extLst>
          </p:cNvPr>
          <p:cNvSpPr txBox="1"/>
          <p:nvPr/>
        </p:nvSpPr>
        <p:spPr>
          <a:xfrm>
            <a:off x="6535202" y="1753417"/>
            <a:ext cx="1624653" cy="228909"/>
          </a:xfrm>
          <a:prstGeom prst="rect">
            <a:avLst/>
          </a:prstGeom>
          <a:noFill/>
        </p:spPr>
        <p:txBody>
          <a:bodyPr vert="horz" wrap="square" lIns="0" tIns="13335" rIns="0" bIns="0" rtlCol="0">
            <a:spAutoFit/>
          </a:bodyPr>
          <a:lstStyle/>
          <a:p>
            <a:pPr marL="12700">
              <a:lnSpc>
                <a:spcPct val="100000"/>
              </a:lnSpc>
              <a:spcBef>
                <a:spcPts val="105"/>
              </a:spcBef>
            </a:pPr>
            <a:r>
              <a:rPr lang="en-US" sz="700" spc="-10">
                <a:solidFill>
                  <a:schemeClr val="tx2"/>
                </a:solidFill>
                <a:latin typeface="DM Sans" pitchFamily="2" charset="0"/>
                <a:ea typeface="Open Sans" panose="020B0606030504020204" pitchFamily="34" charset="0"/>
                <a:cs typeface="Open Sans" panose="020B0606030504020204" pitchFamily="34" charset="0"/>
              </a:rPr>
              <a:t>Selection of preferred technology partners and platforms</a:t>
            </a:r>
          </a:p>
        </p:txBody>
      </p:sp>
      <p:sp>
        <p:nvSpPr>
          <p:cNvPr id="133" name="object 48">
            <a:extLst>
              <a:ext uri="{FF2B5EF4-FFF2-40B4-BE49-F238E27FC236}">
                <a16:creationId xmlns:a16="http://schemas.microsoft.com/office/drawing/2014/main" id="{1B43F76D-6D03-113B-3A61-8086C3DE84D6}"/>
              </a:ext>
            </a:extLst>
          </p:cNvPr>
          <p:cNvSpPr txBox="1"/>
          <p:nvPr/>
        </p:nvSpPr>
        <p:spPr>
          <a:xfrm>
            <a:off x="5466515" y="3235203"/>
            <a:ext cx="4353230" cy="150682"/>
          </a:xfrm>
          <a:prstGeom prst="rect">
            <a:avLst/>
          </a:prstGeom>
        </p:spPr>
        <p:txBody>
          <a:bodyPr vert="horz" wrap="square" lIns="0" tIns="12065" rIns="0" bIns="0" rtlCol="0">
            <a:spAutoFit/>
          </a:bodyPr>
          <a:lstStyle/>
          <a:p>
            <a:pPr marL="12700">
              <a:lnSpc>
                <a:spcPct val="100000"/>
              </a:lnSpc>
              <a:spcBef>
                <a:spcPts val="95"/>
              </a:spcBef>
            </a:pPr>
            <a:r>
              <a:rPr lang="en-US" sz="900" b="1">
                <a:solidFill>
                  <a:schemeClr val="tx2"/>
                </a:solidFill>
                <a:latin typeface="DM Sans" pitchFamily="2" charset="0"/>
                <a:cs typeface="Open Sans"/>
              </a:rPr>
              <a:t>Execution &amp; Delivery Teams </a:t>
            </a:r>
            <a:r>
              <a:rPr lang="en-US" sz="800" b="1" i="1">
                <a:solidFill>
                  <a:schemeClr val="tx2"/>
                </a:solidFill>
                <a:latin typeface="DM Sans" pitchFamily="2" charset="0"/>
                <a:cs typeface="Open Sans"/>
              </a:rPr>
              <a:t>(ET)</a:t>
            </a:r>
            <a:endParaRPr lang="en-US" sz="900" i="1">
              <a:solidFill>
                <a:schemeClr val="tx2"/>
              </a:solidFill>
              <a:latin typeface="DM Sans" pitchFamily="2" charset="0"/>
              <a:cs typeface="Open Sans"/>
            </a:endParaRPr>
          </a:p>
        </p:txBody>
      </p:sp>
      <p:sp>
        <p:nvSpPr>
          <p:cNvPr id="134" name="Down Arrow 385">
            <a:extLst>
              <a:ext uri="{FF2B5EF4-FFF2-40B4-BE49-F238E27FC236}">
                <a16:creationId xmlns:a16="http://schemas.microsoft.com/office/drawing/2014/main" id="{A7DF4C93-9AEF-65A0-F973-E32E0FEEC966}"/>
              </a:ext>
            </a:extLst>
          </p:cNvPr>
          <p:cNvSpPr/>
          <p:nvPr/>
        </p:nvSpPr>
        <p:spPr bwMode="gray">
          <a:xfrm>
            <a:off x="8171102" y="4781758"/>
            <a:ext cx="211712" cy="571676"/>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35" name="Down Arrow 385">
            <a:extLst>
              <a:ext uri="{FF2B5EF4-FFF2-40B4-BE49-F238E27FC236}">
                <a16:creationId xmlns:a16="http://schemas.microsoft.com/office/drawing/2014/main" id="{7B55392F-3471-C681-9365-3892727850B6}"/>
              </a:ext>
            </a:extLst>
          </p:cNvPr>
          <p:cNvSpPr/>
          <p:nvPr/>
        </p:nvSpPr>
        <p:spPr bwMode="gray">
          <a:xfrm rot="16200000">
            <a:off x="2071972" y="3848361"/>
            <a:ext cx="192465" cy="467827"/>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36" name="Down Arrow 385">
            <a:extLst>
              <a:ext uri="{FF2B5EF4-FFF2-40B4-BE49-F238E27FC236}">
                <a16:creationId xmlns:a16="http://schemas.microsoft.com/office/drawing/2014/main" id="{65817A95-A318-5130-5664-5FDC246BF131}"/>
              </a:ext>
            </a:extLst>
          </p:cNvPr>
          <p:cNvSpPr/>
          <p:nvPr/>
        </p:nvSpPr>
        <p:spPr bwMode="gray">
          <a:xfrm rot="16200000">
            <a:off x="4720313" y="3879173"/>
            <a:ext cx="192465" cy="467827"/>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37" name="Oval 136">
            <a:extLst>
              <a:ext uri="{FF2B5EF4-FFF2-40B4-BE49-F238E27FC236}">
                <a16:creationId xmlns:a16="http://schemas.microsoft.com/office/drawing/2014/main" id="{F233BF55-4EFF-46A0-89FA-59007E573254}"/>
              </a:ext>
            </a:extLst>
          </p:cNvPr>
          <p:cNvSpPr/>
          <p:nvPr/>
        </p:nvSpPr>
        <p:spPr bwMode="gray">
          <a:xfrm>
            <a:off x="292309" y="1081723"/>
            <a:ext cx="271367" cy="271367"/>
          </a:xfrm>
          <a:prstGeom prst="ellipse">
            <a:avLst/>
          </a:prstGeom>
          <a:solidFill>
            <a:schemeClr val="accent2"/>
          </a:solidFill>
          <a:ln w="12700" algn="ctr">
            <a:noFill/>
            <a:prstDash val="sysDash"/>
            <a:miter lim="800000"/>
            <a:headEnd/>
            <a:tailEnd/>
          </a:ln>
        </p:spPr>
        <p:txBody>
          <a:bodyPr wrap="square" lIns="88900" tIns="88900" rIns="88900" bIns="88900" rtlCol="0" anchor="ctr"/>
          <a:lstStyle/>
          <a:p>
            <a:pPr algn="ctr">
              <a:lnSpc>
                <a:spcPct val="106000"/>
              </a:lnSpc>
            </a:pPr>
            <a:r>
              <a:rPr lang="en-US" sz="1100" b="1">
                <a:solidFill>
                  <a:schemeClr val="bg1"/>
                </a:solidFill>
                <a:latin typeface="DM Sans" pitchFamily="2" charset="0"/>
              </a:rPr>
              <a:t>1</a:t>
            </a:r>
          </a:p>
        </p:txBody>
      </p:sp>
      <p:sp>
        <p:nvSpPr>
          <p:cNvPr id="138" name="Oval 137">
            <a:extLst>
              <a:ext uri="{FF2B5EF4-FFF2-40B4-BE49-F238E27FC236}">
                <a16:creationId xmlns:a16="http://schemas.microsoft.com/office/drawing/2014/main" id="{1B8B0250-80C7-F93A-9C3F-4D3F06B27393}"/>
              </a:ext>
            </a:extLst>
          </p:cNvPr>
          <p:cNvSpPr/>
          <p:nvPr/>
        </p:nvSpPr>
        <p:spPr bwMode="gray">
          <a:xfrm>
            <a:off x="4169509" y="3057021"/>
            <a:ext cx="267948" cy="267948"/>
          </a:xfrm>
          <a:prstGeom prst="ellipse">
            <a:avLst/>
          </a:prstGeom>
          <a:solidFill>
            <a:schemeClr val="accent1"/>
          </a:solidFill>
          <a:ln w="12700" algn="ctr">
            <a:no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latin typeface="DM Sans" pitchFamily="2" charset="0"/>
              </a:rPr>
              <a:t>2</a:t>
            </a:r>
          </a:p>
        </p:txBody>
      </p:sp>
      <p:sp>
        <p:nvSpPr>
          <p:cNvPr id="139" name="Oval 138">
            <a:extLst>
              <a:ext uri="{FF2B5EF4-FFF2-40B4-BE49-F238E27FC236}">
                <a16:creationId xmlns:a16="http://schemas.microsoft.com/office/drawing/2014/main" id="{A4631C32-C2EB-C51C-5F9A-BCC78B7EB841}"/>
              </a:ext>
            </a:extLst>
          </p:cNvPr>
          <p:cNvSpPr/>
          <p:nvPr/>
        </p:nvSpPr>
        <p:spPr bwMode="gray">
          <a:xfrm>
            <a:off x="5131717" y="3057021"/>
            <a:ext cx="267948" cy="267948"/>
          </a:xfrm>
          <a:prstGeom prst="ellipse">
            <a:avLst/>
          </a:prstGeom>
          <a:solidFill>
            <a:schemeClr val="accent4"/>
          </a:solidFill>
          <a:ln w="12700" algn="ctr">
            <a:no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latin typeface="DM Sans" pitchFamily="2" charset="0"/>
              </a:rPr>
              <a:t>3</a:t>
            </a:r>
          </a:p>
        </p:txBody>
      </p:sp>
      <p:sp>
        <p:nvSpPr>
          <p:cNvPr id="140" name="object 37">
            <a:extLst>
              <a:ext uri="{FF2B5EF4-FFF2-40B4-BE49-F238E27FC236}">
                <a16:creationId xmlns:a16="http://schemas.microsoft.com/office/drawing/2014/main" id="{B15B6BCE-008D-6197-F3A1-56B9FD11C39E}"/>
              </a:ext>
            </a:extLst>
          </p:cNvPr>
          <p:cNvSpPr txBox="1"/>
          <p:nvPr/>
        </p:nvSpPr>
        <p:spPr>
          <a:xfrm>
            <a:off x="3200400" y="2914402"/>
            <a:ext cx="1412269" cy="150682"/>
          </a:xfrm>
          <a:prstGeom prst="rect">
            <a:avLst/>
          </a:prstGeom>
          <a:noFill/>
        </p:spPr>
        <p:txBody>
          <a:bodyPr vert="horz" wrap="square" lIns="0" tIns="12065" rIns="0" bIns="0" rtlCol="0">
            <a:spAutoFit/>
          </a:bodyPr>
          <a:lstStyle/>
          <a:p>
            <a:pPr marL="12700" algn="ctr">
              <a:lnSpc>
                <a:spcPct val="100000"/>
              </a:lnSpc>
              <a:spcBef>
                <a:spcPts val="95"/>
              </a:spcBef>
            </a:pPr>
            <a:r>
              <a:rPr lang="en-US" sz="900" b="1">
                <a:solidFill>
                  <a:schemeClr val="bg1"/>
                </a:solidFill>
                <a:latin typeface="DM Sans" pitchFamily="2" charset="0"/>
                <a:cs typeface="Open Sans"/>
              </a:rPr>
              <a:t>Demand Management</a:t>
            </a:r>
            <a:endParaRPr lang="en-US" sz="900">
              <a:solidFill>
                <a:schemeClr val="bg1"/>
              </a:solidFill>
              <a:latin typeface="DM Sans" pitchFamily="2" charset="0"/>
              <a:cs typeface="Open Sans"/>
            </a:endParaRPr>
          </a:p>
        </p:txBody>
      </p:sp>
      <p:cxnSp>
        <p:nvCxnSpPr>
          <p:cNvPr id="141" name="Straight Connector 140">
            <a:extLst>
              <a:ext uri="{FF2B5EF4-FFF2-40B4-BE49-F238E27FC236}">
                <a16:creationId xmlns:a16="http://schemas.microsoft.com/office/drawing/2014/main" id="{E466C54A-E790-7F35-3FE2-06D0C2F73F27}"/>
              </a:ext>
            </a:extLst>
          </p:cNvPr>
          <p:cNvCxnSpPr>
            <a:cxnSpLocks/>
            <a:stCxn id="138" idx="6"/>
          </p:cNvCxnSpPr>
          <p:nvPr/>
        </p:nvCxnSpPr>
        <p:spPr>
          <a:xfrm>
            <a:off x="4437457" y="3190995"/>
            <a:ext cx="678565" cy="360796"/>
          </a:xfrm>
          <a:prstGeom prst="line">
            <a:avLst/>
          </a:prstGeom>
          <a:ln>
            <a:solidFill>
              <a:srgbClr val="7F7F7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516927F-34AC-AE87-DC91-B38C1C144392}"/>
              </a:ext>
            </a:extLst>
          </p:cNvPr>
          <p:cNvCxnSpPr>
            <a:cxnSpLocks/>
            <a:stCxn id="138" idx="6"/>
          </p:cNvCxnSpPr>
          <p:nvPr/>
        </p:nvCxnSpPr>
        <p:spPr>
          <a:xfrm>
            <a:off x="4437457" y="3190995"/>
            <a:ext cx="780968" cy="180230"/>
          </a:xfrm>
          <a:prstGeom prst="line">
            <a:avLst/>
          </a:prstGeom>
          <a:ln>
            <a:solidFill>
              <a:srgbClr val="7F7F7F"/>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701F2092-0648-DD76-4CB6-ABDF0E3C7F4F}"/>
              </a:ext>
            </a:extLst>
          </p:cNvPr>
          <p:cNvSpPr txBox="1"/>
          <p:nvPr/>
        </p:nvSpPr>
        <p:spPr>
          <a:xfrm>
            <a:off x="6535202" y="2444347"/>
            <a:ext cx="1377659"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AI principle and guardrail management</a:t>
            </a:r>
          </a:p>
        </p:txBody>
      </p:sp>
      <p:cxnSp>
        <p:nvCxnSpPr>
          <p:cNvPr id="144" name="Straight Connector 143">
            <a:extLst>
              <a:ext uri="{FF2B5EF4-FFF2-40B4-BE49-F238E27FC236}">
                <a16:creationId xmlns:a16="http://schemas.microsoft.com/office/drawing/2014/main" id="{9961434A-99D8-320D-E67E-146DB098DB11}"/>
              </a:ext>
            </a:extLst>
          </p:cNvPr>
          <p:cNvCxnSpPr/>
          <p:nvPr/>
        </p:nvCxnSpPr>
        <p:spPr>
          <a:xfrm>
            <a:off x="1872993" y="1766295"/>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FABFA4A-6448-D99F-F1F2-79FF962FBED8}"/>
              </a:ext>
            </a:extLst>
          </p:cNvPr>
          <p:cNvCxnSpPr/>
          <p:nvPr/>
        </p:nvCxnSpPr>
        <p:spPr>
          <a:xfrm>
            <a:off x="3383184" y="1766295"/>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8B59966-3F75-97B7-4D69-2B33E2F8BF31}"/>
              </a:ext>
            </a:extLst>
          </p:cNvPr>
          <p:cNvCxnSpPr/>
          <p:nvPr/>
        </p:nvCxnSpPr>
        <p:spPr>
          <a:xfrm>
            <a:off x="4683939" y="1766295"/>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DE183A7-833F-508C-DD26-EC15E007260B}"/>
              </a:ext>
            </a:extLst>
          </p:cNvPr>
          <p:cNvCxnSpPr>
            <a:cxnSpLocks/>
          </p:cNvCxnSpPr>
          <p:nvPr/>
        </p:nvCxnSpPr>
        <p:spPr>
          <a:xfrm>
            <a:off x="4677133" y="2476099"/>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3DA0A67-FCBF-5A3E-29FC-59294A3D114E}"/>
              </a:ext>
            </a:extLst>
          </p:cNvPr>
          <p:cNvCxnSpPr>
            <a:cxnSpLocks/>
          </p:cNvCxnSpPr>
          <p:nvPr/>
        </p:nvCxnSpPr>
        <p:spPr>
          <a:xfrm>
            <a:off x="3684046" y="2476099"/>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452D555-4FB8-F350-161E-6A368F115379}"/>
              </a:ext>
            </a:extLst>
          </p:cNvPr>
          <p:cNvCxnSpPr>
            <a:cxnSpLocks/>
          </p:cNvCxnSpPr>
          <p:nvPr/>
        </p:nvCxnSpPr>
        <p:spPr>
          <a:xfrm>
            <a:off x="2197868" y="2476099"/>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EB127D5-33C2-41FC-626E-5388853239D3}"/>
              </a:ext>
            </a:extLst>
          </p:cNvPr>
          <p:cNvCxnSpPr>
            <a:cxnSpLocks/>
          </p:cNvCxnSpPr>
          <p:nvPr/>
        </p:nvCxnSpPr>
        <p:spPr>
          <a:xfrm>
            <a:off x="8192659" y="178156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B8A1597-145C-5BE7-B220-37A0965C2E84}"/>
              </a:ext>
            </a:extLst>
          </p:cNvPr>
          <p:cNvCxnSpPr>
            <a:cxnSpLocks/>
          </p:cNvCxnSpPr>
          <p:nvPr/>
        </p:nvCxnSpPr>
        <p:spPr>
          <a:xfrm>
            <a:off x="9806882" y="178156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6C6672DA-21A2-79F6-2FE1-2273CD484F1B}"/>
              </a:ext>
            </a:extLst>
          </p:cNvPr>
          <p:cNvSpPr/>
          <p:nvPr/>
        </p:nvSpPr>
        <p:spPr bwMode="gray">
          <a:xfrm>
            <a:off x="4682979" y="5181600"/>
            <a:ext cx="267948" cy="267948"/>
          </a:xfrm>
          <a:prstGeom prst="ellipse">
            <a:avLst/>
          </a:prstGeom>
          <a:solidFill>
            <a:schemeClr val="accent3"/>
          </a:solidFill>
          <a:ln w="12700" algn="ctr">
            <a:noFill/>
            <a:prstDash val="sysDash"/>
            <a:miter lim="800000"/>
            <a:headEnd/>
            <a:tailEnd/>
          </a:ln>
        </p:spPr>
        <p:txBody>
          <a:bodyPr wrap="square" lIns="88900" tIns="88900" rIns="88900" bIns="88900" rtlCol="0" anchor="ctr"/>
          <a:lstStyle/>
          <a:p>
            <a:pPr algn="ctr">
              <a:lnSpc>
                <a:spcPct val="106000"/>
              </a:lnSpc>
              <a:buFont typeface="Wingdings 2" pitchFamily="18" charset="2"/>
              <a:buNone/>
            </a:pPr>
            <a:r>
              <a:rPr lang="en-US" sz="1100" b="1">
                <a:solidFill>
                  <a:schemeClr val="bg1"/>
                </a:solidFill>
                <a:latin typeface="DM Sans" pitchFamily="2" charset="0"/>
              </a:rPr>
              <a:t>4</a:t>
            </a:r>
          </a:p>
        </p:txBody>
      </p:sp>
      <p:sp>
        <p:nvSpPr>
          <p:cNvPr id="153" name="TextBox 152">
            <a:extLst>
              <a:ext uri="{FF2B5EF4-FFF2-40B4-BE49-F238E27FC236}">
                <a16:creationId xmlns:a16="http://schemas.microsoft.com/office/drawing/2014/main" id="{0E8A0DC2-EEB0-1441-BC34-CF9F23E649A2}"/>
              </a:ext>
            </a:extLst>
          </p:cNvPr>
          <p:cNvSpPr txBox="1"/>
          <p:nvPr/>
        </p:nvSpPr>
        <p:spPr>
          <a:xfrm>
            <a:off x="9203339" y="5949469"/>
            <a:ext cx="2750817" cy="724173"/>
          </a:xfrm>
          <a:prstGeom prst="rect">
            <a:avLst/>
          </a:prstGeom>
          <a:noFill/>
        </p:spPr>
        <p:txBody>
          <a:bodyPr wrap="square">
            <a:spAutoFit/>
          </a:bodyPr>
          <a:lstStyle>
            <a:defPPr>
              <a:defRPr lang="en-US"/>
            </a:defPPr>
            <a:lvl1pPr marL="182563" marR="5622" indent="-168275" defTabSz="1011966">
              <a:lnSpc>
                <a:spcPct val="131200"/>
              </a:lnSpc>
              <a:spcBef>
                <a:spcPts val="200"/>
              </a:spcBef>
              <a:buFont typeface="Arial" panose="020B0604020202020204" pitchFamily="34" charset="0"/>
              <a:buChar char="•"/>
              <a:defRPr sz="800" spc="-6">
                <a:solidFill>
                  <a:prstClr val="black"/>
                </a:solidFill>
                <a:latin typeface="+mj-lt"/>
                <a:cs typeface="Open Sans"/>
              </a:defRPr>
            </a:lvl1pPr>
          </a:lstStyle>
          <a:p>
            <a:r>
              <a:rPr lang="en-US" sz="700">
                <a:solidFill>
                  <a:schemeClr val="tx2"/>
                </a:solidFill>
                <a:latin typeface="DM Sans" pitchFamily="2" charset="0"/>
              </a:rPr>
              <a:t>Platform fixes</a:t>
            </a:r>
          </a:p>
          <a:p>
            <a:r>
              <a:rPr lang="en-US" sz="700">
                <a:solidFill>
                  <a:schemeClr val="tx2"/>
                </a:solidFill>
                <a:latin typeface="DM Sans" pitchFamily="2" charset="0"/>
              </a:rPr>
              <a:t>AI and Data Product enhancements &amp; stabilization</a:t>
            </a:r>
          </a:p>
          <a:p>
            <a:r>
              <a:rPr lang="en-US" sz="700">
                <a:solidFill>
                  <a:schemeClr val="tx2"/>
                </a:solidFill>
                <a:latin typeface="DM Sans" pitchFamily="2" charset="0"/>
              </a:rPr>
              <a:t>LLMOps, Training, Governance, Infra, Maintenance</a:t>
            </a:r>
          </a:p>
          <a:p>
            <a:r>
              <a:rPr lang="en-US" sz="700">
                <a:solidFill>
                  <a:schemeClr val="tx2"/>
                </a:solidFill>
                <a:latin typeface="DM Sans" pitchFamily="2" charset="0"/>
              </a:rPr>
              <a:t>AI/LLM performance and costs</a:t>
            </a:r>
          </a:p>
        </p:txBody>
      </p:sp>
      <p:sp>
        <p:nvSpPr>
          <p:cNvPr id="154" name="Rectangle 153">
            <a:extLst>
              <a:ext uri="{FF2B5EF4-FFF2-40B4-BE49-F238E27FC236}">
                <a16:creationId xmlns:a16="http://schemas.microsoft.com/office/drawing/2014/main" id="{176A745D-43DF-0DAB-A2D1-80B300AD9B0A}"/>
              </a:ext>
            </a:extLst>
          </p:cNvPr>
          <p:cNvSpPr/>
          <p:nvPr/>
        </p:nvSpPr>
        <p:spPr bwMode="gray">
          <a:xfrm>
            <a:off x="4455416" y="3515657"/>
            <a:ext cx="655379" cy="39430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700" b="1">
                <a:solidFill>
                  <a:schemeClr val="accent6"/>
                </a:solidFill>
                <a:latin typeface="DM Sans" pitchFamily="2" charset="0"/>
              </a:rPr>
              <a:t>Multiple MVPs / per BU domain </a:t>
            </a:r>
          </a:p>
        </p:txBody>
      </p:sp>
      <p:sp>
        <p:nvSpPr>
          <p:cNvPr id="155" name="object 21">
            <a:extLst>
              <a:ext uri="{FF2B5EF4-FFF2-40B4-BE49-F238E27FC236}">
                <a16:creationId xmlns:a16="http://schemas.microsoft.com/office/drawing/2014/main" id="{8C3BEEEA-1664-AC58-197E-FB0B0FE9867A}"/>
              </a:ext>
            </a:extLst>
          </p:cNvPr>
          <p:cNvSpPr/>
          <p:nvPr/>
        </p:nvSpPr>
        <p:spPr>
          <a:xfrm>
            <a:off x="6368206" y="2175393"/>
            <a:ext cx="5330655" cy="640080"/>
          </a:xfrm>
          <a:custGeom>
            <a:avLst/>
            <a:gdLst/>
            <a:ahLst/>
            <a:cxnLst/>
            <a:rect l="l" t="t" r="r" b="b"/>
            <a:pathLst>
              <a:path w="3089275" h="757555">
                <a:moveTo>
                  <a:pt x="0" y="26314"/>
                </a:moveTo>
                <a:lnTo>
                  <a:pt x="2068" y="16073"/>
                </a:lnTo>
                <a:lnTo>
                  <a:pt x="7708" y="7708"/>
                </a:lnTo>
                <a:lnTo>
                  <a:pt x="16073" y="2068"/>
                </a:lnTo>
                <a:lnTo>
                  <a:pt x="26314" y="0"/>
                </a:lnTo>
                <a:lnTo>
                  <a:pt x="3062833" y="0"/>
                </a:lnTo>
                <a:lnTo>
                  <a:pt x="3073074" y="2068"/>
                </a:lnTo>
                <a:lnTo>
                  <a:pt x="3081439" y="7708"/>
                </a:lnTo>
                <a:lnTo>
                  <a:pt x="3087079" y="16073"/>
                </a:lnTo>
                <a:lnTo>
                  <a:pt x="3089148" y="26314"/>
                </a:lnTo>
                <a:lnTo>
                  <a:pt x="3089148" y="731113"/>
                </a:lnTo>
                <a:lnTo>
                  <a:pt x="3087079" y="741354"/>
                </a:lnTo>
                <a:lnTo>
                  <a:pt x="3081439" y="749719"/>
                </a:lnTo>
                <a:lnTo>
                  <a:pt x="3073074" y="755359"/>
                </a:lnTo>
                <a:lnTo>
                  <a:pt x="3062833" y="757428"/>
                </a:lnTo>
                <a:lnTo>
                  <a:pt x="26314" y="757428"/>
                </a:lnTo>
                <a:lnTo>
                  <a:pt x="16073" y="755359"/>
                </a:lnTo>
                <a:lnTo>
                  <a:pt x="7708" y="749719"/>
                </a:lnTo>
                <a:lnTo>
                  <a:pt x="2068" y="741354"/>
                </a:lnTo>
                <a:lnTo>
                  <a:pt x="0" y="731113"/>
                </a:lnTo>
                <a:lnTo>
                  <a:pt x="0" y="26314"/>
                </a:lnTo>
                <a:close/>
              </a:path>
            </a:pathLst>
          </a:custGeom>
          <a:solidFill>
            <a:schemeClr val="accent2">
              <a:lumMod val="20000"/>
              <a:lumOff val="80000"/>
              <a:alpha val="18824"/>
            </a:schemeClr>
          </a:solidFill>
          <a:ln w="19049">
            <a:solidFill>
              <a:schemeClr val="accent2"/>
            </a:solidFill>
          </a:ln>
        </p:spPr>
        <p:txBody>
          <a:bodyPr wrap="square" lIns="0" tIns="0" rIns="0" bIns="0" rtlCol="0"/>
          <a:lstStyle/>
          <a:p>
            <a:endParaRPr sz="1600">
              <a:solidFill>
                <a:schemeClr val="tx2"/>
              </a:solidFill>
              <a:latin typeface="DM Sans" pitchFamily="2" charset="0"/>
              <a:ea typeface="Open Sans" panose="020B0606030504020204" pitchFamily="34" charset="0"/>
              <a:cs typeface="Open Sans" panose="020B0606030504020204" pitchFamily="34" charset="0"/>
            </a:endParaRPr>
          </a:p>
        </p:txBody>
      </p:sp>
      <p:sp>
        <p:nvSpPr>
          <p:cNvPr id="156" name="Down Arrow 385">
            <a:extLst>
              <a:ext uri="{FF2B5EF4-FFF2-40B4-BE49-F238E27FC236}">
                <a16:creationId xmlns:a16="http://schemas.microsoft.com/office/drawing/2014/main" id="{9A53495B-C73A-DEDA-584A-ECD6C92B8BD0}"/>
              </a:ext>
            </a:extLst>
          </p:cNvPr>
          <p:cNvSpPr/>
          <p:nvPr/>
        </p:nvSpPr>
        <p:spPr bwMode="gray">
          <a:xfrm rot="10800000" flipH="1">
            <a:off x="2920642" y="2873297"/>
            <a:ext cx="258635" cy="307758"/>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57" name="Down Arrow 385">
            <a:extLst>
              <a:ext uri="{FF2B5EF4-FFF2-40B4-BE49-F238E27FC236}">
                <a16:creationId xmlns:a16="http://schemas.microsoft.com/office/drawing/2014/main" id="{4C4AE01F-880D-E444-D4C9-01DEA7332189}"/>
              </a:ext>
            </a:extLst>
          </p:cNvPr>
          <p:cNvSpPr/>
          <p:nvPr/>
        </p:nvSpPr>
        <p:spPr bwMode="gray">
          <a:xfrm>
            <a:off x="8098531" y="2904316"/>
            <a:ext cx="185011" cy="351804"/>
          </a:xfrm>
          <a:prstGeom prst="upDownArrow">
            <a:avLst/>
          </a:prstGeom>
          <a:ln>
            <a:solidFill>
              <a:schemeClr val="accent6"/>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400" b="1">
              <a:solidFill>
                <a:schemeClr val="bg1"/>
              </a:solidFill>
              <a:latin typeface="DM Sans" pitchFamily="2" charset="0"/>
            </a:endParaRPr>
          </a:p>
        </p:txBody>
      </p:sp>
      <p:sp>
        <p:nvSpPr>
          <p:cNvPr id="158" name="TextBox 157">
            <a:extLst>
              <a:ext uri="{FF2B5EF4-FFF2-40B4-BE49-F238E27FC236}">
                <a16:creationId xmlns:a16="http://schemas.microsoft.com/office/drawing/2014/main" id="{2DDD89AF-4471-7950-03DA-E3E4988B689C}"/>
              </a:ext>
            </a:extLst>
          </p:cNvPr>
          <p:cNvSpPr txBox="1"/>
          <p:nvPr/>
        </p:nvSpPr>
        <p:spPr>
          <a:xfrm>
            <a:off x="8053964" y="2444347"/>
            <a:ext cx="1535072"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Ethical framework development and controls evaluation</a:t>
            </a:r>
          </a:p>
        </p:txBody>
      </p:sp>
      <p:sp>
        <p:nvSpPr>
          <p:cNvPr id="159" name="TextBox 158">
            <a:extLst>
              <a:ext uri="{FF2B5EF4-FFF2-40B4-BE49-F238E27FC236}">
                <a16:creationId xmlns:a16="http://schemas.microsoft.com/office/drawing/2014/main" id="{F09E3F2E-E58A-CE56-C978-790C905A9C30}"/>
              </a:ext>
            </a:extLst>
          </p:cNvPr>
          <p:cNvSpPr txBox="1"/>
          <p:nvPr/>
        </p:nvSpPr>
        <p:spPr>
          <a:xfrm>
            <a:off x="9935135" y="2444347"/>
            <a:ext cx="1583929" cy="228909"/>
          </a:xfrm>
          <a:prstGeom prst="rect">
            <a:avLst/>
          </a:prstGeom>
          <a:noFill/>
        </p:spPr>
        <p:txBody>
          <a:bodyPr vert="horz" wrap="square" lIns="0" tIns="13335" rIns="0" bIns="0" rtlCol="0">
            <a:spAutoFit/>
          </a:bodyPr>
          <a:lstStyle>
            <a:defPPr>
              <a:defRPr lang="en-US"/>
            </a:defPPr>
            <a:lvl1pPr marL="12700">
              <a:lnSpc>
                <a:spcPct val="100000"/>
              </a:lnSpc>
              <a:spcBef>
                <a:spcPts val="160"/>
              </a:spcBef>
              <a:defRPr sz="800">
                <a:latin typeface="Open Sans" panose="020B0606030504020204" pitchFamily="34" charset="0"/>
                <a:ea typeface="Open Sans" panose="020B0606030504020204" pitchFamily="34" charset="0"/>
                <a:cs typeface="Open Sans" panose="020B0606030504020204" pitchFamily="34" charset="0"/>
              </a:defRPr>
            </a:lvl1pPr>
          </a:lstStyle>
          <a:p>
            <a:r>
              <a:rPr lang="en-US" sz="700">
                <a:solidFill>
                  <a:schemeClr val="tx2"/>
                </a:solidFill>
                <a:latin typeface="DM Sans" pitchFamily="2" charset="0"/>
              </a:rPr>
              <a:t>Algorithmically risk assessment and ongoing monitoring</a:t>
            </a:r>
          </a:p>
        </p:txBody>
      </p:sp>
      <p:cxnSp>
        <p:nvCxnSpPr>
          <p:cNvPr id="160" name="Straight Connector 159">
            <a:extLst>
              <a:ext uri="{FF2B5EF4-FFF2-40B4-BE49-F238E27FC236}">
                <a16:creationId xmlns:a16="http://schemas.microsoft.com/office/drawing/2014/main" id="{5991CACC-3EED-D05B-C0BB-1AE6BE81517E}"/>
              </a:ext>
            </a:extLst>
          </p:cNvPr>
          <p:cNvCxnSpPr>
            <a:cxnSpLocks/>
          </p:cNvCxnSpPr>
          <p:nvPr/>
        </p:nvCxnSpPr>
        <p:spPr>
          <a:xfrm>
            <a:off x="7912861" y="247249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9131370-A24F-9FB3-CC64-6C50085C408E}"/>
              </a:ext>
            </a:extLst>
          </p:cNvPr>
          <p:cNvCxnSpPr>
            <a:cxnSpLocks/>
          </p:cNvCxnSpPr>
          <p:nvPr/>
        </p:nvCxnSpPr>
        <p:spPr>
          <a:xfrm>
            <a:off x="9755337" y="2472496"/>
            <a:ext cx="0" cy="2033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2" name="object 47">
            <a:extLst>
              <a:ext uri="{FF2B5EF4-FFF2-40B4-BE49-F238E27FC236}">
                <a16:creationId xmlns:a16="http://schemas.microsoft.com/office/drawing/2014/main" id="{1E5F8553-3E98-E168-32B7-EA61CB072A55}"/>
              </a:ext>
            </a:extLst>
          </p:cNvPr>
          <p:cNvSpPr txBox="1"/>
          <p:nvPr/>
        </p:nvSpPr>
        <p:spPr>
          <a:xfrm>
            <a:off x="2576897" y="5751113"/>
            <a:ext cx="1592611" cy="228909"/>
          </a:xfrm>
          <a:prstGeom prst="rect">
            <a:avLst/>
          </a:prstGeom>
        </p:spPr>
        <p:txBody>
          <a:bodyPr vert="horz" wrap="square" lIns="0" tIns="13335" rIns="0" bIns="0" rtlCol="0">
            <a:spAutoFit/>
          </a:bodyPr>
          <a:lstStyle/>
          <a:p>
            <a:pPr marL="183515" marR="5080" indent="-171450">
              <a:lnSpc>
                <a:spcPct val="100000"/>
              </a:lnSpc>
              <a:spcBef>
                <a:spcPts val="105"/>
              </a:spcBef>
              <a:buFont typeface="Wingdings" panose="05000000000000000000" pitchFamily="2" charset="2"/>
              <a:buChar char="§"/>
              <a:tabLst>
                <a:tab pos="182880" algn="l"/>
              </a:tabLst>
            </a:pPr>
            <a:r>
              <a:rPr lang="en-US" sz="700" spc="-10">
                <a:solidFill>
                  <a:schemeClr val="tx2"/>
                </a:solidFill>
                <a:latin typeface="DM Sans" pitchFamily="2" charset="0"/>
                <a:cs typeface="Open Sans"/>
              </a:rPr>
              <a:t>Alignment with ongoing IT delivery priorities / roadmaps</a:t>
            </a:r>
            <a:endParaRPr lang="en-US" sz="700">
              <a:solidFill>
                <a:schemeClr val="tx2"/>
              </a:solidFill>
              <a:latin typeface="DM Sans" pitchFamily="2" charset="0"/>
              <a:cs typeface="Open Sans"/>
            </a:endParaRPr>
          </a:p>
        </p:txBody>
      </p:sp>
      <p:sp>
        <p:nvSpPr>
          <p:cNvPr id="163" name="object 102">
            <a:extLst>
              <a:ext uri="{FF2B5EF4-FFF2-40B4-BE49-F238E27FC236}">
                <a16:creationId xmlns:a16="http://schemas.microsoft.com/office/drawing/2014/main" id="{7CA72110-2253-CB97-8E8F-4BF7A40681DD}"/>
              </a:ext>
            </a:extLst>
          </p:cNvPr>
          <p:cNvSpPr txBox="1"/>
          <p:nvPr/>
        </p:nvSpPr>
        <p:spPr>
          <a:xfrm>
            <a:off x="6535202" y="2175949"/>
            <a:ext cx="2377440" cy="201978"/>
          </a:xfrm>
          <a:prstGeom prst="rect">
            <a:avLst/>
          </a:prstGeom>
          <a:noFill/>
        </p:spPr>
        <p:txBody>
          <a:bodyPr vert="horz" wrap="square" lIns="0" tIns="62865" rIns="0" bIns="0" rtlCol="0" anchor="ctr">
            <a:spAutoFit/>
          </a:bodyPr>
          <a:lstStyle/>
          <a:p>
            <a:pPr marL="12700">
              <a:lnSpc>
                <a:spcPct val="100000"/>
              </a:lnSpc>
              <a:spcBef>
                <a:spcPts val="495"/>
              </a:spcBef>
            </a:pPr>
            <a:r>
              <a:rPr lang="en-US" sz="900" b="1">
                <a:solidFill>
                  <a:schemeClr val="tx2"/>
                </a:solidFill>
                <a:latin typeface="DM Sans" pitchFamily="2" charset="0"/>
                <a:ea typeface="Open Sans" panose="020B0606030504020204" pitchFamily="34" charset="0"/>
                <a:cs typeface="Open Sans" panose="020B0606030504020204" pitchFamily="34" charset="0"/>
              </a:rPr>
              <a:t>Responsible</a:t>
            </a:r>
            <a:r>
              <a:rPr lang="en-US" sz="900" b="1" spc="-65">
                <a:solidFill>
                  <a:schemeClr val="tx2"/>
                </a:solidFill>
                <a:latin typeface="DM Sans" pitchFamily="2" charset="0"/>
                <a:ea typeface="Open Sans" panose="020B0606030504020204" pitchFamily="34" charset="0"/>
                <a:cs typeface="Open Sans" panose="020B0606030504020204" pitchFamily="34" charset="0"/>
              </a:rPr>
              <a:t> </a:t>
            </a:r>
            <a:r>
              <a:rPr lang="en-US" sz="900" b="1" spc="-25">
                <a:solidFill>
                  <a:schemeClr val="tx2"/>
                </a:solidFill>
                <a:latin typeface="DM Sans" pitchFamily="2" charset="0"/>
                <a:ea typeface="Open Sans" panose="020B0606030504020204" pitchFamily="34" charset="0"/>
                <a:cs typeface="Open Sans" panose="020B0606030504020204" pitchFamily="34" charset="0"/>
              </a:rPr>
              <a:t>AI </a:t>
            </a:r>
            <a:r>
              <a:rPr lang="en-US" sz="800" b="1" i="1" spc="-25">
                <a:solidFill>
                  <a:schemeClr val="tx2"/>
                </a:solidFill>
                <a:latin typeface="DM Sans" pitchFamily="2" charset="0"/>
                <a:ea typeface="Open Sans" panose="020B0606030504020204" pitchFamily="34" charset="0"/>
                <a:cs typeface="Open Sans" panose="020B0606030504020204" pitchFamily="34" charset="0"/>
              </a:rPr>
              <a:t>(Risk, Legal, Security, ET)</a:t>
            </a:r>
            <a:endParaRPr lang="en-US" sz="900" i="1">
              <a:solidFill>
                <a:schemeClr val="tx2"/>
              </a:solidFill>
              <a:latin typeface="DM Sans" pitchFamily="2"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79E08D9-40CD-F174-229B-FD374E3D846C}"/>
              </a:ext>
            </a:extLst>
          </p:cNvPr>
          <p:cNvSpPr/>
          <p:nvPr/>
        </p:nvSpPr>
        <p:spPr>
          <a:xfrm>
            <a:off x="6364602" y="2168439"/>
            <a:ext cx="5339400" cy="644991"/>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84113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4B065-CBBF-4717-0BB0-DCC4340ECA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A285EF-4E93-10DF-B905-93C77A423F74}"/>
              </a:ext>
            </a:extLst>
          </p:cNvPr>
          <p:cNvSpPr>
            <a:spLocks noGrp="1"/>
          </p:cNvSpPr>
          <p:nvPr>
            <p:ph type="body" sz="quarter" idx="10"/>
          </p:nvPr>
        </p:nvSpPr>
        <p:spPr/>
        <p:txBody>
          <a:bodyPr/>
          <a:lstStyle/>
          <a:p>
            <a:r>
              <a:rPr lang="en-US" dirty="0"/>
              <a:t>WORKFORCE TRANSFORMATION</a:t>
            </a:r>
          </a:p>
        </p:txBody>
      </p:sp>
      <p:pic>
        <p:nvPicPr>
          <p:cNvPr id="5" name="Graphic 4" descr="Group of people with solid fill">
            <a:extLst>
              <a:ext uri="{FF2B5EF4-FFF2-40B4-BE49-F238E27FC236}">
                <a16:creationId xmlns:a16="http://schemas.microsoft.com/office/drawing/2014/main" id="{DCDF62D5-F568-66F9-88E4-27BEF91F59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6773" y="2199785"/>
            <a:ext cx="895725" cy="846218"/>
          </a:xfrm>
          <a:prstGeom prst="rect">
            <a:avLst/>
          </a:prstGeom>
        </p:spPr>
      </p:pic>
    </p:spTree>
    <p:extLst>
      <p:ext uri="{BB962C8B-B14F-4D97-AF65-F5344CB8AC3E}">
        <p14:creationId xmlns:p14="http://schemas.microsoft.com/office/powerpoint/2010/main" val="79952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33ACF-8716-DF96-6B44-0AC381D7DB13}"/>
              </a:ext>
            </a:extLst>
          </p:cNvPr>
          <p:cNvSpPr>
            <a:spLocks noGrp="1"/>
          </p:cNvSpPr>
          <p:nvPr>
            <p:ph type="body" sz="quarter" idx="10"/>
          </p:nvPr>
        </p:nvSpPr>
        <p:spPr>
          <a:xfrm>
            <a:off x="279838" y="220568"/>
            <a:ext cx="10210800" cy="347137"/>
          </a:xfrm>
        </p:spPr>
        <p:txBody>
          <a:bodyPr/>
          <a:lstStyle/>
          <a:p>
            <a:r>
              <a:rPr lang="en-US"/>
              <a:t>The success, or failure, of an AI adoption will hinge on our ability to role model and demonstrate our core culture shifts. </a:t>
            </a:r>
          </a:p>
        </p:txBody>
      </p:sp>
      <p:pic>
        <p:nvPicPr>
          <p:cNvPr id="6" name="Picture 5" descr="A screenshot of a computer&#10;&#10;AI-generated content may be incorrect.">
            <a:extLst>
              <a:ext uri="{FF2B5EF4-FFF2-40B4-BE49-F238E27FC236}">
                <a16:creationId xmlns:a16="http://schemas.microsoft.com/office/drawing/2014/main" id="{791F2791-1B6B-F13E-5FE3-E6F8884C1E2B}"/>
              </a:ext>
            </a:extLst>
          </p:cNvPr>
          <p:cNvPicPr>
            <a:picLocks noChangeAspect="1"/>
          </p:cNvPicPr>
          <p:nvPr/>
        </p:nvPicPr>
        <p:blipFill>
          <a:blip r:embed="rId2" cstate="print">
            <a:extLst>
              <a:ext uri="{28A0092B-C50C-407E-A947-70E740481C1C}">
                <a14:useLocalDpi xmlns:a14="http://schemas.microsoft.com/office/drawing/2010/main" val="0"/>
              </a:ext>
            </a:extLst>
          </a:blip>
          <a:srcRect l="39074"/>
          <a:stretch>
            <a:fillRect/>
          </a:stretch>
        </p:blipFill>
        <p:spPr>
          <a:xfrm>
            <a:off x="594505" y="2727219"/>
            <a:ext cx="4844612" cy="3492605"/>
          </a:xfrm>
          <a:prstGeom prst="rect">
            <a:avLst/>
          </a:prstGeom>
          <a:ln>
            <a:solidFill>
              <a:schemeClr val="tx2"/>
            </a:solidFill>
          </a:ln>
        </p:spPr>
      </p:pic>
      <p:pic>
        <p:nvPicPr>
          <p:cNvPr id="7" name="Picture 6">
            <a:extLst>
              <a:ext uri="{FF2B5EF4-FFF2-40B4-BE49-F238E27FC236}">
                <a16:creationId xmlns:a16="http://schemas.microsoft.com/office/drawing/2014/main" id="{F0EEE7A0-70E4-688B-7AC2-5525DA08DC0E}"/>
              </a:ext>
            </a:extLst>
          </p:cNvPr>
          <p:cNvPicPr>
            <a:picLocks noChangeAspect="1"/>
          </p:cNvPicPr>
          <p:nvPr/>
        </p:nvPicPr>
        <p:blipFill>
          <a:blip r:embed="rId3"/>
          <a:stretch>
            <a:fillRect/>
          </a:stretch>
        </p:blipFill>
        <p:spPr>
          <a:xfrm>
            <a:off x="457200" y="6356086"/>
            <a:ext cx="2609850" cy="419100"/>
          </a:xfrm>
          <a:prstGeom prst="rect">
            <a:avLst/>
          </a:prstGeom>
        </p:spPr>
      </p:pic>
      <p:pic>
        <p:nvPicPr>
          <p:cNvPr id="3" name="Picture 2">
            <a:extLst>
              <a:ext uri="{FF2B5EF4-FFF2-40B4-BE49-F238E27FC236}">
                <a16:creationId xmlns:a16="http://schemas.microsoft.com/office/drawing/2014/main" id="{D8863B20-5963-BA07-F7CE-C1BFA0CF44AE}"/>
              </a:ext>
            </a:extLst>
          </p:cNvPr>
          <p:cNvPicPr>
            <a:picLocks noChangeAspect="1"/>
          </p:cNvPicPr>
          <p:nvPr/>
        </p:nvPicPr>
        <p:blipFill>
          <a:blip r:embed="rId4"/>
          <a:stretch>
            <a:fillRect/>
          </a:stretch>
        </p:blipFill>
        <p:spPr>
          <a:xfrm>
            <a:off x="6299622" y="2727219"/>
            <a:ext cx="5297873" cy="3492605"/>
          </a:xfrm>
          <a:prstGeom prst="rect">
            <a:avLst/>
          </a:prstGeom>
          <a:ln>
            <a:solidFill>
              <a:schemeClr val="tx2"/>
            </a:solidFill>
          </a:ln>
        </p:spPr>
      </p:pic>
      <p:sp>
        <p:nvSpPr>
          <p:cNvPr id="5" name="TextBox 4">
            <a:extLst>
              <a:ext uri="{FF2B5EF4-FFF2-40B4-BE49-F238E27FC236}">
                <a16:creationId xmlns:a16="http://schemas.microsoft.com/office/drawing/2014/main" id="{265FD728-AFAC-363E-EA51-104F357BDD87}"/>
              </a:ext>
            </a:extLst>
          </p:cNvPr>
          <p:cNvSpPr txBox="1"/>
          <p:nvPr/>
        </p:nvSpPr>
        <p:spPr>
          <a:xfrm>
            <a:off x="698780" y="1646577"/>
            <a:ext cx="4543425" cy="646331"/>
          </a:xfrm>
          <a:prstGeom prst="rect">
            <a:avLst/>
          </a:prstGeom>
          <a:noFill/>
        </p:spPr>
        <p:txBody>
          <a:bodyPr wrap="square">
            <a:spAutoFit/>
          </a:bodyPr>
          <a:lstStyle/>
          <a:p>
            <a:pPr algn="ctr"/>
            <a:r>
              <a:rPr lang="en-US" sz="1800" b="1">
                <a:solidFill>
                  <a:schemeClr val="tx2"/>
                </a:solidFill>
                <a:latin typeface="DM Sans" pitchFamily="2" charset="0"/>
              </a:rPr>
              <a:t>Implementing AI isn’t just about new technology, it’s a cultural shift. </a:t>
            </a:r>
            <a:endParaRPr lang="en-US">
              <a:solidFill>
                <a:schemeClr val="tx2"/>
              </a:solidFill>
              <a:latin typeface="DM Sans" pitchFamily="2" charset="0"/>
            </a:endParaRPr>
          </a:p>
        </p:txBody>
      </p:sp>
      <p:sp>
        <p:nvSpPr>
          <p:cNvPr id="8" name="TextBox 7">
            <a:extLst>
              <a:ext uri="{FF2B5EF4-FFF2-40B4-BE49-F238E27FC236}">
                <a16:creationId xmlns:a16="http://schemas.microsoft.com/office/drawing/2014/main" id="{0DC626CF-CB27-0DA5-E0CD-A19B7F2FD9A5}"/>
              </a:ext>
            </a:extLst>
          </p:cNvPr>
          <p:cNvSpPr txBox="1"/>
          <p:nvPr/>
        </p:nvSpPr>
        <p:spPr>
          <a:xfrm>
            <a:off x="457200" y="2267548"/>
            <a:ext cx="5026586" cy="276999"/>
          </a:xfrm>
          <a:prstGeom prst="rect">
            <a:avLst/>
          </a:prstGeom>
          <a:noFill/>
        </p:spPr>
        <p:txBody>
          <a:bodyPr wrap="square">
            <a:spAutoFit/>
          </a:bodyPr>
          <a:lstStyle/>
          <a:p>
            <a:pPr algn="ctr"/>
            <a:r>
              <a:rPr lang="en-US" sz="1200" i="1">
                <a:solidFill>
                  <a:schemeClr val="accent2"/>
                </a:solidFill>
                <a:latin typeface="DM Sans" pitchFamily="2" charset="0"/>
              </a:rPr>
              <a:t>Organizations must change the ways they work to embrace AI.  </a:t>
            </a:r>
          </a:p>
        </p:txBody>
      </p:sp>
      <p:sp>
        <p:nvSpPr>
          <p:cNvPr id="10" name="TextBox 9">
            <a:extLst>
              <a:ext uri="{FF2B5EF4-FFF2-40B4-BE49-F238E27FC236}">
                <a16:creationId xmlns:a16="http://schemas.microsoft.com/office/drawing/2014/main" id="{C6A2DD6F-568C-0DD9-68F1-DDE18D4C3606}"/>
              </a:ext>
            </a:extLst>
          </p:cNvPr>
          <p:cNvSpPr txBox="1"/>
          <p:nvPr/>
        </p:nvSpPr>
        <p:spPr>
          <a:xfrm>
            <a:off x="6236544" y="1646577"/>
            <a:ext cx="5360951" cy="646331"/>
          </a:xfrm>
          <a:prstGeom prst="rect">
            <a:avLst/>
          </a:prstGeom>
          <a:noFill/>
        </p:spPr>
        <p:txBody>
          <a:bodyPr wrap="square">
            <a:spAutoFit/>
          </a:bodyPr>
          <a:lstStyle/>
          <a:p>
            <a:pPr algn="ctr"/>
            <a:r>
              <a:rPr lang="en-US" b="1">
                <a:solidFill>
                  <a:schemeClr val="tx2"/>
                </a:solidFill>
                <a:latin typeface="DM Sans" pitchFamily="2" charset="0"/>
              </a:rPr>
              <a:t>Adopting “Blue Behaviors” will be key to moving towards an AI-First culture.</a:t>
            </a:r>
          </a:p>
        </p:txBody>
      </p:sp>
      <p:sp>
        <p:nvSpPr>
          <p:cNvPr id="11" name="TextBox 10">
            <a:extLst>
              <a:ext uri="{FF2B5EF4-FFF2-40B4-BE49-F238E27FC236}">
                <a16:creationId xmlns:a16="http://schemas.microsoft.com/office/drawing/2014/main" id="{F944EB58-BADB-755C-9187-6D1D634794BF}"/>
              </a:ext>
            </a:extLst>
          </p:cNvPr>
          <p:cNvSpPr txBox="1"/>
          <p:nvPr/>
        </p:nvSpPr>
        <p:spPr>
          <a:xfrm>
            <a:off x="6236543" y="2267548"/>
            <a:ext cx="5360951" cy="276999"/>
          </a:xfrm>
          <a:prstGeom prst="rect">
            <a:avLst/>
          </a:prstGeom>
          <a:noFill/>
        </p:spPr>
        <p:txBody>
          <a:bodyPr wrap="square">
            <a:spAutoFit/>
          </a:bodyPr>
          <a:lstStyle/>
          <a:p>
            <a:pPr algn="ctr"/>
            <a:r>
              <a:rPr lang="en-US" sz="1200" i="1">
                <a:solidFill>
                  <a:schemeClr val="accent2"/>
                </a:solidFill>
                <a:latin typeface="DM Sans" pitchFamily="2" charset="0"/>
              </a:rPr>
              <a:t>We must be prepared to model curiosity and experimentation mindsets.</a:t>
            </a:r>
          </a:p>
        </p:txBody>
      </p:sp>
    </p:spTree>
    <p:extLst>
      <p:ext uri="{BB962C8B-B14F-4D97-AF65-F5344CB8AC3E}">
        <p14:creationId xmlns:p14="http://schemas.microsoft.com/office/powerpoint/2010/main" val="1413041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E68977-78E0-4D0F-B176-B3B099925921}"/>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B5DFF3D9-0968-4193-B60C-1381CF67AF16}">
  <ds:schemaRefs>
    <ds:schemaRef ds:uri="649f2061-6227-4c59-8913-bc129ddf1a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12384</TotalTime>
  <Words>4194</Words>
  <Application>Microsoft Macintosh PowerPoint</Application>
  <PresentationFormat>Widescreen</PresentationFormat>
  <Paragraphs>601</Paragraphs>
  <Slides>25</Slides>
  <Notes>16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40" baseType="lpstr">
      <vt:lpstr>Arial</vt:lpstr>
      <vt:lpstr>Bebas Neue</vt:lpstr>
      <vt:lpstr>Calibri</vt:lpstr>
      <vt:lpstr>Courier New</vt:lpstr>
      <vt:lpstr>DM Sans</vt:lpstr>
      <vt:lpstr>DM Sans Medium</vt:lpstr>
      <vt:lpstr>Georgia</vt:lpstr>
      <vt:lpstr>Google Sans</vt:lpstr>
      <vt:lpstr>Open Sans</vt:lpstr>
      <vt:lpstr>Open Sans Light</vt:lpstr>
      <vt:lpstr>Roboto</vt:lpstr>
      <vt:lpstr>Wingdings</vt:lpstr>
      <vt:lpstr>Wingdings 2</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Framework for pre-screening AI opportunities / use cases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Flaherty, Margaret</cp:lastModifiedBy>
  <cp:revision>9</cp:revision>
  <cp:lastPrinted>2025-05-14T12:49:23Z</cp:lastPrinted>
  <dcterms:created xsi:type="dcterms:W3CDTF">2015-03-12T13:39:30Z</dcterms:created>
  <dcterms:modified xsi:type="dcterms:W3CDTF">2025-11-10T17:11:37Z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y fmtid="{D5CDD505-2E9C-101B-9397-08002B2CF9AE}" pid="7" name="Order">
    <vt:r8>31600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