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charts/colors2.xml" ContentType="application/vnd.ms-office.chartcolorstyl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handoutMasterIdLst>
    <p:handoutMasterId r:id="rId38"/>
  </p:handoutMasterIdLst>
  <p:sldIdLst>
    <p:sldId id="256" r:id="rId2"/>
    <p:sldId id="270" r:id="rId3"/>
    <p:sldId id="308" r:id="rId4"/>
    <p:sldId id="333" r:id="rId5"/>
    <p:sldId id="273" r:id="rId6"/>
    <p:sldId id="301" r:id="rId7"/>
    <p:sldId id="302" r:id="rId8"/>
    <p:sldId id="275" r:id="rId9"/>
    <p:sldId id="278" r:id="rId10"/>
    <p:sldId id="306" r:id="rId11"/>
    <p:sldId id="330" r:id="rId12"/>
    <p:sldId id="290" r:id="rId13"/>
    <p:sldId id="314" r:id="rId14"/>
    <p:sldId id="325" r:id="rId15"/>
    <p:sldId id="326" r:id="rId16"/>
    <p:sldId id="329" r:id="rId17"/>
    <p:sldId id="321" r:id="rId18"/>
    <p:sldId id="327" r:id="rId19"/>
    <p:sldId id="322" r:id="rId20"/>
    <p:sldId id="328" r:id="rId21"/>
    <p:sldId id="317" r:id="rId22"/>
    <p:sldId id="280" r:id="rId23"/>
    <p:sldId id="304" r:id="rId24"/>
    <p:sldId id="276" r:id="rId25"/>
    <p:sldId id="332" r:id="rId26"/>
    <p:sldId id="281" r:id="rId27"/>
    <p:sldId id="282" r:id="rId28"/>
    <p:sldId id="283" r:id="rId29"/>
    <p:sldId id="285" r:id="rId30"/>
    <p:sldId id="286" r:id="rId31"/>
    <p:sldId id="298" r:id="rId32"/>
    <p:sldId id="299" r:id="rId33"/>
    <p:sldId id="287" r:id="rId34"/>
    <p:sldId id="309" r:id="rId35"/>
    <p:sldId id="310" r:id="rId36"/>
  </p:sldIdLst>
  <p:sldSz cx="12192000" cy="6858000"/>
  <p:notesSz cx="7010400" cy="9296400"/>
  <p:embeddedFontLst>
    <p:embeddedFont>
      <p:font typeface="Arial Narrow" panose="020B0606020202030204" pitchFamily="34" charset="0"/>
      <p:regular r:id="rId39"/>
      <p:bold r:id="rId40"/>
      <p:italic r:id="rId41"/>
      <p:boldItalic r:id="rId42"/>
    </p:embeddedFont>
    <p:embeddedFont>
      <p:font typeface="Bebas Neue" panose="020B0606020202050201" pitchFamily="34" charset="0"/>
      <p:regular r:id="rId43"/>
    </p:embeddedFont>
    <p:embeddedFont>
      <p:font typeface="DM Sans" pitchFamily="2" charset="0"/>
      <p:regular r:id="rId44"/>
      <p:bold r:id="rId45"/>
      <p:italic r:id="rId46"/>
      <p:boldItalic r:id="rId47"/>
    </p:embeddedFont>
    <p:embeddedFont>
      <p:font typeface="DM Sans Medium"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816">
          <p15:clr>
            <a:srgbClr val="A4A3A4"/>
          </p15:clr>
        </p15:guide>
        <p15:guide id="3" orient="horz" pos="2544">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Wq7hJzaeYxE+AYSnvyWybnkMO2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636E3A-47BF-7BAE-B5B7-81B5AFFD537F}" name="Chappell, Kristen" initials="KC" userId="S::kchapp01@bcbsmamd.net::1943e5ee-bbd9-4ba8-add5-bbcfa3d4fc22" providerId="AD"/>
  <p188:author id="{856AB795-04C8-6AE6-80FD-FA04D5A18CA9}" name="Bowman, Jacquelyn" initials="BJ" userId="S::jbowma10@bcbsmamd.net::e96a8e41-9fcf-4fa1-9f08-f6d3b09d1d64" providerId="AD"/>
  <p188:author id="{A92D20A8-BA2C-D10F-0490-B5B08B0BB41C}" name="Olivar, Christopher" initials="OC" userId="S::coliva01@bcbsmamd.net::a4e429b2-e656-4bbe-b641-155cbfe9a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ar, Christopher" initials="OC" lastIdx="3" clrIdx="0">
    <p:extLst>
      <p:ext uri="{19B8F6BF-5375-455C-9EA6-DF929625EA0E}">
        <p15:presenceInfo xmlns:p15="http://schemas.microsoft.com/office/powerpoint/2012/main" userId="S::coliva01@bcbsmamd.net::a4e429b2-e656-4bbe-b641-155cbfe9a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7C80"/>
    <a:srgbClr val="CCCFD6"/>
    <a:srgbClr val="CC99FF"/>
    <a:srgbClr val="FFDC79"/>
    <a:srgbClr val="009E00"/>
    <a:srgbClr val="0070C0"/>
    <a:srgbClr val="FF9900"/>
    <a:srgbClr val="00BDB0"/>
    <a:srgbClr val="FD5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84750" autoAdjust="0"/>
  </p:normalViewPr>
  <p:slideViewPr>
    <p:cSldViewPr snapToGrid="0">
      <p:cViewPr varScale="1">
        <p:scale>
          <a:sx n="112" d="100"/>
          <a:sy n="112" d="100"/>
        </p:scale>
        <p:origin x="420" y="96"/>
      </p:cViewPr>
      <p:guideLst>
        <p:guide orient="horz" pos="2208"/>
        <p:guide pos="816"/>
        <p:guide orient="horz" pos="25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64" Type="http://schemas.openxmlformats.org/officeDocument/2006/relationships/theme" Target="theme/theme1.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1828631091228E-2"/>
          <c:y val="2.7873761806035475E-2"/>
          <c:w val="0.94658608957508472"/>
          <c:h val="0.77951964567261967"/>
        </c:manualLayout>
      </c:layout>
      <c:barChart>
        <c:barDir val="col"/>
        <c:grouping val="clustered"/>
        <c:varyColors val="0"/>
        <c:ser>
          <c:idx val="0"/>
          <c:order val="0"/>
          <c:tx>
            <c:strRef>
              <c:f>Sheet1!$B$1</c:f>
              <c:strCache>
                <c:ptCount val="1"/>
                <c:pt idx="0">
                  <c:v>Q1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Sheet1!$B$2:$B$10</c:f>
            </c:numRef>
          </c:val>
          <c:extLst>
            <c:ext xmlns:c16="http://schemas.microsoft.com/office/drawing/2014/chart" uri="{C3380CC4-5D6E-409C-BE32-E72D297353CC}">
              <c16:uniqueId val="{00000000-BDCB-4F24-A219-67C4E4DEB6D8}"/>
            </c:ext>
          </c:extLst>
        </c:ser>
        <c:ser>
          <c:idx val="1"/>
          <c:order val="1"/>
          <c:tx>
            <c:strRef>
              <c:f>Sheet1!$C$1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Sheet1!$C$2:$C$10</c:f>
            </c:numRef>
          </c:val>
          <c:extLst>
            <c:ext xmlns:c16="http://schemas.microsoft.com/office/drawing/2014/chart" uri="{C3380CC4-5D6E-409C-BE32-E72D297353CC}">
              <c16:uniqueId val="{00000001-BDCB-4F24-A219-67C4E4DEB6D8}"/>
            </c:ext>
          </c:extLst>
        </c:ser>
        <c:ser>
          <c:idx val="2"/>
          <c:order val="2"/>
          <c:tx>
            <c:strRef>
              <c:f>Sheet1!$D$1</c:f>
              <c:strCache>
                <c:ptCount val="1"/>
                <c:pt idx="0">
                  <c:v>Q3 2021</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Sheet1!$D$2:$D$10</c:f>
            </c:numRef>
          </c:val>
          <c:extLst>
            <c:ext xmlns:c16="http://schemas.microsoft.com/office/drawing/2014/chart" uri="{C3380CC4-5D6E-409C-BE32-E72D297353CC}">
              <c16:uniqueId val="{00000002-BDCB-4F24-A219-67C4E4DEB6D8}"/>
            </c:ext>
          </c:extLst>
        </c:ser>
        <c:ser>
          <c:idx val="3"/>
          <c:order val="3"/>
          <c:tx>
            <c:strRef>
              <c:f>Sheet1!$E$1</c:f>
              <c:strCache>
                <c:ptCount val="1"/>
                <c:pt idx="0">
                  <c:v>Q1 2022</c:v>
                </c:pt>
              </c:strCache>
            </c:strRef>
          </c:tx>
          <c:spPr>
            <a:solidFill>
              <a:srgbClr val="FF993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Sheet1!$E$2:$E$10</c:f>
            </c:numRef>
          </c:val>
          <c:extLst>
            <c:ext xmlns:c16="http://schemas.microsoft.com/office/drawing/2014/chart" uri="{C3380CC4-5D6E-409C-BE32-E72D297353CC}">
              <c16:uniqueId val="{00000003-BDCB-4F24-A219-67C4E4DEB6D8}"/>
            </c:ext>
          </c:extLst>
        </c:ser>
        <c:ser>
          <c:idx val="4"/>
          <c:order val="4"/>
          <c:tx>
            <c:strRef>
              <c:f>Sheet1!$F$1</c:f>
              <c:strCache>
                <c:ptCount val="1"/>
                <c:pt idx="0">
                  <c:v>Q2 2022</c:v>
                </c:pt>
              </c:strCache>
            </c:strRef>
          </c:tx>
          <c:spPr>
            <a:solidFill>
              <a:schemeClr val="accent5">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Sheet1!$F$2:$F$10</c:f>
            </c:numRef>
          </c:val>
          <c:extLst>
            <c:ext xmlns:c16="http://schemas.microsoft.com/office/drawing/2014/chart" uri="{C3380CC4-5D6E-409C-BE32-E72D297353CC}">
              <c16:uniqueId val="{00000004-BDCB-4F24-A219-67C4E4DEB6D8}"/>
            </c:ext>
          </c:extLst>
        </c:ser>
        <c:ser>
          <c:idx val="5"/>
          <c:order val="5"/>
          <c:tx>
            <c:strRef>
              <c:f>Sheet1!$G$1</c:f>
              <c:strCache>
                <c:ptCount val="1"/>
                <c:pt idx="0">
                  <c:v>Q3 2022</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Sheet1!$G$2:$G$10</c:f>
            </c:numRef>
          </c:val>
          <c:extLst>
            <c:ext xmlns:c16="http://schemas.microsoft.com/office/drawing/2014/chart" uri="{C3380CC4-5D6E-409C-BE32-E72D297353CC}">
              <c16:uniqueId val="{00000005-BDCB-4F24-A219-67C4E4DEB6D8}"/>
            </c:ext>
          </c:extLst>
        </c:ser>
        <c:ser>
          <c:idx val="6"/>
          <c:order val="6"/>
          <c:tx>
            <c:strRef>
              <c:f>Sheet1!$H$1</c:f>
              <c:strCache>
                <c:ptCount val="1"/>
                <c:pt idx="0">
                  <c:v>Q4 2022</c:v>
                </c:pt>
              </c:strCache>
            </c:strRef>
          </c:tx>
          <c:spPr>
            <a:solidFill>
              <a:schemeClr val="bg1">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Sheet1!$H$2:$H$10</c:f>
            </c:numRef>
          </c:val>
          <c:extLst>
            <c:ext xmlns:c16="http://schemas.microsoft.com/office/drawing/2014/chart" uri="{C3380CC4-5D6E-409C-BE32-E72D297353CC}">
              <c16:uniqueId val="{00000006-BDCB-4F24-A219-67C4E4DEB6D8}"/>
            </c:ext>
          </c:extLst>
        </c:ser>
        <c:ser>
          <c:idx val="7"/>
          <c:order val="7"/>
          <c:tx>
            <c:strRef>
              <c:f>Sheet1!$I$1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Sheet1!$I$2:$I$10</c:f>
            </c:numRef>
          </c:val>
          <c:extLst>
            <c:ext xmlns:c16="http://schemas.microsoft.com/office/drawing/2014/chart" uri="{C3380CC4-5D6E-409C-BE32-E72D297353CC}">
              <c16:uniqueId val="{00000007-BDCB-4F24-A219-67C4E4DEB6D8}"/>
            </c:ext>
          </c:extLst>
        </c:ser>
        <c:ser>
          <c:idx val="8"/>
          <c:order val="8"/>
          <c:tx>
            <c:strRef>
              <c:f>Sheet1!$J$1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Sheet1!$J$2:$J$10</c:f>
              <c:numCache>
                <c:formatCode>0%</c:formatCode>
                <c:ptCount val="9"/>
                <c:pt idx="0">
                  <c:v>0.32</c:v>
                </c:pt>
                <c:pt idx="1">
                  <c:v>0.05</c:v>
                </c:pt>
                <c:pt idx="2">
                  <c:v>0.04</c:v>
                </c:pt>
                <c:pt idx="3">
                  <c:v>0.01</c:v>
                </c:pt>
                <c:pt idx="4">
                  <c:v>0.23</c:v>
                </c:pt>
                <c:pt idx="5">
                  <c:v>0.1</c:v>
                </c:pt>
                <c:pt idx="6">
                  <c:v>0.02</c:v>
                </c:pt>
                <c:pt idx="7">
                  <c:v>7.0000000000000007E-2</c:v>
                </c:pt>
                <c:pt idx="8">
                  <c:v>0.16</c:v>
                </c:pt>
              </c:numCache>
            </c:numRef>
          </c:val>
          <c:extLst>
            <c:ext xmlns:c16="http://schemas.microsoft.com/office/drawing/2014/chart" uri="{C3380CC4-5D6E-409C-BE32-E72D297353CC}">
              <c16:uniqueId val="{00000000-EE9A-4A4C-833D-0ED07D693D24}"/>
            </c:ext>
          </c:extLst>
        </c:ser>
        <c:ser>
          <c:idx val="9"/>
          <c:order val="9"/>
          <c:tx>
            <c:strRef>
              <c:f>Sheet1!$K$1</c:f>
              <c:strCache>
                <c:ptCount val="1"/>
                <c:pt idx="0">
                  <c:v>Q3 2023</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Sheet1!$K$2:$K$10</c:f>
              <c:numCache>
                <c:formatCode>0%</c:formatCode>
                <c:ptCount val="9"/>
                <c:pt idx="0">
                  <c:v>0.22</c:v>
                </c:pt>
                <c:pt idx="1">
                  <c:v>0.08</c:v>
                </c:pt>
                <c:pt idx="2">
                  <c:v>0.05</c:v>
                </c:pt>
                <c:pt idx="3">
                  <c:v>0.01</c:v>
                </c:pt>
                <c:pt idx="4">
                  <c:v>0.21</c:v>
                </c:pt>
                <c:pt idx="5">
                  <c:v>0.08</c:v>
                </c:pt>
                <c:pt idx="6">
                  <c:v>0.01</c:v>
                </c:pt>
                <c:pt idx="7">
                  <c:v>7.0000000000000007E-2</c:v>
                </c:pt>
                <c:pt idx="8">
                  <c:v>0.28000000000000003</c:v>
                </c:pt>
              </c:numCache>
            </c:numRef>
          </c:val>
          <c:extLst>
            <c:ext xmlns:c16="http://schemas.microsoft.com/office/drawing/2014/chart" uri="{C3380CC4-5D6E-409C-BE32-E72D297353CC}">
              <c16:uniqueId val="{00000000-9DDF-4DEF-916E-AC8EF167D1AF}"/>
            </c:ext>
          </c:extLst>
        </c:ser>
        <c:ser>
          <c:idx val="10"/>
          <c:order val="10"/>
          <c:tx>
            <c:strRef>
              <c:f>Sheet1!$L$1</c:f>
              <c:strCache>
                <c:ptCount val="1"/>
                <c:pt idx="0">
                  <c:v>Q4 2023</c:v>
                </c:pt>
              </c:strCache>
            </c:strRef>
          </c:tx>
          <c:spPr>
            <a:solidFill>
              <a:srgbClr val="007400"/>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Sheet1!$L$2:$L$10</c:f>
              <c:numCache>
                <c:formatCode>0%</c:formatCode>
                <c:ptCount val="9"/>
                <c:pt idx="0">
                  <c:v>0.2</c:v>
                </c:pt>
                <c:pt idx="1">
                  <c:v>0.09</c:v>
                </c:pt>
                <c:pt idx="2">
                  <c:v>0.06</c:v>
                </c:pt>
                <c:pt idx="3">
                  <c:v>0.02</c:v>
                </c:pt>
                <c:pt idx="4">
                  <c:v>0.25</c:v>
                </c:pt>
                <c:pt idx="5">
                  <c:v>0.13</c:v>
                </c:pt>
                <c:pt idx="6">
                  <c:v>0.01</c:v>
                </c:pt>
                <c:pt idx="7">
                  <c:v>7.0000000000000007E-2</c:v>
                </c:pt>
                <c:pt idx="8">
                  <c:v>0.17</c:v>
                </c:pt>
              </c:numCache>
            </c:numRef>
          </c:val>
          <c:extLst>
            <c:ext xmlns:c16="http://schemas.microsoft.com/office/drawing/2014/chart" uri="{C3380CC4-5D6E-409C-BE32-E72D297353CC}">
              <c16:uniqueId val="{00000000-6424-4017-A6F3-C14B4E2B25D6}"/>
            </c:ext>
          </c:extLst>
        </c:ser>
        <c:ser>
          <c:idx val="11"/>
          <c:order val="11"/>
          <c:tx>
            <c:strRef>
              <c:f>Sheet1!$M$1</c:f>
              <c:strCache>
                <c:ptCount val="1"/>
                <c:pt idx="0">
                  <c:v>Q1 2024</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Sheet1!$M$2:$M$10</c:f>
              <c:numCache>
                <c:formatCode>0%</c:formatCode>
                <c:ptCount val="9"/>
                <c:pt idx="0">
                  <c:v>0.24</c:v>
                </c:pt>
                <c:pt idx="1">
                  <c:v>7.0000000000000007E-2</c:v>
                </c:pt>
                <c:pt idx="2">
                  <c:v>0.1</c:v>
                </c:pt>
                <c:pt idx="3">
                  <c:v>0.03</c:v>
                </c:pt>
                <c:pt idx="4">
                  <c:v>0.28999999999999998</c:v>
                </c:pt>
                <c:pt idx="5">
                  <c:v>0.1</c:v>
                </c:pt>
                <c:pt idx="6">
                  <c:v>0.02</c:v>
                </c:pt>
                <c:pt idx="7">
                  <c:v>0.06</c:v>
                </c:pt>
                <c:pt idx="8">
                  <c:v>0.1</c:v>
                </c:pt>
              </c:numCache>
            </c:numRef>
          </c:val>
          <c:extLst>
            <c:ext xmlns:c16="http://schemas.microsoft.com/office/drawing/2014/chart" uri="{C3380CC4-5D6E-409C-BE32-E72D297353CC}">
              <c16:uniqueId val="{00000000-F3A5-4160-81EF-1A49CDB4CEED}"/>
            </c:ext>
          </c:extLst>
        </c:ser>
        <c:ser>
          <c:idx val="12"/>
          <c:order val="12"/>
          <c:tx>
            <c:strRef>
              <c:f>Sheet1!$N$1</c:f>
              <c:strCache>
                <c:ptCount val="1"/>
                <c:pt idx="0">
                  <c:v>Q2 2024</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Sheet1!$N$2:$N$10</c:f>
              <c:numCache>
                <c:formatCode>0%</c:formatCode>
                <c:ptCount val="9"/>
                <c:pt idx="0">
                  <c:v>0.27</c:v>
                </c:pt>
                <c:pt idx="1">
                  <c:v>0.11</c:v>
                </c:pt>
                <c:pt idx="2">
                  <c:v>0.08</c:v>
                </c:pt>
                <c:pt idx="3">
                  <c:v>0.04</c:v>
                </c:pt>
                <c:pt idx="4">
                  <c:v>0.27</c:v>
                </c:pt>
                <c:pt idx="5">
                  <c:v>0.12</c:v>
                </c:pt>
                <c:pt idx="6">
                  <c:v>0.04</c:v>
                </c:pt>
                <c:pt idx="7">
                  <c:v>0.05</c:v>
                </c:pt>
                <c:pt idx="8">
                  <c:v>0.05</c:v>
                </c:pt>
              </c:numCache>
            </c:numRef>
          </c:val>
          <c:extLst>
            <c:ext xmlns:c16="http://schemas.microsoft.com/office/drawing/2014/chart" uri="{C3380CC4-5D6E-409C-BE32-E72D297353CC}">
              <c16:uniqueId val="{00000000-6FE1-431B-97D5-F2AE018BA65F}"/>
            </c:ext>
          </c:extLst>
        </c:ser>
        <c:dLbls>
          <c:dLblPos val="outEnd"/>
          <c:showLegendKey val="0"/>
          <c:showVal val="1"/>
          <c:showCatName val="0"/>
          <c:showSerName val="0"/>
          <c:showPercent val="0"/>
          <c:showBubbleSize val="0"/>
        </c:dLbls>
        <c:gapWidth val="250"/>
        <c:overlap val="-30"/>
        <c:axId val="861317208"/>
        <c:axId val="861308024"/>
      </c:barChart>
      <c:catAx>
        <c:axId val="86131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08024"/>
        <c:crosses val="autoZero"/>
        <c:auto val="1"/>
        <c:lblAlgn val="ctr"/>
        <c:lblOffset val="100"/>
        <c:noMultiLvlLbl val="0"/>
      </c:catAx>
      <c:valAx>
        <c:axId val="861308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17208"/>
        <c:crosses val="autoZero"/>
        <c:crossBetween val="between"/>
      </c:valAx>
      <c:spPr>
        <a:noFill/>
        <a:ln>
          <a:noFill/>
        </a:ln>
        <a:effectLst/>
      </c:spPr>
    </c:plotArea>
    <c:legend>
      <c:legendPos val="b"/>
      <c:layout>
        <c:manualLayout>
          <c:xMode val="edge"/>
          <c:yMode val="edge"/>
          <c:x val="0.35773159180167197"/>
          <c:y val="0.92362535271051338"/>
          <c:w val="0.32675479911636535"/>
          <c:h val="4.86000060299974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Q4 2022</c:v>
                </c:pt>
              </c:strCache>
            </c:strRef>
          </c:tx>
          <c:spPr>
            <a:solidFill>
              <a:schemeClr val="accent5">
                <a:lumMod val="9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Sheet1!$B$2:$B$12</c:f>
            </c:numRef>
          </c:val>
          <c:extLst>
            <c:ext xmlns:c16="http://schemas.microsoft.com/office/drawing/2014/chart" uri="{C3380CC4-5D6E-409C-BE32-E72D297353CC}">
              <c16:uniqueId val="{00000000-9588-4A87-B0AE-C172B5FE00D0}"/>
            </c:ext>
          </c:extLst>
        </c:ser>
        <c:ser>
          <c:idx val="1"/>
          <c:order val="1"/>
          <c:tx>
            <c:strRef>
              <c:f>Sheet1!$C$1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Sheet1!$C$2:$C$12</c:f>
            </c:numRef>
          </c:val>
          <c:extLst>
            <c:ext xmlns:c16="http://schemas.microsoft.com/office/drawing/2014/chart" uri="{C3380CC4-5D6E-409C-BE32-E72D297353CC}">
              <c16:uniqueId val="{00000001-9588-4A87-B0AE-C172B5FE00D0}"/>
            </c:ext>
          </c:extLst>
        </c:ser>
        <c:ser>
          <c:idx val="2"/>
          <c:order val="2"/>
          <c:tx>
            <c:strRef>
              <c:f>Sheet1!$D$1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Sheet1!$D$2:$D$12</c:f>
            </c:numRef>
          </c:val>
          <c:extLst>
            <c:ext xmlns:c16="http://schemas.microsoft.com/office/drawing/2014/chart" uri="{C3380CC4-5D6E-409C-BE32-E72D297353CC}">
              <c16:uniqueId val="{00000002-9588-4A87-B0AE-C172B5FE00D0}"/>
            </c:ext>
          </c:extLst>
        </c:ser>
        <c:ser>
          <c:idx val="3"/>
          <c:order val="3"/>
          <c:tx>
            <c:strRef>
              <c:f>Sheet1!$E$1</c:f>
              <c:strCache>
                <c:ptCount val="1"/>
                <c:pt idx="0">
                  <c:v>Q3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Sheet1!$E$2:$E$12</c:f>
              <c:numCache>
                <c:formatCode>0%</c:formatCode>
                <c:ptCount val="11"/>
                <c:pt idx="0">
                  <c:v>0.14000000000000001</c:v>
                </c:pt>
                <c:pt idx="1">
                  <c:v>0.08</c:v>
                </c:pt>
                <c:pt idx="2">
                  <c:v>0.12</c:v>
                </c:pt>
                <c:pt idx="3">
                  <c:v>0.13</c:v>
                </c:pt>
                <c:pt idx="4">
                  <c:v>0.22</c:v>
                </c:pt>
                <c:pt idx="5">
                  <c:v>0.05</c:v>
                </c:pt>
                <c:pt idx="6">
                  <c:v>0.11</c:v>
                </c:pt>
                <c:pt idx="7">
                  <c:v>0.02</c:v>
                </c:pt>
                <c:pt idx="8">
                  <c:v>0.01</c:v>
                </c:pt>
                <c:pt idx="9">
                  <c:v>0.04</c:v>
                </c:pt>
                <c:pt idx="10">
                  <c:v>0.06</c:v>
                </c:pt>
              </c:numCache>
            </c:numRef>
          </c:val>
          <c:extLst>
            <c:ext xmlns:c16="http://schemas.microsoft.com/office/drawing/2014/chart" uri="{C3380CC4-5D6E-409C-BE32-E72D297353CC}">
              <c16:uniqueId val="{00000003-9588-4A87-B0AE-C172B5FE00D0}"/>
            </c:ext>
          </c:extLst>
        </c:ser>
        <c:ser>
          <c:idx val="4"/>
          <c:order val="4"/>
          <c:tx>
            <c:strRef>
              <c:f>Sheet1!$F$1</c:f>
              <c:strCache>
                <c:ptCount val="1"/>
                <c:pt idx="0">
                  <c:v>Q4 2023</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Sheet1!$F$2:$F$12</c:f>
              <c:numCache>
                <c:formatCode>0%</c:formatCode>
                <c:ptCount val="11"/>
                <c:pt idx="0">
                  <c:v>0.09</c:v>
                </c:pt>
                <c:pt idx="1">
                  <c:v>0.23</c:v>
                </c:pt>
                <c:pt idx="2">
                  <c:v>0.09</c:v>
                </c:pt>
                <c:pt idx="3">
                  <c:v>0.04</c:v>
                </c:pt>
                <c:pt idx="4">
                  <c:v>0.36</c:v>
                </c:pt>
                <c:pt idx="5">
                  <c:v>0</c:v>
                </c:pt>
                <c:pt idx="6">
                  <c:v>0.06</c:v>
                </c:pt>
                <c:pt idx="7">
                  <c:v>0.05</c:v>
                </c:pt>
                <c:pt idx="8">
                  <c:v>0.01</c:v>
                </c:pt>
                <c:pt idx="9">
                  <c:v>0.06</c:v>
                </c:pt>
                <c:pt idx="10">
                  <c:v>0.09</c:v>
                </c:pt>
              </c:numCache>
            </c:numRef>
          </c:val>
          <c:extLst>
            <c:ext xmlns:c16="http://schemas.microsoft.com/office/drawing/2014/chart" uri="{C3380CC4-5D6E-409C-BE32-E72D297353CC}">
              <c16:uniqueId val="{00000004-9588-4A87-B0AE-C172B5FE00D0}"/>
            </c:ext>
          </c:extLst>
        </c:ser>
        <c:ser>
          <c:idx val="5"/>
          <c:order val="5"/>
          <c:tx>
            <c:strRef>
              <c:f>Sheet1!$G$1</c:f>
              <c:strCache>
                <c:ptCount val="1"/>
                <c:pt idx="0">
                  <c:v>Q1 2024</c:v>
                </c:pt>
              </c:strCache>
            </c:strRef>
          </c:tx>
          <c:spPr>
            <a:solidFill>
              <a:srgbClr val="009E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Sheet1!$G$2:$G$12</c:f>
              <c:numCache>
                <c:formatCode>0%</c:formatCode>
                <c:ptCount val="11"/>
                <c:pt idx="0">
                  <c:v>0.12</c:v>
                </c:pt>
                <c:pt idx="1">
                  <c:v>0.38</c:v>
                </c:pt>
                <c:pt idx="2">
                  <c:v>7.0000000000000007E-2</c:v>
                </c:pt>
                <c:pt idx="3">
                  <c:v>0.14000000000000001</c:v>
                </c:pt>
                <c:pt idx="4">
                  <c:v>0.22</c:v>
                </c:pt>
                <c:pt idx="5">
                  <c:v>0</c:v>
                </c:pt>
                <c:pt idx="6">
                  <c:v>0.03</c:v>
                </c:pt>
                <c:pt idx="7">
                  <c:v>0.01</c:v>
                </c:pt>
                <c:pt idx="8">
                  <c:v>0</c:v>
                </c:pt>
                <c:pt idx="9">
                  <c:v>0.01</c:v>
                </c:pt>
                <c:pt idx="10">
                  <c:v>0.02</c:v>
                </c:pt>
              </c:numCache>
            </c:numRef>
          </c:val>
          <c:extLst>
            <c:ext xmlns:c16="http://schemas.microsoft.com/office/drawing/2014/chart" uri="{C3380CC4-5D6E-409C-BE32-E72D297353CC}">
              <c16:uniqueId val="{00000000-79D7-4216-9737-933757CE4884}"/>
            </c:ext>
          </c:extLst>
        </c:ser>
        <c:ser>
          <c:idx val="6"/>
          <c:order val="6"/>
          <c:tx>
            <c:strRef>
              <c:f>Sheet1!$H$1</c:f>
              <c:strCache>
                <c:ptCount val="1"/>
                <c:pt idx="0">
                  <c:v>Q2 2024</c:v>
                </c:pt>
              </c:strCache>
            </c:strRef>
          </c:tx>
          <c:spPr>
            <a:solidFill>
              <a:schemeClr val="bg1">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Sheet1!$H$2:$H$12</c:f>
              <c:numCache>
                <c:formatCode>0%</c:formatCode>
                <c:ptCount val="11"/>
                <c:pt idx="0">
                  <c:v>0.13</c:v>
                </c:pt>
                <c:pt idx="1">
                  <c:v>0.28999999999999998</c:v>
                </c:pt>
                <c:pt idx="2">
                  <c:v>0.15</c:v>
                </c:pt>
                <c:pt idx="3">
                  <c:v>0.09</c:v>
                </c:pt>
                <c:pt idx="4">
                  <c:v>0.19</c:v>
                </c:pt>
                <c:pt idx="5">
                  <c:v>0</c:v>
                </c:pt>
                <c:pt idx="6">
                  <c:v>0.1</c:v>
                </c:pt>
                <c:pt idx="7">
                  <c:v>0.01</c:v>
                </c:pt>
                <c:pt idx="8">
                  <c:v>0.01</c:v>
                </c:pt>
                <c:pt idx="9">
                  <c:v>0.01</c:v>
                </c:pt>
                <c:pt idx="10">
                  <c:v>0.02</c:v>
                </c:pt>
              </c:numCache>
            </c:numRef>
          </c:val>
          <c:extLst>
            <c:ext xmlns:c16="http://schemas.microsoft.com/office/drawing/2014/chart" uri="{C3380CC4-5D6E-409C-BE32-E72D297353CC}">
              <c16:uniqueId val="{00000000-D00B-4909-9EDB-43515213AC5D}"/>
            </c:ext>
          </c:extLst>
        </c:ser>
        <c:ser>
          <c:idx val="7"/>
          <c:order val="7"/>
          <c:tx>
            <c:strRef>
              <c:f>Sheet1!$I$1</c:f>
              <c:strCache>
                <c:ptCount val="1"/>
                <c:pt idx="0">
                  <c:v>Q3 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Sheet1!$I$2:$I$12</c:f>
              <c:numCache>
                <c:formatCode>0%</c:formatCode>
                <c:ptCount val="11"/>
                <c:pt idx="0">
                  <c:v>0.15</c:v>
                </c:pt>
                <c:pt idx="1">
                  <c:v>0.21</c:v>
                </c:pt>
                <c:pt idx="2">
                  <c:v>0.12</c:v>
                </c:pt>
                <c:pt idx="3">
                  <c:v>0.02</c:v>
                </c:pt>
                <c:pt idx="4">
                  <c:v>0.23</c:v>
                </c:pt>
                <c:pt idx="5">
                  <c:v>0.01</c:v>
                </c:pt>
                <c:pt idx="6">
                  <c:v>0.14000000000000001</c:v>
                </c:pt>
                <c:pt idx="7">
                  <c:v>0.01</c:v>
                </c:pt>
                <c:pt idx="8">
                  <c:v>0.01</c:v>
                </c:pt>
                <c:pt idx="9">
                  <c:v>0.01</c:v>
                </c:pt>
                <c:pt idx="10">
                  <c:v>0.04</c:v>
                </c:pt>
              </c:numCache>
            </c:numRef>
          </c:val>
          <c:extLst>
            <c:ext xmlns:c16="http://schemas.microsoft.com/office/drawing/2014/chart" uri="{C3380CC4-5D6E-409C-BE32-E72D297353CC}">
              <c16:uniqueId val="{00000000-F00D-478E-9BE9-8232F426C4C5}"/>
            </c:ext>
          </c:extLst>
        </c:ser>
        <c:dLbls>
          <c:dLblPos val="outEnd"/>
          <c:showLegendKey val="0"/>
          <c:showVal val="1"/>
          <c:showCatName val="0"/>
          <c:showSerName val="0"/>
          <c:showPercent val="0"/>
          <c:showBubbleSize val="0"/>
        </c:dLbls>
        <c:gapWidth val="250"/>
        <c:overlap val="-27"/>
        <c:axId val="996352272"/>
        <c:axId val="996361632"/>
      </c:barChart>
      <c:catAx>
        <c:axId val="99635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Arial Narrow" panose="020B0606020202030204" pitchFamily="34" charset="0"/>
                <a:ea typeface="+mn-ea"/>
                <a:cs typeface="+mn-cs"/>
              </a:defRPr>
            </a:pPr>
            <a:endParaRPr lang="en-US"/>
          </a:p>
        </c:txPr>
        <c:crossAx val="996361632"/>
        <c:crosses val="autoZero"/>
        <c:auto val="1"/>
        <c:lblAlgn val="ctr"/>
        <c:lblOffset val="100"/>
        <c:noMultiLvlLbl val="0"/>
      </c:catAx>
      <c:valAx>
        <c:axId val="9963616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Arial Narrow" panose="020B0606020202030204" pitchFamily="34" charset="0"/>
                <a:ea typeface="+mn-ea"/>
                <a:cs typeface="+mn-cs"/>
              </a:defRPr>
            </a:pPr>
            <a:endParaRPr lang="en-US"/>
          </a:p>
        </c:txPr>
        <c:crossAx val="99635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0FFFAF-F0F4-4DFD-9EE1-562FCAE53E8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EED6C1-F9CF-47BD-B869-F7F3A8B7A53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12695D-FACE-4E81-9A9D-9DF4B02F3C6E}" type="datetimeFigureOut">
              <a:rPr lang="en-US" smtClean="0"/>
              <a:t>12/20/2024</a:t>
            </a:fld>
            <a:endParaRPr lang="en-US" dirty="0"/>
          </a:p>
        </p:txBody>
      </p:sp>
      <p:sp>
        <p:nvSpPr>
          <p:cNvPr id="4" name="Footer Placeholder 3">
            <a:extLst>
              <a:ext uri="{FF2B5EF4-FFF2-40B4-BE49-F238E27FC236}">
                <a16:creationId xmlns:a16="http://schemas.microsoft.com/office/drawing/2014/main" id="{D9558464-E955-44E7-B5A0-37BA233F7EA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25FE3-C82C-4EE9-B25C-6F600C9E263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E8583F-B6C5-4F1A-B522-3D83E0C8C323}" type="slidenum">
              <a:rPr lang="en-US" smtClean="0"/>
              <a:t>‹#›</a:t>
            </a:fld>
            <a:endParaRPr lang="en-US" dirty="0"/>
          </a:p>
        </p:txBody>
      </p:sp>
    </p:spTree>
    <p:extLst>
      <p:ext uri="{BB962C8B-B14F-4D97-AF65-F5344CB8AC3E}">
        <p14:creationId xmlns:p14="http://schemas.microsoft.com/office/powerpoint/2010/main" val="235040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7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9" y="0"/>
            <a:ext cx="3038475" cy="4670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4255"/>
            <a:ext cx="5607050" cy="36609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326"/>
            <a:ext cx="3038475" cy="4670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9" y="8829326"/>
            <a:ext cx="3038475" cy="4670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39" name="Google Shape;239;p1: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87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Pull in PQ group name SRM MAPD PQ</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This data must be pulled manually until 1/01/25</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00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 – Pull in PQ group name SRM Medex PQ, </a:t>
            </a:r>
            <a:r>
              <a:rPr lang="en-US" b="1" dirty="0"/>
              <a:t>including 768 (dental)</a:t>
            </a:r>
          </a:p>
          <a:p>
            <a:pPr marL="0" lvl="0" indent="0" algn="l" rtl="0">
              <a:spcBef>
                <a:spcPts val="360"/>
              </a:spcBef>
              <a:spcAft>
                <a:spcPts val="0"/>
              </a:spcAft>
              <a:buNone/>
            </a:pPr>
            <a:r>
              <a:rPr lang="en-US" b="1" dirty="0"/>
              <a:t>Research inventory should be an average when looking at YTD</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and 2024.  This data must be pulled manually until 1/01/25</a:t>
            </a:r>
          </a:p>
          <a:p>
            <a:pPr marL="0" lvl="0" indent="0" algn="l" rtl="0">
              <a:spcBef>
                <a:spcPts val="360"/>
              </a:spcBef>
              <a:spcAft>
                <a:spcPts val="0"/>
              </a:spcAft>
              <a:buNone/>
            </a:pP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3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Phone Enrollment is skill 742 - Dental is skill 768 </a:t>
            </a:r>
          </a:p>
          <a:p>
            <a:pPr marL="0" lvl="0" indent="0" algn="l" rtl="0">
              <a:spcBef>
                <a:spcPts val="360"/>
              </a:spcBef>
              <a:spcAft>
                <a:spcPts val="0"/>
              </a:spcAft>
              <a:buNone/>
            </a:pPr>
            <a:r>
              <a:rPr lang="en-US" dirty="0"/>
              <a:t>Can use Exec Summary Assistant for both tables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9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97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Based on UA coverage codes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78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Based on UA coverage codes</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75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53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46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43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57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Ajemian and Stacie Williams are points of contact</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51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43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dirty="0"/>
              <a:t>Do not delete IVR Total for 2023 per John’s request </a:t>
            </a: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0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7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027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37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04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97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749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37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56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1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772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0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27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82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4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16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pic>
        <p:nvPicPr>
          <p:cNvPr id="15" name="Google Shape;15;p7"/>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16" name="Google Shape;16;p7"/>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7"/>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18" name="Google Shape;18;p7"/>
          <p:cNvSpPr txBox="1">
            <a:spLocks noGrp="1"/>
          </p:cNvSpPr>
          <p:nvPr>
            <p:ph type="body" idx="2"/>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7"/>
          <p:cNvSpPr txBox="1">
            <a:spLocks noGrp="1"/>
          </p:cNvSpPr>
          <p:nvPr>
            <p:ph type="body" idx="3"/>
          </p:nvPr>
        </p:nvSpPr>
        <p:spPr>
          <a:xfrm>
            <a:off x="1295400" y="2971800"/>
            <a:ext cx="2438400" cy="381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7"/>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General Title and Two Column Text Slide">
  <p:cSld name="1_General Title and Two Column Text Slide">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609981"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0"/>
          <p:cNvSpPr txBox="1">
            <a:spLocks noGrp="1"/>
          </p:cNvSpPr>
          <p:nvPr>
            <p:ph type="body" idx="2"/>
          </p:nvPr>
        </p:nvSpPr>
        <p:spPr>
          <a:xfrm>
            <a:off x="5557943"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body" idx="3"/>
          </p:nvPr>
        </p:nvSpPr>
        <p:spPr>
          <a:xfrm>
            <a:off x="609600"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body" idx="4"/>
          </p:nvPr>
        </p:nvSpPr>
        <p:spPr>
          <a:xfrm>
            <a:off x="5557561"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5"/>
        <p:cNvGrpSpPr/>
        <p:nvPr/>
      </p:nvGrpSpPr>
      <p:grpSpPr>
        <a:xfrm>
          <a:off x="0" y="0"/>
          <a:ext cx="0" cy="0"/>
          <a:chOff x="0" y="0"/>
          <a:chExt cx="0" cy="0"/>
        </a:xfrm>
      </p:grpSpPr>
      <p:sp>
        <p:nvSpPr>
          <p:cNvPr id="96" name="Google Shape;96;p21"/>
          <p:cNvSpPr/>
          <p:nvPr/>
        </p:nvSpPr>
        <p:spPr>
          <a:xfrm>
            <a:off x="85216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7" name="Google Shape;97;p21"/>
          <p:cNvSpPr/>
          <p:nvPr/>
        </p:nvSpPr>
        <p:spPr>
          <a:xfrm>
            <a:off x="85216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8" name="Google Shape;98;p21"/>
          <p:cNvSpPr/>
          <p:nvPr/>
        </p:nvSpPr>
        <p:spPr>
          <a:xfrm>
            <a:off x="59308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9" name="Google Shape;99;p21"/>
          <p:cNvSpPr/>
          <p:nvPr/>
        </p:nvSpPr>
        <p:spPr>
          <a:xfrm>
            <a:off x="59308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0" name="Google Shape;100;p21"/>
          <p:cNvSpPr/>
          <p:nvPr/>
        </p:nvSpPr>
        <p:spPr>
          <a:xfrm>
            <a:off x="33400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1" name="Google Shape;101;p21"/>
          <p:cNvSpPr/>
          <p:nvPr/>
        </p:nvSpPr>
        <p:spPr>
          <a:xfrm>
            <a:off x="33400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2" name="Google Shape;102;p21"/>
          <p:cNvSpPr/>
          <p:nvPr/>
        </p:nvSpPr>
        <p:spPr>
          <a:xfrm>
            <a:off x="715477" y="2266018"/>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3" name="Google Shape;103;p21"/>
          <p:cNvSpPr/>
          <p:nvPr/>
        </p:nvSpPr>
        <p:spPr>
          <a:xfrm>
            <a:off x="715477"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4" name="Google Shape;104;p21"/>
          <p:cNvSpPr txBox="1">
            <a:spLocks noGrp="1"/>
          </p:cNvSpPr>
          <p:nvPr>
            <p:ph type="body" idx="1"/>
          </p:nvPr>
        </p:nvSpPr>
        <p:spPr>
          <a:xfrm>
            <a:off x="666766" y="1786788"/>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2"/>
          </p:nvPr>
        </p:nvSpPr>
        <p:spPr>
          <a:xfrm>
            <a:off x="609600"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1"/>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07" name="Google Shape;107;p21"/>
          <p:cNvSpPr txBox="1">
            <a:spLocks noGrp="1"/>
          </p:cNvSpPr>
          <p:nvPr>
            <p:ph type="body" idx="3"/>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body" idx="4"/>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5"/>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body" idx="6"/>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body" idx="7"/>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body" idx="8"/>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1"/>
          <p:cNvSpPr txBox="1">
            <a:spLocks noGrp="1"/>
          </p:cNvSpPr>
          <p:nvPr>
            <p:ph type="body" idx="9"/>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21"/>
          <p:cNvSpPr txBox="1">
            <a:spLocks noGrp="1"/>
          </p:cNvSpPr>
          <p:nvPr>
            <p:ph type="body" idx="13"/>
          </p:nvPr>
        </p:nvSpPr>
        <p:spPr>
          <a:xfrm>
            <a:off x="9677400" y="1295400"/>
            <a:ext cx="1564713" cy="457200"/>
          </a:xfrm>
          <a:prstGeom prst="rect">
            <a:avLst/>
          </a:prstGeom>
          <a:noFill/>
          <a:ln>
            <a:noFill/>
          </a:ln>
        </p:spPr>
        <p:txBody>
          <a:bodyPr spcFirstLastPara="1" wrap="square" lIns="0" tIns="0" rIns="0" bIns="45700" anchor="t" anchorCtr="0">
            <a:noAutofit/>
          </a:bodyPr>
          <a:lstStyle>
            <a:lvl1pPr marL="457200" marR="0" lvl="0" indent="-228600" algn="l"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1"/>
          <p:cNvSpPr txBox="1">
            <a:spLocks noGrp="1"/>
          </p:cNvSpPr>
          <p:nvPr>
            <p:ph type="body" idx="14"/>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16"/>
        <p:cNvGrpSpPr/>
        <p:nvPr/>
      </p:nvGrpSpPr>
      <p:grpSpPr>
        <a:xfrm>
          <a:off x="0" y="0"/>
          <a:ext cx="0" cy="0"/>
          <a:chOff x="0" y="0"/>
          <a:chExt cx="0" cy="0"/>
        </a:xfrm>
      </p:grpSpPr>
      <p:sp>
        <p:nvSpPr>
          <p:cNvPr id="117" name="Google Shape;117;p22"/>
          <p:cNvSpPr/>
          <p:nvPr/>
        </p:nvSpPr>
        <p:spPr>
          <a:xfrm>
            <a:off x="85216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18" name="Google Shape;118;p22"/>
          <p:cNvSpPr/>
          <p:nvPr/>
        </p:nvSpPr>
        <p:spPr>
          <a:xfrm>
            <a:off x="85216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19" name="Google Shape;119;p22"/>
          <p:cNvSpPr/>
          <p:nvPr/>
        </p:nvSpPr>
        <p:spPr>
          <a:xfrm>
            <a:off x="59308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0" name="Google Shape;120;p22"/>
          <p:cNvSpPr/>
          <p:nvPr/>
        </p:nvSpPr>
        <p:spPr>
          <a:xfrm>
            <a:off x="59308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1" name="Google Shape;121;p22"/>
          <p:cNvSpPr/>
          <p:nvPr/>
        </p:nvSpPr>
        <p:spPr>
          <a:xfrm>
            <a:off x="33400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2" name="Google Shape;122;p22"/>
          <p:cNvSpPr/>
          <p:nvPr/>
        </p:nvSpPr>
        <p:spPr>
          <a:xfrm>
            <a:off x="33400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3" name="Google Shape;123;p22"/>
          <p:cNvSpPr/>
          <p:nvPr/>
        </p:nvSpPr>
        <p:spPr>
          <a:xfrm>
            <a:off x="715477" y="2266018"/>
            <a:ext cx="2257455" cy="2382182"/>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4" name="Google Shape;124;p22"/>
          <p:cNvSpPr/>
          <p:nvPr/>
        </p:nvSpPr>
        <p:spPr>
          <a:xfrm>
            <a:off x="715477"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5" name="Google Shape;125;p22"/>
          <p:cNvSpPr txBox="1">
            <a:spLocks noGrp="1"/>
          </p:cNvSpPr>
          <p:nvPr>
            <p:ph type="body" idx="1"/>
          </p:nvPr>
        </p:nvSpPr>
        <p:spPr>
          <a:xfrm>
            <a:off x="666766"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2"/>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27" name="Google Shape;127;p22"/>
          <p:cNvSpPr txBox="1">
            <a:spLocks noGrp="1"/>
          </p:cNvSpPr>
          <p:nvPr>
            <p:ph type="body" idx="2"/>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body" idx="3"/>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body" idx="4"/>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body" idx="5"/>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6"/>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body" idx="7"/>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body" idx="8"/>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9"/>
          </p:nvPr>
        </p:nvSpPr>
        <p:spPr>
          <a:xfrm>
            <a:off x="720741" y="5638800"/>
            <a:ext cx="10058400" cy="457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body" idx="13"/>
          </p:nvPr>
        </p:nvSpPr>
        <p:spPr>
          <a:xfrm>
            <a:off x="720741" y="4910665"/>
            <a:ext cx="10058400" cy="72813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14"/>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body" idx="1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38"/>
        <p:cNvGrpSpPr/>
        <p:nvPr/>
      </p:nvGrpSpPr>
      <p:grpSpPr>
        <a:xfrm>
          <a:off x="0" y="0"/>
          <a:ext cx="0" cy="0"/>
          <a:chOff x="0" y="0"/>
          <a:chExt cx="0" cy="0"/>
        </a:xfrm>
      </p:grpSpPr>
      <p:sp>
        <p:nvSpPr>
          <p:cNvPr id="139" name="Google Shape;139;p23"/>
          <p:cNvSpPr/>
          <p:nvPr/>
        </p:nvSpPr>
        <p:spPr>
          <a:xfrm>
            <a:off x="2204302"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0" name="Google Shape;140;p23"/>
          <p:cNvSpPr txBox="1">
            <a:spLocks noGrp="1"/>
          </p:cNvSpPr>
          <p:nvPr>
            <p:ph type="body" idx="1"/>
          </p:nvPr>
        </p:nvSpPr>
        <p:spPr>
          <a:xfrm>
            <a:off x="2451549" y="2235692"/>
            <a:ext cx="3421062" cy="6858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3"/>
          <p:cNvSpPr/>
          <p:nvPr/>
        </p:nvSpPr>
        <p:spPr>
          <a:xfrm>
            <a:off x="2204302"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2" name="Google Shape;142;p23"/>
          <p:cNvSpPr txBox="1">
            <a:spLocks noGrp="1"/>
          </p:cNvSpPr>
          <p:nvPr>
            <p:ph type="body" idx="2"/>
          </p:nvPr>
        </p:nvSpPr>
        <p:spPr>
          <a:xfrm>
            <a:off x="2451550" y="3120228"/>
            <a:ext cx="3421474"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3"/>
          <p:cNvSpPr/>
          <p:nvPr/>
        </p:nvSpPr>
        <p:spPr>
          <a:xfrm>
            <a:off x="2204302"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4" name="Google Shape;144;p23"/>
          <p:cNvSpPr txBox="1">
            <a:spLocks noGrp="1"/>
          </p:cNvSpPr>
          <p:nvPr>
            <p:ph type="body" idx="3"/>
          </p:nvPr>
        </p:nvSpPr>
        <p:spPr>
          <a:xfrm>
            <a:off x="2451550" y="4347733"/>
            <a:ext cx="3421473" cy="163534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3"/>
          <p:cNvSpPr/>
          <p:nvPr/>
        </p:nvSpPr>
        <p:spPr>
          <a:xfrm>
            <a:off x="6286445"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6" name="Google Shape;146;p23"/>
          <p:cNvSpPr txBox="1">
            <a:spLocks noGrp="1"/>
          </p:cNvSpPr>
          <p:nvPr>
            <p:ph type="body" idx="4"/>
          </p:nvPr>
        </p:nvSpPr>
        <p:spPr>
          <a:xfrm>
            <a:off x="6452104" y="2219981"/>
            <a:ext cx="3459520" cy="701512"/>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3"/>
          <p:cNvSpPr/>
          <p:nvPr/>
        </p:nvSpPr>
        <p:spPr>
          <a:xfrm>
            <a:off x="6286445"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8" name="Google Shape;148;p23"/>
          <p:cNvSpPr txBox="1">
            <a:spLocks noGrp="1"/>
          </p:cNvSpPr>
          <p:nvPr>
            <p:ph type="body" idx="5"/>
          </p:nvPr>
        </p:nvSpPr>
        <p:spPr>
          <a:xfrm>
            <a:off x="6452104" y="3120228"/>
            <a:ext cx="3459520"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p:nvPr/>
        </p:nvSpPr>
        <p:spPr>
          <a:xfrm>
            <a:off x="6286445"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0" name="Google Shape;150;p23"/>
          <p:cNvSpPr txBox="1">
            <a:spLocks noGrp="1"/>
          </p:cNvSpPr>
          <p:nvPr>
            <p:ph type="body" idx="6"/>
          </p:nvPr>
        </p:nvSpPr>
        <p:spPr>
          <a:xfrm>
            <a:off x="6452104" y="4357691"/>
            <a:ext cx="3459520" cy="1625383"/>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body" idx="7"/>
          </p:nvPr>
        </p:nvSpPr>
        <p:spPr>
          <a:xfrm>
            <a:off x="338228" y="4294220"/>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body" idx="8"/>
          </p:nvPr>
        </p:nvSpPr>
        <p:spPr>
          <a:xfrm>
            <a:off x="338228" y="3067737"/>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body" idx="9"/>
          </p:nvPr>
        </p:nvSpPr>
        <p:spPr>
          <a:xfrm>
            <a:off x="338228" y="2137784"/>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23"/>
          <p:cNvSpPr/>
          <p:nvPr/>
        </p:nvSpPr>
        <p:spPr>
          <a:xfrm>
            <a:off x="6286444"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5" name="Google Shape;155;p23"/>
          <p:cNvSpPr txBox="1">
            <a:spLocks noGrp="1"/>
          </p:cNvSpPr>
          <p:nvPr>
            <p:ph type="body" idx="13"/>
          </p:nvPr>
        </p:nvSpPr>
        <p:spPr>
          <a:xfrm>
            <a:off x="6635023"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3"/>
          <p:cNvSpPr/>
          <p:nvPr/>
        </p:nvSpPr>
        <p:spPr>
          <a:xfrm>
            <a:off x="2204302"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7" name="Google Shape;157;p23"/>
          <p:cNvSpPr txBox="1">
            <a:spLocks noGrp="1"/>
          </p:cNvSpPr>
          <p:nvPr>
            <p:ph type="body" idx="14"/>
          </p:nvPr>
        </p:nvSpPr>
        <p:spPr>
          <a:xfrm>
            <a:off x="2533735"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body" idx="15"/>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body" idx="1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Number &amp; Text">
  <p:cSld name="Large Number &amp; Text">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1590675" y="5791200"/>
            <a:ext cx="7019925" cy="22860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body" idx="2"/>
          </p:nvPr>
        </p:nvSpPr>
        <p:spPr>
          <a:xfrm>
            <a:off x="6617512" y="3236833"/>
            <a:ext cx="4977954"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body" idx="3"/>
          </p:nvPr>
        </p:nvSpPr>
        <p:spPr>
          <a:xfrm>
            <a:off x="6617512" y="1676400"/>
            <a:ext cx="4991085" cy="13826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4166"/>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body" idx="4"/>
          </p:nvPr>
        </p:nvSpPr>
        <p:spPr>
          <a:xfrm>
            <a:off x="2959912" y="1676400"/>
            <a:ext cx="3276600" cy="2949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body" idx="5"/>
          </p:nvPr>
        </p:nvSpPr>
        <p:spPr>
          <a:xfrm>
            <a:off x="609600" y="1676400"/>
            <a:ext cx="2286000" cy="182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5000"/>
              <a:buFont typeface="Arial"/>
              <a:buNone/>
              <a:defRPr sz="15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4"/>
          <p:cNvSpPr txBox="1">
            <a:spLocks noGrp="1"/>
          </p:cNvSpPr>
          <p:nvPr>
            <p:ph type="body" idx="6"/>
          </p:nvPr>
        </p:nvSpPr>
        <p:spPr>
          <a:xfrm>
            <a:off x="828675" y="5780087"/>
            <a:ext cx="2286000" cy="174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body" idx="7"/>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24"/>
          <p:cNvSpPr txBox="1">
            <a:spLocks noGrp="1"/>
          </p:cNvSpPr>
          <p:nvPr>
            <p:ph type="body" idx="8"/>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mp; Large Text">
  <p:cSld name="Header &amp; Large Text">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609600" y="1677087"/>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25"/>
          <p:cNvSpPr txBox="1">
            <a:spLocks noGrp="1"/>
          </p:cNvSpPr>
          <p:nvPr>
            <p:ph type="body" idx="2"/>
          </p:nvPr>
        </p:nvSpPr>
        <p:spPr>
          <a:xfrm>
            <a:off x="3438525" y="1686560"/>
            <a:ext cx="3865775"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2" name="Google Shape;172;p25"/>
          <p:cNvCxnSpPr/>
          <p:nvPr/>
        </p:nvCxnSpPr>
        <p:spPr>
          <a:xfrm>
            <a:off x="7477125" y="168661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73" name="Google Shape;173;p25"/>
          <p:cNvSpPr txBox="1">
            <a:spLocks noGrp="1"/>
          </p:cNvSpPr>
          <p:nvPr>
            <p:ph type="body" idx="3"/>
          </p:nvPr>
        </p:nvSpPr>
        <p:spPr>
          <a:xfrm>
            <a:off x="3438525" y="3134412"/>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body" idx="4"/>
          </p:nvPr>
        </p:nvSpPr>
        <p:spPr>
          <a:xfrm>
            <a:off x="7649950" y="1676400"/>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25"/>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mp; Large Text 2">
  <p:cSld name="Header &amp; Large Text 2">
    <p:spTree>
      <p:nvGrpSpPr>
        <p:cNvPr id="1" name="Shape 177"/>
        <p:cNvGrpSpPr/>
        <p:nvPr/>
      </p:nvGrpSpPr>
      <p:grpSpPr>
        <a:xfrm>
          <a:off x="0" y="0"/>
          <a:ext cx="0" cy="0"/>
          <a:chOff x="0" y="0"/>
          <a:chExt cx="0" cy="0"/>
        </a:xfrm>
      </p:grpSpPr>
      <p:sp>
        <p:nvSpPr>
          <p:cNvPr id="178" name="Google Shape;178;p26"/>
          <p:cNvSpPr txBox="1">
            <a:spLocks noGrp="1"/>
          </p:cNvSpPr>
          <p:nvPr>
            <p:ph type="body" idx="1"/>
          </p:nvPr>
        </p:nvSpPr>
        <p:spPr>
          <a:xfrm>
            <a:off x="609600" y="1676400"/>
            <a:ext cx="27432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9" name="Google Shape;179;p26"/>
          <p:cNvCxnSpPr/>
          <p:nvPr/>
        </p:nvCxnSpPr>
        <p:spPr>
          <a:xfrm>
            <a:off x="7467600" y="1676400"/>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80" name="Google Shape;180;p26"/>
          <p:cNvSpPr txBox="1">
            <a:spLocks noGrp="1"/>
          </p:cNvSpPr>
          <p:nvPr>
            <p:ph type="body" idx="2"/>
          </p:nvPr>
        </p:nvSpPr>
        <p:spPr>
          <a:xfrm>
            <a:off x="3505200" y="1676400"/>
            <a:ext cx="3733800" cy="30686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26"/>
          <p:cNvSpPr txBox="1">
            <a:spLocks noGrp="1"/>
          </p:cNvSpPr>
          <p:nvPr>
            <p:ph type="body" idx="3"/>
          </p:nvPr>
        </p:nvSpPr>
        <p:spPr>
          <a:xfrm>
            <a:off x="7620000" y="1676400"/>
            <a:ext cx="4012977"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26"/>
          <p:cNvSpPr txBox="1">
            <a:spLocks noGrp="1"/>
          </p:cNvSpPr>
          <p:nvPr>
            <p:ph type="body" idx="4"/>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26"/>
          <p:cNvSpPr txBox="1">
            <a:spLocks noGrp="1"/>
          </p:cNvSpPr>
          <p:nvPr>
            <p:ph type="body" idx="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mp; Large Text 3">
  <p:cSld name="Header &amp; Large Text 3">
    <p:spTree>
      <p:nvGrpSpPr>
        <p:cNvPr id="1" name="Shape 184"/>
        <p:cNvGrpSpPr/>
        <p:nvPr/>
      </p:nvGrpSpPr>
      <p:grpSpPr>
        <a:xfrm>
          <a:off x="0" y="0"/>
          <a:ext cx="0" cy="0"/>
          <a:chOff x="0" y="0"/>
          <a:chExt cx="0" cy="0"/>
        </a:xfrm>
      </p:grpSpPr>
      <p:sp>
        <p:nvSpPr>
          <p:cNvPr id="185" name="Google Shape;185;p27"/>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27"/>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7"/>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27"/>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89" name="Google Shape;189;p27"/>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190" name="Google Shape;190;p27"/>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191" name="Google Shape;191;p2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2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Slide + Logo">
  <p:cSld name="Header Slide + Logo">
    <p:spTree>
      <p:nvGrpSpPr>
        <p:cNvPr id="1" name="Shape 193"/>
        <p:cNvGrpSpPr/>
        <p:nvPr/>
      </p:nvGrpSpPr>
      <p:grpSpPr>
        <a:xfrm>
          <a:off x="0" y="0"/>
          <a:ext cx="0" cy="0"/>
          <a:chOff x="0" y="0"/>
          <a:chExt cx="0" cy="0"/>
        </a:xfrm>
      </p:grpSpPr>
      <p:sp>
        <p:nvSpPr>
          <p:cNvPr id="194" name="Google Shape;194;p28"/>
          <p:cNvSpPr/>
          <p:nvPr/>
        </p:nvSpPr>
        <p:spPr>
          <a:xfrm>
            <a:off x="982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2019-2020</a:t>
            </a:r>
            <a:endParaRPr dirty="0"/>
          </a:p>
        </p:txBody>
      </p:sp>
      <p:sp>
        <p:nvSpPr>
          <p:cNvPr id="195" name="Google Shape;195;p28"/>
          <p:cNvSpPr/>
          <p:nvPr/>
        </p:nvSpPr>
        <p:spPr>
          <a:xfrm>
            <a:off x="8305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chemeClr val="lt1"/>
                </a:solidFill>
                <a:latin typeface="DM Sans"/>
                <a:ea typeface="DM Sans"/>
                <a:cs typeface="DM Sans"/>
                <a:sym typeface="DM Sans"/>
              </a:rPr>
              <a:t>2018</a:t>
            </a:r>
            <a:endParaRPr dirty="0"/>
          </a:p>
        </p:txBody>
      </p:sp>
      <p:sp>
        <p:nvSpPr>
          <p:cNvPr id="196" name="Google Shape;196;p28"/>
          <p:cNvSpPr/>
          <p:nvPr/>
        </p:nvSpPr>
        <p:spPr>
          <a:xfrm>
            <a:off x="6781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2017</a:t>
            </a:r>
            <a:endParaRPr dirty="0"/>
          </a:p>
        </p:txBody>
      </p:sp>
      <p:sp>
        <p:nvSpPr>
          <p:cNvPr id="197" name="Google Shape;197;p28"/>
          <p:cNvSpPr/>
          <p:nvPr/>
        </p:nvSpPr>
        <p:spPr>
          <a:xfrm>
            <a:off x="5257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2016</a:t>
            </a:r>
            <a:endParaRPr dirty="0"/>
          </a:p>
        </p:txBody>
      </p:sp>
      <p:sp>
        <p:nvSpPr>
          <p:cNvPr id="198" name="Google Shape;198;p28"/>
          <p:cNvSpPr/>
          <p:nvPr/>
        </p:nvSpPr>
        <p:spPr>
          <a:xfrm>
            <a:off x="3733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2015</a:t>
            </a:r>
            <a:endParaRPr dirty="0"/>
          </a:p>
        </p:txBody>
      </p:sp>
      <p:sp>
        <p:nvSpPr>
          <p:cNvPr id="199" name="Google Shape;199;p28"/>
          <p:cNvSpPr/>
          <p:nvPr/>
        </p:nvSpPr>
        <p:spPr>
          <a:xfrm>
            <a:off x="220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2014</a:t>
            </a:r>
            <a:endParaRPr dirty="0"/>
          </a:p>
        </p:txBody>
      </p:sp>
      <p:sp>
        <p:nvSpPr>
          <p:cNvPr id="200" name="Google Shape;200;p28"/>
          <p:cNvSpPr txBox="1">
            <a:spLocks noGrp="1"/>
          </p:cNvSpPr>
          <p:nvPr>
            <p:ph type="body" idx="1"/>
          </p:nvPr>
        </p:nvSpPr>
        <p:spPr>
          <a:xfrm>
            <a:off x="220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28"/>
          <p:cNvSpPr txBox="1">
            <a:spLocks noGrp="1"/>
          </p:cNvSpPr>
          <p:nvPr>
            <p:ph type="body" idx="2"/>
          </p:nvPr>
        </p:nvSpPr>
        <p:spPr>
          <a:xfrm>
            <a:off x="3733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8"/>
          <p:cNvSpPr txBox="1">
            <a:spLocks noGrp="1"/>
          </p:cNvSpPr>
          <p:nvPr>
            <p:ph type="body" idx="3"/>
          </p:nvPr>
        </p:nvSpPr>
        <p:spPr>
          <a:xfrm>
            <a:off x="5257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8"/>
          <p:cNvSpPr txBox="1">
            <a:spLocks noGrp="1"/>
          </p:cNvSpPr>
          <p:nvPr>
            <p:ph type="body" idx="4"/>
          </p:nvPr>
        </p:nvSpPr>
        <p:spPr>
          <a:xfrm>
            <a:off x="6781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28"/>
          <p:cNvSpPr txBox="1">
            <a:spLocks noGrp="1"/>
          </p:cNvSpPr>
          <p:nvPr>
            <p:ph type="body" idx="5"/>
          </p:nvPr>
        </p:nvSpPr>
        <p:spPr>
          <a:xfrm>
            <a:off x="8305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28"/>
          <p:cNvSpPr txBox="1">
            <a:spLocks noGrp="1"/>
          </p:cNvSpPr>
          <p:nvPr>
            <p:ph type="body" idx="6"/>
          </p:nvPr>
        </p:nvSpPr>
        <p:spPr>
          <a:xfrm>
            <a:off x="220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28"/>
          <p:cNvSpPr txBox="1">
            <a:spLocks noGrp="1"/>
          </p:cNvSpPr>
          <p:nvPr>
            <p:ph type="body" idx="7"/>
          </p:nvPr>
        </p:nvSpPr>
        <p:spPr>
          <a:xfrm>
            <a:off x="5257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body" idx="8"/>
          </p:nvPr>
        </p:nvSpPr>
        <p:spPr>
          <a:xfrm>
            <a:off x="6781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28"/>
          <p:cNvSpPr txBox="1">
            <a:spLocks noGrp="1"/>
          </p:cNvSpPr>
          <p:nvPr>
            <p:ph type="body" idx="9"/>
          </p:nvPr>
        </p:nvSpPr>
        <p:spPr>
          <a:xfrm>
            <a:off x="8305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body" idx="13"/>
          </p:nvPr>
        </p:nvSpPr>
        <p:spPr>
          <a:xfrm>
            <a:off x="6781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28"/>
          <p:cNvSpPr txBox="1">
            <a:spLocks noGrp="1"/>
          </p:cNvSpPr>
          <p:nvPr>
            <p:ph type="body" idx="14"/>
          </p:nvPr>
        </p:nvSpPr>
        <p:spPr>
          <a:xfrm>
            <a:off x="5257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8"/>
          <p:cNvSpPr txBox="1">
            <a:spLocks noGrp="1"/>
          </p:cNvSpPr>
          <p:nvPr>
            <p:ph type="body" idx="15"/>
          </p:nvPr>
        </p:nvSpPr>
        <p:spPr>
          <a:xfrm>
            <a:off x="2209801"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28"/>
          <p:cNvSpPr txBox="1">
            <a:spLocks noGrp="1"/>
          </p:cNvSpPr>
          <p:nvPr>
            <p:ph type="body" idx="16"/>
          </p:nvPr>
        </p:nvSpPr>
        <p:spPr>
          <a:xfrm>
            <a:off x="741362" y="1688690"/>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28"/>
          <p:cNvSpPr txBox="1">
            <a:spLocks noGrp="1"/>
          </p:cNvSpPr>
          <p:nvPr>
            <p:ph type="body" idx="17"/>
          </p:nvPr>
        </p:nvSpPr>
        <p:spPr>
          <a:xfrm>
            <a:off x="741362" y="2763513"/>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28"/>
          <p:cNvSpPr txBox="1">
            <a:spLocks noGrp="1"/>
          </p:cNvSpPr>
          <p:nvPr>
            <p:ph type="body" idx="18"/>
          </p:nvPr>
        </p:nvSpPr>
        <p:spPr>
          <a:xfrm>
            <a:off x="741362" y="4203748"/>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8"/>
          <p:cNvSpPr txBox="1">
            <a:spLocks noGrp="1"/>
          </p:cNvSpPr>
          <p:nvPr>
            <p:ph type="body" idx="19"/>
          </p:nvPr>
        </p:nvSpPr>
        <p:spPr>
          <a:xfrm>
            <a:off x="637130" y="5223310"/>
            <a:ext cx="1280160" cy="951333"/>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28"/>
          <p:cNvSpPr txBox="1">
            <a:spLocks noGrp="1"/>
          </p:cNvSpPr>
          <p:nvPr>
            <p:ph type="body" idx="20"/>
          </p:nvPr>
        </p:nvSpPr>
        <p:spPr>
          <a:xfrm>
            <a:off x="609600" y="381000"/>
            <a:ext cx="7596509" cy="6842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28"/>
          <p:cNvSpPr/>
          <p:nvPr/>
        </p:nvSpPr>
        <p:spPr>
          <a:xfrm>
            <a:off x="712126"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DM Sans"/>
              <a:ea typeface="DM Sans"/>
              <a:cs typeface="DM Sans"/>
              <a:sym typeface="DM Sans"/>
            </a:endParaRPr>
          </a:p>
        </p:txBody>
      </p:sp>
      <p:cxnSp>
        <p:nvCxnSpPr>
          <p:cNvPr id="218" name="Google Shape;218;p28"/>
          <p:cNvCxnSpPr/>
          <p:nvPr/>
        </p:nvCxnSpPr>
        <p:spPr>
          <a:xfrm>
            <a:off x="778255" y="2500180"/>
            <a:ext cx="10346945" cy="0"/>
          </a:xfrm>
          <a:prstGeom prst="straightConnector1">
            <a:avLst/>
          </a:prstGeom>
          <a:noFill/>
          <a:ln w="9525" cap="flat" cmpd="sng">
            <a:solidFill>
              <a:schemeClr val="accent6"/>
            </a:solidFill>
            <a:prstDash val="solid"/>
            <a:miter lim="800000"/>
            <a:headEnd type="none" w="sm" len="sm"/>
            <a:tailEnd type="none" w="sm" len="sm"/>
          </a:ln>
        </p:spPr>
      </p:cxnSp>
      <p:cxnSp>
        <p:nvCxnSpPr>
          <p:cNvPr id="219" name="Google Shape;219;p28"/>
          <p:cNvCxnSpPr/>
          <p:nvPr/>
        </p:nvCxnSpPr>
        <p:spPr>
          <a:xfrm>
            <a:off x="778255" y="5029200"/>
            <a:ext cx="10346945" cy="0"/>
          </a:xfrm>
          <a:prstGeom prst="straightConnector1">
            <a:avLst/>
          </a:prstGeom>
          <a:noFill/>
          <a:ln w="9525" cap="flat" cmpd="sng">
            <a:solidFill>
              <a:schemeClr val="accent6"/>
            </a:solidFill>
            <a:prstDash val="solid"/>
            <a:miter lim="800000"/>
            <a:headEnd type="none" w="sm" len="sm"/>
            <a:tailEnd type="none" w="sm" len="sm"/>
          </a:ln>
        </p:spPr>
      </p:cxnSp>
      <p:sp>
        <p:nvSpPr>
          <p:cNvPr id="220" name="Google Shape;220;p28"/>
          <p:cNvSpPr txBox="1">
            <a:spLocks noGrp="1"/>
          </p:cNvSpPr>
          <p:nvPr>
            <p:ph type="body" idx="21"/>
          </p:nvPr>
        </p:nvSpPr>
        <p:spPr>
          <a:xfrm>
            <a:off x="3733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28"/>
          <p:cNvSpPr txBox="1">
            <a:spLocks noGrp="1"/>
          </p:cNvSpPr>
          <p:nvPr>
            <p:ph type="body" idx="22"/>
          </p:nvPr>
        </p:nvSpPr>
        <p:spPr>
          <a:xfrm>
            <a:off x="9829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28"/>
          <p:cNvSpPr txBox="1">
            <a:spLocks noGrp="1"/>
          </p:cNvSpPr>
          <p:nvPr>
            <p:ph type="body" idx="23"/>
          </p:nvPr>
        </p:nvSpPr>
        <p:spPr>
          <a:xfrm>
            <a:off x="220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28"/>
          <p:cNvSpPr txBox="1">
            <a:spLocks noGrp="1"/>
          </p:cNvSpPr>
          <p:nvPr>
            <p:ph type="body" idx="24"/>
          </p:nvPr>
        </p:nvSpPr>
        <p:spPr>
          <a:xfrm>
            <a:off x="8305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28"/>
          <p:cNvSpPr txBox="1">
            <a:spLocks noGrp="1"/>
          </p:cNvSpPr>
          <p:nvPr>
            <p:ph type="body" idx="25"/>
          </p:nvPr>
        </p:nvSpPr>
        <p:spPr>
          <a:xfrm>
            <a:off x="982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28"/>
          <p:cNvSpPr txBox="1">
            <a:spLocks noGrp="1"/>
          </p:cNvSpPr>
          <p:nvPr>
            <p:ph type="body" idx="26"/>
          </p:nvPr>
        </p:nvSpPr>
        <p:spPr>
          <a:xfrm>
            <a:off x="3733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28"/>
          <p:cNvSpPr txBox="1">
            <a:spLocks noGrp="1"/>
          </p:cNvSpPr>
          <p:nvPr>
            <p:ph type="body" idx="27"/>
          </p:nvPr>
        </p:nvSpPr>
        <p:spPr>
          <a:xfrm>
            <a:off x="982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28"/>
          <p:cNvSpPr txBox="1">
            <a:spLocks noGrp="1"/>
          </p:cNvSpPr>
          <p:nvPr>
            <p:ph type="body" idx="28"/>
          </p:nvPr>
        </p:nvSpPr>
        <p:spPr>
          <a:xfrm>
            <a:off x="8305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28"/>
          <p:cNvSpPr txBox="1">
            <a:spLocks noGrp="1"/>
          </p:cNvSpPr>
          <p:nvPr>
            <p:ph type="body" idx="29"/>
          </p:nvPr>
        </p:nvSpPr>
        <p:spPr>
          <a:xfrm>
            <a:off x="5257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28"/>
          <p:cNvSpPr txBox="1">
            <a:spLocks noGrp="1"/>
          </p:cNvSpPr>
          <p:nvPr>
            <p:ph type="body" idx="30"/>
          </p:nvPr>
        </p:nvSpPr>
        <p:spPr>
          <a:xfrm>
            <a:off x="6781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28"/>
          <p:cNvSpPr txBox="1">
            <a:spLocks noGrp="1"/>
          </p:cNvSpPr>
          <p:nvPr>
            <p:ph type="body" idx="31"/>
          </p:nvPr>
        </p:nvSpPr>
        <p:spPr>
          <a:xfrm>
            <a:off x="3733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28"/>
          <p:cNvSpPr txBox="1">
            <a:spLocks noGrp="1"/>
          </p:cNvSpPr>
          <p:nvPr>
            <p:ph type="body" idx="32"/>
          </p:nvPr>
        </p:nvSpPr>
        <p:spPr>
          <a:xfrm>
            <a:off x="982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2"/>
        <p:cNvGrpSpPr/>
        <p:nvPr/>
      </p:nvGrpSpPr>
      <p:grpSpPr>
        <a:xfrm>
          <a:off x="0" y="0"/>
          <a:ext cx="0" cy="0"/>
          <a:chOff x="0" y="0"/>
          <a:chExt cx="0" cy="0"/>
        </a:xfrm>
      </p:grpSpPr>
      <p:pic>
        <p:nvPicPr>
          <p:cNvPr id="233" name="Google Shape;233;p29"/>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234" name="Google Shape;234;p29"/>
          <p:cNvSpPr txBox="1">
            <a:spLocks noGrp="1"/>
          </p:cNvSpPr>
          <p:nvPr>
            <p:ph type="body" idx="1"/>
          </p:nvPr>
        </p:nvSpPr>
        <p:spPr>
          <a:xfrm>
            <a:off x="3526786" y="3581400"/>
            <a:ext cx="5166860" cy="38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000"/>
              <a:buFont typeface="Arial"/>
              <a:buNone/>
              <a:defRPr sz="10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29"/>
          <p:cNvSpPr txBox="1"/>
          <p:nvPr/>
        </p:nvSpPr>
        <p:spPr>
          <a:xfrm>
            <a:off x="2437947" y="6324600"/>
            <a:ext cx="7316105" cy="123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236" name="Google Shape;236;p29"/>
          <p:cNvSpPr/>
          <p:nvPr/>
        </p:nvSpPr>
        <p:spPr>
          <a:xfrm>
            <a:off x="3467099" y="6553200"/>
            <a:ext cx="5257800" cy="8463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3"/>
        <p:cNvGrpSpPr/>
        <p:nvPr/>
      </p:nvGrpSpPr>
      <p:grpSpPr>
        <a:xfrm>
          <a:off x="0" y="0"/>
          <a:ext cx="0" cy="0"/>
          <a:chOff x="0" y="0"/>
          <a:chExt cx="0" cy="0"/>
        </a:xfrm>
      </p:grpSpPr>
      <p:sp>
        <p:nvSpPr>
          <p:cNvPr id="34" name="Google Shape;34;p11"/>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sp>
        <p:nvSpPr>
          <p:cNvPr id="35" name="Google Shape;35;p11"/>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2574BB"/>
              </a:buClr>
              <a:buSzPts val="2000"/>
              <a:buFont typeface="Arial"/>
              <a:buNone/>
              <a:defRPr sz="2000" b="0" i="0" u="none" strike="noStrike" cap="none">
                <a:solidFill>
                  <a:srgbClr val="2574BB"/>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body" idx="2"/>
          </p:nvPr>
        </p:nvSpPr>
        <p:spPr>
          <a:xfrm>
            <a:off x="1280159" y="2965374"/>
            <a:ext cx="2987041" cy="252954"/>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body" idx="3"/>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General Title and Text Slide">
  <p:cSld name="1_General Title and Text Slide">
    <p:spTree>
      <p:nvGrpSpPr>
        <p:cNvPr id="1" name="Shape 29"/>
        <p:cNvGrpSpPr/>
        <p:nvPr/>
      </p:nvGrpSpPr>
      <p:grpSpPr>
        <a:xfrm>
          <a:off x="0" y="0"/>
          <a:ext cx="0" cy="0"/>
          <a:chOff x="0" y="0"/>
          <a:chExt cx="0" cy="0"/>
        </a:xfrm>
      </p:grpSpPr>
      <p:sp>
        <p:nvSpPr>
          <p:cNvPr id="30" name="Google Shape;30;p10"/>
          <p:cNvSpPr txBox="1">
            <a:spLocks noGrp="1"/>
          </p:cNvSpPr>
          <p:nvPr>
            <p:ph type="body" idx="1"/>
          </p:nvPr>
        </p:nvSpPr>
        <p:spPr>
          <a:xfrm>
            <a:off x="609600" y="1752600"/>
            <a:ext cx="9448800" cy="423047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0"/>
          <p:cNvSpPr txBox="1">
            <a:spLocks noGrp="1"/>
          </p:cNvSpPr>
          <p:nvPr>
            <p:ph type="body" idx="2"/>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0"/>
          <p:cNvSpPr txBox="1">
            <a:spLocks noGrp="1"/>
          </p:cNvSpPr>
          <p:nvPr>
            <p:ph type="body" idx="3"/>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4058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cxnSp>
        <p:nvCxnSpPr>
          <p:cNvPr id="52" name="Google Shape;52;p14"/>
          <p:cNvCxnSpPr/>
          <p:nvPr/>
        </p:nvCxnSpPr>
        <p:spPr>
          <a:xfrm>
            <a:off x="1056861" y="2166730"/>
            <a:ext cx="10078279" cy="0"/>
          </a:xfrm>
          <a:prstGeom prst="straightConnector1">
            <a:avLst/>
          </a:prstGeom>
          <a:noFill/>
          <a:ln w="9525" cap="flat" cmpd="sng">
            <a:solidFill>
              <a:srgbClr val="A5A5A5"/>
            </a:solidFill>
            <a:prstDash val="solid"/>
            <a:miter lim="800000"/>
            <a:headEnd type="none" w="sm" len="sm"/>
            <a:tailEnd type="none" w="sm" len="sm"/>
          </a:ln>
        </p:spPr>
      </p:cxnSp>
      <p:sp>
        <p:nvSpPr>
          <p:cNvPr id="53" name="Google Shape;53;p14"/>
          <p:cNvSpPr txBox="1">
            <a:spLocks noGrp="1"/>
          </p:cNvSpPr>
          <p:nvPr>
            <p:ph type="body" idx="1"/>
          </p:nvPr>
        </p:nvSpPr>
        <p:spPr>
          <a:xfrm>
            <a:off x="1056860" y="2524746"/>
            <a:ext cx="10078279" cy="35182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C5C3B"/>
              </a:buClr>
              <a:buSzPts val="4800"/>
              <a:buFont typeface="Arial"/>
              <a:buNone/>
              <a:defRPr sz="4800" b="0" i="0" u="none" strike="noStrike" cap="none">
                <a:solidFill>
                  <a:srgbClr val="FC5C3B"/>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rgbClr val="FC5C3B"/>
              </a:buClr>
              <a:buSzPts val="3600"/>
              <a:buFont typeface="Arial"/>
              <a:buNone/>
              <a:defRPr sz="3600" b="0" i="0" u="none" strike="noStrike" cap="none">
                <a:solidFill>
                  <a:srgbClr val="FC5C3B"/>
                </a:solidFill>
                <a:latin typeface="Bebas Neue"/>
                <a:ea typeface="Bebas Neue"/>
                <a:cs typeface="Bebas Neue"/>
                <a:sym typeface="Bebas Neue"/>
              </a:defRPr>
            </a:lvl2pPr>
            <a:lvl3pPr marL="1371600" marR="0" lvl="2" indent="-228600" algn="l" rtl="0">
              <a:lnSpc>
                <a:spcPct val="90000"/>
              </a:lnSpc>
              <a:spcBef>
                <a:spcPts val="500"/>
              </a:spcBef>
              <a:spcAft>
                <a:spcPts val="0"/>
              </a:spcAft>
              <a:buClr>
                <a:srgbClr val="FC5C3B"/>
              </a:buClr>
              <a:buSzPts val="3200"/>
              <a:buFont typeface="Arial"/>
              <a:buNone/>
              <a:defRPr sz="3200" b="0" i="0" u="none" strike="noStrike" cap="none">
                <a:solidFill>
                  <a:srgbClr val="FC5C3B"/>
                </a:solidFill>
                <a:latin typeface="Bebas Neue"/>
                <a:ea typeface="Bebas Neue"/>
                <a:cs typeface="Bebas Neue"/>
                <a:sym typeface="Bebas Neue"/>
              </a:defRPr>
            </a:lvl3pPr>
            <a:lvl4pPr marL="1828800" marR="0" lvl="3"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4pPr>
            <a:lvl5pPr marL="2286000" marR="0" lvl="4"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704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
        <p:cNvGrpSpPr/>
        <p:nvPr/>
      </p:nvGrpSpPr>
      <p:grpSpPr>
        <a:xfrm>
          <a:off x="0" y="0"/>
          <a:ext cx="0" cy="0"/>
          <a:chOff x="0" y="0"/>
          <a:chExt cx="0" cy="0"/>
        </a:xfrm>
      </p:grpSpPr>
      <p:pic>
        <p:nvPicPr>
          <p:cNvPr id="39" name="Google Shape;39;p12"/>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40" name="Google Shape;40;p12"/>
          <p:cNvSpPr txBox="1">
            <a:spLocks noGrp="1"/>
          </p:cNvSpPr>
          <p:nvPr>
            <p:ph type="body" idx="1"/>
          </p:nvPr>
        </p:nvSpPr>
        <p:spPr>
          <a:xfrm>
            <a:off x="1295400" y="3124200"/>
            <a:ext cx="6705600" cy="540917"/>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6600"/>
              <a:buFont typeface="Arial"/>
              <a:buNone/>
              <a:defRPr sz="66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2"/>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2"/>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3" name="Google Shape;43;p12"/>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4"/>
        <p:cNvGrpSpPr/>
        <p:nvPr/>
      </p:nvGrpSpPr>
      <p:grpSpPr>
        <a:xfrm>
          <a:off x="0" y="0"/>
          <a:ext cx="0" cy="0"/>
          <a:chOff x="0" y="0"/>
          <a:chExt cx="0" cy="0"/>
        </a:xfrm>
      </p:grpSpPr>
      <p:pic>
        <p:nvPicPr>
          <p:cNvPr id="45" name="Google Shape;45;p13"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13"/>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4800"/>
              <a:buFont typeface="Arial"/>
              <a:buNone/>
              <a:defRPr sz="4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3"/>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3"/>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9" name="Google Shape;49;p13"/>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pic>
        <p:nvPicPr>
          <p:cNvPr id="50" name="Google Shape;50;p13" descr="Blue Cross Blue Shield of Massachusetts Logo"/>
          <p:cNvPicPr preferRelativeResize="0"/>
          <p:nvPr/>
        </p:nvPicPr>
        <p:blipFill rotWithShape="1">
          <a:blip r:embed="rId3">
            <a:alphaModFix/>
          </a:blip>
          <a:srcRect/>
          <a:stretch/>
        </p:blipFill>
        <p:spPr>
          <a:xfrm>
            <a:off x="10460736" y="411480"/>
            <a:ext cx="1181708" cy="4769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56" name="Google Shape;56;p15"/>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3800"/>
              <a:buFont typeface="Arial"/>
              <a:buNone/>
              <a:defRPr sz="3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5"/>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p:nvPr/>
        </p:nvSpPr>
        <p:spPr>
          <a:xfrm>
            <a:off x="4315968"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59" name="Google Shape;59;p15"/>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jor Headline 1">
  <p:cSld name="Major Headline 1">
    <p:spTree>
      <p:nvGrpSpPr>
        <p:cNvPr id="1" name="Shape 60"/>
        <p:cNvGrpSpPr/>
        <p:nvPr/>
      </p:nvGrpSpPr>
      <p:grpSpPr>
        <a:xfrm>
          <a:off x="0" y="0"/>
          <a:ext cx="0" cy="0"/>
          <a:chOff x="0" y="0"/>
          <a:chExt cx="0" cy="0"/>
        </a:xfrm>
      </p:grpSpPr>
      <p:sp>
        <p:nvSpPr>
          <p:cNvPr id="61" name="Google Shape;61;p16"/>
          <p:cNvSpPr txBox="1">
            <a:spLocks noGrp="1"/>
          </p:cNvSpPr>
          <p:nvPr>
            <p:ph type="body" idx="1"/>
          </p:nvPr>
        </p:nvSpPr>
        <p:spPr>
          <a:xfrm>
            <a:off x="609600" y="2525517"/>
            <a:ext cx="10624100" cy="2046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1"/>
              </a:buClr>
              <a:buSzPts val="3200"/>
              <a:buFont typeface="Arial"/>
              <a:buNone/>
              <a:defRPr sz="3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 name="Google Shape;62;p16"/>
          <p:cNvCxnSpPr/>
          <p:nvPr/>
        </p:nvCxnSpPr>
        <p:spPr>
          <a:xfrm>
            <a:off x="701950" y="2362200"/>
            <a:ext cx="10439400" cy="0"/>
          </a:xfrm>
          <a:prstGeom prst="straightConnector1">
            <a:avLst/>
          </a:prstGeom>
          <a:noFill/>
          <a:ln w="12700" cap="flat" cmpd="sng">
            <a:solidFill>
              <a:schemeClr val="accent6"/>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600075" y="1673352"/>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2"/>
          </p:nvPr>
        </p:nvSpPr>
        <p:spPr>
          <a:xfrm>
            <a:off x="3429000" y="1673352"/>
            <a:ext cx="3865775" cy="14508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6" name="Google Shape;66;p17"/>
          <p:cNvCxnSpPr/>
          <p:nvPr/>
        </p:nvCxnSpPr>
        <p:spPr>
          <a:xfrm>
            <a:off x="7467600" y="167335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67" name="Google Shape;67;p17"/>
          <p:cNvSpPr txBox="1">
            <a:spLocks noGrp="1"/>
          </p:cNvSpPr>
          <p:nvPr>
            <p:ph type="body" idx="3"/>
          </p:nvPr>
        </p:nvSpPr>
        <p:spPr>
          <a:xfrm>
            <a:off x="3429000" y="3200400"/>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4"/>
          </p:nvPr>
        </p:nvSpPr>
        <p:spPr>
          <a:xfrm>
            <a:off x="7640425" y="1673352"/>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 name="Google Shape;76;p18"/>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77" name="Google Shape;77;p18"/>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78" name="Google Shape;78;p18"/>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Header &amp; Large Text">
  <p:cSld name="1_Header &amp; Large Text">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body" idx="2"/>
          </p:nvPr>
        </p:nvSpPr>
        <p:spPr>
          <a:xfrm>
            <a:off x="3400931" y="3659580"/>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body" idx="5"/>
          </p:nvPr>
        </p:nvSpPr>
        <p:spPr>
          <a:xfrm>
            <a:off x="3400931" y="4300711"/>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6"/>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body" idx="7"/>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p:nvPr/>
        </p:nvSpPr>
        <p:spPr>
          <a:xfrm>
            <a:off x="11405978" y="6474023"/>
            <a:ext cx="4812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00"/>
              <a:buFont typeface="DM Sans Medium"/>
              <a:buNone/>
            </a:pPr>
            <a:fld id="{00000000-1234-1234-1234-123412341234}" type="slidenum">
              <a:rPr lang="en-US" sz="1000" b="0" i="0" u="none" strike="noStrike" cap="none">
                <a:solidFill>
                  <a:schemeClr val="lt1"/>
                </a:solidFill>
                <a:latin typeface="DM Sans Medium"/>
                <a:ea typeface="DM Sans Medium"/>
                <a:cs typeface="DM Sans Medium"/>
                <a:sym typeface="DM Sans Medium"/>
              </a:rPr>
              <a:t>‹#›</a:t>
            </a:fld>
            <a:endParaRPr sz="1000" b="0" i="0" u="none" strike="noStrike" cap="none" dirty="0">
              <a:solidFill>
                <a:schemeClr val="lt1"/>
              </a:solidFill>
              <a:latin typeface="DM Sans Medium"/>
              <a:ea typeface="DM Sans Medium"/>
              <a:cs typeface="DM Sans Medium"/>
              <a:sym typeface="DM Sans Medium"/>
            </a:endParaRPr>
          </a:p>
        </p:txBody>
      </p:sp>
      <p:sp>
        <p:nvSpPr>
          <p:cNvPr id="11" name="Google Shape;11;p6"/>
          <p:cNvSpPr txBox="1"/>
          <p:nvPr/>
        </p:nvSpPr>
        <p:spPr>
          <a:xfrm>
            <a:off x="3330799"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7F7F7F"/>
              </a:buClr>
              <a:buSzPts val="800"/>
              <a:buFont typeface="DM Sans"/>
              <a:buNone/>
            </a:pPr>
            <a:r>
              <a:rPr lang="en-US" sz="800" b="1" i="0" u="none" strike="noStrike" cap="none" dirty="0">
                <a:solidFill>
                  <a:srgbClr val="7F7F7F"/>
                </a:solidFill>
                <a:latin typeface="DM Sans"/>
                <a:ea typeface="DM Sans"/>
                <a:cs typeface="DM Sans"/>
                <a:sym typeface="DM Sans"/>
              </a:rPr>
              <a:t>BLUE CROSS BLUE SHIELD OF MASSACHUSETTS |</a:t>
            </a:r>
            <a:r>
              <a:rPr lang="en-US" sz="800" b="0" i="0" u="none" strike="noStrike" cap="none" dirty="0">
                <a:solidFill>
                  <a:srgbClr val="7F7F7F"/>
                </a:solidFill>
                <a:latin typeface="DM Sans"/>
                <a:ea typeface="DM Sans"/>
                <a:cs typeface="DM Sans"/>
                <a:sym typeface="DM Sans"/>
              </a:rPr>
              <a:t> CONFIDENTIAL – NOT FOR DISTRIBUTION</a:t>
            </a:r>
            <a:endParaRPr sz="800" b="0" i="0" u="none" strike="noStrike" cap="none" dirty="0">
              <a:solidFill>
                <a:srgbClr val="7F7F7F"/>
              </a:solidFill>
              <a:latin typeface="DM Sans"/>
              <a:ea typeface="DM Sans"/>
              <a:cs typeface="DM Sans"/>
              <a:sym typeface="DM Sans"/>
            </a:endParaRPr>
          </a:p>
        </p:txBody>
      </p:sp>
      <p:sp>
        <p:nvSpPr>
          <p:cNvPr id="12" name="Google Shape;12;p6"/>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pic>
        <p:nvPicPr>
          <p:cNvPr id="13" name="Google Shape;13;p6"/>
          <p:cNvPicPr preferRelativeResize="0"/>
          <p:nvPr/>
        </p:nvPicPr>
        <p:blipFill rotWithShape="1">
          <a:blip r:embed="rId24">
            <a:alphaModFix/>
          </a:blip>
          <a:srcRect l="81507" b="84778"/>
          <a:stretch/>
        </p:blipFill>
        <p:spPr>
          <a:xfrm>
            <a:off x="9937376" y="7129"/>
            <a:ext cx="2254624" cy="10417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3" pos="7296">
          <p15:clr>
            <a:srgbClr val="F26B43"/>
          </p15:clr>
        </p15:guide>
        <p15:guide id="4" orient="horz" pos="1104">
          <p15:clr>
            <a:srgbClr val="F26B43"/>
          </p15:clr>
        </p15:guide>
        <p15:guide id="5" pos="432">
          <p15:clr>
            <a:srgbClr val="F26B43"/>
          </p15:clr>
        </p15:guide>
        <p15:guide id="6" orient="horz" pos="384">
          <p15:clr>
            <a:srgbClr val="F26B43"/>
          </p15:clr>
        </p15:guide>
        <p15:guide id="7" orient="horz" pos="624">
          <p15:clr>
            <a:srgbClr val="F26B43"/>
          </p15:clr>
        </p15:guide>
        <p15:guide id="8"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body" idx="2"/>
          </p:nvPr>
        </p:nvSpPr>
        <p:spPr>
          <a:xfrm>
            <a:off x="259515" y="2597775"/>
            <a:ext cx="10629396" cy="125852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4"/>
              </a:buClr>
              <a:buSzPts val="4800"/>
              <a:buNone/>
            </a:pPr>
            <a:r>
              <a:rPr lang="en-US" dirty="0"/>
              <a:t>Service Performance &amp; activity report</a:t>
            </a:r>
          </a:p>
          <a:p>
            <a:pPr marL="0" lvl="0" indent="0" algn="l" rtl="0">
              <a:lnSpc>
                <a:spcPct val="90000"/>
              </a:lnSpc>
              <a:spcBef>
                <a:spcPts val="0"/>
              </a:spcBef>
              <a:spcAft>
                <a:spcPts val="0"/>
              </a:spcAft>
              <a:buClr>
                <a:schemeClr val="accent4"/>
              </a:buClr>
              <a:buSzPts val="4800"/>
              <a:buNone/>
            </a:pPr>
            <a:r>
              <a:rPr lang="en-US" sz="4000" dirty="0">
                <a:solidFill>
                  <a:schemeClr val="bg1"/>
                </a:solidFill>
              </a:rPr>
              <a:t>November 2024</a:t>
            </a:r>
          </a:p>
          <a:p>
            <a:pPr marL="0" lvl="0" indent="0" algn="l" rtl="0">
              <a:lnSpc>
                <a:spcPct val="90000"/>
              </a:lnSpc>
              <a:spcBef>
                <a:spcPts val="0"/>
              </a:spcBef>
              <a:spcAft>
                <a:spcPts val="0"/>
              </a:spcAft>
              <a:buClr>
                <a:schemeClr val="accent4"/>
              </a:buClr>
              <a:buSzPts val="4800"/>
              <a:buNone/>
            </a:pPr>
            <a:endParaRPr lang="en-US" dirty="0"/>
          </a:p>
          <a:p>
            <a:pPr marL="0" lvl="0" indent="0" algn="l" rtl="0">
              <a:lnSpc>
                <a:spcPct val="90000"/>
              </a:lnSpc>
              <a:spcBef>
                <a:spcPts val="0"/>
              </a:spcBef>
              <a:spcAft>
                <a:spcPts val="0"/>
              </a:spcAft>
              <a:buClr>
                <a:schemeClr val="accent4"/>
              </a:buClr>
              <a:buSzPts val="4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6270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Member Service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a:off x="173199" y="1048203"/>
            <a:ext cx="1141474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290004" y="1231529"/>
          <a:ext cx="11414743" cy="5379720"/>
        </p:xfrm>
        <a:graphic>
          <a:graphicData uri="http://schemas.openxmlformats.org/drawingml/2006/table">
            <a:tbl>
              <a:tblPr firstRow="1" bandRow="1">
                <a:tableStyleId>{5C22544A-7EE6-4342-B048-85BDC9FD1C3A}</a:tableStyleId>
              </a:tblPr>
              <a:tblGrid>
                <a:gridCol w="1530034">
                  <a:extLst>
                    <a:ext uri="{9D8B030D-6E8A-4147-A177-3AD203B41FA5}">
                      <a16:colId xmlns:a16="http://schemas.microsoft.com/office/drawing/2014/main" val="1944679407"/>
                    </a:ext>
                  </a:extLst>
                </a:gridCol>
                <a:gridCol w="1034056">
                  <a:extLst>
                    <a:ext uri="{9D8B030D-6E8A-4147-A177-3AD203B41FA5}">
                      <a16:colId xmlns:a16="http://schemas.microsoft.com/office/drawing/2014/main" val="1486621498"/>
                    </a:ext>
                  </a:extLst>
                </a:gridCol>
                <a:gridCol w="1732166">
                  <a:extLst>
                    <a:ext uri="{9D8B030D-6E8A-4147-A177-3AD203B41FA5}">
                      <a16:colId xmlns:a16="http://schemas.microsoft.com/office/drawing/2014/main" val="3563603699"/>
                    </a:ext>
                  </a:extLst>
                </a:gridCol>
                <a:gridCol w="444860">
                  <a:extLst>
                    <a:ext uri="{9D8B030D-6E8A-4147-A177-3AD203B41FA5}">
                      <a16:colId xmlns:a16="http://schemas.microsoft.com/office/drawing/2014/main" val="4041601535"/>
                    </a:ext>
                  </a:extLst>
                </a:gridCol>
                <a:gridCol w="1747089">
                  <a:extLst>
                    <a:ext uri="{9D8B030D-6E8A-4147-A177-3AD203B41FA5}">
                      <a16:colId xmlns:a16="http://schemas.microsoft.com/office/drawing/2014/main" val="3312228629"/>
                    </a:ext>
                  </a:extLst>
                </a:gridCol>
                <a:gridCol w="1154600">
                  <a:extLst>
                    <a:ext uri="{9D8B030D-6E8A-4147-A177-3AD203B41FA5}">
                      <a16:colId xmlns:a16="http://schemas.microsoft.com/office/drawing/2014/main" val="2693422328"/>
                    </a:ext>
                  </a:extLst>
                </a:gridCol>
                <a:gridCol w="1724860">
                  <a:extLst>
                    <a:ext uri="{9D8B030D-6E8A-4147-A177-3AD203B41FA5}">
                      <a16:colId xmlns:a16="http://schemas.microsoft.com/office/drawing/2014/main" val="356685355"/>
                    </a:ext>
                  </a:extLst>
                </a:gridCol>
                <a:gridCol w="418246">
                  <a:extLst>
                    <a:ext uri="{9D8B030D-6E8A-4147-A177-3AD203B41FA5}">
                      <a16:colId xmlns:a16="http://schemas.microsoft.com/office/drawing/2014/main" val="2675016541"/>
                    </a:ext>
                  </a:extLst>
                </a:gridCol>
                <a:gridCol w="1628832">
                  <a:extLst>
                    <a:ext uri="{9D8B030D-6E8A-4147-A177-3AD203B41FA5}">
                      <a16:colId xmlns:a16="http://schemas.microsoft.com/office/drawing/2014/main" val="993885311"/>
                    </a:ext>
                  </a:extLst>
                </a:gridCol>
              </a:tblGrid>
              <a:tr h="0">
                <a:tc gridSpan="3">
                  <a:txBody>
                    <a:bodyPr/>
                    <a:lstStyle/>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70346"/>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7557093"/>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210,726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25,258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63456"/>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187,367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22,793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048616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156,796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19,027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6796488"/>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8855890"/>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3540842"/>
                  </a:ext>
                </a:extLst>
              </a:tr>
              <a:tr h="0">
                <a:tc gridSpan="9">
                  <a:txBody>
                    <a:bodyPr/>
                    <a:lstStyle/>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endParaRPr kumimoji="0" lang="en-US" sz="3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Speech Trends:</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determine coverage for routine vision exams and eyewear.</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obtain information about plans offered during open enrollment.</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ask for status of prior authorization requests for a prescription drug.</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933295"/>
                  </a:ext>
                </a:extLst>
              </a:tr>
              <a:tr h="0">
                <a:tc gridSpan="3">
                  <a:txBody>
                    <a:bodyPr/>
                    <a:lstStyle/>
                    <a:p>
                      <a:pPr algn="ct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9960"/>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Arial Narrow" panose="020B0606020202030204" pitchFamily="34" charset="0"/>
                        </a:rPr>
                        <a:t>%</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34243906"/>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11,009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8393904"/>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3301564"/>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7,270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19628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2698971"/>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0641313"/>
                  </a:ext>
                </a:extLst>
              </a:tr>
            </a:tbl>
          </a:graphicData>
        </a:graphic>
      </p:graphicFrame>
    </p:spTree>
    <p:extLst>
      <p:ext uri="{BB962C8B-B14F-4D97-AF65-F5344CB8AC3E}">
        <p14:creationId xmlns:p14="http://schemas.microsoft.com/office/powerpoint/2010/main" val="378603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0D68D7A4-16C8-6978-0272-F881EB84A451}"/>
              </a:ext>
            </a:extLst>
          </p:cNvPr>
          <p:cNvGraphicFramePr/>
          <p:nvPr/>
        </p:nvGraphicFramePr>
        <p:xfrm>
          <a:off x="173200" y="1231083"/>
          <a:ext cx="11629693" cy="5074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26288"/>
          <a:ext cx="3626295" cy="393192"/>
        </p:xfrm>
        <a:graphic>
          <a:graphicData uri="http://schemas.openxmlformats.org/drawingml/2006/table">
            <a:tbl>
              <a:tblPr firstRow="1" bandRow="1">
                <a:tableStyleId>{5C22544A-7EE6-4342-B048-85BDC9FD1C3A}</a:tableStyleId>
              </a:tblPr>
              <a:tblGrid>
                <a:gridCol w="3626295">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Includes Commercial and Teleperformance unresolved Member Service calls</a:t>
                      </a:r>
                    </a:p>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is refreshed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231612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937283"/>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441091"/>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*Standard appeals exclude cases with consented member extensions</a:t>
                      </a:r>
                    </a:p>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**Expedited Average TAT excludes Contractual Cases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Commercial Appeals &amp; grievance performance</a:t>
            </a:r>
          </a:p>
        </p:txBody>
      </p:sp>
      <p:sp>
        <p:nvSpPr>
          <p:cNvPr id="2" name="TextBox 1">
            <a:extLst>
              <a:ext uri="{FF2B5EF4-FFF2-40B4-BE49-F238E27FC236}">
                <a16:creationId xmlns:a16="http://schemas.microsoft.com/office/drawing/2014/main" id="{2169CEA6-7F25-844E-C0F7-49A41D5C020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31ECD4E7-A7AC-EAA8-1BBC-4F9E30748967}"/>
              </a:ext>
            </a:extLst>
          </p:cNvPr>
          <p:cNvGraphicFramePr>
            <a:graphicFrameLocks noGrp="1"/>
          </p:cNvGraphicFramePr>
          <p:nvPr/>
        </p:nvGraphicFramePr>
        <p:xfrm>
          <a:off x="188911" y="1137112"/>
          <a:ext cx="11629694" cy="5303980"/>
        </p:xfrm>
        <a:graphic>
          <a:graphicData uri="http://schemas.openxmlformats.org/drawingml/2006/table">
            <a:tbl>
              <a:tblPr firstRow="1" bandRow="1">
                <a:tableStyleId>{5C22544A-7EE6-4342-B048-85BDC9FD1C3A}</a:tableStyleId>
              </a:tblPr>
              <a:tblGrid>
                <a:gridCol w="2958509">
                  <a:extLst>
                    <a:ext uri="{9D8B030D-6E8A-4147-A177-3AD203B41FA5}">
                      <a16:colId xmlns:a16="http://schemas.microsoft.com/office/drawing/2014/main" val="779892934"/>
                    </a:ext>
                  </a:extLst>
                </a:gridCol>
                <a:gridCol w="450041">
                  <a:extLst>
                    <a:ext uri="{9D8B030D-6E8A-4147-A177-3AD203B41FA5}">
                      <a16:colId xmlns:a16="http://schemas.microsoft.com/office/drawing/2014/main" val="2506431473"/>
                    </a:ext>
                  </a:extLst>
                </a:gridCol>
                <a:gridCol w="450041">
                  <a:extLst>
                    <a:ext uri="{9D8B030D-6E8A-4147-A177-3AD203B41FA5}">
                      <a16:colId xmlns:a16="http://schemas.microsoft.com/office/drawing/2014/main" val="1013153228"/>
                    </a:ext>
                  </a:extLst>
                </a:gridCol>
                <a:gridCol w="460782">
                  <a:extLst>
                    <a:ext uri="{9D8B030D-6E8A-4147-A177-3AD203B41FA5}">
                      <a16:colId xmlns:a16="http://schemas.microsoft.com/office/drawing/2014/main" val="3915066194"/>
                    </a:ext>
                  </a:extLst>
                </a:gridCol>
                <a:gridCol w="463468">
                  <a:extLst>
                    <a:ext uri="{9D8B030D-6E8A-4147-A177-3AD203B41FA5}">
                      <a16:colId xmlns:a16="http://schemas.microsoft.com/office/drawing/2014/main" val="1005719749"/>
                    </a:ext>
                  </a:extLst>
                </a:gridCol>
                <a:gridCol w="450041">
                  <a:extLst>
                    <a:ext uri="{9D8B030D-6E8A-4147-A177-3AD203B41FA5}">
                      <a16:colId xmlns:a16="http://schemas.microsoft.com/office/drawing/2014/main" val="3094565296"/>
                    </a:ext>
                  </a:extLst>
                </a:gridCol>
                <a:gridCol w="498374">
                  <a:extLst>
                    <a:ext uri="{9D8B030D-6E8A-4147-A177-3AD203B41FA5}">
                      <a16:colId xmlns:a16="http://schemas.microsoft.com/office/drawing/2014/main" val="1626764116"/>
                    </a:ext>
                  </a:extLst>
                </a:gridCol>
                <a:gridCol w="460782">
                  <a:extLst>
                    <a:ext uri="{9D8B030D-6E8A-4147-A177-3AD203B41FA5}">
                      <a16:colId xmlns:a16="http://schemas.microsoft.com/office/drawing/2014/main" val="2428179600"/>
                    </a:ext>
                  </a:extLst>
                </a:gridCol>
                <a:gridCol w="390966">
                  <a:extLst>
                    <a:ext uri="{9D8B030D-6E8A-4147-A177-3AD203B41FA5}">
                      <a16:colId xmlns:a16="http://schemas.microsoft.com/office/drawing/2014/main" val="1430518694"/>
                    </a:ext>
                  </a:extLst>
                </a:gridCol>
                <a:gridCol w="495690">
                  <a:extLst>
                    <a:ext uri="{9D8B030D-6E8A-4147-A177-3AD203B41FA5}">
                      <a16:colId xmlns:a16="http://schemas.microsoft.com/office/drawing/2014/main" val="228221404"/>
                    </a:ext>
                  </a:extLst>
                </a:gridCol>
                <a:gridCol w="474209">
                  <a:extLst>
                    <a:ext uri="{9D8B030D-6E8A-4147-A177-3AD203B41FA5}">
                      <a16:colId xmlns:a16="http://schemas.microsoft.com/office/drawing/2014/main" val="2102024624"/>
                    </a:ext>
                  </a:extLst>
                </a:gridCol>
                <a:gridCol w="436614">
                  <a:extLst>
                    <a:ext uri="{9D8B030D-6E8A-4147-A177-3AD203B41FA5}">
                      <a16:colId xmlns:a16="http://schemas.microsoft.com/office/drawing/2014/main" val="590776053"/>
                    </a:ext>
                  </a:extLst>
                </a:gridCol>
                <a:gridCol w="484949">
                  <a:extLst>
                    <a:ext uri="{9D8B030D-6E8A-4147-A177-3AD203B41FA5}">
                      <a16:colId xmlns:a16="http://schemas.microsoft.com/office/drawing/2014/main" val="1600120453"/>
                    </a:ext>
                  </a:extLst>
                </a:gridCol>
                <a:gridCol w="474209">
                  <a:extLst>
                    <a:ext uri="{9D8B030D-6E8A-4147-A177-3AD203B41FA5}">
                      <a16:colId xmlns:a16="http://schemas.microsoft.com/office/drawing/2014/main" val="2992626381"/>
                    </a:ext>
                  </a:extLst>
                </a:gridCol>
                <a:gridCol w="832467">
                  <a:extLst>
                    <a:ext uri="{9D8B030D-6E8A-4147-A177-3AD203B41FA5}">
                      <a16:colId xmlns:a16="http://schemas.microsoft.com/office/drawing/2014/main" val="3070570846"/>
                    </a:ext>
                  </a:extLst>
                </a:gridCol>
                <a:gridCol w="1040788">
                  <a:extLst>
                    <a:ext uri="{9D8B030D-6E8A-4147-A177-3AD203B41FA5}">
                      <a16:colId xmlns:a16="http://schemas.microsoft.com/office/drawing/2014/main" val="3863720123"/>
                    </a:ext>
                  </a:extLst>
                </a:gridCol>
                <a:gridCol w="807764">
                  <a:extLst>
                    <a:ext uri="{9D8B030D-6E8A-4147-A177-3AD203B41FA5}">
                      <a16:colId xmlns:a16="http://schemas.microsoft.com/office/drawing/2014/main" val="632307464"/>
                    </a:ext>
                  </a:extLst>
                </a:gridCol>
              </a:tblGrid>
              <a:tr h="331036">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6,106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03755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per 1K Members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 over 30*</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304554">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Appeals % over 3 days </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 % Over 30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Contractual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Clinical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SEEP Inquiries Closed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External 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59355">
                <a:tc gridSpan="17">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300" b="1" i="0" u="none" strike="noStrike" dirty="0">
                          <a:solidFill>
                            <a:schemeClr val="bg1"/>
                          </a:solidFill>
                          <a:effectLst/>
                          <a:latin typeface="Arial Narrow" panose="020B0606020202030204" pitchFamily="34" charset="0"/>
                        </a:rPr>
                        <a:t>A&amp;G Hotline Performance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1510492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ASA</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18:36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Abandonment Rate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Service Level</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AHT</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16:10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Total Calls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fontAlgn="ctr"/>
                      <a:r>
                        <a:rPr lang="en-US" sz="1100" b="1" i="0" u="none" strike="noStrike" kern="1200" dirty="0">
                          <a:solidFill>
                            <a:srgbClr val="000000"/>
                          </a:solidFill>
                          <a:effectLst/>
                          <a:latin typeface="Arial Narrow" panose="020B0606020202030204" pitchFamily="34" charset="0"/>
                          <a:ea typeface="+mn-ea"/>
                          <a:cs typeface="+mn-cs"/>
                        </a:rPr>
                        <a:t>3,006</a:t>
                      </a:r>
                    </a:p>
                  </a:txBody>
                  <a:tcPr marL="7621" marR="7621"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chemeClr val="bg2"/>
                          </a:solidFill>
                          <a:effectLst/>
                          <a:latin typeface="Arial Narrow" panose="020B0606020202030204" pitchFamily="34" charset="0"/>
                        </a:rPr>
                        <a:t>1,562</a:t>
                      </a:r>
                      <a:endParaRPr lang="en-US" sz="1100" b="1"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974425"/>
                  </a:ext>
                </a:extLst>
              </a:tr>
            </a:tbl>
          </a:graphicData>
        </a:graphic>
      </p:graphicFrame>
    </p:spTree>
    <p:extLst>
      <p:ext uri="{BB962C8B-B14F-4D97-AF65-F5344CB8AC3E}">
        <p14:creationId xmlns:p14="http://schemas.microsoft.com/office/powerpoint/2010/main" val="312691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7F0FD17F-64BE-1D6F-8CED-AE674DAA7DFD}"/>
              </a:ext>
            </a:extLst>
          </p:cNvPr>
          <p:cNvGraphicFramePr>
            <a:graphicFrameLocks noGrp="1"/>
          </p:cNvGraphicFramePr>
          <p:nvPr>
            <p:extLst>
              <p:ext uri="{D42A27DB-BD31-4B8C-83A1-F6EECF244321}">
                <p14:modId xmlns:p14="http://schemas.microsoft.com/office/powerpoint/2010/main" val="2257197349"/>
              </p:ext>
            </p:extLst>
          </p:nvPr>
        </p:nvGraphicFramePr>
        <p:xfrm>
          <a:off x="128910" y="1176866"/>
          <a:ext cx="11934180" cy="4757396"/>
        </p:xfrm>
        <a:graphic>
          <a:graphicData uri="http://schemas.openxmlformats.org/drawingml/2006/table">
            <a:tbl>
              <a:tblPr firstRow="1" bandRow="1">
                <a:tableStyleId>{5C22544A-7EE6-4342-B048-85BDC9FD1C3A}</a:tableStyleId>
              </a:tblPr>
              <a:tblGrid>
                <a:gridCol w="1840538">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60198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601980">
                  <a:extLst>
                    <a:ext uri="{9D8B030D-6E8A-4147-A177-3AD203B41FA5}">
                      <a16:colId xmlns:a16="http://schemas.microsoft.com/office/drawing/2014/main" val="3585429427"/>
                    </a:ext>
                  </a:extLst>
                </a:gridCol>
                <a:gridCol w="601980">
                  <a:extLst>
                    <a:ext uri="{9D8B030D-6E8A-4147-A177-3AD203B41FA5}">
                      <a16:colId xmlns:a16="http://schemas.microsoft.com/office/drawing/2014/main" val="1486785789"/>
                    </a:ext>
                  </a:extLst>
                </a:gridCol>
                <a:gridCol w="601980">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163955">
                  <a:extLst>
                    <a:ext uri="{9D8B030D-6E8A-4147-A177-3AD203B41FA5}">
                      <a16:colId xmlns:a16="http://schemas.microsoft.com/office/drawing/2014/main" val="951311525"/>
                    </a:ext>
                  </a:extLst>
                </a:gridCol>
                <a:gridCol w="459105">
                  <a:extLst>
                    <a:ext uri="{9D8B030D-6E8A-4147-A177-3AD203B41FA5}">
                      <a16:colId xmlns:a16="http://schemas.microsoft.com/office/drawing/2014/main" val="1595063563"/>
                    </a:ext>
                  </a:extLst>
                </a:gridCol>
              </a:tblGrid>
              <a:tr h="450282">
                <a:tc gridSpan="17">
                  <a:txBody>
                    <a:bodyPr/>
                    <a:lstStyle/>
                    <a:p>
                      <a:pPr algn="ctr"/>
                      <a:r>
                        <a:rPr lang="en-US" sz="1600" dirty="0">
                          <a:solidFill>
                            <a:schemeClr val="bg2"/>
                          </a:solidFill>
                          <a:latin typeface="Arial Narrow" panose="020B0606020202030204" pitchFamily="34" charset="0"/>
                        </a:rPr>
                        <a:t>Medicare Advantage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5254">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274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27,193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19,997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18,688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13,826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22,727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21,953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274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274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274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274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274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274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274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274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12,410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38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sp>
        <p:nvSpPr>
          <p:cNvPr id="3" name="TextBox 2">
            <a:extLst>
              <a:ext uri="{FF2B5EF4-FFF2-40B4-BE49-F238E27FC236}">
                <a16:creationId xmlns:a16="http://schemas.microsoft.com/office/drawing/2014/main" id="{CF4F2F49-F191-0A80-4FB4-8A5E89EE0007}"/>
              </a:ext>
            </a:extLst>
          </p:cNvPr>
          <p:cNvSpPr txBox="1"/>
          <p:nvPr/>
        </p:nvSpPr>
        <p:spPr>
          <a:xfrm>
            <a:off x="89307" y="5934262"/>
            <a:ext cx="2018501" cy="253916"/>
          </a:xfrm>
          <a:prstGeom prst="rect">
            <a:avLst/>
          </a:prstGeom>
          <a:noFill/>
        </p:spPr>
        <p:txBody>
          <a:bodyPr wrap="none" rtlCol="0">
            <a:spAutoFit/>
          </a:bodyPr>
          <a:lstStyle/>
          <a:p>
            <a:r>
              <a:rPr lang="en-US" sz="1000" b="1" dirty="0">
                <a:latin typeface="Arial Narrow" panose="020B0606020202030204" pitchFamily="34" charset="0"/>
              </a:rPr>
              <a:t>Note</a:t>
            </a:r>
            <a:r>
              <a:rPr lang="en-US" sz="1000" dirty="0">
                <a:latin typeface="Arial Narrow" panose="020B0606020202030204" pitchFamily="34" charset="0"/>
              </a:rPr>
              <a:t>: Includes MAPD employee calls.</a:t>
            </a:r>
          </a:p>
        </p:txBody>
      </p:sp>
    </p:spTree>
    <p:extLst>
      <p:ext uri="{BB962C8B-B14F-4D97-AF65-F5344CB8AC3E}">
        <p14:creationId xmlns:p14="http://schemas.microsoft.com/office/powerpoint/2010/main" val="31996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488569126"/>
              </p:ext>
            </p:extLst>
          </p:nvPr>
        </p:nvGraphicFramePr>
        <p:xfrm>
          <a:off x="173198" y="1176865"/>
          <a:ext cx="11821822" cy="5156288"/>
        </p:xfrm>
        <a:graphic>
          <a:graphicData uri="http://schemas.openxmlformats.org/drawingml/2006/table">
            <a:tbl>
              <a:tblPr firstRow="1" bandRow="1">
                <a:tableStyleId>{5C22544A-7EE6-4342-B048-85BDC9FD1C3A}</a:tableStyleId>
              </a:tblPr>
              <a:tblGrid>
                <a:gridCol w="1865152">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33283">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53213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532130">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0380">
                  <a:extLst>
                    <a:ext uri="{9D8B030D-6E8A-4147-A177-3AD203B41FA5}">
                      <a16:colId xmlns:a16="http://schemas.microsoft.com/office/drawing/2014/main" val="1595063563"/>
                    </a:ext>
                  </a:extLst>
                </a:gridCol>
              </a:tblGrid>
              <a:tr h="451836">
                <a:tc gridSpan="17">
                  <a:txBody>
                    <a:bodyPr/>
                    <a:lstStyle/>
                    <a:p>
                      <a:pPr algn="ctr"/>
                      <a:r>
                        <a:rPr lang="en-US" sz="1600" dirty="0">
                          <a:solidFill>
                            <a:schemeClr val="bg2"/>
                          </a:solidFill>
                          <a:latin typeface="Arial Narrow" panose="020B0606020202030204" pitchFamily="34" charset="0"/>
                        </a:rPr>
                        <a:t>Medex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6652">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406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22,183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28,374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296,341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406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406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406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406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406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406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406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406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40,181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21,990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18,191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436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r h="384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961156"/>
                  </a:ext>
                </a:extLst>
              </a:tr>
            </a:tbl>
          </a:graphicData>
        </a:graphic>
      </p:graphicFrame>
      <p:sp>
        <p:nvSpPr>
          <p:cNvPr id="3" name="TextBox 2">
            <a:extLst>
              <a:ext uri="{FF2B5EF4-FFF2-40B4-BE49-F238E27FC236}">
                <a16:creationId xmlns:a16="http://schemas.microsoft.com/office/drawing/2014/main" id="{FFBFD212-B3DA-D283-C209-7EBBCDE2F94D}"/>
              </a:ext>
            </a:extLst>
          </p:cNvPr>
          <p:cNvSpPr txBox="1"/>
          <p:nvPr/>
        </p:nvSpPr>
        <p:spPr>
          <a:xfrm>
            <a:off x="97697" y="6336958"/>
            <a:ext cx="6120880" cy="415498"/>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 Medex Member Service includes Dental Blue 65 call metrics</a:t>
            </a:r>
          </a:p>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Research Inventory is inclusive of all Medicare Markets Member Service teams</a:t>
            </a:r>
          </a:p>
        </p:txBody>
      </p:sp>
    </p:spTree>
    <p:extLst>
      <p:ext uri="{BB962C8B-B14F-4D97-AF65-F5344CB8AC3E}">
        <p14:creationId xmlns:p14="http://schemas.microsoft.com/office/powerpoint/2010/main" val="309338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1192610770"/>
              </p:ext>
            </p:extLst>
          </p:nvPr>
        </p:nvGraphicFramePr>
        <p:xfrm>
          <a:off x="173199" y="3119533"/>
          <a:ext cx="11814462" cy="3383280"/>
        </p:xfrm>
        <a:graphic>
          <a:graphicData uri="http://schemas.openxmlformats.org/drawingml/2006/table">
            <a:tbl>
              <a:tblPr firstRow="1" bandRow="1">
                <a:tableStyleId>{5C22544A-7EE6-4342-B048-85BDC9FD1C3A}</a:tableStyleId>
              </a:tblPr>
              <a:tblGrid>
                <a:gridCol w="2281555">
                  <a:extLst>
                    <a:ext uri="{9D8B030D-6E8A-4147-A177-3AD203B41FA5}">
                      <a16:colId xmlns:a16="http://schemas.microsoft.com/office/drawing/2014/main" val="3282966174"/>
                    </a:ext>
                  </a:extLst>
                </a:gridCol>
                <a:gridCol w="565450">
                  <a:extLst>
                    <a:ext uri="{9D8B030D-6E8A-4147-A177-3AD203B41FA5}">
                      <a16:colId xmlns:a16="http://schemas.microsoft.com/office/drawing/2014/main" val="3223795782"/>
                    </a:ext>
                  </a:extLst>
                </a:gridCol>
                <a:gridCol w="614351">
                  <a:extLst>
                    <a:ext uri="{9D8B030D-6E8A-4147-A177-3AD203B41FA5}">
                      <a16:colId xmlns:a16="http://schemas.microsoft.com/office/drawing/2014/main" val="1955088753"/>
                    </a:ext>
                  </a:extLst>
                </a:gridCol>
                <a:gridCol w="57340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573405">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435292">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467042">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3555">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Dental Blue 65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141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graphicFrame>
        <p:nvGraphicFramePr>
          <p:cNvPr id="7" name="Table 6">
            <a:extLst>
              <a:ext uri="{FF2B5EF4-FFF2-40B4-BE49-F238E27FC236}">
                <a16:creationId xmlns:a16="http://schemas.microsoft.com/office/drawing/2014/main" id="{8204FF3B-697A-9E3D-A242-B70166235E3E}"/>
              </a:ext>
            </a:extLst>
          </p:cNvPr>
          <p:cNvGraphicFramePr>
            <a:graphicFrameLocks noGrp="1"/>
          </p:cNvGraphicFramePr>
          <p:nvPr/>
        </p:nvGraphicFramePr>
        <p:xfrm>
          <a:off x="173200" y="1215188"/>
          <a:ext cx="11814460" cy="1737360"/>
        </p:xfrm>
        <a:graphic>
          <a:graphicData uri="http://schemas.openxmlformats.org/drawingml/2006/table">
            <a:tbl>
              <a:tblPr firstRow="1" bandRow="1">
                <a:tableStyleId>{5C22544A-7EE6-4342-B048-85BDC9FD1C3A}</a:tableStyleId>
              </a:tblPr>
              <a:tblGrid>
                <a:gridCol w="1706572">
                  <a:extLst>
                    <a:ext uri="{9D8B030D-6E8A-4147-A177-3AD203B41FA5}">
                      <a16:colId xmlns:a16="http://schemas.microsoft.com/office/drawing/2014/main" val="3282966174"/>
                    </a:ext>
                  </a:extLst>
                </a:gridCol>
                <a:gridCol w="671814">
                  <a:extLst>
                    <a:ext uri="{9D8B030D-6E8A-4147-A177-3AD203B41FA5}">
                      <a16:colId xmlns:a16="http://schemas.microsoft.com/office/drawing/2014/main" val="3223795782"/>
                    </a:ext>
                  </a:extLst>
                </a:gridCol>
                <a:gridCol w="678269">
                  <a:extLst>
                    <a:ext uri="{9D8B030D-6E8A-4147-A177-3AD203B41FA5}">
                      <a16:colId xmlns:a16="http://schemas.microsoft.com/office/drawing/2014/main" val="1955088753"/>
                    </a:ext>
                  </a:extLst>
                </a:gridCol>
                <a:gridCol w="596498">
                  <a:extLst>
                    <a:ext uri="{9D8B030D-6E8A-4147-A177-3AD203B41FA5}">
                      <a16:colId xmlns:a16="http://schemas.microsoft.com/office/drawing/2014/main" val="2417225926"/>
                    </a:ext>
                  </a:extLst>
                </a:gridCol>
                <a:gridCol w="598649">
                  <a:extLst>
                    <a:ext uri="{9D8B030D-6E8A-4147-A177-3AD203B41FA5}">
                      <a16:colId xmlns:a16="http://schemas.microsoft.com/office/drawing/2014/main" val="2418610466"/>
                    </a:ext>
                  </a:extLst>
                </a:gridCol>
                <a:gridCol w="521683">
                  <a:extLst>
                    <a:ext uri="{9D8B030D-6E8A-4147-A177-3AD203B41FA5}">
                      <a16:colId xmlns:a16="http://schemas.microsoft.com/office/drawing/2014/main" val="3250893283"/>
                    </a:ext>
                  </a:extLst>
                </a:gridCol>
                <a:gridCol w="558298">
                  <a:extLst>
                    <a:ext uri="{9D8B030D-6E8A-4147-A177-3AD203B41FA5}">
                      <a16:colId xmlns:a16="http://schemas.microsoft.com/office/drawing/2014/main" val="2555606765"/>
                    </a:ext>
                  </a:extLst>
                </a:gridCol>
                <a:gridCol w="530402">
                  <a:extLst>
                    <a:ext uri="{9D8B030D-6E8A-4147-A177-3AD203B41FA5}">
                      <a16:colId xmlns:a16="http://schemas.microsoft.com/office/drawing/2014/main" val="3159225074"/>
                    </a:ext>
                  </a:extLst>
                </a:gridCol>
                <a:gridCol w="478092">
                  <a:extLst>
                    <a:ext uri="{9D8B030D-6E8A-4147-A177-3AD203B41FA5}">
                      <a16:colId xmlns:a16="http://schemas.microsoft.com/office/drawing/2014/main" val="1536485243"/>
                    </a:ext>
                  </a:extLst>
                </a:gridCol>
                <a:gridCol w="556555">
                  <a:extLst>
                    <a:ext uri="{9D8B030D-6E8A-4147-A177-3AD203B41FA5}">
                      <a16:colId xmlns:a16="http://schemas.microsoft.com/office/drawing/2014/main" val="3493856802"/>
                    </a:ext>
                  </a:extLst>
                </a:gridCol>
                <a:gridCol w="539119">
                  <a:extLst>
                    <a:ext uri="{9D8B030D-6E8A-4147-A177-3AD203B41FA5}">
                      <a16:colId xmlns:a16="http://schemas.microsoft.com/office/drawing/2014/main" val="3585429427"/>
                    </a:ext>
                  </a:extLst>
                </a:gridCol>
                <a:gridCol w="512964">
                  <a:extLst>
                    <a:ext uri="{9D8B030D-6E8A-4147-A177-3AD203B41FA5}">
                      <a16:colId xmlns:a16="http://schemas.microsoft.com/office/drawing/2014/main" val="1486785789"/>
                    </a:ext>
                  </a:extLst>
                </a:gridCol>
                <a:gridCol w="547837">
                  <a:extLst>
                    <a:ext uri="{9D8B030D-6E8A-4147-A177-3AD203B41FA5}">
                      <a16:colId xmlns:a16="http://schemas.microsoft.com/office/drawing/2014/main" val="2767654964"/>
                    </a:ext>
                  </a:extLst>
                </a:gridCol>
                <a:gridCol w="539119">
                  <a:extLst>
                    <a:ext uri="{9D8B030D-6E8A-4147-A177-3AD203B41FA5}">
                      <a16:colId xmlns:a16="http://schemas.microsoft.com/office/drawing/2014/main" val="1307037022"/>
                    </a:ext>
                  </a:extLst>
                </a:gridCol>
                <a:gridCol w="966299">
                  <a:extLst>
                    <a:ext uri="{9D8B030D-6E8A-4147-A177-3AD203B41FA5}">
                      <a16:colId xmlns:a16="http://schemas.microsoft.com/office/drawing/2014/main" val="3879292758"/>
                    </a:ext>
                  </a:extLst>
                </a:gridCol>
                <a:gridCol w="1262710">
                  <a:extLst>
                    <a:ext uri="{9D8B030D-6E8A-4147-A177-3AD203B41FA5}">
                      <a16:colId xmlns:a16="http://schemas.microsoft.com/office/drawing/2014/main" val="951311525"/>
                    </a:ext>
                  </a:extLst>
                </a:gridCol>
                <a:gridCol w="549580">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Medicare Markets Phone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19,394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bl>
          </a:graphicData>
        </a:graphic>
      </p:graphicFrame>
    </p:spTree>
    <p:extLst>
      <p:ext uri="{BB962C8B-B14F-4D97-AF65-F5344CB8AC3E}">
        <p14:creationId xmlns:p14="http://schemas.microsoft.com/office/powerpoint/2010/main" val="234512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9876409"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Staffing &amp; Vendor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nvGraphicFramePr>
        <p:xfrm>
          <a:off x="173198" y="1167869"/>
          <a:ext cx="11451263" cy="4812425"/>
        </p:xfrm>
        <a:graphic>
          <a:graphicData uri="http://schemas.openxmlformats.org/drawingml/2006/table">
            <a:tbl>
              <a:tblPr firstRow="1" bandRow="1">
                <a:tableStyleId>{5C22544A-7EE6-4342-B048-85BDC9FD1C3A}</a:tableStyleId>
              </a:tblPr>
              <a:tblGrid>
                <a:gridCol w="1151255">
                  <a:extLst>
                    <a:ext uri="{9D8B030D-6E8A-4147-A177-3AD203B41FA5}">
                      <a16:colId xmlns:a16="http://schemas.microsoft.com/office/drawing/2014/main" val="3282966174"/>
                    </a:ext>
                  </a:extLst>
                </a:gridCol>
                <a:gridCol w="571322">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56705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516421">
                  <a:extLst>
                    <a:ext uri="{9D8B030D-6E8A-4147-A177-3AD203B41FA5}">
                      <a16:colId xmlns:a16="http://schemas.microsoft.com/office/drawing/2014/main" val="3585429427"/>
                    </a:ext>
                  </a:extLst>
                </a:gridCol>
                <a:gridCol w="490803">
                  <a:extLst>
                    <a:ext uri="{9D8B030D-6E8A-4147-A177-3AD203B41FA5}">
                      <a16:colId xmlns:a16="http://schemas.microsoft.com/office/drawing/2014/main" val="1486785789"/>
                    </a:ext>
                  </a:extLst>
                </a:gridCol>
                <a:gridCol w="523741">
                  <a:extLst>
                    <a:ext uri="{9D8B030D-6E8A-4147-A177-3AD203B41FA5}">
                      <a16:colId xmlns:a16="http://schemas.microsoft.com/office/drawing/2014/main" val="2767654964"/>
                    </a:ext>
                  </a:extLst>
                </a:gridCol>
                <a:gridCol w="601980">
                  <a:extLst>
                    <a:ext uri="{9D8B030D-6E8A-4147-A177-3AD203B41FA5}">
                      <a16:colId xmlns:a16="http://schemas.microsoft.com/office/drawing/2014/main" val="1307037022"/>
                    </a:ext>
                  </a:extLst>
                </a:gridCol>
                <a:gridCol w="902549">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784834">
                  <a:extLst>
                    <a:ext uri="{9D8B030D-6E8A-4147-A177-3AD203B41FA5}">
                      <a16:colId xmlns:a16="http://schemas.microsoft.com/office/drawing/2014/main" val="1595063563"/>
                    </a:ext>
                  </a:extLst>
                </a:gridCol>
              </a:tblGrid>
              <a:tr h="378931">
                <a:tc gridSpan="17">
                  <a:txBody>
                    <a:bodyPr/>
                    <a:lstStyle/>
                    <a:p>
                      <a:pPr algn="ctr"/>
                      <a:r>
                        <a:rPr lang="en-US" sz="1600" dirty="0">
                          <a:solidFill>
                            <a:schemeClr val="bg2"/>
                          </a:solidFill>
                          <a:latin typeface="Arial Narrow" panose="020B0606020202030204" pitchFamily="34" charset="0"/>
                        </a:rPr>
                        <a:t>Staffing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341038">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r>
                        <a:rPr lang="en-US" sz="1200" dirty="0">
                          <a:solidFill>
                            <a:schemeClr val="bg2"/>
                          </a:solidFill>
                          <a:latin typeface="Arial Narrow" panose="020B0606020202030204" pitchFamily="34" charset="0"/>
                        </a:rPr>
                        <a:t>%</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30983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229855"/>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670130"/>
                  </a:ext>
                </a:extLst>
              </a:tr>
              <a:tr h="341038">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4604"/>
                  </a:ext>
                </a:extLst>
              </a:tr>
              <a:tr h="341038">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4785"/>
                  </a:ext>
                </a:extLst>
              </a:tr>
              <a:tr h="341038">
                <a:tc gridSpan="17">
                  <a:txBody>
                    <a:bodyPr/>
                    <a:lstStyle/>
                    <a:p>
                      <a:pPr algn="ctr"/>
                      <a:r>
                        <a:rPr lang="en-US" sz="1400" b="1" dirty="0">
                          <a:solidFill>
                            <a:schemeClr val="bg2"/>
                          </a:solidFill>
                          <a:latin typeface="Arial Narrow" panose="020B0606020202030204" pitchFamily="34" charset="0"/>
                        </a:rPr>
                        <a:t>Vendor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242594"/>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CaLLogix – Medex &amp; Medicare Advantage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824405"/>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91,852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87,059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4,793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29004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236310"/>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Teleperformance – Medex Support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769016"/>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9,074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112,618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63,359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49,259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2009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61517"/>
                  </a:ext>
                </a:extLst>
              </a:tr>
            </a:tbl>
          </a:graphicData>
        </a:graphic>
      </p:graphicFrame>
      <p:sp>
        <p:nvSpPr>
          <p:cNvPr id="4" name="TextBox 3">
            <a:extLst>
              <a:ext uri="{FF2B5EF4-FFF2-40B4-BE49-F238E27FC236}">
                <a16:creationId xmlns:a16="http://schemas.microsoft.com/office/drawing/2014/main" id="{25076E6B-BC2A-4098-601D-2473DAE8F6F5}"/>
              </a:ext>
            </a:extLst>
          </p:cNvPr>
          <p:cNvSpPr txBox="1"/>
          <p:nvPr/>
        </p:nvSpPr>
        <p:spPr>
          <a:xfrm>
            <a:off x="106086" y="5980294"/>
            <a:ext cx="6120880" cy="261610"/>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Headcounts do not include </a:t>
            </a:r>
            <a:r>
              <a:rPr lang="en-US" sz="1050" dirty="0">
                <a:latin typeface="Arial Narrow" panose="020B0606020202030204" pitchFamily="34" charset="0"/>
                <a:ea typeface="Calibri" panose="020F0502020204030204" pitchFamily="34" charset="0"/>
              </a:rPr>
              <a:t>seasonal staff and temporary associates</a:t>
            </a:r>
            <a:endParaRPr lang="en-US" sz="105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9799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80920"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199" y="1136911"/>
          <a:ext cx="11733128" cy="5169306"/>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41867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235905">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300982">
                <a:tc>
                  <a:txBody>
                    <a:bodyPr/>
                    <a:lstStyle/>
                    <a:p>
                      <a:pPr algn="ctr" rtl="0" fontAlgn="ctr"/>
                      <a:r>
                        <a:rPr lang="en-US" sz="1200" b="1" i="0" u="none" strike="noStrike" dirty="0">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43,592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20,794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15,909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35,618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28,466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23,697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297,761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40729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06087" y="6105738"/>
          <a:ext cx="6890074" cy="426720"/>
        </p:xfrm>
        <a:graphic>
          <a:graphicData uri="http://schemas.openxmlformats.org/drawingml/2006/table">
            <a:tbl>
              <a:tblPr firstRow="1" bandRow="1">
                <a:tableStyleId>{5C22544A-7EE6-4342-B048-85BDC9FD1C3A}</a:tableStyleId>
              </a:tblPr>
              <a:tblGrid>
                <a:gridCol w="6890074">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10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10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009B588D-7F4A-B8E4-08D9-62B6B0E7BD1F}"/>
              </a:ext>
            </a:extLst>
          </p:cNvPr>
          <p:cNvGraphicFramePr>
            <a:graphicFrameLocks noGrp="1"/>
          </p:cNvGraphicFramePr>
          <p:nvPr/>
        </p:nvGraphicFramePr>
        <p:xfrm>
          <a:off x="173200" y="1176861"/>
          <a:ext cx="11733128" cy="4930782"/>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26500">
                <a:tc gridSpan="17">
                  <a:txBody>
                    <a:bodyPr/>
                    <a:lstStyle/>
                    <a:p>
                      <a:pPr algn="ctr" rtl="0" fontAlgn="ctr"/>
                      <a:r>
                        <a:rPr lang="en-US" sz="1400" b="1" i="0" u="none" strike="noStrike" dirty="0">
                          <a:solidFill>
                            <a:srgbClr val="000000"/>
                          </a:solidFill>
                          <a:effectLst/>
                          <a:latin typeface="Arial Narrow" panose="020B0606020202030204" pitchFamily="34" charset="0"/>
                        </a:rPr>
                        <a:t>Medex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326500">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281465">
                <a:tc>
                  <a:txBody>
                    <a:bodyPr/>
                    <a:lstStyle/>
                    <a:p>
                      <a:pPr algn="ctr" rtl="0" fontAlgn="ctr"/>
                      <a:r>
                        <a:rPr lang="en-US" sz="1200" b="1" i="0" u="none" strike="noStrike" dirty="0">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139,870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102,557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66,774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3489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48,180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47,760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29,203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391,676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5482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64689"/>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10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F9F0C200-75D8-839C-6204-C7E61CFF8E03}"/>
              </a:ext>
            </a:extLst>
          </p:cNvPr>
          <p:cNvGraphicFramePr>
            <a:graphicFrameLocks noGrp="1"/>
          </p:cNvGraphicFramePr>
          <p:nvPr/>
        </p:nvGraphicFramePr>
        <p:xfrm>
          <a:off x="254868" y="1253042"/>
          <a:ext cx="11650550" cy="4911647"/>
        </p:xfrm>
        <a:graphic>
          <a:graphicData uri="http://schemas.openxmlformats.org/drawingml/2006/table">
            <a:tbl>
              <a:tblPr firstRow="1" bandRow="1"/>
              <a:tblGrid>
                <a:gridCol w="2578961">
                  <a:extLst>
                    <a:ext uri="{9D8B030D-6E8A-4147-A177-3AD203B41FA5}">
                      <a16:colId xmlns:a16="http://schemas.microsoft.com/office/drawing/2014/main" val="329681934"/>
                    </a:ext>
                  </a:extLst>
                </a:gridCol>
                <a:gridCol w="603820">
                  <a:extLst>
                    <a:ext uri="{9D8B030D-6E8A-4147-A177-3AD203B41FA5}">
                      <a16:colId xmlns:a16="http://schemas.microsoft.com/office/drawing/2014/main" val="2537189280"/>
                    </a:ext>
                  </a:extLst>
                </a:gridCol>
                <a:gridCol w="521523">
                  <a:extLst>
                    <a:ext uri="{9D8B030D-6E8A-4147-A177-3AD203B41FA5}">
                      <a16:colId xmlns:a16="http://schemas.microsoft.com/office/drawing/2014/main" val="660910218"/>
                    </a:ext>
                  </a:extLst>
                </a:gridCol>
                <a:gridCol w="524177">
                  <a:extLst>
                    <a:ext uri="{9D8B030D-6E8A-4147-A177-3AD203B41FA5}">
                      <a16:colId xmlns:a16="http://schemas.microsoft.com/office/drawing/2014/main" val="2758596143"/>
                    </a:ext>
                  </a:extLst>
                </a:gridCol>
                <a:gridCol w="508249">
                  <a:extLst>
                    <a:ext uri="{9D8B030D-6E8A-4147-A177-3AD203B41FA5}">
                      <a16:colId xmlns:a16="http://schemas.microsoft.com/office/drawing/2014/main" val="3416907314"/>
                    </a:ext>
                  </a:extLst>
                </a:gridCol>
                <a:gridCol w="564000">
                  <a:extLst>
                    <a:ext uri="{9D8B030D-6E8A-4147-A177-3AD203B41FA5}">
                      <a16:colId xmlns:a16="http://schemas.microsoft.com/office/drawing/2014/main" val="2403262890"/>
                    </a:ext>
                  </a:extLst>
                </a:gridCol>
                <a:gridCol w="521523">
                  <a:extLst>
                    <a:ext uri="{9D8B030D-6E8A-4147-A177-3AD203B41FA5}">
                      <a16:colId xmlns:a16="http://schemas.microsoft.com/office/drawing/2014/main" val="858819674"/>
                    </a:ext>
                  </a:extLst>
                </a:gridCol>
                <a:gridCol w="441879">
                  <a:extLst>
                    <a:ext uri="{9D8B030D-6E8A-4147-A177-3AD203B41FA5}">
                      <a16:colId xmlns:a16="http://schemas.microsoft.com/office/drawing/2014/main" val="2034690453"/>
                    </a:ext>
                  </a:extLst>
                </a:gridCol>
                <a:gridCol w="561344">
                  <a:extLst>
                    <a:ext uri="{9D8B030D-6E8A-4147-A177-3AD203B41FA5}">
                      <a16:colId xmlns:a16="http://schemas.microsoft.com/office/drawing/2014/main" val="2173153147"/>
                    </a:ext>
                  </a:extLst>
                </a:gridCol>
                <a:gridCol w="534796">
                  <a:extLst>
                    <a:ext uri="{9D8B030D-6E8A-4147-A177-3AD203B41FA5}">
                      <a16:colId xmlns:a16="http://schemas.microsoft.com/office/drawing/2014/main" val="3863638101"/>
                    </a:ext>
                  </a:extLst>
                </a:gridCol>
                <a:gridCol w="494974">
                  <a:extLst>
                    <a:ext uri="{9D8B030D-6E8A-4147-A177-3AD203B41FA5}">
                      <a16:colId xmlns:a16="http://schemas.microsoft.com/office/drawing/2014/main" val="3629651038"/>
                    </a:ext>
                  </a:extLst>
                </a:gridCol>
                <a:gridCol w="548069">
                  <a:extLst>
                    <a:ext uri="{9D8B030D-6E8A-4147-A177-3AD203B41FA5}">
                      <a16:colId xmlns:a16="http://schemas.microsoft.com/office/drawing/2014/main" val="579164718"/>
                    </a:ext>
                  </a:extLst>
                </a:gridCol>
                <a:gridCol w="534796">
                  <a:extLst>
                    <a:ext uri="{9D8B030D-6E8A-4147-A177-3AD203B41FA5}">
                      <a16:colId xmlns:a16="http://schemas.microsoft.com/office/drawing/2014/main" val="252513465"/>
                    </a:ext>
                  </a:extLst>
                </a:gridCol>
                <a:gridCol w="603820">
                  <a:extLst>
                    <a:ext uri="{9D8B030D-6E8A-4147-A177-3AD203B41FA5}">
                      <a16:colId xmlns:a16="http://schemas.microsoft.com/office/drawing/2014/main" val="140541189"/>
                    </a:ext>
                  </a:extLst>
                </a:gridCol>
                <a:gridCol w="581391">
                  <a:extLst>
                    <a:ext uri="{9D8B030D-6E8A-4147-A177-3AD203B41FA5}">
                      <a16:colId xmlns:a16="http://schemas.microsoft.com/office/drawing/2014/main" val="2798644972"/>
                    </a:ext>
                  </a:extLst>
                </a:gridCol>
                <a:gridCol w="1045527">
                  <a:extLst>
                    <a:ext uri="{9D8B030D-6E8A-4147-A177-3AD203B41FA5}">
                      <a16:colId xmlns:a16="http://schemas.microsoft.com/office/drawing/2014/main" val="4276539306"/>
                    </a:ext>
                  </a:extLst>
                </a:gridCol>
                <a:gridCol w="481701">
                  <a:extLst>
                    <a:ext uri="{9D8B030D-6E8A-4147-A177-3AD203B41FA5}">
                      <a16:colId xmlns:a16="http://schemas.microsoft.com/office/drawing/2014/main" val="3022937462"/>
                    </a:ext>
                  </a:extLst>
                </a:gridCol>
              </a:tblGrid>
              <a:tr h="38738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3969612"/>
                  </a:ext>
                </a:extLst>
              </a:tr>
              <a:tr h="387381">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1467663416"/>
                  </a:ext>
                </a:extLst>
              </a:tr>
              <a:tr h="333533">
                <a:tc>
                  <a:txBody>
                    <a:bodyPr/>
                    <a:lstStyle/>
                    <a:p>
                      <a:pPr algn="ctr" rtl="0" fontAlgn="ctr"/>
                      <a:r>
                        <a:rPr lang="en-US" sz="1200" b="1" i="0" u="none" strike="noStrike" dirty="0">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857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02923044"/>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6,848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42762605"/>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636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6,122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059860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5,566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19525673"/>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3,423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2244732"/>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2,882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9608356"/>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2,591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9779262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2,150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52702371"/>
                  </a:ext>
                </a:extLst>
              </a:tr>
              <a:tr h="46802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92792071"/>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5952118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971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2851627629"/>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3,276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3,411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4,827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4,448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24226510"/>
                  </a:ext>
                </a:extLst>
              </a:tr>
            </a:tbl>
          </a:graphicData>
        </a:graphic>
      </p:graphicFrame>
    </p:spTree>
    <p:extLst>
      <p:ext uri="{BB962C8B-B14F-4D97-AF65-F5344CB8AC3E}">
        <p14:creationId xmlns:p14="http://schemas.microsoft.com/office/powerpoint/2010/main" val="12396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Table of contents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4ACAD95-5DFB-B32C-A422-9F9F1EDC8F6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2">
            <a:extLst>
              <a:ext uri="{FF2B5EF4-FFF2-40B4-BE49-F238E27FC236}">
                <a16:creationId xmlns:a16="http://schemas.microsoft.com/office/drawing/2014/main" id="{6B4BDB47-2C03-7448-77B8-56CB6D0CA112}"/>
              </a:ext>
            </a:extLst>
          </p:cNvPr>
          <p:cNvGraphicFramePr>
            <a:graphicFrameLocks noGrp="1"/>
          </p:cNvGraphicFramePr>
          <p:nvPr/>
        </p:nvGraphicFramePr>
        <p:xfrm>
          <a:off x="173199" y="1201791"/>
          <a:ext cx="11783112" cy="5152977"/>
        </p:xfrm>
        <a:graphic>
          <a:graphicData uri="http://schemas.openxmlformats.org/drawingml/2006/table">
            <a:tbl>
              <a:tblPr firstRow="1" bandRow="1">
                <a:tableStyleId>{5C22544A-7EE6-4342-B048-85BDC9FD1C3A}</a:tableStyleId>
              </a:tblPr>
              <a:tblGrid>
                <a:gridCol w="655070">
                  <a:extLst>
                    <a:ext uri="{9D8B030D-6E8A-4147-A177-3AD203B41FA5}">
                      <a16:colId xmlns:a16="http://schemas.microsoft.com/office/drawing/2014/main" val="3576135354"/>
                    </a:ext>
                  </a:extLst>
                </a:gridCol>
                <a:gridCol w="5066666">
                  <a:extLst>
                    <a:ext uri="{9D8B030D-6E8A-4147-A177-3AD203B41FA5}">
                      <a16:colId xmlns:a16="http://schemas.microsoft.com/office/drawing/2014/main" val="673988990"/>
                    </a:ext>
                  </a:extLst>
                </a:gridCol>
                <a:gridCol w="290403">
                  <a:extLst>
                    <a:ext uri="{9D8B030D-6E8A-4147-A177-3AD203B41FA5}">
                      <a16:colId xmlns:a16="http://schemas.microsoft.com/office/drawing/2014/main" val="1156716907"/>
                    </a:ext>
                  </a:extLst>
                </a:gridCol>
                <a:gridCol w="684530">
                  <a:extLst>
                    <a:ext uri="{9D8B030D-6E8A-4147-A177-3AD203B41FA5}">
                      <a16:colId xmlns:a16="http://schemas.microsoft.com/office/drawing/2014/main" val="2529611508"/>
                    </a:ext>
                  </a:extLst>
                </a:gridCol>
                <a:gridCol w="5086443">
                  <a:extLst>
                    <a:ext uri="{9D8B030D-6E8A-4147-A177-3AD203B41FA5}">
                      <a16:colId xmlns:a16="http://schemas.microsoft.com/office/drawing/2014/main" val="99922865"/>
                    </a:ext>
                  </a:extLst>
                </a:gridCol>
              </a:tblGrid>
              <a:tr h="462107">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marL="91440" algn="ctr"/>
                      <a:endParaRPr lang="en-US"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34658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Executive Summary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Medicare Markets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76372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Aggregate FCoR Performance Update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978507"/>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Live Chat Volumes &amp; Inquiry Types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664282"/>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Member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026443"/>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Member Service Performance Guarantee Detail &amp;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117812"/>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MyBlue Web &amp; Application Activity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552975"/>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Commercial Appeals &amp; Grievances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Provider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69421"/>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Provider Service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923208"/>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endParaRPr lang="en-US" sz="1700" b="0" i="0" u="none" strike="noStrike" cap="none" dirty="0">
                        <a:solidFill>
                          <a:schemeClr val="bg2"/>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700" b="0" i="0" u="none" strike="noStrike" dirty="0">
                        <a:solidFill>
                          <a:schemeClr val="bg2"/>
                        </a:solidFill>
                        <a:effectLst/>
                        <a:latin typeface="Arial Narrow" panose="020B0606020202030204"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48143698"/>
                  </a:ext>
                </a:extLst>
              </a:tr>
            </a:tbl>
          </a:graphicData>
        </a:graphic>
      </p:graphicFrame>
    </p:spTree>
    <p:extLst>
      <p:ext uri="{BB962C8B-B14F-4D97-AF65-F5344CB8AC3E}">
        <p14:creationId xmlns:p14="http://schemas.microsoft.com/office/powerpoint/2010/main" val="234486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3189" y="6286500"/>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E7392C8F-6BE4-4F30-D3CA-C869A13C5CC9}"/>
              </a:ext>
            </a:extLst>
          </p:cNvPr>
          <p:cNvGraphicFramePr>
            <a:graphicFrameLocks noGrp="1"/>
          </p:cNvGraphicFramePr>
          <p:nvPr/>
        </p:nvGraphicFramePr>
        <p:xfrm>
          <a:off x="173197" y="1219766"/>
          <a:ext cx="11629692" cy="5028634"/>
        </p:xfrm>
        <a:graphic>
          <a:graphicData uri="http://schemas.openxmlformats.org/drawingml/2006/table">
            <a:tbl>
              <a:tblPr firstRow="1" bandRow="1"/>
              <a:tblGrid>
                <a:gridCol w="2029230">
                  <a:extLst>
                    <a:ext uri="{9D8B030D-6E8A-4147-A177-3AD203B41FA5}">
                      <a16:colId xmlns:a16="http://schemas.microsoft.com/office/drawing/2014/main" val="866515768"/>
                    </a:ext>
                  </a:extLst>
                </a:gridCol>
                <a:gridCol w="474094">
                  <a:extLst>
                    <a:ext uri="{9D8B030D-6E8A-4147-A177-3AD203B41FA5}">
                      <a16:colId xmlns:a16="http://schemas.microsoft.com/office/drawing/2014/main" val="545650616"/>
                    </a:ext>
                  </a:extLst>
                </a:gridCol>
                <a:gridCol w="566180">
                  <a:extLst>
                    <a:ext uri="{9D8B030D-6E8A-4147-A177-3AD203B41FA5}">
                      <a16:colId xmlns:a16="http://schemas.microsoft.com/office/drawing/2014/main" val="3841281415"/>
                    </a:ext>
                  </a:extLst>
                </a:gridCol>
                <a:gridCol w="569063">
                  <a:extLst>
                    <a:ext uri="{9D8B030D-6E8A-4147-A177-3AD203B41FA5}">
                      <a16:colId xmlns:a16="http://schemas.microsoft.com/office/drawing/2014/main" val="289572094"/>
                    </a:ext>
                  </a:extLst>
                </a:gridCol>
                <a:gridCol w="551763">
                  <a:extLst>
                    <a:ext uri="{9D8B030D-6E8A-4147-A177-3AD203B41FA5}">
                      <a16:colId xmlns:a16="http://schemas.microsoft.com/office/drawing/2014/main" val="980435580"/>
                    </a:ext>
                  </a:extLst>
                </a:gridCol>
                <a:gridCol w="612312">
                  <a:extLst>
                    <a:ext uri="{9D8B030D-6E8A-4147-A177-3AD203B41FA5}">
                      <a16:colId xmlns:a16="http://schemas.microsoft.com/office/drawing/2014/main" val="3518371523"/>
                    </a:ext>
                  </a:extLst>
                </a:gridCol>
                <a:gridCol w="566180">
                  <a:extLst>
                    <a:ext uri="{9D8B030D-6E8A-4147-A177-3AD203B41FA5}">
                      <a16:colId xmlns:a16="http://schemas.microsoft.com/office/drawing/2014/main" val="4235615218"/>
                    </a:ext>
                  </a:extLst>
                </a:gridCol>
                <a:gridCol w="479681">
                  <a:extLst>
                    <a:ext uri="{9D8B030D-6E8A-4147-A177-3AD203B41FA5}">
                      <a16:colId xmlns:a16="http://schemas.microsoft.com/office/drawing/2014/main" val="3598207946"/>
                    </a:ext>
                  </a:extLst>
                </a:gridCol>
                <a:gridCol w="609428">
                  <a:extLst>
                    <a:ext uri="{9D8B030D-6E8A-4147-A177-3AD203B41FA5}">
                      <a16:colId xmlns:a16="http://schemas.microsoft.com/office/drawing/2014/main" val="2790430822"/>
                    </a:ext>
                  </a:extLst>
                </a:gridCol>
                <a:gridCol w="580596">
                  <a:extLst>
                    <a:ext uri="{9D8B030D-6E8A-4147-A177-3AD203B41FA5}">
                      <a16:colId xmlns:a16="http://schemas.microsoft.com/office/drawing/2014/main" val="367609108"/>
                    </a:ext>
                  </a:extLst>
                </a:gridCol>
                <a:gridCol w="537346">
                  <a:extLst>
                    <a:ext uri="{9D8B030D-6E8A-4147-A177-3AD203B41FA5}">
                      <a16:colId xmlns:a16="http://schemas.microsoft.com/office/drawing/2014/main" val="2248758249"/>
                    </a:ext>
                  </a:extLst>
                </a:gridCol>
                <a:gridCol w="595011">
                  <a:extLst>
                    <a:ext uri="{9D8B030D-6E8A-4147-A177-3AD203B41FA5}">
                      <a16:colId xmlns:a16="http://schemas.microsoft.com/office/drawing/2014/main" val="3688731370"/>
                    </a:ext>
                  </a:extLst>
                </a:gridCol>
                <a:gridCol w="580596">
                  <a:extLst>
                    <a:ext uri="{9D8B030D-6E8A-4147-A177-3AD203B41FA5}">
                      <a16:colId xmlns:a16="http://schemas.microsoft.com/office/drawing/2014/main" val="3245098585"/>
                    </a:ext>
                  </a:extLst>
                </a:gridCol>
                <a:gridCol w="655560">
                  <a:extLst>
                    <a:ext uri="{9D8B030D-6E8A-4147-A177-3AD203B41FA5}">
                      <a16:colId xmlns:a16="http://schemas.microsoft.com/office/drawing/2014/main" val="966923528"/>
                    </a:ext>
                  </a:extLst>
                </a:gridCol>
                <a:gridCol w="631430">
                  <a:extLst>
                    <a:ext uri="{9D8B030D-6E8A-4147-A177-3AD203B41FA5}">
                      <a16:colId xmlns:a16="http://schemas.microsoft.com/office/drawing/2014/main" val="2239932072"/>
                    </a:ext>
                  </a:extLst>
                </a:gridCol>
                <a:gridCol w="1068292">
                  <a:extLst>
                    <a:ext uri="{9D8B030D-6E8A-4147-A177-3AD203B41FA5}">
                      <a16:colId xmlns:a16="http://schemas.microsoft.com/office/drawing/2014/main" val="518399816"/>
                    </a:ext>
                  </a:extLst>
                </a:gridCol>
                <a:gridCol w="522930">
                  <a:extLst>
                    <a:ext uri="{9D8B030D-6E8A-4147-A177-3AD203B41FA5}">
                      <a16:colId xmlns:a16="http://schemas.microsoft.com/office/drawing/2014/main" val="913282429"/>
                    </a:ext>
                  </a:extLst>
                </a:gridCol>
              </a:tblGrid>
              <a:tr h="407789">
                <a:tc gridSpan="17">
                  <a:txBody>
                    <a:bodyPr/>
                    <a:lstStyle/>
                    <a:p>
                      <a:pPr algn="ctr" rtl="0" fontAlgn="ctr"/>
                      <a:r>
                        <a:rPr lang="en-US" sz="1400" b="1" i="0" u="none" strike="noStrike" dirty="0">
                          <a:solidFill>
                            <a:srgbClr val="000000"/>
                          </a:solidFill>
                          <a:effectLst/>
                          <a:latin typeface="Arial Narrow" panose="020B0606020202030204" pitchFamily="34" charset="0"/>
                        </a:rPr>
                        <a:t>Medex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0839914"/>
                  </a:ext>
                </a:extLst>
              </a:tr>
              <a:tr h="407789">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663950795"/>
                  </a:ext>
                </a:extLst>
              </a:tr>
              <a:tr h="351088">
                <a:tc>
                  <a:txBody>
                    <a:bodyPr/>
                    <a:lstStyle/>
                    <a:p>
                      <a:pPr algn="ctr" rtl="0" fontAlgn="ctr"/>
                      <a:r>
                        <a:rPr lang="en-US" sz="1200" b="1" i="0" u="none" strike="noStrike" dirty="0">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5,838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2250928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1215079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396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2,746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7435054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2,464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90671804"/>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2,331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345015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2,259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979947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2,077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894902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1,834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4425038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56371751"/>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1,023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866606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837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1079475770"/>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3,524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3,092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2,778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2,603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2,418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25,568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552828780"/>
                  </a:ext>
                </a:extLst>
              </a:tr>
            </a:tbl>
          </a:graphicData>
        </a:graphic>
      </p:graphicFrame>
    </p:spTree>
    <p:extLst>
      <p:ext uri="{BB962C8B-B14F-4D97-AF65-F5344CB8AC3E}">
        <p14:creationId xmlns:p14="http://schemas.microsoft.com/office/powerpoint/2010/main" val="229072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173199" y="1164416"/>
          <a:ext cx="11288885" cy="2577159"/>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41653">
                  <a:extLst>
                    <a:ext uri="{9D8B030D-6E8A-4147-A177-3AD203B41FA5}">
                      <a16:colId xmlns:a16="http://schemas.microsoft.com/office/drawing/2014/main" val="2675016541"/>
                    </a:ext>
                  </a:extLst>
                </a:gridCol>
                <a:gridCol w="1419726">
                  <a:extLst>
                    <a:ext uri="{9D8B030D-6E8A-4147-A177-3AD203B41FA5}">
                      <a16:colId xmlns:a16="http://schemas.microsoft.com/office/drawing/2014/main" val="993885311"/>
                    </a:ext>
                  </a:extLst>
                </a:gridCol>
              </a:tblGrid>
              <a:tr h="375480">
                <a:tc gridSpan="9">
                  <a:txBody>
                    <a:bodyPr/>
                    <a:lstStyle/>
                    <a:p>
                      <a:pPr algn="ctr"/>
                      <a:r>
                        <a:rPr lang="en-US" sz="1600" dirty="0">
                          <a:latin typeface="Arial Narrow" panose="020B0606020202030204" pitchFamily="34" charset="0"/>
                        </a:rPr>
                        <a:t>Medex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41346">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4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24278">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3,837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17,854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2,806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540842"/>
                  </a:ext>
                </a:extLst>
              </a:tr>
            </a:tbl>
          </a:graphicData>
        </a:graphic>
      </p:graphicFrame>
      <p:graphicFrame>
        <p:nvGraphicFramePr>
          <p:cNvPr id="6" name="Table 5">
            <a:extLst>
              <a:ext uri="{FF2B5EF4-FFF2-40B4-BE49-F238E27FC236}">
                <a16:creationId xmlns:a16="http://schemas.microsoft.com/office/drawing/2014/main" id="{BA9530A2-6B75-6D4B-B63F-C4381C994830}"/>
              </a:ext>
            </a:extLst>
          </p:cNvPr>
          <p:cNvGraphicFramePr>
            <a:graphicFrameLocks noGrp="1"/>
          </p:cNvGraphicFramePr>
          <p:nvPr/>
        </p:nvGraphicFramePr>
        <p:xfrm>
          <a:off x="173199" y="3924299"/>
          <a:ext cx="11345033" cy="2457838"/>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57695">
                  <a:extLst>
                    <a:ext uri="{9D8B030D-6E8A-4147-A177-3AD203B41FA5}">
                      <a16:colId xmlns:a16="http://schemas.microsoft.com/office/drawing/2014/main" val="2675016541"/>
                    </a:ext>
                  </a:extLst>
                </a:gridCol>
                <a:gridCol w="1459832">
                  <a:extLst>
                    <a:ext uri="{9D8B030D-6E8A-4147-A177-3AD203B41FA5}">
                      <a16:colId xmlns:a16="http://schemas.microsoft.com/office/drawing/2014/main" val="993885311"/>
                    </a:ext>
                  </a:extLst>
                </a:gridCol>
              </a:tblGrid>
              <a:tr h="358096">
                <a:tc gridSpan="9">
                  <a:txBody>
                    <a:bodyPr/>
                    <a:lstStyle/>
                    <a:p>
                      <a:pPr algn="ctr"/>
                      <a:r>
                        <a:rPr lang="en-US" sz="1600" dirty="0">
                          <a:latin typeface="Arial Narrow" panose="020B0606020202030204" pitchFamily="34" charset="0"/>
                        </a:rPr>
                        <a:t>Medicare Advantage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25542">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09265">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35,912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5,694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31,883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5,080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28,361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3389339"/>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24,131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14,400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bl>
          </a:graphicData>
        </a:graphic>
      </p:graphicFrame>
    </p:spTree>
    <p:extLst>
      <p:ext uri="{BB962C8B-B14F-4D97-AF65-F5344CB8AC3E}">
        <p14:creationId xmlns:p14="http://schemas.microsoft.com/office/powerpoint/2010/main" val="382298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682155"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502812"/>
          <a:ext cx="5056026" cy="320955"/>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7" name="Chart 6">
            <a:extLst>
              <a:ext uri="{FF2B5EF4-FFF2-40B4-BE49-F238E27FC236}">
                <a16:creationId xmlns:a16="http://schemas.microsoft.com/office/drawing/2014/main" id="{4DA3DD5A-3062-DF16-D3BC-DF3141898949}"/>
              </a:ext>
            </a:extLst>
          </p:cNvPr>
          <p:cNvGraphicFramePr/>
          <p:nvPr/>
        </p:nvGraphicFramePr>
        <p:xfrm>
          <a:off x="173198" y="1225183"/>
          <a:ext cx="11629694" cy="52333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96BA187-92A3-0A1B-87C1-866EEFA5B44D}"/>
              </a:ext>
            </a:extLst>
          </p:cNvPr>
          <p:cNvSpPr txBox="1"/>
          <p:nvPr/>
        </p:nvSpPr>
        <p:spPr>
          <a:xfrm>
            <a:off x="173198" y="6249858"/>
            <a:ext cx="1361270" cy="230832"/>
          </a:xfrm>
          <a:prstGeom prst="rect">
            <a:avLst/>
          </a:prstGeom>
          <a:noFill/>
        </p:spPr>
        <p:txBody>
          <a:bodyPr wrap="none" rtlCol="0">
            <a:spAutoFit/>
          </a:bodyPr>
          <a:lstStyle/>
          <a:p>
            <a:r>
              <a:rPr lang="en-US" sz="900" dirty="0">
                <a:latin typeface="Arial Narrow" panose="020B0606020202030204" pitchFamily="34" charset="0"/>
              </a:rPr>
              <a:t>- Data is refreshed quarterly</a:t>
            </a:r>
          </a:p>
        </p:txBody>
      </p:sp>
    </p:spTree>
    <p:extLst>
      <p:ext uri="{BB962C8B-B14F-4D97-AF65-F5344CB8AC3E}">
        <p14:creationId xmlns:p14="http://schemas.microsoft.com/office/powerpoint/2010/main" val="398020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9D538712-F750-D193-7EB5-3EE4D9B700D8}"/>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7BD5C74C-AFAC-5223-FAD6-7E740884C8E4}"/>
              </a:ext>
            </a:extLst>
          </p:cNvPr>
          <p:cNvGraphicFramePr>
            <a:graphicFrameLocks noGrp="1"/>
          </p:cNvGraphicFramePr>
          <p:nvPr/>
        </p:nvGraphicFramePr>
        <p:xfrm>
          <a:off x="4084706" y="5879995"/>
          <a:ext cx="5999002" cy="393192"/>
        </p:xfrm>
        <a:graphic>
          <a:graphicData uri="http://schemas.openxmlformats.org/drawingml/2006/table">
            <a:tbl>
              <a:tblPr firstRow="1" bandRow="1">
                <a:tableStyleId>{5C22544A-7EE6-4342-B048-85BDC9FD1C3A}</a:tableStyleId>
              </a:tblPr>
              <a:tblGrid>
                <a:gridCol w="5999002">
                  <a:extLst>
                    <a:ext uri="{9D8B030D-6E8A-4147-A177-3AD203B41FA5}">
                      <a16:colId xmlns:a16="http://schemas.microsoft.com/office/drawing/2014/main" val="971086930"/>
                    </a:ext>
                  </a:extLst>
                </a:gridCol>
              </a:tblGrid>
              <a:tr h="0">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Unanswered chat volume is calculated by total chats minus chats answered.</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Answer Rate includes any chats blocked. Abandonment Rate does not include chats blocked.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live chat Metrics &amp; volumes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5879995"/>
          <a:ext cx="4123104" cy="694944"/>
        </p:xfrm>
        <a:graphic>
          <a:graphicData uri="http://schemas.openxmlformats.org/drawingml/2006/table">
            <a:tbl>
              <a:tblPr firstRow="1" bandRow="1">
                <a:tableStyleId>{5C22544A-7EE6-4342-B048-85BDC9FD1C3A}</a:tableStyleId>
              </a:tblPr>
              <a:tblGrid>
                <a:gridCol w="4123104">
                  <a:extLst>
                    <a:ext uri="{9D8B030D-6E8A-4147-A177-3AD203B41FA5}">
                      <a16:colId xmlns:a16="http://schemas.microsoft.com/office/drawing/2014/main" val="971086930"/>
                    </a:ext>
                  </a:extLst>
                </a:gridCol>
              </a:tblGrid>
              <a:tr h="0">
                <a:tc>
                  <a:txBody>
                    <a:bodyPr/>
                    <a:lstStyle/>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Chats are blocked at entry when the chat queue is full.</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Percent of answered chats represents the total answered chats divided by the total chat attempts.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graphicFrame>
        <p:nvGraphicFramePr>
          <p:cNvPr id="4" name="Table 3">
            <a:extLst>
              <a:ext uri="{FF2B5EF4-FFF2-40B4-BE49-F238E27FC236}">
                <a16:creationId xmlns:a16="http://schemas.microsoft.com/office/drawing/2014/main" id="{D6744C29-C090-5B7A-63C3-8E42C7B43B40}"/>
              </a:ext>
            </a:extLst>
          </p:cNvPr>
          <p:cNvGraphicFramePr>
            <a:graphicFrameLocks noGrp="1"/>
          </p:cNvGraphicFramePr>
          <p:nvPr/>
        </p:nvGraphicFramePr>
        <p:xfrm>
          <a:off x="251912" y="1243510"/>
          <a:ext cx="11472267" cy="1674897"/>
        </p:xfrm>
        <a:graphic>
          <a:graphicData uri="http://schemas.openxmlformats.org/drawingml/2006/table">
            <a:tbl>
              <a:tblPr firstRow="1" bandRow="1">
                <a:tableStyleId>{5C22544A-7EE6-4342-B048-85BDC9FD1C3A}</a:tableStyleId>
              </a:tblPr>
              <a:tblGrid>
                <a:gridCol w="1274207">
                  <a:extLst>
                    <a:ext uri="{9D8B030D-6E8A-4147-A177-3AD203B41FA5}">
                      <a16:colId xmlns:a16="http://schemas.microsoft.com/office/drawing/2014/main" val="3430742837"/>
                    </a:ext>
                  </a:extLst>
                </a:gridCol>
                <a:gridCol w="600016">
                  <a:extLst>
                    <a:ext uri="{9D8B030D-6E8A-4147-A177-3AD203B41FA5}">
                      <a16:colId xmlns:a16="http://schemas.microsoft.com/office/drawing/2014/main" val="29219394"/>
                    </a:ext>
                  </a:extLst>
                </a:gridCol>
                <a:gridCol w="543375">
                  <a:extLst>
                    <a:ext uri="{9D8B030D-6E8A-4147-A177-3AD203B41FA5}">
                      <a16:colId xmlns:a16="http://schemas.microsoft.com/office/drawing/2014/main" val="1046943983"/>
                    </a:ext>
                  </a:extLst>
                </a:gridCol>
                <a:gridCol w="552456">
                  <a:extLst>
                    <a:ext uri="{9D8B030D-6E8A-4147-A177-3AD203B41FA5}">
                      <a16:colId xmlns:a16="http://schemas.microsoft.com/office/drawing/2014/main" val="3059110041"/>
                    </a:ext>
                  </a:extLst>
                </a:gridCol>
                <a:gridCol w="637812">
                  <a:extLst>
                    <a:ext uri="{9D8B030D-6E8A-4147-A177-3AD203B41FA5}">
                      <a16:colId xmlns:a16="http://schemas.microsoft.com/office/drawing/2014/main" val="504348442"/>
                    </a:ext>
                  </a:extLst>
                </a:gridCol>
                <a:gridCol w="543375">
                  <a:extLst>
                    <a:ext uri="{9D8B030D-6E8A-4147-A177-3AD203B41FA5}">
                      <a16:colId xmlns:a16="http://schemas.microsoft.com/office/drawing/2014/main" val="2718401617"/>
                    </a:ext>
                  </a:extLst>
                </a:gridCol>
                <a:gridCol w="581513">
                  <a:extLst>
                    <a:ext uri="{9D8B030D-6E8A-4147-A177-3AD203B41FA5}">
                      <a16:colId xmlns:a16="http://schemas.microsoft.com/office/drawing/2014/main" val="1617122967"/>
                    </a:ext>
                  </a:extLst>
                </a:gridCol>
                <a:gridCol w="552456">
                  <a:extLst>
                    <a:ext uri="{9D8B030D-6E8A-4147-A177-3AD203B41FA5}">
                      <a16:colId xmlns:a16="http://schemas.microsoft.com/office/drawing/2014/main" val="2061426930"/>
                    </a:ext>
                  </a:extLst>
                </a:gridCol>
                <a:gridCol w="497971">
                  <a:extLst>
                    <a:ext uri="{9D8B030D-6E8A-4147-A177-3AD203B41FA5}">
                      <a16:colId xmlns:a16="http://schemas.microsoft.com/office/drawing/2014/main" val="223645122"/>
                    </a:ext>
                  </a:extLst>
                </a:gridCol>
                <a:gridCol w="579697">
                  <a:extLst>
                    <a:ext uri="{9D8B030D-6E8A-4147-A177-3AD203B41FA5}">
                      <a16:colId xmlns:a16="http://schemas.microsoft.com/office/drawing/2014/main" val="3154306693"/>
                    </a:ext>
                  </a:extLst>
                </a:gridCol>
                <a:gridCol w="561535">
                  <a:extLst>
                    <a:ext uri="{9D8B030D-6E8A-4147-A177-3AD203B41FA5}">
                      <a16:colId xmlns:a16="http://schemas.microsoft.com/office/drawing/2014/main" val="3508540511"/>
                    </a:ext>
                  </a:extLst>
                </a:gridCol>
                <a:gridCol w="534294">
                  <a:extLst>
                    <a:ext uri="{9D8B030D-6E8A-4147-A177-3AD203B41FA5}">
                      <a16:colId xmlns:a16="http://schemas.microsoft.com/office/drawing/2014/main" val="590435529"/>
                    </a:ext>
                  </a:extLst>
                </a:gridCol>
                <a:gridCol w="570615">
                  <a:extLst>
                    <a:ext uri="{9D8B030D-6E8A-4147-A177-3AD203B41FA5}">
                      <a16:colId xmlns:a16="http://schemas.microsoft.com/office/drawing/2014/main" val="1610970704"/>
                    </a:ext>
                  </a:extLst>
                </a:gridCol>
                <a:gridCol w="561535">
                  <a:extLst>
                    <a:ext uri="{9D8B030D-6E8A-4147-A177-3AD203B41FA5}">
                      <a16:colId xmlns:a16="http://schemas.microsoft.com/office/drawing/2014/main" val="844152927"/>
                    </a:ext>
                  </a:extLst>
                </a:gridCol>
                <a:gridCol w="1006477">
                  <a:extLst>
                    <a:ext uri="{9D8B030D-6E8A-4147-A177-3AD203B41FA5}">
                      <a16:colId xmlns:a16="http://schemas.microsoft.com/office/drawing/2014/main" val="1574887887"/>
                    </a:ext>
                  </a:extLst>
                </a:gridCol>
                <a:gridCol w="1162457">
                  <a:extLst>
                    <a:ext uri="{9D8B030D-6E8A-4147-A177-3AD203B41FA5}">
                      <a16:colId xmlns:a16="http://schemas.microsoft.com/office/drawing/2014/main" val="2098185732"/>
                    </a:ext>
                  </a:extLst>
                </a:gridCol>
                <a:gridCol w="712476">
                  <a:extLst>
                    <a:ext uri="{9D8B030D-6E8A-4147-A177-3AD203B41FA5}">
                      <a16:colId xmlns:a16="http://schemas.microsoft.com/office/drawing/2014/main" val="3683363218"/>
                    </a:ext>
                  </a:extLst>
                </a:gridCol>
              </a:tblGrid>
              <a:tr h="405450">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Average Handle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144907"/>
                  </a:ext>
                </a:extLst>
              </a:tr>
              <a:tr h="423627">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ASA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 -0:33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712706"/>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Abandonment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867871"/>
                  </a:ext>
                </a:extLst>
              </a:tr>
            </a:tbl>
          </a:graphicData>
        </a:graphic>
      </p:graphicFrame>
      <p:graphicFrame>
        <p:nvGraphicFramePr>
          <p:cNvPr id="5" name="Table 4">
            <a:extLst>
              <a:ext uri="{FF2B5EF4-FFF2-40B4-BE49-F238E27FC236}">
                <a16:creationId xmlns:a16="http://schemas.microsoft.com/office/drawing/2014/main" id="{08B3AF2A-2DFB-1613-139C-DD5102476946}"/>
              </a:ext>
            </a:extLst>
          </p:cNvPr>
          <p:cNvGraphicFramePr>
            <a:graphicFrameLocks noGrp="1"/>
          </p:cNvGraphicFramePr>
          <p:nvPr/>
        </p:nvGraphicFramePr>
        <p:xfrm>
          <a:off x="223338" y="2986588"/>
          <a:ext cx="11482887" cy="2867458"/>
        </p:xfrm>
        <a:graphic>
          <a:graphicData uri="http://schemas.openxmlformats.org/drawingml/2006/table">
            <a:tbl>
              <a:tblPr firstRow="1" bandRow="1">
                <a:tableStyleId>{5C22544A-7EE6-4342-B048-85BDC9FD1C3A}</a:tableStyleId>
              </a:tblPr>
              <a:tblGrid>
                <a:gridCol w="1770320">
                  <a:extLst>
                    <a:ext uri="{9D8B030D-6E8A-4147-A177-3AD203B41FA5}">
                      <a16:colId xmlns:a16="http://schemas.microsoft.com/office/drawing/2014/main" val="3430742837"/>
                    </a:ext>
                  </a:extLst>
                </a:gridCol>
                <a:gridCol w="586135">
                  <a:extLst>
                    <a:ext uri="{9D8B030D-6E8A-4147-A177-3AD203B41FA5}">
                      <a16:colId xmlns:a16="http://schemas.microsoft.com/office/drawing/2014/main" val="2114805345"/>
                    </a:ext>
                  </a:extLst>
                </a:gridCol>
                <a:gridCol w="586135">
                  <a:extLst>
                    <a:ext uri="{9D8B030D-6E8A-4147-A177-3AD203B41FA5}">
                      <a16:colId xmlns:a16="http://schemas.microsoft.com/office/drawing/2014/main" val="1046943983"/>
                    </a:ext>
                  </a:extLst>
                </a:gridCol>
                <a:gridCol w="598483">
                  <a:extLst>
                    <a:ext uri="{9D8B030D-6E8A-4147-A177-3AD203B41FA5}">
                      <a16:colId xmlns:a16="http://schemas.microsoft.com/office/drawing/2014/main" val="3059110041"/>
                    </a:ext>
                  </a:extLst>
                </a:gridCol>
                <a:gridCol w="543112">
                  <a:extLst>
                    <a:ext uri="{9D8B030D-6E8A-4147-A177-3AD203B41FA5}">
                      <a16:colId xmlns:a16="http://schemas.microsoft.com/office/drawing/2014/main" val="1176096598"/>
                    </a:ext>
                  </a:extLst>
                </a:gridCol>
                <a:gridCol w="534185">
                  <a:extLst>
                    <a:ext uri="{9D8B030D-6E8A-4147-A177-3AD203B41FA5}">
                      <a16:colId xmlns:a16="http://schemas.microsoft.com/office/drawing/2014/main" val="2718401617"/>
                    </a:ext>
                  </a:extLst>
                </a:gridCol>
                <a:gridCol w="571677">
                  <a:extLst>
                    <a:ext uri="{9D8B030D-6E8A-4147-A177-3AD203B41FA5}">
                      <a16:colId xmlns:a16="http://schemas.microsoft.com/office/drawing/2014/main" val="1617122967"/>
                    </a:ext>
                  </a:extLst>
                </a:gridCol>
                <a:gridCol w="543112">
                  <a:extLst>
                    <a:ext uri="{9D8B030D-6E8A-4147-A177-3AD203B41FA5}">
                      <a16:colId xmlns:a16="http://schemas.microsoft.com/office/drawing/2014/main" val="2061426930"/>
                    </a:ext>
                  </a:extLst>
                </a:gridCol>
                <a:gridCol w="489549">
                  <a:extLst>
                    <a:ext uri="{9D8B030D-6E8A-4147-A177-3AD203B41FA5}">
                      <a16:colId xmlns:a16="http://schemas.microsoft.com/office/drawing/2014/main" val="223645122"/>
                    </a:ext>
                  </a:extLst>
                </a:gridCol>
                <a:gridCol w="569891">
                  <a:extLst>
                    <a:ext uri="{9D8B030D-6E8A-4147-A177-3AD203B41FA5}">
                      <a16:colId xmlns:a16="http://schemas.microsoft.com/office/drawing/2014/main" val="3154306693"/>
                    </a:ext>
                  </a:extLst>
                </a:gridCol>
                <a:gridCol w="552039">
                  <a:extLst>
                    <a:ext uri="{9D8B030D-6E8A-4147-A177-3AD203B41FA5}">
                      <a16:colId xmlns:a16="http://schemas.microsoft.com/office/drawing/2014/main" val="3508540511"/>
                    </a:ext>
                  </a:extLst>
                </a:gridCol>
                <a:gridCol w="525258">
                  <a:extLst>
                    <a:ext uri="{9D8B030D-6E8A-4147-A177-3AD203B41FA5}">
                      <a16:colId xmlns:a16="http://schemas.microsoft.com/office/drawing/2014/main" val="590435529"/>
                    </a:ext>
                  </a:extLst>
                </a:gridCol>
                <a:gridCol w="560963">
                  <a:extLst>
                    <a:ext uri="{9D8B030D-6E8A-4147-A177-3AD203B41FA5}">
                      <a16:colId xmlns:a16="http://schemas.microsoft.com/office/drawing/2014/main" val="1610970704"/>
                    </a:ext>
                  </a:extLst>
                </a:gridCol>
                <a:gridCol w="552039">
                  <a:extLst>
                    <a:ext uri="{9D8B030D-6E8A-4147-A177-3AD203B41FA5}">
                      <a16:colId xmlns:a16="http://schemas.microsoft.com/office/drawing/2014/main" val="844152927"/>
                    </a:ext>
                  </a:extLst>
                </a:gridCol>
                <a:gridCol w="858429">
                  <a:extLst>
                    <a:ext uri="{9D8B030D-6E8A-4147-A177-3AD203B41FA5}">
                      <a16:colId xmlns:a16="http://schemas.microsoft.com/office/drawing/2014/main" val="1574887887"/>
                    </a:ext>
                  </a:extLst>
                </a:gridCol>
                <a:gridCol w="1005840">
                  <a:extLst>
                    <a:ext uri="{9D8B030D-6E8A-4147-A177-3AD203B41FA5}">
                      <a16:colId xmlns:a16="http://schemas.microsoft.com/office/drawing/2014/main" val="2098185732"/>
                    </a:ext>
                  </a:extLst>
                </a:gridCol>
                <a:gridCol w="635720">
                  <a:extLst>
                    <a:ext uri="{9D8B030D-6E8A-4147-A177-3AD203B41FA5}">
                      <a16:colId xmlns:a16="http://schemas.microsoft.com/office/drawing/2014/main" val="163422730"/>
                    </a:ext>
                  </a:extLst>
                </a:gridCol>
              </a:tblGrid>
              <a:tr h="299123">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Volumes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20144907"/>
                  </a:ext>
                </a:extLst>
              </a:tr>
              <a:tr h="381640">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Live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16,901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186,902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157,728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Chats Blocked at Entry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5,409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19,476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601276"/>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Total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17,121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16,782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26,221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21,564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206,378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196,458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79644583"/>
                  </a:ext>
                </a:extLst>
              </a:tr>
              <a:tr h="381640">
                <a:tc gridSpan="17">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489368971"/>
                  </a:ext>
                </a:extLst>
              </a:tr>
              <a:tr h="257865">
                <a:tc>
                  <a:txBody>
                    <a:bodyPr/>
                    <a:lstStyle/>
                    <a:p>
                      <a:pPr algn="ctr" rtl="0" fontAlgn="ctr"/>
                      <a:r>
                        <a:rPr lang="en-US" sz="1200" b="1" i="0" u="none" strike="noStrike" dirty="0">
                          <a:solidFill>
                            <a:srgbClr val="000000"/>
                          </a:solidFill>
                          <a:effectLst/>
                          <a:latin typeface="Arial Narrow" panose="020B0606020202030204" pitchFamily="34" charset="0"/>
                        </a:rPr>
                        <a:t>Live Chats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178,000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45,379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7875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5147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Unanswered Chat Volume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28,378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-35,189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15838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Unanswered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025392"/>
                  </a:ext>
                </a:extLst>
              </a:tr>
            </a:tbl>
          </a:graphicData>
        </a:graphic>
      </p:graphicFrame>
    </p:spTree>
    <p:extLst>
      <p:ext uri="{BB962C8B-B14F-4D97-AF65-F5344CB8AC3E}">
        <p14:creationId xmlns:p14="http://schemas.microsoft.com/office/powerpoint/2010/main" val="6258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17" y="6166752"/>
          <a:ext cx="5056026" cy="557784"/>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1" i="0" u="none" strike="noStrike" cap="none" dirty="0">
                          <a:solidFill>
                            <a:srgbClr val="000000"/>
                          </a:solidFill>
                          <a:latin typeface="Arial Narrow" panose="020B0606020202030204" pitchFamily="34" charset="0"/>
                          <a:ea typeface="+mn-ea"/>
                          <a:cs typeface="+mn-cs"/>
                          <a:sym typeface="Arial"/>
                        </a:rPr>
                        <a:t>Note</a:t>
                      </a:r>
                      <a:r>
                        <a:rPr lang="en-US" altLang="en-US" sz="900" b="0" i="0" u="none" strike="noStrike" cap="none" dirty="0">
                          <a:solidFill>
                            <a:srgbClr val="000000"/>
                          </a:solidFill>
                          <a:latin typeface="Arial Narrow" panose="020B0606020202030204" pitchFamily="34" charset="0"/>
                          <a:ea typeface="+mn-ea"/>
                          <a:cs typeface="+mn-cs"/>
                          <a:sym typeface="Arial"/>
                        </a:rPr>
                        <a:t>: Volumes do not include abandoned chats. </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Volume may not match answered chats on slide 9 as there  may be multiple inquiries per chat.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Live Chat Inquiry types</a:t>
            </a:r>
          </a:p>
        </p:txBody>
      </p:sp>
      <p:sp>
        <p:nvSpPr>
          <p:cNvPr id="2" name="TextBox 1">
            <a:extLst>
              <a:ext uri="{FF2B5EF4-FFF2-40B4-BE49-F238E27FC236}">
                <a16:creationId xmlns:a16="http://schemas.microsoft.com/office/drawing/2014/main" id="{C84F9E2D-E7FF-806E-1355-A45999C35EC2}"/>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8CCD45-91B2-CE1E-3E24-B83621C2DEE8}"/>
              </a:ext>
            </a:extLst>
          </p:cNvPr>
          <p:cNvGraphicFramePr>
            <a:graphicFrameLocks noGrp="1"/>
          </p:cNvGraphicFramePr>
          <p:nvPr>
            <p:extLst>
              <p:ext uri="{D42A27DB-BD31-4B8C-83A1-F6EECF244321}">
                <p14:modId xmlns:p14="http://schemas.microsoft.com/office/powerpoint/2010/main" val="1723331645"/>
              </p:ext>
            </p:extLst>
          </p:nvPr>
        </p:nvGraphicFramePr>
        <p:xfrm>
          <a:off x="173199" y="1220030"/>
          <a:ext cx="11683306" cy="4895018"/>
        </p:xfrm>
        <a:graphic>
          <a:graphicData uri="http://schemas.openxmlformats.org/drawingml/2006/table">
            <a:tbl>
              <a:tblPr firstRow="1" bandRow="1">
                <a:tableStyleId>{5C22544A-7EE6-4342-B048-85BDC9FD1C3A}</a:tableStyleId>
              </a:tblPr>
              <a:tblGrid>
                <a:gridCol w="1778096">
                  <a:extLst>
                    <a:ext uri="{9D8B030D-6E8A-4147-A177-3AD203B41FA5}">
                      <a16:colId xmlns:a16="http://schemas.microsoft.com/office/drawing/2014/main" val="779892934"/>
                    </a:ext>
                  </a:extLst>
                </a:gridCol>
                <a:gridCol w="738296">
                  <a:extLst>
                    <a:ext uri="{9D8B030D-6E8A-4147-A177-3AD203B41FA5}">
                      <a16:colId xmlns:a16="http://schemas.microsoft.com/office/drawing/2014/main" val="1013153228"/>
                    </a:ext>
                  </a:extLst>
                </a:gridCol>
                <a:gridCol w="557338">
                  <a:extLst>
                    <a:ext uri="{9D8B030D-6E8A-4147-A177-3AD203B41FA5}">
                      <a16:colId xmlns:a16="http://schemas.microsoft.com/office/drawing/2014/main" val="3915066194"/>
                    </a:ext>
                  </a:extLst>
                </a:gridCol>
                <a:gridCol w="560145">
                  <a:extLst>
                    <a:ext uri="{9D8B030D-6E8A-4147-A177-3AD203B41FA5}">
                      <a16:colId xmlns:a16="http://schemas.microsoft.com/office/drawing/2014/main" val="1005719749"/>
                    </a:ext>
                  </a:extLst>
                </a:gridCol>
                <a:gridCol w="543307">
                  <a:extLst>
                    <a:ext uri="{9D8B030D-6E8A-4147-A177-3AD203B41FA5}">
                      <a16:colId xmlns:a16="http://schemas.microsoft.com/office/drawing/2014/main" val="3094565296"/>
                    </a:ext>
                  </a:extLst>
                </a:gridCol>
                <a:gridCol w="602239">
                  <a:extLst>
                    <a:ext uri="{9D8B030D-6E8A-4147-A177-3AD203B41FA5}">
                      <a16:colId xmlns:a16="http://schemas.microsoft.com/office/drawing/2014/main" val="1626764116"/>
                    </a:ext>
                  </a:extLst>
                </a:gridCol>
                <a:gridCol w="557338">
                  <a:extLst>
                    <a:ext uri="{9D8B030D-6E8A-4147-A177-3AD203B41FA5}">
                      <a16:colId xmlns:a16="http://schemas.microsoft.com/office/drawing/2014/main" val="2428179600"/>
                    </a:ext>
                  </a:extLst>
                </a:gridCol>
                <a:gridCol w="473149">
                  <a:extLst>
                    <a:ext uri="{9D8B030D-6E8A-4147-A177-3AD203B41FA5}">
                      <a16:colId xmlns:a16="http://schemas.microsoft.com/office/drawing/2014/main" val="1430518694"/>
                    </a:ext>
                  </a:extLst>
                </a:gridCol>
                <a:gridCol w="599434">
                  <a:extLst>
                    <a:ext uri="{9D8B030D-6E8A-4147-A177-3AD203B41FA5}">
                      <a16:colId xmlns:a16="http://schemas.microsoft.com/office/drawing/2014/main" val="228221404"/>
                    </a:ext>
                  </a:extLst>
                </a:gridCol>
                <a:gridCol w="571370">
                  <a:extLst>
                    <a:ext uri="{9D8B030D-6E8A-4147-A177-3AD203B41FA5}">
                      <a16:colId xmlns:a16="http://schemas.microsoft.com/office/drawing/2014/main" val="2102024624"/>
                    </a:ext>
                  </a:extLst>
                </a:gridCol>
                <a:gridCol w="529276">
                  <a:extLst>
                    <a:ext uri="{9D8B030D-6E8A-4147-A177-3AD203B41FA5}">
                      <a16:colId xmlns:a16="http://schemas.microsoft.com/office/drawing/2014/main" val="590776053"/>
                    </a:ext>
                  </a:extLst>
                </a:gridCol>
                <a:gridCol w="585403">
                  <a:extLst>
                    <a:ext uri="{9D8B030D-6E8A-4147-A177-3AD203B41FA5}">
                      <a16:colId xmlns:a16="http://schemas.microsoft.com/office/drawing/2014/main" val="1600120453"/>
                    </a:ext>
                  </a:extLst>
                </a:gridCol>
                <a:gridCol w="571370">
                  <a:extLst>
                    <a:ext uri="{9D8B030D-6E8A-4147-A177-3AD203B41FA5}">
                      <a16:colId xmlns:a16="http://schemas.microsoft.com/office/drawing/2014/main" val="2992626381"/>
                    </a:ext>
                  </a:extLst>
                </a:gridCol>
                <a:gridCol w="700462">
                  <a:extLst>
                    <a:ext uri="{9D8B030D-6E8A-4147-A177-3AD203B41FA5}">
                      <a16:colId xmlns:a16="http://schemas.microsoft.com/office/drawing/2014/main" val="3070570846"/>
                    </a:ext>
                  </a:extLst>
                </a:gridCol>
                <a:gridCol w="558462">
                  <a:extLst>
                    <a:ext uri="{9D8B030D-6E8A-4147-A177-3AD203B41FA5}">
                      <a16:colId xmlns:a16="http://schemas.microsoft.com/office/drawing/2014/main" val="3239635103"/>
                    </a:ext>
                  </a:extLst>
                </a:gridCol>
                <a:gridCol w="1242377">
                  <a:extLst>
                    <a:ext uri="{9D8B030D-6E8A-4147-A177-3AD203B41FA5}">
                      <a16:colId xmlns:a16="http://schemas.microsoft.com/office/drawing/2014/main" val="3863720123"/>
                    </a:ext>
                  </a:extLst>
                </a:gridCol>
                <a:gridCol w="515244">
                  <a:extLst>
                    <a:ext uri="{9D8B030D-6E8A-4147-A177-3AD203B41FA5}">
                      <a16:colId xmlns:a16="http://schemas.microsoft.com/office/drawing/2014/main" val="632307464"/>
                    </a:ext>
                  </a:extLst>
                </a:gridCol>
              </a:tblGrid>
              <a:tr h="290298">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30236">
                <a:tc>
                  <a:txBody>
                    <a:bodyPr/>
                    <a:lstStyle/>
                    <a:p>
                      <a:pPr algn="ctr" rtl="0" fontAlgn="ctr"/>
                      <a:r>
                        <a:rPr lang="en-US" sz="11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5,780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51,978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8146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Claim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2,933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3,551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3,369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36,243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3706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1,028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2,560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19,514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Eligibility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1,548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1,748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1,323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Provider Par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PCP Update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Portal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Authorization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433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App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Direct Pay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10492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Referral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COB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Medicare Markets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TPL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17,096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11,181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22,770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19,009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a:solidFill>
                            <a:srgbClr val="000000"/>
                          </a:solidFill>
                          <a:effectLst/>
                          <a:latin typeface="Arial Narrow" panose="020B0606020202030204" pitchFamily="34" charset="0"/>
                        </a:rPr>
                        <a:t>186,251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00366616"/>
                  </a:ext>
                </a:extLst>
              </a:tr>
            </a:tbl>
          </a:graphicData>
        </a:graphic>
      </p:graphicFrame>
      <p:cxnSp>
        <p:nvCxnSpPr>
          <p:cNvPr id="5" name="Straight Connector 4">
            <a:extLst>
              <a:ext uri="{FF2B5EF4-FFF2-40B4-BE49-F238E27FC236}">
                <a16:creationId xmlns:a16="http://schemas.microsoft.com/office/drawing/2014/main" id="{C830A035-2E00-2621-156C-E72D99C8A02E}"/>
              </a:ext>
            </a:extLst>
          </p:cNvPr>
          <p:cNvCxnSpPr>
            <a:cxnSpLocks/>
          </p:cNvCxnSpPr>
          <p:nvPr/>
        </p:nvCxnSpPr>
        <p:spPr>
          <a:xfrm flipV="1">
            <a:off x="173199" y="1061108"/>
            <a:ext cx="11629694" cy="442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5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9" name="TextBox 8">
            <a:extLst>
              <a:ext uri="{FF2B5EF4-FFF2-40B4-BE49-F238E27FC236}">
                <a16:creationId xmlns:a16="http://schemas.microsoft.com/office/drawing/2014/main" id="{580A61D3-C482-7FC9-04FF-62075261B19D}"/>
              </a:ext>
            </a:extLst>
          </p:cNvPr>
          <p:cNvSpPr txBox="1"/>
          <p:nvPr/>
        </p:nvSpPr>
        <p:spPr>
          <a:xfrm>
            <a:off x="11152030" y="2212365"/>
            <a:ext cx="1039970" cy="374076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1063182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&amp; Medicare Markets member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2C9F674A-AC4C-DDC7-0AF7-B1C457E1B920}"/>
              </a:ext>
            </a:extLst>
          </p:cNvPr>
          <p:cNvGraphicFramePr>
            <a:graphicFrameLocks noGrp="1"/>
          </p:cNvGraphicFramePr>
          <p:nvPr>
            <p:extLst>
              <p:ext uri="{D42A27DB-BD31-4B8C-83A1-F6EECF244321}">
                <p14:modId xmlns:p14="http://schemas.microsoft.com/office/powerpoint/2010/main" val="38741944"/>
              </p:ext>
            </p:extLst>
          </p:nvPr>
        </p:nvGraphicFramePr>
        <p:xfrm>
          <a:off x="257175" y="1110808"/>
          <a:ext cx="11545720" cy="4589104"/>
        </p:xfrm>
        <a:graphic>
          <a:graphicData uri="http://schemas.openxmlformats.org/drawingml/2006/table">
            <a:tbl>
              <a:tblPr firstRow="1" bandRow="1">
                <a:tableStyleId>{5C22544A-7EE6-4342-B048-85BDC9FD1C3A}</a:tableStyleId>
              </a:tblPr>
              <a:tblGrid>
                <a:gridCol w="1703206">
                  <a:extLst>
                    <a:ext uri="{9D8B030D-6E8A-4147-A177-3AD203B41FA5}">
                      <a16:colId xmlns:a16="http://schemas.microsoft.com/office/drawing/2014/main" val="181930398"/>
                    </a:ext>
                  </a:extLst>
                </a:gridCol>
                <a:gridCol w="610696">
                  <a:extLst>
                    <a:ext uri="{9D8B030D-6E8A-4147-A177-3AD203B41FA5}">
                      <a16:colId xmlns:a16="http://schemas.microsoft.com/office/drawing/2014/main" val="1070079980"/>
                    </a:ext>
                  </a:extLst>
                </a:gridCol>
                <a:gridCol w="610696">
                  <a:extLst>
                    <a:ext uri="{9D8B030D-6E8A-4147-A177-3AD203B41FA5}">
                      <a16:colId xmlns:a16="http://schemas.microsoft.com/office/drawing/2014/main" val="730090689"/>
                    </a:ext>
                  </a:extLst>
                </a:gridCol>
                <a:gridCol w="610696">
                  <a:extLst>
                    <a:ext uri="{9D8B030D-6E8A-4147-A177-3AD203B41FA5}">
                      <a16:colId xmlns:a16="http://schemas.microsoft.com/office/drawing/2014/main" val="3789221469"/>
                    </a:ext>
                  </a:extLst>
                </a:gridCol>
                <a:gridCol w="610696">
                  <a:extLst>
                    <a:ext uri="{9D8B030D-6E8A-4147-A177-3AD203B41FA5}">
                      <a16:colId xmlns:a16="http://schemas.microsoft.com/office/drawing/2014/main" val="1658465380"/>
                    </a:ext>
                  </a:extLst>
                </a:gridCol>
                <a:gridCol w="610696">
                  <a:extLst>
                    <a:ext uri="{9D8B030D-6E8A-4147-A177-3AD203B41FA5}">
                      <a16:colId xmlns:a16="http://schemas.microsoft.com/office/drawing/2014/main" val="2854973113"/>
                    </a:ext>
                  </a:extLst>
                </a:gridCol>
                <a:gridCol w="610696">
                  <a:extLst>
                    <a:ext uri="{9D8B030D-6E8A-4147-A177-3AD203B41FA5}">
                      <a16:colId xmlns:a16="http://schemas.microsoft.com/office/drawing/2014/main" val="2115628774"/>
                    </a:ext>
                  </a:extLst>
                </a:gridCol>
                <a:gridCol w="610696">
                  <a:extLst>
                    <a:ext uri="{9D8B030D-6E8A-4147-A177-3AD203B41FA5}">
                      <a16:colId xmlns:a16="http://schemas.microsoft.com/office/drawing/2014/main" val="440237238"/>
                    </a:ext>
                  </a:extLst>
                </a:gridCol>
                <a:gridCol w="610696">
                  <a:extLst>
                    <a:ext uri="{9D8B030D-6E8A-4147-A177-3AD203B41FA5}">
                      <a16:colId xmlns:a16="http://schemas.microsoft.com/office/drawing/2014/main" val="3340483881"/>
                    </a:ext>
                  </a:extLst>
                </a:gridCol>
                <a:gridCol w="610696">
                  <a:extLst>
                    <a:ext uri="{9D8B030D-6E8A-4147-A177-3AD203B41FA5}">
                      <a16:colId xmlns:a16="http://schemas.microsoft.com/office/drawing/2014/main" val="3935848207"/>
                    </a:ext>
                  </a:extLst>
                </a:gridCol>
                <a:gridCol w="610696">
                  <a:extLst>
                    <a:ext uri="{9D8B030D-6E8A-4147-A177-3AD203B41FA5}">
                      <a16:colId xmlns:a16="http://schemas.microsoft.com/office/drawing/2014/main" val="200910643"/>
                    </a:ext>
                  </a:extLst>
                </a:gridCol>
                <a:gridCol w="610696">
                  <a:extLst>
                    <a:ext uri="{9D8B030D-6E8A-4147-A177-3AD203B41FA5}">
                      <a16:colId xmlns:a16="http://schemas.microsoft.com/office/drawing/2014/main" val="1526066299"/>
                    </a:ext>
                  </a:extLst>
                </a:gridCol>
                <a:gridCol w="408452">
                  <a:extLst>
                    <a:ext uri="{9D8B030D-6E8A-4147-A177-3AD203B41FA5}">
                      <a16:colId xmlns:a16="http://schemas.microsoft.com/office/drawing/2014/main" val="2395292414"/>
                    </a:ext>
                  </a:extLst>
                </a:gridCol>
                <a:gridCol w="741559">
                  <a:extLst>
                    <a:ext uri="{9D8B030D-6E8A-4147-A177-3AD203B41FA5}">
                      <a16:colId xmlns:a16="http://schemas.microsoft.com/office/drawing/2014/main" val="3250530516"/>
                    </a:ext>
                  </a:extLst>
                </a:gridCol>
                <a:gridCol w="356900">
                  <a:extLst>
                    <a:ext uri="{9D8B030D-6E8A-4147-A177-3AD203B41FA5}">
                      <a16:colId xmlns:a16="http://schemas.microsoft.com/office/drawing/2014/main" val="3929292726"/>
                    </a:ext>
                  </a:extLst>
                </a:gridCol>
                <a:gridCol w="880621">
                  <a:extLst>
                    <a:ext uri="{9D8B030D-6E8A-4147-A177-3AD203B41FA5}">
                      <a16:colId xmlns:a16="http://schemas.microsoft.com/office/drawing/2014/main" val="3093338737"/>
                    </a:ext>
                  </a:extLst>
                </a:gridCol>
                <a:gridCol w="368529">
                  <a:extLst>
                    <a:ext uri="{9D8B030D-6E8A-4147-A177-3AD203B41FA5}">
                      <a16:colId xmlns:a16="http://schemas.microsoft.com/office/drawing/2014/main" val="1675349425"/>
                    </a:ext>
                  </a:extLst>
                </a:gridCol>
                <a:gridCol w="368797">
                  <a:extLst>
                    <a:ext uri="{9D8B030D-6E8A-4147-A177-3AD203B41FA5}">
                      <a16:colId xmlns:a16="http://schemas.microsoft.com/office/drawing/2014/main" val="2556903724"/>
                    </a:ext>
                  </a:extLst>
                </a:gridCol>
              </a:tblGrid>
              <a:tr h="721900">
                <a:tc>
                  <a:txBody>
                    <a:bodyPr/>
                    <a:lstStyle/>
                    <a:p>
                      <a:pPr algn="ctr" rtl="0" fontAlgn="ctr"/>
                      <a:r>
                        <a:rPr lang="en-US" sz="1400" b="1" i="0" u="none" strike="noStrike" dirty="0">
                          <a:solidFill>
                            <a:srgbClr val="FFFFFF"/>
                          </a:solidFill>
                          <a:effectLst/>
                          <a:latin typeface="Arial Narrow" panose="020B0606020202030204" pitchFamily="34" charset="0"/>
                        </a:rPr>
                        <a:t>Interaction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Jul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Aug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Nov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Phone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221,061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189,824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187,387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179,075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161,301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150,116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172,690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158,872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1,875,343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1,869,392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11635"/>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MyBlue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61,580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57,010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55,797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46,569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28,052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25,639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29,866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443,928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446,621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810382"/>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Live Chat**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16,901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15,666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16,505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19,847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22,145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186,902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160,342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IVR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13,771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9,716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9,273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7,829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8,915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98,404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96,740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Correspondence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4,755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3,526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2,537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31,331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14,820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0090">
                <a:tc>
                  <a:txBody>
                    <a:bodyPr/>
                    <a:lstStyle/>
                    <a:p>
                      <a:pPr algn="ctr" rtl="0" fontAlgn="ctr"/>
                      <a:r>
                        <a:rPr lang="en-US" sz="1200" b="1" i="0" u="none" strike="noStrike">
                          <a:solidFill>
                            <a:srgbClr val="000000"/>
                          </a:solidFill>
                          <a:effectLst/>
                          <a:latin typeface="Arial Narrow" panose="020B0606020202030204" pitchFamily="34" charset="0"/>
                        </a:rPr>
                        <a:t>Contact Us Inquiries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3,683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2,908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27,652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35,176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00506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Contacts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320,120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280,498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275,949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256,436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213,850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188,117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224,615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212,579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239,935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225,301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2,663,560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2,623,091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8" y="5798957"/>
          <a:ext cx="5922802" cy="963168"/>
        </p:xfrm>
        <a:graphic>
          <a:graphicData uri="http://schemas.openxmlformats.org/drawingml/2006/table">
            <a:tbl>
              <a:tblPr firstRow="1" bandRow="1">
                <a:tableStyleId>{5C22544A-7EE6-4342-B048-85BDC9FD1C3A}</a:tableStyleId>
              </a:tblPr>
              <a:tblGrid>
                <a:gridCol w="5922802">
                  <a:extLst>
                    <a:ext uri="{9D8B030D-6E8A-4147-A177-3AD203B41FA5}">
                      <a16:colId xmlns:a16="http://schemas.microsoft.com/office/drawing/2014/main" val="971086930"/>
                    </a:ext>
                  </a:extLst>
                </a:gridCol>
              </a:tblGrid>
              <a:tr h="825839">
                <a:tc>
                  <a:txBody>
                    <a:bodyPr/>
                    <a:lstStyle/>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1" dirty="0">
                          <a:solidFill>
                            <a:srgbClr val="000000"/>
                          </a:solidFill>
                          <a:latin typeface="Arial Narrow" panose="020B0606020202030204" pitchFamily="34" charset="0"/>
                        </a:rPr>
                        <a:t>Includes Commercial and Medicare combined results.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*MyBlue (web and app)- includes – ID card requests, PCP updates, fitness and weight loss claim form requests, tax form requests, and estimate requests.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**Total Live Chats include answered and abandoned chats.</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endParaRPr lang="en-US" altLang="en-US" sz="11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6" name="TextBox 5">
            <a:extLst>
              <a:ext uri="{FF2B5EF4-FFF2-40B4-BE49-F238E27FC236}">
                <a16:creationId xmlns:a16="http://schemas.microsoft.com/office/drawing/2014/main" id="{22CB6A73-1374-72F6-024E-D1EB93EC8301}"/>
              </a:ext>
            </a:extLst>
          </p:cNvPr>
          <p:cNvSpPr txBox="1"/>
          <p:nvPr/>
        </p:nvSpPr>
        <p:spPr>
          <a:xfrm>
            <a:off x="173198" y="6502813"/>
            <a:ext cx="3162300" cy="255695"/>
          </a:xfrm>
          <a:prstGeom prst="rect">
            <a:avLst/>
          </a:prstGeom>
          <a:noFill/>
        </p:spPr>
        <p:txBody>
          <a:bodyPr wrap="square" rtlCol="0">
            <a:spAutoFit/>
          </a:bodyPr>
          <a:lstStyle/>
          <a:p>
            <a:r>
              <a:rPr lang="en-US" sz="1000" dirty="0">
                <a:latin typeface="Arial Narrow" panose="020B0606020202030204" pitchFamily="34" charset="0"/>
              </a:rPr>
              <a:t>Percentages may not add up due to rounding.  </a:t>
            </a:r>
          </a:p>
        </p:txBody>
      </p:sp>
      <p:sp>
        <p:nvSpPr>
          <p:cNvPr id="5" name="TextBox 4">
            <a:extLst>
              <a:ext uri="{FF2B5EF4-FFF2-40B4-BE49-F238E27FC236}">
                <a16:creationId xmlns:a16="http://schemas.microsoft.com/office/drawing/2014/main" id="{97351C30-1EF0-C5E1-9F8E-D069371FE1D0}"/>
              </a:ext>
            </a:extLst>
          </p:cNvPr>
          <p:cNvSpPr txBox="1"/>
          <p:nvPr/>
        </p:nvSpPr>
        <p:spPr>
          <a:xfrm>
            <a:off x="6257925" y="5953125"/>
            <a:ext cx="4547094" cy="76113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0805017-6ECB-200A-5708-06CE0E6385A7}"/>
              </a:ext>
            </a:extLst>
          </p:cNvPr>
          <p:cNvSpPr txBox="1"/>
          <p:nvPr/>
        </p:nvSpPr>
        <p:spPr>
          <a:xfrm>
            <a:off x="9191625" y="5953125"/>
            <a:ext cx="3000375" cy="9048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0222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5900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79BD98D9-202B-BEBF-253D-6D4873EEFC33}"/>
              </a:ext>
            </a:extLst>
          </p:cNvPr>
          <p:cNvGraphicFramePr>
            <a:graphicFrameLocks noGrp="1"/>
          </p:cNvGraphicFramePr>
          <p:nvPr/>
        </p:nvGraphicFramePr>
        <p:xfrm>
          <a:off x="5857875" y="6207246"/>
          <a:ext cx="5056026" cy="537268"/>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537268">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3" name="TextBox 2">
            <a:extLst>
              <a:ext uri="{FF2B5EF4-FFF2-40B4-BE49-F238E27FC236}">
                <a16:creationId xmlns:a16="http://schemas.microsoft.com/office/drawing/2014/main" id="{96BA29BC-A111-4DFD-4D71-92FFD27243A6}"/>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A7909F0A-FF0B-4E72-39F1-C6A71C857907}"/>
              </a:ext>
            </a:extLst>
          </p:cNvPr>
          <p:cNvGraphicFramePr>
            <a:graphicFrameLocks noGrp="1"/>
          </p:cNvGraphicFramePr>
          <p:nvPr/>
        </p:nvGraphicFramePr>
        <p:xfrm>
          <a:off x="173198" y="1234440"/>
          <a:ext cx="11629694" cy="4602496"/>
        </p:xfrm>
        <a:graphic>
          <a:graphicData uri="http://schemas.openxmlformats.org/drawingml/2006/table">
            <a:tbl>
              <a:tblPr firstRow="1" bandRow="1">
                <a:tableStyleId>{5C22544A-7EE6-4342-B048-85BDC9FD1C3A}</a:tableStyleId>
              </a:tblPr>
              <a:tblGrid>
                <a:gridCol w="3353725">
                  <a:extLst>
                    <a:ext uri="{9D8B030D-6E8A-4147-A177-3AD203B41FA5}">
                      <a16:colId xmlns:a16="http://schemas.microsoft.com/office/drawing/2014/main" val="3430742837"/>
                    </a:ext>
                  </a:extLst>
                </a:gridCol>
                <a:gridCol w="1513077">
                  <a:extLst>
                    <a:ext uri="{9D8B030D-6E8A-4147-A177-3AD203B41FA5}">
                      <a16:colId xmlns:a16="http://schemas.microsoft.com/office/drawing/2014/main" val="1046943983"/>
                    </a:ext>
                  </a:extLst>
                </a:gridCol>
                <a:gridCol w="1084349">
                  <a:extLst>
                    <a:ext uri="{9D8B030D-6E8A-4147-A177-3AD203B41FA5}">
                      <a16:colId xmlns:a16="http://schemas.microsoft.com/office/drawing/2014/main" val="2718401617"/>
                    </a:ext>
                  </a:extLst>
                </a:gridCol>
                <a:gridCol w="1546055">
                  <a:extLst>
                    <a:ext uri="{9D8B030D-6E8A-4147-A177-3AD203B41FA5}">
                      <a16:colId xmlns:a16="http://schemas.microsoft.com/office/drawing/2014/main" val="1617122967"/>
                    </a:ext>
                  </a:extLst>
                </a:gridCol>
                <a:gridCol w="1845740">
                  <a:extLst>
                    <a:ext uri="{9D8B030D-6E8A-4147-A177-3AD203B41FA5}">
                      <a16:colId xmlns:a16="http://schemas.microsoft.com/office/drawing/2014/main" val="2061426930"/>
                    </a:ext>
                  </a:extLst>
                </a:gridCol>
                <a:gridCol w="852821">
                  <a:extLst>
                    <a:ext uri="{9D8B030D-6E8A-4147-A177-3AD203B41FA5}">
                      <a16:colId xmlns:a16="http://schemas.microsoft.com/office/drawing/2014/main" val="670785465"/>
                    </a:ext>
                  </a:extLst>
                </a:gridCol>
                <a:gridCol w="1433927">
                  <a:extLst>
                    <a:ext uri="{9D8B030D-6E8A-4147-A177-3AD203B41FA5}">
                      <a16:colId xmlns:a16="http://schemas.microsoft.com/office/drawing/2014/main" val="3154306693"/>
                    </a:ext>
                  </a:extLst>
                </a:gridCol>
              </a:tblGrid>
              <a:tr h="0">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Performance Guarantee 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0">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Average Speed of Answer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Blue Cross Blue Shield will ensure a minimum level of telephone accessibility to members.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:40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$860,569.06</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9:10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2713648462"/>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$405,939</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9:35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84260127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 Goal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2:18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40672468"/>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Abandonment Rate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endParaRPr lang="en-US" sz="1200" dirty="0">
                        <a:solidFill>
                          <a:schemeClr val="bg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90416913"/>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$888,388.33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17.03%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2378557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2%</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$512,408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16.75%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C79"/>
                    </a:solidFill>
                  </a:tcPr>
                </a:tc>
                <a:extLst>
                  <a:ext uri="{0D108BD9-81ED-4DB2-BD59-A6C34878D82A}">
                    <a16:rowId xmlns:a16="http://schemas.microsoft.com/office/drawing/2014/main" val="213514159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Bain &amp; Company Goal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3.54%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47818624"/>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Net Promoter Score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Exceed annual SQM (Service Quality Measurement) national average Net Promotor Score for call centers.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65996457"/>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Exceed National Call Center Average (53)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$829,529.03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53</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6135951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Harvard University Goal ≥ 60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$100,000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2924963844"/>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Member Satisfaction with CSR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 minimum level of member satisfaction with a customer service representative based upon our annual member satisfaction survey top box (“very satisfied”) results. Full STIP sample.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334646340"/>
                  </a:ext>
                </a:extLst>
              </a:tr>
              <a:tr h="0">
                <a:tc>
                  <a:txBody>
                    <a:bodyPr/>
                    <a:lstStyle/>
                    <a:p>
                      <a:pPr algn="l"/>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CSR Satisfaction ≥ 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a:rPr>
                        <a:t>$740,109.03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222143"/>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Website Availability</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accessibility to its website by members based on overall web hosting availability.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694503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rPr>
                        <a:t>Availability ≥ 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$461,549.18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306558"/>
                  </a:ext>
                </a:extLst>
              </a:tr>
            </a:tbl>
          </a:graphicData>
        </a:graphic>
      </p:graphicFrame>
      <p:graphicFrame>
        <p:nvGraphicFramePr>
          <p:cNvPr id="6" name="Table 5">
            <a:extLst>
              <a:ext uri="{FF2B5EF4-FFF2-40B4-BE49-F238E27FC236}">
                <a16:creationId xmlns:a16="http://schemas.microsoft.com/office/drawing/2014/main" id="{5A8AFB2E-76F7-D155-F2F6-D6A56F1AD5DE}"/>
              </a:ext>
            </a:extLst>
          </p:cNvPr>
          <p:cNvGraphicFramePr>
            <a:graphicFrameLocks noGrp="1"/>
          </p:cNvGraphicFramePr>
          <p:nvPr/>
        </p:nvGraphicFramePr>
        <p:xfrm>
          <a:off x="173198" y="59290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428145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0FF49C-E2D9-99C3-6A83-FFD93D5C143C}"/>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9F39AEBA-5CEC-833B-24B4-AC5AE0DFD116}"/>
              </a:ext>
            </a:extLst>
          </p:cNvPr>
          <p:cNvGraphicFramePr>
            <a:graphicFrameLocks noGrp="1"/>
          </p:cNvGraphicFramePr>
          <p:nvPr/>
        </p:nvGraphicFramePr>
        <p:xfrm>
          <a:off x="173200" y="1108252"/>
          <a:ext cx="11629693" cy="4757851"/>
        </p:xfrm>
        <a:graphic>
          <a:graphicData uri="http://schemas.openxmlformats.org/drawingml/2006/table">
            <a:tbl>
              <a:tblPr firstRow="1" bandRow="1">
                <a:tableStyleId>{5C22544A-7EE6-4342-B048-85BDC9FD1C3A}</a:tableStyleId>
              </a:tblPr>
              <a:tblGrid>
                <a:gridCol w="1693823">
                  <a:extLst>
                    <a:ext uri="{9D8B030D-6E8A-4147-A177-3AD203B41FA5}">
                      <a16:colId xmlns:a16="http://schemas.microsoft.com/office/drawing/2014/main" val="3430742837"/>
                    </a:ext>
                  </a:extLst>
                </a:gridCol>
                <a:gridCol w="1090764">
                  <a:extLst>
                    <a:ext uri="{9D8B030D-6E8A-4147-A177-3AD203B41FA5}">
                      <a16:colId xmlns:a16="http://schemas.microsoft.com/office/drawing/2014/main" val="1046943983"/>
                    </a:ext>
                  </a:extLst>
                </a:gridCol>
                <a:gridCol w="1249421">
                  <a:extLst>
                    <a:ext uri="{9D8B030D-6E8A-4147-A177-3AD203B41FA5}">
                      <a16:colId xmlns:a16="http://schemas.microsoft.com/office/drawing/2014/main" val="2846276741"/>
                    </a:ext>
                  </a:extLst>
                </a:gridCol>
                <a:gridCol w="1596482">
                  <a:extLst>
                    <a:ext uri="{9D8B030D-6E8A-4147-A177-3AD203B41FA5}">
                      <a16:colId xmlns:a16="http://schemas.microsoft.com/office/drawing/2014/main" val="3799450949"/>
                    </a:ext>
                  </a:extLst>
                </a:gridCol>
                <a:gridCol w="1463405">
                  <a:extLst>
                    <a:ext uri="{9D8B030D-6E8A-4147-A177-3AD203B41FA5}">
                      <a16:colId xmlns:a16="http://schemas.microsoft.com/office/drawing/2014/main" val="1192065070"/>
                    </a:ext>
                  </a:extLst>
                </a:gridCol>
                <a:gridCol w="1873498">
                  <a:extLst>
                    <a:ext uri="{9D8B030D-6E8A-4147-A177-3AD203B41FA5}">
                      <a16:colId xmlns:a16="http://schemas.microsoft.com/office/drawing/2014/main" val="1743589706"/>
                    </a:ext>
                  </a:extLst>
                </a:gridCol>
                <a:gridCol w="1234390">
                  <a:extLst>
                    <a:ext uri="{9D8B030D-6E8A-4147-A177-3AD203B41FA5}">
                      <a16:colId xmlns:a16="http://schemas.microsoft.com/office/drawing/2014/main" val="2612434839"/>
                    </a:ext>
                  </a:extLst>
                </a:gridCol>
                <a:gridCol w="1427910">
                  <a:extLst>
                    <a:ext uri="{9D8B030D-6E8A-4147-A177-3AD203B41FA5}">
                      <a16:colId xmlns:a16="http://schemas.microsoft.com/office/drawing/2014/main" val="1277182635"/>
                    </a:ext>
                  </a:extLst>
                </a:gridCol>
              </a:tblGrid>
              <a:tr h="373139">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83591">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Problem Resolution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Open inquiry closure addresses the time taken in hours and /or days by BCBSMA Member Service Representatives to close (and finalize) open inquiries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 or ≤ 95% within 5 business days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bg2"/>
                      </a:solidFill>
                      <a:prstDash val="solid"/>
                      <a:round/>
                      <a:headEnd type="none" w="med" len="med"/>
                      <a:tailEnd type="none" w="med" len="med"/>
                    </a:lnL>
                    <a:lnT w="38100" cmpd="sng">
                      <a:noFill/>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856696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Book-of-Business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a:r>
                        <a:rPr lang="en-US" sz="1300" b="0" i="0" u="none" strike="noStrike" kern="1200" cap="none" dirty="0">
                          <a:solidFill>
                            <a:schemeClr val="bg2"/>
                          </a:solidFill>
                          <a:latin typeface="Arial Narrow" panose="020B0606020202030204" pitchFamily="34" charset="0"/>
                          <a:ea typeface="+mn-ea"/>
                          <a:cs typeface="+mn-cs"/>
                          <a:sym typeface="Arial"/>
                        </a:rPr>
                        <a:t>$671,059.06</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0" dirty="0">
                          <a:solidFill>
                            <a:schemeClr val="bg2"/>
                          </a:solidFill>
                          <a:latin typeface="Arial Narrow" panose="020B0606020202030204" pitchFamily="34" charset="0"/>
                        </a:rPr>
                        <a:t>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$25,400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Biogen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$40,000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97.6% / 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96.0% / 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95.9% / 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0.1%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5448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EMD (8/1 new)</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$35,000</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96.1% / 96.6%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84206263"/>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Eversource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$72,000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98.1% / 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96.5%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410783">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Harvard University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97.1%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0.4%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MFS Investments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$9,000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99.2% / 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National Grid</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97.5%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96.4%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Wayfair</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98.4% / 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97.0% / 97.6%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TJX (8/1 renewal)</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$81,250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98.2% / 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98.0% / 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97.4%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125679829"/>
                  </a:ext>
                </a:extLst>
              </a:tr>
            </a:tbl>
          </a:graphicData>
        </a:graphic>
      </p:graphicFrame>
      <p:graphicFrame>
        <p:nvGraphicFramePr>
          <p:cNvPr id="6" name="Table 5">
            <a:extLst>
              <a:ext uri="{FF2B5EF4-FFF2-40B4-BE49-F238E27FC236}">
                <a16:creationId xmlns:a16="http://schemas.microsoft.com/office/drawing/2014/main" id="{35BDC799-543B-1A9D-4B37-408D9F1C2FD6}"/>
              </a:ext>
            </a:extLst>
          </p:cNvPr>
          <p:cNvGraphicFramePr>
            <a:graphicFrameLocks noGrp="1"/>
          </p:cNvGraphicFramePr>
          <p:nvPr/>
        </p:nvGraphicFramePr>
        <p:xfrm>
          <a:off x="173198" y="5962623"/>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55716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9D4585-F967-99FA-8454-F571952664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A164A125-BCA9-6097-06DE-BE255C6B4AAA}"/>
              </a:ext>
            </a:extLst>
          </p:cNvPr>
          <p:cNvGraphicFramePr>
            <a:graphicFrameLocks noGrp="1"/>
          </p:cNvGraphicFramePr>
          <p:nvPr/>
        </p:nvGraphicFramePr>
        <p:xfrm>
          <a:off x="173198" y="1191559"/>
          <a:ext cx="11589772" cy="4722679"/>
        </p:xfrm>
        <a:graphic>
          <a:graphicData uri="http://schemas.openxmlformats.org/drawingml/2006/table">
            <a:tbl>
              <a:tblPr firstRow="1" bandRow="1">
                <a:tableStyleId>{5C22544A-7EE6-4342-B048-85BDC9FD1C3A}</a:tableStyleId>
              </a:tblPr>
              <a:tblGrid>
                <a:gridCol w="2265203">
                  <a:extLst>
                    <a:ext uri="{9D8B030D-6E8A-4147-A177-3AD203B41FA5}">
                      <a16:colId xmlns:a16="http://schemas.microsoft.com/office/drawing/2014/main" val="3430742837"/>
                    </a:ext>
                  </a:extLst>
                </a:gridCol>
                <a:gridCol w="1480863">
                  <a:extLst>
                    <a:ext uri="{9D8B030D-6E8A-4147-A177-3AD203B41FA5}">
                      <a16:colId xmlns:a16="http://schemas.microsoft.com/office/drawing/2014/main" val="1046943983"/>
                    </a:ext>
                  </a:extLst>
                </a:gridCol>
                <a:gridCol w="1511428">
                  <a:extLst>
                    <a:ext uri="{9D8B030D-6E8A-4147-A177-3AD203B41FA5}">
                      <a16:colId xmlns:a16="http://schemas.microsoft.com/office/drawing/2014/main" val="3059110041"/>
                    </a:ext>
                  </a:extLst>
                </a:gridCol>
                <a:gridCol w="1015305">
                  <a:extLst>
                    <a:ext uri="{9D8B030D-6E8A-4147-A177-3AD203B41FA5}">
                      <a16:colId xmlns:a16="http://schemas.microsoft.com/office/drawing/2014/main" val="2718401617"/>
                    </a:ext>
                  </a:extLst>
                </a:gridCol>
                <a:gridCol w="1209671">
                  <a:extLst>
                    <a:ext uri="{9D8B030D-6E8A-4147-A177-3AD203B41FA5}">
                      <a16:colId xmlns:a16="http://schemas.microsoft.com/office/drawing/2014/main" val="1617122967"/>
                    </a:ext>
                  </a:extLst>
                </a:gridCol>
                <a:gridCol w="1719560">
                  <a:extLst>
                    <a:ext uri="{9D8B030D-6E8A-4147-A177-3AD203B41FA5}">
                      <a16:colId xmlns:a16="http://schemas.microsoft.com/office/drawing/2014/main" val="793670138"/>
                    </a:ext>
                  </a:extLst>
                </a:gridCol>
                <a:gridCol w="1045118">
                  <a:extLst>
                    <a:ext uri="{9D8B030D-6E8A-4147-A177-3AD203B41FA5}">
                      <a16:colId xmlns:a16="http://schemas.microsoft.com/office/drawing/2014/main" val="591549361"/>
                    </a:ext>
                  </a:extLst>
                </a:gridCol>
                <a:gridCol w="1342624">
                  <a:extLst>
                    <a:ext uri="{9D8B030D-6E8A-4147-A177-3AD203B41FA5}">
                      <a16:colId xmlns:a16="http://schemas.microsoft.com/office/drawing/2014/main" val="3154306693"/>
                    </a:ext>
                  </a:extLst>
                </a:gridCol>
              </a:tblGrid>
              <a:tr h="371971">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12899">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First Call Resolution</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Performance results for first call resolution are calculated as the number of telephone calls to Member Service resolved on the first call that does not result in a repeat or follow-up call from the member for the same issue within 60 days, divided by the total number of telephone calls to member service, expressed as a percentage.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Book-of-Business</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solidFill>
                            <a:srgbClr val="000000"/>
                          </a:solidFill>
                          <a:effectLst/>
                          <a:latin typeface="Arial Narrow" panose="020B0606020202030204" pitchFamily="34" charset="0"/>
                        </a:rPr>
                        <a:t>$794,125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94.34%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Bain &amp; Company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Harvard University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National Grid</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Parexel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Teamsters Union 25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Teradyne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TJX (8/1 renewal)</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96.23%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885217">
                <a:tc gridSpan="8">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Performance guarantees are tracked monthly, reported to Sales quarterly, and payouts are based on account anniversary date.</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Graduated penalties: a percentage of the total at-risk amount will be credited based on a graduated scale - e.g., 20% payout for each percentage point below the goal up to 100% of the at-risk amount.</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5679829"/>
                  </a:ext>
                </a:extLst>
              </a:tr>
            </a:tbl>
          </a:graphicData>
        </a:graphic>
      </p:graphicFrame>
      <p:graphicFrame>
        <p:nvGraphicFramePr>
          <p:cNvPr id="5" name="Table 4">
            <a:extLst>
              <a:ext uri="{FF2B5EF4-FFF2-40B4-BE49-F238E27FC236}">
                <a16:creationId xmlns:a16="http://schemas.microsoft.com/office/drawing/2014/main" id="{5B57B7BF-C540-E822-0F6E-80755C52D31B}"/>
              </a:ext>
            </a:extLst>
          </p:cNvPr>
          <p:cNvGraphicFramePr>
            <a:graphicFrameLocks noGrp="1"/>
          </p:cNvGraphicFramePr>
          <p:nvPr/>
        </p:nvGraphicFramePr>
        <p:xfrm>
          <a:off x="173198" y="60172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121645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358518"/>
          <a:ext cx="10685302" cy="323737"/>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32373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964288909"/>
              </p:ext>
            </p:extLst>
          </p:nvPr>
        </p:nvGraphicFramePr>
        <p:xfrm>
          <a:off x="220995" y="2399289"/>
          <a:ext cx="11703142" cy="3867242"/>
        </p:xfrm>
        <a:graphic>
          <a:graphicData uri="http://schemas.openxmlformats.org/drawingml/2006/table">
            <a:tbl>
              <a:tblPr firstRow="1" bandRow="1">
                <a:tableStyleId>{5C22544A-7EE6-4342-B048-85BDC9FD1C3A}</a:tableStyleId>
              </a:tblPr>
              <a:tblGrid>
                <a:gridCol w="1586684">
                  <a:extLst>
                    <a:ext uri="{9D8B030D-6E8A-4147-A177-3AD203B41FA5}">
                      <a16:colId xmlns:a16="http://schemas.microsoft.com/office/drawing/2014/main" val="2376166870"/>
                    </a:ext>
                  </a:extLst>
                </a:gridCol>
                <a:gridCol w="796140">
                  <a:extLst>
                    <a:ext uri="{9D8B030D-6E8A-4147-A177-3AD203B41FA5}">
                      <a16:colId xmlns:a16="http://schemas.microsoft.com/office/drawing/2014/main" val="2735534414"/>
                    </a:ext>
                  </a:extLst>
                </a:gridCol>
                <a:gridCol w="796140">
                  <a:extLst>
                    <a:ext uri="{9D8B030D-6E8A-4147-A177-3AD203B41FA5}">
                      <a16:colId xmlns:a16="http://schemas.microsoft.com/office/drawing/2014/main" val="2748725184"/>
                    </a:ext>
                  </a:extLst>
                </a:gridCol>
                <a:gridCol w="668114">
                  <a:extLst>
                    <a:ext uri="{9D8B030D-6E8A-4147-A177-3AD203B41FA5}">
                      <a16:colId xmlns:a16="http://schemas.microsoft.com/office/drawing/2014/main" val="4224833706"/>
                    </a:ext>
                  </a:extLst>
                </a:gridCol>
                <a:gridCol w="796140">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31693">
                  <a:extLst>
                    <a:ext uri="{9D8B030D-6E8A-4147-A177-3AD203B41FA5}">
                      <a16:colId xmlns:a16="http://schemas.microsoft.com/office/drawing/2014/main" val="3241785640"/>
                    </a:ext>
                  </a:extLst>
                </a:gridCol>
                <a:gridCol w="523875">
                  <a:extLst>
                    <a:ext uri="{9D8B030D-6E8A-4147-A177-3AD203B41FA5}">
                      <a16:colId xmlns:a16="http://schemas.microsoft.com/office/drawing/2014/main" val="118211699"/>
                    </a:ext>
                  </a:extLst>
                </a:gridCol>
                <a:gridCol w="556627">
                  <a:extLst>
                    <a:ext uri="{9D8B030D-6E8A-4147-A177-3AD203B41FA5}">
                      <a16:colId xmlns:a16="http://schemas.microsoft.com/office/drawing/2014/main" val="599574218"/>
                    </a:ext>
                  </a:extLst>
                </a:gridCol>
                <a:gridCol w="541281">
                  <a:extLst>
                    <a:ext uri="{9D8B030D-6E8A-4147-A177-3AD203B41FA5}">
                      <a16:colId xmlns:a16="http://schemas.microsoft.com/office/drawing/2014/main" val="3425383734"/>
                    </a:ext>
                  </a:extLst>
                </a:gridCol>
                <a:gridCol w="514430">
                  <a:extLst>
                    <a:ext uri="{9D8B030D-6E8A-4147-A177-3AD203B41FA5}">
                      <a16:colId xmlns:a16="http://schemas.microsoft.com/office/drawing/2014/main" val="618494626"/>
                    </a:ext>
                  </a:extLst>
                </a:gridCol>
                <a:gridCol w="515784">
                  <a:extLst>
                    <a:ext uri="{9D8B030D-6E8A-4147-A177-3AD203B41FA5}">
                      <a16:colId xmlns:a16="http://schemas.microsoft.com/office/drawing/2014/main" val="2148819812"/>
                    </a:ext>
                  </a:extLst>
                </a:gridCol>
                <a:gridCol w="508575">
                  <a:extLst>
                    <a:ext uri="{9D8B030D-6E8A-4147-A177-3AD203B41FA5}">
                      <a16:colId xmlns:a16="http://schemas.microsoft.com/office/drawing/2014/main" val="3546537427"/>
                    </a:ext>
                  </a:extLst>
                </a:gridCol>
                <a:gridCol w="608649">
                  <a:extLst>
                    <a:ext uri="{9D8B030D-6E8A-4147-A177-3AD203B41FA5}">
                      <a16:colId xmlns:a16="http://schemas.microsoft.com/office/drawing/2014/main" val="1038989297"/>
                    </a:ext>
                  </a:extLst>
                </a:gridCol>
                <a:gridCol w="491816">
                  <a:extLst>
                    <a:ext uri="{9D8B030D-6E8A-4147-A177-3AD203B41FA5}">
                      <a16:colId xmlns:a16="http://schemas.microsoft.com/office/drawing/2014/main" val="4152816401"/>
                    </a:ext>
                  </a:extLst>
                </a:gridCol>
                <a:gridCol w="687703">
                  <a:extLst>
                    <a:ext uri="{9D8B030D-6E8A-4147-A177-3AD203B41FA5}">
                      <a16:colId xmlns:a16="http://schemas.microsoft.com/office/drawing/2014/main" val="669999532"/>
                    </a:ext>
                  </a:extLst>
                </a:gridCol>
                <a:gridCol w="468315">
                  <a:extLst>
                    <a:ext uri="{9D8B030D-6E8A-4147-A177-3AD203B41FA5}">
                      <a16:colId xmlns:a16="http://schemas.microsoft.com/office/drawing/2014/main" val="1436551529"/>
                    </a:ext>
                  </a:extLst>
                </a:gridCol>
                <a:gridCol w="439346">
                  <a:extLst>
                    <a:ext uri="{9D8B030D-6E8A-4147-A177-3AD203B41FA5}">
                      <a16:colId xmlns:a16="http://schemas.microsoft.com/office/drawing/2014/main" val="3965200445"/>
                    </a:ext>
                  </a:extLst>
                </a:gridCol>
              </a:tblGrid>
              <a:tr h="327328">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81453">
                <a:tc>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267546">
                <a:tc>
                  <a:txBody>
                    <a:bodyPr/>
                    <a:lstStyle/>
                    <a:p>
                      <a:pPr algn="ctr" rtl="0" fontAlgn="ctr"/>
                      <a:r>
                        <a:rPr lang="en-US" sz="1200" b="1" i="0" u="none" strike="noStrike" dirty="0">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133,440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102,836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113,881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1,364,328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1,326,747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570642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157,893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115,722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97,724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105,384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1,209,708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1,404,642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54686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95,222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87,935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1,039,437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1,040,844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533720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143,502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108,072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65,625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59,744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68,305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69,473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907,307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941,865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1024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83,827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75,910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73,551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57,310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55,398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700,734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750,009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875543"/>
                  </a:ext>
                </a:extLst>
              </a:tr>
              <a:tr h="475049">
                <a:tc>
                  <a:txBody>
                    <a:bodyPr/>
                    <a:lstStyle/>
                    <a:p>
                      <a:pPr algn="ctr" rtl="0" fontAlgn="ctr"/>
                      <a:r>
                        <a:rPr lang="en-US" sz="1200" b="1" i="0" u="none" strike="noStrike">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77,552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80,599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76,011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66,177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44,582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51,623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48,792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645,287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576,369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28,877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340,178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387,145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Narrow" panose="020B0606020202030204" pitchFamily="34" charset="0"/>
                          <a:ea typeface="+mn-ea"/>
                          <a:cs typeface="+mn-cs"/>
                          <a:sym typeface="Arial"/>
                        </a:rPr>
                        <a:t>-</a:t>
                      </a:r>
                      <a:endPar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54,411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29,269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313,234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300,527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74257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45,440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22,788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302,267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369,476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646440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60,222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54,981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884,395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726,061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644,594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503,443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560,266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569,718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590,537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562,565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6,882,702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7,152,605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graphicFrame>
        <p:nvGraphicFramePr>
          <p:cNvPr id="5" name="Table 4">
            <a:extLst>
              <a:ext uri="{FF2B5EF4-FFF2-40B4-BE49-F238E27FC236}">
                <a16:creationId xmlns:a16="http://schemas.microsoft.com/office/drawing/2014/main" id="{DD73AD43-B531-97D6-AC26-6C2E5857B438}"/>
              </a:ext>
            </a:extLst>
          </p:cNvPr>
          <p:cNvGraphicFramePr>
            <a:graphicFrameLocks noGrp="1"/>
          </p:cNvGraphicFramePr>
          <p:nvPr/>
        </p:nvGraphicFramePr>
        <p:xfrm>
          <a:off x="220995" y="1131432"/>
          <a:ext cx="11703139" cy="1188720"/>
        </p:xfrm>
        <a:graphic>
          <a:graphicData uri="http://schemas.openxmlformats.org/drawingml/2006/table">
            <a:tbl>
              <a:tblPr firstRow="1" bandRow="1">
                <a:tableStyleId>{5C22544A-7EE6-4342-B048-85BDC9FD1C3A}</a:tableStyleId>
              </a:tblPr>
              <a:tblGrid>
                <a:gridCol w="2674285">
                  <a:extLst>
                    <a:ext uri="{9D8B030D-6E8A-4147-A177-3AD203B41FA5}">
                      <a16:colId xmlns:a16="http://schemas.microsoft.com/office/drawing/2014/main" val="3364539714"/>
                    </a:ext>
                  </a:extLst>
                </a:gridCol>
                <a:gridCol w="655162">
                  <a:extLst>
                    <a:ext uri="{9D8B030D-6E8A-4147-A177-3AD203B41FA5}">
                      <a16:colId xmlns:a16="http://schemas.microsoft.com/office/drawing/2014/main" val="1586048121"/>
                    </a:ext>
                  </a:extLst>
                </a:gridCol>
                <a:gridCol w="655162">
                  <a:extLst>
                    <a:ext uri="{9D8B030D-6E8A-4147-A177-3AD203B41FA5}">
                      <a16:colId xmlns:a16="http://schemas.microsoft.com/office/drawing/2014/main" val="3464194671"/>
                    </a:ext>
                  </a:extLst>
                </a:gridCol>
                <a:gridCol w="655162">
                  <a:extLst>
                    <a:ext uri="{9D8B030D-6E8A-4147-A177-3AD203B41FA5}">
                      <a16:colId xmlns:a16="http://schemas.microsoft.com/office/drawing/2014/main" val="1821067550"/>
                    </a:ext>
                  </a:extLst>
                </a:gridCol>
                <a:gridCol w="655162">
                  <a:extLst>
                    <a:ext uri="{9D8B030D-6E8A-4147-A177-3AD203B41FA5}">
                      <a16:colId xmlns:a16="http://schemas.microsoft.com/office/drawing/2014/main" val="2549213142"/>
                    </a:ext>
                  </a:extLst>
                </a:gridCol>
                <a:gridCol w="830325">
                  <a:extLst>
                    <a:ext uri="{9D8B030D-6E8A-4147-A177-3AD203B41FA5}">
                      <a16:colId xmlns:a16="http://schemas.microsoft.com/office/drawing/2014/main" val="381442120"/>
                    </a:ext>
                  </a:extLst>
                </a:gridCol>
                <a:gridCol w="655162">
                  <a:extLst>
                    <a:ext uri="{9D8B030D-6E8A-4147-A177-3AD203B41FA5}">
                      <a16:colId xmlns:a16="http://schemas.microsoft.com/office/drawing/2014/main" val="2251334057"/>
                    </a:ext>
                  </a:extLst>
                </a:gridCol>
                <a:gridCol w="830325">
                  <a:extLst>
                    <a:ext uri="{9D8B030D-6E8A-4147-A177-3AD203B41FA5}">
                      <a16:colId xmlns:a16="http://schemas.microsoft.com/office/drawing/2014/main" val="2706020058"/>
                    </a:ext>
                  </a:extLst>
                </a:gridCol>
                <a:gridCol w="830325">
                  <a:extLst>
                    <a:ext uri="{9D8B030D-6E8A-4147-A177-3AD203B41FA5}">
                      <a16:colId xmlns:a16="http://schemas.microsoft.com/office/drawing/2014/main" val="3281508412"/>
                    </a:ext>
                  </a:extLst>
                </a:gridCol>
                <a:gridCol w="830325">
                  <a:extLst>
                    <a:ext uri="{9D8B030D-6E8A-4147-A177-3AD203B41FA5}">
                      <a16:colId xmlns:a16="http://schemas.microsoft.com/office/drawing/2014/main" val="4223831756"/>
                    </a:ext>
                  </a:extLst>
                </a:gridCol>
                <a:gridCol w="830325">
                  <a:extLst>
                    <a:ext uri="{9D8B030D-6E8A-4147-A177-3AD203B41FA5}">
                      <a16:colId xmlns:a16="http://schemas.microsoft.com/office/drawing/2014/main" val="1468561022"/>
                    </a:ext>
                  </a:extLst>
                </a:gridCol>
                <a:gridCol w="830325">
                  <a:extLst>
                    <a:ext uri="{9D8B030D-6E8A-4147-A177-3AD203B41FA5}">
                      <a16:colId xmlns:a16="http://schemas.microsoft.com/office/drawing/2014/main" val="3242274886"/>
                    </a:ext>
                  </a:extLst>
                </a:gridCol>
                <a:gridCol w="771094">
                  <a:extLst>
                    <a:ext uri="{9D8B030D-6E8A-4147-A177-3AD203B41FA5}">
                      <a16:colId xmlns:a16="http://schemas.microsoft.com/office/drawing/2014/main" val="4209402558"/>
                    </a:ext>
                  </a:extLst>
                </a:gridCol>
              </a:tblGrid>
              <a:tr h="0">
                <a:tc gridSpan="13">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 Active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204798283"/>
                  </a:ext>
                </a:extLst>
              </a:tr>
              <a:tr h="0">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03665578"/>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Number of Users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1,562,619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1,586,132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1,608,070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1,628,143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1,644,694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1,661,606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1,613,343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1,633,574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1,653,751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1,672,045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1,688,416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1884980"/>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Variance % Compared to Previous Month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bg2"/>
                          </a:solidFill>
                          <a:latin typeface="Arial Narrow" panose="020B0606020202030204" pitchFamily="34" charset="0"/>
                        </a:rPr>
                        <a:t>1.2%</a:t>
                      </a: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020511"/>
                  </a:ext>
                </a:extLst>
              </a:tr>
            </a:tbl>
          </a:graphicData>
        </a:graphic>
      </p:graphicFrame>
      <p:cxnSp>
        <p:nvCxnSpPr>
          <p:cNvPr id="6" name="Straight Connector 5">
            <a:extLst>
              <a:ext uri="{FF2B5EF4-FFF2-40B4-BE49-F238E27FC236}">
                <a16:creationId xmlns:a16="http://schemas.microsoft.com/office/drawing/2014/main" id="{75002002-B6CB-5A8F-099E-33CB75D9F8A8}"/>
              </a:ext>
            </a:extLst>
          </p:cNvPr>
          <p:cNvCxnSpPr/>
          <p:nvPr/>
        </p:nvCxnSpPr>
        <p:spPr>
          <a:xfrm>
            <a:off x="265931" y="1052294"/>
            <a:ext cx="114642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6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56421" y="246130"/>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Executive Summary</a:t>
            </a:r>
            <a:endParaRPr sz="4000" dirty="0"/>
          </a:p>
        </p:txBody>
      </p:sp>
      <p:sp>
        <p:nvSpPr>
          <p:cNvPr id="4" name="TextBox 3">
            <a:extLst>
              <a:ext uri="{FF2B5EF4-FFF2-40B4-BE49-F238E27FC236}">
                <a16:creationId xmlns:a16="http://schemas.microsoft.com/office/drawing/2014/main" id="{19661805-BAE0-4B09-296C-297DE88FE50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3">
            <a:extLst>
              <a:ext uri="{FF2B5EF4-FFF2-40B4-BE49-F238E27FC236}">
                <a16:creationId xmlns:a16="http://schemas.microsoft.com/office/drawing/2014/main" id="{98452629-795B-A2AA-A26F-8C015826FA5E}"/>
              </a:ext>
            </a:extLst>
          </p:cNvPr>
          <p:cNvGraphicFramePr>
            <a:graphicFrameLocks noGrp="1"/>
          </p:cNvGraphicFramePr>
          <p:nvPr/>
        </p:nvGraphicFramePr>
        <p:xfrm>
          <a:off x="156421" y="955313"/>
          <a:ext cx="11856614" cy="5882640"/>
        </p:xfrm>
        <a:graphic>
          <a:graphicData uri="http://schemas.openxmlformats.org/drawingml/2006/table">
            <a:tbl>
              <a:tblPr firstRow="1" bandRow="1">
                <a:tableStyleId>{5C22544A-7EE6-4342-B048-85BDC9FD1C3A}</a:tableStyleId>
              </a:tblPr>
              <a:tblGrid>
                <a:gridCol w="1525772">
                  <a:extLst>
                    <a:ext uri="{9D8B030D-6E8A-4147-A177-3AD203B41FA5}">
                      <a16:colId xmlns:a16="http://schemas.microsoft.com/office/drawing/2014/main" val="2735233240"/>
                    </a:ext>
                  </a:extLst>
                </a:gridCol>
                <a:gridCol w="2898353">
                  <a:extLst>
                    <a:ext uri="{9D8B030D-6E8A-4147-A177-3AD203B41FA5}">
                      <a16:colId xmlns:a16="http://schemas.microsoft.com/office/drawing/2014/main" val="1995939089"/>
                    </a:ext>
                  </a:extLst>
                </a:gridCol>
                <a:gridCol w="3610166">
                  <a:extLst>
                    <a:ext uri="{9D8B030D-6E8A-4147-A177-3AD203B41FA5}">
                      <a16:colId xmlns:a16="http://schemas.microsoft.com/office/drawing/2014/main" val="1787439438"/>
                    </a:ext>
                  </a:extLst>
                </a:gridCol>
                <a:gridCol w="3822323">
                  <a:extLst>
                    <a:ext uri="{9D8B030D-6E8A-4147-A177-3AD203B41FA5}">
                      <a16:colId xmlns:a16="http://schemas.microsoft.com/office/drawing/2014/main" val="651910721"/>
                    </a:ext>
                  </a:extLst>
                </a:gridCol>
              </a:tblGrid>
              <a:tr h="0">
                <a:tc>
                  <a:txBody>
                    <a:bodyPr/>
                    <a:lstStyle/>
                    <a:p>
                      <a:pPr algn="ctr"/>
                      <a:r>
                        <a:rPr lang="en-US" sz="1400" dirty="0">
                          <a:latin typeface="Arial Narrow" panose="020B0606020202030204" pitchFamily="34" charset="0"/>
                        </a:rPr>
                        <a:t>Business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r>
                        <a:rPr lang="en-US" sz="1400" dirty="0">
                          <a:latin typeface="Arial Narrow" panose="020B0606020202030204" pitchFamily="34" charset="0"/>
                        </a:rPr>
                        <a:t>                                                                             November Key Highlights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588786"/>
                  </a:ext>
                </a:extLst>
              </a:tr>
              <a:tr h="16245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Commercial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Member Service</a:t>
                      </a:r>
                      <a:endPar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1/1 Pharmacy Changes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Workplace Violence Training</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DEIB Dialogue Session</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Intermittent VPN outage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COS Eligibility issue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BlueView Follow-up Intents issue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Intermittent NASCO slowness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Set Schedule offer exercise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Onboarded Acting Manager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Billing Code Cost Estimator Escalations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Implement Special Characters into RTMS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Returned to “warm transfers” on Mondays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Senior Manager Meet &amp; Eat Lunch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FCoR Performance Power Hour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Dental Blue email communication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441978"/>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Medicare Markets Member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Training: New Hires (23), Progression training (5), Vendor Training (11)</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Acting Roles (4)</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Promotions (3)</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Focused Team Meetings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FCR Initiative Turkey Trot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A &amp; G Project (1)</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Pay by Phone Live 11/19</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Trainer attended sales seminars on 11/21 and 11/26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Performance Coach attended onsite 20/20 Retinal Event at Hingham office 11/15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Power Hours were dedicated to: MAPD Inhouse Clinical Programs, C3, Team Meeting, and Advocate Development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Annual Election Period went live 10/15/2024</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Call center hours extended Saturday &amp; Sunday, 8:00 am – 8:00 pm, from 10/1/2024-3/31/2025</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Veterans Day Support-  Callogix &amp; 11 BCBS advocates, 4 SSL, 3 leaders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Black Friday Support- Callogix &amp; 11 BCBS advocates, 4 SSL, 3 leaders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C3: SWAT Team took 531 calls, Automated Calls completed 11/15, 1,317 Live outbound calls made by engagement team completed 11/26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Medicare Prescription Payment Plan Go live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MHK Go live - Engagement team approved to move outbound call tracking to MHK as of 11/7</a:t>
                      </a:r>
                    </a:p>
                    <a:p>
                      <a:pPr marL="171450" indent="-171450">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Medicare Service Engagement campaigns: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Completed 2,752 calls to members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Campaigns included: Closing Retinal Eye gaps through partnership with Onsite 20/20; Educate members on enrollment status and plan offerings/ confirming intent to disenroll; Connecting with members to express gratitude for their loyalty and re-education through tools, resources and incentives to them; Providing education and assistance regarding upcoming formulary changes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46242"/>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Provider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Change Health Care (CHC) network interruption on 2/21 continues to impact Benefits &amp; Eligibility (B&amp;E) - Teleperformance vendor providing an average of 47 resources for B&amp;E calls who have been able to take most of the B&amp;E calls. Teleperformance started a backfill training in November to assist with expected attrition.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November’s inventory volumes ended with 3,604 pieces, compared to 5,204 pieces at the close of October, still under goal. Compared to November 2023 inventory is currently down 18,087 pieces.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Continued collaboration with BCG, PS/ Individual Consideration Nurse Team. PS has absorbed 200 codes that will be no longer be worked by Nurse Review team. Reports are being generated on the 200 codes in the IC nurse inventory and being handled by PS to reduce nurse backlog. As work is absorbed in PS there will be a need to evaluate and capture work for future budget adjustments. PS closed 1,012 pieces that would of previously went to the nurses to be reviewed in November.  Continued cross training resources on complex locations throughout Q4.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10 associates in various stages of training/lab with 8 team members providing support.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Claims lines continue to be closed one day per month to support inventory reduction efforts; B&amp;E lines remained open allowing for 2,936 appeals to be closed on November 8th.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19.5 hours dedicated to provider-facing meetings.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 graduation.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97988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Account Service</a:t>
                      </a:r>
                    </a:p>
                  </a:txBody>
                  <a:tcPr marL="91464" marR="91464" marT="45572" marB="455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Account Education:</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Hosted 42 Account Education lines for members of specific accounts for support during their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Facilitated 153 webinars for members of specific accounts to provide an overview of benefits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Created 22 </a:t>
                      </a:r>
                      <a:r>
                        <a:rPr lang="en-US" sz="950" b="0" i="0" u="none" strike="noStrike" kern="1200" cap="none" dirty="0" err="1">
                          <a:solidFill>
                            <a:schemeClr val="bg2"/>
                          </a:solidFill>
                          <a:effectLst/>
                          <a:latin typeface="Arial Narrow" panose="020B0606020202030204" pitchFamily="34" charset="0"/>
                          <a:ea typeface="+mn-ea"/>
                          <a:cs typeface="+mn-cs"/>
                          <a:sym typeface="Arial"/>
                        </a:rPr>
                        <a:t>Brainsharks</a:t>
                      </a:r>
                      <a:r>
                        <a:rPr lang="en-US" sz="950" b="0" i="0" u="none" strike="noStrike" kern="1200" cap="none" dirty="0">
                          <a:solidFill>
                            <a:schemeClr val="bg2"/>
                          </a:solidFill>
                          <a:effectLst/>
                          <a:latin typeface="Arial Narrow" panose="020B0606020202030204" pitchFamily="34" charset="0"/>
                          <a:ea typeface="+mn-ea"/>
                          <a:cs typeface="+mn-cs"/>
                          <a:sym typeface="Arial"/>
                        </a:rPr>
                        <a:t> to provide custom overviews of plan selections available to members of these accounts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Attended 111 in-person meetings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Increased volumes due to Deductible and Out of Pocket changes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Twice-weekly meeting between Enrollment and Account Service leaders to track OE files and the triggering of 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Addition of Special Characters on ID cards went live on 11/27, initial email blast out to accounts who send Electronic files with a follow up by ASCs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1/1/25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AIR overall status remains green, with 78% of accounts being sold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partnership with Implementation team on new medical and dental sales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meetings with Contracts to review and track progress for accounts who have a custom schedule, prioritize as necessary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Finalizing work underway with Marketing to fulfill and prioritize the standard literature and custom piece requests of our accounts </a:t>
                      </a: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555701"/>
                  </a:ext>
                </a:extLst>
              </a:tr>
            </a:tbl>
          </a:graphicData>
        </a:graphic>
      </p:graphicFrame>
    </p:spTree>
    <p:extLst>
      <p:ext uri="{BB962C8B-B14F-4D97-AF65-F5344CB8AC3E}">
        <p14:creationId xmlns:p14="http://schemas.microsoft.com/office/powerpoint/2010/main" val="83198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258804"/>
          <a:ext cx="10685302" cy="451104"/>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404630">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NA – due to app upgrade, new categories being developed.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ABE80761-DAA7-C42A-83F4-00E0E6B7DF7B}"/>
              </a:ext>
            </a:extLst>
          </p:cNvPr>
          <p:cNvCxnSpPr/>
          <p:nvPr/>
        </p:nvCxnSpPr>
        <p:spPr>
          <a:xfrm>
            <a:off x="265931" y="1169740"/>
            <a:ext cx="114642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2835779351"/>
              </p:ext>
            </p:extLst>
          </p:nvPr>
        </p:nvGraphicFramePr>
        <p:xfrm>
          <a:off x="200899" y="1390573"/>
          <a:ext cx="11372670" cy="4868234"/>
        </p:xfrm>
        <a:graphic>
          <a:graphicData uri="http://schemas.openxmlformats.org/drawingml/2006/table">
            <a:tbl>
              <a:tblPr firstRow="1" bandRow="1">
                <a:tableStyleId>{5C22544A-7EE6-4342-B048-85BDC9FD1C3A}</a:tableStyleId>
              </a:tblPr>
              <a:tblGrid>
                <a:gridCol w="2029017">
                  <a:extLst>
                    <a:ext uri="{9D8B030D-6E8A-4147-A177-3AD203B41FA5}">
                      <a16:colId xmlns:a16="http://schemas.microsoft.com/office/drawing/2014/main" val="2376166870"/>
                    </a:ext>
                  </a:extLst>
                </a:gridCol>
                <a:gridCol w="565685">
                  <a:extLst>
                    <a:ext uri="{9D8B030D-6E8A-4147-A177-3AD203B41FA5}">
                      <a16:colId xmlns:a16="http://schemas.microsoft.com/office/drawing/2014/main" val="2735534414"/>
                    </a:ext>
                  </a:extLst>
                </a:gridCol>
                <a:gridCol w="565685">
                  <a:extLst>
                    <a:ext uri="{9D8B030D-6E8A-4147-A177-3AD203B41FA5}">
                      <a16:colId xmlns:a16="http://schemas.microsoft.com/office/drawing/2014/main" val="2748725184"/>
                    </a:ext>
                  </a:extLst>
                </a:gridCol>
                <a:gridCol w="565685">
                  <a:extLst>
                    <a:ext uri="{9D8B030D-6E8A-4147-A177-3AD203B41FA5}">
                      <a16:colId xmlns:a16="http://schemas.microsoft.com/office/drawing/2014/main" val="4224833706"/>
                    </a:ext>
                  </a:extLst>
                </a:gridCol>
                <a:gridCol w="542925">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61975">
                  <a:extLst>
                    <a:ext uri="{9D8B030D-6E8A-4147-A177-3AD203B41FA5}">
                      <a16:colId xmlns:a16="http://schemas.microsoft.com/office/drawing/2014/main" val="3241785640"/>
                    </a:ext>
                  </a:extLst>
                </a:gridCol>
                <a:gridCol w="561975">
                  <a:extLst>
                    <a:ext uri="{9D8B030D-6E8A-4147-A177-3AD203B41FA5}">
                      <a16:colId xmlns:a16="http://schemas.microsoft.com/office/drawing/2014/main" val="118211699"/>
                    </a:ext>
                  </a:extLst>
                </a:gridCol>
                <a:gridCol w="513005">
                  <a:extLst>
                    <a:ext uri="{9D8B030D-6E8A-4147-A177-3AD203B41FA5}">
                      <a16:colId xmlns:a16="http://schemas.microsoft.com/office/drawing/2014/main" val="599574218"/>
                    </a:ext>
                  </a:extLst>
                </a:gridCol>
                <a:gridCol w="498863">
                  <a:extLst>
                    <a:ext uri="{9D8B030D-6E8A-4147-A177-3AD203B41FA5}">
                      <a16:colId xmlns:a16="http://schemas.microsoft.com/office/drawing/2014/main" val="3425383734"/>
                    </a:ext>
                  </a:extLst>
                </a:gridCol>
                <a:gridCol w="474115">
                  <a:extLst>
                    <a:ext uri="{9D8B030D-6E8A-4147-A177-3AD203B41FA5}">
                      <a16:colId xmlns:a16="http://schemas.microsoft.com/office/drawing/2014/main" val="618494626"/>
                    </a:ext>
                  </a:extLst>
                </a:gridCol>
                <a:gridCol w="505934">
                  <a:extLst>
                    <a:ext uri="{9D8B030D-6E8A-4147-A177-3AD203B41FA5}">
                      <a16:colId xmlns:a16="http://schemas.microsoft.com/office/drawing/2014/main" val="2148819812"/>
                    </a:ext>
                  </a:extLst>
                </a:gridCol>
                <a:gridCol w="498863">
                  <a:extLst>
                    <a:ext uri="{9D8B030D-6E8A-4147-A177-3AD203B41FA5}">
                      <a16:colId xmlns:a16="http://schemas.microsoft.com/office/drawing/2014/main" val="3546537427"/>
                    </a:ext>
                  </a:extLst>
                </a:gridCol>
                <a:gridCol w="675287">
                  <a:extLst>
                    <a:ext uri="{9D8B030D-6E8A-4147-A177-3AD203B41FA5}">
                      <a16:colId xmlns:a16="http://schemas.microsoft.com/office/drawing/2014/main" val="1038989297"/>
                    </a:ext>
                  </a:extLst>
                </a:gridCol>
                <a:gridCol w="521845">
                  <a:extLst>
                    <a:ext uri="{9D8B030D-6E8A-4147-A177-3AD203B41FA5}">
                      <a16:colId xmlns:a16="http://schemas.microsoft.com/office/drawing/2014/main" val="4152816401"/>
                    </a:ext>
                  </a:extLst>
                </a:gridCol>
                <a:gridCol w="742556">
                  <a:extLst>
                    <a:ext uri="{9D8B030D-6E8A-4147-A177-3AD203B41FA5}">
                      <a16:colId xmlns:a16="http://schemas.microsoft.com/office/drawing/2014/main" val="669999532"/>
                    </a:ext>
                  </a:extLst>
                </a:gridCol>
                <a:gridCol w="408613">
                  <a:extLst>
                    <a:ext uri="{9D8B030D-6E8A-4147-A177-3AD203B41FA5}">
                      <a16:colId xmlns:a16="http://schemas.microsoft.com/office/drawing/2014/main" val="1299438238"/>
                    </a:ext>
                  </a:extLst>
                </a:gridCol>
                <a:gridCol w="468812">
                  <a:extLst>
                    <a:ext uri="{9D8B030D-6E8A-4147-A177-3AD203B41FA5}">
                      <a16:colId xmlns:a16="http://schemas.microsoft.com/office/drawing/2014/main" val="3965200445"/>
                    </a:ext>
                  </a:extLst>
                </a:gridCol>
              </a:tblGrid>
              <a:tr h="412562">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Mobile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71306">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194,706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159,602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123,918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155,976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166,693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1,524,384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1,435,679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9178"/>
                  </a:ext>
                </a:extLst>
              </a:tr>
              <a:tr h="371306">
                <a:tc>
                  <a:txBody>
                    <a:bodyPr/>
                    <a:lstStyle/>
                    <a:p>
                      <a:pPr algn="ctr" fontAlgn="ctr"/>
                      <a:r>
                        <a:rPr lang="en-US" sz="1200" b="1" i="0" u="none" strike="noStrike">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113,048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113,362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103,919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85,667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1,128,755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774,005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50890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126,745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118,907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900,192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925,779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86373"/>
                  </a:ext>
                </a:extLst>
              </a:tr>
              <a:tr h="371306">
                <a:tc>
                  <a:txBody>
                    <a:bodyPr/>
                    <a:lstStyle/>
                    <a:p>
                      <a:pPr algn="ctr"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96,440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65,164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71,526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100,336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831,539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742,049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4062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43,668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502,367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307,720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15424"/>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38,742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27,442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58,382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69,557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456,657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321,697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836678"/>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422,399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320,587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4327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30,376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190,629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142,907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8,641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96,720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62,358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52,964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47,754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740,221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651,261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618,076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515,414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491,642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488,847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584,798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623,004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500,683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466,186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426,474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6,106,606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5,080,535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spTree>
    <p:extLst>
      <p:ext uri="{BB962C8B-B14F-4D97-AF65-F5344CB8AC3E}">
        <p14:creationId xmlns:p14="http://schemas.microsoft.com/office/powerpoint/2010/main" val="41813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Includes Vendors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CD2792-FA3B-E454-458E-AD9DE4C719D3}"/>
              </a:ext>
            </a:extLst>
          </p:cNvPr>
          <p:cNvPicPr>
            <a:picLocks noChangeAspect="1"/>
          </p:cNvPicPr>
          <p:nvPr/>
        </p:nvPicPr>
        <p:blipFill>
          <a:blip r:embed="rId3"/>
          <a:stretch>
            <a:fillRect/>
          </a:stretch>
        </p:blipFill>
        <p:spPr>
          <a:xfrm>
            <a:off x="106086" y="5964695"/>
            <a:ext cx="2454929" cy="671071"/>
          </a:xfrm>
          <a:prstGeom prst="rect">
            <a:avLst/>
          </a:prstGeom>
        </p:spPr>
      </p:pic>
      <p:sp>
        <p:nvSpPr>
          <p:cNvPr id="2" name="TextBox 1">
            <a:extLst>
              <a:ext uri="{FF2B5EF4-FFF2-40B4-BE49-F238E27FC236}">
                <a16:creationId xmlns:a16="http://schemas.microsoft.com/office/drawing/2014/main" id="{B7946451-051C-61E3-C615-9EA66C4C90DE}"/>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19232AFC-1459-53A6-ED72-0E63F0546A16}"/>
              </a:ext>
            </a:extLst>
          </p:cNvPr>
          <p:cNvGraphicFramePr>
            <a:graphicFrameLocks noGrp="1"/>
          </p:cNvGraphicFramePr>
          <p:nvPr>
            <p:extLst>
              <p:ext uri="{D42A27DB-BD31-4B8C-83A1-F6EECF244321}">
                <p14:modId xmlns:p14="http://schemas.microsoft.com/office/powerpoint/2010/main" val="3239685984"/>
              </p:ext>
            </p:extLst>
          </p:nvPr>
        </p:nvGraphicFramePr>
        <p:xfrm>
          <a:off x="173196" y="1167342"/>
          <a:ext cx="11493501" cy="4752986"/>
        </p:xfrm>
        <a:graphic>
          <a:graphicData uri="http://schemas.openxmlformats.org/drawingml/2006/table">
            <a:tbl>
              <a:tblPr firstRow="1" bandRow="1">
                <a:tableStyleId>{5C22544A-7EE6-4342-B048-85BDC9FD1C3A}</a:tableStyleId>
              </a:tblPr>
              <a:tblGrid>
                <a:gridCol w="1639888">
                  <a:extLst>
                    <a:ext uri="{9D8B030D-6E8A-4147-A177-3AD203B41FA5}">
                      <a16:colId xmlns:a16="http://schemas.microsoft.com/office/drawing/2014/main" val="181930398"/>
                    </a:ext>
                  </a:extLst>
                </a:gridCol>
                <a:gridCol w="790575">
                  <a:extLst>
                    <a:ext uri="{9D8B030D-6E8A-4147-A177-3AD203B41FA5}">
                      <a16:colId xmlns:a16="http://schemas.microsoft.com/office/drawing/2014/main" val="1830185336"/>
                    </a:ext>
                  </a:extLst>
                </a:gridCol>
                <a:gridCol w="503555">
                  <a:extLst>
                    <a:ext uri="{9D8B030D-6E8A-4147-A177-3AD203B41FA5}">
                      <a16:colId xmlns:a16="http://schemas.microsoft.com/office/drawing/2014/main" val="1070079980"/>
                    </a:ext>
                  </a:extLst>
                </a:gridCol>
                <a:gridCol w="503555">
                  <a:extLst>
                    <a:ext uri="{9D8B030D-6E8A-4147-A177-3AD203B41FA5}">
                      <a16:colId xmlns:a16="http://schemas.microsoft.com/office/drawing/2014/main" val="730090689"/>
                    </a:ext>
                  </a:extLst>
                </a:gridCol>
                <a:gridCol w="503555">
                  <a:extLst>
                    <a:ext uri="{9D8B030D-6E8A-4147-A177-3AD203B41FA5}">
                      <a16:colId xmlns:a16="http://schemas.microsoft.com/office/drawing/2014/main" val="3360395574"/>
                    </a:ext>
                  </a:extLst>
                </a:gridCol>
                <a:gridCol w="47498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462280">
                  <a:extLst>
                    <a:ext uri="{9D8B030D-6E8A-4147-A177-3AD203B41FA5}">
                      <a16:colId xmlns:a16="http://schemas.microsoft.com/office/drawing/2014/main" val="440237238"/>
                    </a:ext>
                  </a:extLst>
                </a:gridCol>
                <a:gridCol w="601980">
                  <a:extLst>
                    <a:ext uri="{9D8B030D-6E8A-4147-A177-3AD203B41FA5}">
                      <a16:colId xmlns:a16="http://schemas.microsoft.com/office/drawing/2014/main" val="3340483881"/>
                    </a:ext>
                  </a:extLst>
                </a:gridCol>
                <a:gridCol w="601980">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60198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592273">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8%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a:solidFill>
                            <a:schemeClr val="bg2"/>
                          </a:solidFill>
                          <a:latin typeface="Arial Narrow" panose="020B0606020202030204" pitchFamily="34" charset="0"/>
                          <a:ea typeface="+mn-ea"/>
                          <a:cs typeface="+mn-cs"/>
                          <a:sym typeface="Arial"/>
                        </a:rPr>
                        <a:t>3.1%</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729236">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Within 5% of </a:t>
                      </a:r>
                    </a:p>
                    <a:p>
                      <a:pPr algn="ctr" rtl="0" fontAlgn="ctr"/>
                      <a:r>
                        <a:rPr lang="en-US" sz="1200" b="0" i="0" u="none" strike="noStrike" dirty="0">
                          <a:solidFill>
                            <a:srgbClr val="000000"/>
                          </a:solidFill>
                          <a:effectLst/>
                          <a:latin typeface="Arial Narrow" panose="020B0606020202030204" pitchFamily="34" charset="0"/>
                        </a:rPr>
                        <a:t>Forecast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79,746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77,565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67,933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81,310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838,028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693,149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144,879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33045">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Calls per 1K Prov/per Day</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i="0" u="none" strike="noStrike" cap="none" dirty="0">
                          <a:solidFill>
                            <a:srgbClr val="000000"/>
                          </a:solidFill>
                          <a:effectLst/>
                          <a:latin typeface="Arial Narrow" panose="020B0606020202030204" pitchFamily="34" charset="0"/>
                          <a:ea typeface="+mn-ea"/>
                          <a:cs typeface="+mn-cs"/>
                          <a:sym typeface="Aria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7292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373,007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313,314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a:solidFill>
                            <a:srgbClr val="000000"/>
                          </a:solidFill>
                          <a:effectLst/>
                          <a:latin typeface="Arial Narrow" panose="020B0606020202030204" pitchFamily="34" charset="0"/>
                        </a:rPr>
                        <a:t>59,693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999216"/>
                  </a:ext>
                </a:extLst>
              </a:tr>
              <a:tr h="729236">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Teleperformance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43,795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433,715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dirty="0">
                          <a:solidFill>
                            <a:srgbClr val="000000"/>
                          </a:solidFill>
                          <a:effectLst/>
                          <a:latin typeface="Arial Narrow" panose="020B0606020202030204" pitchFamily="34" charset="0"/>
                        </a:rPr>
                        <a:t>400,146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266628"/>
                  </a:ext>
                </a:extLst>
              </a:tr>
              <a:tr h="373872">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Attrition^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
        <p:nvSpPr>
          <p:cNvPr id="8" name="TextBox 7">
            <a:extLst>
              <a:ext uri="{FF2B5EF4-FFF2-40B4-BE49-F238E27FC236}">
                <a16:creationId xmlns:a16="http://schemas.microsoft.com/office/drawing/2014/main" id="{FFF9276C-25E7-4646-855A-A689FE8AEC6B}"/>
              </a:ext>
            </a:extLst>
          </p:cNvPr>
          <p:cNvSpPr txBox="1"/>
          <p:nvPr/>
        </p:nvSpPr>
        <p:spPr>
          <a:xfrm>
            <a:off x="2484005" y="5964695"/>
            <a:ext cx="6119090" cy="369332"/>
          </a:xfrm>
          <a:prstGeom prst="rect">
            <a:avLst/>
          </a:prstGeom>
          <a:noFill/>
        </p:spPr>
        <p:txBody>
          <a:bodyPr wrap="square">
            <a:spAutoFit/>
          </a:bodyPr>
          <a:lstStyle/>
          <a:p>
            <a:pPr eaLnBrk="1" fontAlgn="auto" hangingPunct="1">
              <a:spcBef>
                <a:spcPts val="0"/>
              </a:spcBef>
              <a:spcAft>
                <a:spcPts val="0"/>
              </a:spcAft>
              <a:defRPr/>
            </a:pPr>
            <a:r>
              <a:rPr lang="en-US" altLang="en-US" sz="900" dirty="0">
                <a:latin typeface="Arial Narrow" panose="020B0606020202030204" pitchFamily="34" charset="0"/>
              </a:rPr>
              <a:t>*Teleperformance is a Service Center vendor effective 9/26/23</a:t>
            </a:r>
          </a:p>
          <a:p>
            <a:pPr>
              <a:defRPr/>
            </a:pPr>
            <a:r>
              <a:rPr lang="en-US" altLang="en-US" sz="900" b="0" dirty="0">
                <a:solidFill>
                  <a:srgbClr val="000000"/>
                </a:solidFill>
                <a:latin typeface="Arial Narrow" panose="020B0606020202030204" pitchFamily="34" charset="0"/>
              </a:rPr>
              <a:t>^For Service Center - includes terminations, external transfers, and internal promotions</a:t>
            </a:r>
          </a:p>
        </p:txBody>
      </p:sp>
    </p:spTree>
    <p:extLst>
      <p:ext uri="{BB962C8B-B14F-4D97-AF65-F5344CB8AC3E}">
        <p14:creationId xmlns:p14="http://schemas.microsoft.com/office/powerpoint/2010/main" val="198626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Inventory</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F83911-0343-9471-B09C-DAE38BFFCAD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212E3E12-53B7-D357-F38E-96D0405CA556}"/>
              </a:ext>
            </a:extLst>
          </p:cNvPr>
          <p:cNvGraphicFramePr>
            <a:graphicFrameLocks noGrp="1"/>
          </p:cNvGraphicFramePr>
          <p:nvPr/>
        </p:nvGraphicFramePr>
        <p:xfrm>
          <a:off x="173198" y="1167340"/>
          <a:ext cx="11634050" cy="4831974"/>
        </p:xfrm>
        <a:graphic>
          <a:graphicData uri="http://schemas.openxmlformats.org/drawingml/2006/table">
            <a:tbl>
              <a:tblPr firstRow="1" bandRow="1">
                <a:tableStyleId>{5C22544A-7EE6-4342-B048-85BDC9FD1C3A}</a:tableStyleId>
              </a:tblPr>
              <a:tblGrid>
                <a:gridCol w="1782664">
                  <a:extLst>
                    <a:ext uri="{9D8B030D-6E8A-4147-A177-3AD203B41FA5}">
                      <a16:colId xmlns:a16="http://schemas.microsoft.com/office/drawing/2014/main" val="181930398"/>
                    </a:ext>
                  </a:extLst>
                </a:gridCol>
                <a:gridCol w="910417">
                  <a:extLst>
                    <a:ext uri="{9D8B030D-6E8A-4147-A177-3AD203B41FA5}">
                      <a16:colId xmlns:a16="http://schemas.microsoft.com/office/drawing/2014/main" val="1830185336"/>
                    </a:ext>
                  </a:extLst>
                </a:gridCol>
                <a:gridCol w="494368">
                  <a:extLst>
                    <a:ext uri="{9D8B030D-6E8A-4147-A177-3AD203B41FA5}">
                      <a16:colId xmlns:a16="http://schemas.microsoft.com/office/drawing/2014/main" val="1070079980"/>
                    </a:ext>
                  </a:extLst>
                </a:gridCol>
                <a:gridCol w="502630">
                  <a:extLst>
                    <a:ext uri="{9D8B030D-6E8A-4147-A177-3AD203B41FA5}">
                      <a16:colId xmlns:a16="http://schemas.microsoft.com/office/drawing/2014/main" val="730090689"/>
                    </a:ext>
                  </a:extLst>
                </a:gridCol>
                <a:gridCol w="504282">
                  <a:extLst>
                    <a:ext uri="{9D8B030D-6E8A-4147-A177-3AD203B41FA5}">
                      <a16:colId xmlns:a16="http://schemas.microsoft.com/office/drawing/2014/main" val="40811247"/>
                    </a:ext>
                  </a:extLst>
                </a:gridCol>
                <a:gridCol w="535345">
                  <a:extLst>
                    <a:ext uri="{9D8B030D-6E8A-4147-A177-3AD203B41FA5}">
                      <a16:colId xmlns:a16="http://schemas.microsoft.com/office/drawing/2014/main" val="3789221469"/>
                    </a:ext>
                  </a:extLst>
                </a:gridCol>
                <a:gridCol w="529067">
                  <a:extLst>
                    <a:ext uri="{9D8B030D-6E8A-4147-A177-3AD203B41FA5}">
                      <a16:colId xmlns:a16="http://schemas.microsoft.com/office/drawing/2014/main" val="2854973113"/>
                    </a:ext>
                  </a:extLst>
                </a:gridCol>
                <a:gridCol w="512087">
                  <a:extLst>
                    <a:ext uri="{9D8B030D-6E8A-4147-A177-3AD203B41FA5}">
                      <a16:colId xmlns:a16="http://schemas.microsoft.com/office/drawing/2014/main" val="2115628774"/>
                    </a:ext>
                  </a:extLst>
                </a:gridCol>
                <a:gridCol w="461585">
                  <a:extLst>
                    <a:ext uri="{9D8B030D-6E8A-4147-A177-3AD203B41FA5}">
                      <a16:colId xmlns:a16="http://schemas.microsoft.com/office/drawing/2014/main" val="440237238"/>
                    </a:ext>
                  </a:extLst>
                </a:gridCol>
                <a:gridCol w="537338">
                  <a:extLst>
                    <a:ext uri="{9D8B030D-6E8A-4147-A177-3AD203B41FA5}">
                      <a16:colId xmlns:a16="http://schemas.microsoft.com/office/drawing/2014/main" val="3340483881"/>
                    </a:ext>
                  </a:extLst>
                </a:gridCol>
                <a:gridCol w="520504">
                  <a:extLst>
                    <a:ext uri="{9D8B030D-6E8A-4147-A177-3AD203B41FA5}">
                      <a16:colId xmlns:a16="http://schemas.microsoft.com/office/drawing/2014/main" val="3935848207"/>
                    </a:ext>
                  </a:extLst>
                </a:gridCol>
                <a:gridCol w="495253">
                  <a:extLst>
                    <a:ext uri="{9D8B030D-6E8A-4147-A177-3AD203B41FA5}">
                      <a16:colId xmlns:a16="http://schemas.microsoft.com/office/drawing/2014/main" val="200910643"/>
                    </a:ext>
                  </a:extLst>
                </a:gridCol>
                <a:gridCol w="528920">
                  <a:extLst>
                    <a:ext uri="{9D8B030D-6E8A-4147-A177-3AD203B41FA5}">
                      <a16:colId xmlns:a16="http://schemas.microsoft.com/office/drawing/2014/main" val="1526066299"/>
                    </a:ext>
                  </a:extLst>
                </a:gridCol>
                <a:gridCol w="520504">
                  <a:extLst>
                    <a:ext uri="{9D8B030D-6E8A-4147-A177-3AD203B41FA5}">
                      <a16:colId xmlns:a16="http://schemas.microsoft.com/office/drawing/2014/main" val="2395292414"/>
                    </a:ext>
                  </a:extLst>
                </a:gridCol>
                <a:gridCol w="915704">
                  <a:extLst>
                    <a:ext uri="{9D8B030D-6E8A-4147-A177-3AD203B41FA5}">
                      <a16:colId xmlns:a16="http://schemas.microsoft.com/office/drawing/2014/main" val="3250530516"/>
                    </a:ext>
                  </a:extLst>
                </a:gridCol>
                <a:gridCol w="1213168">
                  <a:extLst>
                    <a:ext uri="{9D8B030D-6E8A-4147-A177-3AD203B41FA5}">
                      <a16:colId xmlns:a16="http://schemas.microsoft.com/office/drawing/2014/main" val="3093338737"/>
                    </a:ext>
                  </a:extLst>
                </a:gridCol>
                <a:gridCol w="670214">
                  <a:extLst>
                    <a:ext uri="{9D8B030D-6E8A-4147-A177-3AD203B41FA5}">
                      <a16:colId xmlns:a16="http://schemas.microsoft.com/office/drawing/2014/main" val="2556903724"/>
                    </a:ext>
                  </a:extLst>
                </a:gridCol>
              </a:tblGrid>
              <a:tr h="48524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9,500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10,853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5,443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i="0" u="none" strike="noStrike">
                          <a:solidFill>
                            <a:srgbClr val="000000"/>
                          </a:solidFill>
                          <a:effectLst/>
                          <a:latin typeface="Arial Narrow" panose="020B0606020202030204" pitchFamily="34" charset="0"/>
                        </a:rPr>
                        <a:t>15,144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8183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Over 30 Days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Correspondence Receipts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15,372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169,834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167,591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Correspondence Receipts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7,188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7,914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8,185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76,167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68,194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11,296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1" i="0" u="none" strike="noStrike">
                          <a:solidFill>
                            <a:srgbClr val="000000"/>
                          </a:solidFill>
                          <a:effectLst/>
                          <a:latin typeface="Arial Narrow" panose="020B0606020202030204" pitchFamily="34" charset="0"/>
                        </a:rPr>
                        <a:t>11,863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12,833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10,353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8,357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10,685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9,896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10,147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bl>
          </a:graphicData>
        </a:graphic>
      </p:graphicFrame>
      <p:pic>
        <p:nvPicPr>
          <p:cNvPr id="5" name="Picture 4">
            <a:extLst>
              <a:ext uri="{FF2B5EF4-FFF2-40B4-BE49-F238E27FC236}">
                <a16:creationId xmlns:a16="http://schemas.microsoft.com/office/drawing/2014/main" id="{7663277B-ECC0-9464-ACF6-52442F3CCF35}"/>
              </a:ext>
            </a:extLst>
          </p:cNvPr>
          <p:cNvPicPr>
            <a:picLocks noChangeAspect="1"/>
          </p:cNvPicPr>
          <p:nvPr/>
        </p:nvPicPr>
        <p:blipFill>
          <a:blip r:embed="rId3"/>
          <a:stretch>
            <a:fillRect/>
          </a:stretch>
        </p:blipFill>
        <p:spPr>
          <a:xfrm>
            <a:off x="173198" y="6087807"/>
            <a:ext cx="2454929" cy="671071"/>
          </a:xfrm>
          <a:prstGeom prst="rect">
            <a:avLst/>
          </a:prstGeom>
        </p:spPr>
      </p:pic>
    </p:spTree>
    <p:extLst>
      <p:ext uri="{BB962C8B-B14F-4D97-AF65-F5344CB8AC3E}">
        <p14:creationId xmlns:p14="http://schemas.microsoft.com/office/powerpoint/2010/main" val="1558936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Claims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7" y="5854042"/>
            <a:ext cx="2454929" cy="671071"/>
          </a:xfrm>
          <a:prstGeom prst="rect">
            <a:avLst/>
          </a:prstGeom>
        </p:spPr>
      </p:pic>
      <p:sp>
        <p:nvSpPr>
          <p:cNvPr id="2" name="TextBox 1">
            <a:extLst>
              <a:ext uri="{FF2B5EF4-FFF2-40B4-BE49-F238E27FC236}">
                <a16:creationId xmlns:a16="http://schemas.microsoft.com/office/drawing/2014/main" id="{7ED80A19-6CD2-9D92-4518-B37072C7020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3">
            <a:extLst>
              <a:ext uri="{FF2B5EF4-FFF2-40B4-BE49-F238E27FC236}">
                <a16:creationId xmlns:a16="http://schemas.microsoft.com/office/drawing/2014/main" id="{456FB1C7-1A38-4CDD-9560-0C983E3BD602}"/>
              </a:ext>
            </a:extLst>
          </p:cNvPr>
          <p:cNvGraphicFramePr>
            <a:graphicFrameLocks noGrp="1"/>
          </p:cNvGraphicFramePr>
          <p:nvPr/>
        </p:nvGraphicFramePr>
        <p:xfrm>
          <a:off x="173197" y="1167340"/>
          <a:ext cx="11629693" cy="4609577"/>
        </p:xfrm>
        <a:graphic>
          <a:graphicData uri="http://schemas.openxmlformats.org/drawingml/2006/table">
            <a:tbl>
              <a:tblPr firstRow="1" bandRow="1">
                <a:tableStyleId>{5C22544A-7EE6-4342-B048-85BDC9FD1C3A}</a:tableStyleId>
              </a:tblPr>
              <a:tblGrid>
                <a:gridCol w="1465088">
                  <a:extLst>
                    <a:ext uri="{9D8B030D-6E8A-4147-A177-3AD203B41FA5}">
                      <a16:colId xmlns:a16="http://schemas.microsoft.com/office/drawing/2014/main" val="181930398"/>
                    </a:ext>
                  </a:extLst>
                </a:gridCol>
                <a:gridCol w="972339">
                  <a:extLst>
                    <a:ext uri="{9D8B030D-6E8A-4147-A177-3AD203B41FA5}">
                      <a16:colId xmlns:a16="http://schemas.microsoft.com/office/drawing/2014/main" val="1830185336"/>
                    </a:ext>
                  </a:extLst>
                </a:gridCol>
                <a:gridCol w="646603">
                  <a:extLst>
                    <a:ext uri="{9D8B030D-6E8A-4147-A177-3AD203B41FA5}">
                      <a16:colId xmlns:a16="http://schemas.microsoft.com/office/drawing/2014/main" val="1070079980"/>
                    </a:ext>
                  </a:extLst>
                </a:gridCol>
                <a:gridCol w="646603">
                  <a:extLst>
                    <a:ext uri="{9D8B030D-6E8A-4147-A177-3AD203B41FA5}">
                      <a16:colId xmlns:a16="http://schemas.microsoft.com/office/drawing/2014/main" val="730090689"/>
                    </a:ext>
                  </a:extLst>
                </a:gridCol>
                <a:gridCol w="520420">
                  <a:extLst>
                    <a:ext uri="{9D8B030D-6E8A-4147-A177-3AD203B41FA5}">
                      <a16:colId xmlns:a16="http://schemas.microsoft.com/office/drawing/2014/main" val="753743151"/>
                    </a:ext>
                  </a:extLst>
                </a:gridCol>
                <a:gridCol w="510189">
                  <a:extLst>
                    <a:ext uri="{9D8B030D-6E8A-4147-A177-3AD203B41FA5}">
                      <a16:colId xmlns:a16="http://schemas.microsoft.com/office/drawing/2014/main" val="3789221469"/>
                    </a:ext>
                  </a:extLst>
                </a:gridCol>
                <a:gridCol w="545998">
                  <a:extLst>
                    <a:ext uri="{9D8B030D-6E8A-4147-A177-3AD203B41FA5}">
                      <a16:colId xmlns:a16="http://schemas.microsoft.com/office/drawing/2014/main" val="2854973113"/>
                    </a:ext>
                  </a:extLst>
                </a:gridCol>
                <a:gridCol w="518715">
                  <a:extLst>
                    <a:ext uri="{9D8B030D-6E8A-4147-A177-3AD203B41FA5}">
                      <a16:colId xmlns:a16="http://schemas.microsoft.com/office/drawing/2014/main" val="2115628774"/>
                    </a:ext>
                  </a:extLst>
                </a:gridCol>
                <a:gridCol w="470629">
                  <a:extLst>
                    <a:ext uri="{9D8B030D-6E8A-4147-A177-3AD203B41FA5}">
                      <a16:colId xmlns:a16="http://schemas.microsoft.com/office/drawing/2014/main" val="440237238"/>
                    </a:ext>
                  </a:extLst>
                </a:gridCol>
                <a:gridCol w="544292">
                  <a:extLst>
                    <a:ext uri="{9D8B030D-6E8A-4147-A177-3AD203B41FA5}">
                      <a16:colId xmlns:a16="http://schemas.microsoft.com/office/drawing/2014/main" val="3340483881"/>
                    </a:ext>
                  </a:extLst>
                </a:gridCol>
                <a:gridCol w="527241">
                  <a:extLst>
                    <a:ext uri="{9D8B030D-6E8A-4147-A177-3AD203B41FA5}">
                      <a16:colId xmlns:a16="http://schemas.microsoft.com/office/drawing/2014/main" val="3935848207"/>
                    </a:ext>
                  </a:extLst>
                </a:gridCol>
                <a:gridCol w="501663">
                  <a:extLst>
                    <a:ext uri="{9D8B030D-6E8A-4147-A177-3AD203B41FA5}">
                      <a16:colId xmlns:a16="http://schemas.microsoft.com/office/drawing/2014/main" val="200910643"/>
                    </a:ext>
                  </a:extLst>
                </a:gridCol>
                <a:gridCol w="535766">
                  <a:extLst>
                    <a:ext uri="{9D8B030D-6E8A-4147-A177-3AD203B41FA5}">
                      <a16:colId xmlns:a16="http://schemas.microsoft.com/office/drawing/2014/main" val="1526066299"/>
                    </a:ext>
                  </a:extLst>
                </a:gridCol>
                <a:gridCol w="527241">
                  <a:extLst>
                    <a:ext uri="{9D8B030D-6E8A-4147-A177-3AD203B41FA5}">
                      <a16:colId xmlns:a16="http://schemas.microsoft.com/office/drawing/2014/main" val="2395292414"/>
                    </a:ext>
                  </a:extLst>
                </a:gridCol>
                <a:gridCol w="945008">
                  <a:extLst>
                    <a:ext uri="{9D8B030D-6E8A-4147-A177-3AD203B41FA5}">
                      <a16:colId xmlns:a16="http://schemas.microsoft.com/office/drawing/2014/main" val="3250530516"/>
                    </a:ext>
                  </a:extLst>
                </a:gridCol>
                <a:gridCol w="1258761">
                  <a:extLst>
                    <a:ext uri="{9D8B030D-6E8A-4147-A177-3AD203B41FA5}">
                      <a16:colId xmlns:a16="http://schemas.microsoft.com/office/drawing/2014/main" val="3093338737"/>
                    </a:ext>
                  </a:extLst>
                </a:gridCol>
                <a:gridCol w="493137">
                  <a:extLst>
                    <a:ext uri="{9D8B030D-6E8A-4147-A177-3AD203B41FA5}">
                      <a16:colId xmlns:a16="http://schemas.microsoft.com/office/drawing/2014/main" val="2556903724"/>
                    </a:ext>
                  </a:extLst>
                </a:gridCol>
              </a:tblGrid>
              <a:tr h="637647">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8638">
                <a:tc gridSpan="17">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Provider Service Claims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6:00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7.0% or less</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12:30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73882">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Total Calls</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NA</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36,100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36,711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a:solidFill>
                            <a:srgbClr val="000000"/>
                          </a:solidFill>
                          <a:effectLst/>
                          <a:latin typeface="Arial Narrow" panose="020B0606020202030204" pitchFamily="34" charset="0"/>
                        </a:rPr>
                        <a:t>31,604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384,473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349,980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Adherence</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90%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0"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1" i="0" u="none" strike="noStrike" dirty="0">
                          <a:solidFill>
                            <a:srgbClr val="000000"/>
                          </a:solidFill>
                          <a:effectLst/>
                          <a:latin typeface="Arial Narrow" panose="020B0606020202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Occupancy</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87.0%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236040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6" name="Picture 5">
            <a:extLst>
              <a:ext uri="{FF2B5EF4-FFF2-40B4-BE49-F238E27FC236}">
                <a16:creationId xmlns:a16="http://schemas.microsoft.com/office/drawing/2014/main" id="{78C7B357-46CF-E8F0-285B-8FD157E17F28}"/>
              </a:ext>
            </a:extLst>
          </p:cNvPr>
          <p:cNvPicPr>
            <a:picLocks noChangeAspect="1"/>
          </p:cNvPicPr>
          <p:nvPr/>
        </p:nvPicPr>
        <p:blipFill>
          <a:blip r:embed="rId3"/>
          <a:stretch>
            <a:fillRect/>
          </a:stretch>
        </p:blipFill>
        <p:spPr>
          <a:xfrm>
            <a:off x="173198" y="6130753"/>
            <a:ext cx="2454929" cy="671071"/>
          </a:xfrm>
          <a:prstGeom prst="rect">
            <a:avLst/>
          </a:prstGeom>
        </p:spPr>
      </p:pic>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Benefits &amp; Eligibility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8" y="983122"/>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9251804E-B826-A1E6-8415-DB008A39F4A0}"/>
              </a:ext>
            </a:extLst>
          </p:cNvPr>
          <p:cNvSpPr txBox="1">
            <a:spLocks noChangeArrowheads="1"/>
          </p:cNvSpPr>
          <p:nvPr/>
        </p:nvSpPr>
        <p:spPr bwMode="auto">
          <a:xfrm>
            <a:off x="2628127" y="6130753"/>
            <a:ext cx="3620273" cy="230832"/>
          </a:xfrm>
          <a:prstGeom prst="rect">
            <a:avLst/>
          </a:prstGeom>
          <a:noFill/>
          <a:ln>
            <a:noFill/>
          </a:ln>
        </p:spPr>
        <p:txBody>
          <a:bodyPr wrap="square">
            <a:spAutoFit/>
          </a:bodyPr>
          <a:lstStyle>
            <a:lvl1pPr marL="171450" indent="-171450">
              <a:defRPr sz="1200">
                <a:solidFill>
                  <a:schemeClr val="tx1"/>
                </a:solidFill>
                <a:latin typeface="Arial Narrow" panose="020B0606020202030204" pitchFamily="34" charset="0"/>
                <a:ea typeface="ＭＳ Ｐゴシック" panose="020B0600070205080204" pitchFamily="34" charset="-128"/>
              </a:defRPr>
            </a:lvl1pPr>
            <a:lvl2pPr marL="742950" indent="-285750">
              <a:defRPr sz="1200">
                <a:solidFill>
                  <a:schemeClr val="tx1"/>
                </a:solidFill>
                <a:latin typeface="Arial Narrow" panose="020B0606020202030204" pitchFamily="34" charset="0"/>
                <a:ea typeface="ＭＳ Ｐゴシック" panose="020B0600070205080204" pitchFamily="34" charset="-128"/>
              </a:defRPr>
            </a:lvl2pPr>
            <a:lvl3pPr marL="1143000" indent="-228600">
              <a:defRPr sz="1200">
                <a:solidFill>
                  <a:schemeClr val="tx1"/>
                </a:solidFill>
                <a:latin typeface="Arial Narrow" panose="020B0606020202030204" pitchFamily="34" charset="0"/>
                <a:ea typeface="ＭＳ Ｐゴシック" panose="020B0600070205080204" pitchFamily="34" charset="-128"/>
              </a:defRPr>
            </a:lvl3pPr>
            <a:lvl4pPr marL="1600200" indent="-228600">
              <a:defRPr sz="1200">
                <a:solidFill>
                  <a:schemeClr val="tx1"/>
                </a:solidFill>
                <a:latin typeface="Arial Narrow" panose="020B0606020202030204" pitchFamily="34" charset="0"/>
                <a:ea typeface="ＭＳ Ｐゴシック" panose="020B0600070205080204" pitchFamily="34" charset="-128"/>
              </a:defRPr>
            </a:lvl4pPr>
            <a:lvl5pPr marL="2057400" indent="-228600">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900" dirty="0">
                <a:solidFill>
                  <a:schemeClr val="bg2"/>
                </a:solidFill>
                <a:latin typeface="Arial Narrow" panose="020B0606020202030204" pitchFamily="34" charset="0"/>
              </a:rPr>
              <a:t>**Teleperformance is a Service Center vendor effective 9/26/23</a:t>
            </a:r>
            <a:endParaRPr lang="en-US" altLang="en-US" sz="900" kern="0" dirty="0">
              <a:solidFill>
                <a:schemeClr val="bg2"/>
              </a:solidFill>
              <a:latin typeface="Arial Narrow" panose="020B0606020202030204" pitchFamily="34" charset="0"/>
            </a:endParaRPr>
          </a:p>
        </p:txBody>
      </p:sp>
      <p:sp>
        <p:nvSpPr>
          <p:cNvPr id="2" name="TextBox 1">
            <a:extLst>
              <a:ext uri="{FF2B5EF4-FFF2-40B4-BE49-F238E27FC236}">
                <a16:creationId xmlns:a16="http://schemas.microsoft.com/office/drawing/2014/main" id="{9F5C6BE9-5B97-1122-2469-0613D8B6C91A}"/>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523595-1BBB-AAA6-080D-DF76712D5B74}"/>
              </a:ext>
            </a:extLst>
          </p:cNvPr>
          <p:cNvGraphicFramePr>
            <a:graphicFrameLocks noGrp="1"/>
          </p:cNvGraphicFramePr>
          <p:nvPr/>
        </p:nvGraphicFramePr>
        <p:xfrm>
          <a:off x="173198" y="1126024"/>
          <a:ext cx="11735695" cy="4950927"/>
        </p:xfrm>
        <a:graphic>
          <a:graphicData uri="http://schemas.openxmlformats.org/drawingml/2006/table">
            <a:tbl>
              <a:tblPr firstRow="1" bandRow="1">
                <a:tableStyleId>{5C22544A-7EE6-4342-B048-85BDC9FD1C3A}</a:tableStyleId>
              </a:tblPr>
              <a:tblGrid>
                <a:gridCol w="1345121">
                  <a:extLst>
                    <a:ext uri="{9D8B030D-6E8A-4147-A177-3AD203B41FA5}">
                      <a16:colId xmlns:a16="http://schemas.microsoft.com/office/drawing/2014/main" val="181930398"/>
                    </a:ext>
                  </a:extLst>
                </a:gridCol>
                <a:gridCol w="128338">
                  <a:extLst>
                    <a:ext uri="{9D8B030D-6E8A-4147-A177-3AD203B41FA5}">
                      <a16:colId xmlns:a16="http://schemas.microsoft.com/office/drawing/2014/main" val="1015097374"/>
                    </a:ext>
                  </a:extLst>
                </a:gridCol>
                <a:gridCol w="562552">
                  <a:extLst>
                    <a:ext uri="{9D8B030D-6E8A-4147-A177-3AD203B41FA5}">
                      <a16:colId xmlns:a16="http://schemas.microsoft.com/office/drawing/2014/main" val="1830185336"/>
                    </a:ext>
                  </a:extLst>
                </a:gridCol>
                <a:gridCol w="601939">
                  <a:extLst>
                    <a:ext uri="{9D8B030D-6E8A-4147-A177-3AD203B41FA5}">
                      <a16:colId xmlns:a16="http://schemas.microsoft.com/office/drawing/2014/main" val="1070079980"/>
                    </a:ext>
                  </a:extLst>
                </a:gridCol>
                <a:gridCol w="601939">
                  <a:extLst>
                    <a:ext uri="{9D8B030D-6E8A-4147-A177-3AD203B41FA5}">
                      <a16:colId xmlns:a16="http://schemas.microsoft.com/office/drawing/2014/main" val="730090689"/>
                    </a:ext>
                  </a:extLst>
                </a:gridCol>
                <a:gridCol w="601939">
                  <a:extLst>
                    <a:ext uri="{9D8B030D-6E8A-4147-A177-3AD203B41FA5}">
                      <a16:colId xmlns:a16="http://schemas.microsoft.com/office/drawing/2014/main" val="219572911"/>
                    </a:ext>
                  </a:extLst>
                </a:gridCol>
                <a:gridCol w="601939">
                  <a:extLst>
                    <a:ext uri="{9D8B030D-6E8A-4147-A177-3AD203B41FA5}">
                      <a16:colId xmlns:a16="http://schemas.microsoft.com/office/drawing/2014/main" val="3789221469"/>
                    </a:ext>
                  </a:extLst>
                </a:gridCol>
                <a:gridCol w="601939">
                  <a:extLst>
                    <a:ext uri="{9D8B030D-6E8A-4147-A177-3AD203B41FA5}">
                      <a16:colId xmlns:a16="http://schemas.microsoft.com/office/drawing/2014/main" val="2854973113"/>
                    </a:ext>
                  </a:extLst>
                </a:gridCol>
                <a:gridCol w="601939">
                  <a:extLst>
                    <a:ext uri="{9D8B030D-6E8A-4147-A177-3AD203B41FA5}">
                      <a16:colId xmlns:a16="http://schemas.microsoft.com/office/drawing/2014/main" val="2115628774"/>
                    </a:ext>
                  </a:extLst>
                </a:gridCol>
                <a:gridCol w="601939">
                  <a:extLst>
                    <a:ext uri="{9D8B030D-6E8A-4147-A177-3AD203B41FA5}">
                      <a16:colId xmlns:a16="http://schemas.microsoft.com/office/drawing/2014/main" val="440237238"/>
                    </a:ext>
                  </a:extLst>
                </a:gridCol>
                <a:gridCol w="601939">
                  <a:extLst>
                    <a:ext uri="{9D8B030D-6E8A-4147-A177-3AD203B41FA5}">
                      <a16:colId xmlns:a16="http://schemas.microsoft.com/office/drawing/2014/main" val="3340483881"/>
                    </a:ext>
                  </a:extLst>
                </a:gridCol>
                <a:gridCol w="563852">
                  <a:extLst>
                    <a:ext uri="{9D8B030D-6E8A-4147-A177-3AD203B41FA5}">
                      <a16:colId xmlns:a16="http://schemas.microsoft.com/office/drawing/2014/main" val="3935848207"/>
                    </a:ext>
                  </a:extLst>
                </a:gridCol>
                <a:gridCol w="563852">
                  <a:extLst>
                    <a:ext uri="{9D8B030D-6E8A-4147-A177-3AD203B41FA5}">
                      <a16:colId xmlns:a16="http://schemas.microsoft.com/office/drawing/2014/main" val="200910643"/>
                    </a:ext>
                  </a:extLst>
                </a:gridCol>
                <a:gridCol w="563852">
                  <a:extLst>
                    <a:ext uri="{9D8B030D-6E8A-4147-A177-3AD203B41FA5}">
                      <a16:colId xmlns:a16="http://schemas.microsoft.com/office/drawing/2014/main" val="1526066299"/>
                    </a:ext>
                  </a:extLst>
                </a:gridCol>
                <a:gridCol w="493047">
                  <a:extLst>
                    <a:ext uri="{9D8B030D-6E8A-4147-A177-3AD203B41FA5}">
                      <a16:colId xmlns:a16="http://schemas.microsoft.com/office/drawing/2014/main" val="2395292414"/>
                    </a:ext>
                  </a:extLst>
                </a:gridCol>
                <a:gridCol w="879734">
                  <a:extLst>
                    <a:ext uri="{9D8B030D-6E8A-4147-A177-3AD203B41FA5}">
                      <a16:colId xmlns:a16="http://schemas.microsoft.com/office/drawing/2014/main" val="3250530516"/>
                    </a:ext>
                  </a:extLst>
                </a:gridCol>
                <a:gridCol w="1148005">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404262">
                <a:tc gridSpan="2">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363836">
                <a:tc gridSpan="18">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BCBS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ＭＳ Ｐゴシック"/>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2,051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1,644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2"/>
                          </a:solidFill>
                          <a:latin typeface="Arial Narrow" panose="020B0606020202030204" pitchFamily="34" charset="0"/>
                        </a:rPr>
                        <a:t>1,562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- 7,254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cap="none" dirty="0">
                          <a:solidFill>
                            <a:schemeClr val="bg2"/>
                          </a:solidFill>
                          <a:latin typeface="Arial Narrow" panose="020B0606020202030204" pitchFamily="34" charset="0"/>
                          <a:ea typeface="+mn-ea"/>
                          <a:cs typeface="+mn-cs"/>
                          <a:sym typeface="Arial"/>
                        </a:rPr>
                        <a:t>Teleperformance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308993"/>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830819"/>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ＭＳ Ｐゴシック"/>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40,930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38,716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41,455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434,076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400,506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976691"/>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kern="1200" cap="none" dirty="0">
                          <a:solidFill>
                            <a:schemeClr val="bg2"/>
                          </a:solidFill>
                          <a:latin typeface="Arial Narrow" panose="020B0606020202030204" pitchFamily="34" charset="0"/>
                          <a:ea typeface="ＭＳ Ｐゴシック"/>
                          <a:cs typeface="+mn-cs"/>
                          <a:sym typeface="Arial"/>
                        </a:rPr>
                        <a:t>Overall B&amp;E 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127452"/>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39091"/>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ASA</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04199"/>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Total Calls</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43,646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45,877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42,523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37,122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38,679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34,788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453,555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343,169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530640"/>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Abandonment Rate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 or Less</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5%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897735"/>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Service Level</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50%</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968831"/>
                  </a:ext>
                </a:extLst>
              </a:tr>
            </a:tbl>
          </a:graphicData>
        </a:graphic>
      </p:graphicFrame>
    </p:spTree>
    <p:extLst>
      <p:ext uri="{BB962C8B-B14F-4D97-AF65-F5344CB8AC3E}">
        <p14:creationId xmlns:p14="http://schemas.microsoft.com/office/powerpoint/2010/main" val="349104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provider-initiated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8EC2C0-49C9-23DA-C970-BB9967B7192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A88CBDA6-7E4E-5431-DAF8-202A6F1F5163}"/>
              </a:ext>
            </a:extLst>
          </p:cNvPr>
          <p:cNvGraphicFramePr>
            <a:graphicFrameLocks noGrp="1"/>
          </p:cNvGraphicFramePr>
          <p:nvPr>
            <p:extLst>
              <p:ext uri="{D42A27DB-BD31-4B8C-83A1-F6EECF244321}">
                <p14:modId xmlns:p14="http://schemas.microsoft.com/office/powerpoint/2010/main" val="1688357756"/>
              </p:ext>
            </p:extLst>
          </p:nvPr>
        </p:nvGraphicFramePr>
        <p:xfrm>
          <a:off x="150920" y="1172815"/>
          <a:ext cx="11713555" cy="5227985"/>
        </p:xfrm>
        <a:graphic>
          <a:graphicData uri="http://schemas.openxmlformats.org/drawingml/2006/table">
            <a:tbl>
              <a:tblPr firstRow="1" bandRow="1">
                <a:tableStyleId>{5C22544A-7EE6-4342-B048-85BDC9FD1C3A}</a:tableStyleId>
              </a:tblPr>
              <a:tblGrid>
                <a:gridCol w="1741691">
                  <a:extLst>
                    <a:ext uri="{9D8B030D-6E8A-4147-A177-3AD203B41FA5}">
                      <a16:colId xmlns:a16="http://schemas.microsoft.com/office/drawing/2014/main" val="181930398"/>
                    </a:ext>
                  </a:extLst>
                </a:gridCol>
                <a:gridCol w="570147">
                  <a:extLst>
                    <a:ext uri="{9D8B030D-6E8A-4147-A177-3AD203B41FA5}">
                      <a16:colId xmlns:a16="http://schemas.microsoft.com/office/drawing/2014/main" val="1070079980"/>
                    </a:ext>
                  </a:extLst>
                </a:gridCol>
                <a:gridCol w="579675">
                  <a:extLst>
                    <a:ext uri="{9D8B030D-6E8A-4147-A177-3AD203B41FA5}">
                      <a16:colId xmlns:a16="http://schemas.microsoft.com/office/drawing/2014/main" val="730090689"/>
                    </a:ext>
                  </a:extLst>
                </a:gridCol>
                <a:gridCol w="581580">
                  <a:extLst>
                    <a:ext uri="{9D8B030D-6E8A-4147-A177-3AD203B41FA5}">
                      <a16:colId xmlns:a16="http://schemas.microsoft.com/office/drawing/2014/main" val="721107430"/>
                    </a:ext>
                  </a:extLst>
                </a:gridCol>
                <a:gridCol w="570147">
                  <a:extLst>
                    <a:ext uri="{9D8B030D-6E8A-4147-A177-3AD203B41FA5}">
                      <a16:colId xmlns:a16="http://schemas.microsoft.com/office/drawing/2014/main" val="3789221469"/>
                    </a:ext>
                  </a:extLst>
                </a:gridCol>
                <a:gridCol w="610164">
                  <a:extLst>
                    <a:ext uri="{9D8B030D-6E8A-4147-A177-3AD203B41FA5}">
                      <a16:colId xmlns:a16="http://schemas.microsoft.com/office/drawing/2014/main" val="2854973113"/>
                    </a:ext>
                  </a:extLst>
                </a:gridCol>
                <a:gridCol w="579675">
                  <a:extLst>
                    <a:ext uri="{9D8B030D-6E8A-4147-A177-3AD203B41FA5}">
                      <a16:colId xmlns:a16="http://schemas.microsoft.com/office/drawing/2014/main" val="2115628774"/>
                    </a:ext>
                  </a:extLst>
                </a:gridCol>
                <a:gridCol w="522507">
                  <a:extLst>
                    <a:ext uri="{9D8B030D-6E8A-4147-A177-3AD203B41FA5}">
                      <a16:colId xmlns:a16="http://schemas.microsoft.com/office/drawing/2014/main" val="440237238"/>
                    </a:ext>
                  </a:extLst>
                </a:gridCol>
                <a:gridCol w="608258">
                  <a:extLst>
                    <a:ext uri="{9D8B030D-6E8A-4147-A177-3AD203B41FA5}">
                      <a16:colId xmlns:a16="http://schemas.microsoft.com/office/drawing/2014/main" val="3340483881"/>
                    </a:ext>
                  </a:extLst>
                </a:gridCol>
                <a:gridCol w="589202">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598730">
                  <a:extLst>
                    <a:ext uri="{9D8B030D-6E8A-4147-A177-3AD203B41FA5}">
                      <a16:colId xmlns:a16="http://schemas.microsoft.com/office/drawing/2014/main" val="1526066299"/>
                    </a:ext>
                  </a:extLst>
                </a:gridCol>
                <a:gridCol w="589202">
                  <a:extLst>
                    <a:ext uri="{9D8B030D-6E8A-4147-A177-3AD203B41FA5}">
                      <a16:colId xmlns:a16="http://schemas.microsoft.com/office/drawing/2014/main" val="2395292414"/>
                    </a:ext>
                  </a:extLst>
                </a:gridCol>
                <a:gridCol w="508000">
                  <a:extLst>
                    <a:ext uri="{9D8B030D-6E8A-4147-A177-3AD203B41FA5}">
                      <a16:colId xmlns:a16="http://schemas.microsoft.com/office/drawing/2014/main" val="3250530516"/>
                    </a:ext>
                  </a:extLst>
                </a:gridCol>
                <a:gridCol w="590565">
                  <a:extLst>
                    <a:ext uri="{9D8B030D-6E8A-4147-A177-3AD203B41FA5}">
                      <a16:colId xmlns:a16="http://schemas.microsoft.com/office/drawing/2014/main" val="659520870"/>
                    </a:ext>
                  </a:extLst>
                </a:gridCol>
                <a:gridCol w="655697">
                  <a:extLst>
                    <a:ext uri="{9D8B030D-6E8A-4147-A177-3AD203B41FA5}">
                      <a16:colId xmlns:a16="http://schemas.microsoft.com/office/drawing/2014/main" val="3093338737"/>
                    </a:ext>
                  </a:extLst>
                </a:gridCol>
                <a:gridCol w="665244">
                  <a:extLst>
                    <a:ext uri="{9D8B030D-6E8A-4147-A177-3AD203B41FA5}">
                      <a16:colId xmlns:a16="http://schemas.microsoft.com/office/drawing/2014/main" val="3286335011"/>
                    </a:ext>
                  </a:extLst>
                </a:gridCol>
                <a:gridCol w="551091">
                  <a:extLst>
                    <a:ext uri="{9D8B030D-6E8A-4147-A177-3AD203B41FA5}">
                      <a16:colId xmlns:a16="http://schemas.microsoft.com/office/drawing/2014/main" val="2556903724"/>
                    </a:ext>
                  </a:extLst>
                </a:gridCol>
              </a:tblGrid>
              <a:tr h="628351">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39,553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35,643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40,626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31,537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393,741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Claims Explanations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11,911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13,481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14,899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138,856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100,817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Misdirected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11,068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11,334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8,634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109,474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117,258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BlueCard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8,757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88,784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74,625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16244">
                <a:tc>
                  <a:txBody>
                    <a:bodyPr/>
                    <a:lstStyle/>
                    <a:p>
                      <a:pPr algn="ctr" rtl="0" fontAlgn="ctr"/>
                      <a:r>
                        <a:rPr lang="en-US" sz="1300" b="1" i="0" u="none" strike="noStrike" dirty="0">
                          <a:solidFill>
                            <a:srgbClr val="000000"/>
                          </a:solidFill>
                          <a:effectLst/>
                          <a:latin typeface="Arial Narrow" panose="020B0606020202030204" pitchFamily="34" charset="0"/>
                        </a:rPr>
                        <a:t>Eligibility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2,699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26,224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General Info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18,577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Technology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814906"/>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Network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12,794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Provider Self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Adjustments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6530">
                <a:tc>
                  <a:txBody>
                    <a:bodyPr/>
                    <a:lstStyle/>
                    <a:p>
                      <a:pPr algn="ctr" rtl="0" fontAlgn="ctr"/>
                      <a:r>
                        <a:rPr lang="en-US" sz="1300" b="1" i="0" u="none" strike="noStrike" dirty="0">
                          <a:solidFill>
                            <a:srgbClr val="000000"/>
                          </a:solidFill>
                          <a:effectLst/>
                          <a:latin typeface="Arial Narrow" panose="020B0606020202030204" pitchFamily="34" charset="0"/>
                        </a:rPr>
                        <a:t>Total Contacts</a:t>
                      </a: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76,422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75,230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79,285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60,312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68,426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76,174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74,242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82,828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65,875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813,383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637,537</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79801458"/>
                  </a:ext>
                </a:extLst>
              </a:tr>
            </a:tbl>
          </a:graphicData>
        </a:graphic>
      </p:graphicFrame>
    </p:spTree>
    <p:extLst>
      <p:ext uri="{BB962C8B-B14F-4D97-AF65-F5344CB8AC3E}">
        <p14:creationId xmlns:p14="http://schemas.microsoft.com/office/powerpoint/2010/main" val="387206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AA00C-AD6A-7125-1BEC-5542A578AD4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141286F5-7EB5-8902-5B54-CE77892DB1BE}"/>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A36ACFE5-3BDC-3039-F1B2-64EF07B4AC88}"/>
              </a:ext>
            </a:extLst>
          </p:cNvPr>
          <p:cNvPicPr>
            <a:picLocks noChangeAspect="1"/>
          </p:cNvPicPr>
          <p:nvPr/>
        </p:nvPicPr>
        <p:blipFill>
          <a:blip r:embed="rId2"/>
          <a:stretch>
            <a:fillRect/>
          </a:stretch>
        </p:blipFill>
        <p:spPr>
          <a:xfrm>
            <a:off x="38100" y="68728"/>
            <a:ext cx="11994379" cy="6789271"/>
          </a:xfrm>
          <a:prstGeom prst="rect">
            <a:avLst/>
          </a:prstGeom>
        </p:spPr>
      </p:pic>
    </p:spTree>
    <p:extLst>
      <p:ext uri="{BB962C8B-B14F-4D97-AF65-F5344CB8AC3E}">
        <p14:creationId xmlns:p14="http://schemas.microsoft.com/office/powerpoint/2010/main" val="222835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8" y="6159510"/>
            <a:ext cx="2454929" cy="671071"/>
          </a:xfrm>
          <a:prstGeom prst="rect">
            <a:avLst/>
          </a:prstGeom>
        </p:spPr>
      </p:pic>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1553EDDC-2541-8E4F-6B42-E83938C492D7}"/>
              </a:ext>
            </a:extLst>
          </p:cNvPr>
          <p:cNvGraphicFramePr>
            <a:graphicFrameLocks noGrp="1"/>
          </p:cNvGraphicFramePr>
          <p:nvPr/>
        </p:nvGraphicFramePr>
        <p:xfrm>
          <a:off x="173198" y="1167338"/>
          <a:ext cx="11837224" cy="4964753"/>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1930398"/>
                    </a:ext>
                  </a:extLst>
                </a:gridCol>
                <a:gridCol w="952022">
                  <a:extLst>
                    <a:ext uri="{9D8B030D-6E8A-4147-A177-3AD203B41FA5}">
                      <a16:colId xmlns:a16="http://schemas.microsoft.com/office/drawing/2014/main" val="1830185336"/>
                    </a:ext>
                  </a:extLst>
                </a:gridCol>
                <a:gridCol w="508000">
                  <a:extLst>
                    <a:ext uri="{9D8B030D-6E8A-4147-A177-3AD203B41FA5}">
                      <a16:colId xmlns:a16="http://schemas.microsoft.com/office/drawing/2014/main" val="1070079980"/>
                    </a:ext>
                  </a:extLst>
                </a:gridCol>
                <a:gridCol w="508000">
                  <a:extLst>
                    <a:ext uri="{9D8B030D-6E8A-4147-A177-3AD203B41FA5}">
                      <a16:colId xmlns:a16="http://schemas.microsoft.com/office/drawing/2014/main" val="730090689"/>
                    </a:ext>
                  </a:extLst>
                </a:gridCol>
                <a:gridCol w="500721">
                  <a:extLst>
                    <a:ext uri="{9D8B030D-6E8A-4147-A177-3AD203B41FA5}">
                      <a16:colId xmlns:a16="http://schemas.microsoft.com/office/drawing/2014/main" val="1053578134"/>
                    </a:ext>
                  </a:extLst>
                </a:gridCol>
                <a:gridCol w="50800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508000">
                  <a:extLst>
                    <a:ext uri="{9D8B030D-6E8A-4147-A177-3AD203B41FA5}">
                      <a16:colId xmlns:a16="http://schemas.microsoft.com/office/drawing/2014/main" val="440237238"/>
                    </a:ext>
                  </a:extLst>
                </a:gridCol>
                <a:gridCol w="506730">
                  <a:extLst>
                    <a:ext uri="{9D8B030D-6E8A-4147-A177-3AD203B41FA5}">
                      <a16:colId xmlns:a16="http://schemas.microsoft.com/office/drawing/2014/main" val="3340483881"/>
                    </a:ext>
                  </a:extLst>
                </a:gridCol>
                <a:gridCol w="490855">
                  <a:extLst>
                    <a:ext uri="{9D8B030D-6E8A-4147-A177-3AD203B41FA5}">
                      <a16:colId xmlns:a16="http://schemas.microsoft.com/office/drawing/2014/main" val="3935848207"/>
                    </a:ext>
                  </a:extLst>
                </a:gridCol>
                <a:gridCol w="508000">
                  <a:extLst>
                    <a:ext uri="{9D8B030D-6E8A-4147-A177-3AD203B41FA5}">
                      <a16:colId xmlns:a16="http://schemas.microsoft.com/office/drawing/2014/main" val="200910643"/>
                    </a:ext>
                  </a:extLst>
                </a:gridCol>
                <a:gridCol w="498792">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718511">
                  <a:extLst>
                    <a:ext uri="{9D8B030D-6E8A-4147-A177-3AD203B41FA5}">
                      <a16:colId xmlns:a16="http://schemas.microsoft.com/office/drawing/2014/main" val="2556903724"/>
                    </a:ext>
                  </a:extLst>
                </a:gridCol>
              </a:tblGrid>
              <a:tr h="49520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279144"/>
                  </a:ext>
                </a:extLst>
              </a:tr>
              <a:tr h="415184">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Within 5% of forecast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155,697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133,254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132,952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116,897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104,212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120,422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118,660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117,286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103,478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1,352,353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1,365,169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-12,816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503860"/>
                  </a:ext>
                </a:extLst>
              </a:tr>
              <a:tr h="311962">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1962">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2.0%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1962">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1962">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1962">
                <a:tc>
                  <a:txBody>
                    <a:bodyPr/>
                    <a:lstStyle/>
                    <a:p>
                      <a:pPr algn="ct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1962">
                <a:tc>
                  <a:txBody>
                    <a:bodyPr/>
                    <a:lstStyle/>
                    <a:p>
                      <a:pPr algn="ct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84.0%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61.3%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962">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311962">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311962">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1962">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5,182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5,614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61,386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60,867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51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420924">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SSL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0.4%</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Tree>
    <p:extLst>
      <p:ext uri="{BB962C8B-B14F-4D97-AF65-F5344CB8AC3E}">
        <p14:creationId xmlns:p14="http://schemas.microsoft.com/office/powerpoint/2010/main" val="340209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195594"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 Vendor performance</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433877-DD9C-241B-B4FA-E681F799CD01}"/>
              </a:ext>
            </a:extLst>
          </p:cNvPr>
          <p:cNvSpPr txBox="1"/>
          <p:nvPr/>
        </p:nvSpPr>
        <p:spPr>
          <a:xfrm>
            <a:off x="5612130" y="3520440"/>
            <a:ext cx="6579870" cy="3337560"/>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7" name="Table 3">
            <a:extLst>
              <a:ext uri="{FF2B5EF4-FFF2-40B4-BE49-F238E27FC236}">
                <a16:creationId xmlns:a16="http://schemas.microsoft.com/office/drawing/2014/main" id="{36CF97C5-9CAA-604E-0D80-3CF9A8CE068A}"/>
              </a:ext>
            </a:extLst>
          </p:cNvPr>
          <p:cNvGraphicFramePr>
            <a:graphicFrameLocks noGrp="1"/>
          </p:cNvGraphicFramePr>
          <p:nvPr>
            <p:extLst>
              <p:ext uri="{D42A27DB-BD31-4B8C-83A1-F6EECF244321}">
                <p14:modId xmlns:p14="http://schemas.microsoft.com/office/powerpoint/2010/main" val="132775501"/>
              </p:ext>
            </p:extLst>
          </p:nvPr>
        </p:nvGraphicFramePr>
        <p:xfrm>
          <a:off x="173196" y="1167338"/>
          <a:ext cx="11629693" cy="4274814"/>
        </p:xfrm>
        <a:graphic>
          <a:graphicData uri="http://schemas.openxmlformats.org/drawingml/2006/table">
            <a:tbl>
              <a:tblPr firstRow="1" bandRow="1">
                <a:tableStyleId>{5C22544A-7EE6-4342-B048-85BDC9FD1C3A}</a:tableStyleId>
              </a:tblPr>
              <a:tblGrid>
                <a:gridCol w="1501881">
                  <a:extLst>
                    <a:ext uri="{9D8B030D-6E8A-4147-A177-3AD203B41FA5}">
                      <a16:colId xmlns:a16="http://schemas.microsoft.com/office/drawing/2014/main" val="181930398"/>
                    </a:ext>
                  </a:extLst>
                </a:gridCol>
                <a:gridCol w="572027">
                  <a:extLst>
                    <a:ext uri="{9D8B030D-6E8A-4147-A177-3AD203B41FA5}">
                      <a16:colId xmlns:a16="http://schemas.microsoft.com/office/drawing/2014/main" val="1070079980"/>
                    </a:ext>
                  </a:extLst>
                </a:gridCol>
                <a:gridCol w="582613">
                  <a:extLst>
                    <a:ext uri="{9D8B030D-6E8A-4147-A177-3AD203B41FA5}">
                      <a16:colId xmlns:a16="http://schemas.microsoft.com/office/drawing/2014/main" val="730090689"/>
                    </a:ext>
                  </a:extLst>
                </a:gridCol>
                <a:gridCol w="582613">
                  <a:extLst>
                    <a:ext uri="{9D8B030D-6E8A-4147-A177-3AD203B41FA5}">
                      <a16:colId xmlns:a16="http://schemas.microsoft.com/office/drawing/2014/main" val="3789221469"/>
                    </a:ext>
                  </a:extLst>
                </a:gridCol>
                <a:gridCol w="573792">
                  <a:extLst>
                    <a:ext uri="{9D8B030D-6E8A-4147-A177-3AD203B41FA5}">
                      <a16:colId xmlns:a16="http://schemas.microsoft.com/office/drawing/2014/main" val="3294491704"/>
                    </a:ext>
                  </a:extLst>
                </a:gridCol>
                <a:gridCol w="612609">
                  <a:extLst>
                    <a:ext uri="{9D8B030D-6E8A-4147-A177-3AD203B41FA5}">
                      <a16:colId xmlns:a16="http://schemas.microsoft.com/office/drawing/2014/main" val="2854973113"/>
                    </a:ext>
                  </a:extLst>
                </a:gridCol>
                <a:gridCol w="582613">
                  <a:extLst>
                    <a:ext uri="{9D8B030D-6E8A-4147-A177-3AD203B41FA5}">
                      <a16:colId xmlns:a16="http://schemas.microsoft.com/office/drawing/2014/main" val="2115628774"/>
                    </a:ext>
                  </a:extLst>
                </a:gridCol>
                <a:gridCol w="520859">
                  <a:extLst>
                    <a:ext uri="{9D8B030D-6E8A-4147-A177-3AD203B41FA5}">
                      <a16:colId xmlns:a16="http://schemas.microsoft.com/office/drawing/2014/main" val="440237238"/>
                    </a:ext>
                  </a:extLst>
                </a:gridCol>
                <a:gridCol w="614374">
                  <a:extLst>
                    <a:ext uri="{9D8B030D-6E8A-4147-A177-3AD203B41FA5}">
                      <a16:colId xmlns:a16="http://schemas.microsoft.com/office/drawing/2014/main" val="3340483881"/>
                    </a:ext>
                  </a:extLst>
                </a:gridCol>
                <a:gridCol w="593201">
                  <a:extLst>
                    <a:ext uri="{9D8B030D-6E8A-4147-A177-3AD203B41FA5}">
                      <a16:colId xmlns:a16="http://schemas.microsoft.com/office/drawing/2014/main" val="3935848207"/>
                    </a:ext>
                  </a:extLst>
                </a:gridCol>
                <a:gridCol w="563205">
                  <a:extLst>
                    <a:ext uri="{9D8B030D-6E8A-4147-A177-3AD203B41FA5}">
                      <a16:colId xmlns:a16="http://schemas.microsoft.com/office/drawing/2014/main" val="200910643"/>
                    </a:ext>
                  </a:extLst>
                </a:gridCol>
                <a:gridCol w="603787">
                  <a:extLst>
                    <a:ext uri="{9D8B030D-6E8A-4147-A177-3AD203B41FA5}">
                      <a16:colId xmlns:a16="http://schemas.microsoft.com/office/drawing/2014/main" val="1526066299"/>
                    </a:ext>
                  </a:extLst>
                </a:gridCol>
                <a:gridCol w="593201">
                  <a:extLst>
                    <a:ext uri="{9D8B030D-6E8A-4147-A177-3AD203B41FA5}">
                      <a16:colId xmlns:a16="http://schemas.microsoft.com/office/drawing/2014/main" val="2395292414"/>
                    </a:ext>
                  </a:extLst>
                </a:gridCol>
                <a:gridCol w="1034308">
                  <a:extLst>
                    <a:ext uri="{9D8B030D-6E8A-4147-A177-3AD203B41FA5}">
                      <a16:colId xmlns:a16="http://schemas.microsoft.com/office/drawing/2014/main" val="3250530516"/>
                    </a:ext>
                  </a:extLst>
                </a:gridCol>
                <a:gridCol w="1353669">
                  <a:extLst>
                    <a:ext uri="{9D8B030D-6E8A-4147-A177-3AD203B41FA5}">
                      <a16:colId xmlns:a16="http://schemas.microsoft.com/office/drawing/2014/main" val="3093338737"/>
                    </a:ext>
                  </a:extLst>
                </a:gridCol>
                <a:gridCol w="744941">
                  <a:extLst>
                    <a:ext uri="{9D8B030D-6E8A-4147-A177-3AD203B41FA5}">
                      <a16:colId xmlns:a16="http://schemas.microsoft.com/office/drawing/2014/main" val="724423869"/>
                    </a:ext>
                  </a:extLst>
                </a:gridCol>
              </a:tblGrid>
              <a:tr h="615081">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2819">
                <a:tc gridSpan="16">
                  <a:txBody>
                    <a:bodyPr/>
                    <a:lstStyle/>
                    <a:p>
                      <a:pPr algn="ctr"/>
                      <a:r>
                        <a:rPr lang="en-US" sz="1400" b="1" dirty="0">
                          <a:solidFill>
                            <a:schemeClr val="bg2"/>
                          </a:solidFill>
                          <a:latin typeface="Arial Narrow" panose="020B0606020202030204" pitchFamily="34" charset="0"/>
                        </a:rPr>
                        <a:t>CaLLogix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505038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006547"/>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400" b="0" i="0" u="none" strike="noStrike" dirty="0">
                          <a:solidFill>
                            <a:srgbClr val="000000"/>
                          </a:solidFill>
                          <a:effectLst/>
                          <a:latin typeface="Arial Narrow" panose="020B0606020202030204" pitchFamily="34" charset="0"/>
                        </a:rPr>
                        <a:t>17,397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Narrow" panose="020B0606020202030204" pitchFamily="34" charset="0"/>
                          <a:ea typeface="+mn-ea"/>
                          <a:cs typeface="+mn-cs"/>
                          <a:sym typeface="Arial"/>
                        </a:rPr>
                        <a:t>14,401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152,177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87,599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64,578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280827"/>
                  </a:ext>
                </a:extLst>
              </a:tr>
              <a:tr h="522819">
                <a:tc gridSpan="16">
                  <a:txBody>
                    <a:bodyPr/>
                    <a:lstStyle/>
                    <a:p>
                      <a:pPr algn="ctr"/>
                      <a:r>
                        <a:rPr lang="en-US" sz="1400" b="1" dirty="0">
                          <a:solidFill>
                            <a:schemeClr val="bg2"/>
                          </a:solidFill>
                          <a:latin typeface="Arial Narrow" panose="020B0606020202030204" pitchFamily="34" charset="0"/>
                        </a:rPr>
                        <a:t>Teleperformance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27166687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a:solidFill>
                            <a:srgbClr val="000000"/>
                          </a:solidFill>
                          <a:effectLst/>
                          <a:latin typeface="Arial Narrow" panose="020B0606020202030204" pitchFamily="34" charset="0"/>
                          <a:ea typeface="+mn-ea"/>
                          <a:cs typeface="+mn-cs"/>
                          <a:sym typeface="Arial"/>
                        </a:rPr>
                        <a:t>-3:58</a:t>
                      </a:r>
                      <a:endParaRPr lang="en-US" sz="14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8,022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5,540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7,844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9,099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12,179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10,015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9,674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95,197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60,695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34,502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522819">
                <a:tc>
                  <a:txBody>
                    <a:bodyPr/>
                    <a:lstStyle/>
                    <a:p>
                      <a:pPr algn="ctr"/>
                      <a:r>
                        <a:rPr lang="en-US" sz="1400" b="1" dirty="0">
                          <a:solidFill>
                            <a:schemeClr val="bg2"/>
                          </a:solidFill>
                          <a:latin typeface="Arial Narrow" panose="020B0606020202030204" pitchFamily="34" charset="0"/>
                        </a:rPr>
                        <a:t>SSL Utilization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334949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F2B89E-00AF-6C23-01A9-8C7ECE4AB5E1}"/>
              </a:ext>
            </a:extLst>
          </p:cNvPr>
          <p:cNvPicPr>
            <a:picLocks noChangeAspect="1"/>
          </p:cNvPicPr>
          <p:nvPr/>
        </p:nvPicPr>
        <p:blipFill>
          <a:blip r:embed="rId3"/>
          <a:stretch>
            <a:fillRect/>
          </a:stretch>
        </p:blipFill>
        <p:spPr>
          <a:xfrm>
            <a:off x="49930" y="5947915"/>
            <a:ext cx="2454929" cy="671071"/>
          </a:xfrm>
          <a:prstGeom prst="rect">
            <a:avLst/>
          </a:prstGeom>
        </p:spPr>
      </p:pic>
      <p:sp>
        <p:nvSpPr>
          <p:cNvPr id="2" name="TextBox 1">
            <a:extLst>
              <a:ext uri="{FF2B5EF4-FFF2-40B4-BE49-F238E27FC236}">
                <a16:creationId xmlns:a16="http://schemas.microsoft.com/office/drawing/2014/main" id="{50141DC2-9AFD-6898-459B-FDCB43652001}"/>
              </a:ext>
            </a:extLst>
          </p:cNvPr>
          <p:cNvSpPr txBox="1"/>
          <p:nvPr/>
        </p:nvSpPr>
        <p:spPr>
          <a:xfrm>
            <a:off x="6501468" y="3645785"/>
            <a:ext cx="5690532" cy="3212215"/>
          </a:xfrm>
          <a:prstGeom prst="rect">
            <a:avLst/>
          </a:prstGeom>
          <a:solidFill>
            <a:schemeClr val="bg1"/>
          </a:solidFill>
        </p:spPr>
        <p:txBody>
          <a:bodyPr wrap="square" rtlCol="0">
            <a:spAutoFit/>
          </a:bodyPr>
          <a:lstStyle/>
          <a:p>
            <a:endParaRPr lang="en-US" dirty="0"/>
          </a:p>
        </p:txBody>
      </p:sp>
      <p:graphicFrame>
        <p:nvGraphicFramePr>
          <p:cNvPr id="6" name="Table 3">
            <a:extLst>
              <a:ext uri="{FF2B5EF4-FFF2-40B4-BE49-F238E27FC236}">
                <a16:creationId xmlns:a16="http://schemas.microsoft.com/office/drawing/2014/main" id="{584E22F4-AB37-62F2-233A-36B8729A65D0}"/>
              </a:ext>
            </a:extLst>
          </p:cNvPr>
          <p:cNvGraphicFramePr>
            <a:graphicFrameLocks noGrp="1"/>
          </p:cNvGraphicFramePr>
          <p:nvPr/>
        </p:nvGraphicFramePr>
        <p:xfrm>
          <a:off x="78338" y="1136443"/>
          <a:ext cx="11992926" cy="4660040"/>
        </p:xfrm>
        <a:graphic>
          <a:graphicData uri="http://schemas.openxmlformats.org/drawingml/2006/table">
            <a:tbl>
              <a:tblPr firstRow="1" bandRow="1">
                <a:tableStyleId>{5C22544A-7EE6-4342-B048-85BDC9FD1C3A}</a:tableStyleId>
              </a:tblPr>
              <a:tblGrid>
                <a:gridCol w="1841817">
                  <a:extLst>
                    <a:ext uri="{9D8B030D-6E8A-4147-A177-3AD203B41FA5}">
                      <a16:colId xmlns:a16="http://schemas.microsoft.com/office/drawing/2014/main" val="181930398"/>
                    </a:ext>
                  </a:extLst>
                </a:gridCol>
                <a:gridCol w="548005">
                  <a:extLst>
                    <a:ext uri="{9D8B030D-6E8A-4147-A177-3AD203B41FA5}">
                      <a16:colId xmlns:a16="http://schemas.microsoft.com/office/drawing/2014/main" val="955680368"/>
                    </a:ext>
                  </a:extLst>
                </a:gridCol>
                <a:gridCol w="690880">
                  <a:extLst>
                    <a:ext uri="{9D8B030D-6E8A-4147-A177-3AD203B41FA5}">
                      <a16:colId xmlns:a16="http://schemas.microsoft.com/office/drawing/2014/main" val="1070079980"/>
                    </a:ext>
                  </a:extLst>
                </a:gridCol>
                <a:gridCol w="690880">
                  <a:extLst>
                    <a:ext uri="{9D8B030D-6E8A-4147-A177-3AD203B41FA5}">
                      <a16:colId xmlns:a16="http://schemas.microsoft.com/office/drawing/2014/main" val="730090689"/>
                    </a:ext>
                  </a:extLst>
                </a:gridCol>
                <a:gridCol w="558800">
                  <a:extLst>
                    <a:ext uri="{9D8B030D-6E8A-4147-A177-3AD203B41FA5}">
                      <a16:colId xmlns:a16="http://schemas.microsoft.com/office/drawing/2014/main" val="1680074199"/>
                    </a:ext>
                  </a:extLst>
                </a:gridCol>
                <a:gridCol w="690880">
                  <a:extLst>
                    <a:ext uri="{9D8B030D-6E8A-4147-A177-3AD203B41FA5}">
                      <a16:colId xmlns:a16="http://schemas.microsoft.com/office/drawing/2014/main" val="2189110283"/>
                    </a:ext>
                  </a:extLst>
                </a:gridCol>
                <a:gridCol w="558800">
                  <a:extLst>
                    <a:ext uri="{9D8B030D-6E8A-4147-A177-3AD203B41FA5}">
                      <a16:colId xmlns:a16="http://schemas.microsoft.com/office/drawing/2014/main" val="2854973113"/>
                    </a:ext>
                  </a:extLst>
                </a:gridCol>
                <a:gridCol w="538480">
                  <a:extLst>
                    <a:ext uri="{9D8B030D-6E8A-4147-A177-3AD203B41FA5}">
                      <a16:colId xmlns:a16="http://schemas.microsoft.com/office/drawing/2014/main" val="2115628774"/>
                    </a:ext>
                  </a:extLst>
                </a:gridCol>
                <a:gridCol w="538480">
                  <a:extLst>
                    <a:ext uri="{9D8B030D-6E8A-4147-A177-3AD203B41FA5}">
                      <a16:colId xmlns:a16="http://schemas.microsoft.com/office/drawing/2014/main" val="440237238"/>
                    </a:ext>
                  </a:extLst>
                </a:gridCol>
                <a:gridCol w="538480">
                  <a:extLst>
                    <a:ext uri="{9D8B030D-6E8A-4147-A177-3AD203B41FA5}">
                      <a16:colId xmlns:a16="http://schemas.microsoft.com/office/drawing/2014/main" val="3340483881"/>
                    </a:ext>
                  </a:extLst>
                </a:gridCol>
                <a:gridCol w="538480">
                  <a:extLst>
                    <a:ext uri="{9D8B030D-6E8A-4147-A177-3AD203B41FA5}">
                      <a16:colId xmlns:a16="http://schemas.microsoft.com/office/drawing/2014/main" val="3966103194"/>
                    </a:ext>
                  </a:extLst>
                </a:gridCol>
                <a:gridCol w="538480">
                  <a:extLst>
                    <a:ext uri="{9D8B030D-6E8A-4147-A177-3AD203B41FA5}">
                      <a16:colId xmlns:a16="http://schemas.microsoft.com/office/drawing/2014/main" val="200910643"/>
                    </a:ext>
                  </a:extLst>
                </a:gridCol>
                <a:gridCol w="55880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213167">
                  <a:extLst>
                    <a:ext uri="{9D8B030D-6E8A-4147-A177-3AD203B41FA5}">
                      <a16:colId xmlns:a16="http://schemas.microsoft.com/office/drawing/2014/main" val="2095787538"/>
                    </a:ext>
                  </a:extLst>
                </a:gridCol>
                <a:gridCol w="577850">
                  <a:extLst>
                    <a:ext uri="{9D8B030D-6E8A-4147-A177-3AD203B41FA5}">
                      <a16:colId xmlns:a16="http://schemas.microsoft.com/office/drawing/2014/main" val="2565771216"/>
                    </a:ext>
                  </a:extLst>
                </a:gridCol>
              </a:tblGrid>
              <a:tr h="328172">
                <a:tc>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278946">
                <a:tc>
                  <a:txBody>
                    <a:bodyPr/>
                    <a:lstStyle/>
                    <a:p>
                      <a:pPr algn="ctr"/>
                      <a:r>
                        <a:rPr lang="en-US" sz="1200" b="1" dirty="0">
                          <a:solidFill>
                            <a:schemeClr val="bg2"/>
                          </a:solidFill>
                          <a:latin typeface="Arial Narrow" panose="020B0606020202030204" pitchFamily="34" charset="0"/>
                        </a:rPr>
                        <a:t>SEEP Spend*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$375K</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$567,127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$387,259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$758,481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$634,213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$509,213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$563,526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$509,192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$418,968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$482,676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$436,226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$487,608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$5,754,489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$4,878,561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$875,928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278946">
                <a:tc>
                  <a:txBody>
                    <a:bodyPr/>
                    <a:lstStyle/>
                    <a:p>
                      <a:pPr algn="ctr"/>
                      <a:r>
                        <a:rPr lang="en-US" sz="1200" b="1" dirty="0">
                          <a:solidFill>
                            <a:schemeClr val="bg2"/>
                          </a:solidFill>
                          <a:latin typeface="Arial Narrow" panose="020B0606020202030204" pitchFamily="34" charset="0"/>
                        </a:rPr>
                        <a:t>SEEP 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1,400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0" i="0" u="none" strike="noStrike" dirty="0">
                          <a:solidFill>
                            <a:srgbClr val="000000"/>
                          </a:solidFill>
                          <a:effectLst/>
                          <a:latin typeface="Arial Narrow" panose="020B0606020202030204" pitchFamily="34" charset="0"/>
                        </a:rPr>
                        <a:t>1,837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16,487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278946">
                <a:tc>
                  <a:txBody>
                    <a:bodyPr/>
                    <a:lstStyle/>
                    <a:p>
                      <a:pPr algn="ctr"/>
                      <a:r>
                        <a:rPr lang="en-US" sz="1200" b="1" dirty="0">
                          <a:solidFill>
                            <a:schemeClr val="bg2"/>
                          </a:solidFill>
                          <a:latin typeface="Arial Narrow" panose="020B0606020202030204" pitchFamily="34" charset="0"/>
                        </a:rPr>
                        <a:t>Overall Satisfaction***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78%</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278946">
                <a:tc>
                  <a:txBody>
                    <a:bodyPr/>
                    <a:lstStyle/>
                    <a:p>
                      <a:pPr algn="ctr"/>
                      <a:r>
                        <a:rPr lang="en-US" sz="1200" b="1" dirty="0">
                          <a:solidFill>
                            <a:schemeClr val="bg2"/>
                          </a:solidFill>
                          <a:latin typeface="Arial Narrow" panose="020B0606020202030204" pitchFamily="34" charset="0"/>
                        </a:rPr>
                        <a:t>First Call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73.0%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278946">
                <a:tc>
                  <a:txBody>
                    <a:bodyPr/>
                    <a:lstStyle/>
                    <a:p>
                      <a:pPr algn="ctr"/>
                      <a:r>
                        <a:rPr lang="en-US" sz="1200" b="1" dirty="0">
                          <a:solidFill>
                            <a:schemeClr val="bg2"/>
                          </a:solidFill>
                          <a:latin typeface="Arial Narrow" panose="020B0606020202030204" pitchFamily="34" charset="0"/>
                        </a:rPr>
                        <a:t>Net Promoter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53</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278946">
                <a:tc>
                  <a:txBody>
                    <a:bodyPr/>
                    <a:lstStyle/>
                    <a:p>
                      <a:pPr algn="ct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&lt;500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1,253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1" i="0" u="none" strike="noStrike" dirty="0">
                          <a:solidFill>
                            <a:srgbClr val="000000"/>
                          </a:solidFill>
                          <a:effectLst/>
                          <a:latin typeface="Arial Narrow" panose="020B0606020202030204" pitchFamily="34" charset="0"/>
                        </a:rPr>
                        <a:t>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763">
                <a:tc gridSpan="17">
                  <a:txBody>
                    <a:bodyPr/>
                    <a:lstStyle/>
                    <a:p>
                      <a:pPr algn="ctr"/>
                      <a:r>
                        <a:rPr lang="en-US" sz="1300" b="1" i="0" u="none" strike="noStrike" dirty="0">
                          <a:solidFill>
                            <a:schemeClr val="bg2"/>
                          </a:solidFill>
                          <a:effectLst/>
                          <a:latin typeface="Arial Narrow" panose="020B0606020202030204" pitchFamily="34" charset="0"/>
                        </a:rPr>
                        <a:t>Contact Us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7186431"/>
                  </a:ext>
                </a:extLst>
              </a:tr>
              <a:tr h="459441">
                <a:tc>
                  <a:txBody>
                    <a:bodyPr/>
                    <a:lstStyle/>
                    <a:p>
                      <a:pPr algn="ctr"/>
                      <a:r>
                        <a:rPr lang="en-US" sz="1200" b="1" dirty="0">
                          <a:solidFill>
                            <a:schemeClr val="bg2"/>
                          </a:solidFill>
                          <a:latin typeface="Arial Narrow" panose="020B0606020202030204" pitchFamily="34" charset="0"/>
                        </a:rPr>
                        <a:t>% Resolved within 1 Day**2.52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80.0%</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278946">
                <a:tc>
                  <a:txBody>
                    <a:bodyPr/>
                    <a:lstStyle/>
                    <a:p>
                      <a:pPr algn="ctr"/>
                      <a:r>
                        <a:rPr lang="en-US" sz="1200" b="1" dirty="0">
                          <a:solidFill>
                            <a:schemeClr val="bg2"/>
                          </a:solidFill>
                          <a:latin typeface="Arial Narrow" panose="020B0606020202030204" pitchFamily="34" charset="0"/>
                        </a:rPr>
                        <a:t>Average TAT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 &lt;1</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311763">
                <a:tc gridSpan="17">
                  <a:txBody>
                    <a:bodyPr/>
                    <a:lstStyle/>
                    <a:p>
                      <a:pPr algn="ctr"/>
                      <a:r>
                        <a:rPr lang="en-US" sz="1300" b="1" dirty="0">
                          <a:solidFill>
                            <a:schemeClr val="bg2"/>
                          </a:solidFill>
                          <a:latin typeface="Arial Narrow" panose="020B0606020202030204" pitchFamily="34" charset="0"/>
                        </a:rPr>
                        <a:t>Staffing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16212"/>
                  </a:ext>
                </a:extLst>
              </a:tr>
              <a:tr h="278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459441">
                <a:tc>
                  <a:txBody>
                    <a:bodyPr/>
                    <a:lstStyle/>
                    <a:p>
                      <a:pPr algn="ctr"/>
                      <a:r>
                        <a:rPr lang="en-US" sz="1200" b="1" dirty="0">
                          <a:solidFill>
                            <a:schemeClr val="bg2"/>
                          </a:solidFill>
                          <a:latin typeface="Arial Narrow" panose="020B0606020202030204" pitchFamily="34" charset="0"/>
                        </a:rPr>
                        <a:t>Service Center Cumulative </a:t>
                      </a:r>
                    </a:p>
                    <a:p>
                      <a:pPr algn="ctr"/>
                      <a:r>
                        <a:rPr lang="en-US" sz="1200" b="1" dirty="0">
                          <a:solidFill>
                            <a:schemeClr val="bg2"/>
                          </a:solidFill>
                          <a:latin typeface="Arial Narrow" panose="020B0606020202030204" pitchFamily="34" charset="0"/>
                        </a:rPr>
                        <a:t>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278946">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r h="278946">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64435"/>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2504859" y="6032497"/>
          <a:ext cx="8326211" cy="722376"/>
        </p:xfrm>
        <a:graphic>
          <a:graphicData uri="http://schemas.openxmlformats.org/drawingml/2006/table">
            <a:tbl>
              <a:tblPr firstRow="1" bandRow="1">
                <a:tableStyleId>{5C22544A-7EE6-4342-B048-85BDC9FD1C3A}</a:tableStyleId>
              </a:tblPr>
              <a:tblGrid>
                <a:gridCol w="8326211">
                  <a:extLst>
                    <a:ext uri="{9D8B030D-6E8A-4147-A177-3AD203B41FA5}">
                      <a16:colId xmlns:a16="http://schemas.microsoft.com/office/drawing/2014/main" val="971086930"/>
                    </a:ext>
                  </a:extLst>
                </a:gridCol>
              </a:tblGrid>
              <a:tr h="671072">
                <a:tc>
                  <a:txBody>
                    <a:bodyPr/>
                    <a:lstStyle/>
                    <a:p>
                      <a:pPr marL="0" indent="0">
                        <a:spcBef>
                          <a:spcPct val="20000"/>
                        </a:spcBef>
                      </a:pPr>
                      <a:r>
                        <a:rPr lang="en-US" altLang="en-US" sz="900" b="0" dirty="0">
                          <a:solidFill>
                            <a:srgbClr val="000000"/>
                          </a:solidFill>
                          <a:latin typeface="Arial Narrow" panose="020B0606020202030204" pitchFamily="34" charset="0"/>
                        </a:rPr>
                        <a:t>*Service Exception and Education Program (SEEP) and Contact Us metrics include Medicare Markets.</a:t>
                      </a:r>
                    </a:p>
                    <a:p>
                      <a:pPr marL="0" indent="0">
                        <a:spcBef>
                          <a:spcPct val="20000"/>
                        </a:spcBef>
                      </a:pPr>
                      <a:r>
                        <a:rPr lang="en-US" altLang="en-US" sz="900" b="0" dirty="0">
                          <a:solidFill>
                            <a:srgbClr val="000000"/>
                          </a:solidFill>
                          <a:latin typeface="Arial Narrow" panose="020B0606020202030204" pitchFamily="34" charset="0"/>
                        </a:rPr>
                        <a:t>**Internal goal – NCQA only requires that we track timeliness; closed items only and may include duplicates</a:t>
                      </a:r>
                    </a:p>
                    <a:p>
                      <a:pPr marL="0" indent="0">
                        <a:spcBef>
                          <a:spcPct val="20000"/>
                        </a:spcBef>
                      </a:pPr>
                      <a:r>
                        <a:rPr lang="en-US" altLang="en-US" sz="900" b="0" dirty="0">
                          <a:solidFill>
                            <a:srgbClr val="000000"/>
                          </a:solidFill>
                          <a:latin typeface="Arial Narrow" panose="020B0606020202030204" pitchFamily="34" charset="0"/>
                        </a:rPr>
                        <a:t>***Full STIP Sample Includes Commercial, Medicare, and vendors</a:t>
                      </a:r>
                    </a:p>
                    <a:p>
                      <a:pPr marL="0" indent="0">
                        <a:spcBef>
                          <a:spcPct val="20000"/>
                        </a:spcBef>
                      </a:pPr>
                      <a:r>
                        <a:rPr lang="en-US" altLang="en-US" sz="900" b="0" dirty="0">
                          <a:solidFill>
                            <a:srgbClr val="000000"/>
                          </a:solidFill>
                          <a:latin typeface="Arial Narrow" panose="020B0606020202030204" pitchFamily="34" charset="0"/>
                        </a:rPr>
                        <a:t>^For Service Center - includes terminations, external transfers, and internal promotions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7733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call types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24"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200" y="1176863"/>
          <a:ext cx="11629700" cy="5129349"/>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40">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73044">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36,362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35,844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29,949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22,872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268,408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21,386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226,472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14,390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12,035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168,391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13,371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12,860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9,388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8,368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109,592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106,642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56,558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49,166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20,060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8,447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208286"/>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146,402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141,003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126,689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152,061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131,892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139,332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119,778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1,567,904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14144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Benefit Inquiries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236246"/>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BF7C54F6-1370-BC1F-8A3C-399C7616E68D}"/>
              </a:ext>
            </a:extLst>
          </p:cNvPr>
          <p:cNvGraphicFramePr>
            <a:graphicFrameLocks noGrp="1"/>
          </p:cNvGraphicFramePr>
          <p:nvPr/>
        </p:nvGraphicFramePr>
        <p:xfrm>
          <a:off x="173199" y="1176862"/>
          <a:ext cx="11629693" cy="4995334"/>
        </p:xfrm>
        <a:graphic>
          <a:graphicData uri="http://schemas.openxmlformats.org/drawingml/2006/table">
            <a:tbl>
              <a:tblPr firstRow="1" bandRow="1">
                <a:tableStyleId>{5C22544A-7EE6-4342-B048-85BDC9FD1C3A}</a:tableStyleId>
              </a:tblPr>
              <a:tblGrid>
                <a:gridCol w="1865128">
                  <a:extLst>
                    <a:ext uri="{9D8B030D-6E8A-4147-A177-3AD203B41FA5}">
                      <a16:colId xmlns:a16="http://schemas.microsoft.com/office/drawing/2014/main" val="181930398"/>
                    </a:ext>
                  </a:extLst>
                </a:gridCol>
                <a:gridCol w="562793">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3766456793"/>
                    </a:ext>
                  </a:extLst>
                </a:gridCol>
                <a:gridCol w="562793">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6">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49">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39">
                  <a:extLst>
                    <a:ext uri="{9D8B030D-6E8A-4147-A177-3AD203B41FA5}">
                      <a16:colId xmlns:a16="http://schemas.microsoft.com/office/drawing/2014/main" val="4050803311"/>
                    </a:ext>
                  </a:extLst>
                </a:gridCol>
                <a:gridCol w="506922">
                  <a:extLst>
                    <a:ext uri="{9D8B030D-6E8A-4147-A177-3AD203B41FA5}">
                      <a16:colId xmlns:a16="http://schemas.microsoft.com/office/drawing/2014/main" val="2556903724"/>
                    </a:ext>
                  </a:extLst>
                </a:gridCol>
              </a:tblGrid>
              <a:tr h="381746">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39,337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29542">
                <a:tc>
                  <a:txBody>
                    <a:bodyPr/>
                    <a:lstStyle/>
                    <a:p>
                      <a:pPr algn="ctr" rtl="0" fontAlgn="ctr"/>
                      <a:r>
                        <a:rPr lang="en-US" sz="1200" b="1" i="0" u="none" strike="noStrike" dirty="0">
                          <a:solidFill>
                            <a:srgbClr val="000000"/>
                          </a:solidFill>
                          <a:effectLst/>
                          <a:latin typeface="Arial Narrow" panose="020B0606020202030204" pitchFamily="34" charset="0"/>
                        </a:rPr>
                        <a:t>Cost 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3,188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37,224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29,759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25,980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2,716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24,611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13,704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973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5,884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Maternity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Infertility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21,281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225,875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3317477293"/>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3D65A9-3121-4A7C-BA64-2E5E9297CAB5}"/>
</file>

<file path=customXml/itemProps2.xml><?xml version="1.0" encoding="utf-8"?>
<ds:datastoreItem xmlns:ds="http://schemas.openxmlformats.org/officeDocument/2006/customXml" ds:itemID="{B0B84382-3AF2-4E18-A5F4-1677601435F6}"/>
</file>

<file path=customXml/itemProps3.xml><?xml version="1.0" encoding="utf-8"?>
<ds:datastoreItem xmlns:ds="http://schemas.openxmlformats.org/officeDocument/2006/customXml" ds:itemID="{46CBDBD5-2ED6-4A02-A529-A14E0352A832}"/>
</file>

<file path=docProps/app.xml><?xml version="1.0" encoding="utf-8"?>
<Properties xmlns="http://schemas.openxmlformats.org/officeDocument/2006/extended-properties" xmlns:vt="http://schemas.openxmlformats.org/officeDocument/2006/docPropsVTypes">
  <TotalTime>6716</TotalTime>
  <Words>9512</Words>
  <Application>Microsoft Office PowerPoint</Application>
  <PresentationFormat>Widescreen</PresentationFormat>
  <Paragraphs>5619</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Narrow</vt:lpstr>
      <vt:lpstr>Calibri</vt:lpstr>
      <vt:lpstr>DM Sans Medium</vt:lpstr>
      <vt:lpstr>DM Sans</vt:lpstr>
      <vt:lpstr>Bebas Neue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McGlinchey, Tracie</dc:creator>
  <cp:lastModifiedBy>Chappell, Kristen</cp:lastModifiedBy>
  <cp:revision>698</cp:revision>
  <cp:lastPrinted>2024-11-25T16:36:07Z</cp:lastPrinted>
  <dcterms:created xsi:type="dcterms:W3CDTF">2015-03-12T13:39:30Z</dcterms:created>
  <dcterms:modified xsi:type="dcterms:W3CDTF">2024-12-20T19:22:56Z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